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3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2" r:id="rId23"/>
    <p:sldId id="353" r:id="rId24"/>
    <p:sldId id="354" r:id="rId25"/>
    <p:sldId id="355" r:id="rId26"/>
    <p:sldId id="356" r:id="rId27"/>
    <p:sldId id="357" r:id="rId28"/>
    <p:sldId id="358" r:id="rId29"/>
  </p:sldIdLst>
  <p:sldSz cx="9144000" cy="6858000" type="screen4x3"/>
  <p:notesSz cx="9144000" cy="6858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p:cViewPr varScale="1">
        <p:scale>
          <a:sx n="103" d="100"/>
          <a:sy n="103" d="100"/>
        </p:scale>
        <p:origin x="18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68BB7BD-98F0-A84F-B99F-1E75D9704F2C}" type="datetimeFigureOut">
              <a:rPr lang="en-VN" smtClean="0"/>
              <a:t>14/01/2024</a:t>
            </a:fld>
            <a:endParaRPr lang="en-V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27483E6-3A05-BF43-BDA9-25D991787671}" type="slidenum">
              <a:rPr lang="en-VN" smtClean="0"/>
              <a:t>‹#›</a:t>
            </a:fld>
            <a:endParaRPr lang="en-VN"/>
          </a:p>
        </p:txBody>
      </p:sp>
    </p:spTree>
    <p:extLst>
      <p:ext uri="{BB962C8B-B14F-4D97-AF65-F5344CB8AC3E}">
        <p14:creationId xmlns:p14="http://schemas.microsoft.com/office/powerpoint/2010/main" val="151890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42439" y="332943"/>
            <a:ext cx="5659120" cy="269240"/>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00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7" name="Holder 7"/>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5" name="Holder 5"/>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4" name="Holder 4"/>
          <p:cNvSpPr>
            <a:spLocks noGrp="1"/>
          </p:cNvSpPr>
          <p:nvPr>
            <p:ph type="sldNum" sz="quarter" idx="7"/>
          </p:nvPr>
        </p:nvSpPr>
        <p:spPr/>
        <p:txBody>
          <a:bodyPr lIns="0" tIns="0" rIns="0" bIns="0"/>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24015"/>
            <a:ext cx="9144000" cy="634365"/>
          </a:xfrm>
          <a:custGeom>
            <a:avLst/>
            <a:gdLst/>
            <a:ahLst/>
            <a:cxnLst/>
            <a:rect l="l" t="t" r="r" b="b"/>
            <a:pathLst>
              <a:path w="9144000" h="634365">
                <a:moveTo>
                  <a:pt x="9144000" y="0"/>
                </a:moveTo>
                <a:lnTo>
                  <a:pt x="0" y="0"/>
                </a:lnTo>
                <a:lnTo>
                  <a:pt x="0" y="633981"/>
                </a:lnTo>
                <a:lnTo>
                  <a:pt x="9144000" y="633981"/>
                </a:lnTo>
                <a:lnTo>
                  <a:pt x="9144000" y="0"/>
                </a:lnTo>
                <a:close/>
              </a:path>
            </a:pathLst>
          </a:custGeom>
          <a:solidFill>
            <a:srgbClr val="5E9CDA"/>
          </a:solidFill>
        </p:spPr>
        <p:txBody>
          <a:bodyPr wrap="square" lIns="0" tIns="0" rIns="0" bIns="0" rtlCol="0"/>
          <a:lstStyle/>
          <a:p>
            <a:endParaRPr/>
          </a:p>
        </p:txBody>
      </p:sp>
      <p:sp>
        <p:nvSpPr>
          <p:cNvPr id="17" name="bg object 17"/>
          <p:cNvSpPr/>
          <p:nvPr/>
        </p:nvSpPr>
        <p:spPr>
          <a:xfrm>
            <a:off x="0" y="0"/>
            <a:ext cx="9144000" cy="6858000"/>
          </a:xfrm>
          <a:custGeom>
            <a:avLst/>
            <a:gdLst/>
            <a:ahLst/>
            <a:cxnLst/>
            <a:rect l="l" t="t" r="r" b="b"/>
            <a:pathLst>
              <a:path w="9144000" h="6858000">
                <a:moveTo>
                  <a:pt x="4572000" y="0"/>
                </a:moveTo>
                <a:lnTo>
                  <a:pt x="4516784" y="244"/>
                </a:lnTo>
                <a:lnTo>
                  <a:pt x="4461725" y="977"/>
                </a:lnTo>
                <a:lnTo>
                  <a:pt x="4406827" y="2196"/>
                </a:lnTo>
                <a:lnTo>
                  <a:pt x="4352092" y="3896"/>
                </a:lnTo>
                <a:lnTo>
                  <a:pt x="4297525" y="6077"/>
                </a:lnTo>
                <a:lnTo>
                  <a:pt x="4243128" y="8734"/>
                </a:lnTo>
                <a:lnTo>
                  <a:pt x="4188907" y="11866"/>
                </a:lnTo>
                <a:lnTo>
                  <a:pt x="4134864" y="15470"/>
                </a:lnTo>
                <a:lnTo>
                  <a:pt x="4081003" y="19542"/>
                </a:lnTo>
                <a:lnTo>
                  <a:pt x="4027328" y="24080"/>
                </a:lnTo>
                <a:lnTo>
                  <a:pt x="3973842" y="29081"/>
                </a:lnTo>
                <a:lnTo>
                  <a:pt x="3920549" y="34543"/>
                </a:lnTo>
                <a:lnTo>
                  <a:pt x="3867453" y="40463"/>
                </a:lnTo>
                <a:lnTo>
                  <a:pt x="3814558" y="46838"/>
                </a:lnTo>
                <a:lnTo>
                  <a:pt x="3761866" y="53666"/>
                </a:lnTo>
                <a:lnTo>
                  <a:pt x="3709383" y="60943"/>
                </a:lnTo>
                <a:lnTo>
                  <a:pt x="3657110" y="68666"/>
                </a:lnTo>
                <a:lnTo>
                  <a:pt x="3605053" y="76834"/>
                </a:lnTo>
                <a:lnTo>
                  <a:pt x="3553214" y="85443"/>
                </a:lnTo>
                <a:lnTo>
                  <a:pt x="3501598" y="94491"/>
                </a:lnTo>
                <a:lnTo>
                  <a:pt x="3450208" y="103974"/>
                </a:lnTo>
                <a:lnTo>
                  <a:pt x="3399047" y="113891"/>
                </a:lnTo>
                <a:lnTo>
                  <a:pt x="3348120" y="124238"/>
                </a:lnTo>
                <a:lnTo>
                  <a:pt x="3297430" y="135013"/>
                </a:lnTo>
                <a:lnTo>
                  <a:pt x="3246981" y="146212"/>
                </a:lnTo>
                <a:lnTo>
                  <a:pt x="3196776" y="157834"/>
                </a:lnTo>
                <a:lnTo>
                  <a:pt x="3146819" y="169875"/>
                </a:lnTo>
                <a:lnTo>
                  <a:pt x="3097113" y="182333"/>
                </a:lnTo>
                <a:lnTo>
                  <a:pt x="3047663" y="195204"/>
                </a:lnTo>
                <a:lnTo>
                  <a:pt x="2998472" y="208487"/>
                </a:lnTo>
                <a:lnTo>
                  <a:pt x="2949544" y="222178"/>
                </a:lnTo>
                <a:lnTo>
                  <a:pt x="2900881" y="236275"/>
                </a:lnTo>
                <a:lnTo>
                  <a:pt x="2852489" y="250775"/>
                </a:lnTo>
                <a:lnTo>
                  <a:pt x="2804371" y="265675"/>
                </a:lnTo>
                <a:lnTo>
                  <a:pt x="2756529" y="280972"/>
                </a:lnTo>
                <a:lnTo>
                  <a:pt x="2708969" y="296664"/>
                </a:lnTo>
                <a:lnTo>
                  <a:pt x="2661693" y="312748"/>
                </a:lnTo>
                <a:lnTo>
                  <a:pt x="2614706" y="329221"/>
                </a:lnTo>
                <a:lnTo>
                  <a:pt x="2568010" y="346080"/>
                </a:lnTo>
                <a:lnTo>
                  <a:pt x="2521610" y="363323"/>
                </a:lnTo>
                <a:lnTo>
                  <a:pt x="2475510" y="380948"/>
                </a:lnTo>
                <a:lnTo>
                  <a:pt x="2429712" y="398950"/>
                </a:lnTo>
                <a:lnTo>
                  <a:pt x="2384221" y="417328"/>
                </a:lnTo>
                <a:lnTo>
                  <a:pt x="2339040" y="436078"/>
                </a:lnTo>
                <a:lnTo>
                  <a:pt x="2294173" y="455199"/>
                </a:lnTo>
                <a:lnTo>
                  <a:pt x="2249623" y="474686"/>
                </a:lnTo>
                <a:lnTo>
                  <a:pt x="2205395" y="494538"/>
                </a:lnTo>
                <a:lnTo>
                  <a:pt x="2161492" y="514752"/>
                </a:lnTo>
                <a:lnTo>
                  <a:pt x="2117917" y="535325"/>
                </a:lnTo>
                <a:lnTo>
                  <a:pt x="2074674" y="556254"/>
                </a:lnTo>
                <a:lnTo>
                  <a:pt x="2031768" y="577537"/>
                </a:lnTo>
                <a:lnTo>
                  <a:pt x="1989200" y="599170"/>
                </a:lnTo>
                <a:lnTo>
                  <a:pt x="1946976" y="621152"/>
                </a:lnTo>
                <a:lnTo>
                  <a:pt x="1905099" y="643478"/>
                </a:lnTo>
                <a:lnTo>
                  <a:pt x="1863572" y="666147"/>
                </a:lnTo>
                <a:lnTo>
                  <a:pt x="1822400" y="689156"/>
                </a:lnTo>
                <a:lnTo>
                  <a:pt x="1781585" y="712502"/>
                </a:lnTo>
                <a:lnTo>
                  <a:pt x="1741132" y="736182"/>
                </a:lnTo>
                <a:lnTo>
                  <a:pt x="1701044" y="760194"/>
                </a:lnTo>
                <a:lnTo>
                  <a:pt x="1661325" y="784534"/>
                </a:lnTo>
                <a:lnTo>
                  <a:pt x="1621978" y="809201"/>
                </a:lnTo>
                <a:lnTo>
                  <a:pt x="1583007" y="834191"/>
                </a:lnTo>
                <a:lnTo>
                  <a:pt x="1544416" y="859501"/>
                </a:lnTo>
                <a:lnTo>
                  <a:pt x="1506209" y="885129"/>
                </a:lnTo>
                <a:lnTo>
                  <a:pt x="1468389" y="911073"/>
                </a:lnTo>
                <a:lnTo>
                  <a:pt x="1430959" y="937328"/>
                </a:lnTo>
                <a:lnTo>
                  <a:pt x="1393924" y="963893"/>
                </a:lnTo>
                <a:lnTo>
                  <a:pt x="1357287" y="990765"/>
                </a:lnTo>
                <a:lnTo>
                  <a:pt x="1321052" y="1017941"/>
                </a:lnTo>
                <a:lnTo>
                  <a:pt x="1285222" y="1045419"/>
                </a:lnTo>
                <a:lnTo>
                  <a:pt x="1249802" y="1073195"/>
                </a:lnTo>
                <a:lnTo>
                  <a:pt x="1214794" y="1101266"/>
                </a:lnTo>
                <a:lnTo>
                  <a:pt x="1180202" y="1129631"/>
                </a:lnTo>
                <a:lnTo>
                  <a:pt x="1146031" y="1158287"/>
                </a:lnTo>
                <a:lnTo>
                  <a:pt x="1112283" y="1187229"/>
                </a:lnTo>
                <a:lnTo>
                  <a:pt x="1078963" y="1216457"/>
                </a:lnTo>
                <a:lnTo>
                  <a:pt x="1046074" y="1245967"/>
                </a:lnTo>
                <a:lnTo>
                  <a:pt x="1013619" y="1275756"/>
                </a:lnTo>
                <a:lnTo>
                  <a:pt x="981603" y="1305822"/>
                </a:lnTo>
                <a:lnTo>
                  <a:pt x="950029" y="1336162"/>
                </a:lnTo>
                <a:lnTo>
                  <a:pt x="918900" y="1366773"/>
                </a:lnTo>
                <a:lnTo>
                  <a:pt x="888221" y="1397652"/>
                </a:lnTo>
                <a:lnTo>
                  <a:pt x="857995" y="1428797"/>
                </a:lnTo>
                <a:lnTo>
                  <a:pt x="828226" y="1460204"/>
                </a:lnTo>
                <a:lnTo>
                  <a:pt x="798916" y="1491872"/>
                </a:lnTo>
                <a:lnTo>
                  <a:pt x="770071" y="1523798"/>
                </a:lnTo>
                <a:lnTo>
                  <a:pt x="741694" y="1555978"/>
                </a:lnTo>
                <a:lnTo>
                  <a:pt x="713788" y="1588409"/>
                </a:lnTo>
                <a:lnTo>
                  <a:pt x="686357" y="1621091"/>
                </a:lnTo>
                <a:lnTo>
                  <a:pt x="659404" y="1654018"/>
                </a:lnTo>
                <a:lnTo>
                  <a:pt x="632934" y="1687189"/>
                </a:lnTo>
                <a:lnTo>
                  <a:pt x="606950" y="1720601"/>
                </a:lnTo>
                <a:lnTo>
                  <a:pt x="581455" y="1754252"/>
                </a:lnTo>
                <a:lnTo>
                  <a:pt x="556454" y="1788137"/>
                </a:lnTo>
                <a:lnTo>
                  <a:pt x="531950" y="1822256"/>
                </a:lnTo>
                <a:lnTo>
                  <a:pt x="507946" y="1856604"/>
                </a:lnTo>
                <a:lnTo>
                  <a:pt x="484447" y="1891180"/>
                </a:lnTo>
                <a:lnTo>
                  <a:pt x="461455" y="1925980"/>
                </a:lnTo>
                <a:lnTo>
                  <a:pt x="438975" y="1961002"/>
                </a:lnTo>
                <a:lnTo>
                  <a:pt x="417011" y="1996242"/>
                </a:lnTo>
                <a:lnTo>
                  <a:pt x="395565" y="2031699"/>
                </a:lnTo>
                <a:lnTo>
                  <a:pt x="374642" y="2067370"/>
                </a:lnTo>
                <a:lnTo>
                  <a:pt x="354245" y="2103251"/>
                </a:lnTo>
                <a:lnTo>
                  <a:pt x="334378" y="2139340"/>
                </a:lnTo>
                <a:lnTo>
                  <a:pt x="315044" y="2175635"/>
                </a:lnTo>
                <a:lnTo>
                  <a:pt x="296248" y="2212132"/>
                </a:lnTo>
                <a:lnTo>
                  <a:pt x="277993" y="2248828"/>
                </a:lnTo>
                <a:lnTo>
                  <a:pt x="260282" y="2285722"/>
                </a:lnTo>
                <a:lnTo>
                  <a:pt x="243119" y="2322810"/>
                </a:lnTo>
                <a:lnTo>
                  <a:pt x="226508" y="2360090"/>
                </a:lnTo>
                <a:lnTo>
                  <a:pt x="210453" y="2397558"/>
                </a:lnTo>
                <a:lnTo>
                  <a:pt x="194957" y="2435212"/>
                </a:lnTo>
                <a:lnTo>
                  <a:pt x="180024" y="2473050"/>
                </a:lnTo>
                <a:lnTo>
                  <a:pt x="165657" y="2511068"/>
                </a:lnTo>
                <a:lnTo>
                  <a:pt x="151861" y="2549264"/>
                </a:lnTo>
                <a:lnTo>
                  <a:pt x="138638" y="2587635"/>
                </a:lnTo>
                <a:lnTo>
                  <a:pt x="125993" y="2626178"/>
                </a:lnTo>
                <a:lnTo>
                  <a:pt x="113929" y="2664891"/>
                </a:lnTo>
                <a:lnTo>
                  <a:pt x="102449" y="2703771"/>
                </a:lnTo>
                <a:lnTo>
                  <a:pt x="91559" y="2742814"/>
                </a:lnTo>
                <a:lnTo>
                  <a:pt x="81260" y="2782019"/>
                </a:lnTo>
                <a:lnTo>
                  <a:pt x="71557" y="2821383"/>
                </a:lnTo>
                <a:lnTo>
                  <a:pt x="62454" y="2860902"/>
                </a:lnTo>
                <a:lnTo>
                  <a:pt x="53953" y="2900575"/>
                </a:lnTo>
                <a:lnTo>
                  <a:pt x="46060" y="2940398"/>
                </a:lnTo>
                <a:lnTo>
                  <a:pt x="38777" y="2980368"/>
                </a:lnTo>
                <a:lnTo>
                  <a:pt x="32108" y="3020484"/>
                </a:lnTo>
                <a:lnTo>
                  <a:pt x="26057" y="3060741"/>
                </a:lnTo>
                <a:lnTo>
                  <a:pt x="20627" y="3101138"/>
                </a:lnTo>
                <a:lnTo>
                  <a:pt x="15822" y="3141671"/>
                </a:lnTo>
                <a:lnTo>
                  <a:pt x="11646" y="3182338"/>
                </a:lnTo>
                <a:lnTo>
                  <a:pt x="8103" y="3223137"/>
                </a:lnTo>
                <a:lnTo>
                  <a:pt x="5195" y="3264064"/>
                </a:lnTo>
                <a:lnTo>
                  <a:pt x="2928" y="3305116"/>
                </a:lnTo>
                <a:lnTo>
                  <a:pt x="1303" y="3346291"/>
                </a:lnTo>
                <a:lnTo>
                  <a:pt x="326" y="3387587"/>
                </a:lnTo>
                <a:lnTo>
                  <a:pt x="0" y="3429000"/>
                </a:lnTo>
                <a:lnTo>
                  <a:pt x="326" y="3470412"/>
                </a:lnTo>
                <a:lnTo>
                  <a:pt x="1303" y="3511708"/>
                </a:lnTo>
                <a:lnTo>
                  <a:pt x="2928" y="3552883"/>
                </a:lnTo>
                <a:lnTo>
                  <a:pt x="5195" y="3593935"/>
                </a:lnTo>
                <a:lnTo>
                  <a:pt x="8103" y="3634862"/>
                </a:lnTo>
                <a:lnTo>
                  <a:pt x="11646" y="3675661"/>
                </a:lnTo>
                <a:lnTo>
                  <a:pt x="15822" y="3716328"/>
                </a:lnTo>
                <a:lnTo>
                  <a:pt x="20627" y="3756861"/>
                </a:lnTo>
                <a:lnTo>
                  <a:pt x="26057" y="3797258"/>
                </a:lnTo>
                <a:lnTo>
                  <a:pt x="32108" y="3837515"/>
                </a:lnTo>
                <a:lnTo>
                  <a:pt x="38777" y="3877631"/>
                </a:lnTo>
                <a:lnTo>
                  <a:pt x="46060" y="3917601"/>
                </a:lnTo>
                <a:lnTo>
                  <a:pt x="53953" y="3957424"/>
                </a:lnTo>
                <a:lnTo>
                  <a:pt x="62454" y="3997097"/>
                </a:lnTo>
                <a:lnTo>
                  <a:pt x="71557" y="4036616"/>
                </a:lnTo>
                <a:lnTo>
                  <a:pt x="81260" y="4075980"/>
                </a:lnTo>
                <a:lnTo>
                  <a:pt x="91559" y="4115185"/>
                </a:lnTo>
                <a:lnTo>
                  <a:pt x="102449" y="4154228"/>
                </a:lnTo>
                <a:lnTo>
                  <a:pt x="113929" y="4193108"/>
                </a:lnTo>
                <a:lnTo>
                  <a:pt x="125993" y="4231821"/>
                </a:lnTo>
                <a:lnTo>
                  <a:pt x="138638" y="4270364"/>
                </a:lnTo>
                <a:lnTo>
                  <a:pt x="151861" y="4308735"/>
                </a:lnTo>
                <a:lnTo>
                  <a:pt x="165657" y="4346931"/>
                </a:lnTo>
                <a:lnTo>
                  <a:pt x="180024" y="4384949"/>
                </a:lnTo>
                <a:lnTo>
                  <a:pt x="194957" y="4422787"/>
                </a:lnTo>
                <a:lnTo>
                  <a:pt x="210453" y="4460441"/>
                </a:lnTo>
                <a:lnTo>
                  <a:pt x="226508" y="4497909"/>
                </a:lnTo>
                <a:lnTo>
                  <a:pt x="243119" y="4535189"/>
                </a:lnTo>
                <a:lnTo>
                  <a:pt x="260282" y="4572277"/>
                </a:lnTo>
                <a:lnTo>
                  <a:pt x="277993" y="4609170"/>
                </a:lnTo>
                <a:lnTo>
                  <a:pt x="296248" y="4645867"/>
                </a:lnTo>
                <a:lnTo>
                  <a:pt x="315044" y="4682364"/>
                </a:lnTo>
                <a:lnTo>
                  <a:pt x="334378" y="4718659"/>
                </a:lnTo>
                <a:lnTo>
                  <a:pt x="354245" y="4754748"/>
                </a:lnTo>
                <a:lnTo>
                  <a:pt x="374642" y="4790629"/>
                </a:lnTo>
                <a:lnTo>
                  <a:pt x="395565" y="4826299"/>
                </a:lnTo>
                <a:lnTo>
                  <a:pt x="417011" y="4861756"/>
                </a:lnTo>
                <a:lnTo>
                  <a:pt x="438975" y="4896997"/>
                </a:lnTo>
                <a:lnTo>
                  <a:pt x="461455" y="4932019"/>
                </a:lnTo>
                <a:lnTo>
                  <a:pt x="484447" y="4966819"/>
                </a:lnTo>
                <a:lnTo>
                  <a:pt x="507946" y="5001395"/>
                </a:lnTo>
                <a:lnTo>
                  <a:pt x="531950" y="5035743"/>
                </a:lnTo>
                <a:lnTo>
                  <a:pt x="556454" y="5069861"/>
                </a:lnTo>
                <a:lnTo>
                  <a:pt x="581455" y="5103747"/>
                </a:lnTo>
                <a:lnTo>
                  <a:pt x="606950" y="5137397"/>
                </a:lnTo>
                <a:lnTo>
                  <a:pt x="632934" y="5170810"/>
                </a:lnTo>
                <a:lnTo>
                  <a:pt x="659404" y="5203981"/>
                </a:lnTo>
                <a:lnTo>
                  <a:pt x="686357" y="5236908"/>
                </a:lnTo>
                <a:lnTo>
                  <a:pt x="713788" y="5269589"/>
                </a:lnTo>
                <a:lnTo>
                  <a:pt x="741694" y="5302021"/>
                </a:lnTo>
                <a:lnTo>
                  <a:pt x="770071" y="5334201"/>
                </a:lnTo>
                <a:lnTo>
                  <a:pt x="798916" y="5366126"/>
                </a:lnTo>
                <a:lnTo>
                  <a:pt x="828226" y="5397794"/>
                </a:lnTo>
                <a:lnTo>
                  <a:pt x="857995" y="5429202"/>
                </a:lnTo>
                <a:lnTo>
                  <a:pt x="888221" y="5460347"/>
                </a:lnTo>
                <a:lnTo>
                  <a:pt x="918900" y="5491226"/>
                </a:lnTo>
                <a:lnTo>
                  <a:pt x="950029" y="5521837"/>
                </a:lnTo>
                <a:lnTo>
                  <a:pt x="981603" y="5552177"/>
                </a:lnTo>
                <a:lnTo>
                  <a:pt x="1013619" y="5582243"/>
                </a:lnTo>
                <a:lnTo>
                  <a:pt x="1046074" y="5612032"/>
                </a:lnTo>
                <a:lnTo>
                  <a:pt x="1078963" y="5641542"/>
                </a:lnTo>
                <a:lnTo>
                  <a:pt x="1112283" y="5670769"/>
                </a:lnTo>
                <a:lnTo>
                  <a:pt x="1146031" y="5699712"/>
                </a:lnTo>
                <a:lnTo>
                  <a:pt x="1180202" y="5728367"/>
                </a:lnTo>
                <a:lnTo>
                  <a:pt x="1214794" y="5756732"/>
                </a:lnTo>
                <a:lnTo>
                  <a:pt x="1249802" y="5784804"/>
                </a:lnTo>
                <a:lnTo>
                  <a:pt x="1285222" y="5812580"/>
                </a:lnTo>
                <a:lnTo>
                  <a:pt x="1321052" y="5840057"/>
                </a:lnTo>
                <a:lnTo>
                  <a:pt x="1357287" y="5867233"/>
                </a:lnTo>
                <a:lnTo>
                  <a:pt x="1393924" y="5894105"/>
                </a:lnTo>
                <a:lnTo>
                  <a:pt x="1430959" y="5920670"/>
                </a:lnTo>
                <a:lnTo>
                  <a:pt x="1468389" y="5946926"/>
                </a:lnTo>
                <a:lnTo>
                  <a:pt x="1506209" y="5972869"/>
                </a:lnTo>
                <a:lnTo>
                  <a:pt x="1544416" y="5998497"/>
                </a:lnTo>
                <a:lnTo>
                  <a:pt x="1583007" y="6023808"/>
                </a:lnTo>
                <a:lnTo>
                  <a:pt x="1621978" y="6048798"/>
                </a:lnTo>
                <a:lnTo>
                  <a:pt x="1661325" y="6073464"/>
                </a:lnTo>
                <a:lnTo>
                  <a:pt x="1701044" y="6097805"/>
                </a:lnTo>
                <a:lnTo>
                  <a:pt x="1741132" y="6121816"/>
                </a:lnTo>
                <a:lnTo>
                  <a:pt x="1781585" y="6145496"/>
                </a:lnTo>
                <a:lnTo>
                  <a:pt x="1822400" y="6168842"/>
                </a:lnTo>
                <a:lnTo>
                  <a:pt x="1863572" y="6191851"/>
                </a:lnTo>
                <a:lnTo>
                  <a:pt x="1905099" y="6214520"/>
                </a:lnTo>
                <a:lnTo>
                  <a:pt x="1946976" y="6236847"/>
                </a:lnTo>
                <a:lnTo>
                  <a:pt x="1989200" y="6258828"/>
                </a:lnTo>
                <a:lnTo>
                  <a:pt x="2031768" y="6280462"/>
                </a:lnTo>
                <a:lnTo>
                  <a:pt x="2074674" y="6301744"/>
                </a:lnTo>
                <a:lnTo>
                  <a:pt x="2117917" y="6322673"/>
                </a:lnTo>
                <a:lnTo>
                  <a:pt x="2161492" y="6343246"/>
                </a:lnTo>
                <a:lnTo>
                  <a:pt x="2205395" y="6363460"/>
                </a:lnTo>
                <a:lnTo>
                  <a:pt x="2249623" y="6383312"/>
                </a:lnTo>
                <a:lnTo>
                  <a:pt x="2294173" y="6402800"/>
                </a:lnTo>
                <a:lnTo>
                  <a:pt x="2339040" y="6421920"/>
                </a:lnTo>
                <a:lnTo>
                  <a:pt x="2384221" y="6440671"/>
                </a:lnTo>
                <a:lnTo>
                  <a:pt x="2429712" y="6459049"/>
                </a:lnTo>
                <a:lnTo>
                  <a:pt x="2475510" y="6477051"/>
                </a:lnTo>
                <a:lnTo>
                  <a:pt x="2521610" y="6494675"/>
                </a:lnTo>
                <a:lnTo>
                  <a:pt x="2568010" y="6511918"/>
                </a:lnTo>
                <a:lnTo>
                  <a:pt x="2614706" y="6528778"/>
                </a:lnTo>
                <a:lnTo>
                  <a:pt x="2661693" y="6545251"/>
                </a:lnTo>
                <a:lnTo>
                  <a:pt x="2708969" y="6561335"/>
                </a:lnTo>
                <a:lnTo>
                  <a:pt x="2756529" y="6577026"/>
                </a:lnTo>
                <a:lnTo>
                  <a:pt x="2804371" y="6592324"/>
                </a:lnTo>
                <a:lnTo>
                  <a:pt x="2852489" y="6607224"/>
                </a:lnTo>
                <a:lnTo>
                  <a:pt x="2900881" y="6621723"/>
                </a:lnTo>
                <a:lnTo>
                  <a:pt x="2949544" y="6635820"/>
                </a:lnTo>
                <a:lnTo>
                  <a:pt x="2998472" y="6649511"/>
                </a:lnTo>
                <a:lnTo>
                  <a:pt x="3047663" y="6662794"/>
                </a:lnTo>
                <a:lnTo>
                  <a:pt x="3097113" y="6675665"/>
                </a:lnTo>
                <a:lnTo>
                  <a:pt x="3146819" y="6688123"/>
                </a:lnTo>
                <a:lnTo>
                  <a:pt x="3196776" y="6700164"/>
                </a:lnTo>
                <a:lnTo>
                  <a:pt x="3246981" y="6711786"/>
                </a:lnTo>
                <a:lnTo>
                  <a:pt x="3297430" y="6722985"/>
                </a:lnTo>
                <a:lnTo>
                  <a:pt x="3348120" y="6733760"/>
                </a:lnTo>
                <a:lnTo>
                  <a:pt x="3399047" y="6744107"/>
                </a:lnTo>
                <a:lnTo>
                  <a:pt x="3450208" y="6754024"/>
                </a:lnTo>
                <a:lnTo>
                  <a:pt x="3501598" y="6763507"/>
                </a:lnTo>
                <a:lnTo>
                  <a:pt x="3553214" y="6772555"/>
                </a:lnTo>
                <a:lnTo>
                  <a:pt x="3605053" y="6781164"/>
                </a:lnTo>
                <a:lnTo>
                  <a:pt x="3657110" y="6789332"/>
                </a:lnTo>
                <a:lnTo>
                  <a:pt x="3709383" y="6797056"/>
                </a:lnTo>
                <a:lnTo>
                  <a:pt x="3761866" y="6804333"/>
                </a:lnTo>
                <a:lnTo>
                  <a:pt x="3814558" y="6811160"/>
                </a:lnTo>
                <a:lnTo>
                  <a:pt x="3867453" y="6817535"/>
                </a:lnTo>
                <a:lnTo>
                  <a:pt x="3920549" y="6823455"/>
                </a:lnTo>
                <a:lnTo>
                  <a:pt x="3973842" y="6828917"/>
                </a:lnTo>
                <a:lnTo>
                  <a:pt x="4027328" y="6833918"/>
                </a:lnTo>
                <a:lnTo>
                  <a:pt x="4081003" y="6838457"/>
                </a:lnTo>
                <a:lnTo>
                  <a:pt x="4134864" y="6842529"/>
                </a:lnTo>
                <a:lnTo>
                  <a:pt x="4188907" y="6846132"/>
                </a:lnTo>
                <a:lnTo>
                  <a:pt x="4243128" y="6849264"/>
                </a:lnTo>
                <a:lnTo>
                  <a:pt x="4297525" y="6851921"/>
                </a:lnTo>
                <a:lnTo>
                  <a:pt x="4352092" y="6854102"/>
                </a:lnTo>
                <a:lnTo>
                  <a:pt x="4406827" y="6855803"/>
                </a:lnTo>
                <a:lnTo>
                  <a:pt x="4461725" y="6857021"/>
                </a:lnTo>
                <a:lnTo>
                  <a:pt x="4516784" y="6857754"/>
                </a:lnTo>
                <a:lnTo>
                  <a:pt x="4572000" y="6857999"/>
                </a:lnTo>
                <a:lnTo>
                  <a:pt x="4627215" y="6857754"/>
                </a:lnTo>
                <a:lnTo>
                  <a:pt x="4682274" y="6857021"/>
                </a:lnTo>
                <a:lnTo>
                  <a:pt x="4737172" y="6855803"/>
                </a:lnTo>
                <a:lnTo>
                  <a:pt x="4791907" y="6854102"/>
                </a:lnTo>
                <a:lnTo>
                  <a:pt x="4846474" y="6851921"/>
                </a:lnTo>
                <a:lnTo>
                  <a:pt x="4900871" y="6849264"/>
                </a:lnTo>
                <a:lnTo>
                  <a:pt x="4955092" y="6846132"/>
                </a:lnTo>
                <a:lnTo>
                  <a:pt x="5009135" y="6842529"/>
                </a:lnTo>
                <a:lnTo>
                  <a:pt x="5062996" y="6838457"/>
                </a:lnTo>
                <a:lnTo>
                  <a:pt x="5116671" y="6833918"/>
                </a:lnTo>
                <a:lnTo>
                  <a:pt x="5170157" y="6828917"/>
                </a:lnTo>
                <a:lnTo>
                  <a:pt x="5223450" y="6823455"/>
                </a:lnTo>
                <a:lnTo>
                  <a:pt x="5276546" y="6817535"/>
                </a:lnTo>
                <a:lnTo>
                  <a:pt x="5329441" y="6811160"/>
                </a:lnTo>
                <a:lnTo>
                  <a:pt x="5382133" y="6804333"/>
                </a:lnTo>
                <a:lnTo>
                  <a:pt x="5434616" y="6797056"/>
                </a:lnTo>
                <a:lnTo>
                  <a:pt x="5486889" y="6789332"/>
                </a:lnTo>
                <a:lnTo>
                  <a:pt x="5538946" y="6781164"/>
                </a:lnTo>
                <a:lnTo>
                  <a:pt x="5590785" y="6772555"/>
                </a:lnTo>
                <a:lnTo>
                  <a:pt x="5642401" y="6763507"/>
                </a:lnTo>
                <a:lnTo>
                  <a:pt x="5693791" y="6754024"/>
                </a:lnTo>
                <a:lnTo>
                  <a:pt x="5744952" y="6744107"/>
                </a:lnTo>
                <a:lnTo>
                  <a:pt x="5795879" y="6733760"/>
                </a:lnTo>
                <a:lnTo>
                  <a:pt x="5846569" y="6722985"/>
                </a:lnTo>
                <a:lnTo>
                  <a:pt x="5897018" y="6711786"/>
                </a:lnTo>
                <a:lnTo>
                  <a:pt x="5947223" y="6700164"/>
                </a:lnTo>
                <a:lnTo>
                  <a:pt x="5997180" y="6688123"/>
                </a:lnTo>
                <a:lnTo>
                  <a:pt x="6046886" y="6675665"/>
                </a:lnTo>
                <a:lnTo>
                  <a:pt x="6096336" y="6662794"/>
                </a:lnTo>
                <a:lnTo>
                  <a:pt x="6145527" y="6649511"/>
                </a:lnTo>
                <a:lnTo>
                  <a:pt x="6194455" y="6635820"/>
                </a:lnTo>
                <a:lnTo>
                  <a:pt x="6243118" y="6621723"/>
                </a:lnTo>
                <a:lnTo>
                  <a:pt x="6291510" y="6607224"/>
                </a:lnTo>
                <a:lnTo>
                  <a:pt x="6339628" y="6592324"/>
                </a:lnTo>
                <a:lnTo>
                  <a:pt x="6387470" y="6577026"/>
                </a:lnTo>
                <a:lnTo>
                  <a:pt x="6435030" y="6561335"/>
                </a:lnTo>
                <a:lnTo>
                  <a:pt x="6482306" y="6545251"/>
                </a:lnTo>
                <a:lnTo>
                  <a:pt x="6529293" y="6528778"/>
                </a:lnTo>
                <a:lnTo>
                  <a:pt x="6575989" y="6511918"/>
                </a:lnTo>
                <a:lnTo>
                  <a:pt x="6622389" y="6494675"/>
                </a:lnTo>
                <a:lnTo>
                  <a:pt x="6668489" y="6477051"/>
                </a:lnTo>
                <a:lnTo>
                  <a:pt x="6714287" y="6459049"/>
                </a:lnTo>
                <a:lnTo>
                  <a:pt x="6759778" y="6440671"/>
                </a:lnTo>
                <a:lnTo>
                  <a:pt x="6804959" y="6421920"/>
                </a:lnTo>
                <a:lnTo>
                  <a:pt x="6849826" y="6402800"/>
                </a:lnTo>
                <a:lnTo>
                  <a:pt x="6894376" y="6383312"/>
                </a:lnTo>
                <a:lnTo>
                  <a:pt x="6938604" y="6363460"/>
                </a:lnTo>
                <a:lnTo>
                  <a:pt x="6982507" y="6343246"/>
                </a:lnTo>
                <a:lnTo>
                  <a:pt x="7026082" y="6322673"/>
                </a:lnTo>
                <a:lnTo>
                  <a:pt x="7069325" y="6301744"/>
                </a:lnTo>
                <a:lnTo>
                  <a:pt x="7112231" y="6280462"/>
                </a:lnTo>
                <a:lnTo>
                  <a:pt x="7154799" y="6258828"/>
                </a:lnTo>
                <a:lnTo>
                  <a:pt x="7197023" y="6236847"/>
                </a:lnTo>
                <a:lnTo>
                  <a:pt x="7238900" y="6214520"/>
                </a:lnTo>
                <a:lnTo>
                  <a:pt x="7280427" y="6191851"/>
                </a:lnTo>
                <a:lnTo>
                  <a:pt x="7321599" y="6168842"/>
                </a:lnTo>
                <a:lnTo>
                  <a:pt x="7362414" y="6145496"/>
                </a:lnTo>
                <a:lnTo>
                  <a:pt x="7402867" y="6121816"/>
                </a:lnTo>
                <a:lnTo>
                  <a:pt x="7442955" y="6097805"/>
                </a:lnTo>
                <a:lnTo>
                  <a:pt x="7482674" y="6073464"/>
                </a:lnTo>
                <a:lnTo>
                  <a:pt x="7522021" y="6048798"/>
                </a:lnTo>
                <a:lnTo>
                  <a:pt x="7560992" y="6023808"/>
                </a:lnTo>
                <a:lnTo>
                  <a:pt x="7599583" y="5998497"/>
                </a:lnTo>
                <a:lnTo>
                  <a:pt x="7637790" y="5972869"/>
                </a:lnTo>
                <a:lnTo>
                  <a:pt x="7675610" y="5946926"/>
                </a:lnTo>
                <a:lnTo>
                  <a:pt x="7713040" y="5920670"/>
                </a:lnTo>
                <a:lnTo>
                  <a:pt x="7750075" y="5894105"/>
                </a:lnTo>
                <a:lnTo>
                  <a:pt x="7786712" y="5867233"/>
                </a:lnTo>
                <a:lnTo>
                  <a:pt x="7822947" y="5840057"/>
                </a:lnTo>
                <a:lnTo>
                  <a:pt x="7858777" y="5812580"/>
                </a:lnTo>
                <a:lnTo>
                  <a:pt x="7894197" y="5784804"/>
                </a:lnTo>
                <a:lnTo>
                  <a:pt x="7929205" y="5756732"/>
                </a:lnTo>
                <a:lnTo>
                  <a:pt x="7963797" y="5728367"/>
                </a:lnTo>
                <a:lnTo>
                  <a:pt x="7997968" y="5699712"/>
                </a:lnTo>
                <a:lnTo>
                  <a:pt x="8031716" y="5670769"/>
                </a:lnTo>
                <a:lnTo>
                  <a:pt x="8065036" y="5641542"/>
                </a:lnTo>
                <a:lnTo>
                  <a:pt x="8097925" y="5612032"/>
                </a:lnTo>
                <a:lnTo>
                  <a:pt x="8130380" y="5582243"/>
                </a:lnTo>
                <a:lnTo>
                  <a:pt x="8162396" y="5552177"/>
                </a:lnTo>
                <a:lnTo>
                  <a:pt x="8193970" y="5521837"/>
                </a:lnTo>
                <a:lnTo>
                  <a:pt x="8225099" y="5491226"/>
                </a:lnTo>
                <a:lnTo>
                  <a:pt x="8255778" y="5460347"/>
                </a:lnTo>
                <a:lnTo>
                  <a:pt x="8286004" y="5429202"/>
                </a:lnTo>
                <a:lnTo>
                  <a:pt x="8315773" y="5397794"/>
                </a:lnTo>
                <a:lnTo>
                  <a:pt x="8345083" y="5366126"/>
                </a:lnTo>
                <a:lnTo>
                  <a:pt x="8373928" y="5334201"/>
                </a:lnTo>
                <a:lnTo>
                  <a:pt x="8402305" y="5302021"/>
                </a:lnTo>
                <a:lnTo>
                  <a:pt x="8430211" y="5269589"/>
                </a:lnTo>
                <a:lnTo>
                  <a:pt x="8457642" y="5236908"/>
                </a:lnTo>
                <a:lnTo>
                  <a:pt x="8484595" y="5203981"/>
                </a:lnTo>
                <a:lnTo>
                  <a:pt x="8511065" y="5170810"/>
                </a:lnTo>
                <a:lnTo>
                  <a:pt x="8537049" y="5137397"/>
                </a:lnTo>
                <a:lnTo>
                  <a:pt x="8562544" y="5103747"/>
                </a:lnTo>
                <a:lnTo>
                  <a:pt x="8587545" y="5069861"/>
                </a:lnTo>
                <a:lnTo>
                  <a:pt x="8612049" y="5035743"/>
                </a:lnTo>
                <a:lnTo>
                  <a:pt x="8636053" y="5001395"/>
                </a:lnTo>
                <a:lnTo>
                  <a:pt x="8659552" y="4966819"/>
                </a:lnTo>
                <a:lnTo>
                  <a:pt x="8682544" y="4932019"/>
                </a:lnTo>
                <a:lnTo>
                  <a:pt x="8705024" y="4896997"/>
                </a:lnTo>
                <a:lnTo>
                  <a:pt x="8726988" y="4861756"/>
                </a:lnTo>
                <a:lnTo>
                  <a:pt x="8748434" y="4826299"/>
                </a:lnTo>
                <a:lnTo>
                  <a:pt x="8769357" y="4790629"/>
                </a:lnTo>
                <a:lnTo>
                  <a:pt x="8789754" y="4754748"/>
                </a:lnTo>
                <a:lnTo>
                  <a:pt x="8809621" y="4718659"/>
                </a:lnTo>
                <a:lnTo>
                  <a:pt x="8828955" y="4682364"/>
                </a:lnTo>
                <a:lnTo>
                  <a:pt x="8847751" y="4645867"/>
                </a:lnTo>
                <a:lnTo>
                  <a:pt x="8866006" y="4609170"/>
                </a:lnTo>
                <a:lnTo>
                  <a:pt x="8883717" y="4572277"/>
                </a:lnTo>
                <a:lnTo>
                  <a:pt x="8900880" y="4535189"/>
                </a:lnTo>
                <a:lnTo>
                  <a:pt x="8917491" y="4497909"/>
                </a:lnTo>
                <a:lnTo>
                  <a:pt x="8933546" y="4460441"/>
                </a:lnTo>
                <a:lnTo>
                  <a:pt x="8949042" y="4422787"/>
                </a:lnTo>
                <a:lnTo>
                  <a:pt x="8963975" y="4384949"/>
                </a:lnTo>
                <a:lnTo>
                  <a:pt x="8978342" y="4346931"/>
                </a:lnTo>
                <a:lnTo>
                  <a:pt x="8992138" y="4308735"/>
                </a:lnTo>
                <a:lnTo>
                  <a:pt x="9005361" y="4270364"/>
                </a:lnTo>
                <a:lnTo>
                  <a:pt x="9018006" y="4231821"/>
                </a:lnTo>
                <a:lnTo>
                  <a:pt x="9030070" y="4193108"/>
                </a:lnTo>
                <a:lnTo>
                  <a:pt x="9041550" y="4154228"/>
                </a:lnTo>
                <a:lnTo>
                  <a:pt x="9052440" y="4115185"/>
                </a:lnTo>
                <a:lnTo>
                  <a:pt x="9062739" y="4075980"/>
                </a:lnTo>
                <a:lnTo>
                  <a:pt x="9072442" y="4036616"/>
                </a:lnTo>
                <a:lnTo>
                  <a:pt x="9081545" y="3997097"/>
                </a:lnTo>
                <a:lnTo>
                  <a:pt x="9090046" y="3957424"/>
                </a:lnTo>
                <a:lnTo>
                  <a:pt x="9097939" y="3917601"/>
                </a:lnTo>
                <a:lnTo>
                  <a:pt x="9105222" y="3877631"/>
                </a:lnTo>
                <a:lnTo>
                  <a:pt x="9111891" y="3837515"/>
                </a:lnTo>
                <a:lnTo>
                  <a:pt x="9117942" y="3797258"/>
                </a:lnTo>
                <a:lnTo>
                  <a:pt x="9123372" y="3756861"/>
                </a:lnTo>
                <a:lnTo>
                  <a:pt x="9128177" y="3716328"/>
                </a:lnTo>
                <a:lnTo>
                  <a:pt x="9132353" y="3675661"/>
                </a:lnTo>
                <a:lnTo>
                  <a:pt x="9135896" y="3634862"/>
                </a:lnTo>
                <a:lnTo>
                  <a:pt x="9138804" y="3593935"/>
                </a:lnTo>
                <a:lnTo>
                  <a:pt x="9141071" y="3552883"/>
                </a:lnTo>
                <a:lnTo>
                  <a:pt x="9142696" y="3511708"/>
                </a:lnTo>
                <a:lnTo>
                  <a:pt x="9143673" y="3470412"/>
                </a:lnTo>
                <a:lnTo>
                  <a:pt x="9144000" y="3429000"/>
                </a:lnTo>
                <a:lnTo>
                  <a:pt x="9143673" y="3387587"/>
                </a:lnTo>
                <a:lnTo>
                  <a:pt x="9142696" y="3346291"/>
                </a:lnTo>
                <a:lnTo>
                  <a:pt x="9141071" y="3305116"/>
                </a:lnTo>
                <a:lnTo>
                  <a:pt x="9138804" y="3264064"/>
                </a:lnTo>
                <a:lnTo>
                  <a:pt x="9135896" y="3223137"/>
                </a:lnTo>
                <a:lnTo>
                  <a:pt x="9132353" y="3182338"/>
                </a:lnTo>
                <a:lnTo>
                  <a:pt x="9128177" y="3141671"/>
                </a:lnTo>
                <a:lnTo>
                  <a:pt x="9123372" y="3101138"/>
                </a:lnTo>
                <a:lnTo>
                  <a:pt x="9117942" y="3060741"/>
                </a:lnTo>
                <a:lnTo>
                  <a:pt x="9111891" y="3020484"/>
                </a:lnTo>
                <a:lnTo>
                  <a:pt x="9105222" y="2980368"/>
                </a:lnTo>
                <a:lnTo>
                  <a:pt x="9097939" y="2940398"/>
                </a:lnTo>
                <a:lnTo>
                  <a:pt x="9090046" y="2900575"/>
                </a:lnTo>
                <a:lnTo>
                  <a:pt x="9081545" y="2860902"/>
                </a:lnTo>
                <a:lnTo>
                  <a:pt x="9072442" y="2821383"/>
                </a:lnTo>
                <a:lnTo>
                  <a:pt x="9062739" y="2782019"/>
                </a:lnTo>
                <a:lnTo>
                  <a:pt x="9052440" y="2742814"/>
                </a:lnTo>
                <a:lnTo>
                  <a:pt x="9041550" y="2703771"/>
                </a:lnTo>
                <a:lnTo>
                  <a:pt x="9030070" y="2664891"/>
                </a:lnTo>
                <a:lnTo>
                  <a:pt x="9018006" y="2626178"/>
                </a:lnTo>
                <a:lnTo>
                  <a:pt x="9005361" y="2587635"/>
                </a:lnTo>
                <a:lnTo>
                  <a:pt x="8992138" y="2549264"/>
                </a:lnTo>
                <a:lnTo>
                  <a:pt x="8978342" y="2511068"/>
                </a:lnTo>
                <a:lnTo>
                  <a:pt x="8963975" y="2473050"/>
                </a:lnTo>
                <a:lnTo>
                  <a:pt x="8949042" y="2435212"/>
                </a:lnTo>
                <a:lnTo>
                  <a:pt x="8933546" y="2397558"/>
                </a:lnTo>
                <a:lnTo>
                  <a:pt x="8917491" y="2360090"/>
                </a:lnTo>
                <a:lnTo>
                  <a:pt x="8900880" y="2322810"/>
                </a:lnTo>
                <a:lnTo>
                  <a:pt x="8883717" y="2285722"/>
                </a:lnTo>
                <a:lnTo>
                  <a:pt x="8866006" y="2248828"/>
                </a:lnTo>
                <a:lnTo>
                  <a:pt x="8847751" y="2212132"/>
                </a:lnTo>
                <a:lnTo>
                  <a:pt x="8828955" y="2175635"/>
                </a:lnTo>
                <a:lnTo>
                  <a:pt x="8809621" y="2139340"/>
                </a:lnTo>
                <a:lnTo>
                  <a:pt x="8789754" y="2103251"/>
                </a:lnTo>
                <a:lnTo>
                  <a:pt x="8769357" y="2067370"/>
                </a:lnTo>
                <a:lnTo>
                  <a:pt x="8748434" y="2031699"/>
                </a:lnTo>
                <a:lnTo>
                  <a:pt x="8726988" y="1996242"/>
                </a:lnTo>
                <a:lnTo>
                  <a:pt x="8705024" y="1961002"/>
                </a:lnTo>
                <a:lnTo>
                  <a:pt x="8682544" y="1925980"/>
                </a:lnTo>
                <a:lnTo>
                  <a:pt x="8659552" y="1891180"/>
                </a:lnTo>
                <a:lnTo>
                  <a:pt x="8636053" y="1856604"/>
                </a:lnTo>
                <a:lnTo>
                  <a:pt x="8612049" y="1822256"/>
                </a:lnTo>
                <a:lnTo>
                  <a:pt x="8587545" y="1788137"/>
                </a:lnTo>
                <a:lnTo>
                  <a:pt x="8562544" y="1754252"/>
                </a:lnTo>
                <a:lnTo>
                  <a:pt x="8537049" y="1720601"/>
                </a:lnTo>
                <a:lnTo>
                  <a:pt x="8511065" y="1687189"/>
                </a:lnTo>
                <a:lnTo>
                  <a:pt x="8484595" y="1654018"/>
                </a:lnTo>
                <a:lnTo>
                  <a:pt x="8457642" y="1621091"/>
                </a:lnTo>
                <a:lnTo>
                  <a:pt x="8430211" y="1588409"/>
                </a:lnTo>
                <a:lnTo>
                  <a:pt x="8402305" y="1555978"/>
                </a:lnTo>
                <a:lnTo>
                  <a:pt x="8373928" y="1523798"/>
                </a:lnTo>
                <a:lnTo>
                  <a:pt x="8345083" y="1491872"/>
                </a:lnTo>
                <a:lnTo>
                  <a:pt x="8315773" y="1460204"/>
                </a:lnTo>
                <a:lnTo>
                  <a:pt x="8286004" y="1428797"/>
                </a:lnTo>
                <a:lnTo>
                  <a:pt x="8255778" y="1397652"/>
                </a:lnTo>
                <a:lnTo>
                  <a:pt x="8225099" y="1366773"/>
                </a:lnTo>
                <a:lnTo>
                  <a:pt x="8193970" y="1336162"/>
                </a:lnTo>
                <a:lnTo>
                  <a:pt x="8162396" y="1305822"/>
                </a:lnTo>
                <a:lnTo>
                  <a:pt x="8130380" y="1275756"/>
                </a:lnTo>
                <a:lnTo>
                  <a:pt x="8097925" y="1245967"/>
                </a:lnTo>
                <a:lnTo>
                  <a:pt x="8065036" y="1216457"/>
                </a:lnTo>
                <a:lnTo>
                  <a:pt x="8031716" y="1187229"/>
                </a:lnTo>
                <a:lnTo>
                  <a:pt x="7997968" y="1158287"/>
                </a:lnTo>
                <a:lnTo>
                  <a:pt x="7963797" y="1129631"/>
                </a:lnTo>
                <a:lnTo>
                  <a:pt x="7929205" y="1101266"/>
                </a:lnTo>
                <a:lnTo>
                  <a:pt x="7894197" y="1073195"/>
                </a:lnTo>
                <a:lnTo>
                  <a:pt x="7858777" y="1045419"/>
                </a:lnTo>
                <a:lnTo>
                  <a:pt x="7822947" y="1017941"/>
                </a:lnTo>
                <a:lnTo>
                  <a:pt x="7786712" y="990765"/>
                </a:lnTo>
                <a:lnTo>
                  <a:pt x="7750075" y="963893"/>
                </a:lnTo>
                <a:lnTo>
                  <a:pt x="7713040" y="937328"/>
                </a:lnTo>
                <a:lnTo>
                  <a:pt x="7675610" y="911073"/>
                </a:lnTo>
                <a:lnTo>
                  <a:pt x="7637790" y="885129"/>
                </a:lnTo>
                <a:lnTo>
                  <a:pt x="7599583" y="859501"/>
                </a:lnTo>
                <a:lnTo>
                  <a:pt x="7560992" y="834191"/>
                </a:lnTo>
                <a:lnTo>
                  <a:pt x="7522021" y="809201"/>
                </a:lnTo>
                <a:lnTo>
                  <a:pt x="7482674" y="784534"/>
                </a:lnTo>
                <a:lnTo>
                  <a:pt x="7442955" y="760194"/>
                </a:lnTo>
                <a:lnTo>
                  <a:pt x="7402867" y="736182"/>
                </a:lnTo>
                <a:lnTo>
                  <a:pt x="7362414" y="712502"/>
                </a:lnTo>
                <a:lnTo>
                  <a:pt x="7321599" y="689156"/>
                </a:lnTo>
                <a:lnTo>
                  <a:pt x="7280427" y="666147"/>
                </a:lnTo>
                <a:lnTo>
                  <a:pt x="7238900" y="643478"/>
                </a:lnTo>
                <a:lnTo>
                  <a:pt x="7197023" y="621152"/>
                </a:lnTo>
                <a:lnTo>
                  <a:pt x="7154799" y="599170"/>
                </a:lnTo>
                <a:lnTo>
                  <a:pt x="7112231" y="577537"/>
                </a:lnTo>
                <a:lnTo>
                  <a:pt x="7069325" y="556254"/>
                </a:lnTo>
                <a:lnTo>
                  <a:pt x="7026082" y="535325"/>
                </a:lnTo>
                <a:lnTo>
                  <a:pt x="6982507" y="514752"/>
                </a:lnTo>
                <a:lnTo>
                  <a:pt x="6938604" y="494538"/>
                </a:lnTo>
                <a:lnTo>
                  <a:pt x="6894376" y="474686"/>
                </a:lnTo>
                <a:lnTo>
                  <a:pt x="6849826" y="455199"/>
                </a:lnTo>
                <a:lnTo>
                  <a:pt x="6804959" y="436078"/>
                </a:lnTo>
                <a:lnTo>
                  <a:pt x="6759778" y="417328"/>
                </a:lnTo>
                <a:lnTo>
                  <a:pt x="6714287" y="398950"/>
                </a:lnTo>
                <a:lnTo>
                  <a:pt x="6668489" y="380948"/>
                </a:lnTo>
                <a:lnTo>
                  <a:pt x="6622389" y="363323"/>
                </a:lnTo>
                <a:lnTo>
                  <a:pt x="6575989" y="346080"/>
                </a:lnTo>
                <a:lnTo>
                  <a:pt x="6529293" y="329221"/>
                </a:lnTo>
                <a:lnTo>
                  <a:pt x="6482306" y="312748"/>
                </a:lnTo>
                <a:lnTo>
                  <a:pt x="6435030" y="296664"/>
                </a:lnTo>
                <a:lnTo>
                  <a:pt x="6387470" y="280972"/>
                </a:lnTo>
                <a:lnTo>
                  <a:pt x="6339628" y="265675"/>
                </a:lnTo>
                <a:lnTo>
                  <a:pt x="6291510" y="250775"/>
                </a:lnTo>
                <a:lnTo>
                  <a:pt x="6243118" y="236275"/>
                </a:lnTo>
                <a:lnTo>
                  <a:pt x="6194455" y="222178"/>
                </a:lnTo>
                <a:lnTo>
                  <a:pt x="6145527" y="208487"/>
                </a:lnTo>
                <a:lnTo>
                  <a:pt x="6096336" y="195204"/>
                </a:lnTo>
                <a:lnTo>
                  <a:pt x="6046886" y="182333"/>
                </a:lnTo>
                <a:lnTo>
                  <a:pt x="5997180" y="169875"/>
                </a:lnTo>
                <a:lnTo>
                  <a:pt x="5947223" y="157834"/>
                </a:lnTo>
                <a:lnTo>
                  <a:pt x="5897018" y="146212"/>
                </a:lnTo>
                <a:lnTo>
                  <a:pt x="5846569" y="135013"/>
                </a:lnTo>
                <a:lnTo>
                  <a:pt x="5795879" y="124238"/>
                </a:lnTo>
                <a:lnTo>
                  <a:pt x="5744952" y="113891"/>
                </a:lnTo>
                <a:lnTo>
                  <a:pt x="5693791" y="103974"/>
                </a:lnTo>
                <a:lnTo>
                  <a:pt x="5642401" y="94491"/>
                </a:lnTo>
                <a:lnTo>
                  <a:pt x="5590785" y="85443"/>
                </a:lnTo>
                <a:lnTo>
                  <a:pt x="5538946" y="76834"/>
                </a:lnTo>
                <a:lnTo>
                  <a:pt x="5486889" y="68666"/>
                </a:lnTo>
                <a:lnTo>
                  <a:pt x="5434616" y="60943"/>
                </a:lnTo>
                <a:lnTo>
                  <a:pt x="5382133" y="53666"/>
                </a:lnTo>
                <a:lnTo>
                  <a:pt x="5329441" y="46838"/>
                </a:lnTo>
                <a:lnTo>
                  <a:pt x="5276546" y="40463"/>
                </a:lnTo>
                <a:lnTo>
                  <a:pt x="5223450" y="34543"/>
                </a:lnTo>
                <a:lnTo>
                  <a:pt x="5170157" y="29081"/>
                </a:lnTo>
                <a:lnTo>
                  <a:pt x="5116671" y="24080"/>
                </a:lnTo>
                <a:lnTo>
                  <a:pt x="5062996" y="19542"/>
                </a:lnTo>
                <a:lnTo>
                  <a:pt x="5009135" y="15470"/>
                </a:lnTo>
                <a:lnTo>
                  <a:pt x="4955092" y="11866"/>
                </a:lnTo>
                <a:lnTo>
                  <a:pt x="4900871" y="8734"/>
                </a:lnTo>
                <a:lnTo>
                  <a:pt x="4846474" y="6077"/>
                </a:lnTo>
                <a:lnTo>
                  <a:pt x="4791907" y="3896"/>
                </a:lnTo>
                <a:lnTo>
                  <a:pt x="4737172" y="2196"/>
                </a:lnTo>
                <a:lnTo>
                  <a:pt x="4682274" y="977"/>
                </a:lnTo>
                <a:lnTo>
                  <a:pt x="4627215" y="244"/>
                </a:lnTo>
                <a:lnTo>
                  <a:pt x="4572000" y="0"/>
                </a:lnTo>
                <a:close/>
              </a:path>
            </a:pathLst>
          </a:custGeom>
          <a:solidFill>
            <a:srgbClr val="FFFFFF">
              <a:alpha val="43920"/>
            </a:srgbClr>
          </a:solidFill>
        </p:spPr>
        <p:txBody>
          <a:bodyPr wrap="square" lIns="0" tIns="0" rIns="0" bIns="0" rtlCol="0"/>
          <a:lstStyle/>
          <a:p>
            <a:endParaRPr/>
          </a:p>
        </p:txBody>
      </p:sp>
      <p:sp>
        <p:nvSpPr>
          <p:cNvPr id="18" name="bg object 18"/>
          <p:cNvSpPr/>
          <p:nvPr/>
        </p:nvSpPr>
        <p:spPr>
          <a:xfrm>
            <a:off x="0" y="0"/>
            <a:ext cx="9144000" cy="719455"/>
          </a:xfrm>
          <a:custGeom>
            <a:avLst/>
            <a:gdLst/>
            <a:ahLst/>
            <a:cxnLst/>
            <a:rect l="l" t="t" r="r" b="b"/>
            <a:pathLst>
              <a:path w="9144000" h="719455">
                <a:moveTo>
                  <a:pt x="9144000" y="0"/>
                </a:moveTo>
                <a:lnTo>
                  <a:pt x="0" y="0"/>
                </a:lnTo>
                <a:lnTo>
                  <a:pt x="0" y="719327"/>
                </a:lnTo>
                <a:lnTo>
                  <a:pt x="9144000" y="719327"/>
                </a:lnTo>
                <a:lnTo>
                  <a:pt x="9144000" y="0"/>
                </a:lnTo>
                <a:close/>
              </a:path>
            </a:pathLst>
          </a:custGeom>
          <a:solidFill>
            <a:srgbClr val="5E9CDA"/>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0" y="0"/>
            <a:ext cx="633983" cy="720851"/>
          </a:xfrm>
          <a:prstGeom prst="rect">
            <a:avLst/>
          </a:prstGeom>
        </p:spPr>
      </p:pic>
      <p:sp>
        <p:nvSpPr>
          <p:cNvPr id="20" name="bg object 20"/>
          <p:cNvSpPr/>
          <p:nvPr/>
        </p:nvSpPr>
        <p:spPr>
          <a:xfrm>
            <a:off x="761" y="749045"/>
            <a:ext cx="9144000" cy="0"/>
          </a:xfrm>
          <a:custGeom>
            <a:avLst/>
            <a:gdLst/>
            <a:ahLst/>
            <a:cxnLst/>
            <a:rect l="l" t="t" r="r" b="b"/>
            <a:pathLst>
              <a:path w="9144000">
                <a:moveTo>
                  <a:pt x="0" y="0"/>
                </a:moveTo>
                <a:lnTo>
                  <a:pt x="9144000" y="0"/>
                </a:lnTo>
              </a:path>
            </a:pathLst>
          </a:custGeom>
          <a:ln w="28575">
            <a:solidFill>
              <a:srgbClr val="000000"/>
            </a:solidFill>
          </a:ln>
        </p:spPr>
        <p:txBody>
          <a:bodyPr wrap="square" lIns="0" tIns="0" rIns="0" bIns="0" rtlCol="0"/>
          <a:lstStyle/>
          <a:p>
            <a:endParaRPr/>
          </a:p>
        </p:txBody>
      </p:sp>
      <p:sp>
        <p:nvSpPr>
          <p:cNvPr id="2" name="Holder 2"/>
          <p:cNvSpPr>
            <a:spLocks noGrp="1"/>
          </p:cNvSpPr>
          <p:nvPr>
            <p:ph type="title"/>
          </p:nvPr>
        </p:nvSpPr>
        <p:spPr>
          <a:xfrm>
            <a:off x="384149" y="787653"/>
            <a:ext cx="8375700" cy="330834"/>
          </a:xfrm>
          <a:prstGeom prst="rect">
            <a:avLst/>
          </a:prstGeom>
        </p:spPr>
        <p:txBody>
          <a:bodyPr wrap="square" lIns="0" tIns="0" rIns="0" bIns="0">
            <a:spAutoFit/>
          </a:bodyPr>
          <a:lstStyle>
            <a:lvl1pPr>
              <a:defRPr sz="2000" b="1" i="0">
                <a:solidFill>
                  <a:srgbClr val="000066"/>
                </a:solidFill>
                <a:latin typeface="Arial"/>
                <a:cs typeface="Arial"/>
              </a:defRPr>
            </a:lvl1pPr>
          </a:lstStyle>
          <a:p>
            <a:endParaRPr/>
          </a:p>
        </p:txBody>
      </p:sp>
      <p:sp>
        <p:nvSpPr>
          <p:cNvPr id="3" name="Holder 3"/>
          <p:cNvSpPr>
            <a:spLocks noGrp="1"/>
          </p:cNvSpPr>
          <p:nvPr>
            <p:ph type="body" idx="1"/>
          </p:nvPr>
        </p:nvSpPr>
        <p:spPr>
          <a:xfrm>
            <a:off x="669290" y="1509986"/>
            <a:ext cx="7317105" cy="24803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a:xfrm>
            <a:off x="8081264" y="6436689"/>
            <a:ext cx="781050" cy="224790"/>
          </a:xfrm>
          <a:prstGeom prst="rect">
            <a:avLst/>
          </a:prstGeom>
        </p:spPr>
        <p:txBody>
          <a:bodyPr wrap="square" lIns="0" tIns="0" rIns="0" bIns="0">
            <a:spAutoFit/>
          </a:bodyPr>
          <a:lstStyle>
            <a:lvl1pPr>
              <a:defRPr sz="1400" b="1" i="0">
                <a:solidFill>
                  <a:schemeClr val="tx1"/>
                </a:solidFill>
                <a:latin typeface="Arial"/>
                <a:cs typeface="Arial"/>
              </a:defRPr>
            </a:lvl1pPr>
          </a:lstStyle>
          <a:p>
            <a:pPr marL="12700">
              <a:lnSpc>
                <a:spcPts val="1650"/>
              </a:lnSpc>
            </a:pPr>
            <a:r>
              <a:rPr spc="-20" dirty="0"/>
              <a:t>Trang</a:t>
            </a:r>
            <a:r>
              <a:rPr spc="-65"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0" y="1066800"/>
            <a:ext cx="9144000" cy="719455"/>
          </a:xfrm>
          <a:custGeom>
            <a:avLst/>
            <a:gdLst/>
            <a:ahLst/>
            <a:cxnLst/>
            <a:rect l="l" t="t" r="r" b="b"/>
            <a:pathLst>
              <a:path w="9144000" h="719455">
                <a:moveTo>
                  <a:pt x="9144000" y="0"/>
                </a:moveTo>
                <a:lnTo>
                  <a:pt x="0" y="0"/>
                </a:lnTo>
                <a:lnTo>
                  <a:pt x="0" y="719327"/>
                </a:lnTo>
                <a:lnTo>
                  <a:pt x="9144000" y="719327"/>
                </a:lnTo>
                <a:lnTo>
                  <a:pt x="9144000" y="0"/>
                </a:lnTo>
                <a:close/>
              </a:path>
            </a:pathLst>
          </a:custGeom>
          <a:solidFill>
            <a:srgbClr val="5E9CDA"/>
          </a:solidFill>
        </p:spPr>
        <p:txBody>
          <a:bodyPr wrap="square" lIns="0" tIns="0" rIns="0" bIns="0" rtlCol="0"/>
          <a:lstStyle/>
          <a:p>
            <a:endParaRPr/>
          </a:p>
        </p:txBody>
      </p:sp>
      <p:sp>
        <p:nvSpPr>
          <p:cNvPr id="3" name="object 3"/>
          <p:cNvSpPr/>
          <p:nvPr/>
        </p:nvSpPr>
        <p:spPr>
          <a:xfrm>
            <a:off x="0" y="3962400"/>
            <a:ext cx="9144000" cy="719455"/>
          </a:xfrm>
          <a:custGeom>
            <a:avLst/>
            <a:gdLst/>
            <a:ahLst/>
            <a:cxnLst/>
            <a:rect l="l" t="t" r="r" b="b"/>
            <a:pathLst>
              <a:path w="9144000" h="719454">
                <a:moveTo>
                  <a:pt x="9144000" y="0"/>
                </a:moveTo>
                <a:lnTo>
                  <a:pt x="0" y="0"/>
                </a:lnTo>
                <a:lnTo>
                  <a:pt x="0" y="719327"/>
                </a:lnTo>
                <a:lnTo>
                  <a:pt x="9144000" y="719327"/>
                </a:lnTo>
                <a:lnTo>
                  <a:pt x="9144000" y="0"/>
                </a:lnTo>
                <a:close/>
              </a:path>
            </a:pathLst>
          </a:custGeom>
          <a:solidFill>
            <a:srgbClr val="5E9CDA"/>
          </a:solidFill>
        </p:spPr>
        <p:txBody>
          <a:bodyPr wrap="square" lIns="0" tIns="0" rIns="0" bIns="0" rtlCol="0"/>
          <a:lstStyle/>
          <a:p>
            <a:endParaRPr/>
          </a:p>
        </p:txBody>
      </p:sp>
      <p:sp>
        <p:nvSpPr>
          <p:cNvPr id="4" name="object 4"/>
          <p:cNvSpPr/>
          <p:nvPr/>
        </p:nvSpPr>
        <p:spPr>
          <a:xfrm>
            <a:off x="4212335" y="2636520"/>
            <a:ext cx="1224280" cy="1224280"/>
          </a:xfrm>
          <a:custGeom>
            <a:avLst/>
            <a:gdLst/>
            <a:ahLst/>
            <a:cxnLst/>
            <a:rect l="l" t="t" r="r" b="b"/>
            <a:pathLst>
              <a:path w="1224279" h="1224279">
                <a:moveTo>
                  <a:pt x="611886" y="0"/>
                </a:moveTo>
                <a:lnTo>
                  <a:pt x="564065" y="1840"/>
                </a:lnTo>
                <a:lnTo>
                  <a:pt x="517252" y="7272"/>
                </a:lnTo>
                <a:lnTo>
                  <a:pt x="471582" y="16159"/>
                </a:lnTo>
                <a:lnTo>
                  <a:pt x="427191" y="28365"/>
                </a:lnTo>
                <a:lnTo>
                  <a:pt x="384214" y="43754"/>
                </a:lnTo>
                <a:lnTo>
                  <a:pt x="342788" y="62190"/>
                </a:lnTo>
                <a:lnTo>
                  <a:pt x="303050" y="83537"/>
                </a:lnTo>
                <a:lnTo>
                  <a:pt x="265134" y="107659"/>
                </a:lnTo>
                <a:lnTo>
                  <a:pt x="229177" y="134420"/>
                </a:lnTo>
                <a:lnTo>
                  <a:pt x="195315" y="163684"/>
                </a:lnTo>
                <a:lnTo>
                  <a:pt x="163684" y="195315"/>
                </a:lnTo>
                <a:lnTo>
                  <a:pt x="134420" y="229177"/>
                </a:lnTo>
                <a:lnTo>
                  <a:pt x="107659" y="265134"/>
                </a:lnTo>
                <a:lnTo>
                  <a:pt x="83537" y="303050"/>
                </a:lnTo>
                <a:lnTo>
                  <a:pt x="62190" y="342788"/>
                </a:lnTo>
                <a:lnTo>
                  <a:pt x="43754" y="384214"/>
                </a:lnTo>
                <a:lnTo>
                  <a:pt x="28365" y="427191"/>
                </a:lnTo>
                <a:lnTo>
                  <a:pt x="16159" y="471582"/>
                </a:lnTo>
                <a:lnTo>
                  <a:pt x="7272" y="517252"/>
                </a:lnTo>
                <a:lnTo>
                  <a:pt x="1840" y="564065"/>
                </a:lnTo>
                <a:lnTo>
                  <a:pt x="0" y="611885"/>
                </a:lnTo>
                <a:lnTo>
                  <a:pt x="1840" y="659706"/>
                </a:lnTo>
                <a:lnTo>
                  <a:pt x="7272" y="706519"/>
                </a:lnTo>
                <a:lnTo>
                  <a:pt x="16159" y="752189"/>
                </a:lnTo>
                <a:lnTo>
                  <a:pt x="28365" y="796580"/>
                </a:lnTo>
                <a:lnTo>
                  <a:pt x="43754" y="839557"/>
                </a:lnTo>
                <a:lnTo>
                  <a:pt x="62190" y="880983"/>
                </a:lnTo>
                <a:lnTo>
                  <a:pt x="83537" y="920721"/>
                </a:lnTo>
                <a:lnTo>
                  <a:pt x="107659" y="958637"/>
                </a:lnTo>
                <a:lnTo>
                  <a:pt x="134420" y="994594"/>
                </a:lnTo>
                <a:lnTo>
                  <a:pt x="163684" y="1028456"/>
                </a:lnTo>
                <a:lnTo>
                  <a:pt x="195315" y="1060087"/>
                </a:lnTo>
                <a:lnTo>
                  <a:pt x="229177" y="1089351"/>
                </a:lnTo>
                <a:lnTo>
                  <a:pt x="265134" y="1116112"/>
                </a:lnTo>
                <a:lnTo>
                  <a:pt x="303050" y="1140234"/>
                </a:lnTo>
                <a:lnTo>
                  <a:pt x="342788" y="1161581"/>
                </a:lnTo>
                <a:lnTo>
                  <a:pt x="384214" y="1180017"/>
                </a:lnTo>
                <a:lnTo>
                  <a:pt x="427191" y="1195406"/>
                </a:lnTo>
                <a:lnTo>
                  <a:pt x="471582" y="1207612"/>
                </a:lnTo>
                <a:lnTo>
                  <a:pt x="517252" y="1216499"/>
                </a:lnTo>
                <a:lnTo>
                  <a:pt x="564065" y="1221931"/>
                </a:lnTo>
                <a:lnTo>
                  <a:pt x="611886" y="1223771"/>
                </a:lnTo>
                <a:lnTo>
                  <a:pt x="659706" y="1221931"/>
                </a:lnTo>
                <a:lnTo>
                  <a:pt x="706519" y="1216499"/>
                </a:lnTo>
                <a:lnTo>
                  <a:pt x="752189" y="1207612"/>
                </a:lnTo>
                <a:lnTo>
                  <a:pt x="796580" y="1195406"/>
                </a:lnTo>
                <a:lnTo>
                  <a:pt x="839557" y="1180017"/>
                </a:lnTo>
                <a:lnTo>
                  <a:pt x="880983" y="1161581"/>
                </a:lnTo>
                <a:lnTo>
                  <a:pt x="920721" y="1140234"/>
                </a:lnTo>
                <a:lnTo>
                  <a:pt x="958637" y="1116112"/>
                </a:lnTo>
                <a:lnTo>
                  <a:pt x="994594" y="1089351"/>
                </a:lnTo>
                <a:lnTo>
                  <a:pt x="1028456" y="1060087"/>
                </a:lnTo>
                <a:lnTo>
                  <a:pt x="1060087" y="1028456"/>
                </a:lnTo>
                <a:lnTo>
                  <a:pt x="1089351" y="994594"/>
                </a:lnTo>
                <a:lnTo>
                  <a:pt x="1116112" y="958637"/>
                </a:lnTo>
                <a:lnTo>
                  <a:pt x="1140234" y="920721"/>
                </a:lnTo>
                <a:lnTo>
                  <a:pt x="1161581" y="880983"/>
                </a:lnTo>
                <a:lnTo>
                  <a:pt x="1180017" y="839557"/>
                </a:lnTo>
                <a:lnTo>
                  <a:pt x="1195406" y="796580"/>
                </a:lnTo>
                <a:lnTo>
                  <a:pt x="1207612" y="752189"/>
                </a:lnTo>
                <a:lnTo>
                  <a:pt x="1216499" y="706519"/>
                </a:lnTo>
                <a:lnTo>
                  <a:pt x="1221931" y="659706"/>
                </a:lnTo>
                <a:lnTo>
                  <a:pt x="1223772" y="611885"/>
                </a:lnTo>
                <a:lnTo>
                  <a:pt x="1221931" y="564065"/>
                </a:lnTo>
                <a:lnTo>
                  <a:pt x="1216499" y="517252"/>
                </a:lnTo>
                <a:lnTo>
                  <a:pt x="1207612" y="471582"/>
                </a:lnTo>
                <a:lnTo>
                  <a:pt x="1195406" y="427191"/>
                </a:lnTo>
                <a:lnTo>
                  <a:pt x="1180017" y="384214"/>
                </a:lnTo>
                <a:lnTo>
                  <a:pt x="1161581" y="342788"/>
                </a:lnTo>
                <a:lnTo>
                  <a:pt x="1140234" y="303050"/>
                </a:lnTo>
                <a:lnTo>
                  <a:pt x="1116112" y="265134"/>
                </a:lnTo>
                <a:lnTo>
                  <a:pt x="1089351" y="229177"/>
                </a:lnTo>
                <a:lnTo>
                  <a:pt x="1060087" y="195315"/>
                </a:lnTo>
                <a:lnTo>
                  <a:pt x="1028456" y="163684"/>
                </a:lnTo>
                <a:lnTo>
                  <a:pt x="994594" y="134420"/>
                </a:lnTo>
                <a:lnTo>
                  <a:pt x="958637" y="107659"/>
                </a:lnTo>
                <a:lnTo>
                  <a:pt x="920721" y="83537"/>
                </a:lnTo>
                <a:lnTo>
                  <a:pt x="880983" y="62190"/>
                </a:lnTo>
                <a:lnTo>
                  <a:pt x="839557" y="43754"/>
                </a:lnTo>
                <a:lnTo>
                  <a:pt x="796580" y="28365"/>
                </a:lnTo>
                <a:lnTo>
                  <a:pt x="752189" y="16159"/>
                </a:lnTo>
                <a:lnTo>
                  <a:pt x="706519" y="7272"/>
                </a:lnTo>
                <a:lnTo>
                  <a:pt x="659706" y="1840"/>
                </a:lnTo>
                <a:lnTo>
                  <a:pt x="611886" y="0"/>
                </a:lnTo>
                <a:close/>
              </a:path>
            </a:pathLst>
          </a:custGeom>
          <a:solidFill>
            <a:srgbClr val="1BABE4">
              <a:alpha val="10195"/>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152400" y="0"/>
            <a:ext cx="914400" cy="1002791"/>
          </a:xfrm>
          <a:prstGeom prst="rect">
            <a:avLst/>
          </a:prstGeom>
        </p:spPr>
      </p:pic>
      <p:grpSp>
        <p:nvGrpSpPr>
          <p:cNvPr id="6" name="object 6"/>
          <p:cNvGrpSpPr/>
          <p:nvPr/>
        </p:nvGrpSpPr>
        <p:grpSpPr>
          <a:xfrm>
            <a:off x="33528" y="986027"/>
            <a:ext cx="3629025" cy="3771900"/>
            <a:chOff x="33528" y="986027"/>
            <a:chExt cx="3629025" cy="3771900"/>
          </a:xfrm>
        </p:grpSpPr>
        <p:pic>
          <p:nvPicPr>
            <p:cNvPr id="7" name="object 7"/>
            <p:cNvPicPr/>
            <p:nvPr/>
          </p:nvPicPr>
          <p:blipFill>
            <a:blip r:embed="rId4" cstate="print"/>
            <a:stretch>
              <a:fillRect/>
            </a:stretch>
          </p:blipFill>
          <p:spPr>
            <a:xfrm>
              <a:off x="96012" y="1048511"/>
              <a:ext cx="3566033" cy="3709289"/>
            </a:xfrm>
            <a:prstGeom prst="rect">
              <a:avLst/>
            </a:prstGeom>
          </p:spPr>
        </p:pic>
        <p:sp>
          <p:nvSpPr>
            <p:cNvPr id="8" name="object 8"/>
            <p:cNvSpPr/>
            <p:nvPr/>
          </p:nvSpPr>
          <p:spPr>
            <a:xfrm>
              <a:off x="52578" y="1005077"/>
              <a:ext cx="3529965" cy="3672840"/>
            </a:xfrm>
            <a:custGeom>
              <a:avLst/>
              <a:gdLst/>
              <a:ahLst/>
              <a:cxnLst/>
              <a:rect l="l" t="t" r="r" b="b"/>
              <a:pathLst>
                <a:path w="3529965" h="3672840">
                  <a:moveTo>
                    <a:pt x="1764792" y="0"/>
                  </a:moveTo>
                  <a:lnTo>
                    <a:pt x="1717777" y="639"/>
                  </a:lnTo>
                  <a:lnTo>
                    <a:pt x="1671066" y="2545"/>
                  </a:lnTo>
                  <a:lnTo>
                    <a:pt x="1624673" y="5703"/>
                  </a:lnTo>
                  <a:lnTo>
                    <a:pt x="1578614" y="10097"/>
                  </a:lnTo>
                  <a:lnTo>
                    <a:pt x="1532904" y="15711"/>
                  </a:lnTo>
                  <a:lnTo>
                    <a:pt x="1487559" y="22529"/>
                  </a:lnTo>
                  <a:lnTo>
                    <a:pt x="1442593" y="30535"/>
                  </a:lnTo>
                  <a:lnTo>
                    <a:pt x="1398021" y="39713"/>
                  </a:lnTo>
                  <a:lnTo>
                    <a:pt x="1353860" y="50047"/>
                  </a:lnTo>
                  <a:lnTo>
                    <a:pt x="1310124" y="61523"/>
                  </a:lnTo>
                  <a:lnTo>
                    <a:pt x="1266828" y="74123"/>
                  </a:lnTo>
                  <a:lnTo>
                    <a:pt x="1223988" y="87831"/>
                  </a:lnTo>
                  <a:lnTo>
                    <a:pt x="1181619" y="102633"/>
                  </a:lnTo>
                  <a:lnTo>
                    <a:pt x="1139736" y="118512"/>
                  </a:lnTo>
                  <a:lnTo>
                    <a:pt x="1098355" y="135452"/>
                  </a:lnTo>
                  <a:lnTo>
                    <a:pt x="1057491" y="153438"/>
                  </a:lnTo>
                  <a:lnTo>
                    <a:pt x="1017158" y="172453"/>
                  </a:lnTo>
                  <a:lnTo>
                    <a:pt x="977373" y="192481"/>
                  </a:lnTo>
                  <a:lnTo>
                    <a:pt x="938150" y="213508"/>
                  </a:lnTo>
                  <a:lnTo>
                    <a:pt x="899505" y="235516"/>
                  </a:lnTo>
                  <a:lnTo>
                    <a:pt x="861453" y="258490"/>
                  </a:lnTo>
                  <a:lnTo>
                    <a:pt x="824009" y="282415"/>
                  </a:lnTo>
                  <a:lnTo>
                    <a:pt x="787188" y="307274"/>
                  </a:lnTo>
                  <a:lnTo>
                    <a:pt x="751006" y="333051"/>
                  </a:lnTo>
                  <a:lnTo>
                    <a:pt x="715478" y="359731"/>
                  </a:lnTo>
                  <a:lnTo>
                    <a:pt x="680620" y="387297"/>
                  </a:lnTo>
                  <a:lnTo>
                    <a:pt x="646445" y="415735"/>
                  </a:lnTo>
                  <a:lnTo>
                    <a:pt x="612971" y="445027"/>
                  </a:lnTo>
                  <a:lnTo>
                    <a:pt x="580211" y="475159"/>
                  </a:lnTo>
                  <a:lnTo>
                    <a:pt x="548182" y="506114"/>
                  </a:lnTo>
                  <a:lnTo>
                    <a:pt x="516897" y="537876"/>
                  </a:lnTo>
                  <a:lnTo>
                    <a:pt x="486374" y="570430"/>
                  </a:lnTo>
                  <a:lnTo>
                    <a:pt x="456626" y="603760"/>
                  </a:lnTo>
                  <a:lnTo>
                    <a:pt x="427670" y="637849"/>
                  </a:lnTo>
                  <a:lnTo>
                    <a:pt x="399520" y="672682"/>
                  </a:lnTo>
                  <a:lnTo>
                    <a:pt x="372192" y="708243"/>
                  </a:lnTo>
                  <a:lnTo>
                    <a:pt x="345700" y="744517"/>
                  </a:lnTo>
                  <a:lnTo>
                    <a:pt x="320061" y="781487"/>
                  </a:lnTo>
                  <a:lnTo>
                    <a:pt x="295289" y="819137"/>
                  </a:lnTo>
                  <a:lnTo>
                    <a:pt x="271400" y="857452"/>
                  </a:lnTo>
                  <a:lnTo>
                    <a:pt x="248408" y="896416"/>
                  </a:lnTo>
                  <a:lnTo>
                    <a:pt x="226330" y="936013"/>
                  </a:lnTo>
                  <a:lnTo>
                    <a:pt x="205180" y="976226"/>
                  </a:lnTo>
                  <a:lnTo>
                    <a:pt x="184974" y="1017041"/>
                  </a:lnTo>
                  <a:lnTo>
                    <a:pt x="165726" y="1058441"/>
                  </a:lnTo>
                  <a:lnTo>
                    <a:pt x="147453" y="1100411"/>
                  </a:lnTo>
                  <a:lnTo>
                    <a:pt x="130169" y="1142934"/>
                  </a:lnTo>
                  <a:lnTo>
                    <a:pt x="113890" y="1185995"/>
                  </a:lnTo>
                  <a:lnTo>
                    <a:pt x="98630" y="1229577"/>
                  </a:lnTo>
                  <a:lnTo>
                    <a:pt x="84406" y="1273666"/>
                  </a:lnTo>
                  <a:lnTo>
                    <a:pt x="71232" y="1318244"/>
                  </a:lnTo>
                  <a:lnTo>
                    <a:pt x="59123" y="1363297"/>
                  </a:lnTo>
                  <a:lnTo>
                    <a:pt x="48096" y="1408809"/>
                  </a:lnTo>
                  <a:lnTo>
                    <a:pt x="38164" y="1454762"/>
                  </a:lnTo>
                  <a:lnTo>
                    <a:pt x="29344" y="1501143"/>
                  </a:lnTo>
                  <a:lnTo>
                    <a:pt x="21650" y="1547934"/>
                  </a:lnTo>
                  <a:lnTo>
                    <a:pt x="15098" y="1595120"/>
                  </a:lnTo>
                  <a:lnTo>
                    <a:pt x="9703" y="1642685"/>
                  </a:lnTo>
                  <a:lnTo>
                    <a:pt x="5481" y="1690614"/>
                  </a:lnTo>
                  <a:lnTo>
                    <a:pt x="2446" y="1738890"/>
                  </a:lnTo>
                  <a:lnTo>
                    <a:pt x="614" y="1787497"/>
                  </a:lnTo>
                  <a:lnTo>
                    <a:pt x="0" y="1836420"/>
                  </a:lnTo>
                  <a:lnTo>
                    <a:pt x="614" y="1885342"/>
                  </a:lnTo>
                  <a:lnTo>
                    <a:pt x="2446" y="1933949"/>
                  </a:lnTo>
                  <a:lnTo>
                    <a:pt x="5481" y="1982225"/>
                  </a:lnTo>
                  <a:lnTo>
                    <a:pt x="9703" y="2030154"/>
                  </a:lnTo>
                  <a:lnTo>
                    <a:pt x="15098" y="2077719"/>
                  </a:lnTo>
                  <a:lnTo>
                    <a:pt x="21650" y="2124905"/>
                  </a:lnTo>
                  <a:lnTo>
                    <a:pt x="29344" y="2171696"/>
                  </a:lnTo>
                  <a:lnTo>
                    <a:pt x="38164" y="2218077"/>
                  </a:lnTo>
                  <a:lnTo>
                    <a:pt x="48096" y="2264030"/>
                  </a:lnTo>
                  <a:lnTo>
                    <a:pt x="59123" y="2309542"/>
                  </a:lnTo>
                  <a:lnTo>
                    <a:pt x="71232" y="2354595"/>
                  </a:lnTo>
                  <a:lnTo>
                    <a:pt x="84406" y="2399173"/>
                  </a:lnTo>
                  <a:lnTo>
                    <a:pt x="98630" y="2443262"/>
                  </a:lnTo>
                  <a:lnTo>
                    <a:pt x="113890" y="2486844"/>
                  </a:lnTo>
                  <a:lnTo>
                    <a:pt x="130169" y="2529905"/>
                  </a:lnTo>
                  <a:lnTo>
                    <a:pt x="147453" y="2572428"/>
                  </a:lnTo>
                  <a:lnTo>
                    <a:pt x="165726" y="2614398"/>
                  </a:lnTo>
                  <a:lnTo>
                    <a:pt x="184974" y="2655798"/>
                  </a:lnTo>
                  <a:lnTo>
                    <a:pt x="205180" y="2696613"/>
                  </a:lnTo>
                  <a:lnTo>
                    <a:pt x="226330" y="2736826"/>
                  </a:lnTo>
                  <a:lnTo>
                    <a:pt x="248408" y="2776423"/>
                  </a:lnTo>
                  <a:lnTo>
                    <a:pt x="271400" y="2815387"/>
                  </a:lnTo>
                  <a:lnTo>
                    <a:pt x="295289" y="2853702"/>
                  </a:lnTo>
                  <a:lnTo>
                    <a:pt x="320061" y="2891352"/>
                  </a:lnTo>
                  <a:lnTo>
                    <a:pt x="345700" y="2928322"/>
                  </a:lnTo>
                  <a:lnTo>
                    <a:pt x="372192" y="2964596"/>
                  </a:lnTo>
                  <a:lnTo>
                    <a:pt x="399520" y="3000157"/>
                  </a:lnTo>
                  <a:lnTo>
                    <a:pt x="427670" y="3034990"/>
                  </a:lnTo>
                  <a:lnTo>
                    <a:pt x="456626" y="3069079"/>
                  </a:lnTo>
                  <a:lnTo>
                    <a:pt x="486374" y="3102409"/>
                  </a:lnTo>
                  <a:lnTo>
                    <a:pt x="516897" y="3134963"/>
                  </a:lnTo>
                  <a:lnTo>
                    <a:pt x="548182" y="3166725"/>
                  </a:lnTo>
                  <a:lnTo>
                    <a:pt x="580211" y="3197680"/>
                  </a:lnTo>
                  <a:lnTo>
                    <a:pt x="612971" y="3227812"/>
                  </a:lnTo>
                  <a:lnTo>
                    <a:pt x="646445" y="3257104"/>
                  </a:lnTo>
                  <a:lnTo>
                    <a:pt x="680620" y="3285542"/>
                  </a:lnTo>
                  <a:lnTo>
                    <a:pt x="715478" y="3313108"/>
                  </a:lnTo>
                  <a:lnTo>
                    <a:pt x="751006" y="3339788"/>
                  </a:lnTo>
                  <a:lnTo>
                    <a:pt x="787188" y="3365565"/>
                  </a:lnTo>
                  <a:lnTo>
                    <a:pt x="824009" y="3390424"/>
                  </a:lnTo>
                  <a:lnTo>
                    <a:pt x="861453" y="3414349"/>
                  </a:lnTo>
                  <a:lnTo>
                    <a:pt x="899505" y="3437323"/>
                  </a:lnTo>
                  <a:lnTo>
                    <a:pt x="938150" y="3459331"/>
                  </a:lnTo>
                  <a:lnTo>
                    <a:pt x="977373" y="3480358"/>
                  </a:lnTo>
                  <a:lnTo>
                    <a:pt x="1017158" y="3500386"/>
                  </a:lnTo>
                  <a:lnTo>
                    <a:pt x="1057491" y="3519401"/>
                  </a:lnTo>
                  <a:lnTo>
                    <a:pt x="1098355" y="3537387"/>
                  </a:lnTo>
                  <a:lnTo>
                    <a:pt x="1139736" y="3554327"/>
                  </a:lnTo>
                  <a:lnTo>
                    <a:pt x="1181619" y="3570206"/>
                  </a:lnTo>
                  <a:lnTo>
                    <a:pt x="1223988" y="3585008"/>
                  </a:lnTo>
                  <a:lnTo>
                    <a:pt x="1266828" y="3598716"/>
                  </a:lnTo>
                  <a:lnTo>
                    <a:pt x="1310124" y="3611316"/>
                  </a:lnTo>
                  <a:lnTo>
                    <a:pt x="1353860" y="3622792"/>
                  </a:lnTo>
                  <a:lnTo>
                    <a:pt x="1398021" y="3633126"/>
                  </a:lnTo>
                  <a:lnTo>
                    <a:pt x="1442593" y="3642304"/>
                  </a:lnTo>
                  <a:lnTo>
                    <a:pt x="1487559" y="3650310"/>
                  </a:lnTo>
                  <a:lnTo>
                    <a:pt x="1532904" y="3657128"/>
                  </a:lnTo>
                  <a:lnTo>
                    <a:pt x="1578614" y="3662742"/>
                  </a:lnTo>
                  <a:lnTo>
                    <a:pt x="1624673" y="3667136"/>
                  </a:lnTo>
                  <a:lnTo>
                    <a:pt x="1671066" y="3670294"/>
                  </a:lnTo>
                  <a:lnTo>
                    <a:pt x="1717777" y="3672200"/>
                  </a:lnTo>
                  <a:lnTo>
                    <a:pt x="1764792" y="3672840"/>
                  </a:lnTo>
                  <a:lnTo>
                    <a:pt x="1811809" y="3672200"/>
                  </a:lnTo>
                  <a:lnTo>
                    <a:pt x="1858523" y="3670294"/>
                  </a:lnTo>
                  <a:lnTo>
                    <a:pt x="1904918" y="3667136"/>
                  </a:lnTo>
                  <a:lnTo>
                    <a:pt x="1950980" y="3662742"/>
                  </a:lnTo>
                  <a:lnTo>
                    <a:pt x="1996692" y="3657128"/>
                  </a:lnTo>
                  <a:lnTo>
                    <a:pt x="2042039" y="3650310"/>
                  </a:lnTo>
                  <a:lnTo>
                    <a:pt x="2087007" y="3642304"/>
                  </a:lnTo>
                  <a:lnTo>
                    <a:pt x="2131581" y="3633126"/>
                  </a:lnTo>
                  <a:lnTo>
                    <a:pt x="2175743" y="3622792"/>
                  </a:lnTo>
                  <a:lnTo>
                    <a:pt x="2219481" y="3611316"/>
                  </a:lnTo>
                  <a:lnTo>
                    <a:pt x="2262778" y="3598716"/>
                  </a:lnTo>
                  <a:lnTo>
                    <a:pt x="2305619" y="3585008"/>
                  </a:lnTo>
                  <a:lnTo>
                    <a:pt x="2347989" y="3570206"/>
                  </a:lnTo>
                  <a:lnTo>
                    <a:pt x="2389872" y="3554327"/>
                  </a:lnTo>
                  <a:lnTo>
                    <a:pt x="2431254" y="3537387"/>
                  </a:lnTo>
                  <a:lnTo>
                    <a:pt x="2472119" y="3519401"/>
                  </a:lnTo>
                  <a:lnTo>
                    <a:pt x="2512452" y="3500386"/>
                  </a:lnTo>
                  <a:lnTo>
                    <a:pt x="2552238" y="3480358"/>
                  </a:lnTo>
                  <a:lnTo>
                    <a:pt x="2591461" y="3459331"/>
                  </a:lnTo>
                  <a:lnTo>
                    <a:pt x="2630106" y="3437323"/>
                  </a:lnTo>
                  <a:lnTo>
                    <a:pt x="2668159" y="3414349"/>
                  </a:lnTo>
                  <a:lnTo>
                    <a:pt x="2705602" y="3390424"/>
                  </a:lnTo>
                  <a:lnTo>
                    <a:pt x="2742423" y="3365565"/>
                  </a:lnTo>
                  <a:lnTo>
                    <a:pt x="2778604" y="3339788"/>
                  </a:lnTo>
                  <a:lnTo>
                    <a:pt x="2814132" y="3313108"/>
                  </a:lnTo>
                  <a:lnTo>
                    <a:pt x="2848990" y="3285542"/>
                  </a:lnTo>
                  <a:lnTo>
                    <a:pt x="2883164" y="3257104"/>
                  </a:lnTo>
                  <a:lnTo>
                    <a:pt x="2916638" y="3227812"/>
                  </a:lnTo>
                  <a:lnTo>
                    <a:pt x="2949397" y="3197680"/>
                  </a:lnTo>
                  <a:lnTo>
                    <a:pt x="2981426" y="3166725"/>
                  </a:lnTo>
                  <a:lnTo>
                    <a:pt x="3012709" y="3134963"/>
                  </a:lnTo>
                  <a:lnTo>
                    <a:pt x="3043232" y="3102409"/>
                  </a:lnTo>
                  <a:lnTo>
                    <a:pt x="3072979" y="3069079"/>
                  </a:lnTo>
                  <a:lnTo>
                    <a:pt x="3101934" y="3034990"/>
                  </a:lnTo>
                  <a:lnTo>
                    <a:pt x="3130083" y="3000157"/>
                  </a:lnTo>
                  <a:lnTo>
                    <a:pt x="3157411" y="2964596"/>
                  </a:lnTo>
                  <a:lnTo>
                    <a:pt x="3183901" y="2928322"/>
                  </a:lnTo>
                  <a:lnTo>
                    <a:pt x="3209540" y="2891352"/>
                  </a:lnTo>
                  <a:lnTo>
                    <a:pt x="3234310" y="2853702"/>
                  </a:lnTo>
                  <a:lnTo>
                    <a:pt x="3258199" y="2815387"/>
                  </a:lnTo>
                  <a:lnTo>
                    <a:pt x="3281189" y="2776423"/>
                  </a:lnTo>
                  <a:lnTo>
                    <a:pt x="3303266" y="2736826"/>
                  </a:lnTo>
                  <a:lnTo>
                    <a:pt x="3324415" y="2696613"/>
                  </a:lnTo>
                  <a:lnTo>
                    <a:pt x="3344621" y="2655798"/>
                  </a:lnTo>
                  <a:lnTo>
                    <a:pt x="3363867" y="2614398"/>
                  </a:lnTo>
                  <a:lnTo>
                    <a:pt x="3382139" y="2572428"/>
                  </a:lnTo>
                  <a:lnTo>
                    <a:pt x="3399422" y="2529905"/>
                  </a:lnTo>
                  <a:lnTo>
                    <a:pt x="3415701" y="2486844"/>
                  </a:lnTo>
                  <a:lnTo>
                    <a:pt x="3430959" y="2443262"/>
                  </a:lnTo>
                  <a:lnTo>
                    <a:pt x="3445183" y="2399173"/>
                  </a:lnTo>
                  <a:lnTo>
                    <a:pt x="3458356" y="2354595"/>
                  </a:lnTo>
                  <a:lnTo>
                    <a:pt x="3470464" y="2309542"/>
                  </a:lnTo>
                  <a:lnTo>
                    <a:pt x="3481491" y="2264030"/>
                  </a:lnTo>
                  <a:lnTo>
                    <a:pt x="3491422" y="2218077"/>
                  </a:lnTo>
                  <a:lnTo>
                    <a:pt x="3500242" y="2171696"/>
                  </a:lnTo>
                  <a:lnTo>
                    <a:pt x="3507935" y="2124905"/>
                  </a:lnTo>
                  <a:lnTo>
                    <a:pt x="3514486" y="2077719"/>
                  </a:lnTo>
                  <a:lnTo>
                    <a:pt x="3519881" y="2030154"/>
                  </a:lnTo>
                  <a:lnTo>
                    <a:pt x="3524103" y="1982225"/>
                  </a:lnTo>
                  <a:lnTo>
                    <a:pt x="3527137" y="1933949"/>
                  </a:lnTo>
                  <a:lnTo>
                    <a:pt x="3528969" y="1885342"/>
                  </a:lnTo>
                  <a:lnTo>
                    <a:pt x="3529584" y="1836420"/>
                  </a:lnTo>
                  <a:lnTo>
                    <a:pt x="3528969" y="1787497"/>
                  </a:lnTo>
                  <a:lnTo>
                    <a:pt x="3527137" y="1738890"/>
                  </a:lnTo>
                  <a:lnTo>
                    <a:pt x="3524103" y="1690614"/>
                  </a:lnTo>
                  <a:lnTo>
                    <a:pt x="3519881" y="1642685"/>
                  </a:lnTo>
                  <a:lnTo>
                    <a:pt x="3514486" y="1595120"/>
                  </a:lnTo>
                  <a:lnTo>
                    <a:pt x="3507935" y="1547934"/>
                  </a:lnTo>
                  <a:lnTo>
                    <a:pt x="3500242" y="1501143"/>
                  </a:lnTo>
                  <a:lnTo>
                    <a:pt x="3491422" y="1454762"/>
                  </a:lnTo>
                  <a:lnTo>
                    <a:pt x="3481491" y="1408809"/>
                  </a:lnTo>
                  <a:lnTo>
                    <a:pt x="3470464" y="1363297"/>
                  </a:lnTo>
                  <a:lnTo>
                    <a:pt x="3458356" y="1318244"/>
                  </a:lnTo>
                  <a:lnTo>
                    <a:pt x="3445183" y="1273666"/>
                  </a:lnTo>
                  <a:lnTo>
                    <a:pt x="3430959" y="1229577"/>
                  </a:lnTo>
                  <a:lnTo>
                    <a:pt x="3415701" y="1185995"/>
                  </a:lnTo>
                  <a:lnTo>
                    <a:pt x="3399422" y="1142934"/>
                  </a:lnTo>
                  <a:lnTo>
                    <a:pt x="3382139" y="1100411"/>
                  </a:lnTo>
                  <a:lnTo>
                    <a:pt x="3363867" y="1058441"/>
                  </a:lnTo>
                  <a:lnTo>
                    <a:pt x="3344621" y="1017041"/>
                  </a:lnTo>
                  <a:lnTo>
                    <a:pt x="3324415" y="976226"/>
                  </a:lnTo>
                  <a:lnTo>
                    <a:pt x="3303266" y="936013"/>
                  </a:lnTo>
                  <a:lnTo>
                    <a:pt x="3281189" y="896416"/>
                  </a:lnTo>
                  <a:lnTo>
                    <a:pt x="3258199" y="857452"/>
                  </a:lnTo>
                  <a:lnTo>
                    <a:pt x="3234310" y="819137"/>
                  </a:lnTo>
                  <a:lnTo>
                    <a:pt x="3209540" y="781487"/>
                  </a:lnTo>
                  <a:lnTo>
                    <a:pt x="3183901" y="744517"/>
                  </a:lnTo>
                  <a:lnTo>
                    <a:pt x="3157411" y="708243"/>
                  </a:lnTo>
                  <a:lnTo>
                    <a:pt x="3130083" y="672682"/>
                  </a:lnTo>
                  <a:lnTo>
                    <a:pt x="3101934" y="637849"/>
                  </a:lnTo>
                  <a:lnTo>
                    <a:pt x="3072979" y="603760"/>
                  </a:lnTo>
                  <a:lnTo>
                    <a:pt x="3043232" y="570430"/>
                  </a:lnTo>
                  <a:lnTo>
                    <a:pt x="3012709" y="537876"/>
                  </a:lnTo>
                  <a:lnTo>
                    <a:pt x="2981426" y="506114"/>
                  </a:lnTo>
                  <a:lnTo>
                    <a:pt x="2949397" y="475159"/>
                  </a:lnTo>
                  <a:lnTo>
                    <a:pt x="2916638" y="445027"/>
                  </a:lnTo>
                  <a:lnTo>
                    <a:pt x="2883164" y="415735"/>
                  </a:lnTo>
                  <a:lnTo>
                    <a:pt x="2848990" y="387297"/>
                  </a:lnTo>
                  <a:lnTo>
                    <a:pt x="2814132" y="359731"/>
                  </a:lnTo>
                  <a:lnTo>
                    <a:pt x="2778604" y="333051"/>
                  </a:lnTo>
                  <a:lnTo>
                    <a:pt x="2742423" y="307274"/>
                  </a:lnTo>
                  <a:lnTo>
                    <a:pt x="2705602" y="282415"/>
                  </a:lnTo>
                  <a:lnTo>
                    <a:pt x="2668159" y="258490"/>
                  </a:lnTo>
                  <a:lnTo>
                    <a:pt x="2630106" y="235516"/>
                  </a:lnTo>
                  <a:lnTo>
                    <a:pt x="2591461" y="213508"/>
                  </a:lnTo>
                  <a:lnTo>
                    <a:pt x="2552238" y="192481"/>
                  </a:lnTo>
                  <a:lnTo>
                    <a:pt x="2512452" y="172453"/>
                  </a:lnTo>
                  <a:lnTo>
                    <a:pt x="2472119" y="153438"/>
                  </a:lnTo>
                  <a:lnTo>
                    <a:pt x="2431254" y="135452"/>
                  </a:lnTo>
                  <a:lnTo>
                    <a:pt x="2389872" y="118512"/>
                  </a:lnTo>
                  <a:lnTo>
                    <a:pt x="2347989" y="102633"/>
                  </a:lnTo>
                  <a:lnTo>
                    <a:pt x="2305619" y="87831"/>
                  </a:lnTo>
                  <a:lnTo>
                    <a:pt x="2262778" y="74123"/>
                  </a:lnTo>
                  <a:lnTo>
                    <a:pt x="2219481" y="61523"/>
                  </a:lnTo>
                  <a:lnTo>
                    <a:pt x="2175743" y="50047"/>
                  </a:lnTo>
                  <a:lnTo>
                    <a:pt x="2131581" y="39713"/>
                  </a:lnTo>
                  <a:lnTo>
                    <a:pt x="2087007" y="30535"/>
                  </a:lnTo>
                  <a:lnTo>
                    <a:pt x="2042039" y="22529"/>
                  </a:lnTo>
                  <a:lnTo>
                    <a:pt x="1996692" y="15711"/>
                  </a:lnTo>
                  <a:lnTo>
                    <a:pt x="1950980" y="10097"/>
                  </a:lnTo>
                  <a:lnTo>
                    <a:pt x="1904918" y="5703"/>
                  </a:lnTo>
                  <a:lnTo>
                    <a:pt x="1858523" y="2545"/>
                  </a:lnTo>
                  <a:lnTo>
                    <a:pt x="1811809" y="639"/>
                  </a:lnTo>
                  <a:lnTo>
                    <a:pt x="1764792" y="0"/>
                  </a:lnTo>
                  <a:close/>
                </a:path>
              </a:pathLst>
            </a:custGeom>
            <a:solidFill>
              <a:srgbClr val="92C052"/>
            </a:solidFill>
          </p:spPr>
          <p:txBody>
            <a:bodyPr wrap="square" lIns="0" tIns="0" rIns="0" bIns="0" rtlCol="0"/>
            <a:lstStyle/>
            <a:p>
              <a:endParaRPr/>
            </a:p>
          </p:txBody>
        </p:sp>
        <p:sp>
          <p:nvSpPr>
            <p:cNvPr id="9" name="object 9"/>
            <p:cNvSpPr/>
            <p:nvPr/>
          </p:nvSpPr>
          <p:spPr>
            <a:xfrm>
              <a:off x="52578" y="1005077"/>
              <a:ext cx="3529965" cy="3672840"/>
            </a:xfrm>
            <a:custGeom>
              <a:avLst/>
              <a:gdLst/>
              <a:ahLst/>
              <a:cxnLst/>
              <a:rect l="l" t="t" r="r" b="b"/>
              <a:pathLst>
                <a:path w="3529965" h="3672840">
                  <a:moveTo>
                    <a:pt x="0" y="1836420"/>
                  </a:moveTo>
                  <a:lnTo>
                    <a:pt x="614" y="1787497"/>
                  </a:lnTo>
                  <a:lnTo>
                    <a:pt x="2446" y="1738890"/>
                  </a:lnTo>
                  <a:lnTo>
                    <a:pt x="5481" y="1690614"/>
                  </a:lnTo>
                  <a:lnTo>
                    <a:pt x="9703" y="1642685"/>
                  </a:lnTo>
                  <a:lnTo>
                    <a:pt x="15098" y="1595120"/>
                  </a:lnTo>
                  <a:lnTo>
                    <a:pt x="21650" y="1547934"/>
                  </a:lnTo>
                  <a:lnTo>
                    <a:pt x="29344" y="1501143"/>
                  </a:lnTo>
                  <a:lnTo>
                    <a:pt x="38164" y="1454762"/>
                  </a:lnTo>
                  <a:lnTo>
                    <a:pt x="48096" y="1408809"/>
                  </a:lnTo>
                  <a:lnTo>
                    <a:pt x="59123" y="1363297"/>
                  </a:lnTo>
                  <a:lnTo>
                    <a:pt x="71232" y="1318244"/>
                  </a:lnTo>
                  <a:lnTo>
                    <a:pt x="84406" y="1273666"/>
                  </a:lnTo>
                  <a:lnTo>
                    <a:pt x="98630" y="1229577"/>
                  </a:lnTo>
                  <a:lnTo>
                    <a:pt x="113890" y="1185995"/>
                  </a:lnTo>
                  <a:lnTo>
                    <a:pt x="130169" y="1142934"/>
                  </a:lnTo>
                  <a:lnTo>
                    <a:pt x="147453" y="1100411"/>
                  </a:lnTo>
                  <a:lnTo>
                    <a:pt x="165726" y="1058441"/>
                  </a:lnTo>
                  <a:lnTo>
                    <a:pt x="184974" y="1017041"/>
                  </a:lnTo>
                  <a:lnTo>
                    <a:pt x="205180" y="976226"/>
                  </a:lnTo>
                  <a:lnTo>
                    <a:pt x="226330" y="936013"/>
                  </a:lnTo>
                  <a:lnTo>
                    <a:pt x="248408" y="896416"/>
                  </a:lnTo>
                  <a:lnTo>
                    <a:pt x="271400" y="857452"/>
                  </a:lnTo>
                  <a:lnTo>
                    <a:pt x="295289" y="819137"/>
                  </a:lnTo>
                  <a:lnTo>
                    <a:pt x="320061" y="781487"/>
                  </a:lnTo>
                  <a:lnTo>
                    <a:pt x="345700" y="744517"/>
                  </a:lnTo>
                  <a:lnTo>
                    <a:pt x="372192" y="708243"/>
                  </a:lnTo>
                  <a:lnTo>
                    <a:pt x="399520" y="672682"/>
                  </a:lnTo>
                  <a:lnTo>
                    <a:pt x="427670" y="637849"/>
                  </a:lnTo>
                  <a:lnTo>
                    <a:pt x="456626" y="603760"/>
                  </a:lnTo>
                  <a:lnTo>
                    <a:pt x="486374" y="570430"/>
                  </a:lnTo>
                  <a:lnTo>
                    <a:pt x="516897" y="537876"/>
                  </a:lnTo>
                  <a:lnTo>
                    <a:pt x="548182" y="506114"/>
                  </a:lnTo>
                  <a:lnTo>
                    <a:pt x="580211" y="475159"/>
                  </a:lnTo>
                  <a:lnTo>
                    <a:pt x="612971" y="445027"/>
                  </a:lnTo>
                  <a:lnTo>
                    <a:pt x="646445" y="415735"/>
                  </a:lnTo>
                  <a:lnTo>
                    <a:pt x="680620" y="387297"/>
                  </a:lnTo>
                  <a:lnTo>
                    <a:pt x="715478" y="359731"/>
                  </a:lnTo>
                  <a:lnTo>
                    <a:pt x="751006" y="333051"/>
                  </a:lnTo>
                  <a:lnTo>
                    <a:pt x="787188" y="307274"/>
                  </a:lnTo>
                  <a:lnTo>
                    <a:pt x="824009" y="282415"/>
                  </a:lnTo>
                  <a:lnTo>
                    <a:pt x="861453" y="258490"/>
                  </a:lnTo>
                  <a:lnTo>
                    <a:pt x="899505" y="235516"/>
                  </a:lnTo>
                  <a:lnTo>
                    <a:pt x="938150" y="213508"/>
                  </a:lnTo>
                  <a:lnTo>
                    <a:pt x="977373" y="192481"/>
                  </a:lnTo>
                  <a:lnTo>
                    <a:pt x="1017158" y="172453"/>
                  </a:lnTo>
                  <a:lnTo>
                    <a:pt x="1057491" y="153438"/>
                  </a:lnTo>
                  <a:lnTo>
                    <a:pt x="1098355" y="135452"/>
                  </a:lnTo>
                  <a:lnTo>
                    <a:pt x="1139736" y="118512"/>
                  </a:lnTo>
                  <a:lnTo>
                    <a:pt x="1181619" y="102633"/>
                  </a:lnTo>
                  <a:lnTo>
                    <a:pt x="1223988" y="87831"/>
                  </a:lnTo>
                  <a:lnTo>
                    <a:pt x="1266828" y="74123"/>
                  </a:lnTo>
                  <a:lnTo>
                    <a:pt x="1310124" y="61523"/>
                  </a:lnTo>
                  <a:lnTo>
                    <a:pt x="1353860" y="50047"/>
                  </a:lnTo>
                  <a:lnTo>
                    <a:pt x="1398021" y="39713"/>
                  </a:lnTo>
                  <a:lnTo>
                    <a:pt x="1442593" y="30535"/>
                  </a:lnTo>
                  <a:lnTo>
                    <a:pt x="1487559" y="22529"/>
                  </a:lnTo>
                  <a:lnTo>
                    <a:pt x="1532904" y="15711"/>
                  </a:lnTo>
                  <a:lnTo>
                    <a:pt x="1578614" y="10097"/>
                  </a:lnTo>
                  <a:lnTo>
                    <a:pt x="1624673" y="5703"/>
                  </a:lnTo>
                  <a:lnTo>
                    <a:pt x="1671066" y="2545"/>
                  </a:lnTo>
                  <a:lnTo>
                    <a:pt x="1717777" y="639"/>
                  </a:lnTo>
                  <a:lnTo>
                    <a:pt x="1764792" y="0"/>
                  </a:lnTo>
                  <a:lnTo>
                    <a:pt x="1811809" y="639"/>
                  </a:lnTo>
                  <a:lnTo>
                    <a:pt x="1858523" y="2545"/>
                  </a:lnTo>
                  <a:lnTo>
                    <a:pt x="1904918" y="5703"/>
                  </a:lnTo>
                  <a:lnTo>
                    <a:pt x="1950980" y="10097"/>
                  </a:lnTo>
                  <a:lnTo>
                    <a:pt x="1996692" y="15711"/>
                  </a:lnTo>
                  <a:lnTo>
                    <a:pt x="2042039" y="22529"/>
                  </a:lnTo>
                  <a:lnTo>
                    <a:pt x="2087007" y="30535"/>
                  </a:lnTo>
                  <a:lnTo>
                    <a:pt x="2131581" y="39713"/>
                  </a:lnTo>
                  <a:lnTo>
                    <a:pt x="2175743" y="50047"/>
                  </a:lnTo>
                  <a:lnTo>
                    <a:pt x="2219481" y="61523"/>
                  </a:lnTo>
                  <a:lnTo>
                    <a:pt x="2262778" y="74123"/>
                  </a:lnTo>
                  <a:lnTo>
                    <a:pt x="2305619" y="87831"/>
                  </a:lnTo>
                  <a:lnTo>
                    <a:pt x="2347989" y="102633"/>
                  </a:lnTo>
                  <a:lnTo>
                    <a:pt x="2389872" y="118512"/>
                  </a:lnTo>
                  <a:lnTo>
                    <a:pt x="2431254" y="135452"/>
                  </a:lnTo>
                  <a:lnTo>
                    <a:pt x="2472119" y="153438"/>
                  </a:lnTo>
                  <a:lnTo>
                    <a:pt x="2512452" y="172453"/>
                  </a:lnTo>
                  <a:lnTo>
                    <a:pt x="2552238" y="192481"/>
                  </a:lnTo>
                  <a:lnTo>
                    <a:pt x="2591461" y="213508"/>
                  </a:lnTo>
                  <a:lnTo>
                    <a:pt x="2630106" y="235516"/>
                  </a:lnTo>
                  <a:lnTo>
                    <a:pt x="2668159" y="258490"/>
                  </a:lnTo>
                  <a:lnTo>
                    <a:pt x="2705602" y="282415"/>
                  </a:lnTo>
                  <a:lnTo>
                    <a:pt x="2742423" y="307274"/>
                  </a:lnTo>
                  <a:lnTo>
                    <a:pt x="2778604" y="333051"/>
                  </a:lnTo>
                  <a:lnTo>
                    <a:pt x="2814132" y="359731"/>
                  </a:lnTo>
                  <a:lnTo>
                    <a:pt x="2848990" y="387297"/>
                  </a:lnTo>
                  <a:lnTo>
                    <a:pt x="2883164" y="415735"/>
                  </a:lnTo>
                  <a:lnTo>
                    <a:pt x="2916638" y="445027"/>
                  </a:lnTo>
                  <a:lnTo>
                    <a:pt x="2949397" y="475159"/>
                  </a:lnTo>
                  <a:lnTo>
                    <a:pt x="2981426" y="506114"/>
                  </a:lnTo>
                  <a:lnTo>
                    <a:pt x="3012709" y="537876"/>
                  </a:lnTo>
                  <a:lnTo>
                    <a:pt x="3043232" y="570430"/>
                  </a:lnTo>
                  <a:lnTo>
                    <a:pt x="3072979" y="603760"/>
                  </a:lnTo>
                  <a:lnTo>
                    <a:pt x="3101934" y="637849"/>
                  </a:lnTo>
                  <a:lnTo>
                    <a:pt x="3130083" y="672682"/>
                  </a:lnTo>
                  <a:lnTo>
                    <a:pt x="3157411" y="708243"/>
                  </a:lnTo>
                  <a:lnTo>
                    <a:pt x="3183901" y="744517"/>
                  </a:lnTo>
                  <a:lnTo>
                    <a:pt x="3209540" y="781487"/>
                  </a:lnTo>
                  <a:lnTo>
                    <a:pt x="3234310" y="819137"/>
                  </a:lnTo>
                  <a:lnTo>
                    <a:pt x="3258199" y="857452"/>
                  </a:lnTo>
                  <a:lnTo>
                    <a:pt x="3281189" y="896416"/>
                  </a:lnTo>
                  <a:lnTo>
                    <a:pt x="3303266" y="936013"/>
                  </a:lnTo>
                  <a:lnTo>
                    <a:pt x="3324415" y="976226"/>
                  </a:lnTo>
                  <a:lnTo>
                    <a:pt x="3344621" y="1017041"/>
                  </a:lnTo>
                  <a:lnTo>
                    <a:pt x="3363867" y="1058441"/>
                  </a:lnTo>
                  <a:lnTo>
                    <a:pt x="3382139" y="1100411"/>
                  </a:lnTo>
                  <a:lnTo>
                    <a:pt x="3399422" y="1142934"/>
                  </a:lnTo>
                  <a:lnTo>
                    <a:pt x="3415701" y="1185995"/>
                  </a:lnTo>
                  <a:lnTo>
                    <a:pt x="3430959" y="1229577"/>
                  </a:lnTo>
                  <a:lnTo>
                    <a:pt x="3445183" y="1273666"/>
                  </a:lnTo>
                  <a:lnTo>
                    <a:pt x="3458356" y="1318244"/>
                  </a:lnTo>
                  <a:lnTo>
                    <a:pt x="3470464" y="1363297"/>
                  </a:lnTo>
                  <a:lnTo>
                    <a:pt x="3481491" y="1408809"/>
                  </a:lnTo>
                  <a:lnTo>
                    <a:pt x="3491422" y="1454762"/>
                  </a:lnTo>
                  <a:lnTo>
                    <a:pt x="3500242" y="1501143"/>
                  </a:lnTo>
                  <a:lnTo>
                    <a:pt x="3507935" y="1547934"/>
                  </a:lnTo>
                  <a:lnTo>
                    <a:pt x="3514486" y="1595120"/>
                  </a:lnTo>
                  <a:lnTo>
                    <a:pt x="3519881" y="1642685"/>
                  </a:lnTo>
                  <a:lnTo>
                    <a:pt x="3524103" y="1690614"/>
                  </a:lnTo>
                  <a:lnTo>
                    <a:pt x="3527137" y="1738890"/>
                  </a:lnTo>
                  <a:lnTo>
                    <a:pt x="3528969" y="1787497"/>
                  </a:lnTo>
                  <a:lnTo>
                    <a:pt x="3529584" y="1836420"/>
                  </a:lnTo>
                  <a:lnTo>
                    <a:pt x="3528969" y="1885342"/>
                  </a:lnTo>
                  <a:lnTo>
                    <a:pt x="3527137" y="1933949"/>
                  </a:lnTo>
                  <a:lnTo>
                    <a:pt x="3524103" y="1982225"/>
                  </a:lnTo>
                  <a:lnTo>
                    <a:pt x="3519881" y="2030154"/>
                  </a:lnTo>
                  <a:lnTo>
                    <a:pt x="3514486" y="2077719"/>
                  </a:lnTo>
                  <a:lnTo>
                    <a:pt x="3507935" y="2124905"/>
                  </a:lnTo>
                  <a:lnTo>
                    <a:pt x="3500242" y="2171696"/>
                  </a:lnTo>
                  <a:lnTo>
                    <a:pt x="3491422" y="2218077"/>
                  </a:lnTo>
                  <a:lnTo>
                    <a:pt x="3481491" y="2264030"/>
                  </a:lnTo>
                  <a:lnTo>
                    <a:pt x="3470464" y="2309542"/>
                  </a:lnTo>
                  <a:lnTo>
                    <a:pt x="3458356" y="2354595"/>
                  </a:lnTo>
                  <a:lnTo>
                    <a:pt x="3445183" y="2399173"/>
                  </a:lnTo>
                  <a:lnTo>
                    <a:pt x="3430959" y="2443262"/>
                  </a:lnTo>
                  <a:lnTo>
                    <a:pt x="3415701" y="2486844"/>
                  </a:lnTo>
                  <a:lnTo>
                    <a:pt x="3399422" y="2529905"/>
                  </a:lnTo>
                  <a:lnTo>
                    <a:pt x="3382139" y="2572428"/>
                  </a:lnTo>
                  <a:lnTo>
                    <a:pt x="3363867" y="2614398"/>
                  </a:lnTo>
                  <a:lnTo>
                    <a:pt x="3344621" y="2655798"/>
                  </a:lnTo>
                  <a:lnTo>
                    <a:pt x="3324415" y="2696613"/>
                  </a:lnTo>
                  <a:lnTo>
                    <a:pt x="3303266" y="2736826"/>
                  </a:lnTo>
                  <a:lnTo>
                    <a:pt x="3281189" y="2776423"/>
                  </a:lnTo>
                  <a:lnTo>
                    <a:pt x="3258199" y="2815387"/>
                  </a:lnTo>
                  <a:lnTo>
                    <a:pt x="3234310" y="2853702"/>
                  </a:lnTo>
                  <a:lnTo>
                    <a:pt x="3209540" y="2891352"/>
                  </a:lnTo>
                  <a:lnTo>
                    <a:pt x="3183901" y="2928322"/>
                  </a:lnTo>
                  <a:lnTo>
                    <a:pt x="3157411" y="2964596"/>
                  </a:lnTo>
                  <a:lnTo>
                    <a:pt x="3130083" y="3000157"/>
                  </a:lnTo>
                  <a:lnTo>
                    <a:pt x="3101934" y="3034990"/>
                  </a:lnTo>
                  <a:lnTo>
                    <a:pt x="3072979" y="3069079"/>
                  </a:lnTo>
                  <a:lnTo>
                    <a:pt x="3043232" y="3102409"/>
                  </a:lnTo>
                  <a:lnTo>
                    <a:pt x="3012709" y="3134963"/>
                  </a:lnTo>
                  <a:lnTo>
                    <a:pt x="2981426" y="3166725"/>
                  </a:lnTo>
                  <a:lnTo>
                    <a:pt x="2949397" y="3197680"/>
                  </a:lnTo>
                  <a:lnTo>
                    <a:pt x="2916638" y="3227812"/>
                  </a:lnTo>
                  <a:lnTo>
                    <a:pt x="2883164" y="3257104"/>
                  </a:lnTo>
                  <a:lnTo>
                    <a:pt x="2848990" y="3285542"/>
                  </a:lnTo>
                  <a:lnTo>
                    <a:pt x="2814132" y="3313108"/>
                  </a:lnTo>
                  <a:lnTo>
                    <a:pt x="2778604" y="3339788"/>
                  </a:lnTo>
                  <a:lnTo>
                    <a:pt x="2742423" y="3365565"/>
                  </a:lnTo>
                  <a:lnTo>
                    <a:pt x="2705602" y="3390424"/>
                  </a:lnTo>
                  <a:lnTo>
                    <a:pt x="2668159" y="3414349"/>
                  </a:lnTo>
                  <a:lnTo>
                    <a:pt x="2630106" y="3437323"/>
                  </a:lnTo>
                  <a:lnTo>
                    <a:pt x="2591461" y="3459331"/>
                  </a:lnTo>
                  <a:lnTo>
                    <a:pt x="2552238" y="3480358"/>
                  </a:lnTo>
                  <a:lnTo>
                    <a:pt x="2512452" y="3500386"/>
                  </a:lnTo>
                  <a:lnTo>
                    <a:pt x="2472119" y="3519401"/>
                  </a:lnTo>
                  <a:lnTo>
                    <a:pt x="2431254" y="3537387"/>
                  </a:lnTo>
                  <a:lnTo>
                    <a:pt x="2389872" y="3554327"/>
                  </a:lnTo>
                  <a:lnTo>
                    <a:pt x="2347989" y="3570206"/>
                  </a:lnTo>
                  <a:lnTo>
                    <a:pt x="2305619" y="3585008"/>
                  </a:lnTo>
                  <a:lnTo>
                    <a:pt x="2262778" y="3598716"/>
                  </a:lnTo>
                  <a:lnTo>
                    <a:pt x="2219481" y="3611316"/>
                  </a:lnTo>
                  <a:lnTo>
                    <a:pt x="2175743" y="3622792"/>
                  </a:lnTo>
                  <a:lnTo>
                    <a:pt x="2131581" y="3633126"/>
                  </a:lnTo>
                  <a:lnTo>
                    <a:pt x="2087007" y="3642304"/>
                  </a:lnTo>
                  <a:lnTo>
                    <a:pt x="2042039" y="3650310"/>
                  </a:lnTo>
                  <a:lnTo>
                    <a:pt x="1996692" y="3657128"/>
                  </a:lnTo>
                  <a:lnTo>
                    <a:pt x="1950980" y="3662742"/>
                  </a:lnTo>
                  <a:lnTo>
                    <a:pt x="1904918" y="3667136"/>
                  </a:lnTo>
                  <a:lnTo>
                    <a:pt x="1858523" y="3670294"/>
                  </a:lnTo>
                  <a:lnTo>
                    <a:pt x="1811809" y="3672200"/>
                  </a:lnTo>
                  <a:lnTo>
                    <a:pt x="1764792" y="3672840"/>
                  </a:lnTo>
                  <a:lnTo>
                    <a:pt x="1717777" y="3672200"/>
                  </a:lnTo>
                  <a:lnTo>
                    <a:pt x="1671066" y="3670294"/>
                  </a:lnTo>
                  <a:lnTo>
                    <a:pt x="1624673" y="3667136"/>
                  </a:lnTo>
                  <a:lnTo>
                    <a:pt x="1578614" y="3662742"/>
                  </a:lnTo>
                  <a:lnTo>
                    <a:pt x="1532904" y="3657128"/>
                  </a:lnTo>
                  <a:lnTo>
                    <a:pt x="1487559" y="3650310"/>
                  </a:lnTo>
                  <a:lnTo>
                    <a:pt x="1442593" y="3642304"/>
                  </a:lnTo>
                  <a:lnTo>
                    <a:pt x="1398021" y="3633126"/>
                  </a:lnTo>
                  <a:lnTo>
                    <a:pt x="1353860" y="3622792"/>
                  </a:lnTo>
                  <a:lnTo>
                    <a:pt x="1310124" y="3611316"/>
                  </a:lnTo>
                  <a:lnTo>
                    <a:pt x="1266828" y="3598716"/>
                  </a:lnTo>
                  <a:lnTo>
                    <a:pt x="1223988" y="3585008"/>
                  </a:lnTo>
                  <a:lnTo>
                    <a:pt x="1181619" y="3570206"/>
                  </a:lnTo>
                  <a:lnTo>
                    <a:pt x="1139736" y="3554327"/>
                  </a:lnTo>
                  <a:lnTo>
                    <a:pt x="1098355" y="3537387"/>
                  </a:lnTo>
                  <a:lnTo>
                    <a:pt x="1057491" y="3519401"/>
                  </a:lnTo>
                  <a:lnTo>
                    <a:pt x="1017158" y="3500386"/>
                  </a:lnTo>
                  <a:lnTo>
                    <a:pt x="977373" y="3480358"/>
                  </a:lnTo>
                  <a:lnTo>
                    <a:pt x="938150" y="3459331"/>
                  </a:lnTo>
                  <a:lnTo>
                    <a:pt x="899505" y="3437323"/>
                  </a:lnTo>
                  <a:lnTo>
                    <a:pt x="861453" y="3414349"/>
                  </a:lnTo>
                  <a:lnTo>
                    <a:pt x="824009" y="3390424"/>
                  </a:lnTo>
                  <a:lnTo>
                    <a:pt x="787188" y="3365565"/>
                  </a:lnTo>
                  <a:lnTo>
                    <a:pt x="751006" y="3339788"/>
                  </a:lnTo>
                  <a:lnTo>
                    <a:pt x="715478" y="3313108"/>
                  </a:lnTo>
                  <a:lnTo>
                    <a:pt x="680620" y="3285542"/>
                  </a:lnTo>
                  <a:lnTo>
                    <a:pt x="646445" y="3257104"/>
                  </a:lnTo>
                  <a:lnTo>
                    <a:pt x="612971" y="3227812"/>
                  </a:lnTo>
                  <a:lnTo>
                    <a:pt x="580211" y="3197680"/>
                  </a:lnTo>
                  <a:lnTo>
                    <a:pt x="548182" y="3166725"/>
                  </a:lnTo>
                  <a:lnTo>
                    <a:pt x="516897" y="3134963"/>
                  </a:lnTo>
                  <a:lnTo>
                    <a:pt x="486374" y="3102409"/>
                  </a:lnTo>
                  <a:lnTo>
                    <a:pt x="456626" y="3069079"/>
                  </a:lnTo>
                  <a:lnTo>
                    <a:pt x="427670" y="3034990"/>
                  </a:lnTo>
                  <a:lnTo>
                    <a:pt x="399520" y="3000157"/>
                  </a:lnTo>
                  <a:lnTo>
                    <a:pt x="372192" y="2964596"/>
                  </a:lnTo>
                  <a:lnTo>
                    <a:pt x="345700" y="2928322"/>
                  </a:lnTo>
                  <a:lnTo>
                    <a:pt x="320061" y="2891352"/>
                  </a:lnTo>
                  <a:lnTo>
                    <a:pt x="295289" y="2853702"/>
                  </a:lnTo>
                  <a:lnTo>
                    <a:pt x="271400" y="2815387"/>
                  </a:lnTo>
                  <a:lnTo>
                    <a:pt x="248408" y="2776423"/>
                  </a:lnTo>
                  <a:lnTo>
                    <a:pt x="226330" y="2736826"/>
                  </a:lnTo>
                  <a:lnTo>
                    <a:pt x="205180" y="2696613"/>
                  </a:lnTo>
                  <a:lnTo>
                    <a:pt x="184974" y="2655798"/>
                  </a:lnTo>
                  <a:lnTo>
                    <a:pt x="165726" y="2614398"/>
                  </a:lnTo>
                  <a:lnTo>
                    <a:pt x="147453" y="2572428"/>
                  </a:lnTo>
                  <a:lnTo>
                    <a:pt x="130169" y="2529905"/>
                  </a:lnTo>
                  <a:lnTo>
                    <a:pt x="113890" y="2486844"/>
                  </a:lnTo>
                  <a:lnTo>
                    <a:pt x="98630" y="2443262"/>
                  </a:lnTo>
                  <a:lnTo>
                    <a:pt x="84406" y="2399173"/>
                  </a:lnTo>
                  <a:lnTo>
                    <a:pt x="71232" y="2354595"/>
                  </a:lnTo>
                  <a:lnTo>
                    <a:pt x="59123" y="2309542"/>
                  </a:lnTo>
                  <a:lnTo>
                    <a:pt x="48096" y="2264030"/>
                  </a:lnTo>
                  <a:lnTo>
                    <a:pt x="38164" y="2218077"/>
                  </a:lnTo>
                  <a:lnTo>
                    <a:pt x="29344" y="2171696"/>
                  </a:lnTo>
                  <a:lnTo>
                    <a:pt x="21650" y="2124905"/>
                  </a:lnTo>
                  <a:lnTo>
                    <a:pt x="15098" y="2077719"/>
                  </a:lnTo>
                  <a:lnTo>
                    <a:pt x="9703" y="2030154"/>
                  </a:lnTo>
                  <a:lnTo>
                    <a:pt x="5481" y="1982225"/>
                  </a:lnTo>
                  <a:lnTo>
                    <a:pt x="2446" y="1933949"/>
                  </a:lnTo>
                  <a:lnTo>
                    <a:pt x="614" y="1885342"/>
                  </a:lnTo>
                  <a:lnTo>
                    <a:pt x="0" y="1836420"/>
                  </a:lnTo>
                  <a:close/>
                </a:path>
              </a:pathLst>
            </a:custGeom>
            <a:ln w="38100">
              <a:solidFill>
                <a:srgbClr val="FFFFFF"/>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376428" y="1804416"/>
              <a:ext cx="2819400" cy="2144268"/>
            </a:xfrm>
            <a:prstGeom prst="rect">
              <a:avLst/>
            </a:prstGeom>
          </p:spPr>
        </p:pic>
      </p:grpSp>
      <p:sp>
        <p:nvSpPr>
          <p:cNvPr id="11" name="object 11"/>
          <p:cNvSpPr txBox="1"/>
          <p:nvPr/>
        </p:nvSpPr>
        <p:spPr>
          <a:xfrm>
            <a:off x="2511679" y="447801"/>
            <a:ext cx="606806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3399"/>
                </a:solidFill>
                <a:latin typeface="Arial"/>
                <a:cs typeface="Arial"/>
              </a:rPr>
              <a:t>HỌC</a:t>
            </a:r>
            <a:r>
              <a:rPr sz="2000" b="1" spc="-20" dirty="0">
                <a:solidFill>
                  <a:srgbClr val="003399"/>
                </a:solidFill>
                <a:latin typeface="Arial"/>
                <a:cs typeface="Arial"/>
              </a:rPr>
              <a:t> </a:t>
            </a:r>
            <a:r>
              <a:rPr sz="2000" b="1" spc="-5" dirty="0">
                <a:solidFill>
                  <a:srgbClr val="003399"/>
                </a:solidFill>
                <a:latin typeface="Arial"/>
                <a:cs typeface="Arial"/>
              </a:rPr>
              <a:t>VIỆN</a:t>
            </a:r>
            <a:r>
              <a:rPr sz="2000" b="1" spc="5" dirty="0">
                <a:solidFill>
                  <a:srgbClr val="003399"/>
                </a:solidFill>
                <a:latin typeface="Arial"/>
                <a:cs typeface="Arial"/>
              </a:rPr>
              <a:t> </a:t>
            </a:r>
            <a:r>
              <a:rPr sz="2000" b="1" dirty="0">
                <a:solidFill>
                  <a:srgbClr val="003399"/>
                </a:solidFill>
                <a:latin typeface="Arial"/>
                <a:cs typeface="Arial"/>
              </a:rPr>
              <a:t>CÔNG</a:t>
            </a:r>
            <a:r>
              <a:rPr sz="2000" b="1" spc="-30" dirty="0">
                <a:solidFill>
                  <a:srgbClr val="003399"/>
                </a:solidFill>
                <a:latin typeface="Arial"/>
                <a:cs typeface="Arial"/>
              </a:rPr>
              <a:t> </a:t>
            </a:r>
            <a:r>
              <a:rPr sz="2000" b="1" dirty="0">
                <a:solidFill>
                  <a:srgbClr val="003399"/>
                </a:solidFill>
                <a:latin typeface="Arial"/>
                <a:cs typeface="Arial"/>
              </a:rPr>
              <a:t>NGHỆ</a:t>
            </a:r>
            <a:r>
              <a:rPr sz="2000" b="1" spc="-25" dirty="0">
                <a:solidFill>
                  <a:srgbClr val="003399"/>
                </a:solidFill>
                <a:latin typeface="Arial"/>
                <a:cs typeface="Arial"/>
              </a:rPr>
              <a:t> </a:t>
            </a:r>
            <a:r>
              <a:rPr sz="2000" b="1" dirty="0">
                <a:solidFill>
                  <a:srgbClr val="003399"/>
                </a:solidFill>
                <a:latin typeface="Arial"/>
                <a:cs typeface="Arial"/>
              </a:rPr>
              <a:t>BƯU</a:t>
            </a:r>
            <a:r>
              <a:rPr sz="2000" b="1" spc="-15" dirty="0">
                <a:solidFill>
                  <a:srgbClr val="003399"/>
                </a:solidFill>
                <a:latin typeface="Arial"/>
                <a:cs typeface="Arial"/>
              </a:rPr>
              <a:t> </a:t>
            </a:r>
            <a:r>
              <a:rPr sz="2000" b="1" dirty="0">
                <a:solidFill>
                  <a:srgbClr val="003399"/>
                </a:solidFill>
                <a:latin typeface="Arial"/>
                <a:cs typeface="Arial"/>
              </a:rPr>
              <a:t>CHÍNH</a:t>
            </a:r>
            <a:r>
              <a:rPr sz="2000" b="1" spc="-10" dirty="0">
                <a:solidFill>
                  <a:srgbClr val="003399"/>
                </a:solidFill>
                <a:latin typeface="Arial"/>
                <a:cs typeface="Arial"/>
              </a:rPr>
              <a:t> </a:t>
            </a:r>
            <a:r>
              <a:rPr sz="2000" b="1" spc="-5" dirty="0">
                <a:solidFill>
                  <a:srgbClr val="003399"/>
                </a:solidFill>
                <a:latin typeface="Arial"/>
                <a:cs typeface="Arial"/>
              </a:rPr>
              <a:t>VIỄN</a:t>
            </a:r>
            <a:r>
              <a:rPr sz="2000" b="1" dirty="0">
                <a:solidFill>
                  <a:srgbClr val="003399"/>
                </a:solidFill>
                <a:latin typeface="Arial"/>
                <a:cs typeface="Arial"/>
              </a:rPr>
              <a:t> THÔNG</a:t>
            </a:r>
            <a:endParaRPr sz="2000">
              <a:latin typeface="Arial"/>
              <a:cs typeface="Arial"/>
            </a:endParaRPr>
          </a:p>
        </p:txBody>
      </p:sp>
      <p:sp>
        <p:nvSpPr>
          <p:cNvPr id="12" name="object 12"/>
          <p:cNvSpPr txBox="1"/>
          <p:nvPr/>
        </p:nvSpPr>
        <p:spPr>
          <a:xfrm>
            <a:off x="4955540" y="1931035"/>
            <a:ext cx="266255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3399"/>
                </a:solidFill>
                <a:latin typeface="Arial"/>
                <a:cs typeface="Arial"/>
              </a:rPr>
              <a:t>BÀI</a:t>
            </a:r>
            <a:r>
              <a:rPr sz="2000" b="1" spc="-40" dirty="0">
                <a:solidFill>
                  <a:srgbClr val="003399"/>
                </a:solidFill>
                <a:latin typeface="Arial"/>
                <a:cs typeface="Arial"/>
              </a:rPr>
              <a:t> </a:t>
            </a:r>
            <a:r>
              <a:rPr sz="2000" b="1" dirty="0">
                <a:solidFill>
                  <a:srgbClr val="003399"/>
                </a:solidFill>
                <a:latin typeface="Arial"/>
                <a:cs typeface="Arial"/>
              </a:rPr>
              <a:t>GIẢNG</a:t>
            </a:r>
            <a:r>
              <a:rPr sz="2000" b="1" spc="-40" dirty="0">
                <a:solidFill>
                  <a:srgbClr val="003399"/>
                </a:solidFill>
                <a:latin typeface="Arial"/>
                <a:cs typeface="Arial"/>
              </a:rPr>
              <a:t> </a:t>
            </a:r>
            <a:r>
              <a:rPr sz="2000" b="1" dirty="0">
                <a:solidFill>
                  <a:srgbClr val="003399"/>
                </a:solidFill>
                <a:latin typeface="Arial"/>
                <a:cs typeface="Arial"/>
              </a:rPr>
              <a:t>MÔN</a:t>
            </a:r>
            <a:r>
              <a:rPr sz="2000" b="1" spc="-45" dirty="0">
                <a:solidFill>
                  <a:srgbClr val="003399"/>
                </a:solidFill>
                <a:latin typeface="Arial"/>
                <a:cs typeface="Arial"/>
              </a:rPr>
              <a:t> </a:t>
            </a:r>
            <a:r>
              <a:rPr sz="2000" b="1" spc="-5" dirty="0">
                <a:solidFill>
                  <a:srgbClr val="003399"/>
                </a:solidFill>
                <a:latin typeface="Arial"/>
                <a:cs typeface="Arial"/>
              </a:rPr>
              <a:t>HỌC</a:t>
            </a:r>
            <a:endParaRPr sz="2000">
              <a:latin typeface="Arial"/>
              <a:cs typeface="Arial"/>
            </a:endParaRPr>
          </a:p>
        </p:txBody>
      </p:sp>
      <p:sp>
        <p:nvSpPr>
          <p:cNvPr id="13" name="object 13"/>
          <p:cNvSpPr txBox="1">
            <a:spLocks noGrp="1"/>
          </p:cNvSpPr>
          <p:nvPr>
            <p:ph type="title"/>
          </p:nvPr>
        </p:nvSpPr>
        <p:spPr>
          <a:xfrm>
            <a:off x="4245355" y="2410790"/>
            <a:ext cx="3931285" cy="514350"/>
          </a:xfrm>
          <a:prstGeom prst="rect">
            <a:avLst/>
          </a:prstGeom>
        </p:spPr>
        <p:txBody>
          <a:bodyPr vert="horz" wrap="square" lIns="0" tIns="13335" rIns="0" bIns="0" rtlCol="0">
            <a:spAutoFit/>
          </a:bodyPr>
          <a:lstStyle/>
          <a:p>
            <a:pPr marL="12700" algn="ctr">
              <a:lnSpc>
                <a:spcPct val="100000"/>
              </a:lnSpc>
              <a:spcBef>
                <a:spcPts val="105"/>
              </a:spcBef>
            </a:pPr>
            <a:r>
              <a:rPr lang="en-VN" sz="3200" dirty="0">
                <a:solidFill>
                  <a:srgbClr val="003399"/>
                </a:solidFill>
              </a:rPr>
              <a:t>Kiến trúc máy tính</a:t>
            </a:r>
            <a:endParaRPr sz="3200" dirty="0"/>
          </a:p>
        </p:txBody>
      </p:sp>
      <p:sp>
        <p:nvSpPr>
          <p:cNvPr id="14" name="object 14"/>
          <p:cNvSpPr txBox="1"/>
          <p:nvPr/>
        </p:nvSpPr>
        <p:spPr>
          <a:xfrm>
            <a:off x="1145844" y="4752129"/>
            <a:ext cx="2171065" cy="1305560"/>
          </a:xfrm>
          <a:prstGeom prst="rect">
            <a:avLst/>
          </a:prstGeom>
        </p:spPr>
        <p:txBody>
          <a:bodyPr vert="horz" wrap="square" lIns="0" tIns="133985" rIns="0" bIns="0" rtlCol="0">
            <a:spAutoFit/>
          </a:bodyPr>
          <a:lstStyle/>
          <a:p>
            <a:pPr marL="12700">
              <a:lnSpc>
                <a:spcPct val="100000"/>
              </a:lnSpc>
              <a:spcBef>
                <a:spcPts val="1055"/>
              </a:spcBef>
            </a:pPr>
            <a:r>
              <a:rPr sz="2000" b="1" dirty="0">
                <a:solidFill>
                  <a:srgbClr val="003399"/>
                </a:solidFill>
                <a:latin typeface="Arial"/>
                <a:cs typeface="Arial"/>
              </a:rPr>
              <a:t>Giảng</a:t>
            </a:r>
            <a:r>
              <a:rPr sz="2000" b="1" spc="-60" dirty="0">
                <a:solidFill>
                  <a:srgbClr val="003399"/>
                </a:solidFill>
                <a:latin typeface="Arial"/>
                <a:cs typeface="Arial"/>
              </a:rPr>
              <a:t> </a:t>
            </a:r>
            <a:r>
              <a:rPr sz="2000" b="1" spc="-5" dirty="0">
                <a:solidFill>
                  <a:srgbClr val="003399"/>
                </a:solidFill>
                <a:latin typeface="Arial"/>
                <a:cs typeface="Arial"/>
              </a:rPr>
              <a:t>viên:</a:t>
            </a:r>
            <a:endParaRPr sz="2000">
              <a:latin typeface="Arial"/>
              <a:cs typeface="Arial"/>
            </a:endParaRPr>
          </a:p>
          <a:p>
            <a:pPr marL="12700">
              <a:lnSpc>
                <a:spcPct val="100000"/>
              </a:lnSpc>
              <a:spcBef>
                <a:spcPts val="960"/>
              </a:spcBef>
            </a:pPr>
            <a:r>
              <a:rPr sz="2000" b="1" spc="-5" dirty="0">
                <a:solidFill>
                  <a:srgbClr val="003399"/>
                </a:solidFill>
                <a:latin typeface="Arial"/>
                <a:cs typeface="Arial"/>
              </a:rPr>
              <a:t>Điện</a:t>
            </a:r>
            <a:r>
              <a:rPr sz="2000" b="1" spc="-40" dirty="0">
                <a:solidFill>
                  <a:srgbClr val="003399"/>
                </a:solidFill>
                <a:latin typeface="Arial"/>
                <a:cs typeface="Arial"/>
              </a:rPr>
              <a:t> </a:t>
            </a:r>
            <a:r>
              <a:rPr sz="2000" b="1" spc="-5" dirty="0">
                <a:solidFill>
                  <a:srgbClr val="003399"/>
                </a:solidFill>
                <a:latin typeface="Arial"/>
                <a:cs typeface="Arial"/>
              </a:rPr>
              <a:t>thoại/E-mail:</a:t>
            </a:r>
            <a:endParaRPr sz="2000">
              <a:latin typeface="Arial"/>
              <a:cs typeface="Arial"/>
            </a:endParaRPr>
          </a:p>
          <a:p>
            <a:pPr marL="12700">
              <a:lnSpc>
                <a:spcPct val="100000"/>
              </a:lnSpc>
              <a:spcBef>
                <a:spcPts val="960"/>
              </a:spcBef>
            </a:pPr>
            <a:r>
              <a:rPr sz="2000" b="1" dirty="0">
                <a:solidFill>
                  <a:srgbClr val="003399"/>
                </a:solidFill>
                <a:latin typeface="Arial"/>
                <a:cs typeface="Arial"/>
              </a:rPr>
              <a:t>Khoa:</a:t>
            </a:r>
            <a:endParaRPr sz="2000">
              <a:latin typeface="Arial"/>
              <a:cs typeface="Arial"/>
            </a:endParaRPr>
          </a:p>
        </p:txBody>
      </p:sp>
      <p:sp>
        <p:nvSpPr>
          <p:cNvPr id="15" name="object 15"/>
          <p:cNvSpPr txBox="1"/>
          <p:nvPr/>
        </p:nvSpPr>
        <p:spPr>
          <a:xfrm>
            <a:off x="3889375" y="4752129"/>
            <a:ext cx="2721610" cy="1281120"/>
          </a:xfrm>
          <a:prstGeom prst="rect">
            <a:avLst/>
          </a:prstGeom>
        </p:spPr>
        <p:txBody>
          <a:bodyPr vert="horz" wrap="square" lIns="0" tIns="12065" rIns="0" bIns="0" rtlCol="0">
            <a:spAutoFit/>
          </a:bodyPr>
          <a:lstStyle/>
          <a:p>
            <a:pPr marL="12700" marR="5080">
              <a:lnSpc>
                <a:spcPct val="140000"/>
              </a:lnSpc>
              <a:spcBef>
                <a:spcPts val="95"/>
              </a:spcBef>
            </a:pPr>
            <a:endParaRPr lang="vi-VN" sz="2000" b="1" dirty="0">
              <a:solidFill>
                <a:srgbClr val="003399"/>
              </a:solidFill>
              <a:latin typeface="Arial"/>
              <a:cs typeface="Arial"/>
            </a:endParaRPr>
          </a:p>
          <a:p>
            <a:pPr marL="12700" marR="5080">
              <a:lnSpc>
                <a:spcPct val="140000"/>
              </a:lnSpc>
              <a:spcBef>
                <a:spcPts val="95"/>
              </a:spcBef>
            </a:pPr>
            <a:endParaRPr lang="vi-VN" sz="2000" b="1" dirty="0">
              <a:solidFill>
                <a:srgbClr val="003399"/>
              </a:solidFill>
              <a:latin typeface="Arial"/>
              <a:cs typeface="Arial"/>
            </a:endParaRPr>
          </a:p>
          <a:p>
            <a:pPr marL="12700" marR="5080">
              <a:lnSpc>
                <a:spcPct val="140000"/>
              </a:lnSpc>
              <a:spcBef>
                <a:spcPts val="95"/>
              </a:spcBef>
            </a:pPr>
            <a:r>
              <a:rPr sz="2000" b="1" dirty="0" err="1">
                <a:solidFill>
                  <a:srgbClr val="003399"/>
                </a:solidFill>
                <a:latin typeface="Arial"/>
                <a:cs typeface="Arial"/>
              </a:rPr>
              <a:t>Công</a:t>
            </a:r>
            <a:r>
              <a:rPr sz="2000" b="1" spc="-20" dirty="0">
                <a:solidFill>
                  <a:srgbClr val="003399"/>
                </a:solidFill>
                <a:latin typeface="Arial"/>
                <a:cs typeface="Arial"/>
              </a:rPr>
              <a:t> </a:t>
            </a:r>
            <a:r>
              <a:rPr sz="2000" b="1" dirty="0">
                <a:solidFill>
                  <a:srgbClr val="003399"/>
                </a:solidFill>
                <a:latin typeface="Arial"/>
                <a:cs typeface="Arial"/>
              </a:rPr>
              <a:t>nghệ</a:t>
            </a:r>
            <a:r>
              <a:rPr sz="2000" b="1" spc="-15" dirty="0">
                <a:solidFill>
                  <a:srgbClr val="003399"/>
                </a:solidFill>
                <a:latin typeface="Arial"/>
                <a:cs typeface="Arial"/>
              </a:rPr>
              <a:t> </a:t>
            </a:r>
            <a:r>
              <a:rPr sz="2000" b="1" dirty="0">
                <a:solidFill>
                  <a:srgbClr val="003399"/>
                </a:solidFill>
                <a:latin typeface="Arial"/>
                <a:cs typeface="Arial"/>
              </a:rPr>
              <a:t>thông</a:t>
            </a:r>
            <a:r>
              <a:rPr sz="2000" b="1" spc="-35" dirty="0">
                <a:solidFill>
                  <a:srgbClr val="003399"/>
                </a:solidFill>
                <a:latin typeface="Arial"/>
                <a:cs typeface="Arial"/>
              </a:rPr>
              <a:t> </a:t>
            </a:r>
            <a:r>
              <a:rPr sz="2000" b="1" dirty="0">
                <a:solidFill>
                  <a:srgbClr val="003399"/>
                </a:solidFill>
                <a:latin typeface="Arial"/>
                <a:cs typeface="Arial"/>
              </a:rPr>
              <a:t>tin</a:t>
            </a:r>
            <a:r>
              <a:rPr sz="2000" b="1" spc="-35" dirty="0">
                <a:solidFill>
                  <a:srgbClr val="003399"/>
                </a:solidFill>
                <a:latin typeface="Arial"/>
                <a:cs typeface="Arial"/>
              </a:rPr>
              <a:t> </a:t>
            </a:r>
            <a:r>
              <a:rPr sz="2000" b="1" dirty="0">
                <a:solidFill>
                  <a:srgbClr val="003399"/>
                </a:solidFill>
                <a:latin typeface="Arial"/>
                <a:cs typeface="Arial"/>
              </a:rPr>
              <a:t>1</a:t>
            </a:r>
            <a:endParaRPr sz="2000" dirty="0">
              <a:latin typeface="Arial"/>
              <a:cs typeface="Arial"/>
            </a:endParaRPr>
          </a:p>
        </p:txBody>
      </p:sp>
      <p:sp>
        <p:nvSpPr>
          <p:cNvPr id="16" name="object 16"/>
          <p:cNvSpPr txBox="1"/>
          <p:nvPr/>
        </p:nvSpPr>
        <p:spPr>
          <a:xfrm>
            <a:off x="4278884" y="3090164"/>
            <a:ext cx="4168775" cy="756920"/>
          </a:xfrm>
          <a:prstGeom prst="rect">
            <a:avLst/>
          </a:prstGeom>
        </p:spPr>
        <p:txBody>
          <a:bodyPr vert="horz" wrap="square" lIns="0" tIns="12700" rIns="0" bIns="0" rtlCol="0">
            <a:spAutoFit/>
          </a:bodyPr>
          <a:lstStyle/>
          <a:p>
            <a:pPr marL="365760" marR="5080" indent="-353695">
              <a:lnSpc>
                <a:spcPct val="100000"/>
              </a:lnSpc>
              <a:spcBef>
                <a:spcPts val="100"/>
              </a:spcBef>
            </a:pPr>
            <a:r>
              <a:rPr sz="2400" b="1" spc="-5" dirty="0">
                <a:solidFill>
                  <a:srgbClr val="003399"/>
                </a:solidFill>
                <a:latin typeface="Arial"/>
                <a:cs typeface="Arial"/>
              </a:rPr>
              <a:t>CHƯƠNG</a:t>
            </a:r>
            <a:r>
              <a:rPr sz="2400" b="1" spc="-20" dirty="0">
                <a:solidFill>
                  <a:srgbClr val="003399"/>
                </a:solidFill>
                <a:latin typeface="Arial"/>
                <a:cs typeface="Arial"/>
              </a:rPr>
              <a:t> </a:t>
            </a:r>
            <a:r>
              <a:rPr lang="vi-VN" sz="2400" b="1" spc="-20" dirty="0">
                <a:solidFill>
                  <a:srgbClr val="003399"/>
                </a:solidFill>
                <a:latin typeface="Arial"/>
                <a:cs typeface="Arial"/>
              </a:rPr>
              <a:t>6</a:t>
            </a:r>
            <a:r>
              <a:rPr sz="2400" b="1" spc="-20" dirty="0">
                <a:solidFill>
                  <a:srgbClr val="003399"/>
                </a:solidFill>
                <a:latin typeface="Arial"/>
                <a:cs typeface="Arial"/>
              </a:rPr>
              <a:t> </a:t>
            </a:r>
            <a:r>
              <a:rPr sz="2400" b="1" dirty="0">
                <a:solidFill>
                  <a:srgbClr val="003399"/>
                </a:solidFill>
                <a:latin typeface="Arial"/>
                <a:cs typeface="Arial"/>
              </a:rPr>
              <a:t>–</a:t>
            </a:r>
            <a:r>
              <a:rPr sz="2400" b="1" spc="-20" dirty="0">
                <a:solidFill>
                  <a:srgbClr val="003399"/>
                </a:solidFill>
                <a:latin typeface="Arial"/>
                <a:cs typeface="Arial"/>
              </a:rPr>
              <a:t> </a:t>
            </a:r>
            <a:r>
              <a:rPr sz="2400" b="1" spc="-5" dirty="0">
                <a:solidFill>
                  <a:srgbClr val="003399"/>
                </a:solidFill>
                <a:latin typeface="Arial"/>
                <a:cs typeface="Arial"/>
              </a:rPr>
              <a:t>CÁC</a:t>
            </a:r>
            <a:r>
              <a:rPr sz="2400" b="1" spc="-10" dirty="0">
                <a:solidFill>
                  <a:srgbClr val="003399"/>
                </a:solidFill>
                <a:latin typeface="Arial"/>
                <a:cs typeface="Arial"/>
              </a:rPr>
              <a:t> </a:t>
            </a:r>
            <a:r>
              <a:rPr sz="2400" b="1" dirty="0">
                <a:solidFill>
                  <a:srgbClr val="003399"/>
                </a:solidFill>
                <a:latin typeface="Arial"/>
                <a:cs typeface="Arial"/>
              </a:rPr>
              <a:t>PHƯƠNG </a:t>
            </a:r>
            <a:r>
              <a:rPr sz="2400" b="1" spc="-655" dirty="0">
                <a:solidFill>
                  <a:srgbClr val="003399"/>
                </a:solidFill>
                <a:latin typeface="Arial"/>
                <a:cs typeface="Arial"/>
              </a:rPr>
              <a:t> </a:t>
            </a:r>
            <a:r>
              <a:rPr sz="2400" b="1" spc="-5" dirty="0">
                <a:solidFill>
                  <a:srgbClr val="003399"/>
                </a:solidFill>
                <a:latin typeface="Arial"/>
                <a:cs typeface="Arial"/>
              </a:rPr>
              <a:t>PHÁP</a:t>
            </a:r>
            <a:r>
              <a:rPr sz="2400" b="1" spc="-45" dirty="0">
                <a:solidFill>
                  <a:srgbClr val="003399"/>
                </a:solidFill>
                <a:latin typeface="Arial"/>
                <a:cs typeface="Arial"/>
              </a:rPr>
              <a:t> </a:t>
            </a:r>
            <a:r>
              <a:rPr sz="2400" b="1" spc="-5" dirty="0">
                <a:solidFill>
                  <a:srgbClr val="003399"/>
                </a:solidFill>
                <a:latin typeface="Arial"/>
                <a:cs typeface="Arial"/>
              </a:rPr>
              <a:t>VÀO</a:t>
            </a:r>
            <a:r>
              <a:rPr sz="2400" b="1" spc="-10" dirty="0">
                <a:solidFill>
                  <a:srgbClr val="003399"/>
                </a:solidFill>
                <a:latin typeface="Arial"/>
                <a:cs typeface="Arial"/>
              </a:rPr>
              <a:t> </a:t>
            </a:r>
            <a:r>
              <a:rPr sz="2400" b="1" spc="-5" dirty="0">
                <a:solidFill>
                  <a:srgbClr val="003399"/>
                </a:solidFill>
                <a:latin typeface="Arial"/>
                <a:cs typeface="Arial"/>
              </a:rPr>
              <a:t>RA</a:t>
            </a:r>
            <a:r>
              <a:rPr sz="2400" b="1" spc="-90" dirty="0">
                <a:solidFill>
                  <a:srgbClr val="003399"/>
                </a:solidFill>
                <a:latin typeface="Arial"/>
                <a:cs typeface="Arial"/>
              </a:rPr>
              <a:t> </a:t>
            </a:r>
            <a:r>
              <a:rPr sz="2400" b="1" spc="-5" dirty="0">
                <a:solidFill>
                  <a:srgbClr val="003399"/>
                </a:solidFill>
                <a:latin typeface="Arial"/>
                <a:cs typeface="Arial"/>
              </a:rPr>
              <a:t>DỮ</a:t>
            </a:r>
            <a:r>
              <a:rPr sz="2400" b="1" spc="-25" dirty="0">
                <a:solidFill>
                  <a:srgbClr val="003399"/>
                </a:solidFill>
                <a:latin typeface="Arial"/>
                <a:cs typeface="Arial"/>
              </a:rPr>
              <a:t> </a:t>
            </a:r>
            <a:r>
              <a:rPr sz="2400" b="1" dirty="0">
                <a:solidFill>
                  <a:srgbClr val="003399"/>
                </a:solidFill>
                <a:latin typeface="Arial"/>
                <a:cs typeface="Arial"/>
              </a:rPr>
              <a:t>LIỆU</a:t>
            </a:r>
            <a:endParaRPr sz="2400" dirty="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10</a:t>
            </a:fld>
            <a:endParaRPr dirty="0"/>
          </a:p>
        </p:txBody>
      </p:sp>
      <p:sp>
        <p:nvSpPr>
          <p:cNvPr id="3" name="object 3"/>
          <p:cNvSpPr txBox="1">
            <a:spLocks noGrp="1"/>
          </p:cNvSpPr>
          <p:nvPr>
            <p:ph type="title"/>
          </p:nvPr>
        </p:nvSpPr>
        <p:spPr>
          <a:xfrm>
            <a:off x="1981200" y="76200"/>
            <a:ext cx="5638800" cy="627736"/>
          </a:xfrm>
          <a:prstGeom prst="rect">
            <a:avLst/>
          </a:prstGeom>
        </p:spPr>
        <p:txBody>
          <a:bodyPr vert="horz" wrap="square" lIns="0" tIns="12065" rIns="0" bIns="0" rtlCol="0">
            <a:spAutoFit/>
          </a:bodyPr>
          <a:lstStyle/>
          <a:p>
            <a:pPr marL="12700">
              <a:lnSpc>
                <a:spcPct val="100000"/>
              </a:lnSpc>
              <a:spcBef>
                <a:spcPts val="95"/>
              </a:spcBef>
            </a:pPr>
            <a:r>
              <a:rPr sz="4000" spc="-10" dirty="0" err="1"/>
              <a:t>Ngắt</a:t>
            </a:r>
            <a:r>
              <a:rPr sz="4000" spc="10" dirty="0"/>
              <a:t> </a:t>
            </a:r>
            <a:r>
              <a:rPr sz="4000" spc="-5" dirty="0"/>
              <a:t>và</a:t>
            </a:r>
            <a:r>
              <a:rPr sz="4000" dirty="0"/>
              <a:t> </a:t>
            </a:r>
            <a:r>
              <a:rPr sz="4000" spc="-10" dirty="0"/>
              <a:t>xử</a:t>
            </a:r>
            <a:r>
              <a:rPr sz="4000" spc="-15" dirty="0"/>
              <a:t> </a:t>
            </a:r>
            <a:r>
              <a:rPr sz="4000" spc="-5" dirty="0"/>
              <a:t>lý</a:t>
            </a:r>
            <a:r>
              <a:rPr sz="4000" dirty="0"/>
              <a:t> </a:t>
            </a:r>
            <a:r>
              <a:rPr sz="4000" spc="-10" dirty="0"/>
              <a:t>ngắt</a:t>
            </a:r>
            <a:endParaRPr sz="4000" dirty="0"/>
          </a:p>
        </p:txBody>
      </p:sp>
      <p:sp>
        <p:nvSpPr>
          <p:cNvPr id="6" name="Rectangle 3">
            <a:extLst>
              <a:ext uri="{FF2B5EF4-FFF2-40B4-BE49-F238E27FC236}">
                <a16:creationId xmlns:a16="http://schemas.microsoft.com/office/drawing/2014/main" id="{E80D37B7-0F7B-FD49-A046-70698EDC1E4A}"/>
              </a:ext>
            </a:extLst>
          </p:cNvPr>
          <p:cNvSpPr txBox="1">
            <a:spLocks noChangeArrowheads="1"/>
          </p:cNvSpPr>
          <p:nvPr/>
        </p:nvSpPr>
        <p:spPr bwMode="auto">
          <a:xfrm>
            <a:off x="364513" y="720412"/>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457200" lvl="1" indent="0" eaLnBrk="1" hangingPunct="1">
              <a:lnSpc>
                <a:spcPct val="90000"/>
              </a:lnSpc>
              <a:buNone/>
            </a:pPr>
            <a:r>
              <a:rPr lang="vi-VN" altLang="en-US" kern="0" dirty="0">
                <a:solidFill>
                  <a:srgbClr val="013299"/>
                </a:solidFill>
              </a:rPr>
              <a:t>Phân loại ngắt</a:t>
            </a:r>
          </a:p>
          <a:p>
            <a:pPr lvl="1" eaLnBrk="1" hangingPunct="1">
              <a:lnSpc>
                <a:spcPct val="90000"/>
              </a:lnSpc>
            </a:pPr>
            <a:r>
              <a:rPr lang="vi-VN" altLang="en-US" kern="0" dirty="0">
                <a:solidFill>
                  <a:srgbClr val="013299"/>
                </a:solidFill>
              </a:rPr>
              <a:t>Ngắt cứng: là các ngắt được kích hoạt bởi các bộ phận phần  cứng gửi đến chân NMI và INTR của CPU; gồm:</a:t>
            </a:r>
          </a:p>
          <a:p>
            <a:pPr lvl="2" eaLnBrk="1" hangingPunct="1">
              <a:lnSpc>
                <a:spcPct val="90000"/>
              </a:lnSpc>
            </a:pPr>
            <a:r>
              <a:rPr lang="vi-VN" altLang="en-US" kern="0" dirty="0">
                <a:solidFill>
                  <a:srgbClr val="013299"/>
                </a:solidFill>
              </a:rPr>
              <a:t>Ngắt không che được NMI (Non-Maskable Interrupt): ngắt gửi đến chân  NMI của CPU, không chịu sự ảnh hưởng của cờ ngắt; </a:t>
            </a:r>
          </a:p>
          <a:p>
            <a:pPr marL="914400" lvl="2" indent="0" eaLnBrk="1" hangingPunct="1">
              <a:lnSpc>
                <a:spcPct val="90000"/>
              </a:lnSpc>
              <a:buNone/>
            </a:pPr>
            <a:r>
              <a:rPr lang="vi-VN" altLang="en-US" kern="0" dirty="0">
                <a:solidFill>
                  <a:srgbClr val="013299"/>
                </a:solidFill>
              </a:rPr>
              <a:t>VD: ngắt Reset;</a:t>
            </a:r>
          </a:p>
          <a:p>
            <a:pPr lvl="2" eaLnBrk="1" hangingPunct="1">
              <a:lnSpc>
                <a:spcPct val="90000"/>
              </a:lnSpc>
            </a:pPr>
            <a:r>
              <a:rPr lang="vi-VN" altLang="en-US" kern="0" dirty="0">
                <a:solidFill>
                  <a:srgbClr val="013299"/>
                </a:solidFill>
              </a:rPr>
              <a:t>Ngắt che được INTR (Maskable Interrupt): ngắt gửi đến chân INTR của  CPU, chịu sự chi phối của cờ ngắt; Cờ IF=1 </a:t>
            </a:r>
            <a:r>
              <a:rPr lang="vi-VN" altLang="en-US" kern="0" dirty="0">
                <a:solidFill>
                  <a:srgbClr val="013299"/>
                </a:solidFill>
                <a:sym typeface="Wingdings" pitchFamily="2" charset="2"/>
              </a:rPr>
              <a:t></a:t>
            </a:r>
            <a:r>
              <a:rPr lang="vi-VN" altLang="en-US" kern="0" dirty="0">
                <a:solidFill>
                  <a:srgbClr val="013299"/>
                </a:solidFill>
              </a:rPr>
              <a:t> cho phép ngắt, IF=0 </a:t>
            </a:r>
            <a:r>
              <a:rPr lang="vi-VN" altLang="en-US" kern="0" dirty="0">
                <a:solidFill>
                  <a:srgbClr val="013299"/>
                </a:solidFill>
                <a:sym typeface="Wingdings" pitchFamily="2" charset="2"/>
              </a:rPr>
              <a:t></a:t>
            </a:r>
            <a:r>
              <a:rPr lang="vi-VN" altLang="en-US" kern="0" dirty="0">
                <a:solidFill>
                  <a:srgbClr val="013299"/>
                </a:solidFill>
              </a:rPr>
              <a:t> cấm ngắt.</a:t>
            </a:r>
          </a:p>
          <a:p>
            <a:pPr lvl="1" eaLnBrk="1" hangingPunct="1">
              <a:lnSpc>
                <a:spcPct val="90000"/>
              </a:lnSpc>
            </a:pPr>
            <a:r>
              <a:rPr lang="vi-VN" altLang="en-US" kern="0" dirty="0">
                <a:solidFill>
                  <a:srgbClr val="013299"/>
                </a:solidFill>
              </a:rPr>
              <a:t>Ngắt mềm: là các ngắt được kích hoạt bởi các chương trình  thông qua lệnh gọi ngắt INT &lt;N&gt;. N là số hiệu ngắt, N=0-255.</a:t>
            </a:r>
          </a:p>
          <a:p>
            <a:pPr lvl="1" eaLnBrk="1" hangingPunct="1">
              <a:lnSpc>
                <a:spcPct val="90000"/>
              </a:lnSpc>
            </a:pPr>
            <a:r>
              <a:rPr lang="vi-VN" altLang="en-US" kern="0" dirty="0">
                <a:solidFill>
                  <a:srgbClr val="013299"/>
                </a:solidFill>
              </a:rPr>
              <a:t>Các ngắt ngoại lệ: là các ngắt do các lỗi nảy sinh trong quá  trình hoạt động của CPU:</a:t>
            </a:r>
          </a:p>
          <a:p>
            <a:pPr lvl="2" eaLnBrk="1" hangingPunct="1">
              <a:lnSpc>
                <a:spcPct val="90000"/>
              </a:lnSpc>
            </a:pPr>
            <a:r>
              <a:rPr lang="vi-VN" altLang="en-US" kern="0" dirty="0">
                <a:solidFill>
                  <a:srgbClr val="013299"/>
                </a:solidFill>
              </a:rPr>
              <a:t>Ngắt chia cho 0 (divide by zero)</a:t>
            </a:r>
          </a:p>
          <a:p>
            <a:pPr lvl="2" eaLnBrk="1" hangingPunct="1">
              <a:lnSpc>
                <a:spcPct val="90000"/>
              </a:lnSpc>
            </a:pPr>
            <a:r>
              <a:rPr lang="vi-VN" altLang="en-US" kern="0" dirty="0">
                <a:solidFill>
                  <a:srgbClr val="013299"/>
                </a:solidFill>
              </a:rPr>
              <a:t>Ngắt do tràn (overflow)</a:t>
            </a:r>
          </a:p>
          <a:p>
            <a:pPr marL="457200" lvl="1" indent="0" eaLnBrk="1" hangingPunct="1">
              <a:lnSpc>
                <a:spcPct val="90000"/>
              </a:lnSpc>
              <a:buNone/>
            </a:pP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11</a:t>
            </a:fld>
            <a:endParaRPr dirty="0"/>
          </a:p>
        </p:txBody>
      </p:sp>
      <p:sp>
        <p:nvSpPr>
          <p:cNvPr id="3" name="object 3"/>
          <p:cNvSpPr txBox="1">
            <a:spLocks noGrp="1"/>
          </p:cNvSpPr>
          <p:nvPr>
            <p:ph type="title"/>
          </p:nvPr>
        </p:nvSpPr>
        <p:spPr>
          <a:xfrm>
            <a:off x="1524000" y="76200"/>
            <a:ext cx="5257800" cy="627736"/>
          </a:xfrm>
          <a:prstGeom prst="rect">
            <a:avLst/>
          </a:prstGeom>
        </p:spPr>
        <p:txBody>
          <a:bodyPr vert="horz" wrap="square" lIns="0" tIns="12065" rIns="0" bIns="0" rtlCol="0">
            <a:spAutoFit/>
          </a:bodyPr>
          <a:lstStyle/>
          <a:p>
            <a:pPr marL="12700">
              <a:lnSpc>
                <a:spcPct val="100000"/>
              </a:lnSpc>
              <a:spcBef>
                <a:spcPts val="95"/>
              </a:spcBef>
            </a:pPr>
            <a:r>
              <a:rPr sz="4000" spc="-10" dirty="0" err="1"/>
              <a:t>Ngắt</a:t>
            </a:r>
            <a:r>
              <a:rPr sz="4000" spc="10" dirty="0"/>
              <a:t> </a:t>
            </a:r>
            <a:r>
              <a:rPr sz="4000" spc="-5" dirty="0"/>
              <a:t>và</a:t>
            </a:r>
            <a:r>
              <a:rPr sz="4000" dirty="0"/>
              <a:t> </a:t>
            </a:r>
            <a:r>
              <a:rPr sz="4000" spc="-10" dirty="0"/>
              <a:t>xử</a:t>
            </a:r>
            <a:r>
              <a:rPr sz="4000" spc="-15" dirty="0"/>
              <a:t> </a:t>
            </a:r>
            <a:r>
              <a:rPr sz="4000" spc="-5" dirty="0"/>
              <a:t>lý</a:t>
            </a:r>
            <a:r>
              <a:rPr sz="4000" dirty="0"/>
              <a:t> </a:t>
            </a:r>
            <a:r>
              <a:rPr sz="4000" spc="-10" dirty="0"/>
              <a:t>ngắt</a:t>
            </a:r>
            <a:endParaRPr sz="4000" dirty="0"/>
          </a:p>
        </p:txBody>
      </p:sp>
      <p:sp>
        <p:nvSpPr>
          <p:cNvPr id="6" name="Rectangle 3">
            <a:extLst>
              <a:ext uri="{FF2B5EF4-FFF2-40B4-BE49-F238E27FC236}">
                <a16:creationId xmlns:a16="http://schemas.microsoft.com/office/drawing/2014/main" id="{7F71A4A0-00A0-4149-8181-793A48FB9499}"/>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457200" lvl="1" indent="0" eaLnBrk="1" hangingPunct="1">
              <a:lnSpc>
                <a:spcPct val="90000"/>
              </a:lnSpc>
              <a:buNone/>
            </a:pPr>
            <a:r>
              <a:rPr lang="vi-VN" altLang="en-US" sz="2800" kern="0" dirty="0">
                <a:solidFill>
                  <a:srgbClr val="013299"/>
                </a:solidFill>
              </a:rPr>
              <a:t>Trật tự ưu tiên trong xử lý các yêu cầu ngắt</a:t>
            </a:r>
          </a:p>
          <a:p>
            <a:pPr lvl="2" eaLnBrk="1" hangingPunct="1">
              <a:lnSpc>
                <a:spcPct val="90000"/>
              </a:lnSpc>
            </a:pPr>
            <a:r>
              <a:rPr lang="vi-VN" altLang="en-US" sz="2400" kern="0" dirty="0">
                <a:solidFill>
                  <a:srgbClr val="013299"/>
                </a:solidFill>
              </a:rPr>
              <a:t>Các yêu cầu ngắt được gán một mức ưu tiên</a:t>
            </a:r>
          </a:p>
          <a:p>
            <a:pPr lvl="2" eaLnBrk="1" hangingPunct="1">
              <a:lnSpc>
                <a:spcPct val="90000"/>
              </a:lnSpc>
            </a:pPr>
            <a:r>
              <a:rPr lang="vi-VN" altLang="en-US" sz="2400" kern="0" dirty="0">
                <a:solidFill>
                  <a:srgbClr val="013299"/>
                </a:solidFill>
              </a:rPr>
              <a:t>Khi nhận được nhiều yêu cầu ngắt đồng thời, CPU sẽ xử lý chúng theo mức ưu tiên định trước</a:t>
            </a:r>
          </a:p>
          <a:p>
            <a:pPr lvl="1" eaLnBrk="1" hangingPunct="1">
              <a:lnSpc>
                <a:spcPct val="90000"/>
              </a:lnSpc>
            </a:pPr>
            <a:r>
              <a:rPr lang="vi-VN" altLang="en-US" sz="2800" kern="0" dirty="0">
                <a:solidFill>
                  <a:srgbClr val="013299"/>
                </a:solidFill>
              </a:rPr>
              <a:t>Mức ưu tiên các yêu cầu ngắt (từ cao nhất đến thấp nhất)</a:t>
            </a:r>
          </a:p>
          <a:p>
            <a:pPr marL="1314450" lvl="2" indent="-457200" eaLnBrk="1" hangingPunct="1">
              <a:lnSpc>
                <a:spcPct val="90000"/>
              </a:lnSpc>
              <a:buFont typeface="+mj-lt"/>
              <a:buAutoNum type="arabicPeriod"/>
            </a:pPr>
            <a:r>
              <a:rPr lang="vi-VN" altLang="en-US" sz="2400" kern="0" dirty="0">
                <a:solidFill>
                  <a:srgbClr val="013299"/>
                </a:solidFill>
              </a:rPr>
              <a:t>Ngắt nội bộ: INT 0 (chia cho 0), INT N (N&lt;&gt;0)</a:t>
            </a:r>
          </a:p>
          <a:p>
            <a:pPr marL="1314450" lvl="2" indent="-457200" eaLnBrk="1" hangingPunct="1">
              <a:lnSpc>
                <a:spcPct val="90000"/>
              </a:lnSpc>
              <a:buFont typeface="+mj-lt"/>
              <a:buAutoNum type="arabicPeriod"/>
            </a:pPr>
            <a:r>
              <a:rPr lang="vi-VN" altLang="en-US" sz="2400" kern="0" dirty="0">
                <a:solidFill>
                  <a:srgbClr val="013299"/>
                </a:solidFill>
              </a:rPr>
              <a:t>Ngắt không che được NMI</a:t>
            </a:r>
          </a:p>
          <a:p>
            <a:pPr marL="1314450" lvl="2" indent="-457200" eaLnBrk="1" hangingPunct="1">
              <a:lnSpc>
                <a:spcPct val="90000"/>
              </a:lnSpc>
              <a:buFont typeface="+mj-lt"/>
              <a:buAutoNum type="arabicPeriod"/>
            </a:pPr>
            <a:r>
              <a:rPr lang="vi-VN" altLang="en-US" sz="2400" kern="0" dirty="0">
                <a:solidFill>
                  <a:srgbClr val="013299"/>
                </a:solidFill>
              </a:rPr>
              <a:t>Ngắt che được INTR</a:t>
            </a:r>
          </a:p>
          <a:p>
            <a:pPr marL="1314450" lvl="2" indent="-457200" eaLnBrk="1" hangingPunct="1">
              <a:lnSpc>
                <a:spcPct val="90000"/>
              </a:lnSpc>
              <a:buFont typeface="+mj-lt"/>
              <a:buAutoNum type="arabicPeriod"/>
            </a:pPr>
            <a:r>
              <a:rPr lang="vi-VN" altLang="en-US" sz="2400" kern="0" dirty="0">
                <a:solidFill>
                  <a:srgbClr val="013299"/>
                </a:solidFill>
              </a:rPr>
              <a:t>Ngắt chạy từng lệnh: INT 1</a:t>
            </a:r>
          </a:p>
          <a:p>
            <a:pPr marL="457200" lvl="1" indent="0" eaLnBrk="1" hangingPunct="1">
              <a:lnSpc>
                <a:spcPct val="90000"/>
              </a:lnSpc>
              <a:buNone/>
            </a:pPr>
            <a:br>
              <a:rPr lang="en-US" altLang="en-US" sz="2800" kern="0" dirty="0">
                <a:solidFill>
                  <a:srgbClr val="013299"/>
                </a:solidFill>
              </a:rPr>
            </a:br>
            <a:endParaRPr lang="en-US" altLang="en-US" sz="2800" kern="0" dirty="0">
              <a:solidFill>
                <a:srgbClr val="013299"/>
              </a:solidFill>
            </a:endParaRPr>
          </a:p>
          <a:p>
            <a:pPr eaLnBrk="1" hangingPunct="1">
              <a:lnSpc>
                <a:spcPct val="90000"/>
              </a:lnSpc>
            </a:pPr>
            <a:endParaRPr lang="en-US" altLang="en-US"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12</a:t>
            </a:fld>
            <a:endParaRPr dirty="0"/>
          </a:p>
        </p:txBody>
      </p:sp>
      <p:sp>
        <p:nvSpPr>
          <p:cNvPr id="3" name="object 3"/>
          <p:cNvSpPr txBox="1">
            <a:spLocks noGrp="1"/>
          </p:cNvSpPr>
          <p:nvPr>
            <p:ph type="title"/>
          </p:nvPr>
        </p:nvSpPr>
        <p:spPr>
          <a:xfrm>
            <a:off x="749287" y="-35011"/>
            <a:ext cx="7952765" cy="504625"/>
          </a:xfrm>
          <a:prstGeom prst="rect">
            <a:avLst/>
          </a:prstGeom>
        </p:spPr>
        <p:txBody>
          <a:bodyPr vert="horz" wrap="square" lIns="0" tIns="12065" rIns="0" bIns="0" rtlCol="0">
            <a:spAutoFit/>
          </a:bodyPr>
          <a:lstStyle/>
          <a:p>
            <a:pPr marL="12700">
              <a:lnSpc>
                <a:spcPct val="100000"/>
              </a:lnSpc>
              <a:spcBef>
                <a:spcPts val="95"/>
              </a:spcBef>
            </a:pPr>
            <a:r>
              <a:rPr sz="3200" spc="-10" dirty="0" err="1"/>
              <a:t>Ngắt</a:t>
            </a:r>
            <a:r>
              <a:rPr sz="3200" spc="20" dirty="0"/>
              <a:t> </a:t>
            </a:r>
            <a:r>
              <a:rPr sz="3200" spc="-5" dirty="0"/>
              <a:t>và</a:t>
            </a:r>
            <a:r>
              <a:rPr sz="3200" spc="5" dirty="0"/>
              <a:t> </a:t>
            </a:r>
            <a:r>
              <a:rPr sz="3200" spc="-10" dirty="0"/>
              <a:t>xử</a:t>
            </a:r>
            <a:r>
              <a:rPr sz="3200" dirty="0"/>
              <a:t> </a:t>
            </a:r>
            <a:r>
              <a:rPr sz="3200" spc="-5" dirty="0"/>
              <a:t>lý</a:t>
            </a:r>
            <a:r>
              <a:rPr sz="3200" spc="5" dirty="0"/>
              <a:t> </a:t>
            </a:r>
            <a:r>
              <a:rPr sz="3200" spc="-10" dirty="0"/>
              <a:t>ngắt</a:t>
            </a:r>
            <a:r>
              <a:rPr sz="3200" spc="40" dirty="0"/>
              <a:t> </a:t>
            </a:r>
            <a:r>
              <a:rPr sz="3200" spc="-5" dirty="0"/>
              <a:t>–</a:t>
            </a:r>
            <a:r>
              <a:rPr sz="3200" spc="5" dirty="0"/>
              <a:t> </a:t>
            </a:r>
            <a:r>
              <a:rPr sz="3200" spc="-10" dirty="0"/>
              <a:t>Bảng</a:t>
            </a:r>
            <a:r>
              <a:rPr sz="3200" spc="25" dirty="0"/>
              <a:t> </a:t>
            </a:r>
            <a:r>
              <a:rPr sz="3200" spc="-5" dirty="0"/>
              <a:t>vector</a:t>
            </a:r>
            <a:r>
              <a:rPr sz="3200" dirty="0"/>
              <a:t> </a:t>
            </a:r>
            <a:r>
              <a:rPr sz="3200" spc="-5" dirty="0"/>
              <a:t>ngắt</a:t>
            </a:r>
            <a:endParaRPr sz="3200" dirty="0"/>
          </a:p>
        </p:txBody>
      </p:sp>
      <p:sp>
        <p:nvSpPr>
          <p:cNvPr id="6" name="Rectangle 3">
            <a:extLst>
              <a:ext uri="{FF2B5EF4-FFF2-40B4-BE49-F238E27FC236}">
                <a16:creationId xmlns:a16="http://schemas.microsoft.com/office/drawing/2014/main" id="{6662935B-FC08-4848-BE75-7BB4EA8B45FB}"/>
              </a:ext>
            </a:extLst>
          </p:cNvPr>
          <p:cNvSpPr txBox="1">
            <a:spLocks noChangeArrowheads="1"/>
          </p:cNvSpPr>
          <p:nvPr/>
        </p:nvSpPr>
        <p:spPr bwMode="auto">
          <a:xfrm>
            <a:off x="307340" y="1484313"/>
            <a:ext cx="8836660"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eaLnBrk="1" hangingPunct="1">
              <a:lnSpc>
                <a:spcPct val="90000"/>
              </a:lnSpc>
            </a:pPr>
            <a:r>
              <a:rPr lang="vi-VN" altLang="en-US" sz="2800" kern="0" dirty="0">
                <a:solidFill>
                  <a:srgbClr val="013299"/>
                </a:solidFill>
              </a:rPr>
              <a:t>Vi xử lý 8086/8088 có 256 ngắt được đánh số từ 0-255</a:t>
            </a:r>
          </a:p>
          <a:p>
            <a:pPr lvl="1" eaLnBrk="1" hangingPunct="1">
              <a:lnSpc>
                <a:spcPct val="90000"/>
              </a:lnSpc>
            </a:pPr>
            <a:r>
              <a:rPr lang="vi-VN" altLang="en-US" sz="2800" kern="0" dirty="0">
                <a:solidFill>
                  <a:srgbClr val="013299"/>
                </a:solidFill>
              </a:rPr>
              <a:t>Một vector ngắt gồm các thông tin:</a:t>
            </a:r>
          </a:p>
          <a:p>
            <a:pPr lvl="2" eaLnBrk="1" hangingPunct="1">
              <a:lnSpc>
                <a:spcPct val="90000"/>
              </a:lnSpc>
            </a:pPr>
            <a:r>
              <a:rPr lang="vi-VN" altLang="en-US" sz="2400" kern="0" dirty="0">
                <a:solidFill>
                  <a:srgbClr val="013299"/>
                </a:solidFill>
              </a:rPr>
              <a:t>Số hiệu ngắt N, N=0-255 hoặc 00-FFH</a:t>
            </a:r>
          </a:p>
          <a:p>
            <a:pPr lvl="2" eaLnBrk="1" hangingPunct="1">
              <a:lnSpc>
                <a:spcPct val="90000"/>
              </a:lnSpc>
            </a:pPr>
            <a:r>
              <a:rPr lang="vi-VN" altLang="en-US" sz="2400" kern="0" dirty="0">
                <a:solidFill>
                  <a:srgbClr val="013299"/>
                </a:solidFill>
              </a:rPr>
              <a:t>Địa chỉ đầy đủ chương trình con phục vụ ngắt (CTCPVN) lưu trong bộ nhớ ROM. Địa chỉ đầy đủ gồm:</a:t>
            </a:r>
          </a:p>
          <a:p>
            <a:pPr lvl="3" eaLnBrk="1" hangingPunct="1">
              <a:lnSpc>
                <a:spcPct val="90000"/>
              </a:lnSpc>
            </a:pPr>
            <a:r>
              <a:rPr lang="vi-VN" altLang="en-US" sz="2000" kern="0" dirty="0">
                <a:solidFill>
                  <a:srgbClr val="013299"/>
                </a:solidFill>
              </a:rPr>
              <a:t>Địa chỉ đoạn (CS)</a:t>
            </a:r>
          </a:p>
          <a:p>
            <a:pPr lvl="3" eaLnBrk="1" hangingPunct="1">
              <a:lnSpc>
                <a:spcPct val="90000"/>
              </a:lnSpc>
            </a:pPr>
            <a:r>
              <a:rPr lang="vi-VN" altLang="en-US" sz="2000" kern="0" dirty="0">
                <a:solidFill>
                  <a:srgbClr val="013299"/>
                </a:solidFill>
              </a:rPr>
              <a:t>Địa chỉ lệch (IP)</a:t>
            </a:r>
          </a:p>
          <a:p>
            <a:pPr lvl="1" eaLnBrk="1" hangingPunct="1">
              <a:lnSpc>
                <a:spcPct val="90000"/>
              </a:lnSpc>
            </a:pPr>
            <a:r>
              <a:rPr lang="vi-VN" altLang="en-US" sz="2800" kern="0" dirty="0">
                <a:solidFill>
                  <a:srgbClr val="013299"/>
                </a:solidFill>
              </a:rPr>
              <a:t>Bảng vector ngắt lưu thông tin về 256 vector ngắt. Mỗi bản  ghi của bảng gồm các thông tin:</a:t>
            </a:r>
          </a:p>
          <a:p>
            <a:pPr lvl="2" eaLnBrk="1" hangingPunct="1">
              <a:lnSpc>
                <a:spcPct val="90000"/>
              </a:lnSpc>
            </a:pPr>
            <a:r>
              <a:rPr lang="vi-VN" altLang="en-US" sz="2400" kern="0" dirty="0">
                <a:solidFill>
                  <a:srgbClr val="013299"/>
                </a:solidFill>
              </a:rPr>
              <a:t>Số hiệu ngắt</a:t>
            </a:r>
          </a:p>
          <a:p>
            <a:pPr lvl="2" eaLnBrk="1" hangingPunct="1">
              <a:lnSpc>
                <a:spcPct val="90000"/>
              </a:lnSpc>
            </a:pPr>
            <a:r>
              <a:rPr lang="vi-VN" altLang="en-US" sz="2400" kern="0" dirty="0">
                <a:solidFill>
                  <a:srgbClr val="013299"/>
                </a:solidFill>
              </a:rPr>
              <a:t>Địa chỉ đoạn và địa chỉ lệch của CTCPVN.</a:t>
            </a:r>
          </a:p>
          <a:p>
            <a:pPr marL="457200" lvl="1" indent="0" eaLnBrk="1" hangingPunct="1">
              <a:lnSpc>
                <a:spcPct val="90000"/>
              </a:lnSpc>
              <a:buNone/>
            </a:pP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55639"/>
            <a:ext cx="7792561" cy="504625"/>
          </a:xfrm>
          <a:prstGeom prst="rect">
            <a:avLst/>
          </a:prstGeom>
        </p:spPr>
        <p:txBody>
          <a:bodyPr vert="horz" wrap="square" lIns="0" tIns="12065" rIns="0" bIns="0" rtlCol="0">
            <a:spAutoFit/>
          </a:bodyPr>
          <a:lstStyle/>
          <a:p>
            <a:pPr marL="12700">
              <a:lnSpc>
                <a:spcPct val="100000"/>
              </a:lnSpc>
              <a:spcBef>
                <a:spcPts val="95"/>
              </a:spcBef>
            </a:pPr>
            <a:r>
              <a:rPr sz="3200" spc="-10" dirty="0" err="1">
                <a:solidFill>
                  <a:schemeClr val="tx1"/>
                </a:solidFill>
              </a:rPr>
              <a:t>Ngắt</a:t>
            </a:r>
            <a:r>
              <a:rPr sz="3200" spc="20" dirty="0">
                <a:solidFill>
                  <a:schemeClr val="tx1"/>
                </a:solidFill>
              </a:rPr>
              <a:t> </a:t>
            </a:r>
            <a:r>
              <a:rPr sz="3200" spc="-5" dirty="0">
                <a:solidFill>
                  <a:schemeClr val="tx1"/>
                </a:solidFill>
              </a:rPr>
              <a:t>và</a:t>
            </a:r>
            <a:r>
              <a:rPr sz="3200" spc="5" dirty="0">
                <a:solidFill>
                  <a:schemeClr val="tx1"/>
                </a:solidFill>
              </a:rPr>
              <a:t> </a:t>
            </a:r>
            <a:r>
              <a:rPr sz="3200" spc="-10" dirty="0">
                <a:solidFill>
                  <a:schemeClr val="tx1"/>
                </a:solidFill>
              </a:rPr>
              <a:t>xử</a:t>
            </a:r>
            <a:r>
              <a:rPr sz="3200" dirty="0">
                <a:solidFill>
                  <a:schemeClr val="tx1"/>
                </a:solidFill>
              </a:rPr>
              <a:t> </a:t>
            </a:r>
            <a:r>
              <a:rPr sz="3200" spc="-5" dirty="0">
                <a:solidFill>
                  <a:schemeClr val="tx1"/>
                </a:solidFill>
              </a:rPr>
              <a:t>lý</a:t>
            </a:r>
            <a:r>
              <a:rPr sz="3200" spc="5" dirty="0">
                <a:solidFill>
                  <a:schemeClr val="tx1"/>
                </a:solidFill>
              </a:rPr>
              <a:t> </a:t>
            </a:r>
            <a:r>
              <a:rPr sz="3200" spc="-10" dirty="0">
                <a:solidFill>
                  <a:schemeClr val="tx1"/>
                </a:solidFill>
              </a:rPr>
              <a:t>ngắt</a:t>
            </a:r>
            <a:r>
              <a:rPr sz="3200" spc="40" dirty="0">
                <a:solidFill>
                  <a:schemeClr val="tx1"/>
                </a:solidFill>
              </a:rPr>
              <a:t> </a:t>
            </a:r>
            <a:r>
              <a:rPr sz="3200" spc="-5" dirty="0">
                <a:solidFill>
                  <a:schemeClr val="tx1"/>
                </a:solidFill>
              </a:rPr>
              <a:t>–</a:t>
            </a:r>
            <a:r>
              <a:rPr sz="3200" spc="5" dirty="0">
                <a:solidFill>
                  <a:schemeClr val="tx1"/>
                </a:solidFill>
              </a:rPr>
              <a:t> </a:t>
            </a:r>
            <a:r>
              <a:rPr sz="3200" spc="-10" dirty="0">
                <a:solidFill>
                  <a:schemeClr val="tx1"/>
                </a:solidFill>
              </a:rPr>
              <a:t>Bảng</a:t>
            </a:r>
            <a:r>
              <a:rPr sz="3200" spc="25" dirty="0">
                <a:solidFill>
                  <a:schemeClr val="tx1"/>
                </a:solidFill>
              </a:rPr>
              <a:t> </a:t>
            </a:r>
            <a:r>
              <a:rPr sz="3200" spc="-5" dirty="0">
                <a:solidFill>
                  <a:schemeClr val="tx1"/>
                </a:solidFill>
              </a:rPr>
              <a:t>vector</a:t>
            </a:r>
            <a:r>
              <a:rPr sz="3200" dirty="0">
                <a:solidFill>
                  <a:schemeClr val="tx1"/>
                </a:solidFill>
              </a:rPr>
              <a:t> </a:t>
            </a:r>
            <a:r>
              <a:rPr sz="3200" spc="-5" dirty="0">
                <a:solidFill>
                  <a:schemeClr val="tx1"/>
                </a:solidFill>
              </a:rPr>
              <a:t>ngắt</a:t>
            </a:r>
            <a:endParaRPr sz="3200" dirty="0">
              <a:solidFill>
                <a:schemeClr val="tx1"/>
              </a:solidFill>
            </a:endParaRPr>
          </a:p>
        </p:txBody>
      </p:sp>
      <p:graphicFrame>
        <p:nvGraphicFramePr>
          <p:cNvPr id="4" name="object 4"/>
          <p:cNvGraphicFramePr>
            <a:graphicFrameLocks noGrp="1"/>
          </p:cNvGraphicFramePr>
          <p:nvPr/>
        </p:nvGraphicFramePr>
        <p:xfrm>
          <a:off x="1747837" y="2205037"/>
          <a:ext cx="1447800" cy="3809998"/>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tblGrid>
              <a:tr h="2467356">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41375">
                <a:tc>
                  <a:txBody>
                    <a:bodyPr/>
                    <a:lstStyle/>
                    <a:p>
                      <a:pPr marL="657860">
                        <a:lnSpc>
                          <a:spcPct val="100000"/>
                        </a:lnSpc>
                        <a:spcBef>
                          <a:spcPts val="570"/>
                        </a:spcBef>
                      </a:pPr>
                      <a:r>
                        <a:rPr sz="1400" b="1" spc="5" dirty="0">
                          <a:latin typeface="Arial"/>
                          <a:cs typeface="Arial"/>
                        </a:rPr>
                        <a:t>IP</a:t>
                      </a:r>
                      <a:endParaRPr sz="1400">
                        <a:latin typeface="Arial"/>
                        <a:cs typeface="Arial"/>
                      </a:endParaRPr>
                    </a:p>
                  </a:txBody>
                  <a:tcPr marL="0" marR="0" marT="723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39852">
                <a:tc>
                  <a:txBody>
                    <a:bodyPr/>
                    <a:lstStyle/>
                    <a:p>
                      <a:pPr marL="618490">
                        <a:lnSpc>
                          <a:spcPct val="100000"/>
                        </a:lnSpc>
                        <a:spcBef>
                          <a:spcPts val="395"/>
                        </a:spcBef>
                      </a:pPr>
                      <a:r>
                        <a:rPr sz="1400" b="1" spc="-10" dirty="0">
                          <a:latin typeface="Arial"/>
                          <a:cs typeface="Arial"/>
                        </a:rPr>
                        <a:t>CS</a:t>
                      </a:r>
                      <a:endParaRPr sz="1400">
                        <a:latin typeface="Arial"/>
                        <a:cs typeface="Arial"/>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41375">
                <a:tc>
                  <a:txBody>
                    <a:bodyPr/>
                    <a:lstStyle/>
                    <a:p>
                      <a:pPr marL="657860">
                        <a:lnSpc>
                          <a:spcPct val="100000"/>
                        </a:lnSpc>
                        <a:spcBef>
                          <a:spcPts val="570"/>
                        </a:spcBef>
                      </a:pPr>
                      <a:r>
                        <a:rPr sz="1400" b="1" spc="5" dirty="0">
                          <a:latin typeface="Arial"/>
                          <a:cs typeface="Arial"/>
                        </a:rPr>
                        <a:t>IP</a:t>
                      </a:r>
                      <a:endParaRPr sz="1400">
                        <a:latin typeface="Arial"/>
                        <a:cs typeface="Arial"/>
                      </a:endParaRPr>
                    </a:p>
                  </a:txBody>
                  <a:tcPr marL="0" marR="0" marT="723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20040">
                <a:tc>
                  <a:txBody>
                    <a:bodyPr/>
                    <a:lstStyle/>
                    <a:p>
                      <a:pPr marL="618490">
                        <a:lnSpc>
                          <a:spcPct val="100000"/>
                        </a:lnSpc>
                        <a:spcBef>
                          <a:spcPts val="395"/>
                        </a:spcBef>
                      </a:pPr>
                      <a:r>
                        <a:rPr sz="1400" b="1" spc="-10" dirty="0">
                          <a:latin typeface="Arial"/>
                          <a:cs typeface="Arial"/>
                        </a:rPr>
                        <a:t>CS</a:t>
                      </a:r>
                      <a:endParaRPr sz="1400">
                        <a:latin typeface="Arial"/>
                        <a:cs typeface="Arial"/>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1399794" y="5527344"/>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panose="02020603050405020304" pitchFamily="18" charset="0"/>
                <a:cs typeface="Times New Roman" panose="02020603050405020304" pitchFamily="18" charset="0"/>
              </a:rPr>
              <a:t>01</a:t>
            </a:r>
            <a:endParaRPr sz="1800">
              <a:latin typeface="Times New Roman" panose="02020603050405020304" pitchFamily="18" charset="0"/>
              <a:cs typeface="Times New Roman" panose="02020603050405020304" pitchFamily="18" charset="0"/>
            </a:endParaRPr>
          </a:p>
        </p:txBody>
      </p:sp>
      <p:sp>
        <p:nvSpPr>
          <p:cNvPr id="6" name="object 6"/>
          <p:cNvSpPr txBox="1"/>
          <p:nvPr/>
        </p:nvSpPr>
        <p:spPr>
          <a:xfrm>
            <a:off x="1399794" y="4825745"/>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panose="02020603050405020304" pitchFamily="18" charset="0"/>
                <a:cs typeface="Times New Roman" panose="02020603050405020304" pitchFamily="18" charset="0"/>
              </a:rPr>
              <a:t>02</a:t>
            </a:r>
            <a:endParaRPr sz="1800">
              <a:latin typeface="Times New Roman" panose="02020603050405020304" pitchFamily="18" charset="0"/>
              <a:cs typeface="Times New Roman" panose="02020603050405020304" pitchFamily="18" charset="0"/>
            </a:endParaRPr>
          </a:p>
        </p:txBody>
      </p:sp>
      <p:sp>
        <p:nvSpPr>
          <p:cNvPr id="7" name="object 7"/>
          <p:cNvSpPr txBox="1"/>
          <p:nvPr/>
        </p:nvSpPr>
        <p:spPr>
          <a:xfrm>
            <a:off x="1386077" y="2315083"/>
            <a:ext cx="3060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FF</a:t>
            </a:r>
            <a:endParaRPr sz="1800">
              <a:latin typeface="Times New Roman" panose="02020603050405020304" pitchFamily="18" charset="0"/>
              <a:cs typeface="Times New Roman" panose="02020603050405020304" pitchFamily="18" charset="0"/>
            </a:endParaRPr>
          </a:p>
        </p:txBody>
      </p:sp>
      <p:sp>
        <p:nvSpPr>
          <p:cNvPr id="8" name="object 8"/>
          <p:cNvSpPr txBox="1"/>
          <p:nvPr/>
        </p:nvSpPr>
        <p:spPr>
          <a:xfrm>
            <a:off x="1926463" y="1541779"/>
            <a:ext cx="1155065" cy="574675"/>
          </a:xfrm>
          <a:prstGeom prst="rect">
            <a:avLst/>
          </a:prstGeom>
        </p:spPr>
        <p:txBody>
          <a:bodyPr vert="horz" wrap="square" lIns="0" tIns="12700" rIns="0" bIns="0" rtlCol="0">
            <a:spAutoFit/>
          </a:bodyPr>
          <a:lstStyle/>
          <a:p>
            <a:pPr marL="1270" algn="ctr">
              <a:lnSpc>
                <a:spcPct val="100000"/>
              </a:lnSpc>
              <a:spcBef>
                <a:spcPts val="100"/>
              </a:spcBef>
            </a:pPr>
            <a:r>
              <a:rPr sz="1800" spc="-204" dirty="0">
                <a:latin typeface="Times New Roman" panose="02020603050405020304" pitchFamily="18" charset="0"/>
                <a:cs typeface="Times New Roman" panose="02020603050405020304" pitchFamily="18" charset="0"/>
              </a:rPr>
              <a:t>Bảng</a:t>
            </a:r>
            <a:endParaRPr sz="1800" dirty="0">
              <a:latin typeface="Times New Roman" panose="02020603050405020304" pitchFamily="18" charset="0"/>
              <a:cs typeface="Times New Roman" panose="02020603050405020304" pitchFamily="18" charset="0"/>
            </a:endParaRPr>
          </a:p>
          <a:p>
            <a:pPr algn="ctr">
              <a:lnSpc>
                <a:spcPct val="100000"/>
              </a:lnSpc>
            </a:pPr>
            <a:r>
              <a:rPr sz="1800" spc="-5" dirty="0">
                <a:latin typeface="Times New Roman" panose="02020603050405020304" pitchFamily="18" charset="0"/>
                <a:cs typeface="Times New Roman" panose="02020603050405020304" pitchFamily="18" charset="0"/>
              </a:rPr>
              <a:t>vector</a:t>
            </a:r>
            <a:r>
              <a:rPr sz="1800" spc="-45" dirty="0">
                <a:latin typeface="Times New Roman" panose="02020603050405020304" pitchFamily="18" charset="0"/>
                <a:cs typeface="Times New Roman" panose="02020603050405020304" pitchFamily="18" charset="0"/>
              </a:rPr>
              <a:t> </a:t>
            </a:r>
            <a:r>
              <a:rPr sz="1800" spc="-210" dirty="0">
                <a:latin typeface="Times New Roman" panose="02020603050405020304" pitchFamily="18" charset="0"/>
                <a:cs typeface="Times New Roman" panose="02020603050405020304" pitchFamily="18" charset="0"/>
              </a:rPr>
              <a:t>ngắt</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6616954" y="1474978"/>
            <a:ext cx="558800" cy="566822"/>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ROM</a:t>
            </a:r>
            <a:endParaRPr sz="1800">
              <a:latin typeface="Times New Roman" panose="02020603050405020304" pitchFamily="18" charset="0"/>
              <a:cs typeface="Times New Roman" panose="02020603050405020304" pitchFamily="18" charset="0"/>
            </a:endParaRPr>
          </a:p>
        </p:txBody>
      </p:sp>
      <p:sp>
        <p:nvSpPr>
          <p:cNvPr id="10" name="object 10"/>
          <p:cNvSpPr/>
          <p:nvPr/>
        </p:nvSpPr>
        <p:spPr>
          <a:xfrm>
            <a:off x="3200400" y="3429000"/>
            <a:ext cx="3051175" cy="2435860"/>
          </a:xfrm>
          <a:custGeom>
            <a:avLst/>
            <a:gdLst/>
            <a:ahLst/>
            <a:cxnLst/>
            <a:rect l="l" t="t" r="r" b="b"/>
            <a:pathLst>
              <a:path w="3051175" h="2435860">
                <a:moveTo>
                  <a:pt x="3028950" y="38100"/>
                </a:moveTo>
                <a:lnTo>
                  <a:pt x="3016250" y="31750"/>
                </a:lnTo>
                <a:lnTo>
                  <a:pt x="2952750" y="0"/>
                </a:lnTo>
                <a:lnTo>
                  <a:pt x="2952750" y="31750"/>
                </a:lnTo>
                <a:lnTo>
                  <a:pt x="1082675" y="31750"/>
                </a:lnTo>
                <a:lnTo>
                  <a:pt x="1082675" y="2082800"/>
                </a:lnTo>
                <a:lnTo>
                  <a:pt x="0" y="2082800"/>
                </a:lnTo>
                <a:lnTo>
                  <a:pt x="0" y="2095500"/>
                </a:lnTo>
                <a:lnTo>
                  <a:pt x="1095375" y="2095500"/>
                </a:lnTo>
                <a:lnTo>
                  <a:pt x="1095375" y="2089150"/>
                </a:lnTo>
                <a:lnTo>
                  <a:pt x="1095375" y="2082800"/>
                </a:lnTo>
                <a:lnTo>
                  <a:pt x="1095375" y="44450"/>
                </a:lnTo>
                <a:lnTo>
                  <a:pt x="2952750" y="44450"/>
                </a:lnTo>
                <a:lnTo>
                  <a:pt x="2952750" y="76200"/>
                </a:lnTo>
                <a:lnTo>
                  <a:pt x="3016250" y="44450"/>
                </a:lnTo>
                <a:lnTo>
                  <a:pt x="3028950" y="38100"/>
                </a:lnTo>
                <a:close/>
              </a:path>
              <a:path w="3051175" h="2435860">
                <a:moveTo>
                  <a:pt x="3051175" y="1473708"/>
                </a:moveTo>
                <a:lnTo>
                  <a:pt x="3038475" y="1467358"/>
                </a:lnTo>
                <a:lnTo>
                  <a:pt x="2974975" y="1435608"/>
                </a:lnTo>
                <a:lnTo>
                  <a:pt x="2974975" y="1467358"/>
                </a:lnTo>
                <a:lnTo>
                  <a:pt x="1519174" y="1467358"/>
                </a:lnTo>
                <a:lnTo>
                  <a:pt x="1519174" y="2423033"/>
                </a:lnTo>
                <a:lnTo>
                  <a:pt x="0" y="2423033"/>
                </a:lnTo>
                <a:lnTo>
                  <a:pt x="0" y="2435733"/>
                </a:lnTo>
                <a:lnTo>
                  <a:pt x="1531874" y="2435733"/>
                </a:lnTo>
                <a:lnTo>
                  <a:pt x="1531874" y="2429383"/>
                </a:lnTo>
                <a:lnTo>
                  <a:pt x="1531874" y="2423033"/>
                </a:lnTo>
                <a:lnTo>
                  <a:pt x="1531874" y="1480058"/>
                </a:lnTo>
                <a:lnTo>
                  <a:pt x="2974975" y="1480058"/>
                </a:lnTo>
                <a:lnTo>
                  <a:pt x="2974975" y="1511808"/>
                </a:lnTo>
                <a:lnTo>
                  <a:pt x="3038475" y="1480058"/>
                </a:lnTo>
                <a:lnTo>
                  <a:pt x="3051175" y="1473708"/>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6248400" y="1828800"/>
            <a:ext cx="1609725" cy="3316292"/>
          </a:xfrm>
          <a:prstGeom prst="rect">
            <a:avLst/>
          </a:prstGeom>
          <a:ln w="9525">
            <a:solidFill>
              <a:srgbClr val="000000"/>
            </a:solidFill>
          </a:ln>
        </p:spPr>
        <p:txBody>
          <a:bodyPr vert="horz" wrap="square" lIns="0" tIns="0" rIns="0" bIns="0" rtlCol="0">
            <a:spAutoFit/>
          </a:bodyPr>
          <a:lstStyle/>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spcBef>
                <a:spcPts val="35"/>
              </a:spcBef>
            </a:pPr>
            <a:endParaRPr sz="1500" dirty="0">
              <a:latin typeface="Times New Roman" panose="02020603050405020304" pitchFamily="18" charset="0"/>
              <a:cs typeface="Times New Roman" panose="02020603050405020304" pitchFamily="18" charset="0"/>
            </a:endParaRPr>
          </a:p>
          <a:p>
            <a:pPr marL="121285">
              <a:lnSpc>
                <a:spcPct val="100000"/>
              </a:lnSpc>
            </a:pPr>
            <a:r>
              <a:rPr lang="en-VN" sz="1400" spc="-210" dirty="0">
                <a:latin typeface="Times New Roman" panose="02020603050405020304" pitchFamily="18" charset="0"/>
                <a:cs typeface="Times New Roman" panose="02020603050405020304" pitchFamily="18" charset="0"/>
              </a:rPr>
              <a:t>  Bắt   đầu </a:t>
            </a:r>
            <a:r>
              <a:rPr sz="1400" spc="-10" dirty="0">
                <a:latin typeface="Times New Roman" panose="02020603050405020304" pitchFamily="18" charset="0"/>
                <a:cs typeface="Times New Roman" panose="02020603050405020304" pitchFamily="18" charset="0"/>
              </a:rPr>
              <a:t>CTC</a:t>
            </a:r>
            <a:r>
              <a:rPr sz="1400" dirty="0">
                <a:latin typeface="Times New Roman" panose="02020603050405020304" pitchFamily="18" charset="0"/>
                <a:cs typeface="Times New Roman" panose="02020603050405020304" pitchFamily="18" charset="0"/>
              </a:rPr>
              <a:t>PVN</a:t>
            </a: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sz="1500" dirty="0">
              <a:latin typeface="Times New Roman" panose="02020603050405020304" pitchFamily="18" charset="0"/>
              <a:cs typeface="Times New Roman" panose="02020603050405020304" pitchFamily="18" charset="0"/>
            </a:endParaRPr>
          </a:p>
          <a:p>
            <a:pPr>
              <a:lnSpc>
                <a:spcPct val="100000"/>
              </a:lnSpc>
            </a:pPr>
            <a:endParaRPr lang="en-VN" sz="1500" dirty="0">
              <a:latin typeface="Times New Roman" panose="02020603050405020304" pitchFamily="18" charset="0"/>
              <a:cs typeface="Times New Roman" panose="02020603050405020304" pitchFamily="18" charset="0"/>
            </a:endParaRPr>
          </a:p>
          <a:p>
            <a:pPr marL="121285">
              <a:lnSpc>
                <a:spcPct val="100000"/>
              </a:lnSpc>
              <a:spcBef>
                <a:spcPts val="919"/>
              </a:spcBef>
            </a:pPr>
            <a:r>
              <a:rPr lang="en-US" sz="1400" dirty="0" err="1">
                <a:latin typeface="Times New Roman" panose="02020603050405020304" pitchFamily="18" charset="0"/>
                <a:cs typeface="Times New Roman" panose="02020603050405020304" pitchFamily="18" charset="0"/>
              </a:rPr>
              <a:t>Bắt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p:txBody>
      </p:sp>
      <p:sp>
        <p:nvSpPr>
          <p:cNvPr id="12" name="object 12"/>
          <p:cNvSpPr txBox="1">
            <a:spLocks noGrp="1"/>
          </p:cNvSpPr>
          <p:nvPr>
            <p:ph type="sldNum" sz="quarter" idx="7"/>
          </p:nvPr>
        </p:nvSpPr>
        <p:spPr>
          <a:xfrm>
            <a:off x="8081264" y="6436689"/>
            <a:ext cx="781050" cy="204351"/>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latin typeface="Times New Roman" panose="02020603050405020304" pitchFamily="18" charset="0"/>
                <a:cs typeface="Times New Roman" panose="02020603050405020304" pitchFamily="18" charset="0"/>
              </a:rPr>
              <a:t>Trang</a:t>
            </a:r>
            <a:r>
              <a:rPr lang="en-US" spc="-65">
                <a:latin typeface="Times New Roman" panose="02020603050405020304" pitchFamily="18" charset="0"/>
                <a:cs typeface="Times New Roman" panose="02020603050405020304" pitchFamily="18" charset="0"/>
              </a:rPr>
              <a:t> </a:t>
            </a:r>
            <a:fld id="{81D60167-4931-47E6-BA6A-407CBD079E47}" type="slidenum">
              <a:rPr smtClean="0">
                <a:latin typeface="Times New Roman" panose="02020603050405020304" pitchFamily="18" charset="0"/>
                <a:cs typeface="Times New Roman" panose="02020603050405020304" pitchFamily="18" charset="0"/>
              </a:rPr>
              <a:pPr marL="12700">
                <a:lnSpc>
                  <a:spcPts val="1650"/>
                </a:lnSpc>
              </a:pPr>
              <a:t>13</a:t>
            </a:fld>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8200" y="84550"/>
            <a:ext cx="8646813" cy="566181"/>
          </a:xfrm>
          <a:prstGeom prst="rect">
            <a:avLst/>
          </a:prstGeom>
        </p:spPr>
        <p:txBody>
          <a:bodyPr vert="horz" wrap="square" lIns="0" tIns="12065" rIns="0" bIns="0" rtlCol="0">
            <a:spAutoFit/>
          </a:bodyPr>
          <a:lstStyle/>
          <a:p>
            <a:pPr marL="12700">
              <a:lnSpc>
                <a:spcPct val="100000"/>
              </a:lnSpc>
              <a:spcBef>
                <a:spcPts val="95"/>
              </a:spcBef>
            </a:pPr>
            <a:r>
              <a:rPr sz="3600" spc="-10" dirty="0" err="1">
                <a:solidFill>
                  <a:srgbClr val="013299"/>
                </a:solidFill>
                <a:latin typeface="Times New Roman" panose="02020603050405020304" pitchFamily="18" charset="0"/>
                <a:cs typeface="Times New Roman" panose="02020603050405020304" pitchFamily="18" charset="0"/>
              </a:rPr>
              <a:t>Ngắt</a:t>
            </a:r>
            <a:r>
              <a:rPr sz="3600" spc="25"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và</a:t>
            </a:r>
            <a:r>
              <a:rPr sz="3600" spc="5" dirty="0">
                <a:solidFill>
                  <a:srgbClr val="013299"/>
                </a:solidFill>
                <a:latin typeface="Times New Roman" panose="02020603050405020304" pitchFamily="18" charset="0"/>
                <a:cs typeface="Times New Roman" panose="02020603050405020304" pitchFamily="18" charset="0"/>
              </a:rPr>
              <a:t> </a:t>
            </a:r>
            <a:r>
              <a:rPr sz="3600" spc="-10" dirty="0">
                <a:solidFill>
                  <a:srgbClr val="013299"/>
                </a:solidFill>
                <a:latin typeface="Times New Roman" panose="02020603050405020304" pitchFamily="18" charset="0"/>
                <a:cs typeface="Times New Roman" panose="02020603050405020304" pitchFamily="18" charset="0"/>
              </a:rPr>
              <a:t>xử</a:t>
            </a:r>
            <a:r>
              <a:rPr sz="3600"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lý</a:t>
            </a:r>
            <a:r>
              <a:rPr sz="3600" spc="5" dirty="0">
                <a:solidFill>
                  <a:srgbClr val="013299"/>
                </a:solidFill>
                <a:latin typeface="Times New Roman" panose="02020603050405020304" pitchFamily="18" charset="0"/>
                <a:cs typeface="Times New Roman" panose="02020603050405020304" pitchFamily="18" charset="0"/>
              </a:rPr>
              <a:t> </a:t>
            </a:r>
            <a:r>
              <a:rPr sz="3600" spc="-10" dirty="0">
                <a:solidFill>
                  <a:srgbClr val="013299"/>
                </a:solidFill>
                <a:latin typeface="Times New Roman" panose="02020603050405020304" pitchFamily="18" charset="0"/>
                <a:cs typeface="Times New Roman" panose="02020603050405020304" pitchFamily="18" charset="0"/>
              </a:rPr>
              <a:t>ngắt</a:t>
            </a:r>
            <a:r>
              <a:rPr sz="3600" spc="45"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a:t>
            </a:r>
            <a:r>
              <a:rPr sz="3600" spc="5" dirty="0">
                <a:solidFill>
                  <a:srgbClr val="013299"/>
                </a:solidFill>
                <a:latin typeface="Times New Roman" panose="02020603050405020304" pitchFamily="18" charset="0"/>
                <a:cs typeface="Times New Roman" panose="02020603050405020304" pitchFamily="18" charset="0"/>
              </a:rPr>
              <a:t> </a:t>
            </a:r>
            <a:r>
              <a:rPr sz="3600" spc="-10" dirty="0">
                <a:solidFill>
                  <a:srgbClr val="013299"/>
                </a:solidFill>
                <a:latin typeface="Times New Roman" panose="02020603050405020304" pitchFamily="18" charset="0"/>
                <a:cs typeface="Times New Roman" panose="02020603050405020304" pitchFamily="18" charset="0"/>
              </a:rPr>
              <a:t>Chu</a:t>
            </a:r>
            <a:r>
              <a:rPr sz="3600" spc="15"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trình</a:t>
            </a:r>
            <a:r>
              <a:rPr sz="3600" dirty="0">
                <a:solidFill>
                  <a:srgbClr val="013299"/>
                </a:solidFill>
                <a:latin typeface="Times New Roman" panose="02020603050405020304" pitchFamily="18" charset="0"/>
                <a:cs typeface="Times New Roman" panose="02020603050405020304" pitchFamily="18" charset="0"/>
              </a:rPr>
              <a:t> </a:t>
            </a:r>
            <a:r>
              <a:rPr sz="3600" spc="-10" dirty="0">
                <a:solidFill>
                  <a:srgbClr val="013299"/>
                </a:solidFill>
                <a:latin typeface="Times New Roman" panose="02020603050405020304" pitchFamily="18" charset="0"/>
                <a:cs typeface="Times New Roman" panose="02020603050405020304" pitchFamily="18" charset="0"/>
              </a:rPr>
              <a:t>xử</a:t>
            </a:r>
            <a:r>
              <a:rPr sz="3600"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lý</a:t>
            </a:r>
            <a:r>
              <a:rPr sz="3600" dirty="0">
                <a:solidFill>
                  <a:srgbClr val="013299"/>
                </a:solidFill>
                <a:latin typeface="Times New Roman" panose="02020603050405020304" pitchFamily="18" charset="0"/>
                <a:cs typeface="Times New Roman" panose="02020603050405020304" pitchFamily="18" charset="0"/>
              </a:rPr>
              <a:t> </a:t>
            </a:r>
            <a:r>
              <a:rPr sz="3600" spc="-5" dirty="0">
                <a:solidFill>
                  <a:srgbClr val="013299"/>
                </a:solidFill>
                <a:latin typeface="Times New Roman" panose="02020603050405020304" pitchFamily="18" charset="0"/>
                <a:cs typeface="Times New Roman" panose="02020603050405020304" pitchFamily="18" charset="0"/>
              </a:rPr>
              <a:t>ngắt</a:t>
            </a:r>
            <a:endParaRPr sz="3600" dirty="0">
              <a:solidFill>
                <a:srgbClr val="013299"/>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2140966" y="1857882"/>
            <a:ext cx="441959"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3399"/>
                </a:solidFill>
                <a:latin typeface="Arial"/>
                <a:cs typeface="Arial"/>
              </a:rPr>
              <a:t>CTC</a:t>
            </a:r>
            <a:endParaRPr sz="1600">
              <a:latin typeface="Arial"/>
              <a:cs typeface="Arial"/>
            </a:endParaRPr>
          </a:p>
        </p:txBody>
      </p:sp>
      <p:sp>
        <p:nvSpPr>
          <p:cNvPr id="6" name="object 6"/>
          <p:cNvSpPr txBox="1"/>
          <p:nvPr/>
        </p:nvSpPr>
        <p:spPr>
          <a:xfrm>
            <a:off x="1853310" y="2613101"/>
            <a:ext cx="96139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3399"/>
                </a:solidFill>
                <a:latin typeface="Arial MT"/>
                <a:cs typeface="Arial MT"/>
              </a:rPr>
              <a:t>Thân</a:t>
            </a:r>
            <a:r>
              <a:rPr sz="1600" spc="-70" dirty="0">
                <a:solidFill>
                  <a:srgbClr val="003399"/>
                </a:solidFill>
                <a:latin typeface="Arial MT"/>
                <a:cs typeface="Arial MT"/>
              </a:rPr>
              <a:t> </a:t>
            </a:r>
            <a:r>
              <a:rPr sz="1600" spc="-5" dirty="0">
                <a:solidFill>
                  <a:srgbClr val="003399"/>
                </a:solidFill>
                <a:latin typeface="Arial MT"/>
                <a:cs typeface="Arial MT"/>
              </a:rPr>
              <a:t>CTC</a:t>
            </a:r>
            <a:endParaRPr sz="1600">
              <a:latin typeface="Arial MT"/>
              <a:cs typeface="Arial MT"/>
            </a:endParaRPr>
          </a:p>
        </p:txBody>
      </p:sp>
      <p:sp>
        <p:nvSpPr>
          <p:cNvPr id="7" name="object 7"/>
          <p:cNvSpPr/>
          <p:nvPr/>
        </p:nvSpPr>
        <p:spPr>
          <a:xfrm>
            <a:off x="2304288" y="2154935"/>
            <a:ext cx="76200" cy="457200"/>
          </a:xfrm>
          <a:custGeom>
            <a:avLst/>
            <a:gdLst/>
            <a:ahLst/>
            <a:cxnLst/>
            <a:rect l="l" t="t" r="r" b="b"/>
            <a:pathLst>
              <a:path w="76200" h="457200">
                <a:moveTo>
                  <a:pt x="31750" y="381000"/>
                </a:moveTo>
                <a:lnTo>
                  <a:pt x="0" y="381000"/>
                </a:lnTo>
                <a:lnTo>
                  <a:pt x="38100" y="457200"/>
                </a:lnTo>
                <a:lnTo>
                  <a:pt x="69850" y="393700"/>
                </a:lnTo>
                <a:lnTo>
                  <a:pt x="31750" y="393700"/>
                </a:lnTo>
                <a:lnTo>
                  <a:pt x="31750" y="381000"/>
                </a:lnTo>
                <a:close/>
              </a:path>
              <a:path w="76200" h="457200">
                <a:moveTo>
                  <a:pt x="44450" y="0"/>
                </a:moveTo>
                <a:lnTo>
                  <a:pt x="31750" y="0"/>
                </a:lnTo>
                <a:lnTo>
                  <a:pt x="31750" y="393700"/>
                </a:lnTo>
                <a:lnTo>
                  <a:pt x="44450" y="393700"/>
                </a:lnTo>
                <a:lnTo>
                  <a:pt x="44450" y="0"/>
                </a:lnTo>
                <a:close/>
              </a:path>
              <a:path w="76200" h="457200">
                <a:moveTo>
                  <a:pt x="76200" y="381000"/>
                </a:moveTo>
                <a:lnTo>
                  <a:pt x="44450" y="381000"/>
                </a:lnTo>
                <a:lnTo>
                  <a:pt x="44450" y="393700"/>
                </a:lnTo>
                <a:lnTo>
                  <a:pt x="69850" y="393700"/>
                </a:lnTo>
                <a:lnTo>
                  <a:pt x="76200" y="381000"/>
                </a:lnTo>
                <a:close/>
              </a:path>
            </a:pathLst>
          </a:custGeom>
          <a:solidFill>
            <a:srgbClr val="000000"/>
          </a:solidFill>
        </p:spPr>
        <p:txBody>
          <a:bodyPr wrap="square" lIns="0" tIns="0" rIns="0" bIns="0" rtlCol="0"/>
          <a:lstStyle/>
          <a:p>
            <a:endParaRPr/>
          </a:p>
        </p:txBody>
      </p:sp>
      <p:sp>
        <p:nvSpPr>
          <p:cNvPr id="8" name="object 8"/>
          <p:cNvSpPr/>
          <p:nvPr/>
        </p:nvSpPr>
        <p:spPr>
          <a:xfrm>
            <a:off x="2304288" y="2939795"/>
            <a:ext cx="76200" cy="457200"/>
          </a:xfrm>
          <a:custGeom>
            <a:avLst/>
            <a:gdLst/>
            <a:ahLst/>
            <a:cxnLst/>
            <a:rect l="l" t="t" r="r" b="b"/>
            <a:pathLst>
              <a:path w="76200" h="457200">
                <a:moveTo>
                  <a:pt x="31750" y="381000"/>
                </a:moveTo>
                <a:lnTo>
                  <a:pt x="0" y="381000"/>
                </a:lnTo>
                <a:lnTo>
                  <a:pt x="38100" y="457200"/>
                </a:lnTo>
                <a:lnTo>
                  <a:pt x="69850" y="393700"/>
                </a:lnTo>
                <a:lnTo>
                  <a:pt x="31750" y="393700"/>
                </a:lnTo>
                <a:lnTo>
                  <a:pt x="31750" y="381000"/>
                </a:lnTo>
                <a:close/>
              </a:path>
              <a:path w="76200" h="457200">
                <a:moveTo>
                  <a:pt x="44450" y="0"/>
                </a:moveTo>
                <a:lnTo>
                  <a:pt x="31750" y="0"/>
                </a:lnTo>
                <a:lnTo>
                  <a:pt x="31750" y="393700"/>
                </a:lnTo>
                <a:lnTo>
                  <a:pt x="44450" y="393700"/>
                </a:lnTo>
                <a:lnTo>
                  <a:pt x="44450" y="0"/>
                </a:lnTo>
                <a:close/>
              </a:path>
              <a:path w="76200" h="457200">
                <a:moveTo>
                  <a:pt x="76200" y="381000"/>
                </a:moveTo>
                <a:lnTo>
                  <a:pt x="44450" y="381000"/>
                </a:lnTo>
                <a:lnTo>
                  <a:pt x="44450" y="393700"/>
                </a:lnTo>
                <a:lnTo>
                  <a:pt x="69850" y="393700"/>
                </a:lnTo>
                <a:lnTo>
                  <a:pt x="76200" y="381000"/>
                </a:lnTo>
                <a:close/>
              </a:path>
            </a:pathLst>
          </a:custGeom>
          <a:solidFill>
            <a:srgbClr val="000000"/>
          </a:solidFill>
        </p:spPr>
        <p:txBody>
          <a:bodyPr wrap="square" lIns="0" tIns="0" rIns="0" bIns="0" rtlCol="0"/>
          <a:lstStyle/>
          <a:p>
            <a:endParaRPr/>
          </a:p>
        </p:txBody>
      </p:sp>
      <p:sp>
        <p:nvSpPr>
          <p:cNvPr id="9" name="object 9"/>
          <p:cNvSpPr/>
          <p:nvPr/>
        </p:nvSpPr>
        <p:spPr>
          <a:xfrm>
            <a:off x="2304288" y="4334255"/>
            <a:ext cx="76200" cy="882650"/>
          </a:xfrm>
          <a:custGeom>
            <a:avLst/>
            <a:gdLst/>
            <a:ahLst/>
            <a:cxnLst/>
            <a:rect l="l" t="t" r="r" b="b"/>
            <a:pathLst>
              <a:path w="76200" h="882650">
                <a:moveTo>
                  <a:pt x="31750" y="806196"/>
                </a:moveTo>
                <a:lnTo>
                  <a:pt x="0" y="806196"/>
                </a:lnTo>
                <a:lnTo>
                  <a:pt x="38100" y="882396"/>
                </a:lnTo>
                <a:lnTo>
                  <a:pt x="69850" y="818896"/>
                </a:lnTo>
                <a:lnTo>
                  <a:pt x="31750" y="818896"/>
                </a:lnTo>
                <a:lnTo>
                  <a:pt x="31750" y="806196"/>
                </a:lnTo>
                <a:close/>
              </a:path>
              <a:path w="76200" h="882650">
                <a:moveTo>
                  <a:pt x="44450" y="0"/>
                </a:moveTo>
                <a:lnTo>
                  <a:pt x="31750" y="0"/>
                </a:lnTo>
                <a:lnTo>
                  <a:pt x="31750" y="818896"/>
                </a:lnTo>
                <a:lnTo>
                  <a:pt x="44450" y="818896"/>
                </a:lnTo>
                <a:lnTo>
                  <a:pt x="44450" y="0"/>
                </a:lnTo>
                <a:close/>
              </a:path>
              <a:path w="76200" h="882650">
                <a:moveTo>
                  <a:pt x="76200" y="806196"/>
                </a:moveTo>
                <a:lnTo>
                  <a:pt x="44450" y="806196"/>
                </a:lnTo>
                <a:lnTo>
                  <a:pt x="44450" y="818896"/>
                </a:lnTo>
                <a:lnTo>
                  <a:pt x="69850" y="818896"/>
                </a:lnTo>
                <a:lnTo>
                  <a:pt x="76200" y="806196"/>
                </a:lnTo>
                <a:close/>
              </a:path>
            </a:pathLst>
          </a:custGeom>
          <a:solidFill>
            <a:srgbClr val="000000"/>
          </a:solidFill>
        </p:spPr>
        <p:txBody>
          <a:bodyPr wrap="square" lIns="0" tIns="0" rIns="0" bIns="0" rtlCol="0"/>
          <a:lstStyle/>
          <a:p>
            <a:endParaRPr/>
          </a:p>
        </p:txBody>
      </p:sp>
      <p:sp>
        <p:nvSpPr>
          <p:cNvPr id="10" name="object 10"/>
          <p:cNvSpPr/>
          <p:nvPr/>
        </p:nvSpPr>
        <p:spPr>
          <a:xfrm>
            <a:off x="1596136" y="3042157"/>
            <a:ext cx="661035" cy="298450"/>
          </a:xfrm>
          <a:custGeom>
            <a:avLst/>
            <a:gdLst/>
            <a:ahLst/>
            <a:cxnLst/>
            <a:rect l="l" t="t" r="r" b="b"/>
            <a:pathLst>
              <a:path w="661035" h="298450">
                <a:moveTo>
                  <a:pt x="588585" y="269112"/>
                </a:moveTo>
                <a:lnTo>
                  <a:pt x="575818" y="298195"/>
                </a:lnTo>
                <a:lnTo>
                  <a:pt x="660907" y="293877"/>
                </a:lnTo>
                <a:lnTo>
                  <a:pt x="644510" y="274192"/>
                </a:lnTo>
                <a:lnTo>
                  <a:pt x="600201" y="274192"/>
                </a:lnTo>
                <a:lnTo>
                  <a:pt x="588585" y="269112"/>
                </a:lnTo>
                <a:close/>
              </a:path>
              <a:path w="661035" h="298450">
                <a:moveTo>
                  <a:pt x="593660" y="257550"/>
                </a:moveTo>
                <a:lnTo>
                  <a:pt x="588585" y="269112"/>
                </a:lnTo>
                <a:lnTo>
                  <a:pt x="600201" y="274192"/>
                </a:lnTo>
                <a:lnTo>
                  <a:pt x="605282" y="262636"/>
                </a:lnTo>
                <a:lnTo>
                  <a:pt x="593660" y="257550"/>
                </a:lnTo>
                <a:close/>
              </a:path>
              <a:path w="661035" h="298450">
                <a:moveTo>
                  <a:pt x="606425" y="228472"/>
                </a:moveTo>
                <a:lnTo>
                  <a:pt x="593660" y="257550"/>
                </a:lnTo>
                <a:lnTo>
                  <a:pt x="605282" y="262636"/>
                </a:lnTo>
                <a:lnTo>
                  <a:pt x="600201" y="274192"/>
                </a:lnTo>
                <a:lnTo>
                  <a:pt x="644510" y="274192"/>
                </a:lnTo>
                <a:lnTo>
                  <a:pt x="606425" y="228472"/>
                </a:lnTo>
                <a:close/>
              </a:path>
              <a:path w="661035" h="298450">
                <a:moveTo>
                  <a:pt x="5079" y="0"/>
                </a:moveTo>
                <a:lnTo>
                  <a:pt x="0" y="11683"/>
                </a:lnTo>
                <a:lnTo>
                  <a:pt x="588585" y="269112"/>
                </a:lnTo>
                <a:lnTo>
                  <a:pt x="593660" y="257550"/>
                </a:lnTo>
                <a:lnTo>
                  <a:pt x="5079" y="0"/>
                </a:lnTo>
                <a:close/>
              </a:path>
            </a:pathLst>
          </a:custGeom>
          <a:solidFill>
            <a:srgbClr val="FF0000"/>
          </a:solidFill>
        </p:spPr>
        <p:txBody>
          <a:bodyPr wrap="square" lIns="0" tIns="0" rIns="0" bIns="0" rtlCol="0"/>
          <a:lstStyle/>
          <a:p>
            <a:endParaRPr/>
          </a:p>
        </p:txBody>
      </p:sp>
      <p:sp>
        <p:nvSpPr>
          <p:cNvPr id="11" name="object 11"/>
          <p:cNvSpPr txBox="1"/>
          <p:nvPr/>
        </p:nvSpPr>
        <p:spPr>
          <a:xfrm>
            <a:off x="1023619" y="3077336"/>
            <a:ext cx="770255" cy="513080"/>
          </a:xfrm>
          <a:prstGeom prst="rect">
            <a:avLst/>
          </a:prstGeom>
        </p:spPr>
        <p:txBody>
          <a:bodyPr vert="horz" wrap="square" lIns="0" tIns="12065" rIns="0" bIns="0" rtlCol="0">
            <a:spAutoFit/>
          </a:bodyPr>
          <a:lstStyle/>
          <a:p>
            <a:pPr marL="187960" marR="5080" indent="-175260">
              <a:lnSpc>
                <a:spcPct val="100000"/>
              </a:lnSpc>
              <a:spcBef>
                <a:spcPts val="95"/>
              </a:spcBef>
            </a:pPr>
            <a:r>
              <a:rPr sz="1600" spc="-15" dirty="0">
                <a:solidFill>
                  <a:srgbClr val="FF0000"/>
                </a:solidFill>
                <a:latin typeface="Arial MT"/>
                <a:cs typeface="Arial MT"/>
              </a:rPr>
              <a:t>Yêu</a:t>
            </a:r>
            <a:r>
              <a:rPr sz="1600" spc="-60" dirty="0">
                <a:solidFill>
                  <a:srgbClr val="FF0000"/>
                </a:solidFill>
                <a:latin typeface="Arial MT"/>
                <a:cs typeface="Arial MT"/>
              </a:rPr>
              <a:t> </a:t>
            </a:r>
            <a:r>
              <a:rPr sz="1600" spc="-245" dirty="0">
                <a:solidFill>
                  <a:srgbClr val="FF0000"/>
                </a:solidFill>
                <a:latin typeface="Arial MT"/>
                <a:cs typeface="Arial MT"/>
              </a:rPr>
              <a:t>cầu </a:t>
            </a:r>
            <a:r>
              <a:rPr sz="1600" spc="-430" dirty="0">
                <a:solidFill>
                  <a:srgbClr val="FF0000"/>
                </a:solidFill>
                <a:latin typeface="Arial MT"/>
                <a:cs typeface="Arial MT"/>
              </a:rPr>
              <a:t> </a:t>
            </a:r>
            <a:r>
              <a:rPr sz="1600" spc="-180" dirty="0">
                <a:solidFill>
                  <a:srgbClr val="FF0000"/>
                </a:solidFill>
                <a:latin typeface="Arial MT"/>
                <a:cs typeface="Arial MT"/>
              </a:rPr>
              <a:t>ngắt</a:t>
            </a:r>
            <a:endParaRPr sz="1600">
              <a:latin typeface="Arial MT"/>
              <a:cs typeface="Arial MT"/>
            </a:endParaRPr>
          </a:p>
        </p:txBody>
      </p:sp>
      <p:sp>
        <p:nvSpPr>
          <p:cNvPr id="12" name="object 12"/>
          <p:cNvSpPr/>
          <p:nvPr/>
        </p:nvSpPr>
        <p:spPr>
          <a:xfrm>
            <a:off x="2433320" y="2878835"/>
            <a:ext cx="706120" cy="482600"/>
          </a:xfrm>
          <a:custGeom>
            <a:avLst/>
            <a:gdLst/>
            <a:ahLst/>
            <a:cxnLst/>
            <a:rect l="l" t="t" r="r" b="b"/>
            <a:pathLst>
              <a:path w="706119" h="482600">
                <a:moveTo>
                  <a:pt x="639463" y="37499"/>
                </a:moveTo>
                <a:lnTo>
                  <a:pt x="0" y="471804"/>
                </a:lnTo>
                <a:lnTo>
                  <a:pt x="7112" y="482218"/>
                </a:lnTo>
                <a:lnTo>
                  <a:pt x="646608" y="48015"/>
                </a:lnTo>
                <a:lnTo>
                  <a:pt x="639463" y="37499"/>
                </a:lnTo>
                <a:close/>
              </a:path>
              <a:path w="706119" h="482600">
                <a:moveTo>
                  <a:pt x="689101" y="30352"/>
                </a:moveTo>
                <a:lnTo>
                  <a:pt x="649986" y="30352"/>
                </a:lnTo>
                <a:lnTo>
                  <a:pt x="657098" y="40893"/>
                </a:lnTo>
                <a:lnTo>
                  <a:pt x="646608" y="48015"/>
                </a:lnTo>
                <a:lnTo>
                  <a:pt x="664463" y="74294"/>
                </a:lnTo>
                <a:lnTo>
                  <a:pt x="689101" y="30352"/>
                </a:lnTo>
                <a:close/>
              </a:path>
              <a:path w="706119" h="482600">
                <a:moveTo>
                  <a:pt x="649986" y="30352"/>
                </a:moveTo>
                <a:lnTo>
                  <a:pt x="639463" y="37499"/>
                </a:lnTo>
                <a:lnTo>
                  <a:pt x="646608" y="48015"/>
                </a:lnTo>
                <a:lnTo>
                  <a:pt x="657098" y="40893"/>
                </a:lnTo>
                <a:lnTo>
                  <a:pt x="649986" y="30352"/>
                </a:lnTo>
                <a:close/>
              </a:path>
              <a:path w="706119" h="482600">
                <a:moveTo>
                  <a:pt x="706119" y="0"/>
                </a:moveTo>
                <a:lnTo>
                  <a:pt x="621665" y="11302"/>
                </a:lnTo>
                <a:lnTo>
                  <a:pt x="639463" y="37499"/>
                </a:lnTo>
                <a:lnTo>
                  <a:pt x="649986" y="30352"/>
                </a:lnTo>
                <a:lnTo>
                  <a:pt x="689101" y="30352"/>
                </a:lnTo>
                <a:lnTo>
                  <a:pt x="706119" y="0"/>
                </a:lnTo>
                <a:close/>
              </a:path>
            </a:pathLst>
          </a:custGeom>
          <a:solidFill>
            <a:srgbClr val="000000"/>
          </a:solidFill>
        </p:spPr>
        <p:txBody>
          <a:bodyPr wrap="square" lIns="0" tIns="0" rIns="0" bIns="0" rtlCol="0"/>
          <a:lstStyle/>
          <a:p>
            <a:endParaRPr/>
          </a:p>
        </p:txBody>
      </p:sp>
      <p:sp>
        <p:nvSpPr>
          <p:cNvPr id="13" name="object 13"/>
          <p:cNvSpPr txBox="1"/>
          <p:nvPr/>
        </p:nvSpPr>
        <p:spPr>
          <a:xfrm>
            <a:off x="3109976" y="2474838"/>
            <a:ext cx="1635760" cy="1306195"/>
          </a:xfrm>
          <a:prstGeom prst="rect">
            <a:avLst/>
          </a:prstGeom>
        </p:spPr>
        <p:txBody>
          <a:bodyPr vert="horz" wrap="square" lIns="0" tIns="109220" rIns="0" bIns="0" rtlCol="0">
            <a:spAutoFit/>
          </a:bodyPr>
          <a:lstStyle/>
          <a:p>
            <a:pPr marL="12700">
              <a:lnSpc>
                <a:spcPct val="100000"/>
              </a:lnSpc>
              <a:spcBef>
                <a:spcPts val="860"/>
              </a:spcBef>
            </a:pPr>
            <a:r>
              <a:rPr sz="1600" spc="-10" dirty="0">
                <a:solidFill>
                  <a:srgbClr val="003399"/>
                </a:solidFill>
                <a:latin typeface="Arial MT"/>
                <a:cs typeface="Arial MT"/>
              </a:rPr>
              <a:t>CPU</a:t>
            </a:r>
            <a:r>
              <a:rPr sz="1600" spc="-45" dirty="0">
                <a:solidFill>
                  <a:srgbClr val="003399"/>
                </a:solidFill>
                <a:latin typeface="Arial MT"/>
                <a:cs typeface="Arial MT"/>
              </a:rPr>
              <a:t> </a:t>
            </a:r>
            <a:r>
              <a:rPr sz="1600" spc="-180" dirty="0">
                <a:solidFill>
                  <a:srgbClr val="003399"/>
                </a:solidFill>
                <a:latin typeface="Arial MT"/>
                <a:cs typeface="Arial MT"/>
              </a:rPr>
              <a:t>tự:</a:t>
            </a:r>
            <a:endParaRPr sz="1600" dirty="0">
              <a:latin typeface="Arial MT"/>
              <a:cs typeface="Arial MT"/>
            </a:endParaRPr>
          </a:p>
          <a:p>
            <a:pPr marL="270510" indent="-111760">
              <a:lnSpc>
                <a:spcPct val="100000"/>
              </a:lnSpc>
              <a:spcBef>
                <a:spcPts val="680"/>
              </a:spcBef>
              <a:buChar char="•"/>
              <a:tabLst>
                <a:tab pos="271145" algn="l"/>
              </a:tabLst>
            </a:pPr>
            <a:r>
              <a:rPr sz="1400" spc="-175" dirty="0">
                <a:solidFill>
                  <a:srgbClr val="003399"/>
                </a:solidFill>
                <a:latin typeface="Arial MT"/>
                <a:cs typeface="Arial MT"/>
              </a:rPr>
              <a:t>Lư</a:t>
            </a:r>
            <a:r>
              <a:rPr sz="1400" spc="-120" dirty="0">
                <a:solidFill>
                  <a:srgbClr val="003399"/>
                </a:solidFill>
                <a:latin typeface="Arial MT"/>
                <a:cs typeface="Arial MT"/>
              </a:rPr>
              <a:t>u</a:t>
            </a:r>
            <a:r>
              <a:rPr sz="1400" spc="-10" dirty="0">
                <a:solidFill>
                  <a:srgbClr val="003399"/>
                </a:solidFill>
                <a:latin typeface="Arial MT"/>
                <a:cs typeface="Arial MT"/>
              </a:rPr>
              <a:t> </a:t>
            </a:r>
            <a:r>
              <a:rPr sz="1400" dirty="0">
                <a:solidFill>
                  <a:srgbClr val="003399"/>
                </a:solidFill>
                <a:latin typeface="Arial MT"/>
                <a:cs typeface="Arial MT"/>
              </a:rPr>
              <a:t>t.</a:t>
            </a:r>
            <a:r>
              <a:rPr sz="1400" spc="-5" dirty="0">
                <a:solidFill>
                  <a:srgbClr val="003399"/>
                </a:solidFill>
                <a:latin typeface="Arial MT"/>
                <a:cs typeface="Arial MT"/>
              </a:rPr>
              <a:t>gh</a:t>
            </a:r>
            <a:r>
              <a:rPr sz="1400" dirty="0">
                <a:solidFill>
                  <a:srgbClr val="003399"/>
                </a:solidFill>
                <a:latin typeface="Arial MT"/>
                <a:cs typeface="Arial MT"/>
              </a:rPr>
              <a:t>i</a:t>
            </a:r>
            <a:r>
              <a:rPr sz="1400" spc="-30" dirty="0">
                <a:solidFill>
                  <a:srgbClr val="003399"/>
                </a:solidFill>
                <a:latin typeface="Arial MT"/>
                <a:cs typeface="Arial MT"/>
              </a:rPr>
              <a:t> </a:t>
            </a:r>
            <a:r>
              <a:rPr sz="1400" dirty="0">
                <a:solidFill>
                  <a:srgbClr val="003399"/>
                </a:solidFill>
                <a:latin typeface="Arial MT"/>
                <a:cs typeface="Arial MT"/>
              </a:rPr>
              <a:t>c</a:t>
            </a:r>
            <a:r>
              <a:rPr sz="1400" spc="-480" dirty="0">
                <a:solidFill>
                  <a:srgbClr val="003399"/>
                </a:solidFill>
                <a:latin typeface="Arial MT"/>
                <a:cs typeface="Arial MT"/>
              </a:rPr>
              <a:t>ờ</a:t>
            </a:r>
            <a:r>
              <a:rPr sz="1400" spc="-15" dirty="0">
                <a:solidFill>
                  <a:srgbClr val="003399"/>
                </a:solidFill>
                <a:latin typeface="Arial MT"/>
                <a:cs typeface="Arial MT"/>
              </a:rPr>
              <a:t> </a:t>
            </a:r>
            <a:r>
              <a:rPr sz="1400" spc="-10" dirty="0">
                <a:solidFill>
                  <a:srgbClr val="003399"/>
                </a:solidFill>
                <a:latin typeface="Arial MT"/>
                <a:cs typeface="Arial MT"/>
              </a:rPr>
              <a:t>F</a:t>
            </a:r>
            <a:r>
              <a:rPr sz="1400" dirty="0">
                <a:solidFill>
                  <a:srgbClr val="003399"/>
                </a:solidFill>
                <a:latin typeface="Arial MT"/>
                <a:cs typeface="Arial MT"/>
              </a:rPr>
              <a:t>R</a:t>
            </a:r>
            <a:endParaRPr sz="1400" dirty="0">
              <a:latin typeface="Arial MT"/>
              <a:cs typeface="Arial MT"/>
            </a:endParaRPr>
          </a:p>
          <a:p>
            <a:pPr marL="270510" indent="-111760">
              <a:lnSpc>
                <a:spcPct val="100000"/>
              </a:lnSpc>
              <a:buChar char="•"/>
              <a:tabLst>
                <a:tab pos="271145" algn="l"/>
              </a:tabLst>
            </a:pPr>
            <a:r>
              <a:rPr sz="1400" dirty="0">
                <a:solidFill>
                  <a:srgbClr val="003399"/>
                </a:solidFill>
                <a:latin typeface="Arial MT"/>
                <a:cs typeface="Arial MT"/>
              </a:rPr>
              <a:t>Xoá</a:t>
            </a:r>
            <a:r>
              <a:rPr sz="1400" spc="-40" dirty="0">
                <a:solidFill>
                  <a:srgbClr val="003399"/>
                </a:solidFill>
                <a:latin typeface="Arial MT"/>
                <a:cs typeface="Arial MT"/>
              </a:rPr>
              <a:t> </a:t>
            </a:r>
            <a:r>
              <a:rPr sz="1400" dirty="0">
                <a:solidFill>
                  <a:srgbClr val="003399"/>
                </a:solidFill>
                <a:latin typeface="Arial MT"/>
                <a:cs typeface="Arial MT"/>
              </a:rPr>
              <a:t>IF</a:t>
            </a:r>
            <a:r>
              <a:rPr sz="1400" spc="-40" dirty="0">
                <a:solidFill>
                  <a:srgbClr val="003399"/>
                </a:solidFill>
                <a:latin typeface="Arial MT"/>
                <a:cs typeface="Arial MT"/>
              </a:rPr>
              <a:t> </a:t>
            </a:r>
            <a:r>
              <a:rPr sz="1400" spc="-10" dirty="0">
                <a:solidFill>
                  <a:srgbClr val="003399"/>
                </a:solidFill>
                <a:latin typeface="Arial MT"/>
                <a:cs typeface="Arial MT"/>
              </a:rPr>
              <a:t>và</a:t>
            </a:r>
            <a:r>
              <a:rPr sz="1400" spc="-40" dirty="0">
                <a:solidFill>
                  <a:srgbClr val="003399"/>
                </a:solidFill>
                <a:latin typeface="Arial MT"/>
                <a:cs typeface="Arial MT"/>
              </a:rPr>
              <a:t> </a:t>
            </a:r>
            <a:r>
              <a:rPr sz="1400" spc="-5" dirty="0">
                <a:solidFill>
                  <a:srgbClr val="003399"/>
                </a:solidFill>
                <a:latin typeface="Arial MT"/>
                <a:cs typeface="Arial MT"/>
              </a:rPr>
              <a:t>TF</a:t>
            </a:r>
            <a:endParaRPr sz="1400" dirty="0">
              <a:latin typeface="Arial MT"/>
              <a:cs typeface="Arial MT"/>
            </a:endParaRPr>
          </a:p>
          <a:p>
            <a:pPr marL="270510" indent="-111760">
              <a:lnSpc>
                <a:spcPct val="100000"/>
              </a:lnSpc>
              <a:buChar char="•"/>
              <a:tabLst>
                <a:tab pos="271145" algn="l"/>
              </a:tabLst>
            </a:pPr>
            <a:r>
              <a:rPr sz="1400" spc="-175" dirty="0">
                <a:solidFill>
                  <a:srgbClr val="003399"/>
                </a:solidFill>
                <a:latin typeface="Arial MT"/>
                <a:cs typeface="Arial MT"/>
              </a:rPr>
              <a:t>Lư</a:t>
            </a:r>
            <a:r>
              <a:rPr sz="1400" spc="-120" dirty="0">
                <a:solidFill>
                  <a:srgbClr val="003399"/>
                </a:solidFill>
                <a:latin typeface="Arial MT"/>
                <a:cs typeface="Arial MT"/>
              </a:rPr>
              <a:t>u</a:t>
            </a:r>
            <a:r>
              <a:rPr sz="1400" spc="-10" dirty="0">
                <a:solidFill>
                  <a:srgbClr val="003399"/>
                </a:solidFill>
                <a:latin typeface="Arial MT"/>
                <a:cs typeface="Arial MT"/>
              </a:rPr>
              <a:t> C</a:t>
            </a:r>
            <a:r>
              <a:rPr sz="1400" dirty="0">
                <a:solidFill>
                  <a:srgbClr val="003399"/>
                </a:solidFill>
                <a:latin typeface="Arial MT"/>
                <a:cs typeface="Arial MT"/>
              </a:rPr>
              <a:t>S</a:t>
            </a:r>
            <a:r>
              <a:rPr sz="1400" spc="5" dirty="0">
                <a:solidFill>
                  <a:srgbClr val="003399"/>
                </a:solidFill>
                <a:latin typeface="Arial MT"/>
                <a:cs typeface="Arial MT"/>
              </a:rPr>
              <a:t> </a:t>
            </a:r>
            <a:r>
              <a:rPr sz="1400" spc="-20" dirty="0">
                <a:solidFill>
                  <a:srgbClr val="003399"/>
                </a:solidFill>
                <a:latin typeface="Arial MT"/>
                <a:cs typeface="Arial MT"/>
              </a:rPr>
              <a:t>v</a:t>
            </a:r>
            <a:r>
              <a:rPr sz="1400" dirty="0">
                <a:solidFill>
                  <a:srgbClr val="003399"/>
                </a:solidFill>
                <a:latin typeface="Arial MT"/>
                <a:cs typeface="Arial MT"/>
              </a:rPr>
              <a:t>à</a:t>
            </a:r>
            <a:r>
              <a:rPr sz="1400" spc="5" dirty="0">
                <a:solidFill>
                  <a:srgbClr val="003399"/>
                </a:solidFill>
                <a:latin typeface="Arial MT"/>
                <a:cs typeface="Arial MT"/>
              </a:rPr>
              <a:t> </a:t>
            </a:r>
            <a:r>
              <a:rPr sz="1400" dirty="0">
                <a:solidFill>
                  <a:srgbClr val="003399"/>
                </a:solidFill>
                <a:latin typeface="Arial MT"/>
                <a:cs typeface="Arial MT"/>
              </a:rPr>
              <a:t>IP</a:t>
            </a:r>
            <a:endParaRPr sz="1400" dirty="0">
              <a:latin typeface="Arial MT"/>
              <a:cs typeface="Arial MT"/>
            </a:endParaRPr>
          </a:p>
          <a:p>
            <a:pPr marL="270510" indent="-111760">
              <a:lnSpc>
                <a:spcPct val="100000"/>
              </a:lnSpc>
              <a:buChar char="•"/>
              <a:tabLst>
                <a:tab pos="271145" algn="l"/>
              </a:tabLst>
            </a:pPr>
            <a:r>
              <a:rPr sz="1400" spc="-240" dirty="0" err="1">
                <a:solidFill>
                  <a:srgbClr val="003399"/>
                </a:solidFill>
                <a:latin typeface="Arial MT"/>
                <a:cs typeface="Arial MT"/>
              </a:rPr>
              <a:t>Lấ</a:t>
            </a:r>
            <a:r>
              <a:rPr sz="1400" spc="-150" dirty="0" err="1">
                <a:solidFill>
                  <a:srgbClr val="003399"/>
                </a:solidFill>
                <a:latin typeface="Arial MT"/>
                <a:cs typeface="Arial MT"/>
              </a:rPr>
              <a:t>y</a:t>
            </a:r>
            <a:r>
              <a:rPr lang="vi-VN" sz="1400" spc="-15" dirty="0">
                <a:solidFill>
                  <a:srgbClr val="003399"/>
                </a:solidFill>
                <a:latin typeface="Arial MT"/>
                <a:cs typeface="Arial MT"/>
              </a:rPr>
              <a:t> Đ/C </a:t>
            </a:r>
            <a:r>
              <a:rPr sz="1400" spc="-10" dirty="0">
                <a:solidFill>
                  <a:srgbClr val="003399"/>
                </a:solidFill>
                <a:latin typeface="Arial MT"/>
                <a:cs typeface="Arial MT"/>
              </a:rPr>
              <a:t>CTC</a:t>
            </a:r>
            <a:r>
              <a:rPr sz="1400" dirty="0">
                <a:solidFill>
                  <a:srgbClr val="003399"/>
                </a:solidFill>
                <a:latin typeface="Arial MT"/>
                <a:cs typeface="Arial MT"/>
              </a:rPr>
              <a:t>PVN</a:t>
            </a:r>
            <a:endParaRPr sz="1400" dirty="0">
              <a:latin typeface="Arial MT"/>
              <a:cs typeface="Arial MT"/>
            </a:endParaRPr>
          </a:p>
        </p:txBody>
      </p:sp>
      <p:sp>
        <p:nvSpPr>
          <p:cNvPr id="14" name="object 14"/>
          <p:cNvSpPr txBox="1"/>
          <p:nvPr/>
        </p:nvSpPr>
        <p:spPr>
          <a:xfrm>
            <a:off x="5862065" y="3453510"/>
            <a:ext cx="859155" cy="513080"/>
          </a:xfrm>
          <a:prstGeom prst="rect">
            <a:avLst/>
          </a:prstGeom>
        </p:spPr>
        <p:txBody>
          <a:bodyPr vert="horz" wrap="square" lIns="0" tIns="12065" rIns="0" bIns="0" rtlCol="0">
            <a:spAutoFit/>
          </a:bodyPr>
          <a:lstStyle/>
          <a:p>
            <a:pPr algn="ctr">
              <a:lnSpc>
                <a:spcPct val="100000"/>
              </a:lnSpc>
              <a:spcBef>
                <a:spcPts val="95"/>
              </a:spcBef>
            </a:pPr>
            <a:r>
              <a:rPr sz="1600" spc="-5" dirty="0">
                <a:solidFill>
                  <a:srgbClr val="003399"/>
                </a:solidFill>
                <a:latin typeface="Arial MT"/>
                <a:cs typeface="Arial MT"/>
              </a:rPr>
              <a:t>Thân</a:t>
            </a:r>
            <a:endParaRPr sz="1600">
              <a:latin typeface="Arial MT"/>
              <a:cs typeface="Arial MT"/>
            </a:endParaRPr>
          </a:p>
          <a:p>
            <a:pPr algn="ctr">
              <a:lnSpc>
                <a:spcPct val="100000"/>
              </a:lnSpc>
            </a:pPr>
            <a:r>
              <a:rPr sz="1600" spc="-5" dirty="0">
                <a:solidFill>
                  <a:srgbClr val="003399"/>
                </a:solidFill>
                <a:latin typeface="Arial MT"/>
                <a:cs typeface="Arial MT"/>
              </a:rPr>
              <a:t>CTCPVN</a:t>
            </a:r>
            <a:endParaRPr sz="1600">
              <a:latin typeface="Arial MT"/>
              <a:cs typeface="Arial MT"/>
            </a:endParaRPr>
          </a:p>
        </p:txBody>
      </p:sp>
      <p:sp>
        <p:nvSpPr>
          <p:cNvPr id="15" name="object 15"/>
          <p:cNvSpPr/>
          <p:nvPr/>
        </p:nvSpPr>
        <p:spPr>
          <a:xfrm>
            <a:off x="6260591" y="2654807"/>
            <a:ext cx="76200" cy="711835"/>
          </a:xfrm>
          <a:custGeom>
            <a:avLst/>
            <a:gdLst/>
            <a:ahLst/>
            <a:cxnLst/>
            <a:rect l="l" t="t" r="r" b="b"/>
            <a:pathLst>
              <a:path w="76200" h="711835">
                <a:moveTo>
                  <a:pt x="31750" y="635507"/>
                </a:moveTo>
                <a:lnTo>
                  <a:pt x="0" y="635507"/>
                </a:lnTo>
                <a:lnTo>
                  <a:pt x="38100" y="711707"/>
                </a:lnTo>
                <a:lnTo>
                  <a:pt x="69850" y="648207"/>
                </a:lnTo>
                <a:lnTo>
                  <a:pt x="31750" y="648207"/>
                </a:lnTo>
                <a:lnTo>
                  <a:pt x="31750" y="635507"/>
                </a:lnTo>
                <a:close/>
              </a:path>
              <a:path w="76200" h="711835">
                <a:moveTo>
                  <a:pt x="44450" y="0"/>
                </a:moveTo>
                <a:lnTo>
                  <a:pt x="31750" y="0"/>
                </a:lnTo>
                <a:lnTo>
                  <a:pt x="31750" y="648207"/>
                </a:lnTo>
                <a:lnTo>
                  <a:pt x="44450" y="648207"/>
                </a:lnTo>
                <a:lnTo>
                  <a:pt x="44450" y="0"/>
                </a:lnTo>
                <a:close/>
              </a:path>
              <a:path w="76200" h="711835">
                <a:moveTo>
                  <a:pt x="76200" y="635507"/>
                </a:moveTo>
                <a:lnTo>
                  <a:pt x="44450" y="635507"/>
                </a:lnTo>
                <a:lnTo>
                  <a:pt x="44450" y="648207"/>
                </a:lnTo>
                <a:lnTo>
                  <a:pt x="69850" y="648207"/>
                </a:lnTo>
                <a:lnTo>
                  <a:pt x="76200" y="635507"/>
                </a:lnTo>
                <a:close/>
              </a:path>
            </a:pathLst>
          </a:custGeom>
          <a:solidFill>
            <a:srgbClr val="000000"/>
          </a:solidFill>
        </p:spPr>
        <p:txBody>
          <a:bodyPr wrap="square" lIns="0" tIns="0" rIns="0" bIns="0" rtlCol="0"/>
          <a:lstStyle/>
          <a:p>
            <a:endParaRPr/>
          </a:p>
        </p:txBody>
      </p:sp>
      <p:sp>
        <p:nvSpPr>
          <p:cNvPr id="16" name="object 16"/>
          <p:cNvSpPr/>
          <p:nvPr/>
        </p:nvSpPr>
        <p:spPr>
          <a:xfrm>
            <a:off x="6260591" y="4125467"/>
            <a:ext cx="76200" cy="649605"/>
          </a:xfrm>
          <a:custGeom>
            <a:avLst/>
            <a:gdLst/>
            <a:ahLst/>
            <a:cxnLst/>
            <a:rect l="l" t="t" r="r" b="b"/>
            <a:pathLst>
              <a:path w="76200" h="649604">
                <a:moveTo>
                  <a:pt x="31750" y="573023"/>
                </a:moveTo>
                <a:lnTo>
                  <a:pt x="0" y="573023"/>
                </a:lnTo>
                <a:lnTo>
                  <a:pt x="38100" y="649223"/>
                </a:lnTo>
                <a:lnTo>
                  <a:pt x="69850" y="585723"/>
                </a:lnTo>
                <a:lnTo>
                  <a:pt x="31750" y="585723"/>
                </a:lnTo>
                <a:lnTo>
                  <a:pt x="31750" y="573023"/>
                </a:lnTo>
                <a:close/>
              </a:path>
              <a:path w="76200" h="649604">
                <a:moveTo>
                  <a:pt x="44450" y="0"/>
                </a:moveTo>
                <a:lnTo>
                  <a:pt x="31750" y="0"/>
                </a:lnTo>
                <a:lnTo>
                  <a:pt x="31750" y="585723"/>
                </a:lnTo>
                <a:lnTo>
                  <a:pt x="44450" y="585723"/>
                </a:lnTo>
                <a:lnTo>
                  <a:pt x="44450" y="0"/>
                </a:lnTo>
                <a:close/>
              </a:path>
              <a:path w="76200" h="649604">
                <a:moveTo>
                  <a:pt x="76200" y="573023"/>
                </a:moveTo>
                <a:lnTo>
                  <a:pt x="44450" y="573023"/>
                </a:lnTo>
                <a:lnTo>
                  <a:pt x="44450" y="585723"/>
                </a:lnTo>
                <a:lnTo>
                  <a:pt x="69850" y="585723"/>
                </a:lnTo>
                <a:lnTo>
                  <a:pt x="76200" y="573023"/>
                </a:lnTo>
                <a:close/>
              </a:path>
            </a:pathLst>
          </a:custGeom>
          <a:solidFill>
            <a:srgbClr val="000000"/>
          </a:solidFill>
        </p:spPr>
        <p:txBody>
          <a:bodyPr wrap="square" lIns="0" tIns="0" rIns="0" bIns="0" rtlCol="0"/>
          <a:lstStyle/>
          <a:p>
            <a:endParaRPr/>
          </a:p>
        </p:txBody>
      </p:sp>
      <p:sp>
        <p:nvSpPr>
          <p:cNvPr id="17" name="object 17"/>
          <p:cNvSpPr/>
          <p:nvPr/>
        </p:nvSpPr>
        <p:spPr>
          <a:xfrm>
            <a:off x="4793615" y="2668523"/>
            <a:ext cx="1334770" cy="1033780"/>
          </a:xfrm>
          <a:custGeom>
            <a:avLst/>
            <a:gdLst/>
            <a:ahLst/>
            <a:cxnLst/>
            <a:rect l="l" t="t" r="r" b="b"/>
            <a:pathLst>
              <a:path w="1334770" h="1033779">
                <a:moveTo>
                  <a:pt x="1270221" y="41564"/>
                </a:moveTo>
                <a:lnTo>
                  <a:pt x="0" y="1023619"/>
                </a:lnTo>
                <a:lnTo>
                  <a:pt x="7874" y="1033780"/>
                </a:lnTo>
                <a:lnTo>
                  <a:pt x="1277982" y="51587"/>
                </a:lnTo>
                <a:lnTo>
                  <a:pt x="1270221" y="41564"/>
                </a:lnTo>
                <a:close/>
              </a:path>
              <a:path w="1334770" h="1033779">
                <a:moveTo>
                  <a:pt x="1318113" y="33781"/>
                </a:moveTo>
                <a:lnTo>
                  <a:pt x="1280287" y="33781"/>
                </a:lnTo>
                <a:lnTo>
                  <a:pt x="1288034" y="43814"/>
                </a:lnTo>
                <a:lnTo>
                  <a:pt x="1277982" y="51587"/>
                </a:lnTo>
                <a:lnTo>
                  <a:pt x="1297432" y="76708"/>
                </a:lnTo>
                <a:lnTo>
                  <a:pt x="1318113" y="33781"/>
                </a:lnTo>
                <a:close/>
              </a:path>
              <a:path w="1334770" h="1033779">
                <a:moveTo>
                  <a:pt x="1280287" y="33781"/>
                </a:moveTo>
                <a:lnTo>
                  <a:pt x="1270221" y="41564"/>
                </a:lnTo>
                <a:lnTo>
                  <a:pt x="1277982" y="51587"/>
                </a:lnTo>
                <a:lnTo>
                  <a:pt x="1288034" y="43814"/>
                </a:lnTo>
                <a:lnTo>
                  <a:pt x="1280287" y="33781"/>
                </a:lnTo>
                <a:close/>
              </a:path>
              <a:path w="1334770" h="1033779">
                <a:moveTo>
                  <a:pt x="1334389" y="0"/>
                </a:moveTo>
                <a:lnTo>
                  <a:pt x="1250823" y="16510"/>
                </a:lnTo>
                <a:lnTo>
                  <a:pt x="1270221" y="41564"/>
                </a:lnTo>
                <a:lnTo>
                  <a:pt x="1280287" y="33781"/>
                </a:lnTo>
                <a:lnTo>
                  <a:pt x="1318113" y="33781"/>
                </a:lnTo>
                <a:lnTo>
                  <a:pt x="1334389" y="0"/>
                </a:lnTo>
                <a:close/>
              </a:path>
            </a:pathLst>
          </a:custGeom>
          <a:solidFill>
            <a:srgbClr val="000000"/>
          </a:solidFill>
        </p:spPr>
        <p:txBody>
          <a:bodyPr wrap="square" lIns="0" tIns="0" rIns="0" bIns="0" rtlCol="0"/>
          <a:lstStyle/>
          <a:p>
            <a:endParaRPr/>
          </a:p>
        </p:txBody>
      </p:sp>
      <p:sp>
        <p:nvSpPr>
          <p:cNvPr id="18" name="object 18"/>
          <p:cNvSpPr txBox="1"/>
          <p:nvPr/>
        </p:nvSpPr>
        <p:spPr>
          <a:xfrm>
            <a:off x="3109976" y="3964854"/>
            <a:ext cx="1824355" cy="1092200"/>
          </a:xfrm>
          <a:prstGeom prst="rect">
            <a:avLst/>
          </a:prstGeom>
        </p:spPr>
        <p:txBody>
          <a:bodyPr vert="horz" wrap="square" lIns="0" tIns="109220" rIns="0" bIns="0" rtlCol="0">
            <a:spAutoFit/>
          </a:bodyPr>
          <a:lstStyle/>
          <a:p>
            <a:pPr marL="12700">
              <a:lnSpc>
                <a:spcPct val="100000"/>
              </a:lnSpc>
              <a:spcBef>
                <a:spcPts val="860"/>
              </a:spcBef>
            </a:pPr>
            <a:r>
              <a:rPr sz="1600" spc="-10" dirty="0">
                <a:solidFill>
                  <a:srgbClr val="003399"/>
                </a:solidFill>
                <a:latin typeface="Arial MT"/>
                <a:cs typeface="Arial MT"/>
              </a:rPr>
              <a:t>CPU</a:t>
            </a:r>
            <a:r>
              <a:rPr sz="1600" spc="-45" dirty="0">
                <a:solidFill>
                  <a:srgbClr val="003399"/>
                </a:solidFill>
                <a:latin typeface="Arial MT"/>
                <a:cs typeface="Arial MT"/>
              </a:rPr>
              <a:t> </a:t>
            </a:r>
            <a:r>
              <a:rPr sz="1600" spc="-180" dirty="0">
                <a:solidFill>
                  <a:srgbClr val="003399"/>
                </a:solidFill>
                <a:latin typeface="Arial MT"/>
                <a:cs typeface="Arial MT"/>
              </a:rPr>
              <a:t>tự:</a:t>
            </a:r>
            <a:endParaRPr sz="1600" dirty="0">
              <a:latin typeface="Arial MT"/>
              <a:cs typeface="Arial MT"/>
            </a:endParaRPr>
          </a:p>
          <a:p>
            <a:pPr marL="270510" indent="-111760">
              <a:lnSpc>
                <a:spcPct val="100000"/>
              </a:lnSpc>
              <a:spcBef>
                <a:spcPts val="675"/>
              </a:spcBef>
              <a:buChar char="•"/>
              <a:tabLst>
                <a:tab pos="271145" algn="l"/>
              </a:tabLst>
            </a:pPr>
            <a:r>
              <a:rPr sz="1400" dirty="0">
                <a:solidFill>
                  <a:srgbClr val="003399"/>
                </a:solidFill>
                <a:latin typeface="Arial MT"/>
                <a:cs typeface="Arial MT"/>
              </a:rPr>
              <a:t>Khôi</a:t>
            </a:r>
            <a:r>
              <a:rPr sz="1400" spc="-10" dirty="0">
                <a:solidFill>
                  <a:srgbClr val="003399"/>
                </a:solidFill>
                <a:latin typeface="Arial MT"/>
                <a:cs typeface="Arial MT"/>
              </a:rPr>
              <a:t> </a:t>
            </a:r>
            <a:r>
              <a:rPr sz="1400" spc="-175" dirty="0">
                <a:solidFill>
                  <a:srgbClr val="003399"/>
                </a:solidFill>
                <a:latin typeface="Arial MT"/>
                <a:cs typeface="Arial MT"/>
              </a:rPr>
              <a:t>phụ</a:t>
            </a:r>
            <a:r>
              <a:rPr sz="1400" spc="-120" dirty="0">
                <a:solidFill>
                  <a:srgbClr val="003399"/>
                </a:solidFill>
                <a:latin typeface="Arial MT"/>
                <a:cs typeface="Arial MT"/>
              </a:rPr>
              <a:t>c</a:t>
            </a:r>
            <a:r>
              <a:rPr sz="1400" spc="-30" dirty="0">
                <a:solidFill>
                  <a:srgbClr val="003399"/>
                </a:solidFill>
                <a:latin typeface="Arial MT"/>
                <a:cs typeface="Arial MT"/>
              </a:rPr>
              <a:t> </a:t>
            </a:r>
            <a:r>
              <a:rPr sz="1400" spc="-10" dirty="0">
                <a:solidFill>
                  <a:srgbClr val="003399"/>
                </a:solidFill>
                <a:latin typeface="Arial MT"/>
                <a:cs typeface="Arial MT"/>
              </a:rPr>
              <a:t>C</a:t>
            </a:r>
            <a:r>
              <a:rPr sz="1400" dirty="0">
                <a:solidFill>
                  <a:srgbClr val="003399"/>
                </a:solidFill>
                <a:latin typeface="Arial MT"/>
                <a:cs typeface="Arial MT"/>
              </a:rPr>
              <a:t>S</a:t>
            </a:r>
            <a:r>
              <a:rPr sz="1400" spc="5" dirty="0">
                <a:solidFill>
                  <a:srgbClr val="003399"/>
                </a:solidFill>
                <a:latin typeface="Arial MT"/>
                <a:cs typeface="Arial MT"/>
              </a:rPr>
              <a:t> </a:t>
            </a:r>
            <a:r>
              <a:rPr sz="1400" spc="-20" dirty="0">
                <a:solidFill>
                  <a:srgbClr val="003399"/>
                </a:solidFill>
                <a:latin typeface="Arial MT"/>
                <a:cs typeface="Arial MT"/>
              </a:rPr>
              <a:t>v</a:t>
            </a:r>
            <a:r>
              <a:rPr sz="1400" dirty="0">
                <a:solidFill>
                  <a:srgbClr val="003399"/>
                </a:solidFill>
                <a:latin typeface="Arial MT"/>
                <a:cs typeface="Arial MT"/>
              </a:rPr>
              <a:t>à</a:t>
            </a:r>
            <a:r>
              <a:rPr sz="1400" spc="5" dirty="0">
                <a:solidFill>
                  <a:srgbClr val="003399"/>
                </a:solidFill>
                <a:latin typeface="Arial MT"/>
                <a:cs typeface="Arial MT"/>
              </a:rPr>
              <a:t> </a:t>
            </a:r>
            <a:r>
              <a:rPr sz="1400" dirty="0">
                <a:solidFill>
                  <a:srgbClr val="003399"/>
                </a:solidFill>
                <a:latin typeface="Arial MT"/>
                <a:cs typeface="Arial MT"/>
              </a:rPr>
              <a:t>IP</a:t>
            </a:r>
            <a:endParaRPr sz="1400" dirty="0">
              <a:latin typeface="Arial MT"/>
              <a:cs typeface="Arial MT"/>
            </a:endParaRPr>
          </a:p>
          <a:p>
            <a:pPr marL="270510" indent="-111760">
              <a:lnSpc>
                <a:spcPct val="100000"/>
              </a:lnSpc>
              <a:buChar char="•"/>
              <a:tabLst>
                <a:tab pos="271145" algn="l"/>
              </a:tabLst>
            </a:pPr>
            <a:r>
              <a:rPr sz="1400" dirty="0">
                <a:solidFill>
                  <a:srgbClr val="003399"/>
                </a:solidFill>
                <a:latin typeface="Arial MT"/>
                <a:cs typeface="Arial MT"/>
              </a:rPr>
              <a:t>Khôi</a:t>
            </a:r>
            <a:r>
              <a:rPr sz="1400" spc="-10" dirty="0">
                <a:solidFill>
                  <a:srgbClr val="003399"/>
                </a:solidFill>
                <a:latin typeface="Arial MT"/>
                <a:cs typeface="Arial MT"/>
              </a:rPr>
              <a:t> </a:t>
            </a:r>
            <a:r>
              <a:rPr sz="1400" spc="-175" dirty="0">
                <a:solidFill>
                  <a:srgbClr val="003399"/>
                </a:solidFill>
                <a:latin typeface="Arial MT"/>
                <a:cs typeface="Arial MT"/>
              </a:rPr>
              <a:t>phụ</a:t>
            </a:r>
            <a:r>
              <a:rPr sz="1400" spc="-120" dirty="0">
                <a:solidFill>
                  <a:srgbClr val="003399"/>
                </a:solidFill>
                <a:latin typeface="Arial MT"/>
                <a:cs typeface="Arial MT"/>
              </a:rPr>
              <a:t>c</a:t>
            </a:r>
            <a:r>
              <a:rPr sz="1400" spc="-30" dirty="0">
                <a:solidFill>
                  <a:srgbClr val="003399"/>
                </a:solidFill>
                <a:latin typeface="Arial MT"/>
                <a:cs typeface="Arial MT"/>
              </a:rPr>
              <a:t> </a:t>
            </a:r>
            <a:r>
              <a:rPr sz="1400" spc="-10" dirty="0">
                <a:solidFill>
                  <a:srgbClr val="003399"/>
                </a:solidFill>
                <a:latin typeface="Arial MT"/>
                <a:cs typeface="Arial MT"/>
              </a:rPr>
              <a:t>F</a:t>
            </a:r>
            <a:r>
              <a:rPr sz="1400" dirty="0">
                <a:solidFill>
                  <a:srgbClr val="003399"/>
                </a:solidFill>
                <a:latin typeface="Arial MT"/>
                <a:cs typeface="Arial MT"/>
              </a:rPr>
              <a:t>R</a:t>
            </a:r>
            <a:endParaRPr sz="1400" dirty="0">
              <a:latin typeface="Arial MT"/>
              <a:cs typeface="Arial MT"/>
            </a:endParaRPr>
          </a:p>
          <a:p>
            <a:pPr marL="270510" indent="-111760">
              <a:lnSpc>
                <a:spcPct val="100000"/>
              </a:lnSpc>
              <a:buChar char="•"/>
              <a:tabLst>
                <a:tab pos="271145" algn="l"/>
              </a:tabLst>
            </a:pPr>
            <a:r>
              <a:rPr sz="1400" spc="-395" dirty="0">
                <a:solidFill>
                  <a:srgbClr val="003399"/>
                </a:solidFill>
                <a:latin typeface="Arial MT"/>
                <a:cs typeface="Arial MT"/>
              </a:rPr>
              <a:t>Đ</a:t>
            </a:r>
            <a:r>
              <a:rPr sz="1400" spc="-490" dirty="0">
                <a:solidFill>
                  <a:srgbClr val="003399"/>
                </a:solidFill>
                <a:latin typeface="Arial MT"/>
                <a:cs typeface="Arial MT"/>
              </a:rPr>
              <a:t>ặ</a:t>
            </a:r>
            <a:r>
              <a:rPr sz="1400" spc="-135" dirty="0">
                <a:solidFill>
                  <a:srgbClr val="003399"/>
                </a:solidFill>
                <a:latin typeface="Arial MT"/>
                <a:cs typeface="Arial MT"/>
              </a:rPr>
              <a:t>t</a:t>
            </a:r>
            <a:r>
              <a:rPr sz="1400" dirty="0">
                <a:solidFill>
                  <a:srgbClr val="003399"/>
                </a:solidFill>
                <a:latin typeface="Arial MT"/>
                <a:cs typeface="Arial MT"/>
              </a:rPr>
              <a:t> </a:t>
            </a:r>
            <a:r>
              <a:rPr sz="1400" spc="-240" dirty="0">
                <a:solidFill>
                  <a:srgbClr val="003399"/>
                </a:solidFill>
                <a:latin typeface="Arial MT"/>
                <a:cs typeface="Arial MT"/>
              </a:rPr>
              <a:t>cờ</a:t>
            </a:r>
            <a:r>
              <a:rPr sz="1400" spc="-30" dirty="0">
                <a:solidFill>
                  <a:srgbClr val="003399"/>
                </a:solidFill>
                <a:latin typeface="Arial MT"/>
                <a:cs typeface="Arial MT"/>
              </a:rPr>
              <a:t> </a:t>
            </a:r>
            <a:r>
              <a:rPr sz="1400" dirty="0">
                <a:solidFill>
                  <a:srgbClr val="003399"/>
                </a:solidFill>
                <a:latin typeface="Arial MT"/>
                <a:cs typeface="Arial MT"/>
              </a:rPr>
              <a:t>IF</a:t>
            </a:r>
            <a:r>
              <a:rPr sz="1400" spc="-15" dirty="0">
                <a:solidFill>
                  <a:srgbClr val="003399"/>
                </a:solidFill>
                <a:latin typeface="Arial MT"/>
                <a:cs typeface="Arial MT"/>
              </a:rPr>
              <a:t> </a:t>
            </a:r>
            <a:r>
              <a:rPr sz="1400" spc="-20" dirty="0">
                <a:solidFill>
                  <a:srgbClr val="003399"/>
                </a:solidFill>
                <a:latin typeface="Arial MT"/>
                <a:cs typeface="Arial MT"/>
              </a:rPr>
              <a:t>v</a:t>
            </a:r>
            <a:r>
              <a:rPr sz="1400" dirty="0">
                <a:solidFill>
                  <a:srgbClr val="003399"/>
                </a:solidFill>
                <a:latin typeface="Arial MT"/>
                <a:cs typeface="Arial MT"/>
              </a:rPr>
              <a:t>à</a:t>
            </a:r>
            <a:r>
              <a:rPr sz="1400" spc="-20" dirty="0">
                <a:solidFill>
                  <a:srgbClr val="003399"/>
                </a:solidFill>
                <a:latin typeface="Arial MT"/>
                <a:cs typeface="Arial MT"/>
              </a:rPr>
              <a:t> </a:t>
            </a:r>
            <a:r>
              <a:rPr sz="1400" spc="-10" dirty="0">
                <a:solidFill>
                  <a:srgbClr val="003399"/>
                </a:solidFill>
                <a:latin typeface="Arial MT"/>
                <a:cs typeface="Arial MT"/>
              </a:rPr>
              <a:t>T</a:t>
            </a:r>
            <a:r>
              <a:rPr sz="1400" dirty="0">
                <a:solidFill>
                  <a:srgbClr val="003399"/>
                </a:solidFill>
                <a:latin typeface="Arial MT"/>
                <a:cs typeface="Arial MT"/>
              </a:rPr>
              <a:t>F</a:t>
            </a:r>
            <a:endParaRPr sz="1400" dirty="0">
              <a:latin typeface="Arial MT"/>
              <a:cs typeface="Arial MT"/>
            </a:endParaRPr>
          </a:p>
        </p:txBody>
      </p:sp>
      <p:sp>
        <p:nvSpPr>
          <p:cNvPr id="19" name="object 19"/>
          <p:cNvSpPr/>
          <p:nvPr/>
        </p:nvSpPr>
        <p:spPr>
          <a:xfrm>
            <a:off x="4776215" y="4238244"/>
            <a:ext cx="1245870" cy="796290"/>
          </a:xfrm>
          <a:custGeom>
            <a:avLst/>
            <a:gdLst/>
            <a:ahLst/>
            <a:cxnLst/>
            <a:rect l="l" t="t" r="r" b="b"/>
            <a:pathLst>
              <a:path w="1245870" h="796289">
                <a:moveTo>
                  <a:pt x="67695" y="35498"/>
                </a:moveTo>
                <a:lnTo>
                  <a:pt x="60829" y="46287"/>
                </a:lnTo>
                <a:lnTo>
                  <a:pt x="1238631" y="796289"/>
                </a:lnTo>
                <a:lnTo>
                  <a:pt x="1245489" y="785621"/>
                </a:lnTo>
                <a:lnTo>
                  <a:pt x="67695" y="35498"/>
                </a:lnTo>
                <a:close/>
              </a:path>
              <a:path w="1245870" h="796289">
                <a:moveTo>
                  <a:pt x="0" y="0"/>
                </a:moveTo>
                <a:lnTo>
                  <a:pt x="43814" y="73024"/>
                </a:lnTo>
                <a:lnTo>
                  <a:pt x="60829" y="46287"/>
                </a:lnTo>
                <a:lnTo>
                  <a:pt x="50164" y="39496"/>
                </a:lnTo>
                <a:lnTo>
                  <a:pt x="57023" y="28701"/>
                </a:lnTo>
                <a:lnTo>
                  <a:pt x="72020" y="28701"/>
                </a:lnTo>
                <a:lnTo>
                  <a:pt x="84709" y="8762"/>
                </a:lnTo>
                <a:lnTo>
                  <a:pt x="0" y="0"/>
                </a:lnTo>
                <a:close/>
              </a:path>
              <a:path w="1245870" h="796289">
                <a:moveTo>
                  <a:pt x="57023" y="28701"/>
                </a:moveTo>
                <a:lnTo>
                  <a:pt x="50164" y="39496"/>
                </a:lnTo>
                <a:lnTo>
                  <a:pt x="60829" y="46287"/>
                </a:lnTo>
                <a:lnTo>
                  <a:pt x="67695" y="35498"/>
                </a:lnTo>
                <a:lnTo>
                  <a:pt x="57023" y="28701"/>
                </a:lnTo>
                <a:close/>
              </a:path>
              <a:path w="1245870" h="796289">
                <a:moveTo>
                  <a:pt x="72020" y="28701"/>
                </a:moveTo>
                <a:lnTo>
                  <a:pt x="57023" y="28701"/>
                </a:lnTo>
                <a:lnTo>
                  <a:pt x="67695" y="35498"/>
                </a:lnTo>
                <a:lnTo>
                  <a:pt x="72020" y="28701"/>
                </a:lnTo>
                <a:close/>
              </a:path>
            </a:pathLst>
          </a:custGeom>
          <a:solidFill>
            <a:srgbClr val="000000"/>
          </a:solidFill>
        </p:spPr>
        <p:txBody>
          <a:bodyPr wrap="square" lIns="0" tIns="0" rIns="0" bIns="0" rtlCol="0"/>
          <a:lstStyle/>
          <a:p>
            <a:endParaRPr/>
          </a:p>
        </p:txBody>
      </p:sp>
      <p:sp>
        <p:nvSpPr>
          <p:cNvPr id="20" name="object 20"/>
          <p:cNvSpPr/>
          <p:nvPr/>
        </p:nvSpPr>
        <p:spPr>
          <a:xfrm>
            <a:off x="2342388" y="4280915"/>
            <a:ext cx="861060" cy="753110"/>
          </a:xfrm>
          <a:custGeom>
            <a:avLst/>
            <a:gdLst/>
            <a:ahLst/>
            <a:cxnLst/>
            <a:rect l="l" t="t" r="r" b="b"/>
            <a:pathLst>
              <a:path w="861060" h="753110">
                <a:moveTo>
                  <a:pt x="61549" y="45348"/>
                </a:moveTo>
                <a:lnTo>
                  <a:pt x="53191" y="54912"/>
                </a:lnTo>
                <a:lnTo>
                  <a:pt x="852297" y="753109"/>
                </a:lnTo>
                <a:lnTo>
                  <a:pt x="860679" y="743457"/>
                </a:lnTo>
                <a:lnTo>
                  <a:pt x="61549" y="45348"/>
                </a:lnTo>
                <a:close/>
              </a:path>
              <a:path w="861060" h="753110">
                <a:moveTo>
                  <a:pt x="0" y="0"/>
                </a:moveTo>
                <a:lnTo>
                  <a:pt x="32257" y="78866"/>
                </a:lnTo>
                <a:lnTo>
                  <a:pt x="53191" y="54912"/>
                </a:lnTo>
                <a:lnTo>
                  <a:pt x="43687" y="46608"/>
                </a:lnTo>
                <a:lnTo>
                  <a:pt x="51943" y="36956"/>
                </a:lnTo>
                <a:lnTo>
                  <a:pt x="68882" y="36956"/>
                </a:lnTo>
                <a:lnTo>
                  <a:pt x="82423" y="21462"/>
                </a:lnTo>
                <a:lnTo>
                  <a:pt x="0" y="0"/>
                </a:lnTo>
                <a:close/>
              </a:path>
              <a:path w="861060" h="753110">
                <a:moveTo>
                  <a:pt x="51943" y="36956"/>
                </a:moveTo>
                <a:lnTo>
                  <a:pt x="43687" y="46608"/>
                </a:lnTo>
                <a:lnTo>
                  <a:pt x="53191" y="54912"/>
                </a:lnTo>
                <a:lnTo>
                  <a:pt x="61549" y="45348"/>
                </a:lnTo>
                <a:lnTo>
                  <a:pt x="51943" y="36956"/>
                </a:lnTo>
                <a:close/>
              </a:path>
              <a:path w="861060" h="753110">
                <a:moveTo>
                  <a:pt x="68882" y="36956"/>
                </a:moveTo>
                <a:lnTo>
                  <a:pt x="51943" y="36956"/>
                </a:lnTo>
                <a:lnTo>
                  <a:pt x="61549" y="45348"/>
                </a:lnTo>
                <a:lnTo>
                  <a:pt x="68882" y="36956"/>
                </a:lnTo>
                <a:close/>
              </a:path>
            </a:pathLst>
          </a:custGeom>
          <a:solidFill>
            <a:srgbClr val="000000"/>
          </a:solidFill>
        </p:spPr>
        <p:txBody>
          <a:bodyPr wrap="square" lIns="0" tIns="0" rIns="0" bIns="0" rtlCol="0"/>
          <a:lstStyle/>
          <a:p>
            <a:endParaRPr/>
          </a:p>
        </p:txBody>
      </p:sp>
      <p:sp>
        <p:nvSpPr>
          <p:cNvPr id="21" name="object 21"/>
          <p:cNvSpPr txBox="1"/>
          <p:nvPr/>
        </p:nvSpPr>
        <p:spPr>
          <a:xfrm>
            <a:off x="5861430" y="2298579"/>
            <a:ext cx="2102485" cy="682625"/>
          </a:xfrm>
          <a:prstGeom prst="rect">
            <a:avLst/>
          </a:prstGeom>
        </p:spPr>
        <p:txBody>
          <a:bodyPr vert="horz" wrap="square" lIns="0" tIns="39370" rIns="0" bIns="0" rtlCol="0">
            <a:spAutoFit/>
          </a:bodyPr>
          <a:lstStyle/>
          <a:p>
            <a:pPr marL="12700">
              <a:lnSpc>
                <a:spcPct val="100000"/>
              </a:lnSpc>
              <a:spcBef>
                <a:spcPts val="310"/>
              </a:spcBef>
            </a:pPr>
            <a:r>
              <a:rPr sz="1600" b="1" spc="-5" dirty="0">
                <a:solidFill>
                  <a:srgbClr val="003399"/>
                </a:solidFill>
                <a:latin typeface="Arial"/>
                <a:cs typeface="Arial"/>
              </a:rPr>
              <a:t>CTCPVN</a:t>
            </a:r>
            <a:endParaRPr sz="1600" dirty="0">
              <a:latin typeface="Arial"/>
              <a:cs typeface="Arial"/>
            </a:endParaRPr>
          </a:p>
          <a:p>
            <a:pPr marL="534035" marR="5080">
              <a:lnSpc>
                <a:spcPct val="100000"/>
              </a:lnSpc>
              <a:spcBef>
                <a:spcPts val="160"/>
              </a:spcBef>
            </a:pPr>
            <a:r>
              <a:rPr sz="1200" spc="-5" dirty="0">
                <a:solidFill>
                  <a:srgbClr val="003399"/>
                </a:solidFill>
                <a:latin typeface="Arial MT"/>
                <a:cs typeface="Arial MT"/>
              </a:rPr>
              <a:t>Cá</a:t>
            </a:r>
            <a:r>
              <a:rPr sz="1200" dirty="0">
                <a:solidFill>
                  <a:srgbClr val="003399"/>
                </a:solidFill>
                <a:latin typeface="Arial MT"/>
                <a:cs typeface="Arial MT"/>
              </a:rPr>
              <a:t>c</a:t>
            </a:r>
            <a:r>
              <a:rPr sz="1200" spc="-10" dirty="0">
                <a:solidFill>
                  <a:srgbClr val="003399"/>
                </a:solidFill>
                <a:latin typeface="Arial MT"/>
                <a:cs typeface="Arial MT"/>
              </a:rPr>
              <a:t> </a:t>
            </a:r>
            <a:r>
              <a:rPr sz="1200" spc="-190" dirty="0">
                <a:solidFill>
                  <a:srgbClr val="003399"/>
                </a:solidFill>
                <a:latin typeface="Arial MT"/>
                <a:cs typeface="Arial MT"/>
              </a:rPr>
              <a:t>lệ</a:t>
            </a:r>
            <a:r>
              <a:rPr sz="1200" spc="-165" dirty="0">
                <a:solidFill>
                  <a:srgbClr val="003399"/>
                </a:solidFill>
                <a:latin typeface="Arial MT"/>
                <a:cs typeface="Arial MT"/>
              </a:rPr>
              <a:t>n</a:t>
            </a:r>
            <a:r>
              <a:rPr sz="1200" dirty="0">
                <a:solidFill>
                  <a:srgbClr val="003399"/>
                </a:solidFill>
                <a:latin typeface="Arial MT"/>
                <a:cs typeface="Arial MT"/>
              </a:rPr>
              <a:t>h</a:t>
            </a:r>
            <a:r>
              <a:rPr sz="1200" spc="-20" dirty="0">
                <a:solidFill>
                  <a:srgbClr val="003399"/>
                </a:solidFill>
                <a:latin typeface="Arial MT"/>
                <a:cs typeface="Arial MT"/>
              </a:rPr>
              <a:t> </a:t>
            </a:r>
            <a:r>
              <a:rPr sz="1200" spc="-145" dirty="0">
                <a:solidFill>
                  <a:srgbClr val="003399"/>
                </a:solidFill>
                <a:latin typeface="Arial MT"/>
                <a:cs typeface="Arial MT"/>
              </a:rPr>
              <a:t>lư</a:t>
            </a:r>
            <a:r>
              <a:rPr sz="1200" spc="-125" dirty="0">
                <a:solidFill>
                  <a:srgbClr val="003399"/>
                </a:solidFill>
                <a:latin typeface="Arial MT"/>
                <a:cs typeface="Arial MT"/>
              </a:rPr>
              <a:t>u</a:t>
            </a:r>
            <a:r>
              <a:rPr sz="1200" spc="-10" dirty="0">
                <a:solidFill>
                  <a:srgbClr val="003399"/>
                </a:solidFill>
                <a:latin typeface="Arial MT"/>
                <a:cs typeface="Arial MT"/>
              </a:rPr>
              <a:t> </a:t>
            </a:r>
            <a:r>
              <a:rPr sz="1200" spc="-10" dirty="0" err="1">
                <a:solidFill>
                  <a:srgbClr val="003399"/>
                </a:solidFill>
                <a:latin typeface="Arial MT"/>
                <a:cs typeface="Arial MT"/>
              </a:rPr>
              <a:t>g</a:t>
            </a:r>
            <a:r>
              <a:rPr sz="1200" spc="-5" dirty="0" err="1">
                <a:solidFill>
                  <a:srgbClr val="003399"/>
                </a:solidFill>
                <a:latin typeface="Arial MT"/>
                <a:cs typeface="Arial MT"/>
              </a:rPr>
              <a:t>i</a:t>
            </a:r>
            <a:r>
              <a:rPr sz="1200" dirty="0" err="1">
                <a:solidFill>
                  <a:srgbClr val="003399"/>
                </a:solidFill>
                <a:latin typeface="Arial MT"/>
                <a:cs typeface="Arial MT"/>
              </a:rPr>
              <a:t>á</a:t>
            </a:r>
            <a:r>
              <a:rPr sz="1200" spc="-10" dirty="0">
                <a:solidFill>
                  <a:srgbClr val="003399"/>
                </a:solidFill>
                <a:latin typeface="Arial MT"/>
                <a:cs typeface="Arial MT"/>
              </a:rPr>
              <a:t> </a:t>
            </a:r>
            <a:r>
              <a:rPr sz="1200" spc="-315" dirty="0" err="1">
                <a:solidFill>
                  <a:srgbClr val="003399"/>
                </a:solidFill>
                <a:latin typeface="Arial MT"/>
                <a:cs typeface="Arial MT"/>
              </a:rPr>
              <a:t>trị</a:t>
            </a:r>
            <a:r>
              <a:rPr lang="vi-VN" sz="1200" spc="-10" dirty="0">
                <a:solidFill>
                  <a:srgbClr val="003399"/>
                </a:solidFill>
                <a:latin typeface="Arial MT"/>
                <a:cs typeface="Arial MT"/>
              </a:rPr>
              <a:t>trị </a:t>
            </a:r>
            <a:r>
              <a:rPr sz="1200" dirty="0" err="1">
                <a:solidFill>
                  <a:srgbClr val="003399"/>
                </a:solidFill>
                <a:latin typeface="Arial MT"/>
                <a:cs typeface="Arial MT"/>
              </a:rPr>
              <a:t>các</a:t>
            </a:r>
            <a:r>
              <a:rPr sz="1200" dirty="0">
                <a:solidFill>
                  <a:srgbClr val="003399"/>
                </a:solidFill>
                <a:latin typeface="Arial MT"/>
                <a:cs typeface="Arial MT"/>
              </a:rPr>
              <a:t>  thanh</a:t>
            </a:r>
            <a:r>
              <a:rPr sz="1200" spc="-40" dirty="0">
                <a:solidFill>
                  <a:srgbClr val="003399"/>
                </a:solidFill>
                <a:latin typeface="Arial MT"/>
                <a:cs typeface="Arial MT"/>
              </a:rPr>
              <a:t> </a:t>
            </a:r>
            <a:r>
              <a:rPr sz="1200" spc="-5" dirty="0">
                <a:solidFill>
                  <a:srgbClr val="003399"/>
                </a:solidFill>
                <a:latin typeface="Arial MT"/>
                <a:cs typeface="Arial MT"/>
              </a:rPr>
              <a:t>ghi</a:t>
            </a:r>
            <a:r>
              <a:rPr sz="1200" spc="-25" dirty="0">
                <a:solidFill>
                  <a:srgbClr val="003399"/>
                </a:solidFill>
                <a:latin typeface="Arial MT"/>
                <a:cs typeface="Arial MT"/>
              </a:rPr>
              <a:t> </a:t>
            </a:r>
            <a:r>
              <a:rPr sz="1200" spc="-5" dirty="0">
                <a:solidFill>
                  <a:srgbClr val="003399"/>
                </a:solidFill>
                <a:latin typeface="Arial MT"/>
                <a:cs typeface="Arial MT"/>
              </a:rPr>
              <a:t>dùng</a:t>
            </a:r>
            <a:r>
              <a:rPr sz="1200" spc="-40" dirty="0">
                <a:solidFill>
                  <a:srgbClr val="003399"/>
                </a:solidFill>
                <a:latin typeface="Arial MT"/>
                <a:cs typeface="Arial MT"/>
              </a:rPr>
              <a:t> </a:t>
            </a:r>
            <a:r>
              <a:rPr sz="1200" spc="-5" dirty="0">
                <a:solidFill>
                  <a:srgbClr val="003399"/>
                </a:solidFill>
                <a:latin typeface="Arial MT"/>
                <a:cs typeface="Arial MT"/>
              </a:rPr>
              <a:t>chung</a:t>
            </a:r>
            <a:endParaRPr sz="1200" dirty="0">
              <a:latin typeface="Arial MT"/>
              <a:cs typeface="Arial MT"/>
            </a:endParaRPr>
          </a:p>
        </p:txBody>
      </p:sp>
      <p:sp>
        <p:nvSpPr>
          <p:cNvPr id="25" name="object 2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14</a:t>
            </a:fld>
            <a:endParaRPr dirty="0"/>
          </a:p>
        </p:txBody>
      </p:sp>
      <p:sp>
        <p:nvSpPr>
          <p:cNvPr id="22" name="object 22"/>
          <p:cNvSpPr txBox="1"/>
          <p:nvPr/>
        </p:nvSpPr>
        <p:spPr>
          <a:xfrm>
            <a:off x="6063741" y="4386783"/>
            <a:ext cx="2085975" cy="739775"/>
          </a:xfrm>
          <a:prstGeom prst="rect">
            <a:avLst/>
          </a:prstGeom>
        </p:spPr>
        <p:txBody>
          <a:bodyPr vert="horz" wrap="square" lIns="0" tIns="12700" rIns="0" bIns="0" rtlCol="0">
            <a:spAutoFit/>
          </a:bodyPr>
          <a:lstStyle/>
          <a:p>
            <a:pPr marL="332105">
              <a:lnSpc>
                <a:spcPct val="100000"/>
              </a:lnSpc>
              <a:spcBef>
                <a:spcPts val="100"/>
              </a:spcBef>
            </a:pPr>
            <a:r>
              <a:rPr sz="1200" spc="-5" dirty="0">
                <a:solidFill>
                  <a:srgbClr val="003399"/>
                </a:solidFill>
                <a:latin typeface="Arial MT"/>
                <a:cs typeface="Arial MT"/>
              </a:rPr>
              <a:t>Cá</a:t>
            </a:r>
            <a:r>
              <a:rPr sz="1200" dirty="0">
                <a:solidFill>
                  <a:srgbClr val="003399"/>
                </a:solidFill>
                <a:latin typeface="Arial MT"/>
                <a:cs typeface="Arial MT"/>
              </a:rPr>
              <a:t>c</a:t>
            </a:r>
            <a:r>
              <a:rPr sz="1200" spc="-10" dirty="0">
                <a:solidFill>
                  <a:srgbClr val="003399"/>
                </a:solidFill>
                <a:latin typeface="Arial MT"/>
                <a:cs typeface="Arial MT"/>
              </a:rPr>
              <a:t> </a:t>
            </a:r>
            <a:r>
              <a:rPr sz="1200" spc="-190" dirty="0">
                <a:solidFill>
                  <a:srgbClr val="003399"/>
                </a:solidFill>
                <a:latin typeface="Arial MT"/>
                <a:cs typeface="Arial MT"/>
              </a:rPr>
              <a:t>lệ</a:t>
            </a:r>
            <a:r>
              <a:rPr sz="1200" spc="-170" dirty="0">
                <a:solidFill>
                  <a:srgbClr val="003399"/>
                </a:solidFill>
                <a:latin typeface="Arial MT"/>
                <a:cs typeface="Arial MT"/>
              </a:rPr>
              <a:t>n</a:t>
            </a:r>
            <a:r>
              <a:rPr sz="1200" dirty="0">
                <a:solidFill>
                  <a:srgbClr val="003399"/>
                </a:solidFill>
                <a:latin typeface="Arial MT"/>
                <a:cs typeface="Arial MT"/>
              </a:rPr>
              <a:t>h</a:t>
            </a:r>
            <a:r>
              <a:rPr sz="1200" spc="-20" dirty="0">
                <a:solidFill>
                  <a:srgbClr val="003399"/>
                </a:solidFill>
                <a:latin typeface="Arial MT"/>
                <a:cs typeface="Arial MT"/>
              </a:rPr>
              <a:t> </a:t>
            </a:r>
            <a:r>
              <a:rPr sz="1200" dirty="0">
                <a:solidFill>
                  <a:srgbClr val="003399"/>
                </a:solidFill>
                <a:latin typeface="Arial MT"/>
                <a:cs typeface="Arial MT"/>
              </a:rPr>
              <a:t>khôi</a:t>
            </a:r>
            <a:r>
              <a:rPr sz="1200" spc="-25" dirty="0">
                <a:solidFill>
                  <a:srgbClr val="003399"/>
                </a:solidFill>
                <a:latin typeface="Arial MT"/>
                <a:cs typeface="Arial MT"/>
              </a:rPr>
              <a:t> </a:t>
            </a:r>
            <a:r>
              <a:rPr sz="1200" spc="-5" dirty="0" err="1">
                <a:solidFill>
                  <a:srgbClr val="003399"/>
                </a:solidFill>
                <a:latin typeface="Arial MT"/>
                <a:cs typeface="Arial MT"/>
              </a:rPr>
              <a:t>p</a:t>
            </a:r>
            <a:r>
              <a:rPr sz="1200" spc="5" dirty="0" err="1">
                <a:solidFill>
                  <a:srgbClr val="003399"/>
                </a:solidFill>
                <a:latin typeface="Arial MT"/>
                <a:cs typeface="Arial MT"/>
              </a:rPr>
              <a:t>h</a:t>
            </a:r>
            <a:r>
              <a:rPr sz="1200" spc="-360" dirty="0" err="1">
                <a:solidFill>
                  <a:srgbClr val="003399"/>
                </a:solidFill>
                <a:latin typeface="Arial MT"/>
                <a:cs typeface="Arial MT"/>
              </a:rPr>
              <a:t>ụ</a:t>
            </a:r>
            <a:r>
              <a:rPr sz="1200" spc="-180" dirty="0" err="1">
                <a:solidFill>
                  <a:srgbClr val="003399"/>
                </a:solidFill>
                <a:latin typeface="Arial MT"/>
                <a:cs typeface="Arial MT"/>
              </a:rPr>
              <a:t>c</a:t>
            </a:r>
            <a:r>
              <a:rPr sz="1200" spc="-20" dirty="0">
                <a:solidFill>
                  <a:srgbClr val="003399"/>
                </a:solidFill>
                <a:latin typeface="Arial MT"/>
                <a:cs typeface="Arial MT"/>
              </a:rPr>
              <a:t> </a:t>
            </a:r>
            <a:r>
              <a:rPr sz="1200" spc="-10" dirty="0" err="1">
                <a:solidFill>
                  <a:srgbClr val="003399"/>
                </a:solidFill>
                <a:latin typeface="Arial MT"/>
                <a:cs typeface="Arial MT"/>
              </a:rPr>
              <a:t>g</a:t>
            </a:r>
            <a:r>
              <a:rPr sz="1200" spc="-5" dirty="0" err="1">
                <a:solidFill>
                  <a:srgbClr val="003399"/>
                </a:solidFill>
                <a:latin typeface="Arial MT"/>
                <a:cs typeface="Arial MT"/>
              </a:rPr>
              <a:t>i</a:t>
            </a:r>
            <a:r>
              <a:rPr sz="1200" dirty="0" err="1">
                <a:solidFill>
                  <a:srgbClr val="003399"/>
                </a:solidFill>
                <a:latin typeface="Arial MT"/>
                <a:cs typeface="Arial MT"/>
              </a:rPr>
              <a:t>á</a:t>
            </a:r>
            <a:r>
              <a:rPr lang="vi-VN" sz="1200" spc="-10" dirty="0">
                <a:solidFill>
                  <a:srgbClr val="003399"/>
                </a:solidFill>
                <a:latin typeface="Arial MT"/>
                <a:cs typeface="Arial MT"/>
              </a:rPr>
              <a:t> trị </a:t>
            </a:r>
            <a:r>
              <a:rPr lang="en-VN" sz="1200" spc="-315" dirty="0">
                <a:solidFill>
                  <a:srgbClr val="003399"/>
                </a:solidFill>
                <a:latin typeface="Arial MT"/>
                <a:cs typeface="Arial MT"/>
              </a:rPr>
              <a:t>   </a:t>
            </a:r>
            <a:r>
              <a:rPr lang="vi-VN" sz="1200" spc="-315" dirty="0">
                <a:solidFill>
                  <a:srgbClr val="003399"/>
                </a:solidFill>
                <a:latin typeface="Arial MT"/>
                <a:cs typeface="Arial MT"/>
              </a:rPr>
              <a:t> </a:t>
            </a:r>
            <a:r>
              <a:rPr sz="1200" spc="-5" dirty="0" err="1">
                <a:solidFill>
                  <a:srgbClr val="003399"/>
                </a:solidFill>
                <a:latin typeface="Arial MT"/>
                <a:cs typeface="Arial MT"/>
              </a:rPr>
              <a:t>các</a:t>
            </a:r>
            <a:r>
              <a:rPr sz="1200" spc="-20" dirty="0">
                <a:solidFill>
                  <a:srgbClr val="003399"/>
                </a:solidFill>
                <a:latin typeface="Arial MT"/>
                <a:cs typeface="Arial MT"/>
              </a:rPr>
              <a:t> </a:t>
            </a:r>
            <a:r>
              <a:rPr sz="1200" dirty="0">
                <a:solidFill>
                  <a:srgbClr val="003399"/>
                </a:solidFill>
                <a:latin typeface="Arial MT"/>
                <a:cs typeface="Arial MT"/>
              </a:rPr>
              <a:t>thanh</a:t>
            </a:r>
            <a:r>
              <a:rPr sz="1200" spc="-35" dirty="0">
                <a:solidFill>
                  <a:srgbClr val="003399"/>
                </a:solidFill>
                <a:latin typeface="Arial MT"/>
                <a:cs typeface="Arial MT"/>
              </a:rPr>
              <a:t> </a:t>
            </a:r>
            <a:r>
              <a:rPr sz="1200" spc="-5" dirty="0">
                <a:solidFill>
                  <a:srgbClr val="003399"/>
                </a:solidFill>
                <a:latin typeface="Arial MT"/>
                <a:cs typeface="Arial MT"/>
              </a:rPr>
              <a:t>ghi</a:t>
            </a:r>
            <a:r>
              <a:rPr sz="1200" spc="-10" dirty="0">
                <a:solidFill>
                  <a:srgbClr val="003399"/>
                </a:solidFill>
                <a:latin typeface="Arial MT"/>
                <a:cs typeface="Arial MT"/>
              </a:rPr>
              <a:t> </a:t>
            </a:r>
            <a:r>
              <a:rPr sz="1200" spc="-5" dirty="0">
                <a:solidFill>
                  <a:srgbClr val="003399"/>
                </a:solidFill>
                <a:latin typeface="Arial MT"/>
                <a:cs typeface="Arial MT"/>
              </a:rPr>
              <a:t>dùng</a:t>
            </a:r>
            <a:r>
              <a:rPr sz="1200" spc="-35" dirty="0">
                <a:solidFill>
                  <a:srgbClr val="003399"/>
                </a:solidFill>
                <a:latin typeface="Arial MT"/>
                <a:cs typeface="Arial MT"/>
              </a:rPr>
              <a:t> </a:t>
            </a:r>
            <a:r>
              <a:rPr sz="1200" spc="-5" dirty="0">
                <a:solidFill>
                  <a:srgbClr val="003399"/>
                </a:solidFill>
                <a:latin typeface="Arial MT"/>
                <a:cs typeface="Arial MT"/>
              </a:rPr>
              <a:t>chung</a:t>
            </a:r>
            <a:endParaRPr sz="1200" dirty="0">
              <a:latin typeface="Arial MT"/>
              <a:cs typeface="Arial MT"/>
            </a:endParaRPr>
          </a:p>
          <a:p>
            <a:pPr marL="12700">
              <a:lnSpc>
                <a:spcPct val="100000"/>
              </a:lnSpc>
              <a:spcBef>
                <a:spcPts val="815"/>
              </a:spcBef>
            </a:pPr>
            <a:r>
              <a:rPr sz="1600" b="1" spc="-5" dirty="0">
                <a:solidFill>
                  <a:srgbClr val="003399"/>
                </a:solidFill>
                <a:latin typeface="Arial"/>
                <a:cs typeface="Arial"/>
              </a:rPr>
              <a:t>IRET</a:t>
            </a:r>
            <a:endParaRPr sz="1600" dirty="0">
              <a:latin typeface="Arial"/>
              <a:cs typeface="Arial"/>
            </a:endParaRPr>
          </a:p>
        </p:txBody>
      </p:sp>
      <p:sp>
        <p:nvSpPr>
          <p:cNvPr id="23" name="object 23"/>
          <p:cNvSpPr txBox="1"/>
          <p:nvPr/>
        </p:nvSpPr>
        <p:spPr>
          <a:xfrm>
            <a:off x="1855723" y="3450463"/>
            <a:ext cx="10845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0000"/>
                </a:solidFill>
                <a:latin typeface="Arial MT"/>
                <a:cs typeface="Arial MT"/>
              </a:rPr>
              <a:t>T</a:t>
            </a:r>
            <a:r>
              <a:rPr sz="1200" spc="-535" dirty="0">
                <a:solidFill>
                  <a:srgbClr val="FF0000"/>
                </a:solidFill>
                <a:latin typeface="Arial MT"/>
                <a:cs typeface="Arial MT"/>
              </a:rPr>
              <a:t>ạ</a:t>
            </a:r>
            <a:r>
              <a:rPr sz="1200" dirty="0">
                <a:solidFill>
                  <a:srgbClr val="FF0000"/>
                </a:solidFill>
                <a:latin typeface="Arial MT"/>
                <a:cs typeface="Arial MT"/>
              </a:rPr>
              <a:t>m</a:t>
            </a:r>
            <a:r>
              <a:rPr sz="1200" spc="-15" dirty="0">
                <a:solidFill>
                  <a:srgbClr val="FF0000"/>
                </a:solidFill>
                <a:latin typeface="Arial MT"/>
                <a:cs typeface="Arial MT"/>
              </a:rPr>
              <a:t> </a:t>
            </a:r>
            <a:r>
              <a:rPr sz="1200" dirty="0">
                <a:solidFill>
                  <a:srgbClr val="FF0000"/>
                </a:solidFill>
                <a:latin typeface="Arial MT"/>
                <a:cs typeface="Arial MT"/>
              </a:rPr>
              <a:t>d</a:t>
            </a:r>
            <a:r>
              <a:rPr sz="1200" spc="-260" dirty="0">
                <a:solidFill>
                  <a:srgbClr val="FF0000"/>
                </a:solidFill>
                <a:latin typeface="Arial MT"/>
                <a:cs typeface="Arial MT"/>
              </a:rPr>
              <a:t>ừ</a:t>
            </a:r>
            <a:r>
              <a:rPr sz="1200" spc="-145" dirty="0">
                <a:solidFill>
                  <a:srgbClr val="FF0000"/>
                </a:solidFill>
                <a:latin typeface="Arial MT"/>
                <a:cs typeface="Arial MT"/>
              </a:rPr>
              <a:t>n</a:t>
            </a:r>
            <a:r>
              <a:rPr sz="1200" dirty="0">
                <a:solidFill>
                  <a:srgbClr val="FF0000"/>
                </a:solidFill>
                <a:latin typeface="Arial MT"/>
                <a:cs typeface="Arial MT"/>
              </a:rPr>
              <a:t>g</a:t>
            </a:r>
            <a:r>
              <a:rPr sz="1200" spc="-20" dirty="0">
                <a:solidFill>
                  <a:srgbClr val="FF0000"/>
                </a:solidFill>
                <a:latin typeface="Arial MT"/>
                <a:cs typeface="Arial MT"/>
              </a:rPr>
              <a:t> </a:t>
            </a:r>
            <a:r>
              <a:rPr sz="1200" spc="-5" dirty="0">
                <a:solidFill>
                  <a:srgbClr val="FF0000"/>
                </a:solidFill>
                <a:latin typeface="Arial MT"/>
                <a:cs typeface="Arial MT"/>
              </a:rPr>
              <a:t>C</a:t>
            </a:r>
            <a:r>
              <a:rPr sz="1200" spc="5" dirty="0">
                <a:solidFill>
                  <a:srgbClr val="FF0000"/>
                </a:solidFill>
                <a:latin typeface="Arial MT"/>
                <a:cs typeface="Arial MT"/>
              </a:rPr>
              <a:t>T</a:t>
            </a:r>
            <a:r>
              <a:rPr sz="1200" dirty="0">
                <a:solidFill>
                  <a:srgbClr val="FF0000"/>
                </a:solidFill>
                <a:latin typeface="Arial MT"/>
                <a:cs typeface="Arial MT"/>
              </a:rPr>
              <a:t>C</a:t>
            </a:r>
            <a:endParaRPr sz="1200">
              <a:latin typeface="Arial MT"/>
              <a:cs typeface="Arial MT"/>
            </a:endParaRPr>
          </a:p>
        </p:txBody>
      </p:sp>
      <p:sp>
        <p:nvSpPr>
          <p:cNvPr id="24" name="object 24"/>
          <p:cNvSpPr txBox="1"/>
          <p:nvPr/>
        </p:nvSpPr>
        <p:spPr>
          <a:xfrm>
            <a:off x="1938020" y="4057015"/>
            <a:ext cx="918844"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003399"/>
                </a:solidFill>
                <a:latin typeface="Arial MT"/>
                <a:cs typeface="Arial MT"/>
              </a:rPr>
              <a:t>T</a:t>
            </a:r>
            <a:r>
              <a:rPr sz="1200" spc="-190" dirty="0">
                <a:solidFill>
                  <a:srgbClr val="003399"/>
                </a:solidFill>
                <a:latin typeface="Arial MT"/>
                <a:cs typeface="Arial MT"/>
              </a:rPr>
              <a:t>iế</a:t>
            </a:r>
            <a:r>
              <a:rPr sz="1200" spc="-170" dirty="0">
                <a:solidFill>
                  <a:srgbClr val="003399"/>
                </a:solidFill>
                <a:latin typeface="Arial MT"/>
                <a:cs typeface="Arial MT"/>
              </a:rPr>
              <a:t>p</a:t>
            </a:r>
            <a:r>
              <a:rPr sz="1200" spc="-20" dirty="0">
                <a:solidFill>
                  <a:srgbClr val="003399"/>
                </a:solidFill>
                <a:latin typeface="Arial MT"/>
                <a:cs typeface="Arial MT"/>
              </a:rPr>
              <a:t> </a:t>
            </a:r>
            <a:r>
              <a:rPr sz="1200" spc="-120" dirty="0">
                <a:solidFill>
                  <a:srgbClr val="003399"/>
                </a:solidFill>
                <a:latin typeface="Arial MT"/>
                <a:cs typeface="Arial MT"/>
              </a:rPr>
              <a:t>t</a:t>
            </a:r>
            <a:r>
              <a:rPr sz="1200" spc="-415" dirty="0">
                <a:solidFill>
                  <a:srgbClr val="003399"/>
                </a:solidFill>
                <a:latin typeface="Arial MT"/>
                <a:cs typeface="Arial MT"/>
              </a:rPr>
              <a:t>ụ</a:t>
            </a:r>
            <a:r>
              <a:rPr sz="1200" dirty="0">
                <a:solidFill>
                  <a:srgbClr val="003399"/>
                </a:solidFill>
                <a:latin typeface="Arial MT"/>
                <a:cs typeface="Arial MT"/>
              </a:rPr>
              <a:t>c </a:t>
            </a:r>
            <a:r>
              <a:rPr sz="1200" spc="-5" dirty="0">
                <a:solidFill>
                  <a:srgbClr val="003399"/>
                </a:solidFill>
                <a:latin typeface="Arial MT"/>
                <a:cs typeface="Arial MT"/>
              </a:rPr>
              <a:t>C</a:t>
            </a:r>
            <a:r>
              <a:rPr sz="1200" spc="10" dirty="0">
                <a:solidFill>
                  <a:srgbClr val="003399"/>
                </a:solidFill>
                <a:latin typeface="Arial MT"/>
                <a:cs typeface="Arial MT"/>
              </a:rPr>
              <a:t>T</a:t>
            </a:r>
            <a:r>
              <a:rPr sz="1200" dirty="0">
                <a:solidFill>
                  <a:srgbClr val="003399"/>
                </a:solidFill>
                <a:latin typeface="Arial MT"/>
                <a:cs typeface="Arial MT"/>
              </a:rPr>
              <a:t>C</a:t>
            </a:r>
            <a:endParaRPr sz="12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15</a:t>
            </a:fld>
            <a:endParaRPr dirty="0"/>
          </a:p>
        </p:txBody>
      </p:sp>
      <p:sp>
        <p:nvSpPr>
          <p:cNvPr id="3" name="object 3"/>
          <p:cNvSpPr txBox="1">
            <a:spLocks noGrp="1"/>
          </p:cNvSpPr>
          <p:nvPr>
            <p:ph type="title"/>
          </p:nvPr>
        </p:nvSpPr>
        <p:spPr>
          <a:xfrm>
            <a:off x="718210" y="610513"/>
            <a:ext cx="8425790" cy="627736"/>
          </a:xfrm>
          <a:prstGeom prst="rect">
            <a:avLst/>
          </a:prstGeom>
        </p:spPr>
        <p:txBody>
          <a:bodyPr vert="horz" wrap="square" lIns="0" tIns="12065" rIns="0" bIns="0" rtlCol="0">
            <a:spAutoFit/>
          </a:bodyPr>
          <a:lstStyle/>
          <a:p>
            <a:pPr marL="12700">
              <a:lnSpc>
                <a:spcPct val="100000"/>
              </a:lnSpc>
              <a:spcBef>
                <a:spcPts val="95"/>
              </a:spcBef>
            </a:pPr>
            <a:r>
              <a:rPr sz="4000" spc="-10" dirty="0" err="1"/>
              <a:t>Ngắt</a:t>
            </a:r>
            <a:r>
              <a:rPr sz="4000" spc="25" dirty="0"/>
              <a:t> </a:t>
            </a:r>
            <a:r>
              <a:rPr sz="4000" spc="-5" dirty="0"/>
              <a:t>và</a:t>
            </a:r>
            <a:r>
              <a:rPr sz="4000" spc="5" dirty="0"/>
              <a:t> </a:t>
            </a:r>
            <a:r>
              <a:rPr sz="4000" spc="-10" dirty="0"/>
              <a:t>xử</a:t>
            </a:r>
            <a:r>
              <a:rPr sz="4000" dirty="0"/>
              <a:t> </a:t>
            </a:r>
            <a:r>
              <a:rPr sz="4000" spc="-5" dirty="0"/>
              <a:t>lý</a:t>
            </a:r>
            <a:r>
              <a:rPr sz="4000" spc="5" dirty="0"/>
              <a:t> </a:t>
            </a:r>
            <a:r>
              <a:rPr sz="4000" spc="-10" dirty="0"/>
              <a:t>ngắt</a:t>
            </a:r>
            <a:r>
              <a:rPr sz="4000" spc="45" dirty="0"/>
              <a:t> </a:t>
            </a:r>
            <a:r>
              <a:rPr sz="4000" spc="-5" dirty="0"/>
              <a:t>–</a:t>
            </a:r>
            <a:r>
              <a:rPr sz="4000" spc="5" dirty="0"/>
              <a:t> </a:t>
            </a:r>
            <a:r>
              <a:rPr sz="4000" spc="-10" dirty="0"/>
              <a:t>Chu</a:t>
            </a:r>
            <a:r>
              <a:rPr sz="4000" spc="15" dirty="0"/>
              <a:t> </a:t>
            </a:r>
            <a:r>
              <a:rPr sz="4000" spc="-5" dirty="0"/>
              <a:t>trình</a:t>
            </a:r>
            <a:r>
              <a:rPr sz="4000" dirty="0"/>
              <a:t> </a:t>
            </a:r>
            <a:r>
              <a:rPr sz="4000" spc="-10" dirty="0"/>
              <a:t>xử</a:t>
            </a:r>
            <a:r>
              <a:rPr sz="4000" dirty="0"/>
              <a:t> </a:t>
            </a:r>
            <a:r>
              <a:rPr sz="4000" spc="-5" dirty="0"/>
              <a:t>lý</a:t>
            </a:r>
            <a:r>
              <a:rPr sz="4000" dirty="0"/>
              <a:t> </a:t>
            </a:r>
            <a:r>
              <a:rPr sz="4000" spc="-5" dirty="0"/>
              <a:t>ngắt</a:t>
            </a:r>
            <a:endParaRPr sz="4000" dirty="0"/>
          </a:p>
        </p:txBody>
      </p:sp>
      <p:sp>
        <p:nvSpPr>
          <p:cNvPr id="6" name="Rectangle 3">
            <a:extLst>
              <a:ext uri="{FF2B5EF4-FFF2-40B4-BE49-F238E27FC236}">
                <a16:creationId xmlns:a16="http://schemas.microsoft.com/office/drawing/2014/main" id="{7CD7D5DB-14ED-F84F-BA49-49461223AC27}"/>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eaLnBrk="1" hangingPunct="1">
              <a:lnSpc>
                <a:spcPct val="90000"/>
              </a:lnSpc>
            </a:pPr>
            <a:r>
              <a:rPr lang="vi-VN" altLang="en-US" sz="2000" kern="0" dirty="0"/>
              <a:t>Khi nhận được yêu cầu ngắt, CPU thực hiện các việc:</a:t>
            </a:r>
          </a:p>
          <a:p>
            <a:pPr lvl="2" eaLnBrk="1" hangingPunct="1">
              <a:lnSpc>
                <a:spcPct val="90000"/>
              </a:lnSpc>
            </a:pPr>
            <a:r>
              <a:rPr lang="vi-VN" altLang="en-US" sz="1800" kern="0" dirty="0"/>
              <a:t>Hoàn tất lệnh đang thực hiện của chương trình chính (CTC)</a:t>
            </a:r>
          </a:p>
          <a:p>
            <a:pPr lvl="2" eaLnBrk="1" hangingPunct="1">
              <a:lnSpc>
                <a:spcPct val="90000"/>
              </a:lnSpc>
            </a:pPr>
            <a:r>
              <a:rPr lang="vi-VN" altLang="en-US" sz="1800" kern="0" dirty="0"/>
              <a:t>Lưu giá trị của thanh ghi cờ FR vào ngăn xếp</a:t>
            </a:r>
          </a:p>
          <a:p>
            <a:pPr lvl="2" eaLnBrk="1" hangingPunct="1">
              <a:lnSpc>
                <a:spcPct val="90000"/>
              </a:lnSpc>
            </a:pPr>
            <a:r>
              <a:rPr lang="vi-VN" altLang="en-US" sz="1800" kern="0" dirty="0"/>
              <a:t>Xoá cờ ngắt IF và cờ bẫy TF</a:t>
            </a:r>
          </a:p>
          <a:p>
            <a:pPr lvl="2" eaLnBrk="1" hangingPunct="1">
              <a:lnSpc>
                <a:spcPct val="90000"/>
              </a:lnSpc>
            </a:pPr>
            <a:r>
              <a:rPr lang="vi-VN" altLang="en-US" sz="1800" kern="0" dirty="0"/>
              <a:t>Lưu giá trị của các t.ghi CS và IP vào ngăn xếp</a:t>
            </a:r>
          </a:p>
          <a:p>
            <a:pPr lvl="2" eaLnBrk="1" hangingPunct="1">
              <a:lnSpc>
                <a:spcPct val="90000"/>
              </a:lnSpc>
            </a:pPr>
            <a:r>
              <a:rPr lang="vi-VN" altLang="en-US" sz="1800" kern="0" dirty="0"/>
              <a:t>Từ số hiệu ngắt N, lấy địa chỉ của CTCPVN từ bảng vector ngắt</a:t>
            </a:r>
          </a:p>
          <a:p>
            <a:pPr lvl="1" eaLnBrk="1" hangingPunct="1">
              <a:lnSpc>
                <a:spcPct val="90000"/>
              </a:lnSpc>
            </a:pPr>
            <a:r>
              <a:rPr lang="vi-VN" altLang="en-US" sz="2000" kern="0" dirty="0"/>
              <a:t>Nạp địa chỉ của CTCPVN vào CS và IP, CPU thực hiện CPCPVN, gồm:</a:t>
            </a:r>
          </a:p>
          <a:p>
            <a:pPr lvl="2" eaLnBrk="1" hangingPunct="1">
              <a:lnSpc>
                <a:spcPct val="90000"/>
              </a:lnSpc>
            </a:pPr>
            <a:r>
              <a:rPr lang="vi-VN" altLang="en-US" sz="1800" kern="0" dirty="0"/>
              <a:t>Lưu giá trị các thanh ghi dùng chung vào ngăn xếp</a:t>
            </a:r>
          </a:p>
          <a:p>
            <a:pPr lvl="2" eaLnBrk="1" hangingPunct="1">
              <a:lnSpc>
                <a:spcPct val="90000"/>
              </a:lnSpc>
            </a:pPr>
            <a:r>
              <a:rPr lang="vi-VN" altLang="en-US" sz="1800" kern="0" dirty="0"/>
              <a:t>Thực hiện mã chính của CTCPVN</a:t>
            </a:r>
          </a:p>
          <a:p>
            <a:pPr lvl="2" eaLnBrk="1" hangingPunct="1">
              <a:lnSpc>
                <a:spcPct val="90000"/>
              </a:lnSpc>
            </a:pPr>
            <a:r>
              <a:rPr lang="vi-VN" altLang="en-US" sz="1800" kern="0" dirty="0"/>
              <a:t>Khôi phục giá trị các thanh ghi dùng chung</a:t>
            </a:r>
          </a:p>
          <a:p>
            <a:pPr lvl="1" eaLnBrk="1" hangingPunct="1">
              <a:lnSpc>
                <a:spcPct val="90000"/>
              </a:lnSpc>
            </a:pPr>
            <a:r>
              <a:rPr lang="vi-VN" altLang="en-US" sz="2000" kern="0" dirty="0"/>
              <a:t>Gặp lệnh IRET kết thúc CTCPVN, CPU thực hiện các việc:</a:t>
            </a:r>
          </a:p>
          <a:p>
            <a:pPr lvl="2" eaLnBrk="1" hangingPunct="1">
              <a:lnSpc>
                <a:spcPct val="90000"/>
              </a:lnSpc>
            </a:pPr>
            <a:r>
              <a:rPr lang="vi-VN" altLang="en-US" sz="1800" kern="0" dirty="0"/>
              <a:t>Khôi phục giá trị của CS và IP</a:t>
            </a:r>
          </a:p>
          <a:p>
            <a:pPr lvl="2" eaLnBrk="1" hangingPunct="1">
              <a:lnSpc>
                <a:spcPct val="90000"/>
              </a:lnSpc>
            </a:pPr>
            <a:r>
              <a:rPr lang="vi-VN" altLang="en-US" sz="1800" kern="0" dirty="0"/>
              <a:t>Khôi phục giá trị của thanh ghi cờ FR</a:t>
            </a:r>
          </a:p>
          <a:p>
            <a:pPr lvl="2" eaLnBrk="1" hangingPunct="1">
              <a:lnSpc>
                <a:spcPct val="90000"/>
              </a:lnSpc>
            </a:pPr>
            <a:r>
              <a:rPr lang="vi-VN" altLang="en-US" sz="1800" kern="0" dirty="0"/>
              <a:t>Đặt cờ ngắt IF và cờ bẫy TF</a:t>
            </a:r>
          </a:p>
          <a:p>
            <a:pPr lvl="1" eaLnBrk="1" hangingPunct="1">
              <a:lnSpc>
                <a:spcPct val="90000"/>
              </a:lnSpc>
            </a:pPr>
            <a:r>
              <a:rPr lang="vi-VN" altLang="en-US" sz="2000" kern="0" dirty="0"/>
              <a:t>CPU tiếp tục thực hiện lệnh tiếp theo của CTC (nằm sau lệnh xảy ra ngắt).</a:t>
            </a:r>
          </a:p>
          <a:p>
            <a:pPr marL="457200" lvl="1" indent="0" eaLnBrk="1" hangingPunct="1">
              <a:lnSpc>
                <a:spcPct val="90000"/>
              </a:lnSpc>
              <a:buNone/>
            </a:pPr>
            <a:br>
              <a:rPr lang="en-US" altLang="en-US" sz="2000" kern="0" dirty="0"/>
            </a:br>
            <a:endParaRPr lang="en-US" altLang="en-US" sz="2000" kern="0" dirty="0"/>
          </a:p>
          <a:p>
            <a:pPr eaLnBrk="1" hangingPunct="1">
              <a:lnSpc>
                <a:spcPct val="90000"/>
              </a:lnSpc>
            </a:pPr>
            <a:endParaRPr lang="en-US"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5" end="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16</a:t>
            </a:fld>
            <a:endParaRPr dirty="0"/>
          </a:p>
        </p:txBody>
      </p:sp>
      <p:sp>
        <p:nvSpPr>
          <p:cNvPr id="3" name="object 3"/>
          <p:cNvSpPr txBox="1">
            <a:spLocks noGrp="1"/>
          </p:cNvSpPr>
          <p:nvPr>
            <p:ph type="title"/>
          </p:nvPr>
        </p:nvSpPr>
        <p:spPr>
          <a:xfrm>
            <a:off x="234492" y="672068"/>
            <a:ext cx="8723630" cy="566181"/>
          </a:xfrm>
          <a:prstGeom prst="rect">
            <a:avLst/>
          </a:prstGeom>
        </p:spPr>
        <p:txBody>
          <a:bodyPr vert="horz" wrap="square" lIns="0" tIns="12065" rIns="0" bIns="0" rtlCol="0">
            <a:spAutoFit/>
          </a:bodyPr>
          <a:lstStyle/>
          <a:p>
            <a:pPr marL="12700">
              <a:lnSpc>
                <a:spcPct val="100000"/>
              </a:lnSpc>
              <a:spcBef>
                <a:spcPts val="95"/>
              </a:spcBef>
            </a:pPr>
            <a:r>
              <a:rPr sz="3600" spc="-5" dirty="0" err="1"/>
              <a:t>Vào</a:t>
            </a:r>
            <a:r>
              <a:rPr sz="3600" spc="5" dirty="0"/>
              <a:t> </a:t>
            </a:r>
            <a:r>
              <a:rPr sz="3600" spc="-5" dirty="0"/>
              <a:t>ra</a:t>
            </a:r>
            <a:r>
              <a:rPr sz="3600" spc="5" dirty="0"/>
              <a:t> </a:t>
            </a:r>
            <a:r>
              <a:rPr sz="3600" spc="-5" dirty="0"/>
              <a:t>bằng</a:t>
            </a:r>
            <a:r>
              <a:rPr sz="3600" spc="5" dirty="0"/>
              <a:t> </a:t>
            </a:r>
            <a:r>
              <a:rPr sz="3600" spc="-10" dirty="0"/>
              <a:t>ngắt</a:t>
            </a:r>
            <a:r>
              <a:rPr sz="3600" spc="50" dirty="0"/>
              <a:t> </a:t>
            </a:r>
            <a:r>
              <a:rPr sz="3600" spc="-5" dirty="0"/>
              <a:t>–</a:t>
            </a:r>
            <a:r>
              <a:rPr sz="3600" spc="10" dirty="0"/>
              <a:t> </a:t>
            </a:r>
            <a:r>
              <a:rPr sz="3600" spc="-10" dirty="0"/>
              <a:t>Chu</a:t>
            </a:r>
            <a:r>
              <a:rPr sz="3600" spc="-5" dirty="0"/>
              <a:t> trình</a:t>
            </a:r>
            <a:r>
              <a:rPr sz="3600" spc="5" dirty="0"/>
              <a:t> </a:t>
            </a:r>
            <a:r>
              <a:rPr sz="3600" spc="-5" dirty="0"/>
              <a:t>vào</a:t>
            </a:r>
            <a:r>
              <a:rPr sz="3600" spc="5" dirty="0"/>
              <a:t> </a:t>
            </a:r>
            <a:r>
              <a:rPr sz="3600" spc="-5" dirty="0"/>
              <a:t>ra</a:t>
            </a:r>
            <a:r>
              <a:rPr sz="3600" spc="5" dirty="0"/>
              <a:t> </a:t>
            </a:r>
            <a:r>
              <a:rPr sz="3600" spc="-5" dirty="0"/>
              <a:t>bằng</a:t>
            </a:r>
            <a:r>
              <a:rPr sz="3600" spc="15" dirty="0"/>
              <a:t> </a:t>
            </a:r>
            <a:r>
              <a:rPr sz="3600" spc="-10" dirty="0"/>
              <a:t>ngắt</a:t>
            </a:r>
            <a:endParaRPr sz="3600" dirty="0"/>
          </a:p>
        </p:txBody>
      </p:sp>
      <p:sp>
        <p:nvSpPr>
          <p:cNvPr id="6" name="Rectangle 3">
            <a:extLst>
              <a:ext uri="{FF2B5EF4-FFF2-40B4-BE49-F238E27FC236}">
                <a16:creationId xmlns:a16="http://schemas.microsoft.com/office/drawing/2014/main" id="{D97E45DA-510F-2346-9F17-6FFC6E6EB014}"/>
              </a:ext>
            </a:extLst>
          </p:cNvPr>
          <p:cNvSpPr txBox="1">
            <a:spLocks noChangeArrowheads="1"/>
          </p:cNvSpPr>
          <p:nvPr/>
        </p:nvSpPr>
        <p:spPr bwMode="auto">
          <a:xfrm>
            <a:off x="453643" y="1616109"/>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eaLnBrk="1" hangingPunct="1">
              <a:lnSpc>
                <a:spcPct val="90000"/>
              </a:lnSpc>
            </a:pPr>
            <a:r>
              <a:rPr lang="vi-VN" altLang="en-US" kern="0" dirty="0"/>
              <a:t>Thiết bị vào ra có nhu cầu trao đổi dữ liệu, gửi yêu cầu ngắt đến chân tín hiệu INTR của CPU;</a:t>
            </a:r>
          </a:p>
          <a:p>
            <a:pPr lvl="1" eaLnBrk="1" hangingPunct="1">
              <a:lnSpc>
                <a:spcPct val="90000"/>
              </a:lnSpc>
            </a:pPr>
            <a:r>
              <a:rPr lang="vi-VN" altLang="en-US" kern="0" dirty="0"/>
              <a:t>Khi nhận được yêu cầu ngắt, CPU thực hiện các việc:</a:t>
            </a:r>
          </a:p>
          <a:p>
            <a:pPr lvl="2" eaLnBrk="1" hangingPunct="1">
              <a:lnSpc>
                <a:spcPct val="90000"/>
              </a:lnSpc>
            </a:pPr>
            <a:r>
              <a:rPr lang="vi-VN" altLang="en-US" kern="0" dirty="0"/>
              <a:t>Hoàn tất lệnh đang thực hiện của chương trình chính (CTC)</a:t>
            </a:r>
          </a:p>
          <a:p>
            <a:pPr lvl="2" eaLnBrk="1" hangingPunct="1">
              <a:lnSpc>
                <a:spcPct val="90000"/>
              </a:lnSpc>
            </a:pPr>
            <a:r>
              <a:rPr lang="vi-VN" altLang="en-US" kern="0" dirty="0"/>
              <a:t>Lưu giá trị của thanh ghi cờ FR vào ngăn xếp</a:t>
            </a:r>
          </a:p>
          <a:p>
            <a:pPr lvl="2" eaLnBrk="1" hangingPunct="1">
              <a:lnSpc>
                <a:spcPct val="90000"/>
              </a:lnSpc>
            </a:pPr>
            <a:r>
              <a:rPr lang="vi-VN" altLang="en-US" kern="0" dirty="0"/>
              <a:t>Xoá cờ ngắt IF và cờ bẫy TF</a:t>
            </a:r>
          </a:p>
          <a:p>
            <a:pPr lvl="2" eaLnBrk="1" hangingPunct="1">
              <a:lnSpc>
                <a:spcPct val="90000"/>
              </a:lnSpc>
            </a:pPr>
            <a:r>
              <a:rPr lang="vi-VN" altLang="en-US" kern="0" dirty="0"/>
              <a:t>Lưu giá trị của các t.ghi CS và IP vào ngăn xếp</a:t>
            </a:r>
          </a:p>
          <a:p>
            <a:pPr lvl="2" eaLnBrk="1" hangingPunct="1">
              <a:lnSpc>
                <a:spcPct val="90000"/>
              </a:lnSpc>
            </a:pPr>
            <a:r>
              <a:rPr lang="vi-VN" altLang="en-US" kern="0" dirty="0"/>
              <a:t>Gửi tín hiệu xác nhận ngắt đến thiết bị vào ra qua chân tín hiệu  INTA</a:t>
            </a:r>
          </a:p>
          <a:p>
            <a:pPr lvl="1" eaLnBrk="1" hangingPunct="1">
              <a:lnSpc>
                <a:spcPct val="90000"/>
              </a:lnSpc>
            </a:pPr>
            <a:r>
              <a:rPr lang="vi-VN" altLang="en-US" kern="0" dirty="0"/>
              <a:t>Nhận được hiệu xác nhận ngắt của CPU, thiết bị vào ra gửi  số hiệu ngắt N đến CPU</a:t>
            </a:r>
          </a:p>
          <a:p>
            <a:pPr lvl="1" eaLnBrk="1" hangingPunct="1">
              <a:lnSpc>
                <a:spcPct val="90000"/>
              </a:lnSpc>
            </a:pPr>
            <a:r>
              <a:rPr lang="vi-VN" altLang="en-US" kern="0" dirty="0"/>
              <a:t>Nhận được số hiệu ngắt N, CPU lấy địa chỉ của CTCPVN tương ứng từ bảng vector ngắt</a:t>
            </a:r>
          </a:p>
          <a:p>
            <a:pPr marL="0" indent="0" eaLnBrk="1" hangingPunct="1">
              <a:lnSpc>
                <a:spcPct val="90000"/>
              </a:lnSpc>
              <a:buNone/>
            </a:pPr>
            <a:endParaRPr lang="en-US"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17</a:t>
            </a:fld>
            <a:endParaRPr dirty="0"/>
          </a:p>
        </p:txBody>
      </p:sp>
      <p:sp>
        <p:nvSpPr>
          <p:cNvPr id="3" name="object 3"/>
          <p:cNvSpPr txBox="1"/>
          <p:nvPr/>
        </p:nvSpPr>
        <p:spPr>
          <a:xfrm>
            <a:off x="214985" y="569602"/>
            <a:ext cx="8723630" cy="784830"/>
          </a:xfrm>
          <a:prstGeom prst="rect">
            <a:avLst/>
          </a:prstGeom>
        </p:spPr>
        <p:txBody>
          <a:bodyPr vert="horz" wrap="square" lIns="0" tIns="228600" rIns="0" bIns="0" rtlCol="0">
            <a:spAutoFit/>
          </a:bodyPr>
          <a:lstStyle/>
          <a:p>
            <a:pPr marL="12066" lvl="2">
              <a:lnSpc>
                <a:spcPct val="100000"/>
              </a:lnSpc>
              <a:spcBef>
                <a:spcPts val="1800"/>
              </a:spcBef>
              <a:tabLst>
                <a:tab pos="902969" algn="l"/>
              </a:tabLst>
            </a:pPr>
            <a:r>
              <a:rPr lang="vi-VN" sz="3600" spc="-5" dirty="0">
                <a:latin typeface="Times New Roman" panose="02020603050405020304" pitchFamily="18" charset="0"/>
                <a:cs typeface="Times New Roman" panose="02020603050405020304" pitchFamily="18" charset="0"/>
              </a:rPr>
              <a:t>Vào</a:t>
            </a:r>
            <a:r>
              <a:rPr lang="vi-VN" sz="3600" spc="5"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ra</a:t>
            </a:r>
            <a:r>
              <a:rPr lang="vi-VN" sz="3600"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bằng</a:t>
            </a:r>
            <a:r>
              <a:rPr lang="vi-VN" sz="3600" spc="5" dirty="0">
                <a:latin typeface="Times New Roman" panose="02020603050405020304" pitchFamily="18" charset="0"/>
                <a:cs typeface="Times New Roman" panose="02020603050405020304" pitchFamily="18" charset="0"/>
              </a:rPr>
              <a:t> </a:t>
            </a:r>
            <a:r>
              <a:rPr lang="vi-VN" sz="3600" spc="-10" dirty="0">
                <a:latin typeface="Times New Roman" panose="02020603050405020304" pitchFamily="18" charset="0"/>
                <a:cs typeface="Times New Roman" panose="02020603050405020304" pitchFamily="18" charset="0"/>
              </a:rPr>
              <a:t>ngắt</a:t>
            </a:r>
            <a:r>
              <a:rPr lang="vi-VN" sz="3600" spc="50"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a:t>
            </a:r>
            <a:r>
              <a:rPr lang="vi-VN" sz="3600" spc="5" dirty="0">
                <a:latin typeface="Times New Roman" panose="02020603050405020304" pitchFamily="18" charset="0"/>
                <a:cs typeface="Times New Roman" panose="02020603050405020304" pitchFamily="18" charset="0"/>
              </a:rPr>
              <a:t> </a:t>
            </a:r>
            <a:r>
              <a:rPr lang="vi-VN" sz="3600" spc="-10" dirty="0">
                <a:latin typeface="Times New Roman" panose="02020603050405020304" pitchFamily="18" charset="0"/>
                <a:cs typeface="Times New Roman" panose="02020603050405020304" pitchFamily="18" charset="0"/>
              </a:rPr>
              <a:t>Chu</a:t>
            </a:r>
            <a:r>
              <a:rPr lang="vi-VN" sz="3600" spc="-5" dirty="0">
                <a:latin typeface="Times New Roman" panose="02020603050405020304" pitchFamily="18" charset="0"/>
                <a:cs typeface="Times New Roman" panose="02020603050405020304" pitchFamily="18" charset="0"/>
              </a:rPr>
              <a:t> trình</a:t>
            </a:r>
            <a:r>
              <a:rPr lang="vi-VN" sz="3600" spc="5"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vào</a:t>
            </a:r>
            <a:r>
              <a:rPr lang="vi-VN" sz="3600"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ra</a:t>
            </a:r>
            <a:r>
              <a:rPr lang="vi-VN" sz="3600" spc="5" dirty="0">
                <a:latin typeface="Times New Roman" panose="02020603050405020304" pitchFamily="18" charset="0"/>
                <a:cs typeface="Times New Roman" panose="02020603050405020304" pitchFamily="18" charset="0"/>
              </a:rPr>
              <a:t> </a:t>
            </a:r>
            <a:r>
              <a:rPr lang="vi-VN" sz="3600" spc="-5" dirty="0">
                <a:latin typeface="Times New Roman" panose="02020603050405020304" pitchFamily="18" charset="0"/>
                <a:cs typeface="Times New Roman" panose="02020603050405020304" pitchFamily="18" charset="0"/>
              </a:rPr>
              <a:t>bằng</a:t>
            </a:r>
            <a:r>
              <a:rPr lang="vi-VN" sz="3600" spc="15" dirty="0">
                <a:latin typeface="Times New Roman" panose="02020603050405020304" pitchFamily="18" charset="0"/>
                <a:cs typeface="Times New Roman" panose="02020603050405020304" pitchFamily="18" charset="0"/>
              </a:rPr>
              <a:t> </a:t>
            </a:r>
            <a:r>
              <a:rPr lang="vi-VN" sz="3600" spc="-10" dirty="0">
                <a:latin typeface="Times New Roman" panose="02020603050405020304" pitchFamily="18" charset="0"/>
                <a:cs typeface="Times New Roman" panose="02020603050405020304" pitchFamily="18" charset="0"/>
              </a:rPr>
              <a:t>ngắt</a:t>
            </a:r>
            <a:endParaRPr lang="vi-VN" sz="36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D8745453-8E80-7F41-AAEF-78856E125D57}"/>
              </a:ext>
            </a:extLst>
          </p:cNvPr>
          <p:cNvSpPr txBox="1">
            <a:spLocks noChangeArrowheads="1"/>
          </p:cNvSpPr>
          <p:nvPr/>
        </p:nvSpPr>
        <p:spPr>
          <a:xfrm>
            <a:off x="611188" y="1484313"/>
            <a:ext cx="8532812" cy="1512639"/>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eaLnBrk="1" hangingPunct="1">
              <a:lnSpc>
                <a:spcPct val="90000"/>
              </a:lnSpc>
            </a:pPr>
            <a:r>
              <a:rPr lang="vi-VN" altLang="en-US" kern="0" dirty="0">
                <a:latin typeface="Times New Roman" panose="02020603050405020304" pitchFamily="18" charset="0"/>
                <a:cs typeface="Times New Roman" panose="02020603050405020304" pitchFamily="18" charset="0"/>
              </a:rPr>
              <a:t>Nạp địa chỉ của CTCPVN vào CS và IP, CPU thực  hiện CPCPVN, gồm:</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Lưu giá trị các thanh ghi dùng chung vào ngăn xếp</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Thực hiện mã chính của CTCPVN: đồng thời thực hiện việc trao đổi dữ liệu với thiết bị vào ra</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Khôi phục giá trị các thanh ghi dùng chung</a:t>
            </a:r>
          </a:p>
          <a:p>
            <a:pPr lvl="1" eaLnBrk="1" hangingPunct="1">
              <a:lnSpc>
                <a:spcPct val="90000"/>
              </a:lnSpc>
            </a:pPr>
            <a:r>
              <a:rPr lang="vi-VN" altLang="en-US" kern="0" dirty="0">
                <a:latin typeface="Times New Roman" panose="02020603050405020304" pitchFamily="18" charset="0"/>
                <a:cs typeface="Times New Roman" panose="02020603050405020304" pitchFamily="18" charset="0"/>
              </a:rPr>
              <a:t>Gặp lệnh IRET kết thúc CTCPVN, CPU thực hiện các việc:</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Khôi phục giá trị của CS và IP</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Khôi phục giá trị của thanh ghi cờ FR</a:t>
            </a:r>
          </a:p>
          <a:p>
            <a:pPr lvl="2" eaLnBrk="1" hangingPunct="1">
              <a:lnSpc>
                <a:spcPct val="90000"/>
              </a:lnSpc>
            </a:pPr>
            <a:r>
              <a:rPr lang="vi-VN" altLang="en-US" kern="0" dirty="0">
                <a:latin typeface="Times New Roman" panose="02020603050405020304" pitchFamily="18" charset="0"/>
                <a:cs typeface="Times New Roman" panose="02020603050405020304" pitchFamily="18" charset="0"/>
              </a:rPr>
              <a:t>Đặt cờ ngắt IF và cờ bẫy TF</a:t>
            </a:r>
          </a:p>
          <a:p>
            <a:pPr lvl="1" eaLnBrk="1" hangingPunct="1">
              <a:lnSpc>
                <a:spcPct val="90000"/>
              </a:lnSpc>
            </a:pPr>
            <a:r>
              <a:rPr lang="vi-VN" altLang="en-US" kern="0" dirty="0">
                <a:latin typeface="Times New Roman" panose="02020603050405020304" pitchFamily="18" charset="0"/>
                <a:cs typeface="Times New Roman" panose="02020603050405020304" pitchFamily="18" charset="0"/>
              </a:rPr>
              <a:t>CPU tiếp tục thực hiện lệnh tiếp theo của CTC (nằm ngay sau lệnh xảy ra ngắt).</a:t>
            </a:r>
          </a:p>
          <a:p>
            <a:pPr marL="457200" lvl="1" indent="0" eaLnBrk="1" hangingPunct="1">
              <a:lnSpc>
                <a:spcPct val="90000"/>
              </a:lnSpc>
              <a:buNone/>
            </a:pPr>
            <a:br>
              <a:rPr lang="en-US" altLang="en-US" kern="0" dirty="0">
                <a:latin typeface="Times New Roman" panose="02020603050405020304" pitchFamily="18" charset="0"/>
                <a:cs typeface="Times New Roman" panose="02020603050405020304" pitchFamily="18" charset="0"/>
              </a:rPr>
            </a:br>
            <a:endParaRPr lang="en-US" altLang="en-US" kern="0"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05634"/>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latin typeface="Times New Roman" panose="02020603050405020304" pitchFamily="18" charset="0"/>
                <a:cs typeface="Times New Roman" panose="02020603050405020304" pitchFamily="18" charset="0"/>
              </a:rPr>
              <a:t>Trang</a:t>
            </a:r>
            <a:r>
              <a:rPr lang="en-US" spc="-65">
                <a:latin typeface="Times New Roman" panose="02020603050405020304" pitchFamily="18" charset="0"/>
                <a:cs typeface="Times New Roman" panose="02020603050405020304" pitchFamily="18" charset="0"/>
              </a:rPr>
              <a:t> </a:t>
            </a:r>
            <a:fld id="{81D60167-4931-47E6-BA6A-407CBD079E47}" type="slidenum">
              <a:rPr smtClean="0">
                <a:latin typeface="Times New Roman" panose="02020603050405020304" pitchFamily="18" charset="0"/>
                <a:cs typeface="Times New Roman" panose="02020603050405020304" pitchFamily="18" charset="0"/>
              </a:rPr>
              <a:pPr marL="12700">
                <a:lnSpc>
                  <a:spcPts val="1650"/>
                </a:lnSpc>
              </a:pPr>
              <a:t>18</a:t>
            </a:fld>
            <a:endParaRPr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467544" y="610513"/>
            <a:ext cx="7827993" cy="627736"/>
          </a:xfrm>
          <a:prstGeom prst="rect">
            <a:avLst/>
          </a:prstGeom>
        </p:spPr>
        <p:txBody>
          <a:bodyPr vert="horz" wrap="square" lIns="0" tIns="12065" rIns="0" bIns="0" rtlCol="0">
            <a:spAutoFit/>
          </a:bodyPr>
          <a:lstStyle/>
          <a:p>
            <a:pPr marL="12700">
              <a:lnSpc>
                <a:spcPct val="100000"/>
              </a:lnSpc>
              <a:spcBef>
                <a:spcPts val="95"/>
              </a:spcBef>
            </a:pPr>
            <a:r>
              <a:rPr sz="4000" spc="-5" dirty="0" err="1"/>
              <a:t>Vào</a:t>
            </a:r>
            <a:r>
              <a:rPr sz="4000" spc="5" dirty="0"/>
              <a:t> </a:t>
            </a:r>
            <a:r>
              <a:rPr sz="4000" spc="-5" dirty="0"/>
              <a:t>ra bằng</a:t>
            </a:r>
            <a:r>
              <a:rPr sz="4000" spc="5" dirty="0"/>
              <a:t> </a:t>
            </a:r>
            <a:r>
              <a:rPr sz="4000" spc="-10" dirty="0"/>
              <a:t>ngắt</a:t>
            </a:r>
            <a:r>
              <a:rPr sz="4000" spc="50" dirty="0"/>
              <a:t> </a:t>
            </a:r>
            <a:r>
              <a:rPr sz="4000" spc="-5" dirty="0"/>
              <a:t>–</a:t>
            </a:r>
            <a:r>
              <a:rPr sz="4000" dirty="0"/>
              <a:t> </a:t>
            </a:r>
            <a:r>
              <a:rPr sz="4000" spc="-5" dirty="0"/>
              <a:t>Ưu</a:t>
            </a:r>
            <a:r>
              <a:rPr sz="4000" dirty="0"/>
              <a:t> </a:t>
            </a:r>
            <a:r>
              <a:rPr sz="4000" spc="-5" dirty="0"/>
              <a:t>và</a:t>
            </a:r>
            <a:r>
              <a:rPr sz="4000" dirty="0"/>
              <a:t> </a:t>
            </a:r>
            <a:r>
              <a:rPr sz="4000" spc="-5" dirty="0"/>
              <a:t>nhược</a:t>
            </a:r>
            <a:r>
              <a:rPr sz="4000" spc="5" dirty="0"/>
              <a:t> </a:t>
            </a:r>
            <a:r>
              <a:rPr sz="4000" spc="-5" dirty="0"/>
              <a:t>điểm</a:t>
            </a:r>
            <a:endParaRPr sz="4000" dirty="0"/>
          </a:p>
        </p:txBody>
      </p:sp>
      <p:sp>
        <p:nvSpPr>
          <p:cNvPr id="6" name="Rectangle 3">
            <a:extLst>
              <a:ext uri="{FF2B5EF4-FFF2-40B4-BE49-F238E27FC236}">
                <a16:creationId xmlns:a16="http://schemas.microsoft.com/office/drawing/2014/main" id="{1142C94D-2FBD-724E-8952-4A18325F42AF}"/>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90000"/>
              </a:lnSpc>
            </a:pPr>
            <a:r>
              <a:rPr lang="vi-VN" altLang="en-US" kern="0" dirty="0"/>
              <a:t>Ưu điểm</a:t>
            </a:r>
          </a:p>
          <a:p>
            <a:pPr lvl="1" eaLnBrk="1" hangingPunct="1">
              <a:lnSpc>
                <a:spcPct val="90000"/>
              </a:lnSpc>
            </a:pPr>
            <a:r>
              <a:rPr lang="vi-VN" altLang="en-US" kern="0" dirty="0"/>
              <a:t>Hiệu quả hơn vào ra bằng thăm dò, do CPU không phải thăm  dò từng thiết bị</a:t>
            </a:r>
          </a:p>
          <a:p>
            <a:pPr eaLnBrk="1" hangingPunct="1">
              <a:lnSpc>
                <a:spcPct val="90000"/>
              </a:lnSpc>
            </a:pPr>
            <a:r>
              <a:rPr lang="vi-VN" altLang="en-US" kern="0" dirty="0"/>
              <a:t>Nhược điểm</a:t>
            </a:r>
          </a:p>
          <a:p>
            <a:pPr lvl="1" eaLnBrk="1" hangingPunct="1">
              <a:lnSpc>
                <a:spcPct val="90000"/>
              </a:lnSpc>
            </a:pPr>
            <a:r>
              <a:rPr lang="vi-VN" altLang="en-US" kern="0" dirty="0"/>
              <a:t>Phức tạp hơn vào ra bằng thăm dò</a:t>
            </a:r>
          </a:p>
          <a:p>
            <a:pPr lvl="1" eaLnBrk="1" hangingPunct="1">
              <a:lnSpc>
                <a:spcPct val="90000"/>
              </a:lnSpc>
            </a:pPr>
            <a:r>
              <a:rPr lang="vi-VN" altLang="en-US" kern="0" dirty="0"/>
              <a:t>Cần mạch phần cứng để điều khiển ngắt</a:t>
            </a:r>
          </a:p>
          <a:p>
            <a:pPr eaLnBrk="1" hangingPunct="1">
              <a:lnSpc>
                <a:spcPct val="90000"/>
              </a:lnSpc>
            </a:pPr>
            <a:r>
              <a:rPr lang="vi-VN" altLang="en-US" kern="0" dirty="0"/>
              <a:t>Bên chủ động trong vào ra bằng ngắt:</a:t>
            </a:r>
          </a:p>
          <a:p>
            <a:pPr lvl="1" eaLnBrk="1" hangingPunct="1">
              <a:lnSpc>
                <a:spcPct val="90000"/>
              </a:lnSpc>
            </a:pPr>
            <a:r>
              <a:rPr lang="vi-VN" altLang="en-US" kern="0" dirty="0"/>
              <a:t>Thiết bị vào ra</a:t>
            </a:r>
            <a:br>
              <a:rPr lang="en-US" altLang="en-US" kern="0" dirty="0"/>
            </a:br>
            <a:endParaRPr lang="en-US" altLang="en-US" kern="0" dirty="0"/>
          </a:p>
          <a:p>
            <a:pPr eaLnBrk="1" hangingPunct="1">
              <a:lnSpc>
                <a:spcPct val="90000"/>
              </a:lnSpc>
            </a:pPr>
            <a:endParaRPr lang="en-US"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19</a:t>
            </a:fld>
            <a:endParaRPr dirty="0"/>
          </a:p>
        </p:txBody>
      </p:sp>
      <p:sp>
        <p:nvSpPr>
          <p:cNvPr id="3" name="object 3"/>
          <p:cNvSpPr txBox="1">
            <a:spLocks noGrp="1"/>
          </p:cNvSpPr>
          <p:nvPr>
            <p:ph type="title"/>
          </p:nvPr>
        </p:nvSpPr>
        <p:spPr>
          <a:xfrm>
            <a:off x="611188" y="610513"/>
            <a:ext cx="6835965" cy="627736"/>
          </a:xfrm>
          <a:prstGeom prst="rect">
            <a:avLst/>
          </a:prstGeom>
        </p:spPr>
        <p:txBody>
          <a:bodyPr vert="horz" wrap="square" lIns="0" tIns="12065" rIns="0" bIns="0" rtlCol="0">
            <a:spAutoFit/>
          </a:bodyPr>
          <a:lstStyle/>
          <a:p>
            <a:pPr marL="12700">
              <a:lnSpc>
                <a:spcPct val="100000"/>
              </a:lnSpc>
              <a:spcBef>
                <a:spcPts val="95"/>
              </a:spcBef>
            </a:pPr>
            <a:r>
              <a:rPr sz="4000" spc="-5" dirty="0" err="1"/>
              <a:t>Mạch</a:t>
            </a:r>
            <a:r>
              <a:rPr sz="4000" spc="10" dirty="0"/>
              <a:t> </a:t>
            </a:r>
            <a:r>
              <a:rPr sz="4000" spc="-5" dirty="0"/>
              <a:t>điều</a:t>
            </a:r>
            <a:r>
              <a:rPr sz="4000" spc="5" dirty="0"/>
              <a:t> </a:t>
            </a:r>
            <a:r>
              <a:rPr sz="4000" spc="-5" dirty="0"/>
              <a:t>khiển</a:t>
            </a:r>
            <a:r>
              <a:rPr sz="4000" dirty="0"/>
              <a:t> </a:t>
            </a:r>
            <a:r>
              <a:rPr sz="4000" spc="-10" dirty="0"/>
              <a:t>ngắt</a:t>
            </a:r>
            <a:r>
              <a:rPr sz="4000" spc="10" dirty="0"/>
              <a:t> </a:t>
            </a:r>
            <a:r>
              <a:rPr sz="4000" spc="-5" dirty="0"/>
              <a:t>8259A</a:t>
            </a:r>
            <a:endParaRPr sz="4000" dirty="0"/>
          </a:p>
        </p:txBody>
      </p:sp>
      <p:sp>
        <p:nvSpPr>
          <p:cNvPr id="6" name="Rectangle 3">
            <a:extLst>
              <a:ext uri="{FF2B5EF4-FFF2-40B4-BE49-F238E27FC236}">
                <a16:creationId xmlns:a16="http://schemas.microsoft.com/office/drawing/2014/main" id="{4CC263BE-1F3A-5043-98CE-EC1853395BA6}"/>
              </a:ext>
            </a:extLst>
          </p:cNvPr>
          <p:cNvSpPr txBox="1">
            <a:spLocks noChangeArrowheads="1"/>
          </p:cNvSpPr>
          <p:nvPr/>
        </p:nvSpPr>
        <p:spPr bwMode="auto">
          <a:xfrm>
            <a:off x="214636" y="1556792"/>
            <a:ext cx="8929364"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90000"/>
              </a:lnSpc>
            </a:pPr>
            <a:r>
              <a:rPr lang="vi-VN" altLang="en-US" kern="0" dirty="0"/>
              <a:t>Trường hợp có nhiều yêu cầu ngắt che được (ngắt gửi đến  chân INTR), mạch điều khiển ngắt 8259A thường được sử  dụng để giải quyết vấn đề ưu tiên xử lý các yêu cầu ngắt.</a:t>
            </a:r>
          </a:p>
          <a:p>
            <a:pPr eaLnBrk="1" hangingPunct="1">
              <a:lnSpc>
                <a:spcPct val="90000"/>
              </a:lnSpc>
            </a:pPr>
            <a:r>
              <a:rPr lang="vi-VN" altLang="en-US" kern="0" dirty="0"/>
              <a:t>Vi  mạch  8259A được  gọi  là  mạch điều  khiển  ngắt  lập trình được (Programmable Interrupt Controller - PIC).</a:t>
            </a:r>
          </a:p>
          <a:p>
            <a:pPr lvl="1" eaLnBrk="1" hangingPunct="1">
              <a:lnSpc>
                <a:spcPct val="90000"/>
              </a:lnSpc>
            </a:pPr>
            <a:r>
              <a:rPr lang="vi-VN" altLang="en-US" kern="0" dirty="0"/>
              <a:t>Là một vi mạch cỡ lớn có thể xử lý trước được 8 yêu cầu ngắt  với các mức ưu tiên khác nhau để tạo ra một yêu cầu ngắt  đưa đến đầu vào INTR của CPU 8086.</a:t>
            </a:r>
          </a:p>
          <a:p>
            <a:pPr lvl="1" eaLnBrk="1" hangingPunct="1">
              <a:lnSpc>
                <a:spcPct val="90000"/>
              </a:lnSpc>
            </a:pPr>
            <a:r>
              <a:rPr lang="vi-VN" altLang="en-US" kern="0" dirty="0"/>
              <a:t>Nếu nối	tầng 1 mạch 8259A chủ với 8 mạch 8259A thợ ta có  thể nâng tổng số các yêu cầu ngắt với các mức ưu tiên khác  nhau lên thành 64.</a:t>
            </a:r>
            <a:br>
              <a:rPr lang="en-US" altLang="en-US" kern="0" dirty="0"/>
            </a:br>
            <a:endParaRPr lang="en-US" altLang="en-US" kern="0" dirty="0"/>
          </a:p>
          <a:p>
            <a:pPr eaLnBrk="1" hangingPunct="1">
              <a:lnSpc>
                <a:spcPct val="90000"/>
              </a:lnSpc>
            </a:pPr>
            <a:endParaRPr lang="en-US"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4570" y="32426"/>
            <a:ext cx="5126990" cy="569595"/>
          </a:xfrm>
          <a:prstGeom prst="rect">
            <a:avLst/>
          </a:prstGeom>
        </p:spPr>
        <p:txBody>
          <a:bodyPr vert="horz" wrap="square" lIns="0" tIns="53340" rIns="0" bIns="0" rtlCol="0">
            <a:spAutoFit/>
          </a:bodyPr>
          <a:lstStyle/>
          <a:p>
            <a:pPr marR="66675" algn="ctr">
              <a:lnSpc>
                <a:spcPct val="100000"/>
              </a:lnSpc>
              <a:spcBef>
                <a:spcPts val="420"/>
              </a:spcBef>
            </a:pPr>
            <a:r>
              <a:rPr sz="1400" b="1" spc="-5" dirty="0">
                <a:latin typeface="Arial"/>
                <a:cs typeface="Arial"/>
              </a:rPr>
              <a:t>BÀI</a:t>
            </a:r>
            <a:r>
              <a:rPr sz="1400" b="1" spc="-10" dirty="0">
                <a:latin typeface="Arial"/>
                <a:cs typeface="Arial"/>
              </a:rPr>
              <a:t> GIẢNG</a:t>
            </a:r>
            <a:r>
              <a:rPr sz="1400" b="1" spc="20" dirty="0">
                <a:latin typeface="Arial"/>
                <a:cs typeface="Arial"/>
              </a:rPr>
              <a:t> </a:t>
            </a:r>
            <a:r>
              <a:rPr sz="1400" b="1" spc="5" dirty="0">
                <a:latin typeface="Arial"/>
                <a:cs typeface="Arial"/>
              </a:rPr>
              <a:t>MÔN</a:t>
            </a:r>
            <a:r>
              <a:rPr sz="1400" b="1" spc="-40" dirty="0">
                <a:latin typeface="Arial"/>
                <a:cs typeface="Arial"/>
              </a:rPr>
              <a:t> </a:t>
            </a:r>
            <a:r>
              <a:rPr sz="1400" b="1" spc="-5" dirty="0">
                <a:latin typeface="Arial"/>
                <a:cs typeface="Arial"/>
              </a:rPr>
              <a:t>KỸ</a:t>
            </a:r>
            <a:r>
              <a:rPr sz="1400" b="1" dirty="0">
                <a:latin typeface="Arial"/>
                <a:cs typeface="Arial"/>
              </a:rPr>
              <a:t> </a:t>
            </a:r>
            <a:r>
              <a:rPr sz="1400" b="1" spc="-15" dirty="0">
                <a:latin typeface="Arial"/>
                <a:cs typeface="Arial"/>
              </a:rPr>
              <a:t>THUẬT</a:t>
            </a:r>
            <a:r>
              <a:rPr sz="1400" b="1" spc="30" dirty="0">
                <a:latin typeface="Arial"/>
                <a:cs typeface="Arial"/>
              </a:rPr>
              <a:t> </a:t>
            </a:r>
            <a:r>
              <a:rPr sz="1400" b="1" dirty="0">
                <a:latin typeface="Arial"/>
                <a:cs typeface="Arial"/>
              </a:rPr>
              <a:t>VI</a:t>
            </a:r>
            <a:r>
              <a:rPr sz="1400" b="1" spc="-5" dirty="0">
                <a:latin typeface="Arial"/>
                <a:cs typeface="Arial"/>
              </a:rPr>
              <a:t> </a:t>
            </a:r>
            <a:r>
              <a:rPr sz="1400" b="1" dirty="0">
                <a:latin typeface="Arial"/>
                <a:cs typeface="Arial"/>
              </a:rPr>
              <a:t>XỬ</a:t>
            </a:r>
            <a:r>
              <a:rPr sz="1400" b="1" spc="-15" dirty="0">
                <a:latin typeface="Arial"/>
                <a:cs typeface="Arial"/>
              </a:rPr>
              <a:t> </a:t>
            </a:r>
            <a:r>
              <a:rPr sz="1400" b="1" spc="-5" dirty="0">
                <a:latin typeface="Arial"/>
                <a:cs typeface="Arial"/>
              </a:rPr>
              <a:t>LÝ</a:t>
            </a:r>
            <a:endParaRPr sz="1400" dirty="0">
              <a:latin typeface="Arial"/>
              <a:cs typeface="Arial"/>
            </a:endParaRPr>
          </a:p>
          <a:p>
            <a:pPr algn="ctr">
              <a:lnSpc>
                <a:spcPct val="100000"/>
              </a:lnSpc>
              <a:spcBef>
                <a:spcPts val="365"/>
              </a:spcBef>
            </a:pPr>
            <a:r>
              <a:rPr sz="1600" b="1" spc="-10" dirty="0">
                <a:latin typeface="Arial"/>
                <a:cs typeface="Arial"/>
              </a:rPr>
              <a:t>CHƯƠNG</a:t>
            </a:r>
            <a:r>
              <a:rPr sz="1600" b="1" spc="5" dirty="0">
                <a:latin typeface="Arial"/>
                <a:cs typeface="Arial"/>
              </a:rPr>
              <a:t> </a:t>
            </a:r>
            <a:r>
              <a:rPr lang="vi-VN" sz="1600" b="1" spc="-5" dirty="0">
                <a:latin typeface="Arial"/>
                <a:cs typeface="Arial"/>
              </a:rPr>
              <a:t>6</a:t>
            </a:r>
            <a:r>
              <a:rPr sz="1600" b="1" spc="10" dirty="0">
                <a:latin typeface="Arial"/>
                <a:cs typeface="Arial"/>
              </a:rPr>
              <a:t> </a:t>
            </a:r>
            <a:r>
              <a:rPr sz="1600" b="1" spc="-5" dirty="0">
                <a:latin typeface="Arial"/>
                <a:cs typeface="Arial"/>
              </a:rPr>
              <a:t>– CÁC</a:t>
            </a:r>
            <a:r>
              <a:rPr sz="1600" b="1" spc="-10" dirty="0">
                <a:latin typeface="Arial"/>
                <a:cs typeface="Arial"/>
              </a:rPr>
              <a:t> PHƯƠNG</a:t>
            </a:r>
            <a:r>
              <a:rPr sz="1600" b="1" spc="10" dirty="0">
                <a:latin typeface="Arial"/>
                <a:cs typeface="Arial"/>
              </a:rPr>
              <a:t> </a:t>
            </a:r>
            <a:r>
              <a:rPr sz="1600" b="1" spc="-5" dirty="0">
                <a:latin typeface="Arial"/>
                <a:cs typeface="Arial"/>
              </a:rPr>
              <a:t>PHÁP</a:t>
            </a:r>
            <a:r>
              <a:rPr sz="1600" b="1" spc="-40" dirty="0">
                <a:latin typeface="Arial"/>
                <a:cs typeface="Arial"/>
              </a:rPr>
              <a:t> </a:t>
            </a:r>
            <a:r>
              <a:rPr sz="1600" b="1" spc="-5" dirty="0">
                <a:latin typeface="Arial"/>
                <a:cs typeface="Arial"/>
              </a:rPr>
              <a:t>VÀO</a:t>
            </a:r>
            <a:r>
              <a:rPr sz="1600" b="1" dirty="0">
                <a:latin typeface="Arial"/>
                <a:cs typeface="Arial"/>
              </a:rPr>
              <a:t> </a:t>
            </a:r>
            <a:r>
              <a:rPr sz="1600" b="1" spc="-5" dirty="0">
                <a:latin typeface="Arial"/>
                <a:cs typeface="Arial"/>
              </a:rPr>
              <a:t>RA</a:t>
            </a:r>
            <a:r>
              <a:rPr sz="1600" b="1" spc="-75" dirty="0">
                <a:latin typeface="Arial"/>
                <a:cs typeface="Arial"/>
              </a:rPr>
              <a:t> </a:t>
            </a:r>
            <a:r>
              <a:rPr sz="1600" b="1" spc="-5" dirty="0">
                <a:latin typeface="Arial"/>
                <a:cs typeface="Arial"/>
              </a:rPr>
              <a:t>DỮ</a:t>
            </a:r>
            <a:r>
              <a:rPr sz="1600" b="1" dirty="0">
                <a:latin typeface="Arial"/>
                <a:cs typeface="Arial"/>
              </a:rPr>
              <a:t> </a:t>
            </a:r>
            <a:r>
              <a:rPr sz="1600" b="1" spc="-5" dirty="0">
                <a:latin typeface="Arial"/>
                <a:cs typeface="Arial"/>
              </a:rPr>
              <a:t>LIỆU</a:t>
            </a:r>
            <a:endParaRPr sz="16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650"/>
              </a:lnSpc>
            </a:pPr>
            <a:r>
              <a:rPr spc="-20" dirty="0"/>
              <a:t>Trang</a:t>
            </a:r>
            <a:r>
              <a:rPr spc="-65" dirty="0"/>
              <a:t> </a:t>
            </a:r>
            <a:fld id="{81D60167-4931-47E6-BA6A-407CBD079E47}" type="slidenum">
              <a:rPr dirty="0"/>
              <a:t>2</a:t>
            </a:fld>
            <a:endParaRPr dirty="0"/>
          </a:p>
        </p:txBody>
      </p:sp>
      <p:sp>
        <p:nvSpPr>
          <p:cNvPr id="3" name="object 3"/>
          <p:cNvSpPr txBox="1">
            <a:spLocks noGrp="1"/>
          </p:cNvSpPr>
          <p:nvPr>
            <p:ph type="title"/>
          </p:nvPr>
        </p:nvSpPr>
        <p:spPr>
          <a:xfrm>
            <a:off x="3707129" y="786129"/>
            <a:ext cx="1800860" cy="452120"/>
          </a:xfrm>
          <a:prstGeom prst="rect">
            <a:avLst/>
          </a:prstGeom>
        </p:spPr>
        <p:txBody>
          <a:bodyPr vert="horz" wrap="square" lIns="0" tIns="12065" rIns="0" bIns="0" rtlCol="0">
            <a:spAutoFit/>
          </a:bodyPr>
          <a:lstStyle/>
          <a:p>
            <a:pPr marL="12700">
              <a:lnSpc>
                <a:spcPct val="100000"/>
              </a:lnSpc>
              <a:spcBef>
                <a:spcPts val="95"/>
              </a:spcBef>
            </a:pPr>
            <a:r>
              <a:rPr sz="2800" spc="-10" dirty="0"/>
              <a:t>NỘI</a:t>
            </a:r>
            <a:r>
              <a:rPr sz="2800" spc="-75" dirty="0"/>
              <a:t> </a:t>
            </a:r>
            <a:r>
              <a:rPr sz="2800" spc="-10" dirty="0"/>
              <a:t>DUNG</a:t>
            </a:r>
            <a:endParaRPr sz="2800" dirty="0"/>
          </a:p>
        </p:txBody>
      </p:sp>
      <p:sp>
        <p:nvSpPr>
          <p:cNvPr id="4" name="object 4"/>
          <p:cNvSpPr txBox="1"/>
          <p:nvPr/>
        </p:nvSpPr>
        <p:spPr>
          <a:xfrm>
            <a:off x="990600" y="1256784"/>
            <a:ext cx="7871714" cy="4278094"/>
          </a:xfrm>
          <a:prstGeom prst="rect">
            <a:avLst/>
          </a:prstGeom>
        </p:spPr>
        <p:txBody>
          <a:bodyPr vert="horz" wrap="square" lIns="0" tIns="86360" rIns="0" bIns="0" rtlCol="0">
            <a:spAutoFit/>
          </a:bodyPr>
          <a:lstStyle/>
          <a:p>
            <a:pPr marL="355600" indent="-342900" eaLnBrk="1" hangingPunct="1">
              <a:spcBef>
                <a:spcPts val="95"/>
              </a:spcBef>
              <a:buFont typeface="Arial" panose="020B0604020202020204" pitchFamily="34" charset="0"/>
              <a:buChar char="•"/>
            </a:pPr>
            <a:r>
              <a:rPr lang="vi-VN" altLang="en-US" sz="2400" b="1" dirty="0">
                <a:solidFill>
                  <a:srgbClr val="003399"/>
                </a:solidFill>
                <a:latin typeface="Arial"/>
                <a:cs typeface="Arial"/>
              </a:rPr>
              <a:t>Giới thiệu các phương pháp vào ra dữ liệu</a:t>
            </a:r>
          </a:p>
          <a:p>
            <a:pPr marL="355600" indent="-342900">
              <a:spcBef>
                <a:spcPts val="95"/>
              </a:spcBef>
              <a:buFont typeface="Arial" panose="020B0604020202020204" pitchFamily="34" charset="0"/>
              <a:buChar char="•"/>
            </a:pPr>
            <a:r>
              <a:rPr lang="vi-VN" altLang="en-US" sz="2400" b="1" dirty="0">
                <a:solidFill>
                  <a:srgbClr val="003399"/>
                </a:solidFill>
                <a:latin typeface="Arial"/>
                <a:cs typeface="Arial"/>
              </a:rPr>
              <a:t>Vào ra bằng thăm dò</a:t>
            </a:r>
          </a:p>
          <a:p>
            <a:pPr marL="355600" indent="-342900">
              <a:spcBef>
                <a:spcPts val="95"/>
              </a:spcBef>
              <a:buFont typeface="Arial" panose="020B0604020202020204" pitchFamily="34" charset="0"/>
              <a:buChar char="•"/>
            </a:pPr>
            <a:r>
              <a:rPr lang="vi-VN" altLang="en-US" sz="2400" b="1" dirty="0">
                <a:solidFill>
                  <a:srgbClr val="003399"/>
                </a:solidFill>
                <a:latin typeface="Arial"/>
                <a:cs typeface="Arial"/>
              </a:rPr>
              <a:t>Ngắt và xử  lý ngắt</a:t>
            </a:r>
          </a:p>
          <a:p>
            <a:pPr marL="812800" lvl="3" indent="-342900">
              <a:spcBef>
                <a:spcPts val="95"/>
              </a:spcBef>
              <a:buFont typeface="Arial" panose="020B0604020202020204" pitchFamily="34" charset="0"/>
              <a:buChar char="•"/>
            </a:pPr>
            <a:r>
              <a:rPr lang="vi-VN" altLang="en-US" sz="2400" b="1" dirty="0">
                <a:solidFill>
                  <a:srgbClr val="003399"/>
                </a:solidFill>
                <a:latin typeface="Arial"/>
                <a:cs typeface="Arial"/>
              </a:rPr>
              <a:t>Ngắt và phân loại ngắt</a:t>
            </a:r>
          </a:p>
          <a:p>
            <a:pPr marL="812800" lvl="3" indent="-342900">
              <a:spcBef>
                <a:spcPts val="95"/>
              </a:spcBef>
              <a:buFont typeface="Arial" panose="020B0604020202020204" pitchFamily="34" charset="0"/>
              <a:buChar char="•"/>
            </a:pPr>
            <a:r>
              <a:rPr lang="vi-VN" altLang="en-US" sz="2400" b="1" dirty="0">
                <a:solidFill>
                  <a:srgbClr val="003399"/>
                </a:solidFill>
                <a:latin typeface="Arial"/>
                <a:cs typeface="Arial"/>
              </a:rPr>
              <a:t>Chu trình xử lý ngắt</a:t>
            </a:r>
          </a:p>
          <a:p>
            <a:pPr marL="355600" indent="-342900">
              <a:spcBef>
                <a:spcPts val="95"/>
              </a:spcBef>
              <a:buFont typeface="Arial" panose="020B0604020202020204" pitchFamily="34" charset="0"/>
              <a:buChar char="•"/>
            </a:pPr>
            <a:r>
              <a:rPr lang="vi-VN" altLang="en-US" sz="2400" b="1" dirty="0">
                <a:solidFill>
                  <a:srgbClr val="003399"/>
                </a:solidFill>
                <a:latin typeface="Arial"/>
                <a:cs typeface="Arial"/>
              </a:rPr>
              <a:t>Vào ra bằng ngắt</a:t>
            </a:r>
          </a:p>
          <a:p>
            <a:pPr marL="812800" lvl="2" indent="-342900">
              <a:spcBef>
                <a:spcPts val="95"/>
              </a:spcBef>
              <a:buFont typeface="Arial" panose="020B0604020202020204" pitchFamily="34" charset="0"/>
              <a:buChar char="•"/>
            </a:pPr>
            <a:r>
              <a:rPr lang="vi-VN" altLang="en-US" sz="2400" b="1" dirty="0">
                <a:solidFill>
                  <a:srgbClr val="003399"/>
                </a:solidFill>
                <a:latin typeface="Arial"/>
                <a:cs typeface="Arial"/>
              </a:rPr>
              <a:t>Vào ra bằng ngắt</a:t>
            </a:r>
          </a:p>
          <a:p>
            <a:pPr marL="812800" lvl="3" indent="-342900">
              <a:spcBef>
                <a:spcPts val="95"/>
              </a:spcBef>
              <a:buFont typeface="Arial" panose="020B0604020202020204" pitchFamily="34" charset="0"/>
              <a:buChar char="•"/>
            </a:pPr>
            <a:r>
              <a:rPr lang="vi-VN" altLang="en-US" sz="2400" b="1" dirty="0">
                <a:solidFill>
                  <a:srgbClr val="003399"/>
                </a:solidFill>
                <a:latin typeface="Arial"/>
                <a:cs typeface="Arial"/>
              </a:rPr>
              <a:t>Giới thiệu mạch điều khiển ngắt 8259</a:t>
            </a:r>
          </a:p>
          <a:p>
            <a:pPr marL="355600" indent="-342900">
              <a:spcBef>
                <a:spcPts val="95"/>
              </a:spcBef>
              <a:buFont typeface="Arial" panose="020B0604020202020204" pitchFamily="34" charset="0"/>
              <a:buChar char="•"/>
            </a:pPr>
            <a:r>
              <a:rPr lang="vi-VN" altLang="en-US" sz="2400" b="1" dirty="0">
                <a:solidFill>
                  <a:srgbClr val="003399"/>
                </a:solidFill>
                <a:latin typeface="Arial"/>
                <a:cs typeface="Arial"/>
              </a:rPr>
              <a:t>Vào ra bằng DMA</a:t>
            </a:r>
          </a:p>
          <a:p>
            <a:pPr marL="812800" lvl="3" indent="-342900">
              <a:spcBef>
                <a:spcPts val="95"/>
              </a:spcBef>
              <a:buFont typeface="Arial" panose="020B0604020202020204" pitchFamily="34" charset="0"/>
              <a:buChar char="•"/>
            </a:pPr>
            <a:r>
              <a:rPr lang="vi-VN" altLang="en-US" sz="2400" b="1" dirty="0">
                <a:solidFill>
                  <a:srgbClr val="003399"/>
                </a:solidFill>
                <a:latin typeface="Arial"/>
                <a:cs typeface="Arial"/>
              </a:rPr>
              <a:t>Vào ra bằng DMA</a:t>
            </a:r>
          </a:p>
          <a:p>
            <a:pPr marL="812800" lvl="3" indent="-342900">
              <a:spcBef>
                <a:spcPts val="95"/>
              </a:spcBef>
              <a:buFont typeface="Arial" panose="020B0604020202020204" pitchFamily="34" charset="0"/>
              <a:buChar char="•"/>
            </a:pPr>
            <a:r>
              <a:rPr lang="vi-VN" altLang="en-US" sz="2400" b="1" dirty="0">
                <a:solidFill>
                  <a:srgbClr val="003399"/>
                </a:solidFill>
                <a:latin typeface="Arial"/>
                <a:cs typeface="Arial"/>
              </a:rPr>
              <a:t>Giới thiệu mạch điều khiển DMA 8237</a:t>
            </a:r>
            <a:endParaRPr lang="en-US" altLang="en-US" sz="2000" b="1" dirty="0">
              <a:solidFill>
                <a:srgbClr val="003399"/>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48240" y="166579"/>
            <a:ext cx="7556500" cy="566181"/>
          </a:xfrm>
          <a:prstGeom prst="rect">
            <a:avLst/>
          </a:prstGeom>
        </p:spPr>
        <p:txBody>
          <a:bodyPr vert="horz" wrap="square" lIns="0" tIns="12065" rIns="0" bIns="0" rtlCol="0">
            <a:spAutoFit/>
          </a:bodyPr>
          <a:lstStyle/>
          <a:p>
            <a:pPr marL="12700">
              <a:lnSpc>
                <a:spcPct val="100000"/>
              </a:lnSpc>
              <a:spcBef>
                <a:spcPts val="95"/>
              </a:spcBef>
            </a:pPr>
            <a:r>
              <a:rPr sz="3600" spc="-5" dirty="0">
                <a:latin typeface="Times New Roman" panose="02020603050405020304" pitchFamily="18" charset="0"/>
                <a:cs typeface="Times New Roman" panose="02020603050405020304" pitchFamily="18" charset="0"/>
              </a:rPr>
              <a:t>PIC</a:t>
            </a:r>
            <a:r>
              <a:rPr sz="3600" spc="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8259A</a:t>
            </a:r>
            <a:r>
              <a:rPr sz="3600" spc="2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Sơ đồ</a:t>
            </a:r>
            <a:r>
              <a:rPr sz="3600" dirty="0">
                <a:latin typeface="Times New Roman" panose="02020603050405020304" pitchFamily="18" charset="0"/>
                <a:cs typeface="Times New Roman" panose="02020603050405020304" pitchFamily="18" charset="0"/>
              </a:rPr>
              <a:t> chân </a:t>
            </a:r>
            <a:r>
              <a:rPr sz="3600" spc="-5" dirty="0">
                <a:latin typeface="Times New Roman" panose="02020603050405020304" pitchFamily="18" charset="0"/>
                <a:cs typeface="Times New Roman" panose="02020603050405020304" pitchFamily="18" charset="0"/>
              </a:rPr>
              <a:t>và</a:t>
            </a:r>
            <a:r>
              <a:rPr sz="3600" spc="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các</a:t>
            </a:r>
            <a:r>
              <a:rPr sz="3600" spc="1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tín</a:t>
            </a:r>
            <a:r>
              <a:rPr sz="3600" spc="-1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hiệu</a:t>
            </a:r>
            <a:endParaRPr sz="36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60985" y="1752600"/>
            <a:ext cx="2782823" cy="4155948"/>
          </a:xfrm>
          <a:prstGeom prst="rect">
            <a:avLst/>
          </a:prstGeom>
        </p:spPr>
      </p:pic>
      <p:graphicFrame>
        <p:nvGraphicFramePr>
          <p:cNvPr id="6" name="object 6"/>
          <p:cNvGraphicFramePr>
            <a:graphicFrameLocks noGrp="1"/>
          </p:cNvGraphicFramePr>
          <p:nvPr/>
        </p:nvGraphicFramePr>
        <p:xfrm>
          <a:off x="2813050" y="1576450"/>
          <a:ext cx="6096000" cy="4525932"/>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99414">
                <a:tc>
                  <a:txBody>
                    <a:bodyPr/>
                    <a:lstStyle/>
                    <a:p>
                      <a:pPr marL="92075">
                        <a:lnSpc>
                          <a:spcPct val="100000"/>
                        </a:lnSpc>
                        <a:spcBef>
                          <a:spcPts val="315"/>
                        </a:spcBef>
                      </a:pPr>
                      <a:r>
                        <a:rPr sz="1800" b="1" spc="-5" dirty="0">
                          <a:solidFill>
                            <a:srgbClr val="FFFFFF"/>
                          </a:solidFill>
                          <a:latin typeface="Arial"/>
                          <a:cs typeface="Arial"/>
                        </a:rPr>
                        <a:t>D0-D7</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9CDA"/>
                    </a:solidFill>
                  </a:tcPr>
                </a:tc>
                <a:tc>
                  <a:txBody>
                    <a:bodyPr/>
                    <a:lstStyle/>
                    <a:p>
                      <a:pPr marL="92075">
                        <a:lnSpc>
                          <a:spcPct val="100000"/>
                        </a:lnSpc>
                        <a:spcBef>
                          <a:spcPts val="315"/>
                        </a:spcBef>
                      </a:pPr>
                      <a:r>
                        <a:rPr sz="1800" b="1" spc="-5" dirty="0">
                          <a:solidFill>
                            <a:srgbClr val="FFFFFF"/>
                          </a:solidFill>
                          <a:latin typeface="Arial"/>
                          <a:cs typeface="Arial"/>
                        </a:rPr>
                        <a:t>Dữ</a:t>
                      </a:r>
                      <a:r>
                        <a:rPr sz="1800" b="1" spc="-45" dirty="0">
                          <a:solidFill>
                            <a:srgbClr val="FFFFFF"/>
                          </a:solidFill>
                          <a:latin typeface="Arial"/>
                          <a:cs typeface="Arial"/>
                        </a:rPr>
                        <a:t> </a:t>
                      </a:r>
                      <a:r>
                        <a:rPr sz="1800" b="1" spc="-5" dirty="0">
                          <a:solidFill>
                            <a:srgbClr val="FFFFFF"/>
                          </a:solidFill>
                          <a:latin typeface="Arial"/>
                          <a:cs typeface="Arial"/>
                        </a:rPr>
                        <a:t>liệu</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E9CDA"/>
                    </a:solidFill>
                  </a:tcPr>
                </a:tc>
                <a:extLst>
                  <a:ext uri="{0D108BD9-81ED-4DB2-BD59-A6C34878D82A}">
                    <a16:rowId xmlns:a16="http://schemas.microsoft.com/office/drawing/2014/main" val="10000"/>
                  </a:ext>
                </a:extLst>
              </a:tr>
              <a:tr h="399542">
                <a:tc>
                  <a:txBody>
                    <a:bodyPr/>
                    <a:lstStyle/>
                    <a:p>
                      <a:pPr marL="92075">
                        <a:lnSpc>
                          <a:spcPct val="100000"/>
                        </a:lnSpc>
                        <a:spcBef>
                          <a:spcPts val="315"/>
                        </a:spcBef>
                      </a:pPr>
                      <a:r>
                        <a:rPr sz="1800" spc="-5" dirty="0">
                          <a:latin typeface="Arial MT"/>
                          <a:cs typeface="Arial MT"/>
                        </a:rPr>
                        <a:t>RD,</a:t>
                      </a:r>
                      <a:r>
                        <a:rPr sz="1800" spc="-40" dirty="0">
                          <a:latin typeface="Arial MT"/>
                          <a:cs typeface="Arial MT"/>
                        </a:rPr>
                        <a:t> </a:t>
                      </a:r>
                      <a:r>
                        <a:rPr sz="1800" dirty="0">
                          <a:latin typeface="Arial MT"/>
                          <a:cs typeface="Arial MT"/>
                        </a:rPr>
                        <a:t>WR</a:t>
                      </a:r>
                      <a:endParaRPr sz="1800">
                        <a:latin typeface="Arial MT"/>
                        <a:cs typeface="Arial MT"/>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F0"/>
                    </a:solidFill>
                  </a:tcPr>
                </a:tc>
                <a:tc>
                  <a:txBody>
                    <a:bodyPr/>
                    <a:lstStyle/>
                    <a:p>
                      <a:pPr marL="92075">
                        <a:lnSpc>
                          <a:spcPct val="100000"/>
                        </a:lnSpc>
                        <a:spcBef>
                          <a:spcPts val="315"/>
                        </a:spcBef>
                      </a:pPr>
                      <a:r>
                        <a:rPr sz="1800" spc="-5" dirty="0">
                          <a:latin typeface="Arial MT"/>
                          <a:cs typeface="Arial MT"/>
                        </a:rPr>
                        <a:t>Đ</a:t>
                      </a:r>
                      <a:r>
                        <a:rPr sz="1800" spc="-10" dirty="0">
                          <a:latin typeface="Arial MT"/>
                          <a:cs typeface="Arial MT"/>
                        </a:rPr>
                        <a:t>ọ</a:t>
                      </a:r>
                      <a:r>
                        <a:rPr sz="1800" dirty="0">
                          <a:latin typeface="Arial MT"/>
                          <a:cs typeface="Arial MT"/>
                        </a:rPr>
                        <a:t>c,</a:t>
                      </a:r>
                      <a:r>
                        <a:rPr sz="1800" spc="5" dirty="0">
                          <a:latin typeface="Arial MT"/>
                          <a:cs typeface="Arial MT"/>
                        </a:rPr>
                        <a:t> </a:t>
                      </a:r>
                      <a:r>
                        <a:rPr sz="1800" dirty="0">
                          <a:latin typeface="Arial MT"/>
                          <a:cs typeface="Arial MT"/>
                        </a:rPr>
                        <a:t>Ghi (mức th</a:t>
                      </a:r>
                      <a:r>
                        <a:rPr sz="1800" spc="-10" dirty="0">
                          <a:latin typeface="Arial MT"/>
                          <a:cs typeface="Arial MT"/>
                        </a:rPr>
                        <a:t>ấ</a:t>
                      </a:r>
                      <a:r>
                        <a:rPr sz="1800" spc="-5" dirty="0">
                          <a:latin typeface="Arial MT"/>
                          <a:cs typeface="Arial MT"/>
                        </a:rPr>
                        <a:t>p)</a:t>
                      </a:r>
                      <a:endParaRPr sz="1800">
                        <a:latin typeface="Arial MT"/>
                        <a:cs typeface="Arial MT"/>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F0"/>
                    </a:solidFill>
                  </a:tcPr>
                </a:tc>
                <a:extLst>
                  <a:ext uri="{0D108BD9-81ED-4DB2-BD59-A6C34878D82A}">
                    <a16:rowId xmlns:a16="http://schemas.microsoft.com/office/drawing/2014/main" val="10001"/>
                  </a:ext>
                </a:extLst>
              </a:tr>
              <a:tr h="399541">
                <a:tc>
                  <a:txBody>
                    <a:bodyPr/>
                    <a:lstStyle/>
                    <a:p>
                      <a:pPr marL="92075">
                        <a:lnSpc>
                          <a:spcPct val="100000"/>
                        </a:lnSpc>
                        <a:spcBef>
                          <a:spcPts val="315"/>
                        </a:spcBef>
                      </a:pPr>
                      <a:r>
                        <a:rPr sz="1800" spc="-5" dirty="0">
                          <a:latin typeface="Arial MT"/>
                          <a:cs typeface="Arial MT"/>
                        </a:rPr>
                        <a:t>A0</a:t>
                      </a:r>
                      <a:endParaRPr sz="1800">
                        <a:latin typeface="Arial MT"/>
                        <a:cs typeface="Arial MT"/>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tc>
                  <a:txBody>
                    <a:bodyPr/>
                    <a:lstStyle/>
                    <a:p>
                      <a:pPr marL="92075">
                        <a:lnSpc>
                          <a:spcPct val="100000"/>
                        </a:lnSpc>
                        <a:spcBef>
                          <a:spcPts val="315"/>
                        </a:spcBef>
                      </a:pPr>
                      <a:r>
                        <a:rPr sz="1800" spc="-5" dirty="0">
                          <a:latin typeface="Arial MT"/>
                          <a:cs typeface="Arial MT"/>
                        </a:rPr>
                        <a:t>Đ</a:t>
                      </a:r>
                      <a:r>
                        <a:rPr sz="1800" spc="-10" dirty="0">
                          <a:latin typeface="Arial MT"/>
                          <a:cs typeface="Arial MT"/>
                        </a:rPr>
                        <a:t>ị</a:t>
                      </a:r>
                      <a:r>
                        <a:rPr sz="1800" dirty="0">
                          <a:latin typeface="Arial MT"/>
                          <a:cs typeface="Arial MT"/>
                        </a:rPr>
                        <a:t>a</a:t>
                      </a:r>
                      <a:r>
                        <a:rPr sz="1800" spc="5" dirty="0">
                          <a:latin typeface="Arial MT"/>
                          <a:cs typeface="Arial MT"/>
                        </a:rPr>
                        <a:t> </a:t>
                      </a:r>
                      <a:r>
                        <a:rPr sz="1800" dirty="0">
                          <a:latin typeface="Arial MT"/>
                          <a:cs typeface="Arial MT"/>
                        </a:rPr>
                        <a:t>c</a:t>
                      </a:r>
                      <a:r>
                        <a:rPr sz="1800" spc="-10" dirty="0">
                          <a:latin typeface="Arial MT"/>
                          <a:cs typeface="Arial MT"/>
                        </a:rPr>
                        <a:t>h</a:t>
                      </a:r>
                      <a:r>
                        <a:rPr sz="1800" dirty="0">
                          <a:latin typeface="Arial MT"/>
                          <a:cs typeface="Arial MT"/>
                        </a:rPr>
                        <a:t>ỉ th</a:t>
                      </a:r>
                      <a:r>
                        <a:rPr sz="1800" spc="-15" dirty="0">
                          <a:latin typeface="Arial MT"/>
                          <a:cs typeface="Arial MT"/>
                        </a:rPr>
                        <a:t>a</a:t>
                      </a:r>
                      <a:r>
                        <a:rPr sz="1800" spc="-10" dirty="0">
                          <a:latin typeface="Arial MT"/>
                          <a:cs typeface="Arial MT"/>
                        </a:rPr>
                        <a:t>n</a:t>
                      </a:r>
                      <a:r>
                        <a:rPr sz="1800" dirty="0">
                          <a:latin typeface="Arial MT"/>
                          <a:cs typeface="Arial MT"/>
                        </a:rPr>
                        <a:t>h</a:t>
                      </a:r>
                      <a:r>
                        <a:rPr sz="1800" spc="5" dirty="0">
                          <a:latin typeface="Arial MT"/>
                          <a:cs typeface="Arial MT"/>
                        </a:rPr>
                        <a:t> </a:t>
                      </a:r>
                      <a:r>
                        <a:rPr sz="1800" spc="-10" dirty="0">
                          <a:latin typeface="Arial MT"/>
                          <a:cs typeface="Arial MT"/>
                        </a:rPr>
                        <a:t>gh</a:t>
                      </a:r>
                      <a:r>
                        <a:rPr sz="1800" dirty="0">
                          <a:latin typeface="Arial MT"/>
                          <a:cs typeface="Arial MT"/>
                        </a:rPr>
                        <a:t>i</a:t>
                      </a:r>
                      <a:endParaRPr sz="1800">
                        <a:latin typeface="Arial MT"/>
                        <a:cs typeface="Arial MT"/>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extLst>
                  <a:ext uri="{0D108BD9-81ED-4DB2-BD59-A6C34878D82A}">
                    <a16:rowId xmlns:a16="http://schemas.microsoft.com/office/drawing/2014/main" val="10002"/>
                  </a:ext>
                </a:extLst>
              </a:tr>
              <a:tr h="399541">
                <a:tc>
                  <a:txBody>
                    <a:bodyPr/>
                    <a:lstStyle/>
                    <a:p>
                      <a:pPr marL="92075">
                        <a:lnSpc>
                          <a:spcPct val="100000"/>
                        </a:lnSpc>
                        <a:spcBef>
                          <a:spcPts val="320"/>
                        </a:spcBef>
                      </a:pPr>
                      <a:r>
                        <a:rPr sz="1800" spc="-10" dirty="0">
                          <a:latin typeface="Arial MT"/>
                          <a:cs typeface="Arial MT"/>
                        </a:rPr>
                        <a:t>CS</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tc>
                  <a:txBody>
                    <a:bodyPr/>
                    <a:lstStyle/>
                    <a:p>
                      <a:pPr marL="92075">
                        <a:lnSpc>
                          <a:spcPct val="100000"/>
                        </a:lnSpc>
                        <a:spcBef>
                          <a:spcPts val="320"/>
                        </a:spcBef>
                      </a:pPr>
                      <a:r>
                        <a:rPr sz="1800" spc="-5" dirty="0">
                          <a:latin typeface="Arial MT"/>
                          <a:cs typeface="Arial MT"/>
                        </a:rPr>
                        <a:t>C</a:t>
                      </a:r>
                      <a:r>
                        <a:rPr sz="1800" spc="-10" dirty="0">
                          <a:latin typeface="Arial MT"/>
                          <a:cs typeface="Arial MT"/>
                        </a:rPr>
                        <a:t>h</a:t>
                      </a:r>
                      <a:r>
                        <a:rPr sz="1800" spc="-5" dirty="0">
                          <a:latin typeface="Arial MT"/>
                          <a:cs typeface="Arial MT"/>
                        </a:rPr>
                        <a:t>ọ</a:t>
                      </a:r>
                      <a:r>
                        <a:rPr sz="1800" dirty="0">
                          <a:latin typeface="Arial MT"/>
                          <a:cs typeface="Arial MT"/>
                        </a:rPr>
                        <a:t>n</a:t>
                      </a:r>
                      <a:r>
                        <a:rPr sz="1800" spc="5" dirty="0">
                          <a:latin typeface="Arial MT"/>
                          <a:cs typeface="Arial MT"/>
                        </a:rPr>
                        <a:t> </a:t>
                      </a:r>
                      <a:r>
                        <a:rPr sz="1800" dirty="0">
                          <a:latin typeface="Arial MT"/>
                          <a:cs typeface="Arial MT"/>
                        </a:rPr>
                        <a:t>ch</a:t>
                      </a:r>
                      <a:r>
                        <a:rPr sz="1800" spc="-10" dirty="0">
                          <a:latin typeface="Arial MT"/>
                          <a:cs typeface="Arial MT"/>
                        </a:rPr>
                        <a:t>i</a:t>
                      </a:r>
                      <a:r>
                        <a:rPr sz="1800" dirty="0">
                          <a:latin typeface="Arial MT"/>
                          <a:cs typeface="Arial MT"/>
                        </a:rPr>
                        <a:t>p</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extLst>
                  <a:ext uri="{0D108BD9-81ED-4DB2-BD59-A6C34878D82A}">
                    <a16:rowId xmlns:a16="http://schemas.microsoft.com/office/drawing/2014/main" val="10003"/>
                  </a:ext>
                </a:extLst>
              </a:tr>
              <a:tr h="399542">
                <a:tc>
                  <a:txBody>
                    <a:bodyPr/>
                    <a:lstStyle/>
                    <a:p>
                      <a:pPr marL="92075">
                        <a:lnSpc>
                          <a:spcPct val="100000"/>
                        </a:lnSpc>
                        <a:spcBef>
                          <a:spcPts val="320"/>
                        </a:spcBef>
                      </a:pPr>
                      <a:r>
                        <a:rPr sz="1800" spc="-5" dirty="0">
                          <a:latin typeface="Arial MT"/>
                          <a:cs typeface="Arial MT"/>
                        </a:rPr>
                        <a:t>CAS0-2</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tc>
                  <a:txBody>
                    <a:bodyPr/>
                    <a:lstStyle/>
                    <a:p>
                      <a:pPr marL="92075">
                        <a:lnSpc>
                          <a:spcPct val="100000"/>
                        </a:lnSpc>
                        <a:spcBef>
                          <a:spcPts val="320"/>
                        </a:spcBef>
                      </a:pPr>
                      <a:r>
                        <a:rPr sz="1800" dirty="0">
                          <a:latin typeface="Arial MT"/>
                          <a:cs typeface="Arial MT"/>
                        </a:rPr>
                        <a:t>Gh</a:t>
                      </a:r>
                      <a:r>
                        <a:rPr sz="1800" spc="-10" dirty="0">
                          <a:latin typeface="Arial MT"/>
                          <a:cs typeface="Arial MT"/>
                        </a:rPr>
                        <a:t>é</a:t>
                      </a:r>
                      <a:r>
                        <a:rPr sz="1800" dirty="0">
                          <a:latin typeface="Arial MT"/>
                          <a:cs typeface="Arial MT"/>
                        </a:rPr>
                        <a:t>p</a:t>
                      </a:r>
                      <a:r>
                        <a:rPr sz="1800" spc="-5" dirty="0">
                          <a:latin typeface="Arial MT"/>
                          <a:cs typeface="Arial MT"/>
                        </a:rPr>
                        <a:t> </a:t>
                      </a:r>
                      <a:r>
                        <a:rPr sz="1800" dirty="0">
                          <a:latin typeface="Arial MT"/>
                          <a:cs typeface="Arial MT"/>
                        </a:rPr>
                        <a:t>tầ</a:t>
                      </a:r>
                      <a:r>
                        <a:rPr sz="1800" spc="-10" dirty="0">
                          <a:latin typeface="Arial MT"/>
                          <a:cs typeface="Arial MT"/>
                        </a:rPr>
                        <a:t>n</a:t>
                      </a:r>
                      <a:r>
                        <a:rPr sz="1800" dirty="0">
                          <a:latin typeface="Arial MT"/>
                          <a:cs typeface="Arial MT"/>
                        </a:rPr>
                        <a:t>g</a:t>
                      </a:r>
                      <a:r>
                        <a:rPr sz="1800" spc="5" dirty="0">
                          <a:latin typeface="Arial MT"/>
                          <a:cs typeface="Arial MT"/>
                        </a:rPr>
                        <a:t> </a:t>
                      </a:r>
                      <a:r>
                        <a:rPr sz="1800" dirty="0">
                          <a:latin typeface="Arial MT"/>
                          <a:cs typeface="Arial MT"/>
                        </a:rPr>
                        <a:t>với</a:t>
                      </a:r>
                      <a:r>
                        <a:rPr sz="1800" spc="-10" dirty="0">
                          <a:latin typeface="Arial MT"/>
                          <a:cs typeface="Arial MT"/>
                        </a:rPr>
                        <a:t> </a:t>
                      </a:r>
                      <a:r>
                        <a:rPr sz="1800" dirty="0">
                          <a:latin typeface="Arial MT"/>
                          <a:cs typeface="Arial MT"/>
                        </a:rPr>
                        <a:t>P</a:t>
                      </a:r>
                      <a:r>
                        <a:rPr sz="1800" spc="5" dirty="0">
                          <a:latin typeface="Arial MT"/>
                          <a:cs typeface="Arial MT"/>
                        </a:rPr>
                        <a:t>I</a:t>
                      </a:r>
                      <a:r>
                        <a:rPr sz="1800" dirty="0">
                          <a:latin typeface="Arial MT"/>
                          <a:cs typeface="Arial MT"/>
                        </a:rPr>
                        <a:t>C</a:t>
                      </a:r>
                      <a:r>
                        <a:rPr sz="1800" spc="-15" dirty="0">
                          <a:latin typeface="Arial MT"/>
                          <a:cs typeface="Arial MT"/>
                        </a:rPr>
                        <a:t> </a:t>
                      </a:r>
                      <a:r>
                        <a:rPr sz="1800" dirty="0">
                          <a:latin typeface="Arial MT"/>
                          <a:cs typeface="Arial MT"/>
                        </a:rPr>
                        <a:t>kh</a:t>
                      </a:r>
                      <a:r>
                        <a:rPr sz="1800" spc="-10" dirty="0">
                          <a:latin typeface="Arial MT"/>
                          <a:cs typeface="Arial MT"/>
                        </a:rPr>
                        <a:t>á</a:t>
                      </a:r>
                      <a:r>
                        <a:rPr sz="1800" dirty="0">
                          <a:latin typeface="Arial MT"/>
                          <a:cs typeface="Arial MT"/>
                        </a:rPr>
                        <a:t>c</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extLst>
                  <a:ext uri="{0D108BD9-81ED-4DB2-BD59-A6C34878D82A}">
                    <a16:rowId xmlns:a16="http://schemas.microsoft.com/office/drawing/2014/main" val="10004"/>
                  </a:ext>
                </a:extLst>
              </a:tr>
              <a:tr h="689609">
                <a:tc>
                  <a:txBody>
                    <a:bodyPr/>
                    <a:lstStyle/>
                    <a:p>
                      <a:pPr marL="92075">
                        <a:lnSpc>
                          <a:spcPct val="100000"/>
                        </a:lnSpc>
                        <a:spcBef>
                          <a:spcPts val="320"/>
                        </a:spcBef>
                      </a:pPr>
                      <a:r>
                        <a:rPr sz="1800" spc="-5" dirty="0">
                          <a:latin typeface="Arial MT"/>
                          <a:cs typeface="Arial MT"/>
                        </a:rPr>
                        <a:t>SP</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tc>
                  <a:txBody>
                    <a:bodyPr/>
                    <a:lstStyle/>
                    <a:p>
                      <a:pPr marL="92075" marR="164465">
                        <a:lnSpc>
                          <a:spcPct val="100000"/>
                        </a:lnSpc>
                        <a:spcBef>
                          <a:spcPts val="320"/>
                        </a:spcBef>
                      </a:pPr>
                      <a:r>
                        <a:rPr sz="1800" spc="-15" dirty="0">
                          <a:latin typeface="Arial MT"/>
                          <a:cs typeface="Arial MT"/>
                        </a:rPr>
                        <a:t>X</a:t>
                      </a:r>
                      <a:r>
                        <a:rPr sz="1800" dirty="0">
                          <a:latin typeface="Arial MT"/>
                          <a:cs typeface="Arial MT"/>
                        </a:rPr>
                        <a:t>ác</a:t>
                      </a:r>
                      <a:r>
                        <a:rPr sz="1800" spc="10" dirty="0">
                          <a:latin typeface="Arial MT"/>
                          <a:cs typeface="Arial MT"/>
                        </a:rPr>
                        <a:t> </a:t>
                      </a:r>
                      <a:r>
                        <a:rPr sz="1800" spc="-5" dirty="0">
                          <a:latin typeface="Arial MT"/>
                          <a:cs typeface="Arial MT"/>
                        </a:rPr>
                        <a:t>đ</a:t>
                      </a:r>
                      <a:r>
                        <a:rPr sz="1800" spc="-10" dirty="0">
                          <a:latin typeface="Arial MT"/>
                          <a:cs typeface="Arial MT"/>
                        </a:rPr>
                        <a:t>ị</a:t>
                      </a:r>
                      <a:r>
                        <a:rPr sz="1800" spc="-5" dirty="0">
                          <a:latin typeface="Arial MT"/>
                          <a:cs typeface="Arial MT"/>
                        </a:rPr>
                        <a:t>n</a:t>
                      </a:r>
                      <a:r>
                        <a:rPr sz="1800" dirty="0">
                          <a:latin typeface="Arial MT"/>
                          <a:cs typeface="Arial MT"/>
                        </a:rPr>
                        <a:t>h</a:t>
                      </a:r>
                      <a:r>
                        <a:rPr sz="1800" spc="5" dirty="0">
                          <a:latin typeface="Arial MT"/>
                          <a:cs typeface="Arial MT"/>
                        </a:rPr>
                        <a:t> </a:t>
                      </a:r>
                      <a:r>
                        <a:rPr sz="1800" dirty="0">
                          <a:latin typeface="Arial MT"/>
                          <a:cs typeface="Arial MT"/>
                        </a:rPr>
                        <a:t>PIC chủ</a:t>
                      </a:r>
                      <a:r>
                        <a:rPr sz="1800" spc="-10" dirty="0">
                          <a:latin typeface="Arial MT"/>
                          <a:cs typeface="Arial MT"/>
                        </a:rPr>
                        <a:t> </a:t>
                      </a:r>
                      <a:r>
                        <a:rPr sz="1800" dirty="0">
                          <a:latin typeface="Arial MT"/>
                          <a:cs typeface="Arial MT"/>
                        </a:rPr>
                        <a:t>(master SP</a:t>
                      </a:r>
                      <a:r>
                        <a:rPr sz="1800" spc="5" dirty="0">
                          <a:latin typeface="Arial MT"/>
                          <a:cs typeface="Arial MT"/>
                        </a:rPr>
                        <a:t>=</a:t>
                      </a:r>
                      <a:r>
                        <a:rPr sz="1800" spc="-5" dirty="0">
                          <a:latin typeface="Arial MT"/>
                          <a:cs typeface="Arial MT"/>
                        </a:rPr>
                        <a:t>1</a:t>
                      </a:r>
                      <a:r>
                        <a:rPr sz="1800" dirty="0">
                          <a:latin typeface="Arial MT"/>
                          <a:cs typeface="Arial MT"/>
                        </a:rPr>
                        <a:t>)</a:t>
                      </a:r>
                      <a:r>
                        <a:rPr sz="1800" spc="-5" dirty="0">
                          <a:latin typeface="Arial MT"/>
                          <a:cs typeface="Arial MT"/>
                        </a:rPr>
                        <a:t> </a:t>
                      </a:r>
                      <a:r>
                        <a:rPr sz="1800" dirty="0">
                          <a:latin typeface="Arial MT"/>
                          <a:cs typeface="Arial MT"/>
                        </a:rPr>
                        <a:t>thợ</a:t>
                      </a:r>
                      <a:r>
                        <a:rPr sz="1800" spc="-20" dirty="0">
                          <a:latin typeface="Arial MT"/>
                          <a:cs typeface="Arial MT"/>
                        </a:rPr>
                        <a:t> </a:t>
                      </a:r>
                      <a:r>
                        <a:rPr sz="1800" dirty="0">
                          <a:latin typeface="Arial MT"/>
                          <a:cs typeface="Arial MT"/>
                        </a:rPr>
                        <a:t>(sl</a:t>
                      </a:r>
                      <a:r>
                        <a:rPr sz="1800" spc="-10" dirty="0">
                          <a:latin typeface="Arial MT"/>
                          <a:cs typeface="Arial MT"/>
                        </a:rPr>
                        <a:t>a</a:t>
                      </a:r>
                      <a:r>
                        <a:rPr sz="1800" dirty="0">
                          <a:latin typeface="Arial MT"/>
                          <a:cs typeface="Arial MT"/>
                        </a:rPr>
                        <a:t>ve  SP=0)</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extLst>
                  <a:ext uri="{0D108BD9-81ED-4DB2-BD59-A6C34878D82A}">
                    <a16:rowId xmlns:a16="http://schemas.microsoft.com/office/drawing/2014/main" val="10005"/>
                  </a:ext>
                </a:extLst>
              </a:tr>
              <a:tr h="399542">
                <a:tc>
                  <a:txBody>
                    <a:bodyPr/>
                    <a:lstStyle/>
                    <a:p>
                      <a:pPr marL="92075">
                        <a:lnSpc>
                          <a:spcPct val="100000"/>
                        </a:lnSpc>
                        <a:spcBef>
                          <a:spcPts val="320"/>
                        </a:spcBef>
                      </a:pPr>
                      <a:r>
                        <a:rPr sz="1800" spc="-10" dirty="0">
                          <a:latin typeface="Arial MT"/>
                          <a:cs typeface="Arial MT"/>
                        </a:rPr>
                        <a:t>EN</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tc>
                  <a:txBody>
                    <a:bodyPr/>
                    <a:lstStyle/>
                    <a:p>
                      <a:pPr marL="92075">
                        <a:lnSpc>
                          <a:spcPct val="100000"/>
                        </a:lnSpc>
                        <a:spcBef>
                          <a:spcPts val="320"/>
                        </a:spcBef>
                      </a:pPr>
                      <a:r>
                        <a:rPr sz="1800" dirty="0">
                          <a:latin typeface="Arial MT"/>
                          <a:cs typeface="Arial MT"/>
                        </a:rPr>
                        <a:t>Mở</a:t>
                      </a:r>
                      <a:r>
                        <a:rPr sz="1800" spc="-5" dirty="0">
                          <a:latin typeface="Arial MT"/>
                          <a:cs typeface="Arial MT"/>
                        </a:rPr>
                        <a:t> đ</a:t>
                      </a:r>
                      <a:r>
                        <a:rPr sz="1800" spc="-10" dirty="0">
                          <a:latin typeface="Arial MT"/>
                          <a:cs typeface="Arial MT"/>
                        </a:rPr>
                        <a:t>ệ</a:t>
                      </a:r>
                      <a:r>
                        <a:rPr sz="1800" dirty="0">
                          <a:latin typeface="Arial MT"/>
                          <a:cs typeface="Arial MT"/>
                        </a:rPr>
                        <a:t>m </a:t>
                      </a:r>
                      <a:r>
                        <a:rPr sz="1800" spc="-5" dirty="0">
                          <a:latin typeface="Arial MT"/>
                          <a:cs typeface="Arial MT"/>
                        </a:rPr>
                        <a:t>d</a:t>
                      </a:r>
                      <a:r>
                        <a:rPr sz="1800" dirty="0">
                          <a:latin typeface="Arial MT"/>
                          <a:cs typeface="Arial MT"/>
                        </a:rPr>
                        <a:t>ữ</a:t>
                      </a:r>
                      <a:r>
                        <a:rPr sz="1800" spc="-5" dirty="0">
                          <a:latin typeface="Arial MT"/>
                          <a:cs typeface="Arial MT"/>
                        </a:rPr>
                        <a:t> l</a:t>
                      </a:r>
                      <a:r>
                        <a:rPr sz="1800" spc="-10" dirty="0">
                          <a:latin typeface="Arial MT"/>
                          <a:cs typeface="Arial MT"/>
                        </a:rPr>
                        <a:t>i</a:t>
                      </a:r>
                      <a:r>
                        <a:rPr sz="1800" spc="-5" dirty="0">
                          <a:latin typeface="Arial MT"/>
                          <a:cs typeface="Arial MT"/>
                        </a:rPr>
                        <a:t>ệu</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extLst>
                  <a:ext uri="{0D108BD9-81ED-4DB2-BD59-A6C34878D82A}">
                    <a16:rowId xmlns:a16="http://schemas.microsoft.com/office/drawing/2014/main" val="10006"/>
                  </a:ext>
                </a:extLst>
              </a:tr>
              <a:tr h="399541">
                <a:tc>
                  <a:txBody>
                    <a:bodyPr/>
                    <a:lstStyle/>
                    <a:p>
                      <a:pPr marL="92075">
                        <a:lnSpc>
                          <a:spcPct val="100000"/>
                        </a:lnSpc>
                        <a:spcBef>
                          <a:spcPts val="320"/>
                        </a:spcBef>
                      </a:pPr>
                      <a:r>
                        <a:rPr sz="1800" dirty="0">
                          <a:latin typeface="Arial MT"/>
                          <a:cs typeface="Arial MT"/>
                        </a:rPr>
                        <a:t>INT</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tc>
                  <a:txBody>
                    <a:bodyPr/>
                    <a:lstStyle/>
                    <a:p>
                      <a:pPr marL="92075">
                        <a:lnSpc>
                          <a:spcPct val="100000"/>
                        </a:lnSpc>
                        <a:spcBef>
                          <a:spcPts val="320"/>
                        </a:spcBef>
                      </a:pPr>
                      <a:r>
                        <a:rPr sz="1800" dirty="0">
                          <a:latin typeface="Arial MT"/>
                          <a:cs typeface="Arial MT"/>
                        </a:rPr>
                        <a:t>Y</a:t>
                      </a:r>
                      <a:r>
                        <a:rPr sz="1800" spc="-10" dirty="0">
                          <a:latin typeface="Arial MT"/>
                          <a:cs typeface="Arial MT"/>
                        </a:rPr>
                        <a:t>ê</a:t>
                      </a:r>
                      <a:r>
                        <a:rPr sz="1800" dirty="0">
                          <a:latin typeface="Arial MT"/>
                          <a:cs typeface="Arial MT"/>
                        </a:rPr>
                        <a:t>u</a:t>
                      </a:r>
                      <a:r>
                        <a:rPr sz="1800" spc="-5" dirty="0">
                          <a:latin typeface="Arial MT"/>
                          <a:cs typeface="Arial MT"/>
                        </a:rPr>
                        <a:t> </a:t>
                      </a:r>
                      <a:r>
                        <a:rPr sz="1800" dirty="0">
                          <a:latin typeface="Arial MT"/>
                          <a:cs typeface="Arial MT"/>
                        </a:rPr>
                        <a:t>cầu</a:t>
                      </a:r>
                      <a:r>
                        <a:rPr sz="1800" spc="5" dirty="0">
                          <a:latin typeface="Arial MT"/>
                          <a:cs typeface="Arial MT"/>
                        </a:rPr>
                        <a:t> </a:t>
                      </a:r>
                      <a:r>
                        <a:rPr sz="1800" spc="-5" dirty="0">
                          <a:latin typeface="Arial MT"/>
                          <a:cs typeface="Arial MT"/>
                        </a:rPr>
                        <a:t>n</a:t>
                      </a:r>
                      <a:r>
                        <a:rPr sz="1800" spc="-10" dirty="0">
                          <a:latin typeface="Arial MT"/>
                          <a:cs typeface="Arial MT"/>
                        </a:rPr>
                        <a:t>g</a:t>
                      </a:r>
                      <a:r>
                        <a:rPr sz="1800" spc="-5" dirty="0">
                          <a:latin typeface="Arial MT"/>
                          <a:cs typeface="Arial MT"/>
                        </a:rPr>
                        <a:t>ắ</a:t>
                      </a:r>
                      <a:r>
                        <a:rPr sz="1800" dirty="0">
                          <a:latin typeface="Arial MT"/>
                          <a:cs typeface="Arial MT"/>
                        </a:rPr>
                        <a:t>t</a:t>
                      </a:r>
                      <a:r>
                        <a:rPr sz="1800" spc="-5" dirty="0">
                          <a:latin typeface="Arial MT"/>
                          <a:cs typeface="Arial MT"/>
                        </a:rPr>
                        <a:t> g</a:t>
                      </a:r>
                      <a:r>
                        <a:rPr sz="1800" spc="-10" dirty="0">
                          <a:latin typeface="Arial MT"/>
                          <a:cs typeface="Arial MT"/>
                        </a:rPr>
                        <a:t>h</a:t>
                      </a:r>
                      <a:r>
                        <a:rPr sz="1800" spc="-5" dirty="0">
                          <a:latin typeface="Arial MT"/>
                          <a:cs typeface="Arial MT"/>
                        </a:rPr>
                        <a:t>é</a:t>
                      </a:r>
                      <a:r>
                        <a:rPr sz="1800" dirty="0">
                          <a:latin typeface="Arial MT"/>
                          <a:cs typeface="Arial MT"/>
                        </a:rPr>
                        <a:t>p</a:t>
                      </a:r>
                      <a:r>
                        <a:rPr sz="1800" spc="5" dirty="0">
                          <a:latin typeface="Arial MT"/>
                          <a:cs typeface="Arial MT"/>
                        </a:rPr>
                        <a:t> </a:t>
                      </a:r>
                      <a:r>
                        <a:rPr sz="1800" dirty="0">
                          <a:latin typeface="Arial MT"/>
                          <a:cs typeface="Arial MT"/>
                        </a:rPr>
                        <a:t>với</a:t>
                      </a:r>
                      <a:r>
                        <a:rPr sz="1800" spc="-10" dirty="0">
                          <a:latin typeface="Arial MT"/>
                          <a:cs typeface="Arial MT"/>
                        </a:rPr>
                        <a:t> </a:t>
                      </a:r>
                      <a:r>
                        <a:rPr sz="1800" spc="5" dirty="0">
                          <a:latin typeface="Arial MT"/>
                          <a:cs typeface="Arial MT"/>
                        </a:rPr>
                        <a:t>I</a:t>
                      </a:r>
                      <a:r>
                        <a:rPr sz="1800" spc="-5" dirty="0">
                          <a:latin typeface="Arial MT"/>
                          <a:cs typeface="Arial MT"/>
                        </a:rPr>
                        <a:t>N</a:t>
                      </a:r>
                      <a:r>
                        <a:rPr sz="1800" spc="10" dirty="0">
                          <a:latin typeface="Arial MT"/>
                          <a:cs typeface="Arial MT"/>
                        </a:rPr>
                        <a:t>T</a:t>
                      </a:r>
                      <a:r>
                        <a:rPr sz="1800" dirty="0">
                          <a:latin typeface="Arial MT"/>
                          <a:cs typeface="Arial MT"/>
                        </a:rPr>
                        <a:t>R</a:t>
                      </a:r>
                      <a:r>
                        <a:rPr sz="1800" spc="-15" dirty="0">
                          <a:latin typeface="Arial MT"/>
                          <a:cs typeface="Arial MT"/>
                        </a:rPr>
                        <a:t> </a:t>
                      </a:r>
                      <a:r>
                        <a:rPr sz="1800" dirty="0">
                          <a:latin typeface="Arial MT"/>
                          <a:cs typeface="Arial MT"/>
                        </a:rPr>
                        <a:t>của</a:t>
                      </a:r>
                      <a:r>
                        <a:rPr sz="1800" spc="-10" dirty="0">
                          <a:latin typeface="Arial MT"/>
                          <a:cs typeface="Arial MT"/>
                        </a:rPr>
                        <a:t> </a:t>
                      </a:r>
                      <a:r>
                        <a:rPr sz="1800" spc="-5" dirty="0">
                          <a:latin typeface="Arial MT"/>
                          <a:cs typeface="Arial MT"/>
                        </a:rPr>
                        <a:t>CPU</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extLst>
                  <a:ext uri="{0D108BD9-81ED-4DB2-BD59-A6C34878D82A}">
                    <a16:rowId xmlns:a16="http://schemas.microsoft.com/office/drawing/2014/main" val="10007"/>
                  </a:ext>
                </a:extLst>
              </a:tr>
              <a:tr h="399542">
                <a:tc>
                  <a:txBody>
                    <a:bodyPr/>
                    <a:lstStyle/>
                    <a:p>
                      <a:pPr marL="92075">
                        <a:lnSpc>
                          <a:spcPct val="100000"/>
                        </a:lnSpc>
                        <a:spcBef>
                          <a:spcPts val="320"/>
                        </a:spcBef>
                      </a:pPr>
                      <a:r>
                        <a:rPr sz="1800" spc="-30" dirty="0">
                          <a:latin typeface="Arial MT"/>
                          <a:cs typeface="Arial MT"/>
                        </a:rPr>
                        <a:t>INTA</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tc>
                  <a:txBody>
                    <a:bodyPr/>
                    <a:lstStyle/>
                    <a:p>
                      <a:pPr marL="92075">
                        <a:lnSpc>
                          <a:spcPct val="100000"/>
                        </a:lnSpc>
                        <a:spcBef>
                          <a:spcPts val="320"/>
                        </a:spcBef>
                      </a:pPr>
                      <a:r>
                        <a:rPr sz="1800" spc="-15" dirty="0">
                          <a:latin typeface="Arial MT"/>
                          <a:cs typeface="Arial MT"/>
                        </a:rPr>
                        <a:t>X</a:t>
                      </a:r>
                      <a:r>
                        <a:rPr sz="1800" dirty="0">
                          <a:latin typeface="Arial MT"/>
                          <a:cs typeface="Arial MT"/>
                        </a:rPr>
                        <a:t>ác</a:t>
                      </a:r>
                      <a:r>
                        <a:rPr sz="1800" spc="10" dirty="0">
                          <a:latin typeface="Arial MT"/>
                          <a:cs typeface="Arial MT"/>
                        </a:rPr>
                        <a:t> </a:t>
                      </a:r>
                      <a:r>
                        <a:rPr sz="1800" spc="-5" dirty="0">
                          <a:latin typeface="Arial MT"/>
                          <a:cs typeface="Arial MT"/>
                        </a:rPr>
                        <a:t>n</a:t>
                      </a:r>
                      <a:r>
                        <a:rPr sz="1800" spc="-10" dirty="0">
                          <a:latin typeface="Arial MT"/>
                          <a:cs typeface="Arial MT"/>
                        </a:rPr>
                        <a:t>h</a:t>
                      </a:r>
                      <a:r>
                        <a:rPr sz="1800" spc="-5" dirty="0">
                          <a:latin typeface="Arial MT"/>
                          <a:cs typeface="Arial MT"/>
                        </a:rPr>
                        <a:t>ậ</a:t>
                      </a:r>
                      <a:r>
                        <a:rPr sz="1800" dirty="0">
                          <a:latin typeface="Arial MT"/>
                          <a:cs typeface="Arial MT"/>
                        </a:rPr>
                        <a:t>n</a:t>
                      </a:r>
                      <a:r>
                        <a:rPr sz="1800" spc="5" dirty="0">
                          <a:latin typeface="Arial MT"/>
                          <a:cs typeface="Arial MT"/>
                        </a:rPr>
                        <a:t> </a:t>
                      </a:r>
                      <a:r>
                        <a:rPr sz="1800" spc="-5" dirty="0">
                          <a:latin typeface="Arial MT"/>
                          <a:cs typeface="Arial MT"/>
                        </a:rPr>
                        <a:t>n</a:t>
                      </a:r>
                      <a:r>
                        <a:rPr sz="1800" spc="-10" dirty="0">
                          <a:latin typeface="Arial MT"/>
                          <a:cs typeface="Arial MT"/>
                        </a:rPr>
                        <a:t>g</a:t>
                      </a:r>
                      <a:r>
                        <a:rPr sz="1800" spc="-5" dirty="0">
                          <a:latin typeface="Arial MT"/>
                          <a:cs typeface="Arial MT"/>
                        </a:rPr>
                        <a:t>ắ</a:t>
                      </a:r>
                      <a:r>
                        <a:rPr sz="1800" dirty="0">
                          <a:latin typeface="Arial MT"/>
                          <a:cs typeface="Arial MT"/>
                        </a:rPr>
                        <a:t>t</a:t>
                      </a:r>
                      <a:r>
                        <a:rPr sz="1800" spc="-5" dirty="0">
                          <a:latin typeface="Arial MT"/>
                          <a:cs typeface="Arial MT"/>
                        </a:rPr>
                        <a:t> g</a:t>
                      </a:r>
                      <a:r>
                        <a:rPr sz="1800" spc="-10" dirty="0">
                          <a:latin typeface="Arial MT"/>
                          <a:cs typeface="Arial MT"/>
                        </a:rPr>
                        <a:t>h</a:t>
                      </a:r>
                      <a:r>
                        <a:rPr sz="1800" spc="-5" dirty="0">
                          <a:latin typeface="Arial MT"/>
                          <a:cs typeface="Arial MT"/>
                        </a:rPr>
                        <a:t>é</a:t>
                      </a:r>
                      <a:r>
                        <a:rPr sz="1800" dirty="0">
                          <a:latin typeface="Arial MT"/>
                          <a:cs typeface="Arial MT"/>
                        </a:rPr>
                        <a:t>p</a:t>
                      </a:r>
                      <a:r>
                        <a:rPr sz="1800" spc="5" dirty="0">
                          <a:latin typeface="Arial MT"/>
                          <a:cs typeface="Arial MT"/>
                        </a:rPr>
                        <a:t> </a:t>
                      </a:r>
                      <a:r>
                        <a:rPr sz="1800" dirty="0">
                          <a:latin typeface="Arial MT"/>
                          <a:cs typeface="Arial MT"/>
                        </a:rPr>
                        <a:t>với</a:t>
                      </a:r>
                      <a:r>
                        <a:rPr sz="1800" spc="-10" dirty="0">
                          <a:latin typeface="Arial MT"/>
                          <a:cs typeface="Arial MT"/>
                        </a:rPr>
                        <a:t> </a:t>
                      </a:r>
                      <a:r>
                        <a:rPr sz="1800" spc="5" dirty="0">
                          <a:latin typeface="Arial MT"/>
                          <a:cs typeface="Arial MT"/>
                        </a:rPr>
                        <a:t>I</a:t>
                      </a:r>
                      <a:r>
                        <a:rPr sz="1800" spc="-5" dirty="0">
                          <a:latin typeface="Arial MT"/>
                          <a:cs typeface="Arial MT"/>
                        </a:rPr>
                        <a:t>N</a:t>
                      </a:r>
                      <a:r>
                        <a:rPr sz="1800" spc="-120" dirty="0">
                          <a:latin typeface="Arial MT"/>
                          <a:cs typeface="Arial MT"/>
                        </a:rPr>
                        <a:t>T</a:t>
                      </a:r>
                      <a:r>
                        <a:rPr sz="1800" dirty="0">
                          <a:latin typeface="Arial MT"/>
                          <a:cs typeface="Arial MT"/>
                        </a:rPr>
                        <a:t>A</a:t>
                      </a:r>
                      <a:r>
                        <a:rPr sz="1800" spc="-120" dirty="0">
                          <a:latin typeface="Arial MT"/>
                          <a:cs typeface="Arial MT"/>
                        </a:rPr>
                        <a:t> </a:t>
                      </a:r>
                      <a:r>
                        <a:rPr sz="1800" dirty="0">
                          <a:latin typeface="Arial MT"/>
                          <a:cs typeface="Arial MT"/>
                        </a:rPr>
                        <a:t>của</a:t>
                      </a:r>
                      <a:r>
                        <a:rPr sz="1800" spc="5" dirty="0">
                          <a:latin typeface="Arial MT"/>
                          <a:cs typeface="Arial MT"/>
                        </a:rPr>
                        <a:t> </a:t>
                      </a:r>
                      <a:r>
                        <a:rPr sz="1800" spc="-5" dirty="0">
                          <a:latin typeface="Arial MT"/>
                          <a:cs typeface="Arial MT"/>
                        </a:rPr>
                        <a:t>CPU</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8"/>
                    </a:solidFill>
                  </a:tcPr>
                </a:tc>
                <a:extLst>
                  <a:ext uri="{0D108BD9-81ED-4DB2-BD59-A6C34878D82A}">
                    <a16:rowId xmlns:a16="http://schemas.microsoft.com/office/drawing/2014/main" val="10008"/>
                  </a:ext>
                </a:extLst>
              </a:tr>
              <a:tr h="640118">
                <a:tc>
                  <a:txBody>
                    <a:bodyPr/>
                    <a:lstStyle/>
                    <a:p>
                      <a:pPr marL="92075">
                        <a:lnSpc>
                          <a:spcPct val="100000"/>
                        </a:lnSpc>
                        <a:spcBef>
                          <a:spcPts val="320"/>
                        </a:spcBef>
                      </a:pPr>
                      <a:r>
                        <a:rPr sz="1800" spc="-5" dirty="0">
                          <a:latin typeface="Arial MT"/>
                          <a:cs typeface="Arial MT"/>
                        </a:rPr>
                        <a:t>D0-D7</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tc>
                  <a:txBody>
                    <a:bodyPr/>
                    <a:lstStyle/>
                    <a:p>
                      <a:pPr marL="92075" marR="385445">
                        <a:lnSpc>
                          <a:spcPct val="100000"/>
                        </a:lnSpc>
                        <a:spcBef>
                          <a:spcPts val="320"/>
                        </a:spcBef>
                      </a:pPr>
                      <a:r>
                        <a:rPr sz="1800" spc="10" dirty="0">
                          <a:latin typeface="Arial MT"/>
                          <a:cs typeface="Arial MT"/>
                        </a:rPr>
                        <a:t>T</a:t>
                      </a:r>
                      <a:r>
                        <a:rPr sz="1800" dirty="0">
                          <a:latin typeface="Arial MT"/>
                          <a:cs typeface="Arial MT"/>
                        </a:rPr>
                        <a:t>ín</a:t>
                      </a:r>
                      <a:r>
                        <a:rPr sz="1800" spc="-20" dirty="0">
                          <a:latin typeface="Arial MT"/>
                          <a:cs typeface="Arial MT"/>
                        </a:rPr>
                        <a:t> </a:t>
                      </a:r>
                      <a:r>
                        <a:rPr sz="1800" spc="-5" dirty="0">
                          <a:latin typeface="Arial MT"/>
                          <a:cs typeface="Arial MT"/>
                        </a:rPr>
                        <a:t>h</a:t>
                      </a:r>
                      <a:r>
                        <a:rPr sz="1800" spc="-10" dirty="0">
                          <a:latin typeface="Arial MT"/>
                          <a:cs typeface="Arial MT"/>
                        </a:rPr>
                        <a:t>i</a:t>
                      </a:r>
                      <a:r>
                        <a:rPr sz="1800" spc="-5" dirty="0">
                          <a:latin typeface="Arial MT"/>
                          <a:cs typeface="Arial MT"/>
                        </a:rPr>
                        <a:t>ệ</a:t>
                      </a:r>
                      <a:r>
                        <a:rPr sz="1800" dirty="0">
                          <a:latin typeface="Arial MT"/>
                          <a:cs typeface="Arial MT"/>
                        </a:rPr>
                        <a:t>u</a:t>
                      </a:r>
                      <a:r>
                        <a:rPr sz="1800" spc="5" dirty="0">
                          <a:latin typeface="Arial MT"/>
                          <a:cs typeface="Arial MT"/>
                        </a:rPr>
                        <a:t> </a:t>
                      </a:r>
                      <a:r>
                        <a:rPr sz="1800" spc="-5" dirty="0">
                          <a:latin typeface="Arial MT"/>
                          <a:cs typeface="Arial MT"/>
                        </a:rPr>
                        <a:t>d</a:t>
                      </a:r>
                      <a:r>
                        <a:rPr sz="1800" dirty="0">
                          <a:latin typeface="Arial MT"/>
                          <a:cs typeface="Arial MT"/>
                        </a:rPr>
                        <a:t>ữ</a:t>
                      </a:r>
                      <a:r>
                        <a:rPr sz="1800" spc="-10" dirty="0">
                          <a:latin typeface="Arial MT"/>
                          <a:cs typeface="Arial MT"/>
                        </a:rPr>
                        <a:t> </a:t>
                      </a:r>
                      <a:r>
                        <a:rPr sz="1800" spc="-5" dirty="0">
                          <a:latin typeface="Arial MT"/>
                          <a:cs typeface="Arial MT"/>
                        </a:rPr>
                        <a:t>li</a:t>
                      </a:r>
                      <a:r>
                        <a:rPr sz="1800" spc="-10" dirty="0">
                          <a:latin typeface="Arial MT"/>
                          <a:cs typeface="Arial MT"/>
                        </a:rPr>
                        <a:t>ệ</a:t>
                      </a:r>
                      <a:r>
                        <a:rPr sz="1800" dirty="0">
                          <a:latin typeface="Arial MT"/>
                          <a:cs typeface="Arial MT"/>
                        </a:rPr>
                        <a:t>u</a:t>
                      </a:r>
                      <a:r>
                        <a:rPr sz="1800" spc="5" dirty="0">
                          <a:latin typeface="Arial MT"/>
                          <a:cs typeface="Arial MT"/>
                        </a:rPr>
                        <a:t> </a:t>
                      </a:r>
                      <a:r>
                        <a:rPr sz="1800" spc="-5" dirty="0">
                          <a:latin typeface="Arial MT"/>
                          <a:cs typeface="Arial MT"/>
                        </a:rPr>
                        <a:t>g</a:t>
                      </a:r>
                      <a:r>
                        <a:rPr sz="1800" spc="-10" dirty="0">
                          <a:latin typeface="Arial MT"/>
                          <a:cs typeface="Arial MT"/>
                        </a:rPr>
                        <a:t>h</a:t>
                      </a:r>
                      <a:r>
                        <a:rPr sz="1800" spc="-5" dirty="0">
                          <a:latin typeface="Arial MT"/>
                          <a:cs typeface="Arial MT"/>
                        </a:rPr>
                        <a:t>é</a:t>
                      </a:r>
                      <a:r>
                        <a:rPr sz="1800" dirty="0">
                          <a:latin typeface="Arial MT"/>
                          <a:cs typeface="Arial MT"/>
                        </a:rPr>
                        <a:t>p</a:t>
                      </a:r>
                      <a:r>
                        <a:rPr sz="1800" spc="5" dirty="0">
                          <a:latin typeface="Arial MT"/>
                          <a:cs typeface="Arial MT"/>
                        </a:rPr>
                        <a:t> </a:t>
                      </a:r>
                      <a:r>
                        <a:rPr sz="1800" dirty="0">
                          <a:latin typeface="Arial MT"/>
                          <a:cs typeface="Arial MT"/>
                        </a:rPr>
                        <a:t>với</a:t>
                      </a:r>
                      <a:r>
                        <a:rPr sz="1800" spc="-10" dirty="0">
                          <a:latin typeface="Arial MT"/>
                          <a:cs typeface="Arial MT"/>
                        </a:rPr>
                        <a:t> </a:t>
                      </a:r>
                      <a:r>
                        <a:rPr sz="1800" spc="-5" dirty="0">
                          <a:latin typeface="Arial MT"/>
                          <a:cs typeface="Arial MT"/>
                        </a:rPr>
                        <a:t>b</a:t>
                      </a:r>
                      <a:r>
                        <a:rPr sz="1800" spc="-10" dirty="0">
                          <a:latin typeface="Arial MT"/>
                          <a:cs typeface="Arial MT"/>
                        </a:rPr>
                        <a:t>u</a:t>
                      </a:r>
                      <a:r>
                        <a:rPr sz="1800" dirty="0">
                          <a:latin typeface="Arial MT"/>
                          <a:cs typeface="Arial MT"/>
                        </a:rPr>
                        <a:t>s</a:t>
                      </a:r>
                      <a:r>
                        <a:rPr sz="1800" spc="10" dirty="0">
                          <a:latin typeface="Arial MT"/>
                          <a:cs typeface="Arial MT"/>
                        </a:rPr>
                        <a:t> </a:t>
                      </a:r>
                      <a:r>
                        <a:rPr sz="1800" spc="-5" dirty="0">
                          <a:latin typeface="Arial MT"/>
                          <a:cs typeface="Arial MT"/>
                        </a:rPr>
                        <a:t>d</a:t>
                      </a:r>
                      <a:r>
                        <a:rPr sz="1800" dirty="0">
                          <a:latin typeface="Arial MT"/>
                          <a:cs typeface="Arial MT"/>
                        </a:rPr>
                        <a:t>ữ</a:t>
                      </a:r>
                      <a:r>
                        <a:rPr sz="1800" spc="-10" dirty="0">
                          <a:latin typeface="Arial MT"/>
                          <a:cs typeface="Arial MT"/>
                        </a:rPr>
                        <a:t> </a:t>
                      </a:r>
                      <a:r>
                        <a:rPr sz="1800" spc="-5" dirty="0">
                          <a:latin typeface="Arial MT"/>
                          <a:cs typeface="Arial MT"/>
                        </a:rPr>
                        <a:t>li</a:t>
                      </a:r>
                      <a:r>
                        <a:rPr sz="1800" spc="-10" dirty="0">
                          <a:latin typeface="Arial MT"/>
                          <a:cs typeface="Arial MT"/>
                        </a:rPr>
                        <a:t>ệ</a:t>
                      </a:r>
                      <a:r>
                        <a:rPr sz="1800" dirty="0">
                          <a:latin typeface="Arial MT"/>
                          <a:cs typeface="Arial MT"/>
                        </a:rPr>
                        <a:t>u</a:t>
                      </a:r>
                      <a:r>
                        <a:rPr sz="1800" spc="5" dirty="0">
                          <a:latin typeface="Arial MT"/>
                          <a:cs typeface="Arial MT"/>
                        </a:rPr>
                        <a:t> </a:t>
                      </a:r>
                      <a:r>
                        <a:rPr sz="1800" dirty="0">
                          <a:latin typeface="Arial MT"/>
                          <a:cs typeface="Arial MT"/>
                        </a:rPr>
                        <a:t>của  </a:t>
                      </a:r>
                      <a:r>
                        <a:rPr sz="1800" spc="-5" dirty="0">
                          <a:latin typeface="Arial MT"/>
                          <a:cs typeface="Arial MT"/>
                        </a:rPr>
                        <a:t>CPU</a:t>
                      </a:r>
                      <a:endParaRPr sz="1800">
                        <a:latin typeface="Arial MT"/>
                        <a:cs typeface="Arial MT"/>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F0"/>
                    </a:solidFill>
                  </a:tcPr>
                </a:tc>
                <a:extLst>
                  <a:ext uri="{0D108BD9-81ED-4DB2-BD59-A6C34878D82A}">
                    <a16:rowId xmlns:a16="http://schemas.microsoft.com/office/drawing/2014/main" val="10009"/>
                  </a:ext>
                </a:extLst>
              </a:tr>
            </a:tbl>
          </a:graphicData>
        </a:graphic>
      </p:graphicFrame>
      <p:sp>
        <p:nvSpPr>
          <p:cNvPr id="7" name="object 7"/>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200" y="0"/>
            <a:ext cx="6015814" cy="627736"/>
          </a:xfrm>
          <a:prstGeom prst="rect">
            <a:avLst/>
          </a:prstGeom>
        </p:spPr>
        <p:txBody>
          <a:bodyPr vert="horz" wrap="square" lIns="0" tIns="12065" rIns="0" bIns="0" rtlCol="0">
            <a:spAutoFit/>
          </a:bodyPr>
          <a:lstStyle/>
          <a:p>
            <a:pPr marL="12700">
              <a:lnSpc>
                <a:spcPct val="100000"/>
              </a:lnSpc>
              <a:spcBef>
                <a:spcPts val="95"/>
              </a:spcBef>
            </a:pPr>
            <a:r>
              <a:rPr sz="4000" spc="-5" dirty="0">
                <a:latin typeface="Times New Roman" panose="02020603050405020304" pitchFamily="18" charset="0"/>
                <a:cs typeface="Times New Roman" panose="02020603050405020304" pitchFamily="18" charset="0"/>
              </a:rPr>
              <a:t>PIC</a:t>
            </a:r>
            <a:r>
              <a:rPr sz="4000" spc="5"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8259A</a:t>
            </a:r>
            <a:r>
              <a:rPr sz="4000" spc="10"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a:t>
            </a:r>
            <a:r>
              <a:rPr sz="4000" spc="-10"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Sơ</a:t>
            </a:r>
            <a:r>
              <a:rPr sz="4000" spc="-15" dirty="0">
                <a:latin typeface="Times New Roman" panose="02020603050405020304" pitchFamily="18" charset="0"/>
                <a:cs typeface="Times New Roman" panose="02020603050405020304" pitchFamily="18" charset="0"/>
              </a:rPr>
              <a:t> </a:t>
            </a:r>
            <a:r>
              <a:rPr sz="4000" spc="-5" dirty="0">
                <a:latin typeface="Times New Roman" panose="02020603050405020304" pitchFamily="18" charset="0"/>
                <a:cs typeface="Times New Roman" panose="02020603050405020304" pitchFamily="18" charset="0"/>
              </a:rPr>
              <a:t>đồ khối</a:t>
            </a:r>
            <a:endParaRPr sz="40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762000" y="1600200"/>
            <a:ext cx="7908035" cy="4335780"/>
          </a:xfrm>
          <a:prstGeom prst="rect">
            <a:avLst/>
          </a:prstGeom>
        </p:spPr>
      </p:pic>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31060" y="30892"/>
            <a:ext cx="7290817" cy="566181"/>
          </a:xfrm>
          <a:prstGeom prst="rect">
            <a:avLst/>
          </a:prstGeom>
        </p:spPr>
        <p:txBody>
          <a:bodyPr vert="horz" wrap="square" lIns="0" tIns="12065" rIns="0" bIns="0" rtlCol="0">
            <a:spAutoFit/>
          </a:bodyPr>
          <a:lstStyle/>
          <a:p>
            <a:pPr marL="12700">
              <a:lnSpc>
                <a:spcPct val="100000"/>
              </a:lnSpc>
              <a:spcBef>
                <a:spcPts val="95"/>
              </a:spcBef>
            </a:pPr>
            <a:r>
              <a:rPr sz="3600" spc="-5" dirty="0" err="1">
                <a:solidFill>
                  <a:srgbClr val="013299"/>
                </a:solidFill>
              </a:rPr>
              <a:t>Vào</a:t>
            </a:r>
            <a:r>
              <a:rPr sz="3600" dirty="0">
                <a:solidFill>
                  <a:srgbClr val="013299"/>
                </a:solidFill>
              </a:rPr>
              <a:t> </a:t>
            </a:r>
            <a:r>
              <a:rPr sz="3600" spc="-5" dirty="0">
                <a:solidFill>
                  <a:srgbClr val="013299"/>
                </a:solidFill>
              </a:rPr>
              <a:t>ra</a:t>
            </a:r>
            <a:r>
              <a:rPr sz="3600" dirty="0">
                <a:solidFill>
                  <a:srgbClr val="013299"/>
                </a:solidFill>
              </a:rPr>
              <a:t> </a:t>
            </a:r>
            <a:r>
              <a:rPr sz="3600" spc="-5" dirty="0">
                <a:solidFill>
                  <a:srgbClr val="013299"/>
                </a:solidFill>
              </a:rPr>
              <a:t>bằng</a:t>
            </a:r>
            <a:r>
              <a:rPr sz="3600" dirty="0">
                <a:solidFill>
                  <a:srgbClr val="013299"/>
                </a:solidFill>
              </a:rPr>
              <a:t> </a:t>
            </a:r>
            <a:r>
              <a:rPr sz="3600" spc="-10" dirty="0">
                <a:solidFill>
                  <a:srgbClr val="013299"/>
                </a:solidFill>
              </a:rPr>
              <a:t>DMA</a:t>
            </a:r>
            <a:r>
              <a:rPr sz="3600" spc="30" dirty="0">
                <a:solidFill>
                  <a:srgbClr val="013299"/>
                </a:solidFill>
              </a:rPr>
              <a:t> </a:t>
            </a:r>
            <a:r>
              <a:rPr sz="3600" spc="-5" dirty="0">
                <a:solidFill>
                  <a:srgbClr val="013299"/>
                </a:solidFill>
              </a:rPr>
              <a:t>–</a:t>
            </a:r>
            <a:r>
              <a:rPr sz="3600" spc="5" dirty="0">
                <a:solidFill>
                  <a:srgbClr val="013299"/>
                </a:solidFill>
              </a:rPr>
              <a:t> </a:t>
            </a:r>
            <a:r>
              <a:rPr sz="3600" spc="-5" dirty="0">
                <a:solidFill>
                  <a:srgbClr val="013299"/>
                </a:solidFill>
              </a:rPr>
              <a:t>Giới thiệu</a:t>
            </a:r>
            <a:endParaRPr sz="3600" dirty="0">
              <a:solidFill>
                <a:srgbClr val="013299"/>
              </a:solidFill>
            </a:endParaRPr>
          </a:p>
        </p:txBody>
      </p:sp>
      <p:sp>
        <p:nvSpPr>
          <p:cNvPr id="5" name="object 5"/>
          <p:cNvSpPr txBox="1"/>
          <p:nvPr/>
        </p:nvSpPr>
        <p:spPr>
          <a:xfrm>
            <a:off x="4652772" y="2173326"/>
            <a:ext cx="940435" cy="435376"/>
          </a:xfrm>
          <a:prstGeom prst="rect">
            <a:avLst/>
          </a:prstGeom>
          <a:ln w="9525">
            <a:solidFill>
              <a:srgbClr val="000000"/>
            </a:solidFill>
          </a:ln>
        </p:spPr>
        <p:txBody>
          <a:bodyPr vert="horz" wrap="square" lIns="0" tIns="187325" rIns="0" bIns="0" rtlCol="0">
            <a:spAutoFit/>
          </a:bodyPr>
          <a:lstStyle/>
          <a:p>
            <a:pPr marL="256540">
              <a:lnSpc>
                <a:spcPct val="100000"/>
              </a:lnSpc>
              <a:spcBef>
                <a:spcPts val="1475"/>
              </a:spcBef>
            </a:pPr>
            <a:r>
              <a:rPr sz="1600" b="1" spc="-5" dirty="0">
                <a:solidFill>
                  <a:srgbClr val="013299"/>
                </a:solidFill>
                <a:latin typeface="Arial"/>
                <a:cs typeface="Arial"/>
              </a:rPr>
              <a:t>CPU</a:t>
            </a:r>
            <a:endParaRPr sz="1600" dirty="0">
              <a:solidFill>
                <a:srgbClr val="013299"/>
              </a:solidFill>
              <a:latin typeface="Arial"/>
              <a:cs typeface="Arial"/>
            </a:endParaRPr>
          </a:p>
        </p:txBody>
      </p:sp>
      <p:sp>
        <p:nvSpPr>
          <p:cNvPr id="6" name="object 6"/>
          <p:cNvSpPr txBox="1"/>
          <p:nvPr/>
        </p:nvSpPr>
        <p:spPr>
          <a:xfrm>
            <a:off x="6448044" y="1447800"/>
            <a:ext cx="940435" cy="434734"/>
          </a:xfrm>
          <a:prstGeom prst="rect">
            <a:avLst/>
          </a:prstGeom>
          <a:ln w="9525">
            <a:solidFill>
              <a:srgbClr val="000000"/>
            </a:solidFill>
          </a:ln>
        </p:spPr>
        <p:txBody>
          <a:bodyPr vert="horz" wrap="square" lIns="0" tIns="186690" rIns="0" bIns="0" rtlCol="0">
            <a:spAutoFit/>
          </a:bodyPr>
          <a:lstStyle/>
          <a:p>
            <a:pPr marL="85725">
              <a:lnSpc>
                <a:spcPct val="100000"/>
              </a:lnSpc>
              <a:spcBef>
                <a:spcPts val="1470"/>
              </a:spcBef>
            </a:pPr>
            <a:r>
              <a:rPr sz="1600" b="1" spc="-5" dirty="0">
                <a:solidFill>
                  <a:srgbClr val="013299"/>
                </a:solidFill>
                <a:latin typeface="Arial"/>
                <a:cs typeface="Arial"/>
              </a:rPr>
              <a:t>Memory</a:t>
            </a:r>
            <a:endParaRPr sz="1600">
              <a:solidFill>
                <a:srgbClr val="013299"/>
              </a:solidFill>
              <a:latin typeface="Arial"/>
              <a:cs typeface="Arial"/>
            </a:endParaRPr>
          </a:p>
        </p:txBody>
      </p:sp>
      <p:sp>
        <p:nvSpPr>
          <p:cNvPr id="7" name="object 7"/>
          <p:cNvSpPr/>
          <p:nvPr/>
        </p:nvSpPr>
        <p:spPr>
          <a:xfrm>
            <a:off x="6455664" y="2590800"/>
            <a:ext cx="914400" cy="838200"/>
          </a:xfrm>
          <a:custGeom>
            <a:avLst/>
            <a:gdLst/>
            <a:ahLst/>
            <a:cxnLst/>
            <a:rect l="l" t="t" r="r" b="b"/>
            <a:pathLst>
              <a:path w="914400" h="838200">
                <a:moveTo>
                  <a:pt x="914400" y="104775"/>
                </a:moveTo>
                <a:lnTo>
                  <a:pt x="891088" y="137909"/>
                </a:lnTo>
                <a:lnTo>
                  <a:pt x="826178" y="166673"/>
                </a:lnTo>
                <a:lnTo>
                  <a:pt x="780478" y="178879"/>
                </a:lnTo>
                <a:lnTo>
                  <a:pt x="727204" y="189347"/>
                </a:lnTo>
                <a:lnTo>
                  <a:pt x="667297" y="197863"/>
                </a:lnTo>
                <a:lnTo>
                  <a:pt x="601699" y="204212"/>
                </a:lnTo>
                <a:lnTo>
                  <a:pt x="531353" y="208179"/>
                </a:lnTo>
                <a:lnTo>
                  <a:pt x="457200" y="209550"/>
                </a:lnTo>
                <a:lnTo>
                  <a:pt x="383046" y="208179"/>
                </a:lnTo>
                <a:lnTo>
                  <a:pt x="312700" y="204212"/>
                </a:lnTo>
                <a:lnTo>
                  <a:pt x="247102" y="197863"/>
                </a:lnTo>
                <a:lnTo>
                  <a:pt x="187195" y="189347"/>
                </a:lnTo>
                <a:lnTo>
                  <a:pt x="133921" y="178879"/>
                </a:lnTo>
                <a:lnTo>
                  <a:pt x="88221" y="166673"/>
                </a:lnTo>
                <a:lnTo>
                  <a:pt x="51037" y="152945"/>
                </a:lnTo>
                <a:lnTo>
                  <a:pt x="5984" y="121781"/>
                </a:lnTo>
                <a:lnTo>
                  <a:pt x="0" y="104775"/>
                </a:lnTo>
                <a:lnTo>
                  <a:pt x="5984" y="87768"/>
                </a:lnTo>
                <a:lnTo>
                  <a:pt x="51037" y="56604"/>
                </a:lnTo>
                <a:lnTo>
                  <a:pt x="88221" y="42876"/>
                </a:lnTo>
                <a:lnTo>
                  <a:pt x="133921" y="30670"/>
                </a:lnTo>
                <a:lnTo>
                  <a:pt x="187195" y="20202"/>
                </a:lnTo>
                <a:lnTo>
                  <a:pt x="247102" y="11686"/>
                </a:lnTo>
                <a:lnTo>
                  <a:pt x="312700" y="5337"/>
                </a:lnTo>
                <a:lnTo>
                  <a:pt x="383046" y="1370"/>
                </a:lnTo>
                <a:lnTo>
                  <a:pt x="457200" y="0"/>
                </a:lnTo>
                <a:lnTo>
                  <a:pt x="531353" y="1370"/>
                </a:lnTo>
                <a:lnTo>
                  <a:pt x="601699" y="5337"/>
                </a:lnTo>
                <a:lnTo>
                  <a:pt x="667297" y="11686"/>
                </a:lnTo>
                <a:lnTo>
                  <a:pt x="727204" y="20202"/>
                </a:lnTo>
                <a:lnTo>
                  <a:pt x="780478" y="30670"/>
                </a:lnTo>
                <a:lnTo>
                  <a:pt x="826178" y="42876"/>
                </a:lnTo>
                <a:lnTo>
                  <a:pt x="863362" y="56604"/>
                </a:lnTo>
                <a:lnTo>
                  <a:pt x="908415" y="87768"/>
                </a:lnTo>
                <a:lnTo>
                  <a:pt x="914400" y="104775"/>
                </a:lnTo>
                <a:close/>
              </a:path>
              <a:path w="914400" h="838200">
                <a:moveTo>
                  <a:pt x="914400" y="104775"/>
                </a:moveTo>
                <a:lnTo>
                  <a:pt x="914400" y="733425"/>
                </a:lnTo>
                <a:lnTo>
                  <a:pt x="908415" y="750431"/>
                </a:lnTo>
                <a:lnTo>
                  <a:pt x="863362" y="781595"/>
                </a:lnTo>
                <a:lnTo>
                  <a:pt x="826178" y="795323"/>
                </a:lnTo>
                <a:lnTo>
                  <a:pt x="780478" y="807529"/>
                </a:lnTo>
                <a:lnTo>
                  <a:pt x="727204" y="817997"/>
                </a:lnTo>
                <a:lnTo>
                  <a:pt x="667297" y="826513"/>
                </a:lnTo>
                <a:lnTo>
                  <a:pt x="601699" y="832862"/>
                </a:lnTo>
                <a:lnTo>
                  <a:pt x="531353" y="836829"/>
                </a:lnTo>
                <a:lnTo>
                  <a:pt x="457200" y="838200"/>
                </a:lnTo>
                <a:lnTo>
                  <a:pt x="383046" y="836829"/>
                </a:lnTo>
                <a:lnTo>
                  <a:pt x="312700" y="832862"/>
                </a:lnTo>
                <a:lnTo>
                  <a:pt x="247102" y="826513"/>
                </a:lnTo>
                <a:lnTo>
                  <a:pt x="187195" y="817997"/>
                </a:lnTo>
                <a:lnTo>
                  <a:pt x="133921" y="807529"/>
                </a:lnTo>
                <a:lnTo>
                  <a:pt x="88221" y="795323"/>
                </a:lnTo>
                <a:lnTo>
                  <a:pt x="51037" y="781595"/>
                </a:lnTo>
                <a:lnTo>
                  <a:pt x="5984" y="750431"/>
                </a:lnTo>
                <a:lnTo>
                  <a:pt x="0" y="733425"/>
                </a:lnTo>
                <a:lnTo>
                  <a:pt x="0" y="104775"/>
                </a:lnTo>
              </a:path>
            </a:pathLst>
          </a:custGeom>
          <a:ln w="9525">
            <a:solidFill>
              <a:srgbClr val="000000"/>
            </a:solidFill>
          </a:ln>
        </p:spPr>
        <p:txBody>
          <a:bodyPr wrap="square" lIns="0" tIns="0" rIns="0" bIns="0" rtlCol="0"/>
          <a:lstStyle/>
          <a:p>
            <a:endParaRPr>
              <a:solidFill>
                <a:srgbClr val="013299"/>
              </a:solidFill>
            </a:endParaRPr>
          </a:p>
        </p:txBody>
      </p:sp>
      <p:sp>
        <p:nvSpPr>
          <p:cNvPr id="8" name="object 8"/>
          <p:cNvSpPr txBox="1"/>
          <p:nvPr/>
        </p:nvSpPr>
        <p:spPr>
          <a:xfrm>
            <a:off x="6767321" y="2923793"/>
            <a:ext cx="295910"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13299"/>
                </a:solidFill>
                <a:latin typeface="Arial"/>
                <a:cs typeface="Arial"/>
              </a:rPr>
              <a:t>I/O</a:t>
            </a:r>
            <a:endParaRPr sz="1600">
              <a:solidFill>
                <a:srgbClr val="013299"/>
              </a:solidFill>
              <a:latin typeface="Arial"/>
              <a:cs typeface="Arial"/>
            </a:endParaRPr>
          </a:p>
        </p:txBody>
      </p:sp>
      <p:sp>
        <p:nvSpPr>
          <p:cNvPr id="9" name="object 9"/>
          <p:cNvSpPr/>
          <p:nvPr/>
        </p:nvSpPr>
        <p:spPr>
          <a:xfrm>
            <a:off x="5614543" y="1606295"/>
            <a:ext cx="812165" cy="756285"/>
          </a:xfrm>
          <a:custGeom>
            <a:avLst/>
            <a:gdLst/>
            <a:ahLst/>
            <a:cxnLst/>
            <a:rect l="l" t="t" r="r" b="b"/>
            <a:pathLst>
              <a:path w="812164" h="756285">
                <a:moveTo>
                  <a:pt x="103251" y="713486"/>
                </a:moveTo>
                <a:lnTo>
                  <a:pt x="97155" y="702310"/>
                </a:lnTo>
                <a:lnTo>
                  <a:pt x="77101" y="713447"/>
                </a:lnTo>
                <a:lnTo>
                  <a:pt x="61722" y="685673"/>
                </a:lnTo>
                <a:lnTo>
                  <a:pt x="13589" y="755904"/>
                </a:lnTo>
                <a:lnTo>
                  <a:pt x="98679" y="752348"/>
                </a:lnTo>
                <a:lnTo>
                  <a:pt x="86639" y="730631"/>
                </a:lnTo>
                <a:lnTo>
                  <a:pt x="83261" y="724547"/>
                </a:lnTo>
                <a:lnTo>
                  <a:pt x="103251" y="713486"/>
                </a:lnTo>
                <a:close/>
              </a:path>
              <a:path w="812164" h="756285">
                <a:moveTo>
                  <a:pt x="180975" y="670306"/>
                </a:moveTo>
                <a:lnTo>
                  <a:pt x="174879" y="659257"/>
                </a:lnTo>
                <a:lnTo>
                  <a:pt x="130429" y="683895"/>
                </a:lnTo>
                <a:lnTo>
                  <a:pt x="136525" y="694944"/>
                </a:lnTo>
                <a:lnTo>
                  <a:pt x="180975" y="670306"/>
                </a:lnTo>
                <a:close/>
              </a:path>
              <a:path w="812164" h="756285">
                <a:moveTo>
                  <a:pt x="258826" y="627253"/>
                </a:moveTo>
                <a:lnTo>
                  <a:pt x="252603" y="616204"/>
                </a:lnTo>
                <a:lnTo>
                  <a:pt x="208153" y="640842"/>
                </a:lnTo>
                <a:lnTo>
                  <a:pt x="214376" y="651891"/>
                </a:lnTo>
                <a:lnTo>
                  <a:pt x="258826" y="627253"/>
                </a:lnTo>
                <a:close/>
              </a:path>
              <a:path w="812164" h="756285">
                <a:moveTo>
                  <a:pt x="336550" y="584200"/>
                </a:moveTo>
                <a:lnTo>
                  <a:pt x="330327" y="573024"/>
                </a:lnTo>
                <a:lnTo>
                  <a:pt x="285877" y="597662"/>
                </a:lnTo>
                <a:lnTo>
                  <a:pt x="292100" y="608838"/>
                </a:lnTo>
                <a:lnTo>
                  <a:pt x="336550" y="584200"/>
                </a:lnTo>
                <a:close/>
              </a:path>
              <a:path w="812164" h="756285">
                <a:moveTo>
                  <a:pt x="414274" y="541020"/>
                </a:moveTo>
                <a:lnTo>
                  <a:pt x="408178" y="529971"/>
                </a:lnTo>
                <a:lnTo>
                  <a:pt x="363728" y="554609"/>
                </a:lnTo>
                <a:lnTo>
                  <a:pt x="369824" y="565658"/>
                </a:lnTo>
                <a:lnTo>
                  <a:pt x="414274" y="541020"/>
                </a:lnTo>
                <a:close/>
              </a:path>
              <a:path w="812164" h="756285">
                <a:moveTo>
                  <a:pt x="491998" y="497967"/>
                </a:moveTo>
                <a:lnTo>
                  <a:pt x="485902" y="486918"/>
                </a:lnTo>
                <a:lnTo>
                  <a:pt x="441452" y="511556"/>
                </a:lnTo>
                <a:lnTo>
                  <a:pt x="447548" y="522605"/>
                </a:lnTo>
                <a:lnTo>
                  <a:pt x="491998" y="497967"/>
                </a:lnTo>
                <a:close/>
              </a:path>
              <a:path w="812164" h="756285">
                <a:moveTo>
                  <a:pt x="569849" y="454914"/>
                </a:moveTo>
                <a:lnTo>
                  <a:pt x="563626" y="443738"/>
                </a:lnTo>
                <a:lnTo>
                  <a:pt x="519176" y="468376"/>
                </a:lnTo>
                <a:lnTo>
                  <a:pt x="525399" y="479552"/>
                </a:lnTo>
                <a:lnTo>
                  <a:pt x="569849" y="454914"/>
                </a:lnTo>
                <a:close/>
              </a:path>
              <a:path w="812164" h="756285">
                <a:moveTo>
                  <a:pt x="647573" y="411734"/>
                </a:moveTo>
                <a:lnTo>
                  <a:pt x="641350" y="400685"/>
                </a:lnTo>
                <a:lnTo>
                  <a:pt x="596900" y="425323"/>
                </a:lnTo>
                <a:lnTo>
                  <a:pt x="603123" y="436372"/>
                </a:lnTo>
                <a:lnTo>
                  <a:pt x="647573" y="411734"/>
                </a:lnTo>
                <a:close/>
              </a:path>
              <a:path w="812164" h="756285">
                <a:moveTo>
                  <a:pt x="725297" y="368681"/>
                </a:moveTo>
                <a:lnTo>
                  <a:pt x="719201" y="357632"/>
                </a:lnTo>
                <a:lnTo>
                  <a:pt x="674751" y="382270"/>
                </a:lnTo>
                <a:lnTo>
                  <a:pt x="680847" y="393319"/>
                </a:lnTo>
                <a:lnTo>
                  <a:pt x="725297" y="368681"/>
                </a:lnTo>
                <a:close/>
              </a:path>
              <a:path w="812164" h="756285">
                <a:moveTo>
                  <a:pt x="803021" y="325628"/>
                </a:moveTo>
                <a:lnTo>
                  <a:pt x="796925" y="314452"/>
                </a:lnTo>
                <a:lnTo>
                  <a:pt x="752475" y="339090"/>
                </a:lnTo>
                <a:lnTo>
                  <a:pt x="758571" y="350266"/>
                </a:lnTo>
                <a:lnTo>
                  <a:pt x="803021" y="325628"/>
                </a:lnTo>
                <a:close/>
              </a:path>
              <a:path w="812164" h="756285">
                <a:moveTo>
                  <a:pt x="812165" y="0"/>
                </a:moveTo>
                <a:lnTo>
                  <a:pt x="726948" y="1778"/>
                </a:lnTo>
                <a:lnTo>
                  <a:pt x="741667" y="29819"/>
                </a:lnTo>
                <a:lnTo>
                  <a:pt x="0" y="419608"/>
                </a:lnTo>
                <a:lnTo>
                  <a:pt x="5842" y="430784"/>
                </a:lnTo>
                <a:lnTo>
                  <a:pt x="747623" y="41135"/>
                </a:lnTo>
                <a:lnTo>
                  <a:pt x="762381" y="69215"/>
                </a:lnTo>
                <a:lnTo>
                  <a:pt x="794981" y="23876"/>
                </a:lnTo>
                <a:lnTo>
                  <a:pt x="812165" y="0"/>
                </a:lnTo>
                <a:close/>
              </a:path>
            </a:pathLst>
          </a:custGeom>
          <a:solidFill>
            <a:srgbClr val="000000"/>
          </a:solidFill>
        </p:spPr>
        <p:txBody>
          <a:bodyPr wrap="square" lIns="0" tIns="0" rIns="0" bIns="0" rtlCol="0"/>
          <a:lstStyle/>
          <a:p>
            <a:endParaRPr>
              <a:solidFill>
                <a:srgbClr val="013299"/>
              </a:solidFill>
            </a:endParaRPr>
          </a:p>
        </p:txBody>
      </p:sp>
      <p:sp>
        <p:nvSpPr>
          <p:cNvPr id="10" name="object 10"/>
          <p:cNvSpPr/>
          <p:nvPr/>
        </p:nvSpPr>
        <p:spPr>
          <a:xfrm>
            <a:off x="5617464" y="2442082"/>
            <a:ext cx="821690" cy="713740"/>
          </a:xfrm>
          <a:custGeom>
            <a:avLst/>
            <a:gdLst/>
            <a:ahLst/>
            <a:cxnLst/>
            <a:rect l="l" t="t" r="r" b="b"/>
            <a:pathLst>
              <a:path w="821689" h="713739">
                <a:moveTo>
                  <a:pt x="68326" y="25654"/>
                </a:moveTo>
                <a:lnTo>
                  <a:pt x="24511" y="0"/>
                </a:lnTo>
                <a:lnTo>
                  <a:pt x="18161" y="10922"/>
                </a:lnTo>
                <a:lnTo>
                  <a:pt x="61976" y="36703"/>
                </a:lnTo>
                <a:lnTo>
                  <a:pt x="68326" y="25654"/>
                </a:lnTo>
                <a:close/>
              </a:path>
              <a:path w="821689" h="713739">
                <a:moveTo>
                  <a:pt x="145034" y="70739"/>
                </a:moveTo>
                <a:lnTo>
                  <a:pt x="101219" y="44958"/>
                </a:lnTo>
                <a:lnTo>
                  <a:pt x="94742" y="55880"/>
                </a:lnTo>
                <a:lnTo>
                  <a:pt x="138557" y="81661"/>
                </a:lnTo>
                <a:lnTo>
                  <a:pt x="145034" y="70739"/>
                </a:lnTo>
                <a:close/>
              </a:path>
              <a:path w="821689" h="713739">
                <a:moveTo>
                  <a:pt x="221742" y="115697"/>
                </a:moveTo>
                <a:lnTo>
                  <a:pt x="177927" y="90043"/>
                </a:lnTo>
                <a:lnTo>
                  <a:pt x="171450" y="100965"/>
                </a:lnTo>
                <a:lnTo>
                  <a:pt x="215265" y="126619"/>
                </a:lnTo>
                <a:lnTo>
                  <a:pt x="221742" y="115697"/>
                </a:lnTo>
                <a:close/>
              </a:path>
              <a:path w="821689" h="713739">
                <a:moveTo>
                  <a:pt x="298323" y="160655"/>
                </a:moveTo>
                <a:lnTo>
                  <a:pt x="254508" y="135001"/>
                </a:lnTo>
                <a:lnTo>
                  <a:pt x="248158" y="145923"/>
                </a:lnTo>
                <a:lnTo>
                  <a:pt x="291973" y="171704"/>
                </a:lnTo>
                <a:lnTo>
                  <a:pt x="298323" y="160655"/>
                </a:lnTo>
                <a:close/>
              </a:path>
              <a:path w="821689" h="713739">
                <a:moveTo>
                  <a:pt x="375031" y="205740"/>
                </a:moveTo>
                <a:lnTo>
                  <a:pt x="331216" y="179959"/>
                </a:lnTo>
                <a:lnTo>
                  <a:pt x="324739" y="191008"/>
                </a:lnTo>
                <a:lnTo>
                  <a:pt x="368554" y="216662"/>
                </a:lnTo>
                <a:lnTo>
                  <a:pt x="375031" y="205740"/>
                </a:lnTo>
                <a:close/>
              </a:path>
              <a:path w="821689" h="713739">
                <a:moveTo>
                  <a:pt x="451739" y="250698"/>
                </a:moveTo>
                <a:lnTo>
                  <a:pt x="407924" y="225044"/>
                </a:lnTo>
                <a:lnTo>
                  <a:pt x="401447" y="235966"/>
                </a:lnTo>
                <a:lnTo>
                  <a:pt x="445262" y="261620"/>
                </a:lnTo>
                <a:lnTo>
                  <a:pt x="451739" y="250698"/>
                </a:lnTo>
                <a:close/>
              </a:path>
              <a:path w="821689" h="713739">
                <a:moveTo>
                  <a:pt x="528320" y="295783"/>
                </a:moveTo>
                <a:lnTo>
                  <a:pt x="484505" y="270002"/>
                </a:lnTo>
                <a:lnTo>
                  <a:pt x="478155" y="280924"/>
                </a:lnTo>
                <a:lnTo>
                  <a:pt x="521970" y="306705"/>
                </a:lnTo>
                <a:lnTo>
                  <a:pt x="528320" y="295783"/>
                </a:lnTo>
                <a:close/>
              </a:path>
              <a:path w="821689" h="713739">
                <a:moveTo>
                  <a:pt x="605028" y="340741"/>
                </a:moveTo>
                <a:lnTo>
                  <a:pt x="561213" y="314960"/>
                </a:lnTo>
                <a:lnTo>
                  <a:pt x="554736" y="326009"/>
                </a:lnTo>
                <a:lnTo>
                  <a:pt x="598551" y="351663"/>
                </a:lnTo>
                <a:lnTo>
                  <a:pt x="605028" y="340741"/>
                </a:lnTo>
                <a:close/>
              </a:path>
              <a:path w="821689" h="713739">
                <a:moveTo>
                  <a:pt x="681736" y="385699"/>
                </a:moveTo>
                <a:lnTo>
                  <a:pt x="637921" y="360045"/>
                </a:lnTo>
                <a:lnTo>
                  <a:pt x="631444" y="370967"/>
                </a:lnTo>
                <a:lnTo>
                  <a:pt x="675259" y="396621"/>
                </a:lnTo>
                <a:lnTo>
                  <a:pt x="681736" y="385699"/>
                </a:lnTo>
                <a:close/>
              </a:path>
              <a:path w="821689" h="713739">
                <a:moveTo>
                  <a:pt x="818388" y="473329"/>
                </a:moveTo>
                <a:lnTo>
                  <a:pt x="797788" y="441706"/>
                </a:lnTo>
                <a:lnTo>
                  <a:pt x="771906" y="401955"/>
                </a:lnTo>
                <a:lnTo>
                  <a:pt x="755853" y="429348"/>
                </a:lnTo>
                <a:lnTo>
                  <a:pt x="714502" y="405003"/>
                </a:lnTo>
                <a:lnTo>
                  <a:pt x="708152" y="415925"/>
                </a:lnTo>
                <a:lnTo>
                  <a:pt x="749465" y="440245"/>
                </a:lnTo>
                <a:lnTo>
                  <a:pt x="733425" y="467614"/>
                </a:lnTo>
                <a:lnTo>
                  <a:pt x="818388" y="473329"/>
                </a:lnTo>
                <a:close/>
              </a:path>
              <a:path w="821689" h="713739">
                <a:moveTo>
                  <a:pt x="821563" y="702564"/>
                </a:moveTo>
                <a:lnTo>
                  <a:pt x="68922" y="261035"/>
                </a:lnTo>
                <a:lnTo>
                  <a:pt x="72669" y="254635"/>
                </a:lnTo>
                <a:lnTo>
                  <a:pt x="84963" y="233680"/>
                </a:lnTo>
                <a:lnTo>
                  <a:pt x="0" y="227965"/>
                </a:lnTo>
                <a:lnTo>
                  <a:pt x="46482" y="299339"/>
                </a:lnTo>
                <a:lnTo>
                  <a:pt x="62509" y="271983"/>
                </a:lnTo>
                <a:lnTo>
                  <a:pt x="815213" y="713486"/>
                </a:lnTo>
                <a:lnTo>
                  <a:pt x="821563" y="702564"/>
                </a:lnTo>
                <a:close/>
              </a:path>
            </a:pathLst>
          </a:custGeom>
          <a:solidFill>
            <a:srgbClr val="000000"/>
          </a:solidFill>
        </p:spPr>
        <p:txBody>
          <a:bodyPr wrap="square" lIns="0" tIns="0" rIns="0" bIns="0" rtlCol="0"/>
          <a:lstStyle/>
          <a:p>
            <a:endParaRPr>
              <a:solidFill>
                <a:srgbClr val="013299"/>
              </a:solidFill>
            </a:endParaRPr>
          </a:p>
        </p:txBody>
      </p:sp>
      <p:sp>
        <p:nvSpPr>
          <p:cNvPr id="11" name="object 11"/>
          <p:cNvSpPr txBox="1"/>
          <p:nvPr/>
        </p:nvSpPr>
        <p:spPr>
          <a:xfrm>
            <a:off x="4660392" y="4436363"/>
            <a:ext cx="932815" cy="436658"/>
          </a:xfrm>
          <a:prstGeom prst="rect">
            <a:avLst/>
          </a:prstGeom>
          <a:ln w="9525">
            <a:solidFill>
              <a:srgbClr val="000000"/>
            </a:solidFill>
          </a:ln>
        </p:spPr>
        <p:txBody>
          <a:bodyPr vert="horz" wrap="square" lIns="0" tIns="188595" rIns="0" bIns="0" rtlCol="0">
            <a:spAutoFit/>
          </a:bodyPr>
          <a:lstStyle/>
          <a:p>
            <a:pPr marL="256540">
              <a:lnSpc>
                <a:spcPct val="100000"/>
              </a:lnSpc>
              <a:spcBef>
                <a:spcPts val="1485"/>
              </a:spcBef>
            </a:pPr>
            <a:r>
              <a:rPr sz="1600" b="1" spc="-5" dirty="0">
                <a:solidFill>
                  <a:srgbClr val="013299"/>
                </a:solidFill>
                <a:latin typeface="Arial"/>
                <a:cs typeface="Arial"/>
              </a:rPr>
              <a:t>CPU</a:t>
            </a:r>
            <a:endParaRPr sz="1600" dirty="0">
              <a:solidFill>
                <a:srgbClr val="013299"/>
              </a:solidFill>
              <a:latin typeface="Arial"/>
              <a:cs typeface="Arial"/>
            </a:endParaRPr>
          </a:p>
        </p:txBody>
      </p:sp>
      <p:sp>
        <p:nvSpPr>
          <p:cNvPr id="12" name="object 12"/>
          <p:cNvSpPr txBox="1"/>
          <p:nvPr/>
        </p:nvSpPr>
        <p:spPr>
          <a:xfrm>
            <a:off x="6448044" y="3851147"/>
            <a:ext cx="940435" cy="435376"/>
          </a:xfrm>
          <a:prstGeom prst="rect">
            <a:avLst/>
          </a:prstGeom>
          <a:ln w="9525">
            <a:solidFill>
              <a:srgbClr val="000000"/>
            </a:solidFill>
          </a:ln>
        </p:spPr>
        <p:txBody>
          <a:bodyPr vert="horz" wrap="square" lIns="0" tIns="187325" rIns="0" bIns="0" rtlCol="0">
            <a:spAutoFit/>
          </a:bodyPr>
          <a:lstStyle/>
          <a:p>
            <a:pPr marL="85725">
              <a:lnSpc>
                <a:spcPct val="100000"/>
              </a:lnSpc>
              <a:spcBef>
                <a:spcPts val="1475"/>
              </a:spcBef>
            </a:pPr>
            <a:r>
              <a:rPr sz="1600" b="1" spc="-5" dirty="0">
                <a:solidFill>
                  <a:srgbClr val="013299"/>
                </a:solidFill>
                <a:latin typeface="Arial"/>
                <a:cs typeface="Arial"/>
              </a:rPr>
              <a:t>Memory</a:t>
            </a:r>
            <a:endParaRPr sz="1600">
              <a:solidFill>
                <a:srgbClr val="013299"/>
              </a:solidFill>
              <a:latin typeface="Arial"/>
              <a:cs typeface="Arial"/>
            </a:endParaRPr>
          </a:p>
        </p:txBody>
      </p:sp>
      <p:sp>
        <p:nvSpPr>
          <p:cNvPr id="13" name="object 13"/>
          <p:cNvSpPr/>
          <p:nvPr/>
        </p:nvSpPr>
        <p:spPr>
          <a:xfrm>
            <a:off x="6455664" y="4994147"/>
            <a:ext cx="914400" cy="838200"/>
          </a:xfrm>
          <a:custGeom>
            <a:avLst/>
            <a:gdLst/>
            <a:ahLst/>
            <a:cxnLst/>
            <a:rect l="l" t="t" r="r" b="b"/>
            <a:pathLst>
              <a:path w="914400" h="838200">
                <a:moveTo>
                  <a:pt x="914400" y="104775"/>
                </a:moveTo>
                <a:lnTo>
                  <a:pt x="891088" y="137909"/>
                </a:lnTo>
                <a:lnTo>
                  <a:pt x="826178" y="166673"/>
                </a:lnTo>
                <a:lnTo>
                  <a:pt x="780478" y="178879"/>
                </a:lnTo>
                <a:lnTo>
                  <a:pt x="727204" y="189347"/>
                </a:lnTo>
                <a:lnTo>
                  <a:pt x="667297" y="197863"/>
                </a:lnTo>
                <a:lnTo>
                  <a:pt x="601699" y="204212"/>
                </a:lnTo>
                <a:lnTo>
                  <a:pt x="531353" y="208179"/>
                </a:lnTo>
                <a:lnTo>
                  <a:pt x="457200" y="209550"/>
                </a:lnTo>
                <a:lnTo>
                  <a:pt x="383046" y="208179"/>
                </a:lnTo>
                <a:lnTo>
                  <a:pt x="312700" y="204212"/>
                </a:lnTo>
                <a:lnTo>
                  <a:pt x="247102" y="197863"/>
                </a:lnTo>
                <a:lnTo>
                  <a:pt x="187195" y="189347"/>
                </a:lnTo>
                <a:lnTo>
                  <a:pt x="133921" y="178879"/>
                </a:lnTo>
                <a:lnTo>
                  <a:pt x="88221" y="166673"/>
                </a:lnTo>
                <a:lnTo>
                  <a:pt x="51037" y="152945"/>
                </a:lnTo>
                <a:lnTo>
                  <a:pt x="5984" y="121781"/>
                </a:lnTo>
                <a:lnTo>
                  <a:pt x="0" y="104775"/>
                </a:lnTo>
                <a:lnTo>
                  <a:pt x="5984" y="87768"/>
                </a:lnTo>
                <a:lnTo>
                  <a:pt x="51037" y="56604"/>
                </a:lnTo>
                <a:lnTo>
                  <a:pt x="88221" y="42876"/>
                </a:lnTo>
                <a:lnTo>
                  <a:pt x="133921" y="30670"/>
                </a:lnTo>
                <a:lnTo>
                  <a:pt x="187195" y="20202"/>
                </a:lnTo>
                <a:lnTo>
                  <a:pt x="247102" y="11686"/>
                </a:lnTo>
                <a:lnTo>
                  <a:pt x="312700" y="5337"/>
                </a:lnTo>
                <a:lnTo>
                  <a:pt x="383046" y="1370"/>
                </a:lnTo>
                <a:lnTo>
                  <a:pt x="457200" y="0"/>
                </a:lnTo>
                <a:lnTo>
                  <a:pt x="531353" y="1370"/>
                </a:lnTo>
                <a:lnTo>
                  <a:pt x="601699" y="5337"/>
                </a:lnTo>
                <a:lnTo>
                  <a:pt x="667297" y="11686"/>
                </a:lnTo>
                <a:lnTo>
                  <a:pt x="727204" y="20202"/>
                </a:lnTo>
                <a:lnTo>
                  <a:pt x="780478" y="30670"/>
                </a:lnTo>
                <a:lnTo>
                  <a:pt x="826178" y="42876"/>
                </a:lnTo>
                <a:lnTo>
                  <a:pt x="863362" y="56604"/>
                </a:lnTo>
                <a:lnTo>
                  <a:pt x="908415" y="87768"/>
                </a:lnTo>
                <a:lnTo>
                  <a:pt x="914400" y="104775"/>
                </a:lnTo>
                <a:close/>
              </a:path>
              <a:path w="914400" h="838200">
                <a:moveTo>
                  <a:pt x="914400" y="104775"/>
                </a:moveTo>
                <a:lnTo>
                  <a:pt x="914400" y="733424"/>
                </a:lnTo>
                <a:lnTo>
                  <a:pt x="908415" y="750418"/>
                </a:lnTo>
                <a:lnTo>
                  <a:pt x="863362" y="781573"/>
                </a:lnTo>
                <a:lnTo>
                  <a:pt x="826178" y="795301"/>
                </a:lnTo>
                <a:lnTo>
                  <a:pt x="780478" y="807510"/>
                </a:lnTo>
                <a:lnTo>
                  <a:pt x="727204" y="817983"/>
                </a:lnTo>
                <a:lnTo>
                  <a:pt x="667297" y="826504"/>
                </a:lnTo>
                <a:lnTo>
                  <a:pt x="601699" y="832858"/>
                </a:lnTo>
                <a:lnTo>
                  <a:pt x="531353" y="836828"/>
                </a:lnTo>
                <a:lnTo>
                  <a:pt x="457200" y="838199"/>
                </a:lnTo>
                <a:lnTo>
                  <a:pt x="383046" y="836828"/>
                </a:lnTo>
                <a:lnTo>
                  <a:pt x="312700" y="832858"/>
                </a:lnTo>
                <a:lnTo>
                  <a:pt x="247102" y="826504"/>
                </a:lnTo>
                <a:lnTo>
                  <a:pt x="187195" y="817983"/>
                </a:lnTo>
                <a:lnTo>
                  <a:pt x="133921" y="807510"/>
                </a:lnTo>
                <a:lnTo>
                  <a:pt x="88221" y="795301"/>
                </a:lnTo>
                <a:lnTo>
                  <a:pt x="51037" y="781573"/>
                </a:lnTo>
                <a:lnTo>
                  <a:pt x="5984" y="750418"/>
                </a:lnTo>
                <a:lnTo>
                  <a:pt x="0" y="733424"/>
                </a:lnTo>
                <a:lnTo>
                  <a:pt x="0" y="104775"/>
                </a:lnTo>
              </a:path>
            </a:pathLst>
          </a:custGeom>
          <a:ln w="9525">
            <a:solidFill>
              <a:srgbClr val="000000"/>
            </a:solidFill>
          </a:ln>
        </p:spPr>
        <p:txBody>
          <a:bodyPr wrap="square" lIns="0" tIns="0" rIns="0" bIns="0" rtlCol="0"/>
          <a:lstStyle/>
          <a:p>
            <a:endParaRPr>
              <a:solidFill>
                <a:srgbClr val="013299"/>
              </a:solidFill>
            </a:endParaRPr>
          </a:p>
        </p:txBody>
      </p:sp>
      <p:sp>
        <p:nvSpPr>
          <p:cNvPr id="14" name="object 14"/>
          <p:cNvSpPr txBox="1"/>
          <p:nvPr/>
        </p:nvSpPr>
        <p:spPr>
          <a:xfrm>
            <a:off x="6767321" y="5328030"/>
            <a:ext cx="295910" cy="25840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13299"/>
                </a:solidFill>
                <a:latin typeface="Arial"/>
                <a:cs typeface="Arial"/>
              </a:rPr>
              <a:t>I/O</a:t>
            </a:r>
            <a:endParaRPr sz="1600">
              <a:solidFill>
                <a:srgbClr val="013299"/>
              </a:solidFill>
              <a:latin typeface="Arial"/>
              <a:cs typeface="Arial"/>
            </a:endParaRPr>
          </a:p>
        </p:txBody>
      </p:sp>
      <p:sp>
        <p:nvSpPr>
          <p:cNvPr id="15" name="object 15"/>
          <p:cNvSpPr/>
          <p:nvPr/>
        </p:nvSpPr>
        <p:spPr>
          <a:xfrm>
            <a:off x="6649199" y="4486655"/>
            <a:ext cx="480695" cy="649605"/>
          </a:xfrm>
          <a:custGeom>
            <a:avLst/>
            <a:gdLst/>
            <a:ahLst/>
            <a:cxnLst/>
            <a:rect l="l" t="t" r="r" b="b"/>
            <a:pathLst>
              <a:path w="480695" h="649604">
                <a:moveTo>
                  <a:pt x="76212" y="86868"/>
                </a:moveTo>
                <a:lnTo>
                  <a:pt x="69862" y="74168"/>
                </a:lnTo>
                <a:lnTo>
                  <a:pt x="38112" y="10668"/>
                </a:lnTo>
                <a:lnTo>
                  <a:pt x="0" y="86868"/>
                </a:lnTo>
                <a:lnTo>
                  <a:pt x="31762" y="86868"/>
                </a:lnTo>
                <a:lnTo>
                  <a:pt x="31762" y="649224"/>
                </a:lnTo>
                <a:lnTo>
                  <a:pt x="44462" y="649224"/>
                </a:lnTo>
                <a:lnTo>
                  <a:pt x="44462" y="86868"/>
                </a:lnTo>
                <a:lnTo>
                  <a:pt x="76212" y="86868"/>
                </a:lnTo>
                <a:close/>
              </a:path>
              <a:path w="480695" h="649604">
                <a:moveTo>
                  <a:pt x="448322" y="444500"/>
                </a:moveTo>
                <a:lnTo>
                  <a:pt x="435622" y="444500"/>
                </a:lnTo>
                <a:lnTo>
                  <a:pt x="435622" y="495300"/>
                </a:lnTo>
                <a:lnTo>
                  <a:pt x="448322" y="495300"/>
                </a:lnTo>
                <a:lnTo>
                  <a:pt x="448322" y="444500"/>
                </a:lnTo>
                <a:close/>
              </a:path>
              <a:path w="480695" h="649604">
                <a:moveTo>
                  <a:pt x="448322" y="355600"/>
                </a:moveTo>
                <a:lnTo>
                  <a:pt x="435622" y="355600"/>
                </a:lnTo>
                <a:lnTo>
                  <a:pt x="435622" y="406400"/>
                </a:lnTo>
                <a:lnTo>
                  <a:pt x="448322" y="406400"/>
                </a:lnTo>
                <a:lnTo>
                  <a:pt x="448322" y="355600"/>
                </a:lnTo>
                <a:close/>
              </a:path>
              <a:path w="480695" h="649604">
                <a:moveTo>
                  <a:pt x="448322" y="266700"/>
                </a:moveTo>
                <a:lnTo>
                  <a:pt x="435622" y="266700"/>
                </a:lnTo>
                <a:lnTo>
                  <a:pt x="435622" y="317500"/>
                </a:lnTo>
                <a:lnTo>
                  <a:pt x="448322" y="317500"/>
                </a:lnTo>
                <a:lnTo>
                  <a:pt x="448322" y="266700"/>
                </a:lnTo>
                <a:close/>
              </a:path>
              <a:path w="480695" h="649604">
                <a:moveTo>
                  <a:pt x="448322" y="177800"/>
                </a:moveTo>
                <a:lnTo>
                  <a:pt x="435622" y="177800"/>
                </a:lnTo>
                <a:lnTo>
                  <a:pt x="435622" y="228600"/>
                </a:lnTo>
                <a:lnTo>
                  <a:pt x="448322" y="228600"/>
                </a:lnTo>
                <a:lnTo>
                  <a:pt x="448322" y="177800"/>
                </a:lnTo>
                <a:close/>
              </a:path>
              <a:path w="480695" h="649604">
                <a:moveTo>
                  <a:pt x="448322" y="88900"/>
                </a:moveTo>
                <a:lnTo>
                  <a:pt x="435622" y="88900"/>
                </a:lnTo>
                <a:lnTo>
                  <a:pt x="435622" y="139700"/>
                </a:lnTo>
                <a:lnTo>
                  <a:pt x="448322" y="139700"/>
                </a:lnTo>
                <a:lnTo>
                  <a:pt x="448322" y="88900"/>
                </a:lnTo>
                <a:close/>
              </a:path>
              <a:path w="480695" h="649604">
                <a:moveTo>
                  <a:pt x="448322" y="0"/>
                </a:moveTo>
                <a:lnTo>
                  <a:pt x="435622" y="0"/>
                </a:lnTo>
                <a:lnTo>
                  <a:pt x="435622" y="50800"/>
                </a:lnTo>
                <a:lnTo>
                  <a:pt x="448322" y="50800"/>
                </a:lnTo>
                <a:lnTo>
                  <a:pt x="448322" y="0"/>
                </a:lnTo>
                <a:close/>
              </a:path>
              <a:path w="480695" h="649604">
                <a:moveTo>
                  <a:pt x="480072" y="551688"/>
                </a:moveTo>
                <a:lnTo>
                  <a:pt x="448322" y="551688"/>
                </a:lnTo>
                <a:lnTo>
                  <a:pt x="448322" y="533400"/>
                </a:lnTo>
                <a:lnTo>
                  <a:pt x="435622" y="533400"/>
                </a:lnTo>
                <a:lnTo>
                  <a:pt x="435622" y="551688"/>
                </a:lnTo>
                <a:lnTo>
                  <a:pt x="403872" y="551688"/>
                </a:lnTo>
                <a:lnTo>
                  <a:pt x="441972" y="627888"/>
                </a:lnTo>
                <a:lnTo>
                  <a:pt x="473722" y="564388"/>
                </a:lnTo>
                <a:lnTo>
                  <a:pt x="480072" y="551688"/>
                </a:lnTo>
                <a:close/>
              </a:path>
            </a:pathLst>
          </a:custGeom>
          <a:solidFill>
            <a:srgbClr val="000000"/>
          </a:solidFill>
        </p:spPr>
        <p:txBody>
          <a:bodyPr wrap="square" lIns="0" tIns="0" rIns="0" bIns="0" rtlCol="0"/>
          <a:lstStyle/>
          <a:p>
            <a:endParaRPr>
              <a:solidFill>
                <a:srgbClr val="013299"/>
              </a:solidFill>
            </a:endParaRPr>
          </a:p>
        </p:txBody>
      </p:sp>
      <p:sp>
        <p:nvSpPr>
          <p:cNvPr id="16" name="object 16"/>
          <p:cNvSpPr txBox="1"/>
          <p:nvPr/>
        </p:nvSpPr>
        <p:spPr>
          <a:xfrm>
            <a:off x="7947659" y="4436364"/>
            <a:ext cx="939165" cy="436658"/>
          </a:xfrm>
          <a:prstGeom prst="rect">
            <a:avLst/>
          </a:prstGeom>
          <a:ln w="9525">
            <a:solidFill>
              <a:srgbClr val="000000"/>
            </a:solidFill>
          </a:ln>
        </p:spPr>
        <p:txBody>
          <a:bodyPr vert="horz" wrap="square" lIns="0" tIns="188595" rIns="0" bIns="0" rtlCol="0">
            <a:spAutoFit/>
          </a:bodyPr>
          <a:lstStyle/>
          <a:p>
            <a:pPr marL="168910">
              <a:lnSpc>
                <a:spcPct val="100000"/>
              </a:lnSpc>
              <a:spcBef>
                <a:spcPts val="1485"/>
              </a:spcBef>
            </a:pPr>
            <a:r>
              <a:rPr sz="1600" b="1" spc="-20" dirty="0">
                <a:solidFill>
                  <a:srgbClr val="013299"/>
                </a:solidFill>
                <a:latin typeface="Arial"/>
                <a:cs typeface="Arial"/>
              </a:rPr>
              <a:t>DMAC</a:t>
            </a:r>
            <a:endParaRPr sz="1600" dirty="0">
              <a:solidFill>
                <a:srgbClr val="013299"/>
              </a:solidFill>
              <a:latin typeface="Arial"/>
              <a:cs typeface="Arial"/>
            </a:endParaRPr>
          </a:p>
        </p:txBody>
      </p:sp>
      <p:sp>
        <p:nvSpPr>
          <p:cNvPr id="17" name="object 17"/>
          <p:cNvSpPr/>
          <p:nvPr/>
        </p:nvSpPr>
        <p:spPr>
          <a:xfrm>
            <a:off x="7388352" y="4128515"/>
            <a:ext cx="1035050" cy="307975"/>
          </a:xfrm>
          <a:custGeom>
            <a:avLst/>
            <a:gdLst/>
            <a:ahLst/>
            <a:cxnLst/>
            <a:rect l="l" t="t" r="r" b="b"/>
            <a:pathLst>
              <a:path w="1035050" h="307975">
                <a:moveTo>
                  <a:pt x="1022350" y="38099"/>
                </a:moveTo>
                <a:lnTo>
                  <a:pt x="1022350" y="307974"/>
                </a:lnTo>
                <a:lnTo>
                  <a:pt x="1035050" y="307974"/>
                </a:lnTo>
                <a:lnTo>
                  <a:pt x="1035050" y="44449"/>
                </a:lnTo>
                <a:lnTo>
                  <a:pt x="1028700" y="44449"/>
                </a:lnTo>
                <a:lnTo>
                  <a:pt x="1022350" y="38099"/>
                </a:lnTo>
                <a:close/>
              </a:path>
              <a:path w="1035050" h="307975">
                <a:moveTo>
                  <a:pt x="76200" y="0"/>
                </a:moveTo>
                <a:lnTo>
                  <a:pt x="0" y="38099"/>
                </a:lnTo>
                <a:lnTo>
                  <a:pt x="76200" y="76199"/>
                </a:lnTo>
                <a:lnTo>
                  <a:pt x="76200" y="44449"/>
                </a:lnTo>
                <a:lnTo>
                  <a:pt x="63500" y="44449"/>
                </a:lnTo>
                <a:lnTo>
                  <a:pt x="63500" y="31749"/>
                </a:lnTo>
                <a:lnTo>
                  <a:pt x="76200" y="31749"/>
                </a:lnTo>
                <a:lnTo>
                  <a:pt x="76200" y="0"/>
                </a:lnTo>
                <a:close/>
              </a:path>
              <a:path w="1035050" h="307975">
                <a:moveTo>
                  <a:pt x="76200" y="31749"/>
                </a:moveTo>
                <a:lnTo>
                  <a:pt x="63500" y="31749"/>
                </a:lnTo>
                <a:lnTo>
                  <a:pt x="63500" y="44449"/>
                </a:lnTo>
                <a:lnTo>
                  <a:pt x="76200" y="44449"/>
                </a:lnTo>
                <a:lnTo>
                  <a:pt x="76200" y="31749"/>
                </a:lnTo>
                <a:close/>
              </a:path>
              <a:path w="1035050" h="307975">
                <a:moveTo>
                  <a:pt x="1035050" y="31749"/>
                </a:moveTo>
                <a:lnTo>
                  <a:pt x="76200" y="31749"/>
                </a:lnTo>
                <a:lnTo>
                  <a:pt x="76200" y="44449"/>
                </a:lnTo>
                <a:lnTo>
                  <a:pt x="1022350" y="44449"/>
                </a:lnTo>
                <a:lnTo>
                  <a:pt x="1022350" y="38099"/>
                </a:lnTo>
                <a:lnTo>
                  <a:pt x="1035050" y="38099"/>
                </a:lnTo>
                <a:lnTo>
                  <a:pt x="1035050" y="31749"/>
                </a:lnTo>
                <a:close/>
              </a:path>
              <a:path w="1035050" h="307975">
                <a:moveTo>
                  <a:pt x="1035050" y="38099"/>
                </a:moveTo>
                <a:lnTo>
                  <a:pt x="1022350" y="38099"/>
                </a:lnTo>
                <a:lnTo>
                  <a:pt x="1028700" y="44449"/>
                </a:lnTo>
                <a:lnTo>
                  <a:pt x="1035050" y="44449"/>
                </a:lnTo>
                <a:lnTo>
                  <a:pt x="1035050" y="38099"/>
                </a:lnTo>
                <a:close/>
              </a:path>
            </a:pathLst>
          </a:custGeom>
          <a:solidFill>
            <a:srgbClr val="000000"/>
          </a:solidFill>
        </p:spPr>
        <p:txBody>
          <a:bodyPr wrap="square" lIns="0" tIns="0" rIns="0" bIns="0" rtlCol="0"/>
          <a:lstStyle/>
          <a:p>
            <a:endParaRPr>
              <a:solidFill>
                <a:srgbClr val="013299"/>
              </a:solidFill>
            </a:endParaRPr>
          </a:p>
        </p:txBody>
      </p:sp>
      <p:sp>
        <p:nvSpPr>
          <p:cNvPr id="18" name="object 18"/>
          <p:cNvSpPr/>
          <p:nvPr/>
        </p:nvSpPr>
        <p:spPr>
          <a:xfrm>
            <a:off x="7386828" y="5064252"/>
            <a:ext cx="1035050" cy="408305"/>
          </a:xfrm>
          <a:custGeom>
            <a:avLst/>
            <a:gdLst/>
            <a:ahLst/>
            <a:cxnLst/>
            <a:rect l="l" t="t" r="r" b="b"/>
            <a:pathLst>
              <a:path w="1035050" h="408304">
                <a:moveTo>
                  <a:pt x="76200" y="331724"/>
                </a:moveTo>
                <a:lnTo>
                  <a:pt x="0" y="369824"/>
                </a:lnTo>
                <a:lnTo>
                  <a:pt x="76200" y="407924"/>
                </a:lnTo>
                <a:lnTo>
                  <a:pt x="76200" y="376174"/>
                </a:lnTo>
                <a:lnTo>
                  <a:pt x="63500" y="376174"/>
                </a:lnTo>
                <a:lnTo>
                  <a:pt x="63500" y="363474"/>
                </a:lnTo>
                <a:lnTo>
                  <a:pt x="76200" y="363474"/>
                </a:lnTo>
                <a:lnTo>
                  <a:pt x="76200" y="331724"/>
                </a:lnTo>
                <a:close/>
              </a:path>
              <a:path w="1035050" h="408304">
                <a:moveTo>
                  <a:pt x="76200" y="363474"/>
                </a:moveTo>
                <a:lnTo>
                  <a:pt x="63500" y="363474"/>
                </a:lnTo>
                <a:lnTo>
                  <a:pt x="63500" y="376174"/>
                </a:lnTo>
                <a:lnTo>
                  <a:pt x="76200" y="376174"/>
                </a:lnTo>
                <a:lnTo>
                  <a:pt x="76200" y="363474"/>
                </a:lnTo>
                <a:close/>
              </a:path>
              <a:path w="1035050" h="408304">
                <a:moveTo>
                  <a:pt x="1022350" y="363474"/>
                </a:moveTo>
                <a:lnTo>
                  <a:pt x="76200" y="363474"/>
                </a:lnTo>
                <a:lnTo>
                  <a:pt x="76200" y="376174"/>
                </a:lnTo>
                <a:lnTo>
                  <a:pt x="1035050" y="376174"/>
                </a:lnTo>
                <a:lnTo>
                  <a:pt x="1035050" y="369824"/>
                </a:lnTo>
                <a:lnTo>
                  <a:pt x="1022350" y="369824"/>
                </a:lnTo>
                <a:lnTo>
                  <a:pt x="1022350" y="363474"/>
                </a:lnTo>
                <a:close/>
              </a:path>
              <a:path w="1035050" h="408304">
                <a:moveTo>
                  <a:pt x="1035050" y="0"/>
                </a:moveTo>
                <a:lnTo>
                  <a:pt x="1022350" y="0"/>
                </a:lnTo>
                <a:lnTo>
                  <a:pt x="1022350" y="369824"/>
                </a:lnTo>
                <a:lnTo>
                  <a:pt x="1028700" y="363474"/>
                </a:lnTo>
                <a:lnTo>
                  <a:pt x="1035050" y="363474"/>
                </a:lnTo>
                <a:lnTo>
                  <a:pt x="1035050" y="0"/>
                </a:lnTo>
                <a:close/>
              </a:path>
              <a:path w="1035050" h="408304">
                <a:moveTo>
                  <a:pt x="1035050" y="363474"/>
                </a:moveTo>
                <a:lnTo>
                  <a:pt x="1028700" y="363474"/>
                </a:lnTo>
                <a:lnTo>
                  <a:pt x="1022350" y="369824"/>
                </a:lnTo>
                <a:lnTo>
                  <a:pt x="1035050" y="369824"/>
                </a:lnTo>
                <a:lnTo>
                  <a:pt x="1035050" y="363474"/>
                </a:lnTo>
                <a:close/>
              </a:path>
            </a:pathLst>
          </a:custGeom>
          <a:solidFill>
            <a:srgbClr val="000000"/>
          </a:solidFill>
        </p:spPr>
        <p:txBody>
          <a:bodyPr wrap="square" lIns="0" tIns="0" rIns="0" bIns="0" rtlCol="0"/>
          <a:lstStyle/>
          <a:p>
            <a:endParaRPr>
              <a:solidFill>
                <a:srgbClr val="013299"/>
              </a:solidFill>
            </a:endParaRPr>
          </a:p>
        </p:txBody>
      </p:sp>
      <p:sp>
        <p:nvSpPr>
          <p:cNvPr id="19" name="object 19"/>
          <p:cNvSpPr txBox="1"/>
          <p:nvPr/>
        </p:nvSpPr>
        <p:spPr>
          <a:xfrm>
            <a:off x="4407153" y="2856737"/>
            <a:ext cx="1483360" cy="513080"/>
          </a:xfrm>
          <a:prstGeom prst="rect">
            <a:avLst/>
          </a:prstGeom>
        </p:spPr>
        <p:txBody>
          <a:bodyPr vert="horz" wrap="square" lIns="0" tIns="12065" rIns="0" bIns="0" rtlCol="0">
            <a:spAutoFit/>
          </a:bodyPr>
          <a:lstStyle/>
          <a:p>
            <a:pPr marL="12700" marR="5080" indent="146050">
              <a:lnSpc>
                <a:spcPct val="100000"/>
              </a:lnSpc>
              <a:spcBef>
                <a:spcPts val="95"/>
              </a:spcBef>
            </a:pPr>
            <a:r>
              <a:rPr sz="1600" spc="-5" dirty="0">
                <a:solidFill>
                  <a:srgbClr val="013299"/>
                </a:solidFill>
                <a:latin typeface="Arial MT"/>
                <a:cs typeface="Arial MT"/>
              </a:rPr>
              <a:t>Vào ra </a:t>
            </a:r>
            <a:r>
              <a:rPr sz="1600" spc="-185" dirty="0">
                <a:solidFill>
                  <a:srgbClr val="013299"/>
                </a:solidFill>
                <a:latin typeface="Arial MT"/>
                <a:cs typeface="Arial MT"/>
              </a:rPr>
              <a:t>bằng </a:t>
            </a:r>
            <a:r>
              <a:rPr sz="1600" spc="-180" dirty="0">
                <a:solidFill>
                  <a:srgbClr val="013299"/>
                </a:solidFill>
                <a:latin typeface="Arial MT"/>
                <a:cs typeface="Arial MT"/>
              </a:rPr>
              <a:t> </a:t>
            </a:r>
            <a:r>
              <a:rPr sz="1600" spc="-220" dirty="0">
                <a:solidFill>
                  <a:srgbClr val="013299"/>
                </a:solidFill>
                <a:latin typeface="Arial MT"/>
                <a:cs typeface="Arial MT"/>
              </a:rPr>
              <a:t>ngắ</a:t>
            </a:r>
            <a:r>
              <a:rPr sz="1600" spc="-85" dirty="0">
                <a:solidFill>
                  <a:srgbClr val="013299"/>
                </a:solidFill>
                <a:latin typeface="Arial MT"/>
                <a:cs typeface="Arial MT"/>
              </a:rPr>
              <a:t>t</a:t>
            </a:r>
            <a:r>
              <a:rPr sz="1600" spc="10" dirty="0">
                <a:solidFill>
                  <a:srgbClr val="013299"/>
                </a:solidFill>
                <a:latin typeface="Arial MT"/>
                <a:cs typeface="Arial MT"/>
              </a:rPr>
              <a:t> </a:t>
            </a:r>
            <a:r>
              <a:rPr sz="1600" spc="-5" dirty="0">
                <a:solidFill>
                  <a:srgbClr val="013299"/>
                </a:solidFill>
                <a:latin typeface="Arial MT"/>
                <a:cs typeface="Arial MT"/>
              </a:rPr>
              <a:t>và </a:t>
            </a:r>
            <a:r>
              <a:rPr sz="1600" spc="-180" dirty="0">
                <a:solidFill>
                  <a:srgbClr val="013299"/>
                </a:solidFill>
                <a:latin typeface="Arial MT"/>
                <a:cs typeface="Arial MT"/>
              </a:rPr>
              <a:t>thăm</a:t>
            </a:r>
            <a:r>
              <a:rPr sz="1600" spc="10" dirty="0">
                <a:solidFill>
                  <a:srgbClr val="013299"/>
                </a:solidFill>
                <a:latin typeface="Arial MT"/>
                <a:cs typeface="Arial MT"/>
              </a:rPr>
              <a:t> </a:t>
            </a:r>
            <a:r>
              <a:rPr sz="1600" spc="-10" dirty="0">
                <a:solidFill>
                  <a:srgbClr val="013299"/>
                </a:solidFill>
                <a:latin typeface="Arial MT"/>
                <a:cs typeface="Arial MT"/>
              </a:rPr>
              <a:t>dò</a:t>
            </a:r>
            <a:endParaRPr sz="1600">
              <a:solidFill>
                <a:srgbClr val="013299"/>
              </a:solidFill>
              <a:latin typeface="Arial MT"/>
              <a:cs typeface="Arial MT"/>
            </a:endParaRPr>
          </a:p>
        </p:txBody>
      </p:sp>
      <p:sp>
        <p:nvSpPr>
          <p:cNvPr id="21" name="object 21"/>
          <p:cNvSpPr txBox="1">
            <a:spLocks noGrp="1"/>
          </p:cNvSpPr>
          <p:nvPr>
            <p:ph type="sldNum" sz="quarter" idx="7"/>
          </p:nvPr>
        </p:nvSpPr>
        <p:spPr>
          <a:xfrm>
            <a:off x="8081264" y="6436689"/>
            <a:ext cx="781050" cy="204351"/>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solidFill>
                  <a:srgbClr val="013299"/>
                </a:solidFill>
              </a:rPr>
              <a:t>Trang</a:t>
            </a:r>
            <a:r>
              <a:rPr lang="en-US" spc="-65">
                <a:solidFill>
                  <a:srgbClr val="013299"/>
                </a:solidFill>
              </a:rPr>
              <a:t> </a:t>
            </a:r>
            <a:fld id="{81D60167-4931-47E6-BA6A-407CBD079E47}" type="slidenum">
              <a:rPr smtClean="0">
                <a:solidFill>
                  <a:srgbClr val="013299"/>
                </a:solidFill>
              </a:rPr>
              <a:pPr marL="12700">
                <a:lnSpc>
                  <a:spcPts val="1650"/>
                </a:lnSpc>
              </a:pPr>
              <a:t>22</a:t>
            </a:fld>
            <a:endParaRPr dirty="0">
              <a:solidFill>
                <a:srgbClr val="013299"/>
              </a:solidFill>
            </a:endParaRPr>
          </a:p>
        </p:txBody>
      </p:sp>
      <p:sp>
        <p:nvSpPr>
          <p:cNvPr id="20" name="object 20"/>
          <p:cNvSpPr txBox="1"/>
          <p:nvPr/>
        </p:nvSpPr>
        <p:spPr>
          <a:xfrm>
            <a:off x="4696949" y="5386245"/>
            <a:ext cx="163957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Arial MT"/>
                <a:cs typeface="Arial MT"/>
              </a:rPr>
              <a:t>Vào ra</a:t>
            </a:r>
            <a:r>
              <a:rPr sz="1600" spc="5" dirty="0">
                <a:solidFill>
                  <a:srgbClr val="013299"/>
                </a:solidFill>
                <a:latin typeface="Arial MT"/>
                <a:cs typeface="Arial MT"/>
              </a:rPr>
              <a:t> </a:t>
            </a:r>
            <a:r>
              <a:rPr sz="1600" spc="-195" dirty="0">
                <a:solidFill>
                  <a:srgbClr val="013299"/>
                </a:solidFill>
                <a:latin typeface="Arial MT"/>
                <a:cs typeface="Arial MT"/>
              </a:rPr>
              <a:t>bằn</a:t>
            </a:r>
            <a:r>
              <a:rPr sz="1600" spc="-150" dirty="0">
                <a:solidFill>
                  <a:srgbClr val="013299"/>
                </a:solidFill>
                <a:latin typeface="Arial MT"/>
                <a:cs typeface="Arial MT"/>
              </a:rPr>
              <a:t>g</a:t>
            </a:r>
            <a:r>
              <a:rPr sz="1600" spc="10" dirty="0">
                <a:solidFill>
                  <a:srgbClr val="013299"/>
                </a:solidFill>
                <a:latin typeface="Arial MT"/>
                <a:cs typeface="Arial MT"/>
              </a:rPr>
              <a:t> </a:t>
            </a:r>
            <a:r>
              <a:rPr sz="1600" spc="-10" dirty="0">
                <a:solidFill>
                  <a:srgbClr val="013299"/>
                </a:solidFill>
                <a:latin typeface="Arial MT"/>
                <a:cs typeface="Arial MT"/>
              </a:rPr>
              <a:t>DMA</a:t>
            </a:r>
            <a:endParaRPr sz="1600" dirty="0">
              <a:solidFill>
                <a:srgbClr val="013299"/>
              </a:solidFill>
              <a:latin typeface="Arial MT"/>
              <a:cs typeface="Arial MT"/>
            </a:endParaRPr>
          </a:p>
        </p:txBody>
      </p:sp>
      <p:sp>
        <p:nvSpPr>
          <p:cNvPr id="22" name="Rectangle 3">
            <a:extLst>
              <a:ext uri="{FF2B5EF4-FFF2-40B4-BE49-F238E27FC236}">
                <a16:creationId xmlns:a16="http://schemas.microsoft.com/office/drawing/2014/main" id="{2369AA42-2ED0-724D-8024-40C8F830C393}"/>
              </a:ext>
            </a:extLst>
          </p:cNvPr>
          <p:cNvSpPr txBox="1">
            <a:spLocks noChangeArrowheads="1"/>
          </p:cNvSpPr>
          <p:nvPr/>
        </p:nvSpPr>
        <p:spPr bwMode="auto">
          <a:xfrm>
            <a:off x="267123" y="1126214"/>
            <a:ext cx="4120191"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eaLnBrk="1" hangingPunct="1">
              <a:lnSpc>
                <a:spcPct val="90000"/>
              </a:lnSpc>
            </a:pPr>
            <a:r>
              <a:rPr lang="vi-VN" altLang="en-US" sz="2400" kern="0" dirty="0">
                <a:solidFill>
                  <a:srgbClr val="013299"/>
                </a:solidFill>
              </a:rPr>
              <a:t>Trong các phương pháp  vào ra bằng thăm dò và  ngắt thiết bị vào ra trao đổi  dữ liệu với bộ nhớ thông  qua CPU.</a:t>
            </a:r>
          </a:p>
          <a:p>
            <a:pPr algn="just" eaLnBrk="1" hangingPunct="1">
              <a:lnSpc>
                <a:spcPct val="90000"/>
              </a:lnSpc>
            </a:pPr>
            <a:r>
              <a:rPr lang="vi-VN" altLang="en-US" sz="2400" kern="0" dirty="0">
                <a:solidFill>
                  <a:srgbClr val="013299"/>
                </a:solidFill>
              </a:rPr>
              <a:t>Phương pháp vào ra bằng  DMA (Direct Memory  Access) cho phép thiết bị  vào ra trao đổi dữ liệu trực  tiếp với bộ nhớ theo khối,  không thông qua CPU;</a:t>
            </a:r>
          </a:p>
          <a:p>
            <a:pPr algn="just" eaLnBrk="1" hangingPunct="1">
              <a:lnSpc>
                <a:spcPct val="90000"/>
              </a:lnSpc>
            </a:pPr>
            <a:r>
              <a:rPr lang="vi-VN" altLang="en-US" sz="2400" kern="0" dirty="0">
                <a:solidFill>
                  <a:srgbClr val="013299"/>
                </a:solidFill>
              </a:rPr>
              <a:t>DMA thích hợp khi cần trao  đổi dữ liệu với khối lượng  lớn trong khoảng thời gian  ngắn.</a:t>
            </a:r>
          </a:p>
          <a:p>
            <a:pPr marL="457200" lvl="1" indent="0" algn="just" eaLnBrk="1" hangingPunct="1">
              <a:lnSpc>
                <a:spcPct val="90000"/>
              </a:lnSpc>
              <a:buNone/>
            </a:pPr>
            <a:br>
              <a:rPr lang="en-US" altLang="en-US" sz="2000" kern="0" dirty="0">
                <a:solidFill>
                  <a:srgbClr val="013299"/>
                </a:solidFill>
              </a:rPr>
            </a:br>
            <a:endParaRPr lang="en-US" altLang="en-US" sz="2000" kern="0" dirty="0">
              <a:solidFill>
                <a:srgbClr val="013299"/>
              </a:solidFill>
            </a:endParaRPr>
          </a:p>
          <a:p>
            <a:pPr algn="just" eaLnBrk="1" hangingPunct="1">
              <a:lnSpc>
                <a:spcPct val="90000"/>
              </a:lnSpc>
            </a:pPr>
            <a:endParaRPr lang="en-US" altLang="en-US" sz="20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8081264" y="6436689"/>
            <a:ext cx="781050" cy="204351"/>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solidFill>
                  <a:srgbClr val="013299"/>
                </a:solidFill>
              </a:rPr>
              <a:t>Trang</a:t>
            </a:r>
            <a:r>
              <a:rPr lang="en-US" spc="-65">
                <a:solidFill>
                  <a:srgbClr val="013299"/>
                </a:solidFill>
              </a:rPr>
              <a:t> </a:t>
            </a:r>
            <a:fld id="{81D60167-4931-47E6-BA6A-407CBD079E47}" type="slidenum">
              <a:rPr smtClean="0">
                <a:solidFill>
                  <a:srgbClr val="013299"/>
                </a:solidFill>
              </a:rPr>
              <a:pPr marL="12700">
                <a:lnSpc>
                  <a:spcPts val="1650"/>
                </a:lnSpc>
              </a:pPr>
              <a:t>23</a:t>
            </a:fld>
            <a:endParaRPr dirty="0">
              <a:solidFill>
                <a:srgbClr val="013299"/>
              </a:solidFill>
            </a:endParaRPr>
          </a:p>
        </p:txBody>
      </p:sp>
      <p:sp>
        <p:nvSpPr>
          <p:cNvPr id="3" name="object 3"/>
          <p:cNvSpPr txBox="1">
            <a:spLocks noGrp="1"/>
          </p:cNvSpPr>
          <p:nvPr>
            <p:ph type="title"/>
          </p:nvPr>
        </p:nvSpPr>
        <p:spPr>
          <a:xfrm>
            <a:off x="990600" y="27384"/>
            <a:ext cx="6934200" cy="566181"/>
          </a:xfrm>
          <a:prstGeom prst="rect">
            <a:avLst/>
          </a:prstGeom>
        </p:spPr>
        <p:txBody>
          <a:bodyPr vert="horz" wrap="square" lIns="0" tIns="12065" rIns="0" bIns="0" rtlCol="0">
            <a:spAutoFit/>
          </a:bodyPr>
          <a:lstStyle/>
          <a:p>
            <a:pPr marL="12700">
              <a:lnSpc>
                <a:spcPct val="100000"/>
              </a:lnSpc>
              <a:spcBef>
                <a:spcPts val="95"/>
              </a:spcBef>
            </a:pPr>
            <a:r>
              <a:rPr sz="3600" spc="-5" dirty="0" err="1">
                <a:solidFill>
                  <a:srgbClr val="013299"/>
                </a:solidFill>
              </a:rPr>
              <a:t>Vào</a:t>
            </a:r>
            <a:r>
              <a:rPr sz="3600" dirty="0">
                <a:solidFill>
                  <a:srgbClr val="013299"/>
                </a:solidFill>
              </a:rPr>
              <a:t> </a:t>
            </a:r>
            <a:r>
              <a:rPr sz="3600" spc="-5" dirty="0">
                <a:solidFill>
                  <a:srgbClr val="013299"/>
                </a:solidFill>
              </a:rPr>
              <a:t>ra bằng</a:t>
            </a:r>
            <a:r>
              <a:rPr sz="3600" dirty="0">
                <a:solidFill>
                  <a:srgbClr val="013299"/>
                </a:solidFill>
              </a:rPr>
              <a:t> </a:t>
            </a:r>
            <a:r>
              <a:rPr sz="3600" spc="-10" dirty="0">
                <a:solidFill>
                  <a:srgbClr val="013299"/>
                </a:solidFill>
              </a:rPr>
              <a:t>DMA</a:t>
            </a:r>
            <a:r>
              <a:rPr sz="3600" spc="25" dirty="0">
                <a:solidFill>
                  <a:srgbClr val="013299"/>
                </a:solidFill>
              </a:rPr>
              <a:t> </a:t>
            </a:r>
            <a:r>
              <a:rPr sz="3600" spc="-5" dirty="0">
                <a:solidFill>
                  <a:srgbClr val="013299"/>
                </a:solidFill>
              </a:rPr>
              <a:t>–</a:t>
            </a:r>
            <a:r>
              <a:rPr sz="3600" dirty="0">
                <a:solidFill>
                  <a:srgbClr val="013299"/>
                </a:solidFill>
              </a:rPr>
              <a:t> </a:t>
            </a:r>
            <a:r>
              <a:rPr sz="3600" spc="-5" dirty="0">
                <a:solidFill>
                  <a:srgbClr val="013299"/>
                </a:solidFill>
              </a:rPr>
              <a:t>Giới thiệu</a:t>
            </a:r>
            <a:endParaRPr sz="3600" dirty="0">
              <a:solidFill>
                <a:srgbClr val="013299"/>
              </a:solidFill>
            </a:endParaRPr>
          </a:p>
        </p:txBody>
      </p:sp>
      <p:graphicFrame>
        <p:nvGraphicFramePr>
          <p:cNvPr id="5" name="object 5"/>
          <p:cNvGraphicFramePr>
            <a:graphicFrameLocks noGrp="1"/>
          </p:cNvGraphicFramePr>
          <p:nvPr>
            <p:extLst>
              <p:ext uri="{D42A27DB-BD31-4B8C-83A1-F6EECF244321}">
                <p14:modId xmlns:p14="http://schemas.microsoft.com/office/powerpoint/2010/main" val="3308533760"/>
              </p:ext>
            </p:extLst>
          </p:nvPr>
        </p:nvGraphicFramePr>
        <p:xfrm>
          <a:off x="1403648" y="4365104"/>
          <a:ext cx="3620770" cy="1462648"/>
        </p:xfrm>
        <a:graphic>
          <a:graphicData uri="http://schemas.openxmlformats.org/drawingml/2006/table">
            <a:tbl>
              <a:tblPr firstRow="1" bandRow="1">
                <a:tableStyleId>{2D5ABB26-0587-4C30-8999-92F81FD0307C}</a:tableStyleId>
              </a:tblPr>
              <a:tblGrid>
                <a:gridCol w="6223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131570">
                  <a:extLst>
                    <a:ext uri="{9D8B030D-6E8A-4147-A177-3AD203B41FA5}">
                      <a16:colId xmlns:a16="http://schemas.microsoft.com/office/drawing/2014/main" val="20002"/>
                    </a:ext>
                  </a:extLst>
                </a:gridCol>
              </a:tblGrid>
              <a:tr h="278570">
                <a:tc>
                  <a:txBody>
                    <a:bodyPr/>
                    <a:lstStyle/>
                    <a:p>
                      <a:pPr marL="31750">
                        <a:lnSpc>
                          <a:spcPts val="1989"/>
                        </a:lnSpc>
                      </a:pPr>
                      <a:r>
                        <a:rPr sz="1800" spc="-5" dirty="0">
                          <a:solidFill>
                            <a:srgbClr val="003399"/>
                          </a:solidFill>
                          <a:latin typeface="Arial MT"/>
                          <a:cs typeface="Arial MT"/>
                        </a:rPr>
                        <a:t>LAP:</a:t>
                      </a:r>
                      <a:endParaRPr sz="1800">
                        <a:latin typeface="Arial MT"/>
                        <a:cs typeface="Arial MT"/>
                      </a:endParaRPr>
                    </a:p>
                  </a:txBody>
                  <a:tcPr marL="0" marR="0" marT="0" marB="0"/>
                </a:tc>
                <a:tc>
                  <a:txBody>
                    <a:bodyPr/>
                    <a:lstStyle/>
                    <a:p>
                      <a:pPr marL="95250">
                        <a:lnSpc>
                          <a:spcPts val="1989"/>
                        </a:lnSpc>
                      </a:pPr>
                      <a:r>
                        <a:rPr sz="1800" dirty="0">
                          <a:solidFill>
                            <a:srgbClr val="003399"/>
                          </a:solidFill>
                          <a:latin typeface="Arial MT"/>
                          <a:cs typeface="Arial MT"/>
                        </a:rPr>
                        <a:t>MOV</a:t>
                      </a:r>
                      <a:r>
                        <a:rPr sz="1800" spc="-30" dirty="0">
                          <a:solidFill>
                            <a:srgbClr val="003399"/>
                          </a:solidFill>
                          <a:latin typeface="Arial MT"/>
                          <a:cs typeface="Arial MT"/>
                        </a:rPr>
                        <a:t> </a:t>
                      </a:r>
                      <a:r>
                        <a:rPr sz="1800" spc="-5" dirty="0">
                          <a:solidFill>
                            <a:srgbClr val="003399"/>
                          </a:solidFill>
                          <a:latin typeface="Arial MT"/>
                          <a:cs typeface="Arial MT"/>
                        </a:rPr>
                        <a:t>AL,</a:t>
                      </a:r>
                      <a:r>
                        <a:rPr sz="1800" spc="-30" dirty="0">
                          <a:solidFill>
                            <a:srgbClr val="003399"/>
                          </a:solidFill>
                          <a:latin typeface="Arial MT"/>
                          <a:cs typeface="Arial MT"/>
                        </a:rPr>
                        <a:t> </a:t>
                      </a:r>
                      <a:r>
                        <a:rPr sz="1800" dirty="0">
                          <a:solidFill>
                            <a:srgbClr val="003399"/>
                          </a:solidFill>
                          <a:latin typeface="Arial MT"/>
                          <a:cs typeface="Arial MT"/>
                        </a:rPr>
                        <a:t>[SI];</a:t>
                      </a:r>
                      <a:endParaRPr sz="1800">
                        <a:latin typeface="Arial MT"/>
                        <a:cs typeface="Arial MT"/>
                      </a:endParaRPr>
                    </a:p>
                  </a:txBody>
                  <a:tcPr marL="0" marR="0" marT="0" marB="0"/>
                </a:tc>
                <a:tc>
                  <a:txBody>
                    <a:bodyPr/>
                    <a:lstStyle/>
                    <a:p>
                      <a:pPr marR="748665" algn="r">
                        <a:lnSpc>
                          <a:spcPts val="1989"/>
                        </a:lnSpc>
                      </a:pPr>
                      <a:r>
                        <a:rPr sz="1800" spc="-10" dirty="0">
                          <a:solidFill>
                            <a:srgbClr val="003399"/>
                          </a:solidFill>
                          <a:latin typeface="Arial MT"/>
                          <a:cs typeface="Arial MT"/>
                        </a:rPr>
                        <a:t>10</a:t>
                      </a:r>
                      <a:endParaRPr sz="1800">
                        <a:latin typeface="Arial MT"/>
                        <a:cs typeface="Arial MT"/>
                      </a:endParaRPr>
                    </a:p>
                  </a:txBody>
                  <a:tcPr marL="0" marR="0" marT="0" marB="0"/>
                </a:tc>
                <a:extLst>
                  <a:ext uri="{0D108BD9-81ED-4DB2-BD59-A6C34878D82A}">
                    <a16:rowId xmlns:a16="http://schemas.microsoft.com/office/drawing/2014/main" val="10000"/>
                  </a:ext>
                </a:extLst>
              </a:tr>
              <a:tr h="301751">
                <a:tc>
                  <a:txBody>
                    <a:bodyPr/>
                    <a:lstStyle/>
                    <a:p>
                      <a:pPr>
                        <a:lnSpc>
                          <a:spcPct val="100000"/>
                        </a:lnSpc>
                      </a:pPr>
                      <a:endParaRPr sz="1800">
                        <a:latin typeface="Times New Roman"/>
                        <a:cs typeface="Times New Roman"/>
                      </a:endParaRPr>
                    </a:p>
                  </a:txBody>
                  <a:tcPr marL="0" marR="0" marT="0" marB="0"/>
                </a:tc>
                <a:tc>
                  <a:txBody>
                    <a:bodyPr/>
                    <a:lstStyle/>
                    <a:p>
                      <a:pPr marL="95250">
                        <a:lnSpc>
                          <a:spcPct val="100000"/>
                        </a:lnSpc>
                        <a:spcBef>
                          <a:spcPts val="10"/>
                        </a:spcBef>
                      </a:pPr>
                      <a:r>
                        <a:rPr sz="1800" dirty="0">
                          <a:solidFill>
                            <a:srgbClr val="003399"/>
                          </a:solidFill>
                          <a:latin typeface="Arial MT"/>
                          <a:cs typeface="Arial MT"/>
                        </a:rPr>
                        <a:t>OUT</a:t>
                      </a:r>
                      <a:r>
                        <a:rPr sz="1800" spc="-40" dirty="0">
                          <a:solidFill>
                            <a:srgbClr val="003399"/>
                          </a:solidFill>
                          <a:latin typeface="Arial MT"/>
                          <a:cs typeface="Arial MT"/>
                        </a:rPr>
                        <a:t> </a:t>
                      </a:r>
                      <a:r>
                        <a:rPr sz="1800" dirty="0">
                          <a:solidFill>
                            <a:srgbClr val="003399"/>
                          </a:solidFill>
                          <a:latin typeface="Arial MT"/>
                          <a:cs typeface="Arial MT"/>
                        </a:rPr>
                        <a:t>PORT,</a:t>
                      </a:r>
                      <a:r>
                        <a:rPr sz="1800" spc="-45" dirty="0">
                          <a:solidFill>
                            <a:srgbClr val="003399"/>
                          </a:solidFill>
                          <a:latin typeface="Arial MT"/>
                          <a:cs typeface="Arial MT"/>
                        </a:rPr>
                        <a:t> </a:t>
                      </a:r>
                      <a:r>
                        <a:rPr sz="1800" spc="-5" dirty="0">
                          <a:solidFill>
                            <a:srgbClr val="003399"/>
                          </a:solidFill>
                          <a:latin typeface="Arial MT"/>
                          <a:cs typeface="Arial MT"/>
                        </a:rPr>
                        <a:t>AL;</a:t>
                      </a:r>
                      <a:endParaRPr sz="1800">
                        <a:latin typeface="Arial MT"/>
                        <a:cs typeface="Arial MT"/>
                      </a:endParaRPr>
                    </a:p>
                  </a:txBody>
                  <a:tcPr marL="0" marR="0" marT="1270" marB="0"/>
                </a:tc>
                <a:tc>
                  <a:txBody>
                    <a:bodyPr/>
                    <a:lstStyle/>
                    <a:p>
                      <a:pPr marR="748665" algn="r">
                        <a:lnSpc>
                          <a:spcPct val="100000"/>
                        </a:lnSpc>
                        <a:spcBef>
                          <a:spcPts val="10"/>
                        </a:spcBef>
                      </a:pPr>
                      <a:r>
                        <a:rPr sz="1800" spc="-10" dirty="0">
                          <a:solidFill>
                            <a:srgbClr val="003399"/>
                          </a:solidFill>
                          <a:latin typeface="Arial MT"/>
                          <a:cs typeface="Arial MT"/>
                        </a:rPr>
                        <a:t>10</a:t>
                      </a:r>
                      <a:endParaRPr sz="1800">
                        <a:latin typeface="Arial MT"/>
                        <a:cs typeface="Arial MT"/>
                      </a:endParaRPr>
                    </a:p>
                  </a:txBody>
                  <a:tcPr marL="0" marR="0" marT="1270" marB="0"/>
                </a:tc>
                <a:extLst>
                  <a:ext uri="{0D108BD9-81ED-4DB2-BD59-A6C34878D82A}">
                    <a16:rowId xmlns:a16="http://schemas.microsoft.com/office/drawing/2014/main" val="10001"/>
                  </a:ext>
                </a:extLst>
              </a:tr>
              <a:tr h="301588">
                <a:tc>
                  <a:txBody>
                    <a:bodyPr/>
                    <a:lstStyle/>
                    <a:p>
                      <a:pPr>
                        <a:lnSpc>
                          <a:spcPct val="100000"/>
                        </a:lnSpc>
                      </a:pPr>
                      <a:endParaRPr sz="1800">
                        <a:latin typeface="Times New Roman"/>
                        <a:cs typeface="Times New Roman"/>
                      </a:endParaRPr>
                    </a:p>
                  </a:txBody>
                  <a:tcPr marL="0" marR="0" marT="0" marB="0"/>
                </a:tc>
                <a:tc>
                  <a:txBody>
                    <a:bodyPr/>
                    <a:lstStyle/>
                    <a:p>
                      <a:pPr marL="95250">
                        <a:lnSpc>
                          <a:spcPct val="100000"/>
                        </a:lnSpc>
                        <a:spcBef>
                          <a:spcPts val="10"/>
                        </a:spcBef>
                      </a:pPr>
                      <a:r>
                        <a:rPr sz="1800" spc="-5" dirty="0">
                          <a:solidFill>
                            <a:srgbClr val="003399"/>
                          </a:solidFill>
                          <a:latin typeface="Arial MT"/>
                          <a:cs typeface="Arial MT"/>
                        </a:rPr>
                        <a:t>INC</a:t>
                      </a:r>
                      <a:r>
                        <a:rPr sz="1800" spc="-40" dirty="0">
                          <a:solidFill>
                            <a:srgbClr val="003399"/>
                          </a:solidFill>
                          <a:latin typeface="Arial MT"/>
                          <a:cs typeface="Arial MT"/>
                        </a:rPr>
                        <a:t> </a:t>
                      </a:r>
                      <a:r>
                        <a:rPr sz="1800" dirty="0">
                          <a:solidFill>
                            <a:srgbClr val="003399"/>
                          </a:solidFill>
                          <a:latin typeface="Arial MT"/>
                          <a:cs typeface="Arial MT"/>
                        </a:rPr>
                        <a:t>SI;</a:t>
                      </a:r>
                      <a:endParaRPr sz="1800">
                        <a:latin typeface="Arial MT"/>
                        <a:cs typeface="Arial MT"/>
                      </a:endParaRPr>
                    </a:p>
                  </a:txBody>
                  <a:tcPr marL="0" marR="0" marT="1270" marB="0"/>
                </a:tc>
                <a:tc>
                  <a:txBody>
                    <a:bodyPr/>
                    <a:lstStyle/>
                    <a:p>
                      <a:pPr marR="748665" algn="r">
                        <a:lnSpc>
                          <a:spcPct val="100000"/>
                        </a:lnSpc>
                        <a:spcBef>
                          <a:spcPts val="10"/>
                        </a:spcBef>
                      </a:pPr>
                      <a:r>
                        <a:rPr sz="1800" dirty="0">
                          <a:solidFill>
                            <a:srgbClr val="003399"/>
                          </a:solidFill>
                          <a:latin typeface="Arial MT"/>
                          <a:cs typeface="Arial MT"/>
                        </a:rPr>
                        <a:t>2</a:t>
                      </a:r>
                      <a:endParaRPr sz="1800">
                        <a:latin typeface="Arial MT"/>
                        <a:cs typeface="Arial MT"/>
                      </a:endParaRPr>
                    </a:p>
                  </a:txBody>
                  <a:tcPr marL="0" marR="0" marT="1270" marB="0"/>
                </a:tc>
                <a:extLst>
                  <a:ext uri="{0D108BD9-81ED-4DB2-BD59-A6C34878D82A}">
                    <a16:rowId xmlns:a16="http://schemas.microsoft.com/office/drawing/2014/main" val="10002"/>
                  </a:ext>
                </a:extLst>
              </a:tr>
              <a:tr h="580739">
                <a:tc>
                  <a:txBody>
                    <a:bodyPr/>
                    <a:lstStyle/>
                    <a:p>
                      <a:pPr>
                        <a:lnSpc>
                          <a:spcPct val="100000"/>
                        </a:lnSpc>
                      </a:pPr>
                      <a:endParaRPr sz="2100">
                        <a:latin typeface="Times New Roman"/>
                        <a:cs typeface="Times New Roman"/>
                      </a:endParaRPr>
                    </a:p>
                  </a:txBody>
                  <a:tcPr marL="0" marR="0" marT="0" marB="0"/>
                </a:tc>
                <a:tc>
                  <a:txBody>
                    <a:bodyPr/>
                    <a:lstStyle/>
                    <a:p>
                      <a:pPr marL="95250">
                        <a:lnSpc>
                          <a:spcPct val="100000"/>
                        </a:lnSpc>
                        <a:spcBef>
                          <a:spcPts val="10"/>
                        </a:spcBef>
                      </a:pPr>
                      <a:r>
                        <a:rPr sz="1800" spc="-5" dirty="0">
                          <a:solidFill>
                            <a:srgbClr val="003399"/>
                          </a:solidFill>
                          <a:latin typeface="Arial MT"/>
                          <a:cs typeface="Arial MT"/>
                        </a:rPr>
                        <a:t>LOOP</a:t>
                      </a:r>
                      <a:r>
                        <a:rPr sz="1800" spc="-45" dirty="0">
                          <a:solidFill>
                            <a:srgbClr val="003399"/>
                          </a:solidFill>
                          <a:latin typeface="Arial MT"/>
                          <a:cs typeface="Arial MT"/>
                        </a:rPr>
                        <a:t> </a:t>
                      </a:r>
                      <a:r>
                        <a:rPr sz="1800" spc="-5" dirty="0">
                          <a:solidFill>
                            <a:srgbClr val="003399"/>
                          </a:solidFill>
                          <a:latin typeface="Arial MT"/>
                          <a:cs typeface="Arial MT"/>
                        </a:rPr>
                        <a:t>LAP;</a:t>
                      </a:r>
                      <a:endParaRPr sz="1800" dirty="0">
                        <a:latin typeface="Arial MT"/>
                        <a:cs typeface="Arial MT"/>
                      </a:endParaRPr>
                    </a:p>
                    <a:p>
                      <a:pPr marL="1009650">
                        <a:lnSpc>
                          <a:spcPts val="2080"/>
                        </a:lnSpc>
                        <a:spcBef>
                          <a:spcPts val="220"/>
                        </a:spcBef>
                      </a:pPr>
                      <a:r>
                        <a:rPr sz="1800" dirty="0">
                          <a:solidFill>
                            <a:srgbClr val="003399"/>
                          </a:solidFill>
                          <a:latin typeface="Arial MT"/>
                          <a:cs typeface="Arial MT"/>
                        </a:rPr>
                        <a:t>;</a:t>
                      </a:r>
                      <a:r>
                        <a:rPr sz="1800" spc="-40" dirty="0">
                          <a:solidFill>
                            <a:srgbClr val="003399"/>
                          </a:solidFill>
                          <a:latin typeface="Arial MT"/>
                          <a:cs typeface="Arial MT"/>
                        </a:rPr>
                        <a:t> </a:t>
                      </a:r>
                      <a:r>
                        <a:rPr sz="1800" spc="-170" dirty="0">
                          <a:solidFill>
                            <a:srgbClr val="003399"/>
                          </a:solidFill>
                          <a:latin typeface="Arial MT"/>
                          <a:cs typeface="Arial MT"/>
                        </a:rPr>
                        <a:t>Cộng:</a:t>
                      </a:r>
                      <a:endParaRPr sz="1800" dirty="0">
                        <a:latin typeface="Arial MT"/>
                        <a:cs typeface="Arial MT"/>
                      </a:endParaRPr>
                    </a:p>
                  </a:txBody>
                  <a:tcPr marL="0" marR="0" marT="1270" marB="0"/>
                </a:tc>
                <a:tc>
                  <a:txBody>
                    <a:bodyPr/>
                    <a:lstStyle/>
                    <a:p>
                      <a:pPr marL="121285">
                        <a:lnSpc>
                          <a:spcPct val="100000"/>
                        </a:lnSpc>
                        <a:spcBef>
                          <a:spcPts val="10"/>
                        </a:spcBef>
                      </a:pPr>
                      <a:r>
                        <a:rPr sz="1800" spc="-5" dirty="0">
                          <a:solidFill>
                            <a:srgbClr val="003399"/>
                          </a:solidFill>
                          <a:latin typeface="Arial MT"/>
                          <a:cs typeface="Arial MT"/>
                        </a:rPr>
                        <a:t>17</a:t>
                      </a:r>
                      <a:endParaRPr sz="1800" dirty="0">
                        <a:latin typeface="Arial MT"/>
                        <a:cs typeface="Arial MT"/>
                      </a:endParaRPr>
                    </a:p>
                    <a:p>
                      <a:pPr marL="121285">
                        <a:lnSpc>
                          <a:spcPts val="2080"/>
                        </a:lnSpc>
                        <a:spcBef>
                          <a:spcPts val="220"/>
                        </a:spcBef>
                      </a:pPr>
                      <a:r>
                        <a:rPr sz="1800" spc="-5" dirty="0">
                          <a:solidFill>
                            <a:srgbClr val="003399"/>
                          </a:solidFill>
                          <a:latin typeface="Arial MT"/>
                          <a:cs typeface="Arial MT"/>
                        </a:rPr>
                        <a:t>39</a:t>
                      </a:r>
                      <a:r>
                        <a:rPr sz="1800" spc="-45" dirty="0">
                          <a:solidFill>
                            <a:srgbClr val="003399"/>
                          </a:solidFill>
                          <a:latin typeface="Arial MT"/>
                          <a:cs typeface="Arial MT"/>
                        </a:rPr>
                        <a:t> </a:t>
                      </a:r>
                      <a:r>
                        <a:rPr sz="1800" dirty="0">
                          <a:solidFill>
                            <a:srgbClr val="003399"/>
                          </a:solidFill>
                          <a:latin typeface="Arial MT"/>
                          <a:cs typeface="Arial MT"/>
                        </a:rPr>
                        <a:t>chu</a:t>
                      </a:r>
                      <a:r>
                        <a:rPr sz="1800" spc="-40" dirty="0">
                          <a:solidFill>
                            <a:srgbClr val="003399"/>
                          </a:solidFill>
                          <a:latin typeface="Arial MT"/>
                          <a:cs typeface="Arial MT"/>
                        </a:rPr>
                        <a:t> </a:t>
                      </a:r>
                      <a:r>
                        <a:rPr sz="1800" spc="-450" dirty="0">
                          <a:solidFill>
                            <a:srgbClr val="003399"/>
                          </a:solidFill>
                          <a:latin typeface="Arial MT"/>
                          <a:cs typeface="Arial MT"/>
                        </a:rPr>
                        <a:t>kỳ</a:t>
                      </a:r>
                      <a:endParaRPr sz="1800" dirty="0">
                        <a:latin typeface="Arial MT"/>
                        <a:cs typeface="Arial MT"/>
                      </a:endParaRPr>
                    </a:p>
                  </a:txBody>
                  <a:tcPr marL="0" marR="0" marT="1270" marB="0"/>
                </a:tc>
                <a:extLst>
                  <a:ext uri="{0D108BD9-81ED-4DB2-BD59-A6C34878D82A}">
                    <a16:rowId xmlns:a16="http://schemas.microsoft.com/office/drawing/2014/main" val="10003"/>
                  </a:ext>
                </a:extLst>
              </a:tr>
            </a:tbl>
          </a:graphicData>
        </a:graphic>
      </p:graphicFrame>
      <p:sp>
        <p:nvSpPr>
          <p:cNvPr id="7" name="Rectangle 3">
            <a:extLst>
              <a:ext uri="{FF2B5EF4-FFF2-40B4-BE49-F238E27FC236}">
                <a16:creationId xmlns:a16="http://schemas.microsoft.com/office/drawing/2014/main" id="{6A2D177B-838B-D14E-82C7-8AC16F393D09}"/>
              </a:ext>
            </a:extLst>
          </p:cNvPr>
          <p:cNvSpPr txBox="1">
            <a:spLocks noChangeArrowheads="1"/>
          </p:cNvSpPr>
          <p:nvPr/>
        </p:nvSpPr>
        <p:spPr bwMode="auto">
          <a:xfrm>
            <a:off x="620486" y="966695"/>
            <a:ext cx="7849244"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90000"/>
              </a:lnSpc>
            </a:pPr>
            <a:r>
              <a:rPr lang="vi-VN" altLang="en-US" sz="2400" kern="0" dirty="0">
                <a:solidFill>
                  <a:srgbClr val="013299"/>
                </a:solidFill>
              </a:rPr>
              <a:t>DMAC (DMA Controller) thay mặt CPU điều khiển quá trình trao đổi dữ liệu trực tiếp giữa thiết bị vào ra và bộ nhớ;</a:t>
            </a:r>
          </a:p>
          <a:p>
            <a:pPr eaLnBrk="1" hangingPunct="1">
              <a:lnSpc>
                <a:spcPct val="90000"/>
              </a:lnSpc>
            </a:pPr>
            <a:r>
              <a:rPr lang="vi-VN" altLang="en-US" sz="2400" kern="0" dirty="0">
                <a:solidFill>
                  <a:srgbClr val="013299"/>
                </a:solidFill>
              </a:rPr>
              <a:t>DMA có tốc độ cao hơn nhiều lần so với vào ra bằng thăm  dò và ngắt. Ví dụ, với VXL 8088</a:t>
            </a:r>
          </a:p>
          <a:p>
            <a:pPr lvl="1" eaLnBrk="1" hangingPunct="1">
              <a:lnSpc>
                <a:spcPct val="90000"/>
              </a:lnSpc>
            </a:pPr>
            <a:r>
              <a:rPr lang="vi-VN" altLang="en-US" sz="1800" kern="0" dirty="0">
                <a:solidFill>
                  <a:srgbClr val="013299"/>
                </a:solidFill>
              </a:rPr>
              <a:t>Vào ra bằng DMA mất 4 chu kỳ đồng hồ để chuyển 1 byte thiết  bị ngoại vi vào bộ nhớ;</a:t>
            </a:r>
          </a:p>
          <a:p>
            <a:pPr lvl="1" eaLnBrk="1" hangingPunct="1">
              <a:lnSpc>
                <a:spcPct val="90000"/>
              </a:lnSpc>
            </a:pPr>
            <a:r>
              <a:rPr lang="vi-VN" altLang="en-US" sz="1800" kern="0" dirty="0">
                <a:solidFill>
                  <a:srgbClr val="013299"/>
                </a:solidFill>
              </a:rPr>
              <a:t>Vào ra thông qua CPU mất 39 chu kỳ đồng hồ để chuyển 1 byte thiết bị ngoại vi vào bộ nhớ: </a:t>
            </a:r>
            <a:r>
              <a:rPr lang="vi-VN" altLang="en-US" sz="1600" kern="0" dirty="0">
                <a:solidFill>
                  <a:srgbClr val="013299"/>
                </a:solidFill>
              </a:rPr>
              <a:t>	</a:t>
            </a:r>
          </a:p>
          <a:p>
            <a:pPr marL="0" indent="0" eaLnBrk="1" hangingPunct="1">
              <a:lnSpc>
                <a:spcPct val="90000"/>
              </a:lnSpc>
              <a:buNone/>
            </a:pPr>
            <a:r>
              <a:rPr lang="vi-VN" altLang="en-US" sz="2000" kern="0" dirty="0">
                <a:solidFill>
                  <a:srgbClr val="013299"/>
                </a:solidFill>
              </a:rPr>
              <a:t>Số chu kỳ đồng hồ</a:t>
            </a:r>
          </a:p>
          <a:p>
            <a:pPr eaLnBrk="1" hangingPunct="1">
              <a:lnSpc>
                <a:spcPct val="90000"/>
              </a:lnSpc>
            </a:pPr>
            <a:endParaRPr lang="vi-VN" altLang="en-US" sz="2000" kern="0" dirty="0">
              <a:solidFill>
                <a:srgbClr val="013299"/>
              </a:solidFill>
            </a:endParaRPr>
          </a:p>
          <a:p>
            <a:pPr eaLnBrk="1" hangingPunct="1">
              <a:lnSpc>
                <a:spcPct val="90000"/>
              </a:lnSpc>
            </a:pPr>
            <a:endParaRPr lang="vi-VN" altLang="en-US" sz="2000" kern="0" dirty="0">
              <a:solidFill>
                <a:srgbClr val="013299"/>
              </a:solidFill>
            </a:endParaRPr>
          </a:p>
          <a:p>
            <a:pPr eaLnBrk="1" hangingPunct="1">
              <a:lnSpc>
                <a:spcPct val="90000"/>
              </a:lnSpc>
            </a:pPr>
            <a:endParaRPr lang="vi-VN" altLang="en-US" sz="2000"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17402" y="43599"/>
            <a:ext cx="7654387" cy="504625"/>
          </a:xfrm>
          <a:prstGeom prst="rect">
            <a:avLst/>
          </a:prstGeom>
        </p:spPr>
        <p:txBody>
          <a:bodyPr vert="horz" wrap="square" lIns="0" tIns="12065" rIns="0" bIns="0" rtlCol="0">
            <a:spAutoFit/>
          </a:bodyPr>
          <a:lstStyle/>
          <a:p>
            <a:pPr marL="12700">
              <a:lnSpc>
                <a:spcPct val="100000"/>
              </a:lnSpc>
              <a:spcBef>
                <a:spcPts val="95"/>
              </a:spcBef>
            </a:pPr>
            <a:r>
              <a:rPr sz="3200" spc="-5" dirty="0" err="1"/>
              <a:t>Vào</a:t>
            </a:r>
            <a:r>
              <a:rPr sz="3200" spc="5" dirty="0"/>
              <a:t> </a:t>
            </a:r>
            <a:r>
              <a:rPr sz="3200" spc="-5" dirty="0"/>
              <a:t>ra</a:t>
            </a:r>
            <a:r>
              <a:rPr sz="3200" dirty="0"/>
              <a:t> </a:t>
            </a:r>
            <a:r>
              <a:rPr sz="3200" spc="-5" dirty="0"/>
              <a:t>bằng</a:t>
            </a:r>
            <a:r>
              <a:rPr sz="3200" dirty="0"/>
              <a:t> </a:t>
            </a:r>
            <a:r>
              <a:rPr sz="3200" spc="-10" dirty="0"/>
              <a:t>DMA</a:t>
            </a:r>
            <a:r>
              <a:rPr sz="3200" spc="25" dirty="0"/>
              <a:t> </a:t>
            </a:r>
            <a:r>
              <a:rPr sz="3200" spc="-5" dirty="0"/>
              <a:t>–</a:t>
            </a:r>
            <a:r>
              <a:rPr sz="3200" dirty="0"/>
              <a:t> </a:t>
            </a:r>
            <a:r>
              <a:rPr sz="3200" spc="-10" dirty="0"/>
              <a:t>Hệ</a:t>
            </a:r>
            <a:r>
              <a:rPr sz="3200" spc="10" dirty="0"/>
              <a:t> </a:t>
            </a:r>
            <a:r>
              <a:rPr sz="3200" spc="-5" dirty="0"/>
              <a:t>VXL </a:t>
            </a:r>
            <a:r>
              <a:rPr sz="3200" spc="-10" dirty="0"/>
              <a:t>với DMAC</a:t>
            </a:r>
            <a:endParaRPr sz="3200" dirty="0"/>
          </a:p>
        </p:txBody>
      </p:sp>
      <p:sp>
        <p:nvSpPr>
          <p:cNvPr id="4" name="object 4"/>
          <p:cNvSpPr/>
          <p:nvPr/>
        </p:nvSpPr>
        <p:spPr>
          <a:xfrm>
            <a:off x="1067561" y="1866900"/>
            <a:ext cx="1214755" cy="3286125"/>
          </a:xfrm>
          <a:custGeom>
            <a:avLst/>
            <a:gdLst/>
            <a:ahLst/>
            <a:cxnLst/>
            <a:rect l="l" t="t" r="r" b="b"/>
            <a:pathLst>
              <a:path w="1214755" h="3286125">
                <a:moveTo>
                  <a:pt x="1214627" y="0"/>
                </a:moveTo>
                <a:lnTo>
                  <a:pt x="0" y="0"/>
                </a:lnTo>
                <a:lnTo>
                  <a:pt x="0" y="3285744"/>
                </a:lnTo>
                <a:lnTo>
                  <a:pt x="1214627" y="3285744"/>
                </a:lnTo>
                <a:lnTo>
                  <a:pt x="1214627" y="0"/>
                </a:lnTo>
                <a:close/>
              </a:path>
            </a:pathLst>
          </a:custGeom>
          <a:solidFill>
            <a:srgbClr val="FFFFFF"/>
          </a:solidFill>
        </p:spPr>
        <p:txBody>
          <a:bodyPr wrap="square" lIns="0" tIns="0" rIns="0" bIns="0" rtlCol="0"/>
          <a:lstStyle/>
          <a:p>
            <a:endParaRPr/>
          </a:p>
        </p:txBody>
      </p:sp>
      <p:sp>
        <p:nvSpPr>
          <p:cNvPr id="5" name="object 5"/>
          <p:cNvSpPr txBox="1"/>
          <p:nvPr/>
        </p:nvSpPr>
        <p:spPr>
          <a:xfrm>
            <a:off x="1067561" y="1866900"/>
            <a:ext cx="1214755" cy="3286125"/>
          </a:xfrm>
          <a:prstGeom prst="rect">
            <a:avLst/>
          </a:prstGeom>
          <a:ln w="25400">
            <a:solidFill>
              <a:srgbClr val="43709F"/>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5"/>
              </a:spcBef>
            </a:pPr>
            <a:endParaRPr sz="2050">
              <a:latin typeface="Times New Roman"/>
              <a:cs typeface="Times New Roman"/>
            </a:endParaRPr>
          </a:p>
          <a:p>
            <a:pPr marL="330200">
              <a:lnSpc>
                <a:spcPct val="100000"/>
              </a:lnSpc>
            </a:pPr>
            <a:r>
              <a:rPr sz="1800" b="1" spc="-5" dirty="0">
                <a:latin typeface="Arial"/>
                <a:cs typeface="Arial"/>
              </a:rPr>
              <a:t>CPU</a:t>
            </a:r>
            <a:endParaRPr sz="1800">
              <a:latin typeface="Arial"/>
              <a:cs typeface="Arial"/>
            </a:endParaRPr>
          </a:p>
        </p:txBody>
      </p:sp>
      <p:sp>
        <p:nvSpPr>
          <p:cNvPr id="6" name="object 6"/>
          <p:cNvSpPr txBox="1"/>
          <p:nvPr/>
        </p:nvSpPr>
        <p:spPr>
          <a:xfrm>
            <a:off x="2598166" y="4083939"/>
            <a:ext cx="673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HOLD</a:t>
            </a:r>
            <a:endParaRPr sz="1800" dirty="0">
              <a:latin typeface="Arial"/>
              <a:cs typeface="Arial"/>
            </a:endParaRPr>
          </a:p>
        </p:txBody>
      </p:sp>
      <p:sp>
        <p:nvSpPr>
          <p:cNvPr id="7" name="object 7"/>
          <p:cNvSpPr/>
          <p:nvPr/>
        </p:nvSpPr>
        <p:spPr>
          <a:xfrm>
            <a:off x="6211061" y="1295400"/>
            <a:ext cx="1786255" cy="1071880"/>
          </a:xfrm>
          <a:custGeom>
            <a:avLst/>
            <a:gdLst/>
            <a:ahLst/>
            <a:cxnLst/>
            <a:rect l="l" t="t" r="r" b="b"/>
            <a:pathLst>
              <a:path w="1786254" h="1071880">
                <a:moveTo>
                  <a:pt x="1786128" y="0"/>
                </a:moveTo>
                <a:lnTo>
                  <a:pt x="0" y="0"/>
                </a:lnTo>
                <a:lnTo>
                  <a:pt x="0" y="1071372"/>
                </a:lnTo>
                <a:lnTo>
                  <a:pt x="1786128" y="1071372"/>
                </a:lnTo>
                <a:lnTo>
                  <a:pt x="1786128" y="0"/>
                </a:lnTo>
                <a:close/>
              </a:path>
            </a:pathLst>
          </a:custGeom>
          <a:solidFill>
            <a:srgbClr val="FFFFFF"/>
          </a:solidFill>
        </p:spPr>
        <p:txBody>
          <a:bodyPr wrap="square" lIns="0" tIns="0" rIns="0" bIns="0" rtlCol="0"/>
          <a:lstStyle/>
          <a:p>
            <a:endParaRPr/>
          </a:p>
        </p:txBody>
      </p:sp>
      <p:sp>
        <p:nvSpPr>
          <p:cNvPr id="8" name="object 8"/>
          <p:cNvSpPr txBox="1"/>
          <p:nvPr/>
        </p:nvSpPr>
        <p:spPr>
          <a:xfrm>
            <a:off x="6211061" y="1295400"/>
            <a:ext cx="1786255" cy="1071880"/>
          </a:xfrm>
          <a:prstGeom prst="rect">
            <a:avLst/>
          </a:prstGeom>
          <a:ln w="25400">
            <a:solidFill>
              <a:srgbClr val="43709F"/>
            </a:solidFill>
          </a:ln>
        </p:spPr>
        <p:txBody>
          <a:bodyPr vert="horz" wrap="square" lIns="0" tIns="1905" rIns="0" bIns="0" rtlCol="0">
            <a:spAutoFit/>
          </a:bodyPr>
          <a:lstStyle/>
          <a:p>
            <a:pPr>
              <a:lnSpc>
                <a:spcPct val="100000"/>
              </a:lnSpc>
              <a:spcBef>
                <a:spcPts val="15"/>
              </a:spcBef>
            </a:pPr>
            <a:endParaRPr sz="2700">
              <a:latin typeface="Times New Roman"/>
              <a:cs typeface="Times New Roman"/>
            </a:endParaRPr>
          </a:p>
          <a:p>
            <a:pPr marL="580390">
              <a:lnSpc>
                <a:spcPct val="100000"/>
              </a:lnSpc>
              <a:spcBef>
                <a:spcPts val="5"/>
              </a:spcBef>
            </a:pPr>
            <a:r>
              <a:rPr sz="1800" b="1" spc="-5" dirty="0">
                <a:latin typeface="Arial"/>
                <a:cs typeface="Arial"/>
              </a:rPr>
              <a:t>Bộ</a:t>
            </a:r>
            <a:r>
              <a:rPr sz="1800" b="1" spc="-50" dirty="0">
                <a:latin typeface="Arial"/>
                <a:cs typeface="Arial"/>
              </a:rPr>
              <a:t> </a:t>
            </a:r>
            <a:r>
              <a:rPr sz="1800" b="1" dirty="0">
                <a:latin typeface="Arial"/>
                <a:cs typeface="Arial"/>
              </a:rPr>
              <a:t>nhớ</a:t>
            </a:r>
            <a:endParaRPr sz="1800">
              <a:latin typeface="Arial"/>
              <a:cs typeface="Arial"/>
            </a:endParaRPr>
          </a:p>
        </p:txBody>
      </p:sp>
      <p:sp>
        <p:nvSpPr>
          <p:cNvPr id="9" name="object 9"/>
          <p:cNvSpPr/>
          <p:nvPr/>
        </p:nvSpPr>
        <p:spPr>
          <a:xfrm>
            <a:off x="6282690" y="4296156"/>
            <a:ext cx="1786255" cy="1071880"/>
          </a:xfrm>
          <a:custGeom>
            <a:avLst/>
            <a:gdLst/>
            <a:ahLst/>
            <a:cxnLst/>
            <a:rect l="l" t="t" r="r" b="b"/>
            <a:pathLst>
              <a:path w="1786254" h="1071879">
                <a:moveTo>
                  <a:pt x="1786127" y="0"/>
                </a:moveTo>
                <a:lnTo>
                  <a:pt x="0" y="0"/>
                </a:lnTo>
                <a:lnTo>
                  <a:pt x="0" y="1071371"/>
                </a:lnTo>
                <a:lnTo>
                  <a:pt x="1786127" y="1071371"/>
                </a:lnTo>
                <a:lnTo>
                  <a:pt x="1786127" y="0"/>
                </a:lnTo>
                <a:close/>
              </a:path>
            </a:pathLst>
          </a:custGeom>
          <a:solidFill>
            <a:srgbClr val="FFFFFF"/>
          </a:solidFill>
        </p:spPr>
        <p:txBody>
          <a:bodyPr wrap="square" lIns="0" tIns="0" rIns="0" bIns="0" rtlCol="0"/>
          <a:lstStyle/>
          <a:p>
            <a:endParaRPr/>
          </a:p>
        </p:txBody>
      </p:sp>
      <p:sp>
        <p:nvSpPr>
          <p:cNvPr id="10" name="object 10"/>
          <p:cNvSpPr txBox="1"/>
          <p:nvPr/>
        </p:nvSpPr>
        <p:spPr>
          <a:xfrm>
            <a:off x="6282690" y="4296156"/>
            <a:ext cx="1786255" cy="1071880"/>
          </a:xfrm>
          <a:prstGeom prst="rect">
            <a:avLst/>
          </a:prstGeom>
          <a:ln w="25400">
            <a:solidFill>
              <a:srgbClr val="43709F"/>
            </a:solidFill>
          </a:ln>
        </p:spPr>
        <p:txBody>
          <a:bodyPr vert="horz" wrap="square" lIns="0" tIns="182245" rIns="0" bIns="0" rtlCol="0">
            <a:spAutoFit/>
          </a:bodyPr>
          <a:lstStyle/>
          <a:p>
            <a:pPr marL="581660" marR="455930" indent="-73660">
              <a:lnSpc>
                <a:spcPct val="100000"/>
              </a:lnSpc>
              <a:spcBef>
                <a:spcPts val="1435"/>
              </a:spcBef>
            </a:pPr>
            <a:r>
              <a:rPr sz="1800" b="1" dirty="0">
                <a:latin typeface="Arial"/>
                <a:cs typeface="Arial"/>
              </a:rPr>
              <a:t>Thiết</a:t>
            </a:r>
            <a:r>
              <a:rPr sz="1800" b="1" spc="-100" dirty="0">
                <a:latin typeface="Arial"/>
                <a:cs typeface="Arial"/>
              </a:rPr>
              <a:t> </a:t>
            </a:r>
            <a:r>
              <a:rPr sz="1800" b="1" dirty="0">
                <a:latin typeface="Arial"/>
                <a:cs typeface="Arial"/>
              </a:rPr>
              <a:t>bị </a:t>
            </a:r>
            <a:r>
              <a:rPr sz="1800" b="1" spc="-484" dirty="0">
                <a:latin typeface="Arial"/>
                <a:cs typeface="Arial"/>
              </a:rPr>
              <a:t> </a:t>
            </a:r>
            <a:r>
              <a:rPr sz="1800" b="1" spc="-10" dirty="0">
                <a:latin typeface="Arial"/>
                <a:cs typeface="Arial"/>
              </a:rPr>
              <a:t>vào/ra</a:t>
            </a:r>
            <a:endParaRPr sz="1800" dirty="0">
              <a:latin typeface="Arial"/>
              <a:cs typeface="Arial"/>
            </a:endParaRPr>
          </a:p>
        </p:txBody>
      </p:sp>
      <p:sp>
        <p:nvSpPr>
          <p:cNvPr id="11" name="object 11"/>
          <p:cNvSpPr/>
          <p:nvPr/>
        </p:nvSpPr>
        <p:spPr>
          <a:xfrm>
            <a:off x="3568446" y="4296156"/>
            <a:ext cx="1786255" cy="1071880"/>
          </a:xfrm>
          <a:custGeom>
            <a:avLst/>
            <a:gdLst/>
            <a:ahLst/>
            <a:cxnLst/>
            <a:rect l="l" t="t" r="r" b="b"/>
            <a:pathLst>
              <a:path w="1786254" h="1071879">
                <a:moveTo>
                  <a:pt x="1786127" y="0"/>
                </a:moveTo>
                <a:lnTo>
                  <a:pt x="0" y="0"/>
                </a:lnTo>
                <a:lnTo>
                  <a:pt x="0" y="1071371"/>
                </a:lnTo>
                <a:lnTo>
                  <a:pt x="1786127" y="1071371"/>
                </a:lnTo>
                <a:lnTo>
                  <a:pt x="1786127" y="0"/>
                </a:lnTo>
                <a:close/>
              </a:path>
            </a:pathLst>
          </a:custGeom>
          <a:solidFill>
            <a:srgbClr val="FFFFFF"/>
          </a:solidFill>
        </p:spPr>
        <p:txBody>
          <a:bodyPr wrap="square" lIns="0" tIns="0" rIns="0" bIns="0" rtlCol="0"/>
          <a:lstStyle/>
          <a:p>
            <a:endParaRPr/>
          </a:p>
        </p:txBody>
      </p:sp>
      <p:sp>
        <p:nvSpPr>
          <p:cNvPr id="12" name="object 12"/>
          <p:cNvSpPr txBox="1"/>
          <p:nvPr/>
        </p:nvSpPr>
        <p:spPr>
          <a:xfrm>
            <a:off x="3568446" y="4296156"/>
            <a:ext cx="1786255" cy="1071880"/>
          </a:xfrm>
          <a:prstGeom prst="rect">
            <a:avLst/>
          </a:prstGeom>
          <a:ln w="25400">
            <a:solidFill>
              <a:srgbClr val="43709F"/>
            </a:solidFill>
          </a:ln>
        </p:spPr>
        <p:txBody>
          <a:bodyPr vert="horz" wrap="square" lIns="0" tIns="5715" rIns="0" bIns="0" rtlCol="0">
            <a:spAutoFit/>
          </a:bodyPr>
          <a:lstStyle/>
          <a:p>
            <a:pPr>
              <a:lnSpc>
                <a:spcPct val="100000"/>
              </a:lnSpc>
              <a:spcBef>
                <a:spcPts val="45"/>
              </a:spcBef>
            </a:pPr>
            <a:endParaRPr sz="1700" dirty="0">
              <a:latin typeface="Times New Roman"/>
              <a:cs typeface="Times New Roman"/>
            </a:endParaRPr>
          </a:p>
          <a:p>
            <a:pPr marL="669925" marR="100965" indent="-492759">
              <a:lnSpc>
                <a:spcPct val="100000"/>
              </a:lnSpc>
            </a:pPr>
            <a:r>
              <a:rPr sz="1800" b="1" spc="-5" dirty="0">
                <a:latin typeface="Arial"/>
                <a:cs typeface="Arial"/>
              </a:rPr>
              <a:t>Bộ</a:t>
            </a:r>
            <a:r>
              <a:rPr sz="1800" b="1" spc="-50" dirty="0">
                <a:latin typeface="Arial"/>
                <a:cs typeface="Arial"/>
              </a:rPr>
              <a:t> </a:t>
            </a:r>
            <a:r>
              <a:rPr sz="1800" b="1" dirty="0">
                <a:latin typeface="Arial"/>
                <a:cs typeface="Arial"/>
              </a:rPr>
              <a:t>điều</a:t>
            </a:r>
            <a:r>
              <a:rPr sz="1800" b="1" spc="-40" dirty="0">
                <a:latin typeface="Arial"/>
                <a:cs typeface="Arial"/>
              </a:rPr>
              <a:t> </a:t>
            </a:r>
            <a:r>
              <a:rPr sz="1800" b="1" spc="-5" dirty="0">
                <a:latin typeface="Arial"/>
                <a:cs typeface="Arial"/>
              </a:rPr>
              <a:t>khiển </a:t>
            </a:r>
            <a:r>
              <a:rPr sz="1800" b="1" spc="-484" dirty="0">
                <a:latin typeface="Arial"/>
                <a:cs typeface="Arial"/>
              </a:rPr>
              <a:t> </a:t>
            </a:r>
            <a:r>
              <a:rPr sz="1800" b="1" spc="-5" dirty="0">
                <a:latin typeface="Arial"/>
                <a:cs typeface="Arial"/>
              </a:rPr>
              <a:t>DMA</a:t>
            </a:r>
            <a:endParaRPr sz="1800" dirty="0">
              <a:latin typeface="Arial"/>
              <a:cs typeface="Arial"/>
            </a:endParaRPr>
          </a:p>
        </p:txBody>
      </p:sp>
      <p:sp>
        <p:nvSpPr>
          <p:cNvPr id="13" name="object 13"/>
          <p:cNvSpPr/>
          <p:nvPr/>
        </p:nvSpPr>
        <p:spPr>
          <a:xfrm>
            <a:off x="2281428" y="4458716"/>
            <a:ext cx="4001135" cy="534670"/>
          </a:xfrm>
          <a:custGeom>
            <a:avLst/>
            <a:gdLst/>
            <a:ahLst/>
            <a:cxnLst/>
            <a:rect l="l" t="t" r="r" b="b"/>
            <a:pathLst>
              <a:path w="4001135" h="534670">
                <a:moveTo>
                  <a:pt x="1203591" y="487680"/>
                </a:moveTo>
                <a:lnTo>
                  <a:pt x="1201801" y="487680"/>
                </a:lnTo>
                <a:lnTo>
                  <a:pt x="1178318" y="487680"/>
                </a:lnTo>
                <a:lnTo>
                  <a:pt x="1119378" y="521970"/>
                </a:lnTo>
                <a:lnTo>
                  <a:pt x="1118362" y="525907"/>
                </a:lnTo>
                <a:lnTo>
                  <a:pt x="1121918" y="532003"/>
                </a:lnTo>
                <a:lnTo>
                  <a:pt x="1125728" y="533019"/>
                </a:lnTo>
                <a:lnTo>
                  <a:pt x="1203591" y="487680"/>
                </a:lnTo>
                <a:close/>
              </a:path>
              <a:path w="4001135" h="534670">
                <a:moveTo>
                  <a:pt x="1214501" y="481330"/>
                </a:moveTo>
                <a:lnTo>
                  <a:pt x="1125855" y="429514"/>
                </a:lnTo>
                <a:lnTo>
                  <a:pt x="1122045" y="430530"/>
                </a:lnTo>
                <a:lnTo>
                  <a:pt x="1118489" y="436626"/>
                </a:lnTo>
                <a:lnTo>
                  <a:pt x="1119505" y="440563"/>
                </a:lnTo>
                <a:lnTo>
                  <a:pt x="1178191" y="474954"/>
                </a:lnTo>
                <a:lnTo>
                  <a:pt x="0" y="473456"/>
                </a:lnTo>
                <a:lnTo>
                  <a:pt x="0" y="486156"/>
                </a:lnTo>
                <a:lnTo>
                  <a:pt x="1178369" y="487654"/>
                </a:lnTo>
                <a:lnTo>
                  <a:pt x="1201801" y="487680"/>
                </a:lnTo>
                <a:lnTo>
                  <a:pt x="1203642" y="487654"/>
                </a:lnTo>
                <a:lnTo>
                  <a:pt x="1214501" y="481330"/>
                </a:lnTo>
                <a:close/>
              </a:path>
              <a:path w="4001135" h="534670">
                <a:moveTo>
                  <a:pt x="1285875" y="46863"/>
                </a:moveTo>
                <a:lnTo>
                  <a:pt x="36029" y="45250"/>
                </a:lnTo>
                <a:lnTo>
                  <a:pt x="25107" y="51587"/>
                </a:lnTo>
                <a:lnTo>
                  <a:pt x="34544" y="46101"/>
                </a:lnTo>
                <a:lnTo>
                  <a:pt x="36029" y="45250"/>
                </a:lnTo>
                <a:lnTo>
                  <a:pt x="92075" y="12700"/>
                </a:lnTo>
                <a:lnTo>
                  <a:pt x="94996" y="10922"/>
                </a:lnTo>
                <a:lnTo>
                  <a:pt x="96139" y="7112"/>
                </a:lnTo>
                <a:lnTo>
                  <a:pt x="92583" y="1016"/>
                </a:lnTo>
                <a:lnTo>
                  <a:pt x="88646" y="0"/>
                </a:lnTo>
                <a:lnTo>
                  <a:pt x="0" y="51562"/>
                </a:lnTo>
                <a:lnTo>
                  <a:pt x="88519" y="103378"/>
                </a:lnTo>
                <a:lnTo>
                  <a:pt x="92456" y="102362"/>
                </a:lnTo>
                <a:lnTo>
                  <a:pt x="96012" y="96266"/>
                </a:lnTo>
                <a:lnTo>
                  <a:pt x="94996" y="92456"/>
                </a:lnTo>
                <a:lnTo>
                  <a:pt x="35991" y="57950"/>
                </a:lnTo>
                <a:lnTo>
                  <a:pt x="1285875" y="59563"/>
                </a:lnTo>
                <a:lnTo>
                  <a:pt x="1285875" y="46863"/>
                </a:lnTo>
                <a:close/>
              </a:path>
              <a:path w="4001135" h="534670">
                <a:moveTo>
                  <a:pt x="3990225" y="489204"/>
                </a:moveTo>
                <a:lnTo>
                  <a:pt x="3988435" y="489204"/>
                </a:lnTo>
                <a:lnTo>
                  <a:pt x="3964952" y="489204"/>
                </a:lnTo>
                <a:lnTo>
                  <a:pt x="3906012" y="523494"/>
                </a:lnTo>
                <a:lnTo>
                  <a:pt x="3904996" y="527431"/>
                </a:lnTo>
                <a:lnTo>
                  <a:pt x="3906774" y="530352"/>
                </a:lnTo>
                <a:lnTo>
                  <a:pt x="3908552" y="533400"/>
                </a:lnTo>
                <a:lnTo>
                  <a:pt x="3912362" y="534416"/>
                </a:lnTo>
                <a:lnTo>
                  <a:pt x="3915410" y="532765"/>
                </a:lnTo>
                <a:lnTo>
                  <a:pt x="3990225" y="489204"/>
                </a:lnTo>
                <a:close/>
              </a:path>
              <a:path w="4001135" h="534670">
                <a:moveTo>
                  <a:pt x="4001135" y="482854"/>
                </a:moveTo>
                <a:lnTo>
                  <a:pt x="3915537" y="432816"/>
                </a:lnTo>
                <a:lnTo>
                  <a:pt x="3912616" y="431038"/>
                </a:lnTo>
                <a:lnTo>
                  <a:pt x="3908679" y="432054"/>
                </a:lnTo>
                <a:lnTo>
                  <a:pt x="3905123" y="438150"/>
                </a:lnTo>
                <a:lnTo>
                  <a:pt x="3906139" y="441960"/>
                </a:lnTo>
                <a:lnTo>
                  <a:pt x="3965029" y="476465"/>
                </a:lnTo>
                <a:lnTo>
                  <a:pt x="3072384" y="474980"/>
                </a:lnTo>
                <a:lnTo>
                  <a:pt x="3072384" y="487680"/>
                </a:lnTo>
                <a:lnTo>
                  <a:pt x="3965016" y="489165"/>
                </a:lnTo>
                <a:lnTo>
                  <a:pt x="3988435" y="489204"/>
                </a:lnTo>
                <a:lnTo>
                  <a:pt x="3990289" y="489165"/>
                </a:lnTo>
                <a:lnTo>
                  <a:pt x="4001135" y="482854"/>
                </a:lnTo>
                <a:close/>
              </a:path>
              <a:path w="4001135" h="534670">
                <a:moveTo>
                  <a:pt x="4001135" y="48260"/>
                </a:moveTo>
                <a:lnTo>
                  <a:pt x="3108401" y="46786"/>
                </a:lnTo>
                <a:lnTo>
                  <a:pt x="3097492" y="53111"/>
                </a:lnTo>
                <a:lnTo>
                  <a:pt x="3106928" y="47625"/>
                </a:lnTo>
                <a:lnTo>
                  <a:pt x="3108401" y="46786"/>
                </a:lnTo>
                <a:lnTo>
                  <a:pt x="3164459" y="14224"/>
                </a:lnTo>
                <a:lnTo>
                  <a:pt x="3167507" y="12573"/>
                </a:lnTo>
                <a:lnTo>
                  <a:pt x="3168523" y="8636"/>
                </a:lnTo>
                <a:lnTo>
                  <a:pt x="3164967" y="2540"/>
                </a:lnTo>
                <a:lnTo>
                  <a:pt x="3161030" y="1524"/>
                </a:lnTo>
                <a:lnTo>
                  <a:pt x="3072384" y="53086"/>
                </a:lnTo>
                <a:lnTo>
                  <a:pt x="3160903" y="104902"/>
                </a:lnTo>
                <a:lnTo>
                  <a:pt x="3164840" y="103886"/>
                </a:lnTo>
                <a:lnTo>
                  <a:pt x="3166618" y="100838"/>
                </a:lnTo>
                <a:lnTo>
                  <a:pt x="3168396" y="97917"/>
                </a:lnTo>
                <a:lnTo>
                  <a:pt x="3167253" y="93980"/>
                </a:lnTo>
                <a:lnTo>
                  <a:pt x="3164332" y="92202"/>
                </a:lnTo>
                <a:lnTo>
                  <a:pt x="3108375" y="59486"/>
                </a:lnTo>
                <a:lnTo>
                  <a:pt x="4001008" y="60960"/>
                </a:lnTo>
                <a:lnTo>
                  <a:pt x="4001135" y="48260"/>
                </a:lnTo>
                <a:close/>
              </a:path>
            </a:pathLst>
          </a:custGeom>
          <a:solidFill>
            <a:srgbClr val="5897D7"/>
          </a:solidFill>
        </p:spPr>
        <p:txBody>
          <a:bodyPr wrap="square" lIns="0" tIns="0" rIns="0" bIns="0" rtlCol="0"/>
          <a:lstStyle/>
          <a:p>
            <a:endParaRPr/>
          </a:p>
        </p:txBody>
      </p:sp>
      <p:sp>
        <p:nvSpPr>
          <p:cNvPr id="14" name="object 14"/>
          <p:cNvSpPr txBox="1"/>
          <p:nvPr/>
        </p:nvSpPr>
        <p:spPr>
          <a:xfrm>
            <a:off x="2598166" y="4608831"/>
            <a:ext cx="6604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HLDA</a:t>
            </a:r>
            <a:endParaRPr sz="1800" dirty="0">
              <a:latin typeface="Arial"/>
              <a:cs typeface="Arial"/>
            </a:endParaRPr>
          </a:p>
        </p:txBody>
      </p:sp>
      <p:sp>
        <p:nvSpPr>
          <p:cNvPr id="15" name="object 15"/>
          <p:cNvSpPr txBox="1"/>
          <p:nvPr/>
        </p:nvSpPr>
        <p:spPr>
          <a:xfrm>
            <a:off x="5587110" y="4108705"/>
            <a:ext cx="53213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DRQ</a:t>
            </a:r>
            <a:endParaRPr sz="1800" dirty="0">
              <a:latin typeface="Arial"/>
              <a:cs typeface="Arial"/>
            </a:endParaRPr>
          </a:p>
        </p:txBody>
      </p:sp>
      <p:sp>
        <p:nvSpPr>
          <p:cNvPr id="16" name="object 16"/>
          <p:cNvSpPr txBox="1"/>
          <p:nvPr/>
        </p:nvSpPr>
        <p:spPr>
          <a:xfrm>
            <a:off x="5515483" y="4608831"/>
            <a:ext cx="6788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D</a:t>
            </a:r>
            <a:r>
              <a:rPr sz="1800" b="1" spc="-65" dirty="0">
                <a:latin typeface="Arial"/>
                <a:cs typeface="Arial"/>
              </a:rPr>
              <a:t>A</a:t>
            </a:r>
            <a:r>
              <a:rPr sz="1800" b="1" spc="-5" dirty="0">
                <a:latin typeface="Arial"/>
                <a:cs typeface="Arial"/>
              </a:rPr>
              <a:t>CK</a:t>
            </a:r>
            <a:endParaRPr sz="1800" dirty="0">
              <a:latin typeface="Arial"/>
              <a:cs typeface="Arial"/>
            </a:endParaRPr>
          </a:p>
        </p:txBody>
      </p:sp>
      <p:grpSp>
        <p:nvGrpSpPr>
          <p:cNvPr id="17" name="object 17"/>
          <p:cNvGrpSpPr/>
          <p:nvPr/>
        </p:nvGrpSpPr>
        <p:grpSpPr>
          <a:xfrm>
            <a:off x="2269489" y="2354072"/>
            <a:ext cx="5669280" cy="1955164"/>
            <a:chOff x="2269489" y="2735833"/>
            <a:chExt cx="5669280" cy="1955164"/>
          </a:xfrm>
        </p:grpSpPr>
        <p:sp>
          <p:nvSpPr>
            <p:cNvPr id="18" name="object 18"/>
            <p:cNvSpPr/>
            <p:nvPr/>
          </p:nvSpPr>
          <p:spPr>
            <a:xfrm>
              <a:off x="2282189" y="2748533"/>
              <a:ext cx="5643880" cy="1929764"/>
            </a:xfrm>
            <a:custGeom>
              <a:avLst/>
              <a:gdLst/>
              <a:ahLst/>
              <a:cxnLst/>
              <a:rect l="l" t="t" r="r" b="b"/>
              <a:pathLst>
                <a:path w="5643880" h="1929764">
                  <a:moveTo>
                    <a:pt x="5161153" y="0"/>
                  </a:moveTo>
                  <a:lnTo>
                    <a:pt x="4679061" y="406400"/>
                  </a:lnTo>
                  <a:lnTo>
                    <a:pt x="4980813" y="406400"/>
                  </a:lnTo>
                  <a:lnTo>
                    <a:pt x="4980813" y="784351"/>
                  </a:lnTo>
                  <a:lnTo>
                    <a:pt x="406273" y="784351"/>
                  </a:lnTo>
                  <a:lnTo>
                    <a:pt x="406273" y="482345"/>
                  </a:lnTo>
                  <a:lnTo>
                    <a:pt x="0" y="964691"/>
                  </a:lnTo>
                  <a:lnTo>
                    <a:pt x="406273" y="1447038"/>
                  </a:lnTo>
                  <a:lnTo>
                    <a:pt x="406273" y="1145032"/>
                  </a:lnTo>
                  <a:lnTo>
                    <a:pt x="4980813" y="1145032"/>
                  </a:lnTo>
                  <a:lnTo>
                    <a:pt x="4980813" y="1522983"/>
                  </a:lnTo>
                  <a:lnTo>
                    <a:pt x="4679061" y="1522983"/>
                  </a:lnTo>
                  <a:lnTo>
                    <a:pt x="5161153" y="1929383"/>
                  </a:lnTo>
                  <a:lnTo>
                    <a:pt x="5643371" y="1522983"/>
                  </a:lnTo>
                  <a:lnTo>
                    <a:pt x="5341493" y="1522983"/>
                  </a:lnTo>
                  <a:lnTo>
                    <a:pt x="5341493" y="406400"/>
                  </a:lnTo>
                  <a:lnTo>
                    <a:pt x="5643371" y="406400"/>
                  </a:lnTo>
                  <a:lnTo>
                    <a:pt x="5161153" y="0"/>
                  </a:lnTo>
                  <a:close/>
                </a:path>
              </a:pathLst>
            </a:custGeom>
            <a:solidFill>
              <a:srgbClr val="FFFFFF"/>
            </a:solidFill>
          </p:spPr>
          <p:txBody>
            <a:bodyPr wrap="square" lIns="0" tIns="0" rIns="0" bIns="0" rtlCol="0"/>
            <a:lstStyle/>
            <a:p>
              <a:endParaRPr/>
            </a:p>
          </p:txBody>
        </p:sp>
        <p:sp>
          <p:nvSpPr>
            <p:cNvPr id="19" name="object 19"/>
            <p:cNvSpPr/>
            <p:nvPr/>
          </p:nvSpPr>
          <p:spPr>
            <a:xfrm>
              <a:off x="2282189" y="2748533"/>
              <a:ext cx="5643880" cy="1929764"/>
            </a:xfrm>
            <a:custGeom>
              <a:avLst/>
              <a:gdLst/>
              <a:ahLst/>
              <a:cxnLst/>
              <a:rect l="l" t="t" r="r" b="b"/>
              <a:pathLst>
                <a:path w="5643880" h="1929764">
                  <a:moveTo>
                    <a:pt x="5161153" y="1929383"/>
                  </a:moveTo>
                  <a:lnTo>
                    <a:pt x="4679061" y="1522983"/>
                  </a:lnTo>
                  <a:lnTo>
                    <a:pt x="4980813" y="1522983"/>
                  </a:lnTo>
                  <a:lnTo>
                    <a:pt x="4980813" y="1145032"/>
                  </a:lnTo>
                  <a:lnTo>
                    <a:pt x="406273" y="1145032"/>
                  </a:lnTo>
                  <a:lnTo>
                    <a:pt x="406273" y="1447038"/>
                  </a:lnTo>
                  <a:lnTo>
                    <a:pt x="0" y="964691"/>
                  </a:lnTo>
                  <a:lnTo>
                    <a:pt x="406273" y="482345"/>
                  </a:lnTo>
                  <a:lnTo>
                    <a:pt x="406273" y="784351"/>
                  </a:lnTo>
                  <a:lnTo>
                    <a:pt x="4980813" y="784351"/>
                  </a:lnTo>
                  <a:lnTo>
                    <a:pt x="4980813" y="406400"/>
                  </a:lnTo>
                  <a:lnTo>
                    <a:pt x="4679061" y="406400"/>
                  </a:lnTo>
                  <a:lnTo>
                    <a:pt x="5161153" y="0"/>
                  </a:lnTo>
                  <a:lnTo>
                    <a:pt x="5643371" y="406400"/>
                  </a:lnTo>
                  <a:lnTo>
                    <a:pt x="5341493" y="406400"/>
                  </a:lnTo>
                  <a:lnTo>
                    <a:pt x="5341493" y="1522983"/>
                  </a:lnTo>
                  <a:lnTo>
                    <a:pt x="5643371" y="1522983"/>
                  </a:lnTo>
                  <a:lnTo>
                    <a:pt x="5161153" y="1929383"/>
                  </a:lnTo>
                  <a:close/>
                </a:path>
              </a:pathLst>
            </a:custGeom>
            <a:ln w="25399">
              <a:solidFill>
                <a:srgbClr val="43709F"/>
              </a:solidFill>
            </a:ln>
          </p:spPr>
          <p:txBody>
            <a:bodyPr wrap="square" lIns="0" tIns="0" rIns="0" bIns="0" rtlCol="0"/>
            <a:lstStyle/>
            <a:p>
              <a:endParaRPr/>
            </a:p>
          </p:txBody>
        </p:sp>
        <p:sp>
          <p:nvSpPr>
            <p:cNvPr id="20" name="object 20"/>
            <p:cNvSpPr/>
            <p:nvPr/>
          </p:nvSpPr>
          <p:spPr>
            <a:xfrm>
              <a:off x="4139945" y="3891533"/>
              <a:ext cx="784860" cy="786765"/>
            </a:xfrm>
            <a:custGeom>
              <a:avLst/>
              <a:gdLst/>
              <a:ahLst/>
              <a:cxnLst/>
              <a:rect l="l" t="t" r="r" b="b"/>
              <a:pathLst>
                <a:path w="784860" h="786764">
                  <a:moveTo>
                    <a:pt x="560577" y="0"/>
                  </a:moveTo>
                  <a:lnTo>
                    <a:pt x="224281" y="0"/>
                  </a:lnTo>
                  <a:lnTo>
                    <a:pt x="224281" y="379857"/>
                  </a:lnTo>
                  <a:lnTo>
                    <a:pt x="0" y="379857"/>
                  </a:lnTo>
                  <a:lnTo>
                    <a:pt x="392429" y="786384"/>
                  </a:lnTo>
                  <a:lnTo>
                    <a:pt x="784859" y="379857"/>
                  </a:lnTo>
                  <a:lnTo>
                    <a:pt x="560577" y="379857"/>
                  </a:lnTo>
                  <a:lnTo>
                    <a:pt x="560577" y="0"/>
                  </a:lnTo>
                  <a:close/>
                </a:path>
              </a:pathLst>
            </a:custGeom>
            <a:solidFill>
              <a:srgbClr val="FFFFFF"/>
            </a:solidFill>
          </p:spPr>
          <p:txBody>
            <a:bodyPr wrap="square" lIns="0" tIns="0" rIns="0" bIns="0" rtlCol="0"/>
            <a:lstStyle/>
            <a:p>
              <a:endParaRPr/>
            </a:p>
          </p:txBody>
        </p:sp>
        <p:sp>
          <p:nvSpPr>
            <p:cNvPr id="21" name="object 21"/>
            <p:cNvSpPr/>
            <p:nvPr/>
          </p:nvSpPr>
          <p:spPr>
            <a:xfrm>
              <a:off x="4139945" y="3891533"/>
              <a:ext cx="784860" cy="786765"/>
            </a:xfrm>
            <a:custGeom>
              <a:avLst/>
              <a:gdLst/>
              <a:ahLst/>
              <a:cxnLst/>
              <a:rect l="l" t="t" r="r" b="b"/>
              <a:pathLst>
                <a:path w="784860" h="786764">
                  <a:moveTo>
                    <a:pt x="0" y="379857"/>
                  </a:moveTo>
                  <a:lnTo>
                    <a:pt x="224281" y="379857"/>
                  </a:lnTo>
                  <a:lnTo>
                    <a:pt x="224281" y="0"/>
                  </a:lnTo>
                  <a:lnTo>
                    <a:pt x="560577" y="0"/>
                  </a:lnTo>
                  <a:lnTo>
                    <a:pt x="560577" y="379857"/>
                  </a:lnTo>
                  <a:lnTo>
                    <a:pt x="784859" y="379857"/>
                  </a:lnTo>
                  <a:lnTo>
                    <a:pt x="392429" y="786384"/>
                  </a:lnTo>
                  <a:lnTo>
                    <a:pt x="0" y="379857"/>
                  </a:lnTo>
                  <a:close/>
                </a:path>
              </a:pathLst>
            </a:custGeom>
            <a:ln w="25400">
              <a:solidFill>
                <a:srgbClr val="43709F"/>
              </a:solidFill>
            </a:ln>
          </p:spPr>
          <p:txBody>
            <a:bodyPr wrap="square" lIns="0" tIns="0" rIns="0" bIns="0" rtlCol="0"/>
            <a:lstStyle/>
            <a:p>
              <a:endParaRPr/>
            </a:p>
          </p:txBody>
        </p:sp>
      </p:grpSp>
      <p:sp>
        <p:nvSpPr>
          <p:cNvPr id="22" name="object 22"/>
          <p:cNvSpPr txBox="1"/>
          <p:nvPr/>
        </p:nvSpPr>
        <p:spPr>
          <a:xfrm>
            <a:off x="4038346" y="3179954"/>
            <a:ext cx="148780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Bus</a:t>
            </a:r>
            <a:r>
              <a:rPr sz="1800" b="1" spc="-45" dirty="0">
                <a:latin typeface="Arial"/>
                <a:cs typeface="Arial"/>
              </a:rPr>
              <a:t> </a:t>
            </a:r>
            <a:r>
              <a:rPr sz="1800" b="1" dirty="0">
                <a:latin typeface="Arial"/>
                <a:cs typeface="Arial"/>
              </a:rPr>
              <a:t>hệ</a:t>
            </a:r>
            <a:r>
              <a:rPr sz="1800" b="1" spc="-40" dirty="0">
                <a:latin typeface="Arial"/>
                <a:cs typeface="Arial"/>
              </a:rPr>
              <a:t> </a:t>
            </a:r>
            <a:r>
              <a:rPr sz="1800" b="1" dirty="0">
                <a:latin typeface="Arial"/>
                <a:cs typeface="Arial"/>
              </a:rPr>
              <a:t>thống</a:t>
            </a:r>
            <a:endParaRPr sz="1800">
              <a:latin typeface="Arial"/>
              <a:cs typeface="Arial"/>
            </a:endParaRPr>
          </a:p>
        </p:txBody>
      </p:sp>
      <p:sp>
        <p:nvSpPr>
          <p:cNvPr id="23" name="object 23"/>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25</a:t>
            </a:fld>
            <a:endParaRPr dirty="0"/>
          </a:p>
        </p:txBody>
      </p:sp>
      <p:sp>
        <p:nvSpPr>
          <p:cNvPr id="3" name="object 3"/>
          <p:cNvSpPr txBox="1">
            <a:spLocks noGrp="1"/>
          </p:cNvSpPr>
          <p:nvPr>
            <p:ph type="title"/>
          </p:nvPr>
        </p:nvSpPr>
        <p:spPr>
          <a:xfrm>
            <a:off x="838200" y="16476"/>
            <a:ext cx="8986927" cy="443070"/>
          </a:xfrm>
          <a:prstGeom prst="rect">
            <a:avLst/>
          </a:prstGeom>
        </p:spPr>
        <p:txBody>
          <a:bodyPr vert="horz" wrap="square" lIns="0" tIns="12065" rIns="0" bIns="0" rtlCol="0">
            <a:spAutoFit/>
          </a:bodyPr>
          <a:lstStyle/>
          <a:p>
            <a:pPr marL="12700">
              <a:lnSpc>
                <a:spcPct val="100000"/>
              </a:lnSpc>
              <a:spcBef>
                <a:spcPts val="95"/>
              </a:spcBef>
            </a:pPr>
            <a:r>
              <a:rPr sz="2800" spc="-5" dirty="0" err="1"/>
              <a:t>Vào</a:t>
            </a:r>
            <a:r>
              <a:rPr sz="2800" spc="10" dirty="0"/>
              <a:t> </a:t>
            </a:r>
            <a:r>
              <a:rPr sz="2800" spc="-5" dirty="0"/>
              <a:t>ra</a:t>
            </a:r>
            <a:r>
              <a:rPr sz="2800" dirty="0"/>
              <a:t> </a:t>
            </a:r>
            <a:r>
              <a:rPr sz="2800" spc="-5" dirty="0"/>
              <a:t>bằng</a:t>
            </a:r>
            <a:r>
              <a:rPr sz="2800" spc="5" dirty="0"/>
              <a:t> </a:t>
            </a:r>
            <a:r>
              <a:rPr sz="2800" spc="-10" dirty="0"/>
              <a:t>DMA</a:t>
            </a:r>
            <a:r>
              <a:rPr sz="2800" spc="30" dirty="0"/>
              <a:t> </a:t>
            </a:r>
            <a:r>
              <a:rPr sz="2800" spc="-5" dirty="0"/>
              <a:t>–</a:t>
            </a:r>
            <a:r>
              <a:rPr sz="2800" spc="5" dirty="0"/>
              <a:t> </a:t>
            </a:r>
            <a:r>
              <a:rPr sz="2800" spc="-10" dirty="0"/>
              <a:t>Chu</a:t>
            </a:r>
            <a:r>
              <a:rPr sz="2800" spc="10" dirty="0"/>
              <a:t> </a:t>
            </a:r>
            <a:r>
              <a:rPr sz="2800" spc="-5" dirty="0"/>
              <a:t>trình</a:t>
            </a:r>
            <a:r>
              <a:rPr sz="2800" dirty="0"/>
              <a:t> </a:t>
            </a:r>
            <a:r>
              <a:rPr sz="2800" spc="-10" dirty="0"/>
              <a:t>vào</a:t>
            </a:r>
            <a:r>
              <a:rPr sz="2800" spc="10" dirty="0"/>
              <a:t> </a:t>
            </a:r>
            <a:r>
              <a:rPr sz="2800" spc="-5" dirty="0"/>
              <a:t>ra bằng</a:t>
            </a:r>
            <a:r>
              <a:rPr sz="2800" spc="15" dirty="0"/>
              <a:t> </a:t>
            </a:r>
            <a:r>
              <a:rPr sz="2800" spc="-10" dirty="0"/>
              <a:t>DMA</a:t>
            </a:r>
            <a:endParaRPr sz="2800" dirty="0"/>
          </a:p>
        </p:txBody>
      </p:sp>
      <p:sp>
        <p:nvSpPr>
          <p:cNvPr id="6" name="Rectangle 3">
            <a:extLst>
              <a:ext uri="{FF2B5EF4-FFF2-40B4-BE49-F238E27FC236}">
                <a16:creationId xmlns:a16="http://schemas.microsoft.com/office/drawing/2014/main" id="{3C8415B0-2B5D-F84A-90F1-F353A96249B9}"/>
              </a:ext>
            </a:extLst>
          </p:cNvPr>
          <p:cNvSpPr txBox="1">
            <a:spLocks noChangeArrowheads="1"/>
          </p:cNvSpPr>
          <p:nvPr/>
        </p:nvSpPr>
        <p:spPr bwMode="auto">
          <a:xfrm>
            <a:off x="305594" y="914400"/>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eaLnBrk="1" hangingPunct="1">
              <a:lnSpc>
                <a:spcPct val="90000"/>
              </a:lnSpc>
            </a:pPr>
            <a:r>
              <a:rPr lang="vi-VN" altLang="en-US" sz="2400" kern="0" dirty="0">
                <a:solidFill>
                  <a:srgbClr val="013299"/>
                </a:solidFill>
              </a:rPr>
              <a:t>Thiết bị vào ra có yêu cầu trao đổi dữ liệu gửi yêu cầu DRQ đến CPU thông qua DMAC;</a:t>
            </a:r>
          </a:p>
          <a:p>
            <a:pPr algn="just" eaLnBrk="1" hangingPunct="1">
              <a:lnSpc>
                <a:spcPct val="90000"/>
              </a:lnSpc>
            </a:pPr>
            <a:r>
              <a:rPr lang="vi-VN" altLang="en-US" sz="2400" kern="0" dirty="0">
                <a:solidFill>
                  <a:srgbClr val="013299"/>
                </a:solidFill>
              </a:rPr>
              <a:t>DMAC chuyển yêu cầu DRQ thành HRQ và gửi đến chân tín hiệu  HOLD của CPU;</a:t>
            </a:r>
          </a:p>
          <a:p>
            <a:pPr algn="just" eaLnBrk="1" hangingPunct="1">
              <a:lnSpc>
                <a:spcPct val="90000"/>
              </a:lnSpc>
            </a:pPr>
            <a:r>
              <a:rPr lang="vi-VN" altLang="en-US" sz="2400" kern="0" dirty="0">
                <a:solidFill>
                  <a:srgbClr val="013299"/>
                </a:solidFill>
              </a:rPr>
              <a:t>Nhận được yêu cầu sử dụng bus HRQ, CPU:</a:t>
            </a:r>
          </a:p>
          <a:p>
            <a:pPr lvl="1" algn="just" eaLnBrk="1" hangingPunct="1">
              <a:lnSpc>
                <a:spcPct val="90000"/>
              </a:lnSpc>
            </a:pPr>
            <a:r>
              <a:rPr lang="vi-VN" altLang="en-US" sz="2000" kern="0" dirty="0">
                <a:solidFill>
                  <a:srgbClr val="013299"/>
                </a:solidFill>
              </a:rPr>
              <a:t>Gửi các tham số điều khiển trao đổi dữ liệu và tín hiệu xác nhận yêu cầu sử  dụng bus HACK cho DMAC qua chân tín hiệu HLDA;</a:t>
            </a:r>
          </a:p>
          <a:p>
            <a:pPr lvl="1" algn="just" eaLnBrk="1" hangingPunct="1">
              <a:lnSpc>
                <a:spcPct val="90000"/>
              </a:lnSpc>
            </a:pPr>
            <a:r>
              <a:rPr lang="vi-VN" altLang="en-US" sz="2000" kern="0" dirty="0">
                <a:solidFill>
                  <a:srgbClr val="013299"/>
                </a:solidFill>
              </a:rPr>
              <a:t>Tự tách ra khỏi bus hệ thống (100% các tín hiệu của bus A và D và một số tín hiệu của bus C)</a:t>
            </a:r>
          </a:p>
          <a:p>
            <a:pPr algn="just" eaLnBrk="1" hangingPunct="1">
              <a:lnSpc>
                <a:spcPct val="90000"/>
              </a:lnSpc>
            </a:pPr>
            <a:r>
              <a:rPr lang="vi-VN" altLang="en-US" sz="2400" kern="0" dirty="0">
                <a:solidFill>
                  <a:srgbClr val="013299"/>
                </a:solidFill>
              </a:rPr>
              <a:t>Nhận được HACK, DMAC chiếm quyền điều khiển bus hệ thống và gửi  tín hiệu xác nhận DACK cho thiết bị vào ra;</a:t>
            </a:r>
          </a:p>
          <a:p>
            <a:pPr algn="just" eaLnBrk="1" hangingPunct="1">
              <a:lnSpc>
                <a:spcPct val="90000"/>
              </a:lnSpc>
            </a:pPr>
            <a:r>
              <a:rPr lang="vi-VN" altLang="en-US" sz="2400" kern="0" dirty="0">
                <a:solidFill>
                  <a:srgbClr val="013299"/>
                </a:solidFill>
              </a:rPr>
              <a:t>DMAC điều khiển quá trình trao đổi dữ liệu trực tiếp giữa thiết bị vào ra và bộ nhớ;</a:t>
            </a:r>
          </a:p>
          <a:p>
            <a:pPr eaLnBrk="1" hangingPunct="1">
              <a:lnSpc>
                <a:spcPct val="90000"/>
              </a:lnSpc>
            </a:pPr>
            <a:r>
              <a:rPr lang="vi-VN" altLang="en-US" sz="2400" kern="0" dirty="0">
                <a:solidFill>
                  <a:srgbClr val="013299"/>
                </a:solidFill>
              </a:rPr>
              <a:t>Kết thúc quá trình DMA, DMAC trả quyền điều khiển bus cho CPU.</a:t>
            </a:r>
            <a:br>
              <a:rPr lang="en-US" altLang="en-US" sz="2400" kern="0" dirty="0">
                <a:solidFill>
                  <a:srgbClr val="013299"/>
                </a:solidFill>
              </a:rPr>
            </a:br>
            <a:endParaRPr lang="en-US" altLang="en-US" sz="2400" kern="0" dirty="0">
              <a:solidFill>
                <a:srgbClr val="013299"/>
              </a:solidFill>
            </a:endParaRPr>
          </a:p>
          <a:p>
            <a:pPr algn="just" eaLnBrk="1" hangingPunct="1">
              <a:lnSpc>
                <a:spcPct val="90000"/>
              </a:lnSpc>
            </a:pPr>
            <a:endParaRPr lang="en-US" altLang="en-US" sz="20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26</a:t>
            </a:fld>
            <a:endParaRPr dirty="0"/>
          </a:p>
        </p:txBody>
      </p:sp>
      <p:sp>
        <p:nvSpPr>
          <p:cNvPr id="3" name="object 3"/>
          <p:cNvSpPr txBox="1">
            <a:spLocks noGrp="1"/>
          </p:cNvSpPr>
          <p:nvPr>
            <p:ph type="title"/>
          </p:nvPr>
        </p:nvSpPr>
        <p:spPr>
          <a:xfrm>
            <a:off x="854075" y="163570"/>
            <a:ext cx="7435850" cy="443070"/>
          </a:xfrm>
          <a:prstGeom prst="rect">
            <a:avLst/>
          </a:prstGeom>
        </p:spPr>
        <p:txBody>
          <a:bodyPr vert="horz" wrap="square" lIns="0" tIns="12065" rIns="0" bIns="0" rtlCol="0">
            <a:spAutoFit/>
          </a:bodyPr>
          <a:lstStyle/>
          <a:p>
            <a:pPr marL="12700">
              <a:lnSpc>
                <a:spcPct val="100000"/>
              </a:lnSpc>
              <a:spcBef>
                <a:spcPts val="95"/>
              </a:spcBef>
            </a:pPr>
            <a:r>
              <a:rPr sz="2800" spc="-5" dirty="0" err="1"/>
              <a:t>Vào</a:t>
            </a:r>
            <a:r>
              <a:rPr sz="2800" spc="5" dirty="0"/>
              <a:t> </a:t>
            </a:r>
            <a:r>
              <a:rPr sz="2800" spc="-5" dirty="0"/>
              <a:t>ra bằng</a:t>
            </a:r>
            <a:r>
              <a:rPr sz="2800" dirty="0"/>
              <a:t> </a:t>
            </a:r>
            <a:r>
              <a:rPr sz="2800" spc="-10" dirty="0"/>
              <a:t>DMA</a:t>
            </a:r>
            <a:r>
              <a:rPr sz="2800" spc="35" dirty="0"/>
              <a:t> </a:t>
            </a:r>
            <a:r>
              <a:rPr sz="2800" spc="-5" dirty="0"/>
              <a:t>–</a:t>
            </a:r>
            <a:r>
              <a:rPr sz="2800" dirty="0"/>
              <a:t> </a:t>
            </a:r>
            <a:r>
              <a:rPr sz="2800" spc="-5" dirty="0"/>
              <a:t>Ưu</a:t>
            </a:r>
            <a:r>
              <a:rPr sz="2800" dirty="0"/>
              <a:t> </a:t>
            </a:r>
            <a:r>
              <a:rPr sz="2800" spc="-5" dirty="0"/>
              <a:t>và</a:t>
            </a:r>
            <a:r>
              <a:rPr sz="2800" dirty="0"/>
              <a:t> </a:t>
            </a:r>
            <a:r>
              <a:rPr sz="2800" spc="-5" dirty="0"/>
              <a:t>nhược</a:t>
            </a:r>
            <a:r>
              <a:rPr sz="2800" spc="15" dirty="0"/>
              <a:t> </a:t>
            </a:r>
            <a:r>
              <a:rPr sz="2800" spc="-5" dirty="0"/>
              <a:t>điểm</a:t>
            </a:r>
            <a:endParaRPr sz="2800" dirty="0"/>
          </a:p>
        </p:txBody>
      </p:sp>
      <p:sp>
        <p:nvSpPr>
          <p:cNvPr id="6" name="Rectangle 3">
            <a:extLst>
              <a:ext uri="{FF2B5EF4-FFF2-40B4-BE49-F238E27FC236}">
                <a16:creationId xmlns:a16="http://schemas.microsoft.com/office/drawing/2014/main" id="{2F5026A3-CB1C-4045-BAF5-D56283285E85}"/>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90000"/>
              </a:lnSpc>
            </a:pPr>
            <a:r>
              <a:rPr lang="vi-VN" altLang="en-US" kern="0" dirty="0">
                <a:solidFill>
                  <a:srgbClr val="013299"/>
                </a:solidFill>
              </a:rPr>
              <a:t>Ưu điểm:</a:t>
            </a:r>
          </a:p>
          <a:p>
            <a:pPr lvl="1" eaLnBrk="1" hangingPunct="1">
              <a:lnSpc>
                <a:spcPct val="90000"/>
              </a:lnSpc>
            </a:pPr>
            <a:r>
              <a:rPr lang="vi-VN" altLang="en-US" kern="0" dirty="0">
                <a:solidFill>
                  <a:srgbClr val="013299"/>
                </a:solidFill>
              </a:rPr>
              <a:t>Hiệu suất rất cao do dữ liệu được trao đổi trực tiếp theo khối  giữa thiết bị vào ra và bộ nhớ không thông qua CPU</a:t>
            </a:r>
          </a:p>
          <a:p>
            <a:pPr eaLnBrk="1" hangingPunct="1">
              <a:lnSpc>
                <a:spcPct val="90000"/>
              </a:lnSpc>
            </a:pPr>
            <a:r>
              <a:rPr lang="vi-VN" altLang="en-US" kern="0" dirty="0">
                <a:solidFill>
                  <a:srgbClr val="013299"/>
                </a:solidFill>
              </a:rPr>
              <a:t>Nhược điểm:</a:t>
            </a:r>
          </a:p>
          <a:p>
            <a:pPr lvl="1" eaLnBrk="1" hangingPunct="1">
              <a:lnSpc>
                <a:spcPct val="90000"/>
              </a:lnSpc>
            </a:pPr>
            <a:r>
              <a:rPr lang="vi-VN" altLang="en-US" kern="0" dirty="0">
                <a:solidFill>
                  <a:srgbClr val="013299"/>
                </a:solidFill>
              </a:rPr>
              <a:t>Phức tạp hơn vào ra bằng thăm dò và ngắt</a:t>
            </a:r>
          </a:p>
          <a:p>
            <a:pPr lvl="1" eaLnBrk="1" hangingPunct="1">
              <a:lnSpc>
                <a:spcPct val="90000"/>
              </a:lnSpc>
            </a:pPr>
            <a:r>
              <a:rPr lang="vi-VN" altLang="en-US" kern="0" dirty="0">
                <a:solidFill>
                  <a:srgbClr val="013299"/>
                </a:solidFill>
              </a:rPr>
              <a:t>Cần mạch phần cứng để điều khiển quá trình DMA</a:t>
            </a:r>
          </a:p>
          <a:p>
            <a:pPr eaLnBrk="1" hangingPunct="1">
              <a:lnSpc>
                <a:spcPct val="90000"/>
              </a:lnSpc>
            </a:pPr>
            <a:r>
              <a:rPr lang="vi-VN" altLang="en-US" kern="0" dirty="0">
                <a:solidFill>
                  <a:srgbClr val="013299"/>
                </a:solidFill>
              </a:rPr>
              <a:t>Bên chủ động trong vào ra bằng DMA:</a:t>
            </a:r>
          </a:p>
          <a:p>
            <a:pPr lvl="1" eaLnBrk="1" hangingPunct="1">
              <a:lnSpc>
                <a:spcPct val="90000"/>
              </a:lnSpc>
            </a:pPr>
            <a:r>
              <a:rPr lang="vi-VN" altLang="en-US" kern="0" dirty="0">
                <a:solidFill>
                  <a:srgbClr val="013299"/>
                </a:solidFill>
              </a:rPr>
              <a:t>Thiết bị vào ra</a:t>
            </a: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27</a:t>
            </a:fld>
            <a:endParaRPr dirty="0"/>
          </a:p>
        </p:txBody>
      </p:sp>
      <p:sp>
        <p:nvSpPr>
          <p:cNvPr id="3" name="object 3"/>
          <p:cNvSpPr txBox="1">
            <a:spLocks noGrp="1"/>
          </p:cNvSpPr>
          <p:nvPr>
            <p:ph type="title"/>
          </p:nvPr>
        </p:nvSpPr>
        <p:spPr>
          <a:xfrm>
            <a:off x="1143000" y="0"/>
            <a:ext cx="6553200" cy="566181"/>
          </a:xfrm>
          <a:prstGeom prst="rect">
            <a:avLst/>
          </a:prstGeom>
        </p:spPr>
        <p:txBody>
          <a:bodyPr vert="horz" wrap="square" lIns="0" tIns="12065" rIns="0" bIns="0" rtlCol="0">
            <a:spAutoFit/>
          </a:bodyPr>
          <a:lstStyle/>
          <a:p>
            <a:pPr marL="12700">
              <a:lnSpc>
                <a:spcPct val="100000"/>
              </a:lnSpc>
              <a:spcBef>
                <a:spcPts val="95"/>
              </a:spcBef>
            </a:pPr>
            <a:r>
              <a:rPr sz="3600" spc="-5" dirty="0" err="1"/>
              <a:t>Mạch</a:t>
            </a:r>
            <a:r>
              <a:rPr sz="3600" spc="5" dirty="0"/>
              <a:t> </a:t>
            </a:r>
            <a:r>
              <a:rPr sz="3600" spc="-5" dirty="0"/>
              <a:t>điều</a:t>
            </a:r>
            <a:r>
              <a:rPr sz="3600" dirty="0"/>
              <a:t> </a:t>
            </a:r>
            <a:r>
              <a:rPr sz="3600" spc="-5" dirty="0"/>
              <a:t>khiển </a:t>
            </a:r>
            <a:r>
              <a:rPr sz="3600" spc="-10" dirty="0"/>
              <a:t>DMA</a:t>
            </a:r>
            <a:r>
              <a:rPr sz="3600" spc="5" dirty="0"/>
              <a:t> </a:t>
            </a:r>
            <a:r>
              <a:rPr sz="3600" spc="-5" dirty="0"/>
              <a:t>8237</a:t>
            </a:r>
            <a:endParaRPr sz="3600" dirty="0"/>
          </a:p>
        </p:txBody>
      </p:sp>
      <p:sp>
        <p:nvSpPr>
          <p:cNvPr id="6" name="Rectangle 3">
            <a:extLst>
              <a:ext uri="{FF2B5EF4-FFF2-40B4-BE49-F238E27FC236}">
                <a16:creationId xmlns:a16="http://schemas.microsoft.com/office/drawing/2014/main" id="{D96F4F06-A0BA-5146-969B-EC0C054BA70B}"/>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eaLnBrk="1" hangingPunct="1">
              <a:lnSpc>
                <a:spcPct val="90000"/>
              </a:lnSpc>
            </a:pPr>
            <a:r>
              <a:rPr lang="en-US" altLang="en-US" kern="0" dirty="0" err="1">
                <a:solidFill>
                  <a:srgbClr val="013299"/>
                </a:solidFill>
              </a:rPr>
              <a:t>Hỗ</a:t>
            </a:r>
            <a:r>
              <a:rPr lang="en-US" altLang="en-US" kern="0" dirty="0">
                <a:solidFill>
                  <a:srgbClr val="013299"/>
                </a:solidFill>
              </a:rPr>
              <a:t> </a:t>
            </a:r>
            <a:r>
              <a:rPr lang="en-US" altLang="en-US" kern="0" dirty="0" err="1">
                <a:solidFill>
                  <a:srgbClr val="013299"/>
                </a:solidFill>
              </a:rPr>
              <a:t>trợ</a:t>
            </a:r>
            <a:r>
              <a:rPr lang="en-US" altLang="en-US" kern="0" dirty="0">
                <a:solidFill>
                  <a:srgbClr val="013299"/>
                </a:solidFill>
              </a:rPr>
              <a:t> 4 </a:t>
            </a:r>
            <a:r>
              <a:rPr lang="en-US" altLang="en-US" kern="0" dirty="0" err="1">
                <a:solidFill>
                  <a:srgbClr val="013299"/>
                </a:solidFill>
              </a:rPr>
              <a:t>kênh</a:t>
            </a:r>
            <a:r>
              <a:rPr lang="en-US" altLang="en-US" kern="0" dirty="0">
                <a:solidFill>
                  <a:srgbClr val="013299"/>
                </a:solidFill>
              </a:rPr>
              <a:t> DMA </a:t>
            </a:r>
            <a:r>
              <a:rPr lang="en-US" altLang="en-US" kern="0" dirty="0" err="1">
                <a:solidFill>
                  <a:srgbClr val="013299"/>
                </a:solidFill>
              </a:rPr>
              <a:t>độc</a:t>
            </a:r>
            <a:r>
              <a:rPr lang="en-US" altLang="en-US" kern="0" dirty="0">
                <a:solidFill>
                  <a:srgbClr val="013299"/>
                </a:solidFill>
              </a:rPr>
              <a:t> </a:t>
            </a:r>
            <a:r>
              <a:rPr lang="en-US" altLang="en-US" kern="0" dirty="0" err="1">
                <a:solidFill>
                  <a:srgbClr val="013299"/>
                </a:solidFill>
              </a:rPr>
              <a:t>lập</a:t>
            </a:r>
            <a:endParaRPr lang="en-US" altLang="en-US" kern="0" dirty="0">
              <a:solidFill>
                <a:srgbClr val="013299"/>
              </a:solidFill>
            </a:endParaRPr>
          </a:p>
          <a:p>
            <a:pPr eaLnBrk="1" hangingPunct="1">
              <a:lnSpc>
                <a:spcPct val="90000"/>
              </a:lnSpc>
            </a:pPr>
            <a:r>
              <a:rPr lang="en-US" altLang="en-US" kern="0" dirty="0" err="1">
                <a:solidFill>
                  <a:srgbClr val="013299"/>
                </a:solidFill>
              </a:rPr>
              <a:t>Tự</a:t>
            </a:r>
            <a:r>
              <a:rPr lang="en-US" altLang="en-US" kern="0" dirty="0">
                <a:solidFill>
                  <a:srgbClr val="013299"/>
                </a:solidFill>
              </a:rPr>
              <a:t> </a:t>
            </a:r>
            <a:r>
              <a:rPr lang="en-US" altLang="en-US" kern="0" dirty="0" err="1">
                <a:solidFill>
                  <a:srgbClr val="013299"/>
                </a:solidFill>
              </a:rPr>
              <a:t>động</a:t>
            </a:r>
            <a:r>
              <a:rPr lang="en-US" altLang="en-US" kern="0" dirty="0">
                <a:solidFill>
                  <a:srgbClr val="013299"/>
                </a:solidFill>
              </a:rPr>
              <a:t> </a:t>
            </a:r>
            <a:r>
              <a:rPr lang="en-US" altLang="en-US" kern="0" dirty="0" err="1">
                <a:solidFill>
                  <a:srgbClr val="013299"/>
                </a:solidFill>
              </a:rPr>
              <a:t>khởi</a:t>
            </a:r>
            <a:r>
              <a:rPr lang="en-US" altLang="en-US" kern="0" dirty="0">
                <a:solidFill>
                  <a:srgbClr val="013299"/>
                </a:solidFill>
              </a:rPr>
              <a:t> </a:t>
            </a:r>
            <a:r>
              <a:rPr lang="en-US" altLang="en-US" kern="0" dirty="0" err="1">
                <a:solidFill>
                  <a:srgbClr val="013299"/>
                </a:solidFill>
              </a:rPr>
              <a:t>tạo</a:t>
            </a:r>
            <a:r>
              <a:rPr lang="en-US" altLang="en-US" kern="0" dirty="0">
                <a:solidFill>
                  <a:srgbClr val="013299"/>
                </a:solidFill>
              </a:rPr>
              <a:t> </a:t>
            </a:r>
            <a:r>
              <a:rPr lang="en-US" altLang="en-US" kern="0" dirty="0" err="1">
                <a:solidFill>
                  <a:srgbClr val="013299"/>
                </a:solidFill>
              </a:rPr>
              <a:t>độc</a:t>
            </a:r>
            <a:r>
              <a:rPr lang="en-US" altLang="en-US" kern="0" dirty="0">
                <a:solidFill>
                  <a:srgbClr val="013299"/>
                </a:solidFill>
              </a:rPr>
              <a:t> </a:t>
            </a:r>
            <a:r>
              <a:rPr lang="en-US" altLang="en-US" kern="0" dirty="0" err="1">
                <a:solidFill>
                  <a:srgbClr val="013299"/>
                </a:solidFill>
              </a:rPr>
              <a:t>lập</a:t>
            </a:r>
            <a:r>
              <a:rPr lang="en-US" altLang="en-US" kern="0" dirty="0">
                <a:solidFill>
                  <a:srgbClr val="013299"/>
                </a:solidFill>
              </a:rPr>
              <a:t> </a:t>
            </a:r>
            <a:r>
              <a:rPr lang="en-US" altLang="en-US" kern="0" dirty="0" err="1">
                <a:solidFill>
                  <a:srgbClr val="013299"/>
                </a:solidFill>
              </a:rPr>
              <a:t>cho</a:t>
            </a:r>
            <a:r>
              <a:rPr lang="en-US" altLang="en-US" kern="0" dirty="0">
                <a:solidFill>
                  <a:srgbClr val="013299"/>
                </a:solidFill>
              </a:rPr>
              <a:t> </a:t>
            </a:r>
            <a:r>
              <a:rPr lang="en-US" altLang="en-US" kern="0" dirty="0" err="1">
                <a:solidFill>
                  <a:srgbClr val="013299"/>
                </a:solidFill>
              </a:rPr>
              <a:t>tất</a:t>
            </a:r>
            <a:r>
              <a:rPr lang="en-US" altLang="en-US" kern="0" dirty="0">
                <a:solidFill>
                  <a:srgbClr val="013299"/>
                </a:solidFill>
              </a:rPr>
              <a:t> </a:t>
            </a:r>
            <a:r>
              <a:rPr lang="en-US" altLang="en-US" kern="0" dirty="0" err="1">
                <a:solidFill>
                  <a:srgbClr val="013299"/>
                </a:solidFill>
              </a:rPr>
              <a:t>cả</a:t>
            </a:r>
            <a:r>
              <a:rPr lang="en-US" altLang="en-US" kern="0" dirty="0">
                <a:solidFill>
                  <a:srgbClr val="013299"/>
                </a:solidFill>
              </a:rPr>
              <a:t> </a:t>
            </a:r>
            <a:r>
              <a:rPr lang="en-US" altLang="en-US" kern="0" dirty="0" err="1">
                <a:solidFill>
                  <a:srgbClr val="013299"/>
                </a:solidFill>
              </a:rPr>
              <a:t>các</a:t>
            </a:r>
            <a:r>
              <a:rPr lang="en-US" altLang="en-US" kern="0" dirty="0">
                <a:solidFill>
                  <a:srgbClr val="013299"/>
                </a:solidFill>
              </a:rPr>
              <a:t> </a:t>
            </a:r>
            <a:r>
              <a:rPr lang="en-US" altLang="en-US" kern="0" dirty="0" err="1">
                <a:solidFill>
                  <a:srgbClr val="013299"/>
                </a:solidFill>
              </a:rPr>
              <a:t>kênh</a:t>
            </a:r>
            <a:endParaRPr lang="en-US" altLang="en-US" kern="0" dirty="0">
              <a:solidFill>
                <a:srgbClr val="013299"/>
              </a:solidFill>
            </a:endParaRPr>
          </a:p>
          <a:p>
            <a:pPr eaLnBrk="1" hangingPunct="1">
              <a:lnSpc>
                <a:spcPct val="90000"/>
              </a:lnSpc>
            </a:pPr>
            <a:r>
              <a:rPr lang="en-US" altLang="en-US" kern="0" dirty="0" err="1">
                <a:solidFill>
                  <a:srgbClr val="013299"/>
                </a:solidFill>
              </a:rPr>
              <a:t>Điều</a:t>
            </a:r>
            <a:r>
              <a:rPr lang="en-US" altLang="en-US" kern="0" dirty="0">
                <a:solidFill>
                  <a:srgbClr val="013299"/>
                </a:solidFill>
              </a:rPr>
              <a:t> </a:t>
            </a:r>
            <a:r>
              <a:rPr lang="en-US" altLang="en-US" kern="0" dirty="0" err="1">
                <a:solidFill>
                  <a:srgbClr val="013299"/>
                </a:solidFill>
              </a:rPr>
              <a:t>khiển</a:t>
            </a:r>
            <a:r>
              <a:rPr lang="en-US" altLang="en-US" kern="0" dirty="0">
                <a:solidFill>
                  <a:srgbClr val="013299"/>
                </a:solidFill>
              </a:rPr>
              <a:t> </a:t>
            </a:r>
            <a:r>
              <a:rPr lang="en-US" altLang="en-US" kern="0" dirty="0" err="1">
                <a:solidFill>
                  <a:srgbClr val="013299"/>
                </a:solidFill>
              </a:rPr>
              <a:t>cho</a:t>
            </a:r>
            <a:r>
              <a:rPr lang="en-US" altLang="en-US" kern="0" dirty="0">
                <a:solidFill>
                  <a:srgbClr val="013299"/>
                </a:solidFill>
              </a:rPr>
              <a:t> </a:t>
            </a:r>
            <a:r>
              <a:rPr lang="en-US" altLang="en-US" kern="0" dirty="0" err="1">
                <a:solidFill>
                  <a:srgbClr val="013299"/>
                </a:solidFill>
              </a:rPr>
              <a:t>phép</a:t>
            </a:r>
            <a:r>
              <a:rPr lang="en-US" altLang="en-US" kern="0" dirty="0">
                <a:solidFill>
                  <a:srgbClr val="013299"/>
                </a:solidFill>
              </a:rPr>
              <a:t> </a:t>
            </a:r>
            <a:r>
              <a:rPr lang="en-US" altLang="en-US" kern="0" dirty="0" err="1">
                <a:solidFill>
                  <a:srgbClr val="013299"/>
                </a:solidFill>
              </a:rPr>
              <a:t>hoặc</a:t>
            </a:r>
            <a:r>
              <a:rPr lang="en-US" altLang="en-US" kern="0" dirty="0">
                <a:solidFill>
                  <a:srgbClr val="013299"/>
                </a:solidFill>
              </a:rPr>
              <a:t> </a:t>
            </a:r>
            <a:r>
              <a:rPr lang="en-US" altLang="en-US" kern="0" dirty="0" err="1">
                <a:solidFill>
                  <a:srgbClr val="013299"/>
                </a:solidFill>
              </a:rPr>
              <a:t>cấm</a:t>
            </a:r>
            <a:r>
              <a:rPr lang="en-US" altLang="en-US" kern="0" dirty="0">
                <a:solidFill>
                  <a:srgbClr val="013299"/>
                </a:solidFill>
              </a:rPr>
              <a:t> </a:t>
            </a:r>
            <a:r>
              <a:rPr lang="en-US" altLang="en-US" kern="0" dirty="0" err="1">
                <a:solidFill>
                  <a:srgbClr val="013299"/>
                </a:solidFill>
              </a:rPr>
              <a:t>từng</a:t>
            </a:r>
            <a:r>
              <a:rPr lang="en-US" altLang="en-US" kern="0" dirty="0">
                <a:solidFill>
                  <a:srgbClr val="013299"/>
                </a:solidFill>
              </a:rPr>
              <a:t> </a:t>
            </a:r>
            <a:r>
              <a:rPr lang="en-US" altLang="en-US" kern="0" dirty="0" err="1">
                <a:solidFill>
                  <a:srgbClr val="013299"/>
                </a:solidFill>
              </a:rPr>
              <a:t>yêu</a:t>
            </a:r>
            <a:r>
              <a:rPr lang="en-US" altLang="en-US" kern="0" dirty="0">
                <a:solidFill>
                  <a:srgbClr val="013299"/>
                </a:solidFill>
              </a:rPr>
              <a:t> </a:t>
            </a:r>
            <a:r>
              <a:rPr lang="en-US" altLang="en-US" kern="0" dirty="0" err="1">
                <a:solidFill>
                  <a:srgbClr val="013299"/>
                </a:solidFill>
              </a:rPr>
              <a:t>cầu</a:t>
            </a:r>
            <a:r>
              <a:rPr lang="en-US" altLang="en-US" kern="0" dirty="0">
                <a:solidFill>
                  <a:srgbClr val="013299"/>
                </a:solidFill>
              </a:rPr>
              <a:t> DMA </a:t>
            </a:r>
            <a:r>
              <a:rPr lang="en-US" altLang="en-US" kern="0" dirty="0" err="1">
                <a:solidFill>
                  <a:srgbClr val="013299"/>
                </a:solidFill>
              </a:rPr>
              <a:t>riêng</a:t>
            </a:r>
            <a:r>
              <a:rPr lang="en-US" altLang="en-US" kern="0" dirty="0">
                <a:solidFill>
                  <a:srgbClr val="013299"/>
                </a:solidFill>
              </a:rPr>
              <a:t>  </a:t>
            </a:r>
            <a:r>
              <a:rPr lang="en-US" altLang="en-US" kern="0" dirty="0" err="1">
                <a:solidFill>
                  <a:srgbClr val="013299"/>
                </a:solidFill>
              </a:rPr>
              <a:t>lẻ</a:t>
            </a:r>
            <a:endParaRPr lang="en-US" altLang="en-US" kern="0" dirty="0">
              <a:solidFill>
                <a:srgbClr val="013299"/>
              </a:solidFill>
            </a:endParaRPr>
          </a:p>
          <a:p>
            <a:pPr eaLnBrk="1" hangingPunct="1">
              <a:lnSpc>
                <a:spcPct val="90000"/>
              </a:lnSpc>
            </a:pPr>
            <a:r>
              <a:rPr lang="en-US" altLang="en-US" kern="0" dirty="0" err="1">
                <a:solidFill>
                  <a:srgbClr val="013299"/>
                </a:solidFill>
              </a:rPr>
              <a:t>Truyền</a:t>
            </a:r>
            <a:r>
              <a:rPr lang="en-US" altLang="en-US" kern="0" dirty="0">
                <a:solidFill>
                  <a:srgbClr val="013299"/>
                </a:solidFill>
              </a:rPr>
              <a:t> </a:t>
            </a:r>
            <a:r>
              <a:rPr lang="en-US" altLang="en-US" kern="0" dirty="0" err="1">
                <a:solidFill>
                  <a:srgbClr val="013299"/>
                </a:solidFill>
              </a:rPr>
              <a:t>từ</a:t>
            </a:r>
            <a:r>
              <a:rPr lang="en-US" altLang="en-US" kern="0" dirty="0">
                <a:solidFill>
                  <a:srgbClr val="013299"/>
                </a:solidFill>
              </a:rPr>
              <a:t> </a:t>
            </a:r>
            <a:r>
              <a:rPr lang="en-US" altLang="en-US" kern="0" dirty="0" err="1">
                <a:solidFill>
                  <a:srgbClr val="013299"/>
                </a:solidFill>
              </a:rPr>
              <a:t>bộ</a:t>
            </a:r>
            <a:r>
              <a:rPr lang="en-US" altLang="en-US" kern="0" dirty="0">
                <a:solidFill>
                  <a:srgbClr val="013299"/>
                </a:solidFill>
              </a:rPr>
              <a:t> </a:t>
            </a:r>
            <a:r>
              <a:rPr lang="en-US" altLang="en-US" kern="0" dirty="0" err="1">
                <a:solidFill>
                  <a:srgbClr val="013299"/>
                </a:solidFill>
              </a:rPr>
              <a:t>nhớ</a:t>
            </a:r>
            <a:r>
              <a:rPr lang="en-US" altLang="en-US" kern="0" dirty="0">
                <a:solidFill>
                  <a:srgbClr val="013299"/>
                </a:solidFill>
              </a:rPr>
              <a:t> </a:t>
            </a:r>
            <a:r>
              <a:rPr lang="en-US" altLang="en-US" kern="0" dirty="0" err="1">
                <a:solidFill>
                  <a:srgbClr val="013299"/>
                </a:solidFill>
              </a:rPr>
              <a:t>tới</a:t>
            </a:r>
            <a:r>
              <a:rPr lang="en-US" altLang="en-US" kern="0" dirty="0">
                <a:solidFill>
                  <a:srgbClr val="013299"/>
                </a:solidFill>
              </a:rPr>
              <a:t> </a:t>
            </a:r>
            <a:r>
              <a:rPr lang="en-US" altLang="en-US" kern="0" dirty="0" err="1">
                <a:solidFill>
                  <a:srgbClr val="013299"/>
                </a:solidFill>
              </a:rPr>
              <a:t>bộ</a:t>
            </a:r>
            <a:r>
              <a:rPr lang="en-US" altLang="en-US" kern="0" dirty="0">
                <a:solidFill>
                  <a:srgbClr val="013299"/>
                </a:solidFill>
              </a:rPr>
              <a:t> </a:t>
            </a:r>
            <a:r>
              <a:rPr lang="en-US" altLang="en-US" kern="0" dirty="0" err="1">
                <a:solidFill>
                  <a:srgbClr val="013299"/>
                </a:solidFill>
              </a:rPr>
              <a:t>nhớ</a:t>
            </a:r>
            <a:endParaRPr lang="en-US" altLang="en-US" kern="0" dirty="0">
              <a:solidFill>
                <a:srgbClr val="013299"/>
              </a:solidFill>
            </a:endParaRPr>
          </a:p>
          <a:p>
            <a:pPr eaLnBrk="1" hangingPunct="1">
              <a:lnSpc>
                <a:spcPct val="90000"/>
              </a:lnSpc>
            </a:pPr>
            <a:r>
              <a:rPr lang="en-US" altLang="en-US" kern="0" dirty="0" err="1">
                <a:solidFill>
                  <a:srgbClr val="013299"/>
                </a:solidFill>
              </a:rPr>
              <a:t>Khởi</a:t>
            </a:r>
            <a:r>
              <a:rPr lang="en-US" altLang="en-US" kern="0" dirty="0">
                <a:solidFill>
                  <a:srgbClr val="013299"/>
                </a:solidFill>
              </a:rPr>
              <a:t> </a:t>
            </a:r>
            <a:r>
              <a:rPr lang="en-US" altLang="en-US" kern="0" dirty="0" err="1">
                <a:solidFill>
                  <a:srgbClr val="013299"/>
                </a:solidFill>
              </a:rPr>
              <a:t>tạo</a:t>
            </a:r>
            <a:r>
              <a:rPr lang="en-US" altLang="en-US" kern="0" dirty="0">
                <a:solidFill>
                  <a:srgbClr val="013299"/>
                </a:solidFill>
              </a:rPr>
              <a:t> </a:t>
            </a:r>
            <a:r>
              <a:rPr lang="en-US" altLang="en-US" kern="0" dirty="0" err="1">
                <a:solidFill>
                  <a:srgbClr val="013299"/>
                </a:solidFill>
              </a:rPr>
              <a:t>các</a:t>
            </a:r>
            <a:r>
              <a:rPr lang="en-US" altLang="en-US" kern="0" dirty="0">
                <a:solidFill>
                  <a:srgbClr val="013299"/>
                </a:solidFill>
              </a:rPr>
              <a:t> </a:t>
            </a:r>
            <a:r>
              <a:rPr lang="en-US" altLang="en-US" kern="0" dirty="0" err="1">
                <a:solidFill>
                  <a:srgbClr val="013299"/>
                </a:solidFill>
              </a:rPr>
              <a:t>khối</a:t>
            </a:r>
            <a:r>
              <a:rPr lang="en-US" altLang="en-US" kern="0" dirty="0">
                <a:solidFill>
                  <a:srgbClr val="013299"/>
                </a:solidFill>
              </a:rPr>
              <a:t> </a:t>
            </a:r>
            <a:r>
              <a:rPr lang="en-US" altLang="en-US" kern="0" dirty="0" err="1">
                <a:solidFill>
                  <a:srgbClr val="013299"/>
                </a:solidFill>
              </a:rPr>
              <a:t>bộ</a:t>
            </a:r>
            <a:r>
              <a:rPr lang="en-US" altLang="en-US" kern="0" dirty="0">
                <a:solidFill>
                  <a:srgbClr val="013299"/>
                </a:solidFill>
              </a:rPr>
              <a:t> </a:t>
            </a:r>
            <a:r>
              <a:rPr lang="en-US" altLang="en-US" kern="0" dirty="0" err="1">
                <a:solidFill>
                  <a:srgbClr val="013299"/>
                </a:solidFill>
              </a:rPr>
              <a:t>nhớ</a:t>
            </a:r>
            <a:endParaRPr lang="en-US" altLang="en-US" kern="0" dirty="0">
              <a:solidFill>
                <a:srgbClr val="013299"/>
              </a:solidFill>
            </a:endParaRPr>
          </a:p>
          <a:p>
            <a:pPr eaLnBrk="1" hangingPunct="1">
              <a:lnSpc>
                <a:spcPct val="90000"/>
              </a:lnSpc>
            </a:pPr>
            <a:r>
              <a:rPr lang="en-US" altLang="en-US" kern="0" dirty="0" err="1">
                <a:solidFill>
                  <a:srgbClr val="013299"/>
                </a:solidFill>
              </a:rPr>
              <a:t>Tự</a:t>
            </a:r>
            <a:r>
              <a:rPr lang="en-US" altLang="en-US" kern="0" dirty="0">
                <a:solidFill>
                  <a:srgbClr val="013299"/>
                </a:solidFill>
              </a:rPr>
              <a:t> </a:t>
            </a:r>
            <a:r>
              <a:rPr lang="en-US" altLang="en-US" kern="0" dirty="0" err="1">
                <a:solidFill>
                  <a:srgbClr val="013299"/>
                </a:solidFill>
              </a:rPr>
              <a:t>động</a:t>
            </a:r>
            <a:r>
              <a:rPr lang="en-US" altLang="en-US" kern="0" dirty="0">
                <a:solidFill>
                  <a:srgbClr val="013299"/>
                </a:solidFill>
              </a:rPr>
              <a:t> </a:t>
            </a:r>
            <a:r>
              <a:rPr lang="en-US" altLang="en-US" kern="0" dirty="0" err="1">
                <a:solidFill>
                  <a:srgbClr val="013299"/>
                </a:solidFill>
              </a:rPr>
              <a:t>tăng</a:t>
            </a:r>
            <a:r>
              <a:rPr lang="en-US" altLang="en-US" kern="0" dirty="0">
                <a:solidFill>
                  <a:srgbClr val="013299"/>
                </a:solidFill>
              </a:rPr>
              <a:t>/</a:t>
            </a:r>
            <a:r>
              <a:rPr lang="en-US" altLang="en-US" kern="0" dirty="0" err="1">
                <a:solidFill>
                  <a:srgbClr val="013299"/>
                </a:solidFill>
              </a:rPr>
              <a:t>giảm</a:t>
            </a:r>
            <a:r>
              <a:rPr lang="en-US" altLang="en-US" kern="0" dirty="0">
                <a:solidFill>
                  <a:srgbClr val="013299"/>
                </a:solidFill>
              </a:rPr>
              <a:t> </a:t>
            </a:r>
            <a:r>
              <a:rPr lang="en-US" altLang="en-US" kern="0" dirty="0" err="1">
                <a:solidFill>
                  <a:srgbClr val="013299"/>
                </a:solidFill>
              </a:rPr>
              <a:t>địa</a:t>
            </a:r>
            <a:r>
              <a:rPr lang="en-US" altLang="en-US" kern="0" dirty="0">
                <a:solidFill>
                  <a:srgbClr val="013299"/>
                </a:solidFill>
              </a:rPr>
              <a:t> </a:t>
            </a:r>
            <a:r>
              <a:rPr lang="en-US" altLang="en-US" kern="0" dirty="0" err="1">
                <a:solidFill>
                  <a:srgbClr val="013299"/>
                </a:solidFill>
              </a:rPr>
              <a:t>chỉ</a:t>
            </a:r>
            <a:endParaRPr lang="en-US" altLang="en-US" kern="0" dirty="0">
              <a:solidFill>
                <a:srgbClr val="013299"/>
              </a:solidFill>
            </a:endParaRPr>
          </a:p>
          <a:p>
            <a:pPr eaLnBrk="1" hangingPunct="1">
              <a:lnSpc>
                <a:spcPct val="90000"/>
              </a:lnSpc>
            </a:pPr>
            <a:r>
              <a:rPr lang="en-US" altLang="en-US" kern="0" dirty="0" err="1">
                <a:solidFill>
                  <a:srgbClr val="013299"/>
                </a:solidFill>
              </a:rPr>
              <a:t>Tốc</a:t>
            </a:r>
            <a:r>
              <a:rPr lang="en-US" altLang="en-US" kern="0" dirty="0">
                <a:solidFill>
                  <a:srgbClr val="013299"/>
                </a:solidFill>
              </a:rPr>
              <a:t> </a:t>
            </a:r>
            <a:r>
              <a:rPr lang="en-US" altLang="en-US" kern="0" dirty="0" err="1">
                <a:solidFill>
                  <a:srgbClr val="013299"/>
                </a:solidFill>
              </a:rPr>
              <a:t>độ</a:t>
            </a:r>
            <a:r>
              <a:rPr lang="en-US" altLang="en-US" kern="0" dirty="0">
                <a:solidFill>
                  <a:srgbClr val="013299"/>
                </a:solidFill>
              </a:rPr>
              <a:t> </a:t>
            </a:r>
            <a:r>
              <a:rPr lang="en-US" altLang="en-US" kern="0" dirty="0" err="1">
                <a:solidFill>
                  <a:srgbClr val="013299"/>
                </a:solidFill>
              </a:rPr>
              <a:t>truyền</a:t>
            </a:r>
            <a:r>
              <a:rPr lang="en-US" altLang="en-US" kern="0" dirty="0">
                <a:solidFill>
                  <a:srgbClr val="013299"/>
                </a:solidFill>
              </a:rPr>
              <a:t> </a:t>
            </a:r>
            <a:r>
              <a:rPr lang="en-US" altLang="en-US" kern="0" dirty="0" err="1">
                <a:solidFill>
                  <a:srgbClr val="013299"/>
                </a:solidFill>
              </a:rPr>
              <a:t>dữ</a:t>
            </a:r>
            <a:r>
              <a:rPr lang="en-US" altLang="en-US" kern="0" dirty="0">
                <a:solidFill>
                  <a:srgbClr val="013299"/>
                </a:solidFill>
              </a:rPr>
              <a:t> </a:t>
            </a:r>
            <a:r>
              <a:rPr lang="en-US" altLang="en-US" kern="0" dirty="0" err="1">
                <a:solidFill>
                  <a:srgbClr val="013299"/>
                </a:solidFill>
              </a:rPr>
              <a:t>liệu</a:t>
            </a:r>
            <a:r>
              <a:rPr lang="en-US" altLang="en-US" kern="0" dirty="0">
                <a:solidFill>
                  <a:srgbClr val="013299"/>
                </a:solidFill>
              </a:rPr>
              <a:t> </a:t>
            </a:r>
            <a:r>
              <a:rPr lang="en-US" altLang="en-US" kern="0" dirty="0" err="1">
                <a:solidFill>
                  <a:srgbClr val="013299"/>
                </a:solidFill>
              </a:rPr>
              <a:t>tới</a:t>
            </a:r>
            <a:r>
              <a:rPr lang="en-US" altLang="en-US" kern="0" dirty="0">
                <a:solidFill>
                  <a:srgbClr val="013299"/>
                </a:solidFill>
              </a:rPr>
              <a:t> 1.6MB/s </a:t>
            </a:r>
            <a:r>
              <a:rPr lang="en-US" altLang="en-US" kern="0" dirty="0" err="1">
                <a:solidFill>
                  <a:srgbClr val="013299"/>
                </a:solidFill>
              </a:rPr>
              <a:t>với</a:t>
            </a:r>
            <a:r>
              <a:rPr lang="en-US" altLang="en-US" kern="0" dirty="0">
                <a:solidFill>
                  <a:srgbClr val="013299"/>
                </a:solidFill>
              </a:rPr>
              <a:t> 8237A </a:t>
            </a:r>
            <a:r>
              <a:rPr lang="en-US" altLang="en-US" kern="0" dirty="0" err="1">
                <a:solidFill>
                  <a:srgbClr val="013299"/>
                </a:solidFill>
              </a:rPr>
              <a:t>ở</a:t>
            </a:r>
            <a:r>
              <a:rPr lang="en-US" altLang="en-US" kern="0" dirty="0">
                <a:solidFill>
                  <a:srgbClr val="013299"/>
                </a:solidFill>
              </a:rPr>
              <a:t> 5MHz</a:t>
            </a:r>
          </a:p>
          <a:p>
            <a:pPr marL="457200" lvl="1" indent="0" eaLnBrk="1" hangingPunct="1">
              <a:lnSpc>
                <a:spcPct val="90000"/>
              </a:lnSpc>
              <a:buNone/>
            </a:pP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02510" y="0"/>
            <a:ext cx="4538980" cy="566181"/>
          </a:xfrm>
          <a:prstGeom prst="rect">
            <a:avLst/>
          </a:prstGeom>
        </p:spPr>
        <p:txBody>
          <a:bodyPr vert="horz" wrap="square" lIns="0" tIns="12065" rIns="0" bIns="0" rtlCol="0">
            <a:spAutoFit/>
          </a:bodyPr>
          <a:lstStyle/>
          <a:p>
            <a:pPr marL="12700">
              <a:lnSpc>
                <a:spcPct val="100000"/>
              </a:lnSpc>
              <a:spcBef>
                <a:spcPts val="95"/>
              </a:spcBef>
            </a:pPr>
            <a:r>
              <a:rPr sz="3600" spc="-5" dirty="0" err="1">
                <a:latin typeface="Times New Roman" panose="02020603050405020304" pitchFamily="18" charset="0"/>
                <a:cs typeface="Times New Roman" panose="02020603050405020304" pitchFamily="18" charset="0"/>
              </a:rPr>
              <a:t>Các</a:t>
            </a:r>
            <a:r>
              <a:rPr sz="3600" spc="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tín</a:t>
            </a:r>
            <a:r>
              <a:rPr sz="360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hiệu</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của</a:t>
            </a:r>
            <a:r>
              <a:rPr sz="3600" spc="1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8237</a:t>
            </a:r>
          </a:p>
        </p:txBody>
      </p:sp>
      <p:pic>
        <p:nvPicPr>
          <p:cNvPr id="4" name="object 4"/>
          <p:cNvPicPr/>
          <p:nvPr/>
        </p:nvPicPr>
        <p:blipFill>
          <a:blip r:embed="rId2" cstate="print"/>
          <a:stretch>
            <a:fillRect/>
          </a:stretch>
        </p:blipFill>
        <p:spPr>
          <a:xfrm>
            <a:off x="687579" y="914400"/>
            <a:ext cx="8174735" cy="5271516"/>
          </a:xfrm>
          <a:prstGeom prst="rect">
            <a:avLst/>
          </a:prstGeom>
        </p:spPr>
      </p:pic>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28</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3</a:t>
            </a:fld>
            <a:endParaRPr dirty="0"/>
          </a:p>
        </p:txBody>
      </p:sp>
      <p:sp>
        <p:nvSpPr>
          <p:cNvPr id="3" name="object 3"/>
          <p:cNvSpPr txBox="1">
            <a:spLocks noGrp="1"/>
          </p:cNvSpPr>
          <p:nvPr>
            <p:ph type="title"/>
          </p:nvPr>
        </p:nvSpPr>
        <p:spPr>
          <a:xfrm>
            <a:off x="941118" y="196521"/>
            <a:ext cx="7943850" cy="443070"/>
          </a:xfrm>
          <a:prstGeom prst="rect">
            <a:avLst/>
          </a:prstGeom>
        </p:spPr>
        <p:txBody>
          <a:bodyPr vert="horz" wrap="square" lIns="0" tIns="12065" rIns="0" bIns="0" rtlCol="0">
            <a:spAutoFit/>
          </a:bodyPr>
          <a:lstStyle/>
          <a:p>
            <a:pPr marL="12700">
              <a:lnSpc>
                <a:spcPct val="100000"/>
              </a:lnSpc>
              <a:spcBef>
                <a:spcPts val="95"/>
              </a:spcBef>
            </a:pPr>
            <a:r>
              <a:rPr sz="2800" spc="-10" dirty="0" err="1"/>
              <a:t>Giới</a:t>
            </a:r>
            <a:r>
              <a:rPr sz="2800" spc="-5" dirty="0"/>
              <a:t> thiệu</a:t>
            </a:r>
            <a:r>
              <a:rPr sz="2800" spc="5" dirty="0"/>
              <a:t> </a:t>
            </a:r>
            <a:r>
              <a:rPr sz="2800" spc="-5" dirty="0"/>
              <a:t>các phương</a:t>
            </a:r>
            <a:r>
              <a:rPr sz="2800" spc="20" dirty="0"/>
              <a:t> </a:t>
            </a:r>
            <a:r>
              <a:rPr sz="2800" spc="-10" dirty="0"/>
              <a:t>pháp</a:t>
            </a:r>
            <a:r>
              <a:rPr sz="2800" spc="20" dirty="0"/>
              <a:t> </a:t>
            </a:r>
            <a:r>
              <a:rPr sz="2800" spc="-5" dirty="0"/>
              <a:t>vào</a:t>
            </a:r>
            <a:r>
              <a:rPr sz="2800" dirty="0"/>
              <a:t> </a:t>
            </a:r>
            <a:r>
              <a:rPr sz="2800" spc="-5" dirty="0"/>
              <a:t>ra</a:t>
            </a:r>
            <a:r>
              <a:rPr sz="2800" spc="10" dirty="0"/>
              <a:t> </a:t>
            </a:r>
            <a:r>
              <a:rPr sz="2800" spc="-5" dirty="0"/>
              <a:t>dữ</a:t>
            </a:r>
            <a:r>
              <a:rPr sz="2800" dirty="0"/>
              <a:t> liệu</a:t>
            </a:r>
          </a:p>
        </p:txBody>
      </p:sp>
      <p:sp>
        <p:nvSpPr>
          <p:cNvPr id="8" name="Rectangle 3">
            <a:extLst>
              <a:ext uri="{FF2B5EF4-FFF2-40B4-BE49-F238E27FC236}">
                <a16:creationId xmlns:a16="http://schemas.microsoft.com/office/drawing/2014/main" id="{A75604E6-FCAD-E041-AB18-EB5D52BB446C}"/>
              </a:ext>
            </a:extLst>
          </p:cNvPr>
          <p:cNvSpPr txBox="1">
            <a:spLocks noChangeArrowheads="1"/>
          </p:cNvSpPr>
          <p:nvPr/>
        </p:nvSpPr>
        <p:spPr bwMode="auto">
          <a:xfrm>
            <a:off x="305594" y="1066800"/>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eaLnBrk="1" hangingPunct="1">
              <a:lnSpc>
                <a:spcPct val="90000"/>
              </a:lnSpc>
            </a:pPr>
            <a:r>
              <a:rPr lang="vi-VN" altLang="en-US" sz="2800" b="1" dirty="0">
                <a:solidFill>
                  <a:srgbClr val="003399"/>
                </a:solidFill>
                <a:latin typeface="Arial"/>
                <a:ea typeface="+mn-ea"/>
                <a:cs typeface="Arial"/>
              </a:rPr>
              <a:t>Vai </a:t>
            </a:r>
            <a:r>
              <a:rPr lang="vi-VN" altLang="en-US" sz="2800" b="1" dirty="0">
                <a:solidFill>
                  <a:srgbClr val="013299"/>
                </a:solidFill>
                <a:latin typeface="Arial"/>
                <a:ea typeface="+mn-ea"/>
                <a:cs typeface="Arial"/>
              </a:rPr>
              <a:t>trò của </a:t>
            </a:r>
            <a:r>
              <a:rPr lang="vi-VN" altLang="en-US" sz="2800" b="1" dirty="0">
                <a:solidFill>
                  <a:srgbClr val="003399"/>
                </a:solidFill>
                <a:latin typeface="Arial"/>
                <a:ea typeface="+mn-ea"/>
                <a:cs typeface="Arial"/>
              </a:rPr>
              <a:t>vào ra dữ liệu:</a:t>
            </a:r>
          </a:p>
          <a:p>
            <a:pPr lvl="2" eaLnBrk="1" hangingPunct="1">
              <a:lnSpc>
                <a:spcPct val="90000"/>
              </a:lnSpc>
            </a:pPr>
            <a:r>
              <a:rPr lang="vi-VN" altLang="en-US" sz="2400" dirty="0">
                <a:solidFill>
                  <a:srgbClr val="013299"/>
                </a:solidFill>
                <a:latin typeface="Arial"/>
                <a:ea typeface="+mn-ea"/>
                <a:cs typeface="Arial"/>
              </a:rPr>
              <a:t>Là phương tiện </a:t>
            </a:r>
            <a:r>
              <a:rPr lang="vi-VN" altLang="en-US" sz="2400" dirty="0">
                <a:solidFill>
                  <a:srgbClr val="003399"/>
                </a:solidFill>
                <a:latin typeface="Arial"/>
                <a:ea typeface="+mn-ea"/>
                <a:cs typeface="Arial"/>
              </a:rPr>
              <a:t>giúp CPU giao tiếp với thế giới bên ngoài</a:t>
            </a:r>
          </a:p>
          <a:p>
            <a:pPr lvl="2" eaLnBrk="1" hangingPunct="1">
              <a:lnSpc>
                <a:spcPct val="90000"/>
              </a:lnSpc>
            </a:pPr>
            <a:r>
              <a:rPr lang="vi-VN" altLang="en-US" sz="2400" dirty="0">
                <a:solidFill>
                  <a:srgbClr val="003399"/>
                </a:solidFill>
                <a:latin typeface="Arial"/>
                <a:ea typeface="+mn-ea"/>
                <a:cs typeface="Arial"/>
              </a:rPr>
              <a:t>Cung cấp dữ liệu đầu vào cho CPU xử lý</a:t>
            </a:r>
          </a:p>
          <a:p>
            <a:pPr lvl="2" eaLnBrk="1" hangingPunct="1">
              <a:lnSpc>
                <a:spcPct val="90000"/>
              </a:lnSpc>
            </a:pPr>
            <a:r>
              <a:rPr lang="vi-VN" altLang="en-US" sz="2400" dirty="0">
                <a:solidFill>
                  <a:srgbClr val="003399"/>
                </a:solidFill>
                <a:latin typeface="Arial"/>
                <a:ea typeface="+mn-ea"/>
                <a:cs typeface="Arial"/>
              </a:rPr>
              <a:t>Cung cấp </a:t>
            </a:r>
            <a:r>
              <a:rPr lang="vi-VN" altLang="en-US" sz="2400" dirty="0">
                <a:solidFill>
                  <a:schemeClr val="tx2"/>
                </a:solidFill>
                <a:latin typeface="Arial"/>
                <a:ea typeface="+mn-ea"/>
                <a:cs typeface="Arial"/>
              </a:rPr>
              <a:t>phương</a:t>
            </a:r>
            <a:r>
              <a:rPr lang="vi-VN" altLang="en-US" sz="2400" dirty="0">
                <a:solidFill>
                  <a:srgbClr val="003399"/>
                </a:solidFill>
                <a:latin typeface="Arial"/>
                <a:ea typeface="+mn-ea"/>
                <a:cs typeface="Arial"/>
              </a:rPr>
              <a:t> tiện để CPU kết xuất dữ liệu đầu ra</a:t>
            </a:r>
          </a:p>
          <a:p>
            <a:pPr lvl="1" eaLnBrk="1" hangingPunct="1">
              <a:lnSpc>
                <a:spcPct val="90000"/>
              </a:lnSpc>
            </a:pPr>
            <a:r>
              <a:rPr lang="vi-VN" altLang="en-US" sz="2800" b="1" dirty="0">
                <a:solidFill>
                  <a:srgbClr val="003399"/>
                </a:solidFill>
                <a:latin typeface="Arial"/>
                <a:ea typeface="+mn-ea"/>
                <a:cs typeface="Arial"/>
              </a:rPr>
              <a:t>Các phương pháp vào ra chính:</a:t>
            </a:r>
          </a:p>
          <a:p>
            <a:pPr lvl="2" eaLnBrk="1" hangingPunct="1">
              <a:lnSpc>
                <a:spcPct val="90000"/>
              </a:lnSpc>
            </a:pPr>
            <a:r>
              <a:rPr lang="vi-VN" altLang="en-US" sz="2400" dirty="0">
                <a:solidFill>
                  <a:srgbClr val="003399"/>
                </a:solidFill>
                <a:latin typeface="Arial"/>
                <a:ea typeface="+mn-ea"/>
                <a:cs typeface="Arial"/>
              </a:rPr>
              <a:t>Thăm dò (polling)</a:t>
            </a:r>
          </a:p>
          <a:p>
            <a:pPr lvl="2" eaLnBrk="1" hangingPunct="1">
              <a:lnSpc>
                <a:spcPct val="90000"/>
              </a:lnSpc>
            </a:pPr>
            <a:r>
              <a:rPr lang="vi-VN" altLang="en-US" sz="2400" dirty="0">
                <a:solidFill>
                  <a:srgbClr val="003399"/>
                </a:solidFill>
                <a:latin typeface="Arial"/>
                <a:ea typeface="+mn-ea"/>
                <a:cs typeface="Arial"/>
              </a:rPr>
              <a:t>Ngắt (Interrupt)</a:t>
            </a:r>
          </a:p>
          <a:p>
            <a:pPr lvl="2" eaLnBrk="1" hangingPunct="1">
              <a:lnSpc>
                <a:spcPct val="90000"/>
              </a:lnSpc>
            </a:pPr>
            <a:r>
              <a:rPr lang="vi-VN" altLang="en-US" sz="2400" dirty="0">
                <a:solidFill>
                  <a:srgbClr val="003399"/>
                </a:solidFill>
                <a:latin typeface="Arial"/>
                <a:ea typeface="+mn-ea"/>
                <a:cs typeface="Arial"/>
              </a:rPr>
              <a:t>Truy nhập trực tiếp bộ nhớ (DMA-Direct Memory Access)</a:t>
            </a:r>
          </a:p>
          <a:p>
            <a:pPr marL="457200" lvl="1" indent="0" eaLnBrk="1" hangingPunct="1">
              <a:lnSpc>
                <a:spcPct val="90000"/>
              </a:lnSpc>
              <a:buNone/>
            </a:pPr>
            <a:br>
              <a:rPr lang="en-US" altLang="en-US" sz="3600" kern="0" dirty="0"/>
            </a:br>
            <a:endParaRPr lang="en-US" altLang="en-US" sz="3600" kern="0" dirty="0"/>
          </a:p>
          <a:p>
            <a:pPr eaLnBrk="1" hangingPunct="1">
              <a:lnSpc>
                <a:spcPct val="90000"/>
              </a:lnSpc>
            </a:pPr>
            <a:endParaRPr lang="en-US" altLang="en-US" sz="36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4</a:t>
            </a:fld>
            <a:endParaRPr dirty="0"/>
          </a:p>
        </p:txBody>
      </p:sp>
      <p:sp>
        <p:nvSpPr>
          <p:cNvPr id="3" name="object 3"/>
          <p:cNvSpPr txBox="1">
            <a:spLocks noGrp="1"/>
          </p:cNvSpPr>
          <p:nvPr>
            <p:ph type="title"/>
          </p:nvPr>
        </p:nvSpPr>
        <p:spPr>
          <a:xfrm>
            <a:off x="762000" y="0"/>
            <a:ext cx="7943850" cy="443070"/>
          </a:xfrm>
          <a:prstGeom prst="rect">
            <a:avLst/>
          </a:prstGeom>
        </p:spPr>
        <p:txBody>
          <a:bodyPr vert="horz" wrap="square" lIns="0" tIns="12065" rIns="0" bIns="0" rtlCol="0">
            <a:spAutoFit/>
          </a:bodyPr>
          <a:lstStyle/>
          <a:p>
            <a:pPr marL="12700">
              <a:lnSpc>
                <a:spcPct val="100000"/>
              </a:lnSpc>
              <a:spcBef>
                <a:spcPts val="95"/>
              </a:spcBef>
            </a:pPr>
            <a:r>
              <a:rPr sz="2800" spc="-10" dirty="0" err="1"/>
              <a:t>Giới</a:t>
            </a:r>
            <a:r>
              <a:rPr sz="2800" spc="-5" dirty="0"/>
              <a:t> thiệu</a:t>
            </a:r>
            <a:r>
              <a:rPr sz="2800" spc="5" dirty="0"/>
              <a:t> </a:t>
            </a:r>
            <a:r>
              <a:rPr sz="2800" spc="-5" dirty="0"/>
              <a:t>các phương</a:t>
            </a:r>
            <a:r>
              <a:rPr sz="2800" spc="20" dirty="0"/>
              <a:t> </a:t>
            </a:r>
            <a:r>
              <a:rPr sz="2800" spc="-10" dirty="0"/>
              <a:t>pháp</a:t>
            </a:r>
            <a:r>
              <a:rPr sz="2800" spc="20" dirty="0"/>
              <a:t> </a:t>
            </a:r>
            <a:r>
              <a:rPr sz="2800" spc="-5" dirty="0"/>
              <a:t>vào</a:t>
            </a:r>
            <a:r>
              <a:rPr sz="2800" dirty="0"/>
              <a:t> </a:t>
            </a:r>
            <a:r>
              <a:rPr sz="2800" spc="-5" dirty="0"/>
              <a:t>ra</a:t>
            </a:r>
            <a:r>
              <a:rPr sz="2800" spc="5" dirty="0"/>
              <a:t> </a:t>
            </a:r>
            <a:r>
              <a:rPr sz="2800" spc="-5" dirty="0"/>
              <a:t>dữ</a:t>
            </a:r>
            <a:r>
              <a:rPr sz="2800" dirty="0"/>
              <a:t> liệu</a:t>
            </a:r>
          </a:p>
        </p:txBody>
      </p:sp>
      <p:sp>
        <p:nvSpPr>
          <p:cNvPr id="6" name="Rectangle 3">
            <a:extLst>
              <a:ext uri="{FF2B5EF4-FFF2-40B4-BE49-F238E27FC236}">
                <a16:creationId xmlns:a16="http://schemas.microsoft.com/office/drawing/2014/main" id="{B9C73381-EBA8-7644-82BE-EDD8A05342F0}"/>
              </a:ext>
            </a:extLst>
          </p:cNvPr>
          <p:cNvSpPr txBox="1">
            <a:spLocks noChangeArrowheads="1"/>
          </p:cNvSpPr>
          <p:nvPr/>
        </p:nvSpPr>
        <p:spPr bwMode="auto">
          <a:xfrm>
            <a:off x="611188" y="990600"/>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457200" lvl="1" indent="0" eaLnBrk="1" hangingPunct="1">
              <a:lnSpc>
                <a:spcPct val="90000"/>
              </a:lnSpc>
              <a:buNone/>
            </a:pPr>
            <a:r>
              <a:rPr lang="vi-VN" altLang="en-US" kern="0" dirty="0">
                <a:solidFill>
                  <a:srgbClr val="013299"/>
                </a:solidFill>
              </a:rPr>
              <a:t>Các cổng vào ra của máy tính</a:t>
            </a:r>
          </a:p>
          <a:p>
            <a:pPr lvl="1" eaLnBrk="1" hangingPunct="1">
              <a:lnSpc>
                <a:spcPct val="90000"/>
              </a:lnSpc>
            </a:pPr>
            <a:r>
              <a:rPr lang="vi-VN" altLang="en-US" kern="0" dirty="0">
                <a:solidFill>
                  <a:srgbClr val="013299"/>
                </a:solidFill>
              </a:rPr>
              <a:t>PS/2: cổng ghép nối với bàn phím và chuột</a:t>
            </a:r>
          </a:p>
          <a:p>
            <a:pPr lvl="1" eaLnBrk="1" hangingPunct="1">
              <a:lnSpc>
                <a:spcPct val="90000"/>
              </a:lnSpc>
            </a:pPr>
            <a:r>
              <a:rPr lang="vi-VN" altLang="en-US" kern="0" dirty="0">
                <a:solidFill>
                  <a:srgbClr val="013299"/>
                </a:solidFill>
              </a:rPr>
              <a:t>COM: các cổng ghép nối nối tiếp</a:t>
            </a:r>
          </a:p>
          <a:p>
            <a:pPr lvl="1" eaLnBrk="1" hangingPunct="1">
              <a:lnSpc>
                <a:spcPct val="90000"/>
              </a:lnSpc>
            </a:pPr>
            <a:r>
              <a:rPr lang="vi-VN" altLang="en-US" kern="0" dirty="0">
                <a:solidFill>
                  <a:srgbClr val="013299"/>
                </a:solidFill>
              </a:rPr>
              <a:t>LPT: các cổng ghép nối song song</a:t>
            </a:r>
          </a:p>
          <a:p>
            <a:pPr lvl="1" eaLnBrk="1" hangingPunct="1">
              <a:lnSpc>
                <a:spcPct val="90000"/>
              </a:lnSpc>
            </a:pPr>
            <a:r>
              <a:rPr lang="vi-VN" altLang="en-US" kern="0" dirty="0">
                <a:solidFill>
                  <a:srgbClr val="013299"/>
                </a:solidFill>
              </a:rPr>
              <a:t>IDE, SATA, SCSI: các cổng ghép nối ổ đĩa</a:t>
            </a:r>
          </a:p>
          <a:p>
            <a:pPr lvl="1" eaLnBrk="1" hangingPunct="1">
              <a:lnSpc>
                <a:spcPct val="90000"/>
              </a:lnSpc>
            </a:pPr>
            <a:r>
              <a:rPr lang="vi-VN" altLang="en-US" kern="0" dirty="0">
                <a:solidFill>
                  <a:srgbClr val="013299"/>
                </a:solidFill>
              </a:rPr>
              <a:t>LAN: cổng ghép nối mạng cục bộ</a:t>
            </a:r>
          </a:p>
          <a:p>
            <a:pPr lvl="1" eaLnBrk="1" hangingPunct="1">
              <a:lnSpc>
                <a:spcPct val="90000"/>
              </a:lnSpc>
            </a:pPr>
            <a:r>
              <a:rPr lang="vi-VN" altLang="en-US" kern="0" dirty="0">
                <a:solidFill>
                  <a:srgbClr val="013299"/>
                </a:solidFill>
              </a:rPr>
              <a:t>Audio: cổng ghép nối âm thanh (speaker, mic và line-in)</a:t>
            </a:r>
          </a:p>
          <a:p>
            <a:pPr lvl="1" eaLnBrk="1" hangingPunct="1">
              <a:lnSpc>
                <a:spcPct val="90000"/>
              </a:lnSpc>
            </a:pPr>
            <a:r>
              <a:rPr lang="vi-VN" altLang="en-US" kern="0" dirty="0">
                <a:solidFill>
                  <a:srgbClr val="013299"/>
                </a:solidFill>
              </a:rPr>
              <a:t>Video: Cổng ghép nối với màn hình (tương tự)</a:t>
            </a:r>
          </a:p>
          <a:p>
            <a:pPr lvl="1" eaLnBrk="1" hangingPunct="1">
              <a:lnSpc>
                <a:spcPct val="90000"/>
              </a:lnSpc>
            </a:pPr>
            <a:r>
              <a:rPr lang="vi-VN" altLang="en-US" kern="0" dirty="0">
                <a:solidFill>
                  <a:srgbClr val="013299"/>
                </a:solidFill>
              </a:rPr>
              <a:t>DVI : Cổng ghép nối với màn hình (số)</a:t>
            </a:r>
          </a:p>
          <a:p>
            <a:pPr lvl="1" eaLnBrk="1" hangingPunct="1">
              <a:lnSpc>
                <a:spcPct val="90000"/>
              </a:lnSpc>
            </a:pPr>
            <a:r>
              <a:rPr lang="vi-VN" altLang="en-US" kern="0" dirty="0">
                <a:solidFill>
                  <a:srgbClr val="013299"/>
                </a:solidFill>
              </a:rPr>
              <a:t>USB: Cổng ghép nối theo chuẩn USB</a:t>
            </a:r>
          </a:p>
          <a:p>
            <a:pPr lvl="2" eaLnBrk="1" hangingPunct="1">
              <a:lnSpc>
                <a:spcPct val="90000"/>
              </a:lnSpc>
            </a:pPr>
            <a:r>
              <a:rPr lang="vi-VN" altLang="en-US" kern="0" dirty="0">
                <a:solidFill>
                  <a:srgbClr val="013299"/>
                </a:solidFill>
              </a:rPr>
              <a:t>USB 1.0: 12Mb/s</a:t>
            </a:r>
          </a:p>
          <a:p>
            <a:pPr lvl="2" eaLnBrk="1" hangingPunct="1">
              <a:lnSpc>
                <a:spcPct val="90000"/>
              </a:lnSpc>
            </a:pPr>
            <a:r>
              <a:rPr lang="vi-VN" altLang="en-US" kern="0" dirty="0">
                <a:solidFill>
                  <a:srgbClr val="013299"/>
                </a:solidFill>
              </a:rPr>
              <a:t>USB 2.0: 480Mb/s</a:t>
            </a:r>
          </a:p>
          <a:p>
            <a:pPr lvl="2" eaLnBrk="1" hangingPunct="1">
              <a:lnSpc>
                <a:spcPct val="90000"/>
              </a:lnSpc>
            </a:pPr>
            <a:r>
              <a:rPr lang="vi-VN" altLang="en-US" kern="0" dirty="0">
                <a:solidFill>
                  <a:srgbClr val="013299"/>
                </a:solidFill>
              </a:rPr>
              <a:t>USB 3.0: 1.5Gb/s</a:t>
            </a:r>
          </a:p>
          <a:p>
            <a:pPr marL="457200" lvl="1" indent="0" eaLnBrk="1" hangingPunct="1">
              <a:lnSpc>
                <a:spcPct val="90000"/>
              </a:lnSpc>
              <a:buNone/>
            </a:pP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5</a:t>
            </a:fld>
            <a:endParaRPr dirty="0"/>
          </a:p>
        </p:txBody>
      </p:sp>
      <p:sp>
        <p:nvSpPr>
          <p:cNvPr id="3" name="object 3"/>
          <p:cNvSpPr txBox="1">
            <a:spLocks noGrp="1"/>
          </p:cNvSpPr>
          <p:nvPr>
            <p:ph type="title"/>
          </p:nvPr>
        </p:nvSpPr>
        <p:spPr>
          <a:xfrm>
            <a:off x="1371600" y="0"/>
            <a:ext cx="6858000" cy="627736"/>
          </a:xfrm>
          <a:prstGeom prst="rect">
            <a:avLst/>
          </a:prstGeom>
        </p:spPr>
        <p:txBody>
          <a:bodyPr vert="horz" wrap="square" lIns="0" tIns="12065" rIns="0" bIns="0" rtlCol="0">
            <a:spAutoFit/>
          </a:bodyPr>
          <a:lstStyle/>
          <a:p>
            <a:pPr marL="12700">
              <a:lnSpc>
                <a:spcPct val="100000"/>
              </a:lnSpc>
              <a:spcBef>
                <a:spcPts val="95"/>
              </a:spcBef>
            </a:pPr>
            <a:r>
              <a:rPr sz="4000" spc="-10" dirty="0" err="1"/>
              <a:t>Vào</a:t>
            </a:r>
            <a:r>
              <a:rPr sz="4000" spc="-5" dirty="0"/>
              <a:t> ra</a:t>
            </a:r>
            <a:r>
              <a:rPr sz="4000" spc="-15" dirty="0"/>
              <a:t> </a:t>
            </a:r>
            <a:r>
              <a:rPr sz="4000" spc="-5" dirty="0"/>
              <a:t>bằng</a:t>
            </a:r>
            <a:r>
              <a:rPr sz="4000" dirty="0"/>
              <a:t> </a:t>
            </a:r>
            <a:r>
              <a:rPr sz="4000" spc="-5" dirty="0"/>
              <a:t>thăm</a:t>
            </a:r>
            <a:r>
              <a:rPr sz="4000" dirty="0"/>
              <a:t> </a:t>
            </a:r>
            <a:r>
              <a:rPr sz="4000" spc="-5" dirty="0"/>
              <a:t>dò</a:t>
            </a:r>
            <a:endParaRPr sz="4000" dirty="0"/>
          </a:p>
        </p:txBody>
      </p:sp>
      <p:sp>
        <p:nvSpPr>
          <p:cNvPr id="6" name="Rectangle 3">
            <a:extLst>
              <a:ext uri="{FF2B5EF4-FFF2-40B4-BE49-F238E27FC236}">
                <a16:creationId xmlns:a16="http://schemas.microsoft.com/office/drawing/2014/main" id="{7458B99B-40F7-914E-9D06-CDB4F673C32C}"/>
              </a:ext>
            </a:extLst>
          </p:cNvPr>
          <p:cNvSpPr txBox="1">
            <a:spLocks noChangeArrowheads="1"/>
          </p:cNvSpPr>
          <p:nvPr/>
        </p:nvSpPr>
        <p:spPr bwMode="auto">
          <a:xfrm>
            <a:off x="242553" y="1263254"/>
            <a:ext cx="8658894"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457200" lvl="1" indent="0" eaLnBrk="1" hangingPunct="1">
              <a:lnSpc>
                <a:spcPct val="90000"/>
              </a:lnSpc>
              <a:buNone/>
            </a:pPr>
            <a:r>
              <a:rPr lang="vi-VN" altLang="en-US" kern="0" dirty="0">
                <a:solidFill>
                  <a:srgbClr val="013299"/>
                </a:solidFill>
              </a:rPr>
              <a:t>Cơ chế vào ra bằng thăm dò:</a:t>
            </a:r>
          </a:p>
          <a:p>
            <a:pPr lvl="1" eaLnBrk="1" hangingPunct="1">
              <a:lnSpc>
                <a:spcPct val="90000"/>
              </a:lnSpc>
            </a:pPr>
            <a:r>
              <a:rPr lang="vi-VN" altLang="en-US" kern="0" dirty="0">
                <a:solidFill>
                  <a:srgbClr val="013299"/>
                </a:solidFill>
              </a:rPr>
              <a:t>CPU quản lý danh sách các thiết bị vào ra kèm theo địa chỉ  các cổng giao tiếp;</a:t>
            </a:r>
          </a:p>
          <a:p>
            <a:pPr lvl="1" eaLnBrk="1" hangingPunct="1">
              <a:lnSpc>
                <a:spcPct val="90000"/>
              </a:lnSpc>
            </a:pPr>
            <a:r>
              <a:rPr lang="vi-VN" altLang="en-US" kern="0" dirty="0">
                <a:solidFill>
                  <a:srgbClr val="013299"/>
                </a:solidFill>
              </a:rPr>
              <a:t>Các thiết bị vào ra định kỳ cập nhật trạng thái sẵn sàng làm việc của mình lên các bít cờ trạng thái vào ra của mình;</a:t>
            </a:r>
          </a:p>
          <a:p>
            <a:pPr lvl="1" eaLnBrk="1" hangingPunct="1">
              <a:lnSpc>
                <a:spcPct val="90000"/>
              </a:lnSpc>
            </a:pPr>
            <a:r>
              <a:rPr lang="vi-VN" altLang="en-US" kern="0" dirty="0">
                <a:solidFill>
                  <a:srgbClr val="013299"/>
                </a:solidFill>
              </a:rPr>
              <a:t>CPU định kỳ lần lượt “quét” các thiết bị vào ra để “đọc” các  bit cờ trạng thái vào ra;</a:t>
            </a:r>
          </a:p>
          <a:p>
            <a:pPr lvl="2" eaLnBrk="1" hangingPunct="1">
              <a:lnSpc>
                <a:spcPct val="90000"/>
              </a:lnSpc>
            </a:pPr>
            <a:r>
              <a:rPr lang="vi-VN" altLang="en-US" kern="0" dirty="0">
                <a:solidFill>
                  <a:srgbClr val="013299"/>
                </a:solidFill>
              </a:rPr>
              <a:t>Nếu gặp một thiết bị sẵn sàng làm việc, 2 bên tiến hành trao đổi dữ liệu;</a:t>
            </a:r>
          </a:p>
          <a:p>
            <a:pPr lvl="2" eaLnBrk="1" hangingPunct="1">
              <a:lnSpc>
                <a:spcPct val="90000"/>
              </a:lnSpc>
            </a:pPr>
            <a:r>
              <a:rPr lang="vi-VN" altLang="en-US" kern="0" dirty="0">
                <a:solidFill>
                  <a:srgbClr val="013299"/>
                </a:solidFill>
              </a:rPr>
              <a:t>Trao đổi dữ liệu xong, CPU tiếp tục quét thiết bị khác.</a:t>
            </a:r>
          </a:p>
          <a:p>
            <a:pPr lvl="1" eaLnBrk="1" hangingPunct="1">
              <a:lnSpc>
                <a:spcPct val="90000"/>
              </a:lnSpc>
            </a:pPr>
            <a:r>
              <a:rPr lang="vi-VN" altLang="en-US" kern="0" dirty="0">
                <a:solidFill>
                  <a:srgbClr val="013299"/>
                </a:solidFill>
              </a:rPr>
              <a:t>CPU là bên chủ động trong quá trình trao đổi dữ liệu</a:t>
            </a:r>
            <a:br>
              <a:rPr lang="en-US" altLang="en-US" kern="0" dirty="0">
                <a:solidFill>
                  <a:srgbClr val="013299"/>
                </a:solidFill>
              </a:rPr>
            </a:br>
            <a:endParaRPr lang="en-US" altLang="en-US" kern="0" dirty="0">
              <a:solidFill>
                <a:srgbClr val="013299"/>
              </a:solidFill>
            </a:endParaRPr>
          </a:p>
          <a:p>
            <a:pPr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6</a:t>
            </a:fld>
            <a:endParaRPr dirty="0"/>
          </a:p>
        </p:txBody>
      </p:sp>
      <p:sp>
        <p:nvSpPr>
          <p:cNvPr id="3" name="object 3"/>
          <p:cNvSpPr txBox="1">
            <a:spLocks noGrp="1"/>
          </p:cNvSpPr>
          <p:nvPr>
            <p:ph type="title"/>
          </p:nvPr>
        </p:nvSpPr>
        <p:spPr>
          <a:xfrm>
            <a:off x="1524000" y="28832"/>
            <a:ext cx="5176605" cy="627736"/>
          </a:xfrm>
          <a:prstGeom prst="rect">
            <a:avLst/>
          </a:prstGeom>
        </p:spPr>
        <p:txBody>
          <a:bodyPr vert="horz" wrap="square" lIns="0" tIns="12065" rIns="0" bIns="0" rtlCol="0">
            <a:spAutoFit/>
          </a:bodyPr>
          <a:lstStyle/>
          <a:p>
            <a:pPr marL="12700">
              <a:lnSpc>
                <a:spcPct val="100000"/>
              </a:lnSpc>
              <a:spcBef>
                <a:spcPts val="95"/>
              </a:spcBef>
            </a:pPr>
            <a:r>
              <a:rPr sz="4000" spc="-10" dirty="0" err="1"/>
              <a:t>Vào</a:t>
            </a:r>
            <a:r>
              <a:rPr sz="4000" spc="-5" dirty="0"/>
              <a:t> ra</a:t>
            </a:r>
            <a:r>
              <a:rPr sz="4000" spc="-15" dirty="0"/>
              <a:t> </a:t>
            </a:r>
            <a:r>
              <a:rPr sz="4000" spc="-5" dirty="0"/>
              <a:t>bằng</a:t>
            </a:r>
            <a:r>
              <a:rPr sz="4000" dirty="0"/>
              <a:t> </a:t>
            </a:r>
            <a:r>
              <a:rPr sz="4000" spc="-5" dirty="0"/>
              <a:t>thăm</a:t>
            </a:r>
            <a:r>
              <a:rPr sz="4000" dirty="0"/>
              <a:t> </a:t>
            </a:r>
            <a:r>
              <a:rPr sz="4000" spc="-5" dirty="0"/>
              <a:t>dò</a:t>
            </a:r>
            <a:endParaRPr sz="4000" dirty="0"/>
          </a:p>
        </p:txBody>
      </p:sp>
      <p:sp>
        <p:nvSpPr>
          <p:cNvPr id="6" name="Rectangle 3">
            <a:extLst>
              <a:ext uri="{FF2B5EF4-FFF2-40B4-BE49-F238E27FC236}">
                <a16:creationId xmlns:a16="http://schemas.microsoft.com/office/drawing/2014/main" id="{E39043C3-A2C1-644D-8E1D-14DB5842351D}"/>
              </a:ext>
            </a:extLst>
          </p:cNvPr>
          <p:cNvSpPr txBox="1">
            <a:spLocks noChangeArrowheads="1"/>
          </p:cNvSpPr>
          <p:nvPr/>
        </p:nvSpPr>
        <p:spPr bwMode="auto">
          <a:xfrm>
            <a:off x="432339" y="1593828"/>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algn="just" eaLnBrk="1" hangingPunct="1">
              <a:lnSpc>
                <a:spcPct val="90000"/>
              </a:lnSpc>
            </a:pPr>
            <a:r>
              <a:rPr lang="vi-VN" altLang="en-US" kern="0" dirty="0">
                <a:solidFill>
                  <a:srgbClr val="013299"/>
                </a:solidFill>
              </a:rPr>
              <a:t>Ưu điểm:</a:t>
            </a:r>
          </a:p>
          <a:p>
            <a:pPr lvl="2" algn="just" eaLnBrk="1" hangingPunct="1">
              <a:lnSpc>
                <a:spcPct val="90000"/>
              </a:lnSpc>
            </a:pPr>
            <a:r>
              <a:rPr lang="vi-VN" altLang="en-US" kern="0" dirty="0">
                <a:solidFill>
                  <a:srgbClr val="013299"/>
                </a:solidFill>
              </a:rPr>
              <a:t>Đơn giản, dễ cài đặt</a:t>
            </a:r>
          </a:p>
          <a:p>
            <a:pPr lvl="2" algn="just" eaLnBrk="1" hangingPunct="1">
              <a:lnSpc>
                <a:spcPct val="90000"/>
              </a:lnSpc>
            </a:pPr>
            <a:r>
              <a:rPr lang="vi-VN" altLang="en-US" kern="0" dirty="0">
                <a:solidFill>
                  <a:srgbClr val="013299"/>
                </a:solidFill>
              </a:rPr>
              <a:t>Có thể được cài đặt bằng phần mềm</a:t>
            </a:r>
          </a:p>
          <a:p>
            <a:pPr lvl="1" algn="just" eaLnBrk="1" hangingPunct="1">
              <a:lnSpc>
                <a:spcPct val="90000"/>
              </a:lnSpc>
            </a:pPr>
            <a:r>
              <a:rPr lang="vi-VN" altLang="en-US" kern="0" dirty="0">
                <a:solidFill>
                  <a:srgbClr val="013299"/>
                </a:solidFill>
              </a:rPr>
              <a:t>Nhược điểm:</a:t>
            </a:r>
          </a:p>
          <a:p>
            <a:pPr marL="1200150" lvl="2" indent="-342900" algn="just" eaLnBrk="1" hangingPunct="1">
              <a:lnSpc>
                <a:spcPct val="90000"/>
              </a:lnSpc>
            </a:pPr>
            <a:r>
              <a:rPr lang="vi-VN" altLang="en-US" kern="0" dirty="0">
                <a:solidFill>
                  <a:srgbClr val="013299"/>
                </a:solidFill>
              </a:rPr>
              <a:t>Hiệu quả thấp do CPU tốn nhiều thời gian để thăm dò các  thiết bị</a:t>
            </a:r>
          </a:p>
          <a:p>
            <a:pPr marL="1200150" lvl="2" indent="-342900" algn="just" eaLnBrk="1" hangingPunct="1">
              <a:lnSpc>
                <a:spcPct val="90000"/>
              </a:lnSpc>
            </a:pPr>
            <a:r>
              <a:rPr lang="vi-VN" altLang="en-US" kern="0" dirty="0">
                <a:solidFill>
                  <a:srgbClr val="013299"/>
                </a:solidFill>
              </a:rPr>
              <a:t>Không thực sự khả thi khi có nhiều thiết bị trong danh sách thăm dò</a:t>
            </a:r>
          </a:p>
          <a:p>
            <a:pPr lvl="1" algn="just" eaLnBrk="1" hangingPunct="1">
              <a:lnSpc>
                <a:spcPct val="90000"/>
              </a:lnSpc>
            </a:pPr>
            <a:r>
              <a:rPr lang="vi-VN" altLang="en-US" kern="0" dirty="0">
                <a:solidFill>
                  <a:srgbClr val="013299"/>
                </a:solidFill>
              </a:rPr>
              <a:t>Ứng dụng của vào ra bằng thăm dò:</a:t>
            </a:r>
          </a:p>
          <a:p>
            <a:pPr marL="857250" lvl="2" indent="0" algn="just" eaLnBrk="1" hangingPunct="1">
              <a:lnSpc>
                <a:spcPct val="90000"/>
              </a:lnSpc>
              <a:buNone/>
            </a:pPr>
            <a:r>
              <a:rPr lang="vi-VN" altLang="en-US" kern="0" dirty="0">
                <a:solidFill>
                  <a:srgbClr val="013299"/>
                </a:solidFill>
              </a:rPr>
              <a:t>Thăm dò thường được sử dụng khi hệ thống khởi động: </a:t>
            </a:r>
          </a:p>
          <a:p>
            <a:pPr marL="857250" lvl="2" indent="0" algn="just" eaLnBrk="1" hangingPunct="1">
              <a:lnSpc>
                <a:spcPct val="90000"/>
              </a:lnSpc>
              <a:buNone/>
            </a:pPr>
            <a:r>
              <a:rPr lang="vi-VN" altLang="en-US" kern="0" dirty="0">
                <a:solidFill>
                  <a:srgbClr val="013299"/>
                </a:solidFill>
              </a:rPr>
              <a:t>CPU thăm dò hầu hết các thiết bị để xác lập cấu hình</a:t>
            </a:r>
          </a:p>
          <a:p>
            <a:pPr marL="857250" lvl="2" indent="0" algn="just" eaLnBrk="1" hangingPunct="1">
              <a:lnSpc>
                <a:spcPct val="90000"/>
              </a:lnSpc>
              <a:buNone/>
            </a:pPr>
            <a:r>
              <a:rPr lang="vi-VN" altLang="en-US" kern="0" dirty="0">
                <a:solidFill>
                  <a:srgbClr val="013299"/>
                </a:solidFill>
              </a:rPr>
              <a:t>Thăm dò được sử dụng trong quá trình hoạt động với các thiết bị rời (removable) như ổ đĩa CD/DVD, ổ mềm, ...</a:t>
            </a:r>
          </a:p>
          <a:p>
            <a:pPr marL="457200" lvl="1" indent="0" algn="just" eaLnBrk="1" hangingPunct="1">
              <a:lnSpc>
                <a:spcPct val="90000"/>
              </a:lnSpc>
              <a:buNone/>
            </a:pPr>
            <a:br>
              <a:rPr lang="en-US" altLang="en-US" kern="0" dirty="0">
                <a:solidFill>
                  <a:srgbClr val="013299"/>
                </a:solidFill>
              </a:rPr>
            </a:br>
            <a:endParaRPr lang="en-US" altLang="en-US" kern="0" dirty="0">
              <a:solidFill>
                <a:srgbClr val="013299"/>
              </a:solidFill>
            </a:endParaRPr>
          </a:p>
          <a:p>
            <a:pPr algn="just"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36190" y="57308"/>
            <a:ext cx="7640922" cy="504625"/>
          </a:xfrm>
          <a:prstGeom prst="rect">
            <a:avLst/>
          </a:prstGeom>
        </p:spPr>
        <p:txBody>
          <a:bodyPr vert="horz" wrap="square" lIns="0" tIns="12065" rIns="0" bIns="0" rtlCol="0">
            <a:spAutoFit/>
          </a:bodyPr>
          <a:lstStyle/>
          <a:p>
            <a:pPr marL="12700">
              <a:lnSpc>
                <a:spcPct val="100000"/>
              </a:lnSpc>
              <a:spcBef>
                <a:spcPts val="95"/>
              </a:spcBef>
            </a:pPr>
            <a:r>
              <a:rPr sz="3200" spc="-10" dirty="0" err="1">
                <a:solidFill>
                  <a:srgbClr val="013299"/>
                </a:solidFill>
              </a:rPr>
              <a:t>Vào</a:t>
            </a:r>
            <a:r>
              <a:rPr sz="3200" spc="5" dirty="0">
                <a:solidFill>
                  <a:srgbClr val="013299"/>
                </a:solidFill>
              </a:rPr>
              <a:t> </a:t>
            </a:r>
            <a:r>
              <a:rPr sz="3200" spc="-5" dirty="0">
                <a:solidFill>
                  <a:srgbClr val="013299"/>
                </a:solidFill>
              </a:rPr>
              <a:t>ra bằng</a:t>
            </a:r>
            <a:r>
              <a:rPr sz="3200" spc="10" dirty="0">
                <a:solidFill>
                  <a:srgbClr val="013299"/>
                </a:solidFill>
              </a:rPr>
              <a:t> </a:t>
            </a:r>
            <a:r>
              <a:rPr sz="3200" spc="-5" dirty="0">
                <a:solidFill>
                  <a:srgbClr val="013299"/>
                </a:solidFill>
              </a:rPr>
              <a:t>thăm</a:t>
            </a:r>
            <a:r>
              <a:rPr sz="3200" spc="10" dirty="0">
                <a:solidFill>
                  <a:srgbClr val="013299"/>
                </a:solidFill>
              </a:rPr>
              <a:t> </a:t>
            </a:r>
            <a:r>
              <a:rPr sz="3200" spc="-5" dirty="0">
                <a:solidFill>
                  <a:srgbClr val="013299"/>
                </a:solidFill>
              </a:rPr>
              <a:t>dò</a:t>
            </a:r>
            <a:r>
              <a:rPr sz="3200" spc="20" dirty="0">
                <a:solidFill>
                  <a:srgbClr val="013299"/>
                </a:solidFill>
              </a:rPr>
              <a:t> </a:t>
            </a:r>
            <a:r>
              <a:rPr sz="3200" spc="-5" dirty="0">
                <a:solidFill>
                  <a:srgbClr val="013299"/>
                </a:solidFill>
              </a:rPr>
              <a:t>–</a:t>
            </a:r>
            <a:r>
              <a:rPr sz="3200" dirty="0">
                <a:solidFill>
                  <a:srgbClr val="013299"/>
                </a:solidFill>
              </a:rPr>
              <a:t> </a:t>
            </a:r>
            <a:r>
              <a:rPr sz="3200" spc="-10" dirty="0">
                <a:solidFill>
                  <a:srgbClr val="013299"/>
                </a:solidFill>
              </a:rPr>
              <a:t>không</a:t>
            </a:r>
            <a:r>
              <a:rPr sz="3200" spc="15" dirty="0">
                <a:solidFill>
                  <a:srgbClr val="013299"/>
                </a:solidFill>
              </a:rPr>
              <a:t> </a:t>
            </a:r>
            <a:r>
              <a:rPr sz="3200" spc="-10" dirty="0">
                <a:solidFill>
                  <a:srgbClr val="013299"/>
                </a:solidFill>
              </a:rPr>
              <a:t>ưu</a:t>
            </a:r>
            <a:r>
              <a:rPr sz="3200" spc="-5" dirty="0">
                <a:solidFill>
                  <a:srgbClr val="013299"/>
                </a:solidFill>
              </a:rPr>
              <a:t> tiên</a:t>
            </a:r>
            <a:endParaRPr sz="3200" dirty="0">
              <a:solidFill>
                <a:srgbClr val="013299"/>
              </a:solidFill>
            </a:endParaRPr>
          </a:p>
        </p:txBody>
      </p:sp>
      <p:sp>
        <p:nvSpPr>
          <p:cNvPr id="5" name="object 5"/>
          <p:cNvSpPr txBox="1"/>
          <p:nvPr/>
        </p:nvSpPr>
        <p:spPr>
          <a:xfrm>
            <a:off x="5746241" y="1804542"/>
            <a:ext cx="454659"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Start</a:t>
            </a:r>
            <a:endParaRPr sz="1600">
              <a:solidFill>
                <a:srgbClr val="013299"/>
              </a:solidFill>
              <a:latin typeface="Times New Roman" panose="02020603050405020304" pitchFamily="18" charset="0"/>
              <a:cs typeface="Times New Roman" panose="02020603050405020304" pitchFamily="18" charset="0"/>
            </a:endParaRPr>
          </a:p>
        </p:txBody>
      </p:sp>
      <p:grpSp>
        <p:nvGrpSpPr>
          <p:cNvPr id="6" name="object 6"/>
          <p:cNvGrpSpPr/>
          <p:nvPr/>
        </p:nvGrpSpPr>
        <p:grpSpPr>
          <a:xfrm>
            <a:off x="5253037" y="2109216"/>
            <a:ext cx="1457325" cy="928369"/>
            <a:chOff x="5253037" y="2109216"/>
            <a:chExt cx="1457325" cy="928369"/>
          </a:xfrm>
        </p:grpSpPr>
        <p:sp>
          <p:nvSpPr>
            <p:cNvPr id="7" name="object 7"/>
            <p:cNvSpPr/>
            <p:nvPr/>
          </p:nvSpPr>
          <p:spPr>
            <a:xfrm>
              <a:off x="5934455" y="2109216"/>
              <a:ext cx="76200" cy="266700"/>
            </a:xfrm>
            <a:custGeom>
              <a:avLst/>
              <a:gdLst/>
              <a:ahLst/>
              <a:cxnLst/>
              <a:rect l="l" t="t" r="r" b="b"/>
              <a:pathLst>
                <a:path w="76200" h="266700">
                  <a:moveTo>
                    <a:pt x="31750" y="190500"/>
                  </a:moveTo>
                  <a:lnTo>
                    <a:pt x="0" y="190500"/>
                  </a:lnTo>
                  <a:lnTo>
                    <a:pt x="38100" y="266700"/>
                  </a:lnTo>
                  <a:lnTo>
                    <a:pt x="69850" y="203200"/>
                  </a:lnTo>
                  <a:lnTo>
                    <a:pt x="31750" y="203200"/>
                  </a:lnTo>
                  <a:lnTo>
                    <a:pt x="31750" y="190500"/>
                  </a:lnTo>
                  <a:close/>
                </a:path>
                <a:path w="76200" h="266700">
                  <a:moveTo>
                    <a:pt x="44450" y="0"/>
                  </a:moveTo>
                  <a:lnTo>
                    <a:pt x="31750" y="0"/>
                  </a:lnTo>
                  <a:lnTo>
                    <a:pt x="31750" y="203200"/>
                  </a:lnTo>
                  <a:lnTo>
                    <a:pt x="44450" y="203200"/>
                  </a:lnTo>
                  <a:lnTo>
                    <a:pt x="44450" y="0"/>
                  </a:lnTo>
                  <a:close/>
                </a:path>
                <a:path w="76200" h="266700">
                  <a:moveTo>
                    <a:pt x="76200" y="190500"/>
                  </a:moveTo>
                  <a:lnTo>
                    <a:pt x="44450" y="190500"/>
                  </a:lnTo>
                  <a:lnTo>
                    <a:pt x="44450" y="203200"/>
                  </a:lnTo>
                  <a:lnTo>
                    <a:pt x="69850" y="203200"/>
                  </a:lnTo>
                  <a:lnTo>
                    <a:pt x="76200" y="19050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8" name="object 8"/>
            <p:cNvSpPr/>
            <p:nvPr/>
          </p:nvSpPr>
          <p:spPr>
            <a:xfrm>
              <a:off x="5257800" y="2423160"/>
              <a:ext cx="1447800" cy="609600"/>
            </a:xfrm>
            <a:custGeom>
              <a:avLst/>
              <a:gdLst/>
              <a:ahLst/>
              <a:cxnLst/>
              <a:rect l="l" t="t" r="r" b="b"/>
              <a:pathLst>
                <a:path w="1447800" h="609600">
                  <a:moveTo>
                    <a:pt x="0" y="304800"/>
                  </a:moveTo>
                  <a:lnTo>
                    <a:pt x="723900" y="0"/>
                  </a:lnTo>
                  <a:lnTo>
                    <a:pt x="1447800" y="304800"/>
                  </a:lnTo>
                  <a:lnTo>
                    <a:pt x="723900" y="609600"/>
                  </a:lnTo>
                  <a:lnTo>
                    <a:pt x="0" y="304800"/>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grpSp>
      <p:sp>
        <p:nvSpPr>
          <p:cNvPr id="9" name="object 9"/>
          <p:cNvSpPr txBox="1"/>
          <p:nvPr/>
        </p:nvSpPr>
        <p:spPr>
          <a:xfrm>
            <a:off x="5530977" y="2588767"/>
            <a:ext cx="90360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A</a:t>
            </a:r>
            <a:r>
              <a:rPr sz="1600" spc="-85" dirty="0">
                <a:solidFill>
                  <a:srgbClr val="013299"/>
                </a:solidFill>
                <a:latin typeface="Times New Roman" panose="02020603050405020304" pitchFamily="18" charset="0"/>
                <a:cs typeface="Times New Roman" panose="02020603050405020304" pitchFamily="18" charset="0"/>
              </a:rPr>
              <a:t> </a:t>
            </a:r>
            <a:r>
              <a:rPr sz="1600" spc="-5" dirty="0">
                <a:solidFill>
                  <a:srgbClr val="013299"/>
                </a:solidFill>
                <a:latin typeface="Times New Roman" panose="02020603050405020304" pitchFamily="18" charset="0"/>
                <a:cs typeface="Times New Roman" panose="02020603050405020304" pitchFamily="18" charset="0"/>
              </a:rPr>
              <a:t>Read</a:t>
            </a:r>
            <a:r>
              <a:rPr sz="1600" spc="-25" dirty="0">
                <a:solidFill>
                  <a:srgbClr val="013299"/>
                </a:solidFill>
                <a:latin typeface="Times New Roman" panose="02020603050405020304" pitchFamily="18" charset="0"/>
                <a:cs typeface="Times New Roman" panose="02020603050405020304" pitchFamily="18" charset="0"/>
              </a:rPr>
              <a:t>y</a:t>
            </a:r>
            <a:r>
              <a:rPr sz="1600" spc="-5" dirty="0">
                <a:solidFill>
                  <a:srgbClr val="013299"/>
                </a:solidFill>
                <a:latin typeface="Times New Roman" panose="02020603050405020304" pitchFamily="18" charset="0"/>
                <a:cs typeface="Times New Roman" panose="02020603050405020304" pitchFamily="18" charset="0"/>
              </a:rPr>
              <a:t>?</a:t>
            </a:r>
            <a:endParaRPr sz="1600">
              <a:solidFill>
                <a:srgbClr val="013299"/>
              </a:solidFill>
              <a:latin typeface="Times New Roman" panose="02020603050405020304" pitchFamily="18" charset="0"/>
              <a:cs typeface="Times New Roman" panose="02020603050405020304" pitchFamily="18" charset="0"/>
            </a:endParaRPr>
          </a:p>
        </p:txBody>
      </p:sp>
      <p:sp>
        <p:nvSpPr>
          <p:cNvPr id="10" name="object 10"/>
          <p:cNvSpPr/>
          <p:nvPr/>
        </p:nvSpPr>
        <p:spPr>
          <a:xfrm>
            <a:off x="7316723" y="2470404"/>
            <a:ext cx="1295400" cy="510540"/>
          </a:xfrm>
          <a:custGeom>
            <a:avLst/>
            <a:gdLst/>
            <a:ahLst/>
            <a:cxnLst/>
            <a:rect l="l" t="t" r="r" b="b"/>
            <a:pathLst>
              <a:path w="1295400" h="510539">
                <a:moveTo>
                  <a:pt x="0" y="510539"/>
                </a:moveTo>
                <a:lnTo>
                  <a:pt x="1295400" y="510539"/>
                </a:lnTo>
                <a:lnTo>
                  <a:pt x="1295400" y="0"/>
                </a:lnTo>
                <a:lnTo>
                  <a:pt x="0" y="0"/>
                </a:lnTo>
                <a:lnTo>
                  <a:pt x="0" y="510539"/>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7455534" y="2465323"/>
            <a:ext cx="1018540" cy="513080"/>
          </a:xfrm>
          <a:prstGeom prst="rect">
            <a:avLst/>
          </a:prstGeom>
        </p:spPr>
        <p:txBody>
          <a:bodyPr vert="horz" wrap="square" lIns="0" tIns="12065" rIns="0" bIns="0" rtlCol="0">
            <a:spAutoFit/>
          </a:bodyPr>
          <a:lstStyle/>
          <a:p>
            <a:pPr marL="12700" marR="5080" indent="1778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Exchange </a:t>
            </a:r>
            <a:r>
              <a:rPr sz="1600" dirty="0">
                <a:solidFill>
                  <a:srgbClr val="013299"/>
                </a:solidFill>
                <a:latin typeface="Times New Roman" panose="02020603050405020304" pitchFamily="18" charset="0"/>
                <a:cs typeface="Times New Roman" panose="02020603050405020304" pitchFamily="18" charset="0"/>
              </a:rPr>
              <a:t> </a:t>
            </a:r>
            <a:r>
              <a:rPr sz="1600" spc="-5" dirty="0">
                <a:solidFill>
                  <a:srgbClr val="013299"/>
                </a:solidFill>
                <a:latin typeface="Times New Roman" panose="02020603050405020304" pitchFamily="18" charset="0"/>
                <a:cs typeface="Times New Roman" panose="02020603050405020304" pitchFamily="18" charset="0"/>
              </a:rPr>
              <a:t>data</a:t>
            </a:r>
            <a:r>
              <a:rPr sz="1600" spc="10" dirty="0">
                <a:solidFill>
                  <a:srgbClr val="013299"/>
                </a:solidFill>
                <a:latin typeface="Times New Roman" panose="02020603050405020304" pitchFamily="18" charset="0"/>
                <a:cs typeface="Times New Roman" panose="02020603050405020304" pitchFamily="18" charset="0"/>
              </a:rPr>
              <a:t> </a:t>
            </a:r>
            <a:r>
              <a:rPr sz="1600" spc="-20" dirty="0">
                <a:solidFill>
                  <a:srgbClr val="013299"/>
                </a:solidFill>
                <a:latin typeface="Times New Roman" panose="02020603050405020304" pitchFamily="18" charset="0"/>
                <a:cs typeface="Times New Roman" panose="02020603050405020304" pitchFamily="18" charset="0"/>
              </a:rPr>
              <a:t>w</a:t>
            </a:r>
            <a:r>
              <a:rPr sz="1600" spc="-5" dirty="0">
                <a:solidFill>
                  <a:srgbClr val="013299"/>
                </a:solidFill>
                <a:latin typeface="Times New Roman" panose="02020603050405020304" pitchFamily="18" charset="0"/>
                <a:cs typeface="Times New Roman" panose="02020603050405020304" pitchFamily="18" charset="0"/>
              </a:rPr>
              <a:t>ith</a:t>
            </a:r>
            <a:r>
              <a:rPr sz="1600" spc="-85" dirty="0">
                <a:solidFill>
                  <a:srgbClr val="013299"/>
                </a:solidFill>
                <a:latin typeface="Times New Roman" panose="02020603050405020304" pitchFamily="18" charset="0"/>
                <a:cs typeface="Times New Roman" panose="02020603050405020304" pitchFamily="18" charset="0"/>
              </a:rPr>
              <a:t> </a:t>
            </a:r>
            <a:r>
              <a:rPr sz="1600" spc="-5" dirty="0">
                <a:solidFill>
                  <a:srgbClr val="013299"/>
                </a:solidFill>
                <a:latin typeface="Times New Roman" panose="02020603050405020304" pitchFamily="18" charset="0"/>
                <a:cs typeface="Times New Roman" panose="02020603050405020304" pitchFamily="18" charset="0"/>
              </a:rPr>
              <a:t>A</a:t>
            </a:r>
            <a:endParaRPr sz="1600">
              <a:solidFill>
                <a:srgbClr val="013299"/>
              </a:solidFill>
              <a:latin typeface="Times New Roman" panose="02020603050405020304" pitchFamily="18" charset="0"/>
              <a:cs typeface="Times New Roman" panose="02020603050405020304" pitchFamily="18" charset="0"/>
            </a:endParaRPr>
          </a:p>
        </p:txBody>
      </p:sp>
      <p:sp>
        <p:nvSpPr>
          <p:cNvPr id="12" name="object 12"/>
          <p:cNvSpPr/>
          <p:nvPr/>
        </p:nvSpPr>
        <p:spPr>
          <a:xfrm>
            <a:off x="5934456" y="2689859"/>
            <a:ext cx="1355090" cy="730250"/>
          </a:xfrm>
          <a:custGeom>
            <a:avLst/>
            <a:gdLst/>
            <a:ahLst/>
            <a:cxnLst/>
            <a:rect l="l" t="t" r="r" b="b"/>
            <a:pathLst>
              <a:path w="1355090" h="730250">
                <a:moveTo>
                  <a:pt x="76200" y="653796"/>
                </a:moveTo>
                <a:lnTo>
                  <a:pt x="44450" y="653796"/>
                </a:lnTo>
                <a:lnTo>
                  <a:pt x="44450" y="345948"/>
                </a:lnTo>
                <a:lnTo>
                  <a:pt x="31750" y="345948"/>
                </a:lnTo>
                <a:lnTo>
                  <a:pt x="31750" y="653796"/>
                </a:lnTo>
                <a:lnTo>
                  <a:pt x="0" y="653796"/>
                </a:lnTo>
                <a:lnTo>
                  <a:pt x="38100" y="729996"/>
                </a:lnTo>
                <a:lnTo>
                  <a:pt x="69850" y="666496"/>
                </a:lnTo>
                <a:lnTo>
                  <a:pt x="76200" y="653796"/>
                </a:lnTo>
                <a:close/>
              </a:path>
              <a:path w="1355090" h="730250">
                <a:moveTo>
                  <a:pt x="1354836" y="38100"/>
                </a:moveTo>
                <a:lnTo>
                  <a:pt x="1342136" y="31750"/>
                </a:lnTo>
                <a:lnTo>
                  <a:pt x="1278636" y="0"/>
                </a:lnTo>
                <a:lnTo>
                  <a:pt x="1278636" y="31750"/>
                </a:lnTo>
                <a:lnTo>
                  <a:pt x="771144" y="31750"/>
                </a:lnTo>
                <a:lnTo>
                  <a:pt x="771144" y="44450"/>
                </a:lnTo>
                <a:lnTo>
                  <a:pt x="1278636" y="44450"/>
                </a:lnTo>
                <a:lnTo>
                  <a:pt x="1278636" y="76200"/>
                </a:lnTo>
                <a:lnTo>
                  <a:pt x="1342136" y="44450"/>
                </a:lnTo>
                <a:lnTo>
                  <a:pt x="1354836" y="3810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13" name="object 13"/>
          <p:cNvSpPr txBox="1"/>
          <p:nvPr/>
        </p:nvSpPr>
        <p:spPr>
          <a:xfrm>
            <a:off x="6737350" y="2430017"/>
            <a:ext cx="354330" cy="258404"/>
          </a:xfrm>
          <a:prstGeom prst="rect">
            <a:avLst/>
          </a:prstGeom>
        </p:spPr>
        <p:txBody>
          <a:bodyPr vert="horz" wrap="square" lIns="0" tIns="12065" rIns="0" bIns="0" rtlCol="0">
            <a:spAutoFit/>
          </a:bodyPr>
          <a:lstStyle/>
          <a:p>
            <a:pPr marL="12700">
              <a:lnSpc>
                <a:spcPct val="100000"/>
              </a:lnSpc>
              <a:spcBef>
                <a:spcPts val="95"/>
              </a:spcBef>
            </a:pPr>
            <a:r>
              <a:rPr sz="1600" spc="-170" dirty="0">
                <a:solidFill>
                  <a:srgbClr val="013299"/>
                </a:solidFill>
                <a:latin typeface="Times New Roman" panose="02020603050405020304" pitchFamily="18" charset="0"/>
                <a:cs typeface="Times New Roman" panose="02020603050405020304" pitchFamily="18" charset="0"/>
              </a:rPr>
              <a:t>Y</a:t>
            </a:r>
            <a:r>
              <a:rPr sz="1600" spc="-5" dirty="0">
                <a:solidFill>
                  <a:srgbClr val="013299"/>
                </a:solidFill>
                <a:latin typeface="Times New Roman" panose="02020603050405020304" pitchFamily="18" charset="0"/>
                <a:cs typeface="Times New Roman" panose="02020603050405020304" pitchFamily="18" charset="0"/>
              </a:rPr>
              <a:t>es</a:t>
            </a:r>
            <a:endParaRPr sz="1600">
              <a:solidFill>
                <a:srgbClr val="013299"/>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5629402" y="3027044"/>
            <a:ext cx="284480"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13299"/>
                </a:solidFill>
                <a:latin typeface="Times New Roman" panose="02020603050405020304" pitchFamily="18" charset="0"/>
                <a:cs typeface="Times New Roman" panose="02020603050405020304" pitchFamily="18" charset="0"/>
              </a:rPr>
              <a:t>No</a:t>
            </a:r>
            <a:endParaRPr sz="1600">
              <a:solidFill>
                <a:srgbClr val="013299"/>
              </a:solidFill>
              <a:latin typeface="Times New Roman" panose="02020603050405020304" pitchFamily="18" charset="0"/>
              <a:cs typeface="Times New Roman" panose="02020603050405020304" pitchFamily="18" charset="0"/>
            </a:endParaRPr>
          </a:p>
        </p:txBody>
      </p:sp>
      <p:sp>
        <p:nvSpPr>
          <p:cNvPr id="15" name="object 15"/>
          <p:cNvSpPr/>
          <p:nvPr/>
        </p:nvSpPr>
        <p:spPr>
          <a:xfrm>
            <a:off x="6033515" y="2720085"/>
            <a:ext cx="2813050" cy="633730"/>
          </a:xfrm>
          <a:custGeom>
            <a:avLst/>
            <a:gdLst/>
            <a:ahLst/>
            <a:cxnLst/>
            <a:rect l="l" t="t" r="r" b="b"/>
            <a:pathLst>
              <a:path w="2813050" h="633729">
                <a:moveTo>
                  <a:pt x="76200" y="557149"/>
                </a:moveTo>
                <a:lnTo>
                  <a:pt x="0" y="595249"/>
                </a:lnTo>
                <a:lnTo>
                  <a:pt x="76200" y="633349"/>
                </a:lnTo>
                <a:lnTo>
                  <a:pt x="76200" y="601599"/>
                </a:lnTo>
                <a:lnTo>
                  <a:pt x="63500" y="601599"/>
                </a:lnTo>
                <a:lnTo>
                  <a:pt x="63500" y="588899"/>
                </a:lnTo>
                <a:lnTo>
                  <a:pt x="76200" y="588899"/>
                </a:lnTo>
                <a:lnTo>
                  <a:pt x="76200" y="557149"/>
                </a:lnTo>
                <a:close/>
              </a:path>
              <a:path w="2813050" h="633729">
                <a:moveTo>
                  <a:pt x="76200" y="588899"/>
                </a:moveTo>
                <a:lnTo>
                  <a:pt x="63500" y="588899"/>
                </a:lnTo>
                <a:lnTo>
                  <a:pt x="63500" y="601599"/>
                </a:lnTo>
                <a:lnTo>
                  <a:pt x="76200" y="601599"/>
                </a:lnTo>
                <a:lnTo>
                  <a:pt x="76200" y="588899"/>
                </a:lnTo>
                <a:close/>
              </a:path>
              <a:path w="2813050" h="633729">
                <a:moveTo>
                  <a:pt x="2800350" y="588899"/>
                </a:moveTo>
                <a:lnTo>
                  <a:pt x="76200" y="588899"/>
                </a:lnTo>
                <a:lnTo>
                  <a:pt x="76200" y="601599"/>
                </a:lnTo>
                <a:lnTo>
                  <a:pt x="2813050" y="601599"/>
                </a:lnTo>
                <a:lnTo>
                  <a:pt x="2813050" y="595249"/>
                </a:lnTo>
                <a:lnTo>
                  <a:pt x="2800350" y="595249"/>
                </a:lnTo>
                <a:lnTo>
                  <a:pt x="2800350" y="588899"/>
                </a:lnTo>
                <a:close/>
              </a:path>
              <a:path w="2813050" h="633729">
                <a:moveTo>
                  <a:pt x="2800350" y="6350"/>
                </a:moveTo>
                <a:lnTo>
                  <a:pt x="2800350" y="595249"/>
                </a:lnTo>
                <a:lnTo>
                  <a:pt x="2806700" y="588899"/>
                </a:lnTo>
                <a:lnTo>
                  <a:pt x="2813050" y="588899"/>
                </a:lnTo>
                <a:lnTo>
                  <a:pt x="2813050" y="12700"/>
                </a:lnTo>
                <a:lnTo>
                  <a:pt x="2806700" y="12700"/>
                </a:lnTo>
                <a:lnTo>
                  <a:pt x="2800350" y="6350"/>
                </a:lnTo>
                <a:close/>
              </a:path>
              <a:path w="2813050" h="633729">
                <a:moveTo>
                  <a:pt x="2813050" y="588899"/>
                </a:moveTo>
                <a:lnTo>
                  <a:pt x="2806700" y="588899"/>
                </a:lnTo>
                <a:lnTo>
                  <a:pt x="2800350" y="595249"/>
                </a:lnTo>
                <a:lnTo>
                  <a:pt x="2813050" y="595249"/>
                </a:lnTo>
                <a:lnTo>
                  <a:pt x="2813050" y="588899"/>
                </a:lnTo>
                <a:close/>
              </a:path>
              <a:path w="2813050" h="633729">
                <a:moveTo>
                  <a:pt x="2813050" y="0"/>
                </a:moveTo>
                <a:lnTo>
                  <a:pt x="2578100" y="0"/>
                </a:lnTo>
                <a:lnTo>
                  <a:pt x="2578100" y="12700"/>
                </a:lnTo>
                <a:lnTo>
                  <a:pt x="2800350" y="12700"/>
                </a:lnTo>
                <a:lnTo>
                  <a:pt x="2800350" y="6350"/>
                </a:lnTo>
                <a:lnTo>
                  <a:pt x="2813050" y="6350"/>
                </a:lnTo>
                <a:lnTo>
                  <a:pt x="2813050" y="0"/>
                </a:lnTo>
                <a:close/>
              </a:path>
              <a:path w="2813050" h="633729">
                <a:moveTo>
                  <a:pt x="2813050" y="6350"/>
                </a:moveTo>
                <a:lnTo>
                  <a:pt x="2800350" y="6350"/>
                </a:lnTo>
                <a:lnTo>
                  <a:pt x="2806700" y="12700"/>
                </a:lnTo>
                <a:lnTo>
                  <a:pt x="2813050" y="12700"/>
                </a:lnTo>
                <a:lnTo>
                  <a:pt x="2813050" y="635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16" name="object 16"/>
          <p:cNvSpPr/>
          <p:nvPr/>
        </p:nvSpPr>
        <p:spPr>
          <a:xfrm>
            <a:off x="5257800" y="3474720"/>
            <a:ext cx="1447800" cy="609600"/>
          </a:xfrm>
          <a:custGeom>
            <a:avLst/>
            <a:gdLst/>
            <a:ahLst/>
            <a:cxnLst/>
            <a:rect l="l" t="t" r="r" b="b"/>
            <a:pathLst>
              <a:path w="1447800" h="609600">
                <a:moveTo>
                  <a:pt x="0" y="304799"/>
                </a:moveTo>
                <a:lnTo>
                  <a:pt x="723900" y="0"/>
                </a:lnTo>
                <a:lnTo>
                  <a:pt x="1447800" y="304799"/>
                </a:lnTo>
                <a:lnTo>
                  <a:pt x="723900" y="609599"/>
                </a:lnTo>
                <a:lnTo>
                  <a:pt x="0" y="304799"/>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17" name="object 17"/>
          <p:cNvSpPr txBox="1"/>
          <p:nvPr/>
        </p:nvSpPr>
        <p:spPr>
          <a:xfrm>
            <a:off x="5526404" y="3641597"/>
            <a:ext cx="91376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B</a:t>
            </a:r>
            <a:r>
              <a:rPr sz="1600" spc="-65" dirty="0">
                <a:solidFill>
                  <a:srgbClr val="013299"/>
                </a:solidFill>
                <a:latin typeface="Times New Roman" panose="02020603050405020304" pitchFamily="18" charset="0"/>
                <a:cs typeface="Times New Roman" panose="02020603050405020304" pitchFamily="18" charset="0"/>
              </a:rPr>
              <a:t> </a:t>
            </a:r>
            <a:r>
              <a:rPr sz="1600" spc="-10" dirty="0">
                <a:solidFill>
                  <a:srgbClr val="013299"/>
                </a:solidFill>
                <a:latin typeface="Times New Roman" panose="02020603050405020304" pitchFamily="18" charset="0"/>
                <a:cs typeface="Times New Roman" panose="02020603050405020304" pitchFamily="18" charset="0"/>
              </a:rPr>
              <a:t>Ready?</a:t>
            </a:r>
            <a:endParaRPr sz="1600" dirty="0">
              <a:solidFill>
                <a:srgbClr val="013299"/>
              </a:solidFill>
              <a:latin typeface="Times New Roman" panose="02020603050405020304" pitchFamily="18" charset="0"/>
              <a:cs typeface="Times New Roman" panose="02020603050405020304" pitchFamily="18" charset="0"/>
            </a:endParaRPr>
          </a:p>
        </p:txBody>
      </p:sp>
      <p:sp>
        <p:nvSpPr>
          <p:cNvPr id="18" name="object 18"/>
          <p:cNvSpPr/>
          <p:nvPr/>
        </p:nvSpPr>
        <p:spPr>
          <a:xfrm>
            <a:off x="7316723" y="3521964"/>
            <a:ext cx="1295400" cy="512445"/>
          </a:xfrm>
          <a:custGeom>
            <a:avLst/>
            <a:gdLst/>
            <a:ahLst/>
            <a:cxnLst/>
            <a:rect l="l" t="t" r="r" b="b"/>
            <a:pathLst>
              <a:path w="1295400" h="512445">
                <a:moveTo>
                  <a:pt x="0" y="512063"/>
                </a:moveTo>
                <a:lnTo>
                  <a:pt x="1295400" y="512063"/>
                </a:lnTo>
                <a:lnTo>
                  <a:pt x="1295400" y="0"/>
                </a:lnTo>
                <a:lnTo>
                  <a:pt x="0" y="0"/>
                </a:lnTo>
                <a:lnTo>
                  <a:pt x="0" y="512063"/>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19" name="object 19"/>
          <p:cNvSpPr txBox="1"/>
          <p:nvPr/>
        </p:nvSpPr>
        <p:spPr>
          <a:xfrm>
            <a:off x="7449439" y="3518153"/>
            <a:ext cx="1030605" cy="513080"/>
          </a:xfrm>
          <a:prstGeom prst="rect">
            <a:avLst/>
          </a:prstGeom>
        </p:spPr>
        <p:txBody>
          <a:bodyPr vert="horz" wrap="square" lIns="0" tIns="12065" rIns="0" bIns="0" rtlCol="0">
            <a:spAutoFit/>
          </a:bodyPr>
          <a:lstStyle/>
          <a:p>
            <a:pPr marL="12700" marR="5080" indent="2413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Exchange </a:t>
            </a:r>
            <a:r>
              <a:rPr sz="1600" dirty="0">
                <a:solidFill>
                  <a:srgbClr val="013299"/>
                </a:solidFill>
                <a:latin typeface="Times New Roman" panose="02020603050405020304" pitchFamily="18" charset="0"/>
                <a:cs typeface="Times New Roman" panose="02020603050405020304" pitchFamily="18" charset="0"/>
              </a:rPr>
              <a:t> </a:t>
            </a:r>
            <a:r>
              <a:rPr sz="1600" spc="-5" dirty="0">
                <a:solidFill>
                  <a:srgbClr val="013299"/>
                </a:solidFill>
                <a:latin typeface="Times New Roman" panose="02020603050405020304" pitchFamily="18" charset="0"/>
                <a:cs typeface="Times New Roman" panose="02020603050405020304" pitchFamily="18" charset="0"/>
              </a:rPr>
              <a:t>data</a:t>
            </a:r>
            <a:r>
              <a:rPr sz="1600" spc="-25" dirty="0">
                <a:solidFill>
                  <a:srgbClr val="013299"/>
                </a:solidFill>
                <a:latin typeface="Times New Roman" panose="02020603050405020304" pitchFamily="18" charset="0"/>
                <a:cs typeface="Times New Roman" panose="02020603050405020304" pitchFamily="18" charset="0"/>
              </a:rPr>
              <a:t> </a:t>
            </a:r>
            <a:r>
              <a:rPr sz="1600" spc="-10" dirty="0">
                <a:solidFill>
                  <a:srgbClr val="013299"/>
                </a:solidFill>
                <a:latin typeface="Times New Roman" panose="02020603050405020304" pitchFamily="18" charset="0"/>
                <a:cs typeface="Times New Roman" panose="02020603050405020304" pitchFamily="18" charset="0"/>
              </a:rPr>
              <a:t>with</a:t>
            </a:r>
            <a:r>
              <a:rPr sz="1600" spc="-25" dirty="0">
                <a:solidFill>
                  <a:srgbClr val="013299"/>
                </a:solidFill>
                <a:latin typeface="Times New Roman" panose="02020603050405020304" pitchFamily="18" charset="0"/>
                <a:cs typeface="Times New Roman" panose="02020603050405020304" pitchFamily="18" charset="0"/>
              </a:rPr>
              <a:t> </a:t>
            </a:r>
            <a:r>
              <a:rPr sz="1600" spc="-5" dirty="0">
                <a:solidFill>
                  <a:srgbClr val="013299"/>
                </a:solidFill>
                <a:latin typeface="Times New Roman" panose="02020603050405020304" pitchFamily="18" charset="0"/>
                <a:cs typeface="Times New Roman" panose="02020603050405020304" pitchFamily="18" charset="0"/>
              </a:rPr>
              <a:t>B</a:t>
            </a:r>
            <a:endParaRPr sz="1600" dirty="0">
              <a:solidFill>
                <a:srgbClr val="013299"/>
              </a:solidFill>
              <a:latin typeface="Times New Roman" panose="02020603050405020304" pitchFamily="18" charset="0"/>
              <a:cs typeface="Times New Roman" panose="02020603050405020304" pitchFamily="18" charset="0"/>
            </a:endParaRPr>
          </a:p>
        </p:txBody>
      </p:sp>
      <p:sp>
        <p:nvSpPr>
          <p:cNvPr id="20" name="object 20"/>
          <p:cNvSpPr/>
          <p:nvPr/>
        </p:nvSpPr>
        <p:spPr>
          <a:xfrm>
            <a:off x="5934456" y="3741419"/>
            <a:ext cx="1355090" cy="730250"/>
          </a:xfrm>
          <a:custGeom>
            <a:avLst/>
            <a:gdLst/>
            <a:ahLst/>
            <a:cxnLst/>
            <a:rect l="l" t="t" r="r" b="b"/>
            <a:pathLst>
              <a:path w="1355090" h="730250">
                <a:moveTo>
                  <a:pt x="76200" y="653796"/>
                </a:moveTo>
                <a:lnTo>
                  <a:pt x="44450" y="653796"/>
                </a:lnTo>
                <a:lnTo>
                  <a:pt x="44450" y="345948"/>
                </a:lnTo>
                <a:lnTo>
                  <a:pt x="31750" y="345948"/>
                </a:lnTo>
                <a:lnTo>
                  <a:pt x="31750" y="653796"/>
                </a:lnTo>
                <a:lnTo>
                  <a:pt x="0" y="653796"/>
                </a:lnTo>
                <a:lnTo>
                  <a:pt x="38100" y="729996"/>
                </a:lnTo>
                <a:lnTo>
                  <a:pt x="69850" y="666496"/>
                </a:lnTo>
                <a:lnTo>
                  <a:pt x="76200" y="653796"/>
                </a:lnTo>
                <a:close/>
              </a:path>
              <a:path w="1355090" h="730250">
                <a:moveTo>
                  <a:pt x="1354836" y="38100"/>
                </a:moveTo>
                <a:lnTo>
                  <a:pt x="1342136" y="31750"/>
                </a:lnTo>
                <a:lnTo>
                  <a:pt x="1278636" y="0"/>
                </a:lnTo>
                <a:lnTo>
                  <a:pt x="1278636" y="31750"/>
                </a:lnTo>
                <a:lnTo>
                  <a:pt x="771144" y="31750"/>
                </a:lnTo>
                <a:lnTo>
                  <a:pt x="771144" y="44450"/>
                </a:lnTo>
                <a:lnTo>
                  <a:pt x="1278636" y="44450"/>
                </a:lnTo>
                <a:lnTo>
                  <a:pt x="1278636" y="76200"/>
                </a:lnTo>
                <a:lnTo>
                  <a:pt x="1342136" y="44450"/>
                </a:lnTo>
                <a:lnTo>
                  <a:pt x="1354836" y="3810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21" name="object 21"/>
          <p:cNvSpPr txBox="1"/>
          <p:nvPr/>
        </p:nvSpPr>
        <p:spPr>
          <a:xfrm>
            <a:off x="6737350" y="3482721"/>
            <a:ext cx="354330" cy="258404"/>
          </a:xfrm>
          <a:prstGeom prst="rect">
            <a:avLst/>
          </a:prstGeom>
        </p:spPr>
        <p:txBody>
          <a:bodyPr vert="horz" wrap="square" lIns="0" tIns="12065" rIns="0" bIns="0" rtlCol="0">
            <a:spAutoFit/>
          </a:bodyPr>
          <a:lstStyle/>
          <a:p>
            <a:pPr marL="12700">
              <a:lnSpc>
                <a:spcPct val="100000"/>
              </a:lnSpc>
              <a:spcBef>
                <a:spcPts val="95"/>
              </a:spcBef>
            </a:pPr>
            <a:r>
              <a:rPr sz="1600" spc="-170" dirty="0">
                <a:solidFill>
                  <a:srgbClr val="013299"/>
                </a:solidFill>
                <a:latin typeface="Times New Roman" panose="02020603050405020304" pitchFamily="18" charset="0"/>
                <a:cs typeface="Times New Roman" panose="02020603050405020304" pitchFamily="18" charset="0"/>
              </a:rPr>
              <a:t>Y</a:t>
            </a:r>
            <a:r>
              <a:rPr sz="1600" spc="-5" dirty="0">
                <a:solidFill>
                  <a:srgbClr val="013299"/>
                </a:solidFill>
                <a:latin typeface="Times New Roman" panose="02020603050405020304" pitchFamily="18" charset="0"/>
                <a:cs typeface="Times New Roman" panose="02020603050405020304" pitchFamily="18" charset="0"/>
              </a:rPr>
              <a:t>es</a:t>
            </a:r>
            <a:endParaRPr sz="1600">
              <a:solidFill>
                <a:srgbClr val="013299"/>
              </a:solidFill>
              <a:latin typeface="Times New Roman" panose="02020603050405020304" pitchFamily="18" charset="0"/>
              <a:cs typeface="Times New Roman" panose="02020603050405020304" pitchFamily="18" charset="0"/>
            </a:endParaRPr>
          </a:p>
        </p:txBody>
      </p:sp>
      <p:sp>
        <p:nvSpPr>
          <p:cNvPr id="22" name="object 22"/>
          <p:cNvSpPr txBox="1"/>
          <p:nvPr/>
        </p:nvSpPr>
        <p:spPr>
          <a:xfrm>
            <a:off x="5630926" y="4079875"/>
            <a:ext cx="28511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No</a:t>
            </a:r>
            <a:endParaRPr sz="1600">
              <a:solidFill>
                <a:srgbClr val="013299"/>
              </a:solidFill>
              <a:latin typeface="Times New Roman" panose="02020603050405020304" pitchFamily="18" charset="0"/>
              <a:cs typeface="Times New Roman" panose="02020603050405020304" pitchFamily="18" charset="0"/>
            </a:endParaRPr>
          </a:p>
        </p:txBody>
      </p:sp>
      <p:sp>
        <p:nvSpPr>
          <p:cNvPr id="23" name="object 23"/>
          <p:cNvSpPr/>
          <p:nvPr/>
        </p:nvSpPr>
        <p:spPr>
          <a:xfrm>
            <a:off x="6033515" y="3771646"/>
            <a:ext cx="2813050" cy="633730"/>
          </a:xfrm>
          <a:custGeom>
            <a:avLst/>
            <a:gdLst/>
            <a:ahLst/>
            <a:cxnLst/>
            <a:rect l="l" t="t" r="r" b="b"/>
            <a:pathLst>
              <a:path w="2813050" h="633729">
                <a:moveTo>
                  <a:pt x="76200" y="557148"/>
                </a:moveTo>
                <a:lnTo>
                  <a:pt x="0" y="595248"/>
                </a:lnTo>
                <a:lnTo>
                  <a:pt x="76200" y="633348"/>
                </a:lnTo>
                <a:lnTo>
                  <a:pt x="76200" y="601598"/>
                </a:lnTo>
                <a:lnTo>
                  <a:pt x="63500" y="601598"/>
                </a:lnTo>
                <a:lnTo>
                  <a:pt x="63500" y="588898"/>
                </a:lnTo>
                <a:lnTo>
                  <a:pt x="76200" y="588898"/>
                </a:lnTo>
                <a:lnTo>
                  <a:pt x="76200" y="557148"/>
                </a:lnTo>
                <a:close/>
              </a:path>
              <a:path w="2813050" h="633729">
                <a:moveTo>
                  <a:pt x="76200" y="588898"/>
                </a:moveTo>
                <a:lnTo>
                  <a:pt x="63500" y="588898"/>
                </a:lnTo>
                <a:lnTo>
                  <a:pt x="63500" y="601598"/>
                </a:lnTo>
                <a:lnTo>
                  <a:pt x="76200" y="601598"/>
                </a:lnTo>
                <a:lnTo>
                  <a:pt x="76200" y="588898"/>
                </a:lnTo>
                <a:close/>
              </a:path>
              <a:path w="2813050" h="633729">
                <a:moveTo>
                  <a:pt x="2800350" y="588898"/>
                </a:moveTo>
                <a:lnTo>
                  <a:pt x="76200" y="588898"/>
                </a:lnTo>
                <a:lnTo>
                  <a:pt x="76200" y="601598"/>
                </a:lnTo>
                <a:lnTo>
                  <a:pt x="2813050" y="601598"/>
                </a:lnTo>
                <a:lnTo>
                  <a:pt x="2813050" y="595248"/>
                </a:lnTo>
                <a:lnTo>
                  <a:pt x="2800350" y="595248"/>
                </a:lnTo>
                <a:lnTo>
                  <a:pt x="2800350" y="588898"/>
                </a:lnTo>
                <a:close/>
              </a:path>
              <a:path w="2813050" h="633729">
                <a:moveTo>
                  <a:pt x="2800350" y="6349"/>
                </a:moveTo>
                <a:lnTo>
                  <a:pt x="2800350" y="595248"/>
                </a:lnTo>
                <a:lnTo>
                  <a:pt x="2806700" y="588898"/>
                </a:lnTo>
                <a:lnTo>
                  <a:pt x="2813050" y="588898"/>
                </a:lnTo>
                <a:lnTo>
                  <a:pt x="2813050" y="12699"/>
                </a:lnTo>
                <a:lnTo>
                  <a:pt x="2806700" y="12699"/>
                </a:lnTo>
                <a:lnTo>
                  <a:pt x="2800350" y="6349"/>
                </a:lnTo>
                <a:close/>
              </a:path>
              <a:path w="2813050" h="633729">
                <a:moveTo>
                  <a:pt x="2813050" y="588898"/>
                </a:moveTo>
                <a:lnTo>
                  <a:pt x="2806700" y="588898"/>
                </a:lnTo>
                <a:lnTo>
                  <a:pt x="2800350" y="595248"/>
                </a:lnTo>
                <a:lnTo>
                  <a:pt x="2813050" y="595248"/>
                </a:lnTo>
                <a:lnTo>
                  <a:pt x="2813050" y="588898"/>
                </a:lnTo>
                <a:close/>
              </a:path>
              <a:path w="2813050" h="633729">
                <a:moveTo>
                  <a:pt x="2813050" y="0"/>
                </a:moveTo>
                <a:lnTo>
                  <a:pt x="2578100" y="0"/>
                </a:lnTo>
                <a:lnTo>
                  <a:pt x="2578100" y="12699"/>
                </a:lnTo>
                <a:lnTo>
                  <a:pt x="2800350" y="12699"/>
                </a:lnTo>
                <a:lnTo>
                  <a:pt x="2800350" y="6349"/>
                </a:lnTo>
                <a:lnTo>
                  <a:pt x="2813050" y="6349"/>
                </a:lnTo>
                <a:lnTo>
                  <a:pt x="2813050" y="0"/>
                </a:lnTo>
                <a:close/>
              </a:path>
              <a:path w="2813050" h="633729">
                <a:moveTo>
                  <a:pt x="2813050" y="6349"/>
                </a:moveTo>
                <a:lnTo>
                  <a:pt x="2800350" y="6349"/>
                </a:lnTo>
                <a:lnTo>
                  <a:pt x="2806700" y="12699"/>
                </a:lnTo>
                <a:lnTo>
                  <a:pt x="2813050" y="12699"/>
                </a:lnTo>
                <a:lnTo>
                  <a:pt x="2813050" y="6349"/>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24" name="object 24"/>
          <p:cNvSpPr/>
          <p:nvPr/>
        </p:nvSpPr>
        <p:spPr>
          <a:xfrm>
            <a:off x="5257800" y="4547615"/>
            <a:ext cx="1447800" cy="609600"/>
          </a:xfrm>
          <a:custGeom>
            <a:avLst/>
            <a:gdLst/>
            <a:ahLst/>
            <a:cxnLst/>
            <a:rect l="l" t="t" r="r" b="b"/>
            <a:pathLst>
              <a:path w="1447800" h="609600">
                <a:moveTo>
                  <a:pt x="0" y="304799"/>
                </a:moveTo>
                <a:lnTo>
                  <a:pt x="723900" y="0"/>
                </a:lnTo>
                <a:lnTo>
                  <a:pt x="1447800" y="304799"/>
                </a:lnTo>
                <a:lnTo>
                  <a:pt x="723900" y="609599"/>
                </a:lnTo>
                <a:lnTo>
                  <a:pt x="0" y="304799"/>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25" name="object 25"/>
          <p:cNvSpPr txBox="1"/>
          <p:nvPr/>
        </p:nvSpPr>
        <p:spPr>
          <a:xfrm>
            <a:off x="5520309" y="4715002"/>
            <a:ext cx="924560"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Times New Roman" panose="02020603050405020304" pitchFamily="18" charset="0"/>
                <a:cs typeface="Times New Roman" panose="02020603050405020304" pitchFamily="18" charset="0"/>
              </a:rPr>
              <a:t>C</a:t>
            </a:r>
            <a:r>
              <a:rPr sz="1600" spc="-65" dirty="0">
                <a:solidFill>
                  <a:srgbClr val="013299"/>
                </a:solidFill>
                <a:latin typeface="Times New Roman" panose="02020603050405020304" pitchFamily="18" charset="0"/>
                <a:cs typeface="Times New Roman" panose="02020603050405020304" pitchFamily="18" charset="0"/>
              </a:rPr>
              <a:t> </a:t>
            </a:r>
            <a:r>
              <a:rPr sz="1600" spc="-10" dirty="0">
                <a:solidFill>
                  <a:srgbClr val="013299"/>
                </a:solidFill>
                <a:latin typeface="Times New Roman" panose="02020603050405020304" pitchFamily="18" charset="0"/>
                <a:cs typeface="Times New Roman" panose="02020603050405020304" pitchFamily="18" charset="0"/>
              </a:rPr>
              <a:t>Ready?</a:t>
            </a:r>
            <a:endParaRPr sz="1600" dirty="0">
              <a:solidFill>
                <a:srgbClr val="013299"/>
              </a:solidFill>
              <a:latin typeface="Times New Roman" panose="02020603050405020304" pitchFamily="18" charset="0"/>
              <a:cs typeface="Times New Roman" panose="02020603050405020304" pitchFamily="18" charset="0"/>
            </a:endParaRPr>
          </a:p>
        </p:txBody>
      </p:sp>
      <p:sp>
        <p:nvSpPr>
          <p:cNvPr id="26" name="object 26"/>
          <p:cNvSpPr/>
          <p:nvPr/>
        </p:nvSpPr>
        <p:spPr>
          <a:xfrm>
            <a:off x="7316723" y="4596384"/>
            <a:ext cx="1295400" cy="510540"/>
          </a:xfrm>
          <a:custGeom>
            <a:avLst/>
            <a:gdLst/>
            <a:ahLst/>
            <a:cxnLst/>
            <a:rect l="l" t="t" r="r" b="b"/>
            <a:pathLst>
              <a:path w="1295400" h="510539">
                <a:moveTo>
                  <a:pt x="0" y="510539"/>
                </a:moveTo>
                <a:lnTo>
                  <a:pt x="1295400" y="510539"/>
                </a:lnTo>
                <a:lnTo>
                  <a:pt x="1295400" y="0"/>
                </a:lnTo>
                <a:lnTo>
                  <a:pt x="0" y="0"/>
                </a:lnTo>
                <a:lnTo>
                  <a:pt x="0" y="510539"/>
                </a:lnTo>
                <a:close/>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27" name="object 27"/>
          <p:cNvSpPr txBox="1"/>
          <p:nvPr/>
        </p:nvSpPr>
        <p:spPr>
          <a:xfrm>
            <a:off x="7316723" y="4596384"/>
            <a:ext cx="1295400" cy="510540"/>
          </a:xfrm>
          <a:prstGeom prst="rect">
            <a:avLst/>
          </a:prstGeom>
          <a:ln w="9525">
            <a:solidFill>
              <a:srgbClr val="000000"/>
            </a:solidFill>
          </a:ln>
        </p:spPr>
        <p:txBody>
          <a:bodyPr vert="horz" wrap="square" lIns="0" tIns="6985" rIns="0" bIns="0" rtlCol="0">
            <a:spAutoFit/>
          </a:bodyPr>
          <a:lstStyle/>
          <a:p>
            <a:pPr marL="169545">
              <a:lnSpc>
                <a:spcPct val="100000"/>
              </a:lnSpc>
              <a:spcBef>
                <a:spcPts val="55"/>
              </a:spcBef>
            </a:pPr>
            <a:r>
              <a:rPr sz="1600" spc="-5" dirty="0">
                <a:solidFill>
                  <a:srgbClr val="013299"/>
                </a:solidFill>
                <a:latin typeface="Times New Roman" panose="02020603050405020304" pitchFamily="18" charset="0"/>
                <a:cs typeface="Times New Roman" panose="02020603050405020304" pitchFamily="18" charset="0"/>
              </a:rPr>
              <a:t>Exchange</a:t>
            </a:r>
            <a:endParaRPr sz="1600">
              <a:solidFill>
                <a:srgbClr val="013299"/>
              </a:solidFill>
              <a:latin typeface="Times New Roman" panose="02020603050405020304" pitchFamily="18" charset="0"/>
              <a:cs typeface="Times New Roman" panose="02020603050405020304" pitchFamily="18" charset="0"/>
            </a:endParaRPr>
          </a:p>
          <a:p>
            <a:pPr marL="140335">
              <a:lnSpc>
                <a:spcPct val="100000"/>
              </a:lnSpc>
            </a:pPr>
            <a:r>
              <a:rPr sz="1600" spc="-5" dirty="0">
                <a:solidFill>
                  <a:srgbClr val="013299"/>
                </a:solidFill>
                <a:latin typeface="Times New Roman" panose="02020603050405020304" pitchFamily="18" charset="0"/>
                <a:cs typeface="Times New Roman" panose="02020603050405020304" pitchFamily="18" charset="0"/>
              </a:rPr>
              <a:t>data</a:t>
            </a:r>
            <a:r>
              <a:rPr sz="1600" spc="-15" dirty="0">
                <a:solidFill>
                  <a:srgbClr val="013299"/>
                </a:solidFill>
                <a:latin typeface="Times New Roman" panose="02020603050405020304" pitchFamily="18" charset="0"/>
                <a:cs typeface="Times New Roman" panose="02020603050405020304" pitchFamily="18" charset="0"/>
              </a:rPr>
              <a:t> </a:t>
            </a:r>
            <a:r>
              <a:rPr sz="1600" spc="-10" dirty="0">
                <a:solidFill>
                  <a:srgbClr val="013299"/>
                </a:solidFill>
                <a:latin typeface="Times New Roman" panose="02020603050405020304" pitchFamily="18" charset="0"/>
                <a:cs typeface="Times New Roman" panose="02020603050405020304" pitchFamily="18" charset="0"/>
              </a:rPr>
              <a:t>with </a:t>
            </a:r>
            <a:r>
              <a:rPr sz="1600" spc="-5" dirty="0">
                <a:solidFill>
                  <a:srgbClr val="013299"/>
                </a:solidFill>
                <a:latin typeface="Times New Roman" panose="02020603050405020304" pitchFamily="18" charset="0"/>
                <a:cs typeface="Times New Roman" panose="02020603050405020304" pitchFamily="18" charset="0"/>
              </a:rPr>
              <a:t>C</a:t>
            </a:r>
            <a:endParaRPr sz="1600">
              <a:solidFill>
                <a:srgbClr val="013299"/>
              </a:solidFill>
              <a:latin typeface="Times New Roman" panose="02020603050405020304" pitchFamily="18" charset="0"/>
              <a:cs typeface="Times New Roman" panose="02020603050405020304" pitchFamily="18" charset="0"/>
            </a:endParaRPr>
          </a:p>
        </p:txBody>
      </p:sp>
      <p:sp>
        <p:nvSpPr>
          <p:cNvPr id="28" name="object 28"/>
          <p:cNvSpPr/>
          <p:nvPr/>
        </p:nvSpPr>
        <p:spPr>
          <a:xfrm>
            <a:off x="5934456" y="4814315"/>
            <a:ext cx="1355090" cy="623570"/>
          </a:xfrm>
          <a:custGeom>
            <a:avLst/>
            <a:gdLst/>
            <a:ahLst/>
            <a:cxnLst/>
            <a:rect l="l" t="t" r="r" b="b"/>
            <a:pathLst>
              <a:path w="1355090" h="623570">
                <a:moveTo>
                  <a:pt x="76200" y="547116"/>
                </a:moveTo>
                <a:lnTo>
                  <a:pt x="44450" y="547116"/>
                </a:lnTo>
                <a:lnTo>
                  <a:pt x="44450" y="345948"/>
                </a:lnTo>
                <a:lnTo>
                  <a:pt x="31750" y="345948"/>
                </a:lnTo>
                <a:lnTo>
                  <a:pt x="31750" y="547116"/>
                </a:lnTo>
                <a:lnTo>
                  <a:pt x="0" y="547116"/>
                </a:lnTo>
                <a:lnTo>
                  <a:pt x="38100" y="623316"/>
                </a:lnTo>
                <a:lnTo>
                  <a:pt x="69850" y="559816"/>
                </a:lnTo>
                <a:lnTo>
                  <a:pt x="76200" y="547116"/>
                </a:lnTo>
                <a:close/>
              </a:path>
              <a:path w="1355090" h="623570">
                <a:moveTo>
                  <a:pt x="1354836" y="38100"/>
                </a:moveTo>
                <a:lnTo>
                  <a:pt x="1342136" y="31750"/>
                </a:lnTo>
                <a:lnTo>
                  <a:pt x="1278636" y="0"/>
                </a:lnTo>
                <a:lnTo>
                  <a:pt x="1278636" y="31750"/>
                </a:lnTo>
                <a:lnTo>
                  <a:pt x="771144" y="31750"/>
                </a:lnTo>
                <a:lnTo>
                  <a:pt x="771144" y="44450"/>
                </a:lnTo>
                <a:lnTo>
                  <a:pt x="1278636" y="44450"/>
                </a:lnTo>
                <a:lnTo>
                  <a:pt x="1278636" y="76200"/>
                </a:lnTo>
                <a:lnTo>
                  <a:pt x="1342136" y="44450"/>
                </a:lnTo>
                <a:lnTo>
                  <a:pt x="1354836" y="3810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29" name="object 29"/>
          <p:cNvSpPr txBox="1"/>
          <p:nvPr/>
        </p:nvSpPr>
        <p:spPr>
          <a:xfrm>
            <a:off x="6737350" y="4556252"/>
            <a:ext cx="354330" cy="258404"/>
          </a:xfrm>
          <a:prstGeom prst="rect">
            <a:avLst/>
          </a:prstGeom>
        </p:spPr>
        <p:txBody>
          <a:bodyPr vert="horz" wrap="square" lIns="0" tIns="12065" rIns="0" bIns="0" rtlCol="0">
            <a:spAutoFit/>
          </a:bodyPr>
          <a:lstStyle/>
          <a:p>
            <a:pPr marL="12700">
              <a:lnSpc>
                <a:spcPct val="100000"/>
              </a:lnSpc>
              <a:spcBef>
                <a:spcPts val="95"/>
              </a:spcBef>
            </a:pPr>
            <a:r>
              <a:rPr sz="1600" spc="-170" dirty="0">
                <a:solidFill>
                  <a:srgbClr val="013299"/>
                </a:solidFill>
                <a:latin typeface="Times New Roman" panose="02020603050405020304" pitchFamily="18" charset="0"/>
                <a:cs typeface="Times New Roman" panose="02020603050405020304" pitchFamily="18" charset="0"/>
              </a:rPr>
              <a:t>Y</a:t>
            </a:r>
            <a:r>
              <a:rPr sz="1600" spc="-5" dirty="0">
                <a:solidFill>
                  <a:srgbClr val="013299"/>
                </a:solidFill>
                <a:latin typeface="Times New Roman" panose="02020603050405020304" pitchFamily="18" charset="0"/>
                <a:cs typeface="Times New Roman" panose="02020603050405020304" pitchFamily="18" charset="0"/>
              </a:rPr>
              <a:t>es</a:t>
            </a:r>
            <a:endParaRPr sz="1600">
              <a:solidFill>
                <a:srgbClr val="013299"/>
              </a:solidFill>
              <a:latin typeface="Times New Roman" panose="02020603050405020304" pitchFamily="18" charset="0"/>
              <a:cs typeface="Times New Roman" panose="02020603050405020304" pitchFamily="18" charset="0"/>
            </a:endParaRPr>
          </a:p>
        </p:txBody>
      </p:sp>
      <p:sp>
        <p:nvSpPr>
          <p:cNvPr id="30" name="object 30"/>
          <p:cNvSpPr txBox="1"/>
          <p:nvPr/>
        </p:nvSpPr>
        <p:spPr>
          <a:xfrm>
            <a:off x="5650229" y="5142102"/>
            <a:ext cx="284480"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13299"/>
                </a:solidFill>
                <a:latin typeface="Times New Roman" panose="02020603050405020304" pitchFamily="18" charset="0"/>
                <a:cs typeface="Times New Roman" panose="02020603050405020304" pitchFamily="18" charset="0"/>
              </a:rPr>
              <a:t>No</a:t>
            </a:r>
            <a:endParaRPr sz="1600">
              <a:solidFill>
                <a:srgbClr val="013299"/>
              </a:solidFill>
              <a:latin typeface="Times New Roman" panose="02020603050405020304" pitchFamily="18" charset="0"/>
              <a:cs typeface="Times New Roman" panose="02020603050405020304" pitchFamily="18" charset="0"/>
            </a:endParaRPr>
          </a:p>
        </p:txBody>
      </p:sp>
      <p:grpSp>
        <p:nvGrpSpPr>
          <p:cNvPr id="31" name="object 31"/>
          <p:cNvGrpSpPr/>
          <p:nvPr/>
        </p:nvGrpSpPr>
        <p:grpSpPr>
          <a:xfrm>
            <a:off x="4870450" y="2156460"/>
            <a:ext cx="3975735" cy="3318510"/>
            <a:chOff x="4870450" y="2156460"/>
            <a:chExt cx="3975735" cy="3318510"/>
          </a:xfrm>
        </p:grpSpPr>
        <p:sp>
          <p:nvSpPr>
            <p:cNvPr id="32" name="object 32"/>
            <p:cNvSpPr/>
            <p:nvPr/>
          </p:nvSpPr>
          <p:spPr>
            <a:xfrm>
              <a:off x="4876800" y="4850892"/>
              <a:ext cx="3964304" cy="619125"/>
            </a:xfrm>
            <a:custGeom>
              <a:avLst/>
              <a:gdLst/>
              <a:ahLst/>
              <a:cxnLst/>
              <a:rect l="l" t="t" r="r" b="b"/>
              <a:pathLst>
                <a:path w="3964304" h="619125">
                  <a:moveTo>
                    <a:pt x="3735451" y="0"/>
                  </a:moveTo>
                  <a:lnTo>
                    <a:pt x="3964051" y="0"/>
                  </a:lnTo>
                  <a:lnTo>
                    <a:pt x="3964051" y="619124"/>
                  </a:lnTo>
                  <a:lnTo>
                    <a:pt x="0" y="619124"/>
                  </a:lnTo>
                </a:path>
              </a:pathLst>
            </a:custGeom>
            <a:ln w="9525">
              <a:solidFill>
                <a:srgbClr val="000000"/>
              </a:solidFill>
            </a:ln>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sp>
          <p:nvSpPr>
            <p:cNvPr id="33" name="object 33"/>
            <p:cNvSpPr/>
            <p:nvPr/>
          </p:nvSpPr>
          <p:spPr>
            <a:xfrm>
              <a:off x="4870450" y="2156460"/>
              <a:ext cx="996950" cy="3314700"/>
            </a:xfrm>
            <a:custGeom>
              <a:avLst/>
              <a:gdLst/>
              <a:ahLst/>
              <a:cxnLst/>
              <a:rect l="l" t="t" r="r" b="b"/>
              <a:pathLst>
                <a:path w="996950" h="3314700">
                  <a:moveTo>
                    <a:pt x="920750" y="31750"/>
                  </a:moveTo>
                  <a:lnTo>
                    <a:pt x="0" y="31750"/>
                  </a:lnTo>
                  <a:lnTo>
                    <a:pt x="0" y="3314700"/>
                  </a:lnTo>
                  <a:lnTo>
                    <a:pt x="12700" y="3314700"/>
                  </a:lnTo>
                  <a:lnTo>
                    <a:pt x="12700" y="44450"/>
                  </a:lnTo>
                  <a:lnTo>
                    <a:pt x="6350" y="44450"/>
                  </a:lnTo>
                  <a:lnTo>
                    <a:pt x="12700" y="38100"/>
                  </a:lnTo>
                  <a:lnTo>
                    <a:pt x="920750" y="38100"/>
                  </a:lnTo>
                  <a:lnTo>
                    <a:pt x="920750" y="31750"/>
                  </a:lnTo>
                  <a:close/>
                </a:path>
                <a:path w="996950" h="3314700">
                  <a:moveTo>
                    <a:pt x="920750" y="0"/>
                  </a:moveTo>
                  <a:lnTo>
                    <a:pt x="920750" y="76200"/>
                  </a:lnTo>
                  <a:lnTo>
                    <a:pt x="984250" y="44450"/>
                  </a:lnTo>
                  <a:lnTo>
                    <a:pt x="933450" y="44450"/>
                  </a:lnTo>
                  <a:lnTo>
                    <a:pt x="933450" y="31750"/>
                  </a:lnTo>
                  <a:lnTo>
                    <a:pt x="984250" y="31750"/>
                  </a:lnTo>
                  <a:lnTo>
                    <a:pt x="920750" y="0"/>
                  </a:lnTo>
                  <a:close/>
                </a:path>
                <a:path w="996950" h="3314700">
                  <a:moveTo>
                    <a:pt x="12700" y="38100"/>
                  </a:moveTo>
                  <a:lnTo>
                    <a:pt x="6350" y="44450"/>
                  </a:lnTo>
                  <a:lnTo>
                    <a:pt x="12700" y="44450"/>
                  </a:lnTo>
                  <a:lnTo>
                    <a:pt x="12700" y="38100"/>
                  </a:lnTo>
                  <a:close/>
                </a:path>
                <a:path w="996950" h="3314700">
                  <a:moveTo>
                    <a:pt x="920750" y="38100"/>
                  </a:moveTo>
                  <a:lnTo>
                    <a:pt x="12700" y="38100"/>
                  </a:lnTo>
                  <a:lnTo>
                    <a:pt x="12700" y="44450"/>
                  </a:lnTo>
                  <a:lnTo>
                    <a:pt x="920750" y="44450"/>
                  </a:lnTo>
                  <a:lnTo>
                    <a:pt x="920750" y="38100"/>
                  </a:lnTo>
                  <a:close/>
                </a:path>
                <a:path w="996950" h="3314700">
                  <a:moveTo>
                    <a:pt x="984250" y="31750"/>
                  </a:moveTo>
                  <a:lnTo>
                    <a:pt x="933450" y="31750"/>
                  </a:lnTo>
                  <a:lnTo>
                    <a:pt x="933450" y="44450"/>
                  </a:lnTo>
                  <a:lnTo>
                    <a:pt x="984250" y="44450"/>
                  </a:lnTo>
                  <a:lnTo>
                    <a:pt x="996950" y="38100"/>
                  </a:lnTo>
                  <a:lnTo>
                    <a:pt x="984250" y="31750"/>
                  </a:lnTo>
                  <a:close/>
                </a:path>
              </a:pathLst>
            </a:custGeom>
            <a:solidFill>
              <a:srgbClr val="000000"/>
            </a:solidFill>
          </p:spPr>
          <p:txBody>
            <a:bodyPr wrap="square" lIns="0" tIns="0" rIns="0" bIns="0" rtlCol="0"/>
            <a:lstStyle/>
            <a:p>
              <a:endParaRPr>
                <a:solidFill>
                  <a:srgbClr val="013299"/>
                </a:solidFill>
                <a:latin typeface="Times New Roman" panose="02020603050405020304" pitchFamily="18" charset="0"/>
                <a:cs typeface="Times New Roman" panose="02020603050405020304" pitchFamily="18" charset="0"/>
              </a:endParaRPr>
            </a:p>
          </p:txBody>
        </p:sp>
      </p:grpSp>
      <p:sp>
        <p:nvSpPr>
          <p:cNvPr id="34" name="object 34"/>
          <p:cNvSpPr txBox="1">
            <a:spLocks noGrp="1"/>
          </p:cNvSpPr>
          <p:nvPr>
            <p:ph type="sldNum" sz="quarter" idx="7"/>
          </p:nvPr>
        </p:nvSpPr>
        <p:spPr>
          <a:xfrm>
            <a:off x="8081264" y="6436689"/>
            <a:ext cx="781050" cy="204351"/>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solidFill>
                  <a:srgbClr val="013299"/>
                </a:solidFill>
                <a:latin typeface="Times New Roman" panose="02020603050405020304" pitchFamily="18" charset="0"/>
                <a:cs typeface="Times New Roman" panose="02020603050405020304" pitchFamily="18" charset="0"/>
              </a:rPr>
              <a:t>Trang</a:t>
            </a:r>
            <a:r>
              <a:rPr lang="en-US" spc="-65">
                <a:solidFill>
                  <a:srgbClr val="013299"/>
                </a:solidFill>
                <a:latin typeface="Times New Roman" panose="02020603050405020304" pitchFamily="18" charset="0"/>
                <a:cs typeface="Times New Roman" panose="02020603050405020304" pitchFamily="18" charset="0"/>
              </a:rPr>
              <a:t> </a:t>
            </a:r>
            <a:fld id="{81D60167-4931-47E6-BA6A-407CBD079E47}" type="slidenum">
              <a:rPr smtClean="0">
                <a:solidFill>
                  <a:srgbClr val="013299"/>
                </a:solidFill>
                <a:latin typeface="Times New Roman" panose="02020603050405020304" pitchFamily="18" charset="0"/>
                <a:cs typeface="Times New Roman" panose="02020603050405020304" pitchFamily="18" charset="0"/>
              </a:rPr>
              <a:pPr marL="12700">
                <a:lnSpc>
                  <a:spcPts val="1650"/>
                </a:lnSpc>
              </a:pPr>
              <a:t>7</a:t>
            </a:fld>
            <a:endParaRPr dirty="0">
              <a:solidFill>
                <a:srgbClr val="013299"/>
              </a:solidFill>
              <a:latin typeface="Times New Roman" panose="02020603050405020304" pitchFamily="18" charset="0"/>
              <a:cs typeface="Times New Roman" panose="02020603050405020304" pitchFamily="18" charset="0"/>
            </a:endParaRPr>
          </a:p>
        </p:txBody>
      </p:sp>
      <p:sp>
        <p:nvSpPr>
          <p:cNvPr id="35" name="Rectangle 3">
            <a:extLst>
              <a:ext uri="{FF2B5EF4-FFF2-40B4-BE49-F238E27FC236}">
                <a16:creationId xmlns:a16="http://schemas.microsoft.com/office/drawing/2014/main" id="{4E369F07-D937-274D-A538-C3483E642FCC}"/>
              </a:ext>
            </a:extLst>
          </p:cNvPr>
          <p:cNvSpPr txBox="1">
            <a:spLocks noChangeArrowheads="1"/>
          </p:cNvSpPr>
          <p:nvPr/>
        </p:nvSpPr>
        <p:spPr bwMode="auto">
          <a:xfrm>
            <a:off x="-51910" y="1306626"/>
            <a:ext cx="4697317"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lvl="1" algn="just" eaLnBrk="1" hangingPunct="1">
              <a:lnSpc>
                <a:spcPct val="90000"/>
              </a:lnSpc>
            </a:pPr>
            <a:r>
              <a:rPr lang="vi-VN" altLang="en-US" kern="0" dirty="0">
                <a:solidFill>
                  <a:srgbClr val="013299"/>
                </a:solidFill>
              </a:rPr>
              <a:t>Ba thiết bị A, B, C được thăm dò  không ưu tiên</a:t>
            </a:r>
          </a:p>
          <a:p>
            <a:pPr lvl="1" algn="just" eaLnBrk="1" hangingPunct="1">
              <a:lnSpc>
                <a:spcPct val="90000"/>
              </a:lnSpc>
            </a:pPr>
            <a:r>
              <a:rPr lang="vi-VN" altLang="en-US" kern="0" dirty="0">
                <a:solidFill>
                  <a:srgbClr val="013299"/>
                </a:solidFill>
              </a:rPr>
              <a:t>CPU quét tất cả các thiết bị trong một chu trình thăm dò</a:t>
            </a:r>
          </a:p>
          <a:p>
            <a:pPr lvl="1" algn="just" eaLnBrk="1" hangingPunct="1">
              <a:lnSpc>
                <a:spcPct val="90000"/>
              </a:lnSpc>
            </a:pPr>
            <a:r>
              <a:rPr lang="vi-VN" altLang="en-US" kern="0" dirty="0">
                <a:solidFill>
                  <a:srgbClr val="013299"/>
                </a:solidFill>
              </a:rPr>
              <a:t>CPU có thể trao đổi dữ liệu với  nhiều hơn 1 thiết bị trong một  chu trình thăm dò</a:t>
            </a:r>
          </a:p>
          <a:p>
            <a:pPr lvl="1" algn="just" eaLnBrk="1" hangingPunct="1">
              <a:lnSpc>
                <a:spcPct val="90000"/>
              </a:lnSpc>
            </a:pPr>
            <a:r>
              <a:rPr lang="vi-VN" altLang="en-US" kern="0" dirty="0">
                <a:solidFill>
                  <a:srgbClr val="013299"/>
                </a:solidFill>
              </a:rPr>
              <a:t>Các thiết bị được “thăm” lần  lượt, không phụ thuộc vào thiết  bị đứng trước chu trình.</a:t>
            </a:r>
          </a:p>
          <a:p>
            <a:pPr lvl="1" algn="just" eaLnBrk="1" hangingPunct="1">
              <a:lnSpc>
                <a:spcPct val="90000"/>
              </a:lnSpc>
            </a:pPr>
            <a:r>
              <a:rPr lang="vi-VN" altLang="en-US" kern="0" dirty="0">
                <a:solidFill>
                  <a:srgbClr val="013299"/>
                </a:solidFill>
              </a:rPr>
              <a:t>CPU bắt đầu 1 chu trình thăm  dò mới sau khi đã quét qua tất  cả các thiết bị.</a:t>
            </a:r>
          </a:p>
          <a:p>
            <a:pPr marL="457200" lvl="1" indent="0" algn="just" eaLnBrk="1" hangingPunct="1">
              <a:lnSpc>
                <a:spcPct val="90000"/>
              </a:lnSpc>
              <a:buNone/>
            </a:pPr>
            <a:br>
              <a:rPr lang="en-US" altLang="en-US" kern="0" dirty="0">
                <a:solidFill>
                  <a:srgbClr val="013299"/>
                </a:solidFill>
              </a:rPr>
            </a:br>
            <a:endParaRPr lang="en-US" altLang="en-US" kern="0" dirty="0">
              <a:solidFill>
                <a:srgbClr val="013299"/>
              </a:solidFill>
            </a:endParaRPr>
          </a:p>
          <a:p>
            <a:pPr algn="just"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50115" y="5338"/>
            <a:ext cx="7243769" cy="566181"/>
          </a:xfrm>
          <a:prstGeom prst="rect">
            <a:avLst/>
          </a:prstGeom>
        </p:spPr>
        <p:txBody>
          <a:bodyPr vert="horz" wrap="square" lIns="0" tIns="12065" rIns="0" bIns="0" rtlCol="0">
            <a:spAutoFit/>
          </a:bodyPr>
          <a:lstStyle/>
          <a:p>
            <a:pPr marL="12700">
              <a:lnSpc>
                <a:spcPct val="100000"/>
              </a:lnSpc>
              <a:spcBef>
                <a:spcPts val="95"/>
              </a:spcBef>
            </a:pPr>
            <a:r>
              <a:rPr sz="3600" spc="-10" dirty="0" err="1">
                <a:solidFill>
                  <a:srgbClr val="013299"/>
                </a:solidFill>
              </a:rPr>
              <a:t>Vào</a:t>
            </a:r>
            <a:r>
              <a:rPr sz="3600" spc="5" dirty="0">
                <a:solidFill>
                  <a:srgbClr val="013299"/>
                </a:solidFill>
              </a:rPr>
              <a:t> </a:t>
            </a:r>
            <a:r>
              <a:rPr sz="3600" spc="-5" dirty="0">
                <a:solidFill>
                  <a:srgbClr val="013299"/>
                </a:solidFill>
              </a:rPr>
              <a:t>ra</a:t>
            </a:r>
            <a:r>
              <a:rPr sz="3600" spc="-10" dirty="0">
                <a:solidFill>
                  <a:srgbClr val="013299"/>
                </a:solidFill>
              </a:rPr>
              <a:t> </a:t>
            </a:r>
            <a:r>
              <a:rPr sz="3600" spc="-5" dirty="0">
                <a:solidFill>
                  <a:srgbClr val="013299"/>
                </a:solidFill>
              </a:rPr>
              <a:t>bằng</a:t>
            </a:r>
            <a:r>
              <a:rPr sz="3600" spc="10" dirty="0">
                <a:solidFill>
                  <a:srgbClr val="013299"/>
                </a:solidFill>
              </a:rPr>
              <a:t> </a:t>
            </a:r>
            <a:r>
              <a:rPr sz="3600" spc="-5" dirty="0">
                <a:solidFill>
                  <a:srgbClr val="013299"/>
                </a:solidFill>
              </a:rPr>
              <a:t>thăm</a:t>
            </a:r>
            <a:r>
              <a:rPr sz="3600" spc="15" dirty="0">
                <a:solidFill>
                  <a:srgbClr val="013299"/>
                </a:solidFill>
              </a:rPr>
              <a:t> </a:t>
            </a:r>
            <a:r>
              <a:rPr sz="3600" spc="-5" dirty="0">
                <a:solidFill>
                  <a:srgbClr val="013299"/>
                </a:solidFill>
              </a:rPr>
              <a:t>dò</a:t>
            </a:r>
            <a:r>
              <a:rPr sz="3600" spc="15" dirty="0">
                <a:solidFill>
                  <a:srgbClr val="013299"/>
                </a:solidFill>
              </a:rPr>
              <a:t> </a:t>
            </a:r>
            <a:r>
              <a:rPr sz="3600" spc="-5" dirty="0">
                <a:solidFill>
                  <a:srgbClr val="013299"/>
                </a:solidFill>
              </a:rPr>
              <a:t>–</a:t>
            </a:r>
            <a:r>
              <a:rPr sz="3600" dirty="0">
                <a:solidFill>
                  <a:srgbClr val="013299"/>
                </a:solidFill>
              </a:rPr>
              <a:t> </a:t>
            </a:r>
            <a:r>
              <a:rPr sz="3600" spc="-5" dirty="0">
                <a:solidFill>
                  <a:srgbClr val="013299"/>
                </a:solidFill>
              </a:rPr>
              <a:t>có</a:t>
            </a:r>
            <a:r>
              <a:rPr sz="3600" spc="-10" dirty="0">
                <a:solidFill>
                  <a:srgbClr val="013299"/>
                </a:solidFill>
              </a:rPr>
              <a:t> ưu </a:t>
            </a:r>
            <a:r>
              <a:rPr sz="3600" spc="-5" dirty="0">
                <a:solidFill>
                  <a:srgbClr val="013299"/>
                </a:solidFill>
              </a:rPr>
              <a:t>tiên</a:t>
            </a:r>
            <a:endParaRPr sz="3600" dirty="0">
              <a:solidFill>
                <a:srgbClr val="013299"/>
              </a:solidFill>
            </a:endParaRPr>
          </a:p>
        </p:txBody>
      </p:sp>
      <p:sp>
        <p:nvSpPr>
          <p:cNvPr id="6" name="object 6"/>
          <p:cNvSpPr txBox="1"/>
          <p:nvPr/>
        </p:nvSpPr>
        <p:spPr>
          <a:xfrm>
            <a:off x="5746241" y="1804542"/>
            <a:ext cx="454659"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Arial MT"/>
                <a:cs typeface="Arial MT"/>
              </a:rPr>
              <a:t>Start</a:t>
            </a:r>
            <a:endParaRPr sz="1600">
              <a:solidFill>
                <a:srgbClr val="013299"/>
              </a:solidFill>
              <a:latin typeface="Arial MT"/>
              <a:cs typeface="Arial MT"/>
            </a:endParaRPr>
          </a:p>
        </p:txBody>
      </p:sp>
      <p:grpSp>
        <p:nvGrpSpPr>
          <p:cNvPr id="7" name="object 7"/>
          <p:cNvGrpSpPr/>
          <p:nvPr/>
        </p:nvGrpSpPr>
        <p:grpSpPr>
          <a:xfrm>
            <a:off x="5253037" y="2109216"/>
            <a:ext cx="1457325" cy="928369"/>
            <a:chOff x="5253037" y="2109216"/>
            <a:chExt cx="1457325" cy="928369"/>
          </a:xfrm>
        </p:grpSpPr>
        <p:sp>
          <p:nvSpPr>
            <p:cNvPr id="8" name="object 8"/>
            <p:cNvSpPr/>
            <p:nvPr/>
          </p:nvSpPr>
          <p:spPr>
            <a:xfrm>
              <a:off x="5934455" y="2109216"/>
              <a:ext cx="76200" cy="266700"/>
            </a:xfrm>
            <a:custGeom>
              <a:avLst/>
              <a:gdLst/>
              <a:ahLst/>
              <a:cxnLst/>
              <a:rect l="l" t="t" r="r" b="b"/>
              <a:pathLst>
                <a:path w="76200" h="266700">
                  <a:moveTo>
                    <a:pt x="31750" y="190500"/>
                  </a:moveTo>
                  <a:lnTo>
                    <a:pt x="0" y="190500"/>
                  </a:lnTo>
                  <a:lnTo>
                    <a:pt x="38100" y="266700"/>
                  </a:lnTo>
                  <a:lnTo>
                    <a:pt x="69850" y="203200"/>
                  </a:lnTo>
                  <a:lnTo>
                    <a:pt x="31750" y="203200"/>
                  </a:lnTo>
                  <a:lnTo>
                    <a:pt x="31750" y="190500"/>
                  </a:lnTo>
                  <a:close/>
                </a:path>
                <a:path w="76200" h="266700">
                  <a:moveTo>
                    <a:pt x="44450" y="0"/>
                  </a:moveTo>
                  <a:lnTo>
                    <a:pt x="31750" y="0"/>
                  </a:lnTo>
                  <a:lnTo>
                    <a:pt x="31750" y="203200"/>
                  </a:lnTo>
                  <a:lnTo>
                    <a:pt x="44450" y="203200"/>
                  </a:lnTo>
                  <a:lnTo>
                    <a:pt x="44450" y="0"/>
                  </a:lnTo>
                  <a:close/>
                </a:path>
                <a:path w="76200" h="266700">
                  <a:moveTo>
                    <a:pt x="76200" y="190500"/>
                  </a:moveTo>
                  <a:lnTo>
                    <a:pt x="44450" y="190500"/>
                  </a:lnTo>
                  <a:lnTo>
                    <a:pt x="44450" y="203200"/>
                  </a:lnTo>
                  <a:lnTo>
                    <a:pt x="69850" y="203200"/>
                  </a:lnTo>
                  <a:lnTo>
                    <a:pt x="76200" y="190500"/>
                  </a:lnTo>
                  <a:close/>
                </a:path>
              </a:pathLst>
            </a:custGeom>
            <a:solidFill>
              <a:srgbClr val="000000"/>
            </a:solidFill>
          </p:spPr>
          <p:txBody>
            <a:bodyPr wrap="square" lIns="0" tIns="0" rIns="0" bIns="0" rtlCol="0"/>
            <a:lstStyle/>
            <a:p>
              <a:endParaRPr>
                <a:solidFill>
                  <a:srgbClr val="013299"/>
                </a:solidFill>
              </a:endParaRPr>
            </a:p>
          </p:txBody>
        </p:sp>
        <p:sp>
          <p:nvSpPr>
            <p:cNvPr id="9" name="object 9"/>
            <p:cNvSpPr/>
            <p:nvPr/>
          </p:nvSpPr>
          <p:spPr>
            <a:xfrm>
              <a:off x="5257800" y="2423160"/>
              <a:ext cx="1447800" cy="609600"/>
            </a:xfrm>
            <a:custGeom>
              <a:avLst/>
              <a:gdLst/>
              <a:ahLst/>
              <a:cxnLst/>
              <a:rect l="l" t="t" r="r" b="b"/>
              <a:pathLst>
                <a:path w="1447800" h="609600">
                  <a:moveTo>
                    <a:pt x="0" y="304800"/>
                  </a:moveTo>
                  <a:lnTo>
                    <a:pt x="723900" y="0"/>
                  </a:lnTo>
                  <a:lnTo>
                    <a:pt x="1447800" y="304800"/>
                  </a:lnTo>
                  <a:lnTo>
                    <a:pt x="723900" y="609600"/>
                  </a:lnTo>
                  <a:lnTo>
                    <a:pt x="0" y="304800"/>
                  </a:lnTo>
                  <a:close/>
                </a:path>
              </a:pathLst>
            </a:custGeom>
            <a:ln w="9525">
              <a:solidFill>
                <a:srgbClr val="000000"/>
              </a:solidFill>
            </a:ln>
          </p:spPr>
          <p:txBody>
            <a:bodyPr wrap="square" lIns="0" tIns="0" rIns="0" bIns="0" rtlCol="0"/>
            <a:lstStyle/>
            <a:p>
              <a:endParaRPr>
                <a:solidFill>
                  <a:srgbClr val="013299"/>
                </a:solidFill>
              </a:endParaRPr>
            </a:p>
          </p:txBody>
        </p:sp>
      </p:grpSp>
      <p:sp>
        <p:nvSpPr>
          <p:cNvPr id="10" name="object 10"/>
          <p:cNvSpPr txBox="1"/>
          <p:nvPr/>
        </p:nvSpPr>
        <p:spPr>
          <a:xfrm>
            <a:off x="5530977" y="2588767"/>
            <a:ext cx="90360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Arial MT"/>
                <a:cs typeface="Arial MT"/>
              </a:rPr>
              <a:t>A</a:t>
            </a:r>
            <a:r>
              <a:rPr sz="1600" spc="-85" dirty="0">
                <a:solidFill>
                  <a:srgbClr val="013299"/>
                </a:solidFill>
                <a:latin typeface="Arial MT"/>
                <a:cs typeface="Arial MT"/>
              </a:rPr>
              <a:t> </a:t>
            </a:r>
            <a:r>
              <a:rPr sz="1600" spc="-5" dirty="0">
                <a:solidFill>
                  <a:srgbClr val="013299"/>
                </a:solidFill>
                <a:latin typeface="Arial MT"/>
                <a:cs typeface="Arial MT"/>
              </a:rPr>
              <a:t>Read</a:t>
            </a:r>
            <a:r>
              <a:rPr sz="1600" spc="-25" dirty="0">
                <a:solidFill>
                  <a:srgbClr val="013299"/>
                </a:solidFill>
                <a:latin typeface="Arial MT"/>
                <a:cs typeface="Arial MT"/>
              </a:rPr>
              <a:t>y</a:t>
            </a:r>
            <a:r>
              <a:rPr sz="1600" spc="-5" dirty="0">
                <a:solidFill>
                  <a:srgbClr val="013299"/>
                </a:solidFill>
                <a:latin typeface="Arial MT"/>
                <a:cs typeface="Arial MT"/>
              </a:rPr>
              <a:t>?</a:t>
            </a:r>
            <a:endParaRPr sz="1600">
              <a:solidFill>
                <a:srgbClr val="013299"/>
              </a:solidFill>
              <a:latin typeface="Arial MT"/>
              <a:cs typeface="Arial MT"/>
            </a:endParaRPr>
          </a:p>
        </p:txBody>
      </p:sp>
      <p:sp>
        <p:nvSpPr>
          <p:cNvPr id="11" name="object 11"/>
          <p:cNvSpPr/>
          <p:nvPr/>
        </p:nvSpPr>
        <p:spPr>
          <a:xfrm>
            <a:off x="7316723" y="2470404"/>
            <a:ext cx="1295400" cy="510540"/>
          </a:xfrm>
          <a:custGeom>
            <a:avLst/>
            <a:gdLst/>
            <a:ahLst/>
            <a:cxnLst/>
            <a:rect l="l" t="t" r="r" b="b"/>
            <a:pathLst>
              <a:path w="1295400" h="510539">
                <a:moveTo>
                  <a:pt x="0" y="510539"/>
                </a:moveTo>
                <a:lnTo>
                  <a:pt x="1295400" y="510539"/>
                </a:lnTo>
                <a:lnTo>
                  <a:pt x="1295400" y="0"/>
                </a:lnTo>
                <a:lnTo>
                  <a:pt x="0" y="0"/>
                </a:lnTo>
                <a:lnTo>
                  <a:pt x="0" y="510539"/>
                </a:lnTo>
                <a:close/>
              </a:path>
            </a:pathLst>
          </a:custGeom>
          <a:ln w="9525">
            <a:solidFill>
              <a:srgbClr val="000000"/>
            </a:solidFill>
          </a:ln>
        </p:spPr>
        <p:txBody>
          <a:bodyPr wrap="square" lIns="0" tIns="0" rIns="0" bIns="0" rtlCol="0"/>
          <a:lstStyle/>
          <a:p>
            <a:endParaRPr>
              <a:solidFill>
                <a:srgbClr val="013299"/>
              </a:solidFill>
            </a:endParaRPr>
          </a:p>
        </p:txBody>
      </p:sp>
      <p:sp>
        <p:nvSpPr>
          <p:cNvPr id="12" name="object 12"/>
          <p:cNvSpPr txBox="1"/>
          <p:nvPr/>
        </p:nvSpPr>
        <p:spPr>
          <a:xfrm>
            <a:off x="7473822" y="2465323"/>
            <a:ext cx="92773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13299"/>
                </a:solidFill>
                <a:latin typeface="Arial MT"/>
                <a:cs typeface="Arial MT"/>
              </a:rPr>
              <a:t>Exchange</a:t>
            </a:r>
            <a:endParaRPr sz="1600">
              <a:solidFill>
                <a:srgbClr val="013299"/>
              </a:solidFill>
              <a:latin typeface="Arial MT"/>
              <a:cs typeface="Arial MT"/>
            </a:endParaRPr>
          </a:p>
        </p:txBody>
      </p:sp>
      <p:sp>
        <p:nvSpPr>
          <p:cNvPr id="13" name="object 13"/>
          <p:cNvSpPr/>
          <p:nvPr/>
        </p:nvSpPr>
        <p:spPr>
          <a:xfrm>
            <a:off x="6705600" y="2689860"/>
            <a:ext cx="584200" cy="76200"/>
          </a:xfrm>
          <a:custGeom>
            <a:avLst/>
            <a:gdLst/>
            <a:ahLst/>
            <a:cxnLst/>
            <a:rect l="l" t="t" r="r" b="b"/>
            <a:pathLst>
              <a:path w="584200" h="76200">
                <a:moveTo>
                  <a:pt x="507492" y="0"/>
                </a:moveTo>
                <a:lnTo>
                  <a:pt x="507492" y="76200"/>
                </a:lnTo>
                <a:lnTo>
                  <a:pt x="570992" y="44450"/>
                </a:lnTo>
                <a:lnTo>
                  <a:pt x="520192" y="44450"/>
                </a:lnTo>
                <a:lnTo>
                  <a:pt x="520192" y="31750"/>
                </a:lnTo>
                <a:lnTo>
                  <a:pt x="570992" y="31750"/>
                </a:lnTo>
                <a:lnTo>
                  <a:pt x="507492" y="0"/>
                </a:lnTo>
                <a:close/>
              </a:path>
              <a:path w="584200" h="76200">
                <a:moveTo>
                  <a:pt x="507492" y="31750"/>
                </a:moveTo>
                <a:lnTo>
                  <a:pt x="0" y="31750"/>
                </a:lnTo>
                <a:lnTo>
                  <a:pt x="0" y="44450"/>
                </a:lnTo>
                <a:lnTo>
                  <a:pt x="507492" y="44450"/>
                </a:lnTo>
                <a:lnTo>
                  <a:pt x="507492" y="31750"/>
                </a:lnTo>
                <a:close/>
              </a:path>
              <a:path w="584200" h="76200">
                <a:moveTo>
                  <a:pt x="570992" y="31750"/>
                </a:moveTo>
                <a:lnTo>
                  <a:pt x="520192" y="31750"/>
                </a:lnTo>
                <a:lnTo>
                  <a:pt x="520192" y="44450"/>
                </a:lnTo>
                <a:lnTo>
                  <a:pt x="570992" y="44450"/>
                </a:lnTo>
                <a:lnTo>
                  <a:pt x="583692" y="38100"/>
                </a:lnTo>
                <a:lnTo>
                  <a:pt x="570992" y="31750"/>
                </a:lnTo>
                <a:close/>
              </a:path>
            </a:pathLst>
          </a:custGeom>
          <a:solidFill>
            <a:srgbClr val="000000"/>
          </a:solidFill>
        </p:spPr>
        <p:txBody>
          <a:bodyPr wrap="square" lIns="0" tIns="0" rIns="0" bIns="0" rtlCol="0"/>
          <a:lstStyle/>
          <a:p>
            <a:endParaRPr>
              <a:solidFill>
                <a:srgbClr val="013299"/>
              </a:solidFill>
            </a:endParaRPr>
          </a:p>
        </p:txBody>
      </p:sp>
      <p:sp>
        <p:nvSpPr>
          <p:cNvPr id="14" name="object 14"/>
          <p:cNvSpPr/>
          <p:nvPr/>
        </p:nvSpPr>
        <p:spPr>
          <a:xfrm>
            <a:off x="5934455" y="3035807"/>
            <a:ext cx="76200" cy="384175"/>
          </a:xfrm>
          <a:custGeom>
            <a:avLst/>
            <a:gdLst/>
            <a:ahLst/>
            <a:cxnLst/>
            <a:rect l="l" t="t" r="r" b="b"/>
            <a:pathLst>
              <a:path w="76200" h="384175">
                <a:moveTo>
                  <a:pt x="31750" y="307847"/>
                </a:moveTo>
                <a:lnTo>
                  <a:pt x="0" y="307847"/>
                </a:lnTo>
                <a:lnTo>
                  <a:pt x="38100" y="384047"/>
                </a:lnTo>
                <a:lnTo>
                  <a:pt x="69850" y="320547"/>
                </a:lnTo>
                <a:lnTo>
                  <a:pt x="31750" y="320547"/>
                </a:lnTo>
                <a:lnTo>
                  <a:pt x="31750" y="307847"/>
                </a:lnTo>
                <a:close/>
              </a:path>
              <a:path w="76200" h="384175">
                <a:moveTo>
                  <a:pt x="44450" y="0"/>
                </a:moveTo>
                <a:lnTo>
                  <a:pt x="31750" y="0"/>
                </a:lnTo>
                <a:lnTo>
                  <a:pt x="31750" y="320547"/>
                </a:lnTo>
                <a:lnTo>
                  <a:pt x="44450" y="320547"/>
                </a:lnTo>
                <a:lnTo>
                  <a:pt x="44450" y="0"/>
                </a:lnTo>
                <a:close/>
              </a:path>
              <a:path w="76200" h="384175">
                <a:moveTo>
                  <a:pt x="76200" y="307847"/>
                </a:moveTo>
                <a:lnTo>
                  <a:pt x="44450" y="307847"/>
                </a:lnTo>
                <a:lnTo>
                  <a:pt x="44450" y="320547"/>
                </a:lnTo>
                <a:lnTo>
                  <a:pt x="69850" y="320547"/>
                </a:lnTo>
                <a:lnTo>
                  <a:pt x="76200" y="307847"/>
                </a:lnTo>
                <a:close/>
              </a:path>
            </a:pathLst>
          </a:custGeom>
          <a:solidFill>
            <a:srgbClr val="000000"/>
          </a:solidFill>
        </p:spPr>
        <p:txBody>
          <a:bodyPr wrap="square" lIns="0" tIns="0" rIns="0" bIns="0" rtlCol="0"/>
          <a:lstStyle/>
          <a:p>
            <a:endParaRPr>
              <a:solidFill>
                <a:srgbClr val="013299"/>
              </a:solidFill>
            </a:endParaRPr>
          </a:p>
        </p:txBody>
      </p:sp>
      <p:sp>
        <p:nvSpPr>
          <p:cNvPr id="15" name="object 15"/>
          <p:cNvSpPr txBox="1"/>
          <p:nvPr/>
        </p:nvSpPr>
        <p:spPr>
          <a:xfrm>
            <a:off x="6737350" y="2430017"/>
            <a:ext cx="354330" cy="258404"/>
          </a:xfrm>
          <a:prstGeom prst="rect">
            <a:avLst/>
          </a:prstGeom>
        </p:spPr>
        <p:txBody>
          <a:bodyPr vert="horz" wrap="square" lIns="0" tIns="12065" rIns="0" bIns="0" rtlCol="0">
            <a:spAutoFit/>
          </a:bodyPr>
          <a:lstStyle/>
          <a:p>
            <a:pPr marL="12700">
              <a:lnSpc>
                <a:spcPct val="100000"/>
              </a:lnSpc>
              <a:spcBef>
                <a:spcPts val="95"/>
              </a:spcBef>
            </a:pPr>
            <a:r>
              <a:rPr sz="1600" spc="-170" dirty="0">
                <a:solidFill>
                  <a:srgbClr val="013299"/>
                </a:solidFill>
                <a:latin typeface="Arial MT"/>
                <a:cs typeface="Arial MT"/>
              </a:rPr>
              <a:t>Y</a:t>
            </a:r>
            <a:r>
              <a:rPr sz="1600" spc="-5" dirty="0">
                <a:solidFill>
                  <a:srgbClr val="013299"/>
                </a:solidFill>
                <a:latin typeface="Arial MT"/>
                <a:cs typeface="Arial MT"/>
              </a:rPr>
              <a:t>es</a:t>
            </a:r>
            <a:endParaRPr sz="1600">
              <a:solidFill>
                <a:srgbClr val="013299"/>
              </a:solidFill>
              <a:latin typeface="Arial MT"/>
              <a:cs typeface="Arial MT"/>
            </a:endParaRPr>
          </a:p>
        </p:txBody>
      </p:sp>
      <p:graphicFrame>
        <p:nvGraphicFramePr>
          <p:cNvPr id="16" name="object 16"/>
          <p:cNvGraphicFramePr>
            <a:graphicFrameLocks noGrp="1"/>
          </p:cNvGraphicFramePr>
          <p:nvPr>
            <p:extLst>
              <p:ext uri="{D42A27DB-BD31-4B8C-83A1-F6EECF244321}">
                <p14:modId xmlns:p14="http://schemas.microsoft.com/office/powerpoint/2010/main" val="3784468848"/>
              </p:ext>
            </p:extLst>
          </p:nvPr>
        </p:nvGraphicFramePr>
        <p:xfrm>
          <a:off x="4872037" y="2711195"/>
          <a:ext cx="3968115" cy="2758818"/>
        </p:xfrm>
        <a:graphic>
          <a:graphicData uri="http://schemas.openxmlformats.org/drawingml/2006/table">
            <a:tbl>
              <a:tblPr firstRow="1" bandRow="1">
                <a:tableStyleId>{2D5ABB26-0587-4C30-8999-92F81FD0307C}</a:tableStyleId>
              </a:tblPr>
              <a:tblGrid>
                <a:gridCol w="243967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33045">
                  <a:extLst>
                    <a:ext uri="{9D8B030D-6E8A-4147-A177-3AD203B41FA5}">
                      <a16:colId xmlns:a16="http://schemas.microsoft.com/office/drawing/2014/main" val="20002"/>
                    </a:ext>
                  </a:extLst>
                </a:gridCol>
              </a:tblGrid>
              <a:tr h="1885188">
                <a:tc gridSpan="3">
                  <a:txBody>
                    <a:bodyPr/>
                    <a:lstStyle/>
                    <a:p>
                      <a:pPr marL="2590800">
                        <a:lnSpc>
                          <a:spcPct val="100000"/>
                        </a:lnSpc>
                        <a:spcBef>
                          <a:spcPts val="80"/>
                        </a:spcBef>
                      </a:pPr>
                      <a:r>
                        <a:rPr sz="1600" dirty="0">
                          <a:solidFill>
                            <a:srgbClr val="013299"/>
                          </a:solidFill>
                          <a:latin typeface="Arial MT"/>
                          <a:cs typeface="Arial MT"/>
                        </a:rPr>
                        <a:t>data</a:t>
                      </a:r>
                      <a:r>
                        <a:rPr sz="1600" spc="10" dirty="0">
                          <a:solidFill>
                            <a:srgbClr val="013299"/>
                          </a:solidFill>
                          <a:latin typeface="Arial MT"/>
                          <a:cs typeface="Arial MT"/>
                        </a:rPr>
                        <a:t> </a:t>
                      </a:r>
                      <a:r>
                        <a:rPr sz="1600" spc="-15" dirty="0">
                          <a:solidFill>
                            <a:srgbClr val="013299"/>
                          </a:solidFill>
                          <a:latin typeface="Arial MT"/>
                          <a:cs typeface="Arial MT"/>
                        </a:rPr>
                        <a:t>w</a:t>
                      </a:r>
                      <a:r>
                        <a:rPr sz="1600" dirty="0">
                          <a:solidFill>
                            <a:srgbClr val="013299"/>
                          </a:solidFill>
                          <a:latin typeface="Arial MT"/>
                          <a:cs typeface="Arial MT"/>
                        </a:rPr>
                        <a:t>ith</a:t>
                      </a:r>
                      <a:r>
                        <a:rPr sz="1600" spc="-85" dirty="0">
                          <a:solidFill>
                            <a:srgbClr val="013299"/>
                          </a:solidFill>
                          <a:latin typeface="Arial MT"/>
                          <a:cs typeface="Arial MT"/>
                        </a:rPr>
                        <a:t> </a:t>
                      </a:r>
                      <a:r>
                        <a:rPr sz="1600" dirty="0">
                          <a:solidFill>
                            <a:srgbClr val="013299"/>
                          </a:solidFill>
                          <a:latin typeface="Arial MT"/>
                          <a:cs typeface="Arial MT"/>
                        </a:rPr>
                        <a:t>A</a:t>
                      </a:r>
                    </a:p>
                    <a:p>
                      <a:pPr marL="765175">
                        <a:lnSpc>
                          <a:spcPct val="100000"/>
                        </a:lnSpc>
                        <a:spcBef>
                          <a:spcPts val="580"/>
                        </a:spcBef>
                      </a:pPr>
                      <a:r>
                        <a:rPr sz="1600" spc="-10" dirty="0">
                          <a:solidFill>
                            <a:srgbClr val="013299"/>
                          </a:solidFill>
                          <a:latin typeface="Arial MT"/>
                          <a:cs typeface="Arial MT"/>
                        </a:rPr>
                        <a:t>No</a:t>
                      </a:r>
                      <a:endParaRPr sz="1600" dirty="0">
                        <a:solidFill>
                          <a:srgbClr val="013299"/>
                        </a:solidFill>
                        <a:latin typeface="Arial MT"/>
                        <a:cs typeface="Arial MT"/>
                      </a:endParaRPr>
                    </a:p>
                    <a:p>
                      <a:pPr>
                        <a:lnSpc>
                          <a:spcPct val="100000"/>
                        </a:lnSpc>
                        <a:spcBef>
                          <a:spcPts val="50"/>
                        </a:spcBef>
                      </a:pPr>
                      <a:endParaRPr sz="1650" dirty="0">
                        <a:solidFill>
                          <a:srgbClr val="013299"/>
                        </a:solidFill>
                        <a:latin typeface="Times New Roman"/>
                        <a:cs typeface="Times New Roman"/>
                      </a:endParaRPr>
                    </a:p>
                    <a:p>
                      <a:pPr marL="1873250">
                        <a:lnSpc>
                          <a:spcPct val="100000"/>
                        </a:lnSpc>
                        <a:tabLst>
                          <a:tab pos="2609215" algn="l"/>
                        </a:tabLst>
                      </a:pPr>
                      <a:r>
                        <a:rPr sz="2400" spc="-89" baseline="10416" dirty="0">
                          <a:solidFill>
                            <a:srgbClr val="013299"/>
                          </a:solidFill>
                          <a:latin typeface="Arial MT"/>
                          <a:cs typeface="Arial MT"/>
                        </a:rPr>
                        <a:t>Yes	</a:t>
                      </a:r>
                      <a:r>
                        <a:rPr sz="1600" spc="-5" dirty="0">
                          <a:solidFill>
                            <a:srgbClr val="013299"/>
                          </a:solidFill>
                          <a:latin typeface="Arial MT"/>
                          <a:cs typeface="Arial MT"/>
                        </a:rPr>
                        <a:t>Exchange</a:t>
                      </a:r>
                      <a:endParaRPr sz="1600" dirty="0">
                        <a:solidFill>
                          <a:srgbClr val="013299"/>
                        </a:solidFill>
                        <a:latin typeface="Arial MT"/>
                        <a:cs typeface="Arial MT"/>
                      </a:endParaRPr>
                    </a:p>
                    <a:p>
                      <a:pPr marL="661670">
                        <a:lnSpc>
                          <a:spcPct val="100000"/>
                        </a:lnSpc>
                        <a:tabLst>
                          <a:tab pos="2585085" algn="l"/>
                        </a:tabLst>
                      </a:pPr>
                      <a:r>
                        <a:rPr sz="2400" spc="-7" baseline="32986" dirty="0">
                          <a:solidFill>
                            <a:srgbClr val="013299"/>
                          </a:solidFill>
                          <a:latin typeface="Arial MT"/>
                          <a:cs typeface="Arial MT"/>
                        </a:rPr>
                        <a:t>B</a:t>
                      </a:r>
                      <a:r>
                        <a:rPr sz="2400" baseline="32986" dirty="0">
                          <a:solidFill>
                            <a:srgbClr val="013299"/>
                          </a:solidFill>
                          <a:latin typeface="Arial MT"/>
                          <a:cs typeface="Arial MT"/>
                        </a:rPr>
                        <a:t> </a:t>
                      </a:r>
                      <a:r>
                        <a:rPr sz="2400" spc="-15" baseline="32986" dirty="0">
                          <a:solidFill>
                            <a:srgbClr val="013299"/>
                          </a:solidFill>
                          <a:latin typeface="Arial MT"/>
                          <a:cs typeface="Arial MT"/>
                        </a:rPr>
                        <a:t>Ready?	</a:t>
                      </a:r>
                      <a:r>
                        <a:rPr sz="1600" spc="-5" dirty="0">
                          <a:solidFill>
                            <a:srgbClr val="013299"/>
                          </a:solidFill>
                          <a:latin typeface="Arial MT"/>
                          <a:cs typeface="Arial MT"/>
                        </a:rPr>
                        <a:t>data</a:t>
                      </a:r>
                      <a:r>
                        <a:rPr sz="1600" spc="-10" dirty="0">
                          <a:solidFill>
                            <a:srgbClr val="013299"/>
                          </a:solidFill>
                          <a:latin typeface="Arial MT"/>
                          <a:cs typeface="Arial MT"/>
                        </a:rPr>
                        <a:t> with</a:t>
                      </a:r>
                      <a:r>
                        <a:rPr sz="1600" spc="-15" dirty="0">
                          <a:solidFill>
                            <a:srgbClr val="013299"/>
                          </a:solidFill>
                          <a:latin typeface="Arial MT"/>
                          <a:cs typeface="Arial MT"/>
                        </a:rPr>
                        <a:t> </a:t>
                      </a:r>
                      <a:r>
                        <a:rPr sz="1600" spc="-5" dirty="0">
                          <a:solidFill>
                            <a:srgbClr val="013299"/>
                          </a:solidFill>
                          <a:latin typeface="Arial MT"/>
                          <a:cs typeface="Arial MT"/>
                        </a:rPr>
                        <a:t>B</a:t>
                      </a:r>
                      <a:endParaRPr sz="1600" dirty="0">
                        <a:solidFill>
                          <a:srgbClr val="013299"/>
                        </a:solidFill>
                        <a:latin typeface="Arial MT"/>
                        <a:cs typeface="Arial MT"/>
                      </a:endParaRPr>
                    </a:p>
                    <a:p>
                      <a:pPr marL="766445">
                        <a:lnSpc>
                          <a:spcPct val="100000"/>
                        </a:lnSpc>
                        <a:spcBef>
                          <a:spcPts val="585"/>
                        </a:spcBef>
                      </a:pPr>
                      <a:r>
                        <a:rPr sz="1600" spc="-5" dirty="0">
                          <a:solidFill>
                            <a:srgbClr val="013299"/>
                          </a:solidFill>
                          <a:latin typeface="Arial MT"/>
                          <a:cs typeface="Arial MT"/>
                        </a:rPr>
                        <a:t>No</a:t>
                      </a:r>
                      <a:endParaRPr sz="1600" dirty="0">
                        <a:solidFill>
                          <a:srgbClr val="013299"/>
                        </a:solidFill>
                        <a:latin typeface="Arial MT"/>
                        <a:cs typeface="Arial MT"/>
                      </a:endParaRPr>
                    </a:p>
                  </a:txBody>
                  <a:tcPr marL="0" marR="0" marT="10160" marB="0">
                    <a:lnR w="9525">
                      <a:solidFill>
                        <a:srgbClr val="000000"/>
                      </a:solidFill>
                      <a:prstDash val="solid"/>
                    </a:lnR>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4507">
                <a:tc rowSpan="2">
                  <a:txBody>
                    <a:bodyPr/>
                    <a:lstStyle/>
                    <a:p>
                      <a:pPr marR="230504" algn="r">
                        <a:lnSpc>
                          <a:spcPts val="1365"/>
                        </a:lnSpc>
                      </a:pPr>
                      <a:r>
                        <a:rPr sz="1600" spc="-60" dirty="0">
                          <a:solidFill>
                            <a:srgbClr val="013299"/>
                          </a:solidFill>
                          <a:latin typeface="Arial MT"/>
                          <a:cs typeface="Arial MT"/>
                        </a:rPr>
                        <a:t>Yes</a:t>
                      </a:r>
                      <a:endParaRPr sz="1600" dirty="0">
                        <a:solidFill>
                          <a:srgbClr val="013299"/>
                        </a:solidFill>
                        <a:latin typeface="Arial MT"/>
                        <a:cs typeface="Arial MT"/>
                      </a:endParaRPr>
                    </a:p>
                    <a:p>
                      <a:pPr marL="655955">
                        <a:lnSpc>
                          <a:spcPts val="1585"/>
                        </a:lnSpc>
                      </a:pPr>
                      <a:r>
                        <a:rPr sz="1600" spc="-5" dirty="0">
                          <a:solidFill>
                            <a:srgbClr val="013299"/>
                          </a:solidFill>
                          <a:latin typeface="Arial MT"/>
                          <a:cs typeface="Arial MT"/>
                        </a:rPr>
                        <a:t>C</a:t>
                      </a:r>
                      <a:r>
                        <a:rPr sz="1600" spc="-40" dirty="0">
                          <a:solidFill>
                            <a:srgbClr val="013299"/>
                          </a:solidFill>
                          <a:latin typeface="Arial MT"/>
                          <a:cs typeface="Arial MT"/>
                        </a:rPr>
                        <a:t> </a:t>
                      </a:r>
                      <a:r>
                        <a:rPr sz="1600" spc="-10" dirty="0">
                          <a:solidFill>
                            <a:srgbClr val="013299"/>
                          </a:solidFill>
                          <a:latin typeface="Arial MT"/>
                          <a:cs typeface="Arial MT"/>
                        </a:rPr>
                        <a:t>Ready?</a:t>
                      </a:r>
                      <a:endParaRPr sz="1600" dirty="0">
                        <a:solidFill>
                          <a:srgbClr val="013299"/>
                        </a:solidFill>
                        <a:latin typeface="Arial MT"/>
                        <a:cs typeface="Arial MT"/>
                      </a:endParaRPr>
                    </a:p>
                  </a:txBody>
                  <a:tcPr marL="0" marR="0" marT="0" marB="0">
                    <a:lnR w="9525">
                      <a:solidFill>
                        <a:srgbClr val="000000"/>
                      </a:solidFill>
                      <a:prstDash val="solid"/>
                    </a:lnR>
                  </a:tcPr>
                </a:tc>
                <a:tc rowSpan="2">
                  <a:txBody>
                    <a:bodyPr/>
                    <a:lstStyle/>
                    <a:p>
                      <a:pPr marL="169545">
                        <a:lnSpc>
                          <a:spcPct val="100000"/>
                        </a:lnSpc>
                        <a:spcBef>
                          <a:spcPts val="55"/>
                        </a:spcBef>
                      </a:pPr>
                      <a:r>
                        <a:rPr sz="1600" spc="-5" dirty="0">
                          <a:solidFill>
                            <a:srgbClr val="013299"/>
                          </a:solidFill>
                          <a:latin typeface="Arial MT"/>
                          <a:cs typeface="Arial MT"/>
                        </a:rPr>
                        <a:t>Exchange</a:t>
                      </a:r>
                      <a:endParaRPr sz="1600">
                        <a:solidFill>
                          <a:srgbClr val="013299"/>
                        </a:solidFill>
                        <a:latin typeface="Arial MT"/>
                        <a:cs typeface="Arial MT"/>
                      </a:endParaRPr>
                    </a:p>
                    <a:p>
                      <a:pPr marL="140335">
                        <a:lnSpc>
                          <a:spcPct val="100000"/>
                        </a:lnSpc>
                      </a:pPr>
                      <a:r>
                        <a:rPr sz="1600" spc="-5" dirty="0">
                          <a:solidFill>
                            <a:srgbClr val="013299"/>
                          </a:solidFill>
                          <a:latin typeface="Arial MT"/>
                          <a:cs typeface="Arial MT"/>
                        </a:rPr>
                        <a:t>data</a:t>
                      </a:r>
                      <a:r>
                        <a:rPr sz="1600" spc="-15" dirty="0">
                          <a:solidFill>
                            <a:srgbClr val="013299"/>
                          </a:solidFill>
                          <a:latin typeface="Arial MT"/>
                          <a:cs typeface="Arial MT"/>
                        </a:rPr>
                        <a:t> </a:t>
                      </a:r>
                      <a:r>
                        <a:rPr sz="1600" spc="-10" dirty="0">
                          <a:solidFill>
                            <a:srgbClr val="013299"/>
                          </a:solidFill>
                          <a:latin typeface="Arial MT"/>
                          <a:cs typeface="Arial MT"/>
                        </a:rPr>
                        <a:t>with </a:t>
                      </a:r>
                      <a:r>
                        <a:rPr sz="1600" spc="-5" dirty="0">
                          <a:solidFill>
                            <a:srgbClr val="013299"/>
                          </a:solidFill>
                          <a:latin typeface="Arial MT"/>
                          <a:cs typeface="Arial MT"/>
                        </a:rPr>
                        <a:t>C</a:t>
                      </a:r>
                      <a:endParaRPr sz="1600">
                        <a:solidFill>
                          <a:srgbClr val="013299"/>
                        </a:solidFill>
                        <a:latin typeface="Arial MT"/>
                        <a:cs typeface="Arial MT"/>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500">
                        <a:solidFill>
                          <a:srgbClr val="013299"/>
                        </a:solidFill>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extLst>
                  <a:ext uri="{0D108BD9-81ED-4DB2-BD59-A6C34878D82A}">
                    <a16:rowId xmlns:a16="http://schemas.microsoft.com/office/drawing/2014/main" val="10001"/>
                  </a:ext>
                </a:extLst>
              </a:tr>
              <a:tr h="256031">
                <a:tc vMerge="1">
                  <a:txBody>
                    <a:bodyPr/>
                    <a:lstStyle/>
                    <a:p>
                      <a:endParaRPr/>
                    </a:p>
                  </a:txBody>
                  <a:tcPr marL="0" marR="0" marT="0" marB="0">
                    <a:lnR w="9525">
                      <a:solidFill>
                        <a:srgbClr val="000000"/>
                      </a:solidFill>
                      <a:prstDash val="solid"/>
                    </a:lnR>
                  </a:tcPr>
                </a:tc>
                <a:tc vMerge="1">
                  <a:txBody>
                    <a:bodyPr/>
                    <a:lstStyle/>
                    <a:p>
                      <a:endParaRPr/>
                    </a:p>
                  </a:txBody>
                  <a:tcPr marL="0" marR="0" marT="698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500">
                        <a:solidFill>
                          <a:srgbClr val="013299"/>
                        </a:solidFill>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extLst>
                  <a:ext uri="{0D108BD9-81ED-4DB2-BD59-A6C34878D82A}">
                    <a16:rowId xmlns:a16="http://schemas.microsoft.com/office/drawing/2014/main" val="10002"/>
                  </a:ext>
                </a:extLst>
              </a:tr>
              <a:tr h="363092">
                <a:tc gridSpan="3">
                  <a:txBody>
                    <a:bodyPr/>
                    <a:lstStyle/>
                    <a:p>
                      <a:pPr marL="785495">
                        <a:lnSpc>
                          <a:spcPct val="100000"/>
                        </a:lnSpc>
                        <a:spcBef>
                          <a:spcPts val="370"/>
                        </a:spcBef>
                      </a:pPr>
                      <a:r>
                        <a:rPr sz="1600" spc="-10" dirty="0">
                          <a:solidFill>
                            <a:srgbClr val="013299"/>
                          </a:solidFill>
                          <a:latin typeface="Arial MT"/>
                          <a:cs typeface="Arial MT"/>
                        </a:rPr>
                        <a:t>No</a:t>
                      </a:r>
                      <a:endParaRPr sz="1600" dirty="0">
                        <a:solidFill>
                          <a:srgbClr val="013299"/>
                        </a:solidFill>
                        <a:latin typeface="Arial MT"/>
                        <a:cs typeface="Arial MT"/>
                      </a:endParaRPr>
                    </a:p>
                  </a:txBody>
                  <a:tcPr marL="0" marR="0" marT="46990" marB="0">
                    <a:lnR w="9525">
                      <a:solidFill>
                        <a:srgbClr val="000000"/>
                      </a:solidFill>
                      <a:prstDash val="solid"/>
                    </a:lnR>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pSp>
        <p:nvGrpSpPr>
          <p:cNvPr id="17" name="object 17"/>
          <p:cNvGrpSpPr/>
          <p:nvPr/>
        </p:nvGrpSpPr>
        <p:grpSpPr>
          <a:xfrm>
            <a:off x="5253037" y="3469957"/>
            <a:ext cx="3364229" cy="1002030"/>
            <a:chOff x="5253037" y="3469957"/>
            <a:chExt cx="3364229" cy="1002030"/>
          </a:xfrm>
        </p:grpSpPr>
        <p:sp>
          <p:nvSpPr>
            <p:cNvPr id="18" name="object 18"/>
            <p:cNvSpPr/>
            <p:nvPr/>
          </p:nvSpPr>
          <p:spPr>
            <a:xfrm>
              <a:off x="5257800" y="3474720"/>
              <a:ext cx="3354704" cy="609600"/>
            </a:xfrm>
            <a:custGeom>
              <a:avLst/>
              <a:gdLst/>
              <a:ahLst/>
              <a:cxnLst/>
              <a:rect l="l" t="t" r="r" b="b"/>
              <a:pathLst>
                <a:path w="3354704" h="609600">
                  <a:moveTo>
                    <a:pt x="0" y="304799"/>
                  </a:moveTo>
                  <a:lnTo>
                    <a:pt x="723900" y="0"/>
                  </a:lnTo>
                  <a:lnTo>
                    <a:pt x="1447800" y="304799"/>
                  </a:lnTo>
                  <a:lnTo>
                    <a:pt x="723900" y="609599"/>
                  </a:lnTo>
                  <a:lnTo>
                    <a:pt x="0" y="304799"/>
                  </a:lnTo>
                  <a:close/>
                </a:path>
                <a:path w="3354704" h="609600">
                  <a:moveTo>
                    <a:pt x="2058924" y="559307"/>
                  </a:moveTo>
                  <a:lnTo>
                    <a:pt x="3354324" y="559307"/>
                  </a:lnTo>
                  <a:lnTo>
                    <a:pt x="3354324" y="47243"/>
                  </a:lnTo>
                  <a:lnTo>
                    <a:pt x="2058924" y="47243"/>
                  </a:lnTo>
                  <a:lnTo>
                    <a:pt x="2058924" y="559307"/>
                  </a:lnTo>
                  <a:close/>
                </a:path>
              </a:pathLst>
            </a:custGeom>
            <a:ln w="9525">
              <a:solidFill>
                <a:srgbClr val="000000"/>
              </a:solidFill>
            </a:ln>
          </p:spPr>
          <p:txBody>
            <a:bodyPr wrap="square" lIns="0" tIns="0" rIns="0" bIns="0" rtlCol="0"/>
            <a:lstStyle/>
            <a:p>
              <a:endParaRPr>
                <a:solidFill>
                  <a:srgbClr val="013299"/>
                </a:solidFill>
              </a:endParaRPr>
            </a:p>
          </p:txBody>
        </p:sp>
        <p:sp>
          <p:nvSpPr>
            <p:cNvPr id="19" name="object 19"/>
            <p:cNvSpPr/>
            <p:nvPr/>
          </p:nvSpPr>
          <p:spPr>
            <a:xfrm>
              <a:off x="5934456" y="3741419"/>
              <a:ext cx="1355090" cy="730250"/>
            </a:xfrm>
            <a:custGeom>
              <a:avLst/>
              <a:gdLst/>
              <a:ahLst/>
              <a:cxnLst/>
              <a:rect l="l" t="t" r="r" b="b"/>
              <a:pathLst>
                <a:path w="1355090" h="730250">
                  <a:moveTo>
                    <a:pt x="76200" y="653796"/>
                  </a:moveTo>
                  <a:lnTo>
                    <a:pt x="44450" y="653796"/>
                  </a:lnTo>
                  <a:lnTo>
                    <a:pt x="44450" y="345948"/>
                  </a:lnTo>
                  <a:lnTo>
                    <a:pt x="31750" y="345948"/>
                  </a:lnTo>
                  <a:lnTo>
                    <a:pt x="31750" y="653796"/>
                  </a:lnTo>
                  <a:lnTo>
                    <a:pt x="0" y="653796"/>
                  </a:lnTo>
                  <a:lnTo>
                    <a:pt x="38100" y="729996"/>
                  </a:lnTo>
                  <a:lnTo>
                    <a:pt x="69850" y="666496"/>
                  </a:lnTo>
                  <a:lnTo>
                    <a:pt x="76200" y="653796"/>
                  </a:lnTo>
                  <a:close/>
                </a:path>
                <a:path w="1355090" h="730250">
                  <a:moveTo>
                    <a:pt x="1354836" y="38100"/>
                  </a:moveTo>
                  <a:lnTo>
                    <a:pt x="1342136" y="31750"/>
                  </a:lnTo>
                  <a:lnTo>
                    <a:pt x="1278636" y="0"/>
                  </a:lnTo>
                  <a:lnTo>
                    <a:pt x="1278636" y="31750"/>
                  </a:lnTo>
                  <a:lnTo>
                    <a:pt x="771144" y="31750"/>
                  </a:lnTo>
                  <a:lnTo>
                    <a:pt x="771144" y="44450"/>
                  </a:lnTo>
                  <a:lnTo>
                    <a:pt x="1278636" y="44450"/>
                  </a:lnTo>
                  <a:lnTo>
                    <a:pt x="1278636" y="76200"/>
                  </a:lnTo>
                  <a:lnTo>
                    <a:pt x="1342136" y="44450"/>
                  </a:lnTo>
                  <a:lnTo>
                    <a:pt x="1354836" y="38100"/>
                  </a:lnTo>
                  <a:close/>
                </a:path>
              </a:pathLst>
            </a:custGeom>
            <a:solidFill>
              <a:srgbClr val="000000"/>
            </a:solidFill>
          </p:spPr>
          <p:txBody>
            <a:bodyPr wrap="square" lIns="0" tIns="0" rIns="0" bIns="0" rtlCol="0"/>
            <a:lstStyle/>
            <a:p>
              <a:endParaRPr>
                <a:solidFill>
                  <a:srgbClr val="013299"/>
                </a:solidFill>
              </a:endParaRPr>
            </a:p>
          </p:txBody>
        </p:sp>
      </p:grpSp>
      <p:grpSp>
        <p:nvGrpSpPr>
          <p:cNvPr id="20" name="object 20"/>
          <p:cNvGrpSpPr/>
          <p:nvPr/>
        </p:nvGrpSpPr>
        <p:grpSpPr>
          <a:xfrm>
            <a:off x="5253037" y="4542853"/>
            <a:ext cx="2036445" cy="895350"/>
            <a:chOff x="5253037" y="4542853"/>
            <a:chExt cx="2036445" cy="895350"/>
          </a:xfrm>
        </p:grpSpPr>
        <p:sp>
          <p:nvSpPr>
            <p:cNvPr id="21" name="object 21"/>
            <p:cNvSpPr/>
            <p:nvPr/>
          </p:nvSpPr>
          <p:spPr>
            <a:xfrm>
              <a:off x="5257800" y="4547615"/>
              <a:ext cx="1447800" cy="609600"/>
            </a:xfrm>
            <a:custGeom>
              <a:avLst/>
              <a:gdLst/>
              <a:ahLst/>
              <a:cxnLst/>
              <a:rect l="l" t="t" r="r" b="b"/>
              <a:pathLst>
                <a:path w="1447800" h="609600">
                  <a:moveTo>
                    <a:pt x="0" y="304799"/>
                  </a:moveTo>
                  <a:lnTo>
                    <a:pt x="723900" y="0"/>
                  </a:lnTo>
                  <a:lnTo>
                    <a:pt x="1447800" y="304799"/>
                  </a:lnTo>
                  <a:lnTo>
                    <a:pt x="723900" y="609599"/>
                  </a:lnTo>
                  <a:lnTo>
                    <a:pt x="0" y="304799"/>
                  </a:lnTo>
                  <a:close/>
                </a:path>
              </a:pathLst>
            </a:custGeom>
            <a:ln w="9525">
              <a:solidFill>
                <a:srgbClr val="000000"/>
              </a:solidFill>
            </a:ln>
          </p:spPr>
          <p:txBody>
            <a:bodyPr wrap="square" lIns="0" tIns="0" rIns="0" bIns="0" rtlCol="0"/>
            <a:lstStyle/>
            <a:p>
              <a:endParaRPr>
                <a:solidFill>
                  <a:srgbClr val="013299"/>
                </a:solidFill>
              </a:endParaRPr>
            </a:p>
          </p:txBody>
        </p:sp>
        <p:sp>
          <p:nvSpPr>
            <p:cNvPr id="22" name="object 22"/>
            <p:cNvSpPr/>
            <p:nvPr/>
          </p:nvSpPr>
          <p:spPr>
            <a:xfrm>
              <a:off x="5934456" y="4814315"/>
              <a:ext cx="1355090" cy="623570"/>
            </a:xfrm>
            <a:custGeom>
              <a:avLst/>
              <a:gdLst/>
              <a:ahLst/>
              <a:cxnLst/>
              <a:rect l="l" t="t" r="r" b="b"/>
              <a:pathLst>
                <a:path w="1355090" h="623570">
                  <a:moveTo>
                    <a:pt x="76200" y="547116"/>
                  </a:moveTo>
                  <a:lnTo>
                    <a:pt x="44450" y="547116"/>
                  </a:lnTo>
                  <a:lnTo>
                    <a:pt x="44450" y="345948"/>
                  </a:lnTo>
                  <a:lnTo>
                    <a:pt x="31750" y="345948"/>
                  </a:lnTo>
                  <a:lnTo>
                    <a:pt x="31750" y="547116"/>
                  </a:lnTo>
                  <a:lnTo>
                    <a:pt x="0" y="547116"/>
                  </a:lnTo>
                  <a:lnTo>
                    <a:pt x="38100" y="623316"/>
                  </a:lnTo>
                  <a:lnTo>
                    <a:pt x="69850" y="559816"/>
                  </a:lnTo>
                  <a:lnTo>
                    <a:pt x="76200" y="547116"/>
                  </a:lnTo>
                  <a:close/>
                </a:path>
                <a:path w="1355090" h="623570">
                  <a:moveTo>
                    <a:pt x="1354836" y="38100"/>
                  </a:moveTo>
                  <a:lnTo>
                    <a:pt x="1342136" y="31750"/>
                  </a:lnTo>
                  <a:lnTo>
                    <a:pt x="1278636" y="0"/>
                  </a:lnTo>
                  <a:lnTo>
                    <a:pt x="1278636" y="31750"/>
                  </a:lnTo>
                  <a:lnTo>
                    <a:pt x="771144" y="31750"/>
                  </a:lnTo>
                  <a:lnTo>
                    <a:pt x="771144" y="44450"/>
                  </a:lnTo>
                  <a:lnTo>
                    <a:pt x="1278636" y="44450"/>
                  </a:lnTo>
                  <a:lnTo>
                    <a:pt x="1278636" y="76200"/>
                  </a:lnTo>
                  <a:lnTo>
                    <a:pt x="1342136" y="44450"/>
                  </a:lnTo>
                  <a:lnTo>
                    <a:pt x="1354836" y="38100"/>
                  </a:lnTo>
                  <a:close/>
                </a:path>
              </a:pathLst>
            </a:custGeom>
            <a:solidFill>
              <a:srgbClr val="000000"/>
            </a:solidFill>
          </p:spPr>
          <p:txBody>
            <a:bodyPr wrap="square" lIns="0" tIns="0" rIns="0" bIns="0" rtlCol="0"/>
            <a:lstStyle/>
            <a:p>
              <a:endParaRPr>
                <a:solidFill>
                  <a:srgbClr val="013299"/>
                </a:solidFill>
              </a:endParaRPr>
            </a:p>
          </p:txBody>
        </p:sp>
      </p:grpSp>
      <p:sp>
        <p:nvSpPr>
          <p:cNvPr id="23" name="object 23"/>
          <p:cNvSpPr/>
          <p:nvPr/>
        </p:nvSpPr>
        <p:spPr>
          <a:xfrm>
            <a:off x="4870450" y="2156460"/>
            <a:ext cx="996950" cy="3314700"/>
          </a:xfrm>
          <a:custGeom>
            <a:avLst/>
            <a:gdLst/>
            <a:ahLst/>
            <a:cxnLst/>
            <a:rect l="l" t="t" r="r" b="b"/>
            <a:pathLst>
              <a:path w="996950" h="3314700">
                <a:moveTo>
                  <a:pt x="920750" y="31750"/>
                </a:moveTo>
                <a:lnTo>
                  <a:pt x="0" y="31750"/>
                </a:lnTo>
                <a:lnTo>
                  <a:pt x="0" y="3314700"/>
                </a:lnTo>
                <a:lnTo>
                  <a:pt x="12700" y="3314700"/>
                </a:lnTo>
                <a:lnTo>
                  <a:pt x="12700" y="44450"/>
                </a:lnTo>
                <a:lnTo>
                  <a:pt x="6350" y="44450"/>
                </a:lnTo>
                <a:lnTo>
                  <a:pt x="12700" y="38100"/>
                </a:lnTo>
                <a:lnTo>
                  <a:pt x="920750" y="38100"/>
                </a:lnTo>
                <a:lnTo>
                  <a:pt x="920750" y="31750"/>
                </a:lnTo>
                <a:close/>
              </a:path>
              <a:path w="996950" h="3314700">
                <a:moveTo>
                  <a:pt x="920750" y="0"/>
                </a:moveTo>
                <a:lnTo>
                  <a:pt x="920750" y="76200"/>
                </a:lnTo>
                <a:lnTo>
                  <a:pt x="984250" y="44450"/>
                </a:lnTo>
                <a:lnTo>
                  <a:pt x="933450" y="44450"/>
                </a:lnTo>
                <a:lnTo>
                  <a:pt x="933450" y="31750"/>
                </a:lnTo>
                <a:lnTo>
                  <a:pt x="984250" y="31750"/>
                </a:lnTo>
                <a:lnTo>
                  <a:pt x="920750" y="0"/>
                </a:lnTo>
                <a:close/>
              </a:path>
              <a:path w="996950" h="3314700">
                <a:moveTo>
                  <a:pt x="12700" y="38100"/>
                </a:moveTo>
                <a:lnTo>
                  <a:pt x="6350" y="44450"/>
                </a:lnTo>
                <a:lnTo>
                  <a:pt x="12700" y="44450"/>
                </a:lnTo>
                <a:lnTo>
                  <a:pt x="12700" y="38100"/>
                </a:lnTo>
                <a:close/>
              </a:path>
              <a:path w="996950" h="3314700">
                <a:moveTo>
                  <a:pt x="920750" y="38100"/>
                </a:moveTo>
                <a:lnTo>
                  <a:pt x="12700" y="38100"/>
                </a:lnTo>
                <a:lnTo>
                  <a:pt x="12700" y="44450"/>
                </a:lnTo>
                <a:lnTo>
                  <a:pt x="920750" y="44450"/>
                </a:lnTo>
                <a:lnTo>
                  <a:pt x="920750" y="38100"/>
                </a:lnTo>
                <a:close/>
              </a:path>
              <a:path w="996950" h="3314700">
                <a:moveTo>
                  <a:pt x="984250" y="31750"/>
                </a:moveTo>
                <a:lnTo>
                  <a:pt x="933450" y="31750"/>
                </a:lnTo>
                <a:lnTo>
                  <a:pt x="933450" y="44450"/>
                </a:lnTo>
                <a:lnTo>
                  <a:pt x="984250" y="44450"/>
                </a:lnTo>
                <a:lnTo>
                  <a:pt x="996950" y="38100"/>
                </a:lnTo>
                <a:lnTo>
                  <a:pt x="984250" y="31750"/>
                </a:lnTo>
                <a:close/>
              </a:path>
            </a:pathLst>
          </a:custGeom>
          <a:solidFill>
            <a:srgbClr val="000000"/>
          </a:solidFill>
        </p:spPr>
        <p:txBody>
          <a:bodyPr wrap="square" lIns="0" tIns="0" rIns="0" bIns="0" rtlCol="0"/>
          <a:lstStyle/>
          <a:p>
            <a:endParaRPr>
              <a:solidFill>
                <a:srgbClr val="013299"/>
              </a:solidFill>
            </a:endParaRPr>
          </a:p>
        </p:txBody>
      </p:sp>
      <p:pic>
        <p:nvPicPr>
          <p:cNvPr id="24" name="object 24"/>
          <p:cNvPicPr/>
          <p:nvPr/>
        </p:nvPicPr>
        <p:blipFill>
          <a:blip r:embed="rId2" cstate="print"/>
          <a:stretch>
            <a:fillRect/>
          </a:stretch>
        </p:blipFill>
        <p:spPr>
          <a:xfrm>
            <a:off x="8601456" y="2673095"/>
            <a:ext cx="243840" cy="76200"/>
          </a:xfrm>
          <a:prstGeom prst="rect">
            <a:avLst/>
          </a:prstGeom>
        </p:spPr>
      </p:pic>
      <p:pic>
        <p:nvPicPr>
          <p:cNvPr id="25" name="object 25"/>
          <p:cNvPicPr/>
          <p:nvPr/>
        </p:nvPicPr>
        <p:blipFill>
          <a:blip r:embed="rId2" cstate="print"/>
          <a:stretch>
            <a:fillRect/>
          </a:stretch>
        </p:blipFill>
        <p:spPr>
          <a:xfrm>
            <a:off x="8601456" y="3726179"/>
            <a:ext cx="243840" cy="76200"/>
          </a:xfrm>
          <a:prstGeom prst="rect">
            <a:avLst/>
          </a:prstGeom>
        </p:spPr>
      </p:pic>
      <p:sp>
        <p:nvSpPr>
          <p:cNvPr id="26" name="object 26"/>
          <p:cNvSpPr txBox="1">
            <a:spLocks noGrp="1"/>
          </p:cNvSpPr>
          <p:nvPr>
            <p:ph type="sldNum" sz="quarter" idx="7"/>
          </p:nvPr>
        </p:nvSpPr>
        <p:spPr>
          <a:xfrm>
            <a:off x="8081264" y="6436689"/>
            <a:ext cx="781050" cy="204351"/>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solidFill>
                  <a:srgbClr val="013299"/>
                </a:solidFill>
              </a:rPr>
              <a:t>Trang</a:t>
            </a:r>
            <a:r>
              <a:rPr lang="en-US" spc="-65">
                <a:solidFill>
                  <a:srgbClr val="013299"/>
                </a:solidFill>
              </a:rPr>
              <a:t> </a:t>
            </a:r>
            <a:fld id="{81D60167-4931-47E6-BA6A-407CBD079E47}" type="slidenum">
              <a:rPr smtClean="0">
                <a:solidFill>
                  <a:srgbClr val="013299"/>
                </a:solidFill>
              </a:rPr>
              <a:pPr marL="12700">
                <a:lnSpc>
                  <a:spcPts val="1650"/>
                </a:lnSpc>
              </a:pPr>
              <a:t>8</a:t>
            </a:fld>
            <a:endParaRPr dirty="0">
              <a:solidFill>
                <a:srgbClr val="013299"/>
              </a:solidFill>
            </a:endParaRPr>
          </a:p>
        </p:txBody>
      </p:sp>
      <p:sp>
        <p:nvSpPr>
          <p:cNvPr id="27" name="Rectangle 3">
            <a:extLst>
              <a:ext uri="{FF2B5EF4-FFF2-40B4-BE49-F238E27FC236}">
                <a16:creationId xmlns:a16="http://schemas.microsoft.com/office/drawing/2014/main" id="{075FCB2C-C7A0-8749-9C5C-310EECC27662}"/>
              </a:ext>
            </a:extLst>
          </p:cNvPr>
          <p:cNvSpPr txBox="1">
            <a:spLocks noChangeArrowheads="1"/>
          </p:cNvSpPr>
          <p:nvPr/>
        </p:nvSpPr>
        <p:spPr bwMode="auto">
          <a:xfrm>
            <a:off x="215505" y="1213035"/>
            <a:ext cx="4530438"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eaLnBrk="1" hangingPunct="1">
              <a:lnSpc>
                <a:spcPct val="90000"/>
              </a:lnSpc>
            </a:pPr>
            <a:r>
              <a:rPr lang="vi-VN" altLang="en-US" sz="2200" kern="0" dirty="0">
                <a:solidFill>
                  <a:srgbClr val="013299"/>
                </a:solidFill>
              </a:rPr>
              <a:t>Ba thiết bị A, B, C được thăm dò có ưu tiên theo thứ tự: A, B, C;</a:t>
            </a:r>
          </a:p>
          <a:p>
            <a:pPr algn="just" eaLnBrk="1" hangingPunct="1">
              <a:lnSpc>
                <a:spcPct val="90000"/>
              </a:lnSpc>
            </a:pPr>
            <a:r>
              <a:rPr lang="vi-VN" altLang="en-US" sz="2200" kern="0" dirty="0">
                <a:solidFill>
                  <a:srgbClr val="013299"/>
                </a:solidFill>
              </a:rPr>
              <a:t>CPU có thể quét tất cả các thiết  bị trong một chu trình thăm dò</a:t>
            </a:r>
          </a:p>
          <a:p>
            <a:pPr algn="just" eaLnBrk="1" hangingPunct="1">
              <a:lnSpc>
                <a:spcPct val="90000"/>
              </a:lnSpc>
            </a:pPr>
            <a:r>
              <a:rPr lang="vi-VN" altLang="en-US" sz="2200" kern="0" dirty="0">
                <a:solidFill>
                  <a:srgbClr val="013299"/>
                </a:solidFill>
              </a:rPr>
              <a:t>CPU chỉ trao đổi dữ liệu với tối đa  1 thiết bị trong một chu trình thăm  dò</a:t>
            </a:r>
          </a:p>
          <a:p>
            <a:pPr algn="just" eaLnBrk="1" hangingPunct="1">
              <a:lnSpc>
                <a:spcPct val="90000"/>
              </a:lnSpc>
            </a:pPr>
            <a:r>
              <a:rPr lang="vi-VN" altLang="en-US" sz="2200" kern="0" dirty="0">
                <a:solidFill>
                  <a:srgbClr val="013299"/>
                </a:solidFill>
              </a:rPr>
              <a:t>Các thiết bị có mức ưu tiên cao  luôn được thăm trước;</a:t>
            </a:r>
          </a:p>
          <a:p>
            <a:pPr algn="just" eaLnBrk="1" hangingPunct="1">
              <a:lnSpc>
                <a:spcPct val="90000"/>
              </a:lnSpc>
            </a:pPr>
            <a:r>
              <a:rPr lang="vi-VN" altLang="en-US" sz="2200" kern="0" dirty="0">
                <a:solidFill>
                  <a:srgbClr val="013299"/>
                </a:solidFill>
              </a:rPr>
              <a:t>Các thiết bị có mức ưu tiên thấp  chỉ được thăm nếu các thiết bị  đứng trước nó không sẵn sàng.</a:t>
            </a:r>
          </a:p>
          <a:p>
            <a:pPr algn="just" eaLnBrk="1" hangingPunct="1">
              <a:lnSpc>
                <a:spcPct val="90000"/>
              </a:lnSpc>
            </a:pPr>
            <a:r>
              <a:rPr lang="vi-VN" altLang="en-US" sz="2200" kern="0" dirty="0">
                <a:solidFill>
                  <a:srgbClr val="013299"/>
                </a:solidFill>
              </a:rPr>
              <a:t>CPU bắt đầu 1 chu trình thăm dò mới  ngay sau khi trao đổi dữ liệu với một  thiết bị.</a:t>
            </a:r>
          </a:p>
          <a:p>
            <a:pPr marL="0" indent="0" algn="just" eaLnBrk="1" hangingPunct="1">
              <a:lnSpc>
                <a:spcPct val="90000"/>
              </a:lnSpc>
              <a:buNone/>
            </a:pPr>
            <a:br>
              <a:rPr lang="en-US" altLang="en-US" sz="2200" kern="0" dirty="0">
                <a:solidFill>
                  <a:srgbClr val="013299"/>
                </a:solidFill>
              </a:rPr>
            </a:br>
            <a:endParaRPr lang="en-US" altLang="en-US" sz="2200" kern="0" dirty="0">
              <a:solidFill>
                <a:srgbClr val="013299"/>
              </a:solidFill>
            </a:endParaRPr>
          </a:p>
          <a:p>
            <a:pPr algn="just" eaLnBrk="1" hangingPunct="1">
              <a:lnSpc>
                <a:spcPct val="90000"/>
              </a:lnSpc>
            </a:pPr>
            <a:endParaRPr lang="en-US" altLang="en-US" sz="22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081264" y="6436689"/>
            <a:ext cx="781050" cy="224790"/>
          </a:xfrm>
          <a:prstGeom prst="rect">
            <a:avLst/>
          </a:prstGeom>
        </p:spPr>
        <p:txBody>
          <a:bodyPr vert="horz" wrap="square" lIns="0" tIns="0" rIns="0" bIns="0" rtlCol="0">
            <a:spAutoFit/>
          </a:bodyPr>
          <a:lstStyle>
            <a:defPPr>
              <a:defRPr lang="en-VN"/>
            </a:defPPr>
            <a:lvl1pPr marL="0" algn="l" defTabSz="914400" rtl="0" eaLnBrk="1" latinLnBrk="0" hangingPunct="1">
              <a:defRPr sz="14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650"/>
              </a:lnSpc>
            </a:pPr>
            <a:r>
              <a:rPr lang="en-US" spc="-20"/>
              <a:t>Trang</a:t>
            </a:r>
            <a:r>
              <a:rPr lang="en-US" spc="-65"/>
              <a:t> </a:t>
            </a:r>
            <a:fld id="{81D60167-4931-47E6-BA6A-407CBD079E47}" type="slidenum">
              <a:rPr smtClean="0"/>
              <a:pPr marL="12700">
                <a:lnSpc>
                  <a:spcPts val="1650"/>
                </a:lnSpc>
              </a:pPr>
              <a:t>9</a:t>
            </a:fld>
            <a:endParaRPr dirty="0"/>
          </a:p>
        </p:txBody>
      </p:sp>
      <p:sp>
        <p:nvSpPr>
          <p:cNvPr id="3" name="object 3"/>
          <p:cNvSpPr txBox="1">
            <a:spLocks noGrp="1"/>
          </p:cNvSpPr>
          <p:nvPr>
            <p:ph type="title"/>
          </p:nvPr>
        </p:nvSpPr>
        <p:spPr>
          <a:xfrm>
            <a:off x="2286000" y="76200"/>
            <a:ext cx="5486400" cy="627736"/>
          </a:xfrm>
          <a:prstGeom prst="rect">
            <a:avLst/>
          </a:prstGeom>
        </p:spPr>
        <p:txBody>
          <a:bodyPr vert="horz" wrap="square" lIns="0" tIns="12065" rIns="0" bIns="0" rtlCol="0">
            <a:spAutoFit/>
          </a:bodyPr>
          <a:lstStyle/>
          <a:p>
            <a:pPr marL="12700">
              <a:lnSpc>
                <a:spcPct val="100000"/>
              </a:lnSpc>
              <a:spcBef>
                <a:spcPts val="95"/>
              </a:spcBef>
            </a:pPr>
            <a:r>
              <a:rPr sz="4000" spc="-10" dirty="0"/>
              <a:t> Ngắt</a:t>
            </a:r>
            <a:r>
              <a:rPr sz="4000" spc="10" dirty="0"/>
              <a:t> </a:t>
            </a:r>
            <a:r>
              <a:rPr sz="4000" spc="-5" dirty="0"/>
              <a:t>và</a:t>
            </a:r>
            <a:r>
              <a:rPr sz="4000" dirty="0"/>
              <a:t> </a:t>
            </a:r>
            <a:r>
              <a:rPr sz="4000" spc="-10" dirty="0"/>
              <a:t>xử</a:t>
            </a:r>
            <a:r>
              <a:rPr sz="4000" spc="-15" dirty="0"/>
              <a:t> </a:t>
            </a:r>
            <a:r>
              <a:rPr sz="4000" spc="-5" dirty="0"/>
              <a:t>lý</a:t>
            </a:r>
            <a:r>
              <a:rPr sz="4000" dirty="0"/>
              <a:t> </a:t>
            </a:r>
            <a:r>
              <a:rPr sz="4000" spc="-10" dirty="0"/>
              <a:t>ngắt</a:t>
            </a:r>
            <a:endParaRPr sz="4000" dirty="0"/>
          </a:p>
        </p:txBody>
      </p:sp>
      <p:sp>
        <p:nvSpPr>
          <p:cNvPr id="6" name="Rectangle 3">
            <a:extLst>
              <a:ext uri="{FF2B5EF4-FFF2-40B4-BE49-F238E27FC236}">
                <a16:creationId xmlns:a16="http://schemas.microsoft.com/office/drawing/2014/main" id="{051D24B3-3129-B54A-AF3B-F6D6EA506009}"/>
              </a:ext>
            </a:extLst>
          </p:cNvPr>
          <p:cNvSpPr txBox="1">
            <a:spLocks noChangeArrowheads="1"/>
          </p:cNvSpPr>
          <p:nvPr/>
        </p:nvSpPr>
        <p:spPr bwMode="auto">
          <a:xfrm>
            <a:off x="611188" y="1484313"/>
            <a:ext cx="8532812" cy="151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Times New Roman" pitchFamily="18" charset="0"/>
                <a:ea typeface="MS PGothic" panose="020B0600070205080204" pitchFamily="34" charset="-128"/>
                <a:cs typeface="Times New Roman" pitchFamily="18" charset="0"/>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Times New Roman" pitchFamily="18" charset="0"/>
                <a:ea typeface="MS PGothic" panose="020B0600070205080204" pitchFamily="34" charset="-128"/>
                <a:cs typeface="Times New Roman" pitchFamily="18" charset="0"/>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Times New Roman" pitchFamily="18" charset="0"/>
                <a:ea typeface="MS PGothic" panose="020B0600070205080204" pitchFamily="34" charset="-128"/>
                <a:cs typeface="Times New Roman" pitchFamily="18" charset="0"/>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Times New Roman" pitchFamily="18" charset="0"/>
                <a:ea typeface="MS PGothic" panose="020B0600070205080204" pitchFamily="34" charset="-128"/>
                <a:cs typeface="Times New Roman" pitchFamily="18" charset="0"/>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a:lstStyle>
          <a:p>
            <a:pPr algn="just" eaLnBrk="1" hangingPunct="1">
              <a:lnSpc>
                <a:spcPct val="90000"/>
              </a:lnSpc>
            </a:pPr>
            <a:r>
              <a:rPr lang="vi-VN" altLang="en-US" sz="2400" kern="0" dirty="0">
                <a:solidFill>
                  <a:srgbClr val="013299"/>
                </a:solidFill>
              </a:rPr>
              <a:t>Ngắt là gì?</a:t>
            </a:r>
          </a:p>
          <a:p>
            <a:pPr lvl="1" algn="just" eaLnBrk="1" hangingPunct="1">
              <a:lnSpc>
                <a:spcPct val="90000"/>
              </a:lnSpc>
            </a:pPr>
            <a:r>
              <a:rPr lang="vi-VN" altLang="en-US" sz="2000" kern="0" dirty="0">
                <a:solidFill>
                  <a:srgbClr val="013299"/>
                </a:solidFill>
              </a:rPr>
              <a:t>Ngắt (Interrupt) là một sự kiện mà CPU tạm dừng thực hiện một  chương trình để thực hiện một đoạn chương trình khác theo yêu cầu  từ bên ngoài;</a:t>
            </a:r>
          </a:p>
          <a:p>
            <a:pPr lvl="1" algn="just" eaLnBrk="1" hangingPunct="1">
              <a:lnSpc>
                <a:spcPct val="90000"/>
              </a:lnSpc>
            </a:pPr>
            <a:r>
              <a:rPr lang="vi-VN" altLang="en-US" sz="2000" kern="0" dirty="0">
                <a:solidFill>
                  <a:srgbClr val="013299"/>
                </a:solidFill>
              </a:rPr>
              <a:t>Thông thường các yêu cầu từ bên ngoài thường xuất phát từ các thiết bị vào ra. Các yêu cầu này gọi là các yêu cầu ngắt;</a:t>
            </a:r>
          </a:p>
          <a:p>
            <a:pPr lvl="1" algn="just" eaLnBrk="1" hangingPunct="1">
              <a:lnSpc>
                <a:spcPct val="90000"/>
              </a:lnSpc>
            </a:pPr>
            <a:r>
              <a:rPr lang="vi-VN" altLang="en-US" sz="2000" kern="0" dirty="0">
                <a:solidFill>
                  <a:srgbClr val="013299"/>
                </a:solidFill>
              </a:rPr>
              <a:t>Đoạn chương trình CPU thực hiện trong thời gian ngắt được gọi là  chương trình con phục vụ ngắt (CTCPVN).</a:t>
            </a:r>
          </a:p>
          <a:p>
            <a:pPr algn="just" eaLnBrk="1" hangingPunct="1">
              <a:lnSpc>
                <a:spcPct val="90000"/>
              </a:lnSpc>
            </a:pPr>
            <a:r>
              <a:rPr lang="vi-VN" altLang="en-US" sz="2400" kern="0" dirty="0">
                <a:solidFill>
                  <a:srgbClr val="013299"/>
                </a:solidFill>
              </a:rPr>
              <a:t>Các CTCPVN là các đoạn chương trình:</a:t>
            </a:r>
          </a:p>
          <a:p>
            <a:pPr lvl="1" algn="just" eaLnBrk="1" hangingPunct="1">
              <a:lnSpc>
                <a:spcPct val="90000"/>
              </a:lnSpc>
            </a:pPr>
            <a:r>
              <a:rPr lang="vi-VN" altLang="en-US" sz="2000" kern="0" dirty="0">
                <a:solidFill>
                  <a:srgbClr val="013299"/>
                </a:solidFill>
              </a:rPr>
              <a:t>Được viết sẵn và lưu trong ROM;</a:t>
            </a:r>
          </a:p>
          <a:p>
            <a:pPr lvl="1" algn="just" eaLnBrk="1" hangingPunct="1">
              <a:lnSpc>
                <a:spcPct val="90000"/>
              </a:lnSpc>
            </a:pPr>
            <a:r>
              <a:rPr lang="vi-VN" altLang="en-US" sz="2000" kern="0" dirty="0">
                <a:solidFill>
                  <a:srgbClr val="013299"/>
                </a:solidFill>
              </a:rPr>
              <a:t>Mỗi CTCPVN có nhiệm vụ riêng và thường là đảm nhiệm việc trao đổi dữ liệu với thiết bị vào ra.</a:t>
            </a:r>
          </a:p>
          <a:p>
            <a:pPr algn="just" eaLnBrk="1" hangingPunct="1">
              <a:lnSpc>
                <a:spcPct val="90000"/>
              </a:lnSpc>
            </a:pPr>
            <a:r>
              <a:rPr lang="vi-VN" altLang="en-US" sz="2400" kern="0" dirty="0">
                <a:solidFill>
                  <a:srgbClr val="013299"/>
                </a:solidFill>
              </a:rPr>
              <a:t>Khi nào CPU kiểm tra và xử lý ngắt: CPU kiểm tra yêu cầu ngắt </a:t>
            </a:r>
            <a:r>
              <a:rPr lang="vi-VN" altLang="en-US" kern="0" dirty="0">
                <a:solidFill>
                  <a:srgbClr val="013299"/>
                </a:solidFill>
              </a:rPr>
              <a:t>tại chu kỳ đồng hồ cuối cùng của chu kỳ lệnh.</a:t>
            </a:r>
          </a:p>
          <a:p>
            <a:pPr marL="457200" lvl="1" indent="0" algn="just" eaLnBrk="1" hangingPunct="1">
              <a:lnSpc>
                <a:spcPct val="90000"/>
              </a:lnSpc>
              <a:buNone/>
            </a:pPr>
            <a:br>
              <a:rPr lang="en-US" altLang="en-US" kern="0" dirty="0">
                <a:solidFill>
                  <a:srgbClr val="013299"/>
                </a:solidFill>
              </a:rPr>
            </a:br>
            <a:endParaRPr lang="en-US" altLang="en-US" kern="0" dirty="0">
              <a:solidFill>
                <a:srgbClr val="013299"/>
              </a:solidFill>
            </a:endParaRPr>
          </a:p>
          <a:p>
            <a:pPr algn="just" eaLnBrk="1" hangingPunct="1">
              <a:lnSpc>
                <a:spcPct val="90000"/>
              </a:lnSpc>
            </a:pPr>
            <a:endParaRPr lang="en-US" altLang="en-US" sz="2400" kern="0" dirty="0">
              <a:solidFill>
                <a:srgbClr val="0132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99"/>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28</TotalTime>
  <Words>2922</Words>
  <Application>Microsoft Macintosh PowerPoint</Application>
  <PresentationFormat>On-screen Show (4:3)</PresentationFormat>
  <Paragraphs>378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MT</vt:lpstr>
      <vt:lpstr>Calibri</vt:lpstr>
      <vt:lpstr>Times New Roman</vt:lpstr>
      <vt:lpstr>Wingdings</vt:lpstr>
      <vt:lpstr>Office Theme</vt:lpstr>
      <vt:lpstr>Kiến trúc máy tính</vt:lpstr>
      <vt:lpstr>NỘI DUNG</vt:lpstr>
      <vt:lpstr>Giới thiệu các phương pháp vào ra dữ liệu</vt:lpstr>
      <vt:lpstr>Giới thiệu các phương pháp vào ra dữ liệu</vt:lpstr>
      <vt:lpstr>Vào ra bằng thăm dò</vt:lpstr>
      <vt:lpstr>Vào ra bằng thăm dò</vt:lpstr>
      <vt:lpstr>Vào ra bằng thăm dò – không ưu tiên</vt:lpstr>
      <vt:lpstr>Vào ra bằng thăm dò – có ưu tiên</vt:lpstr>
      <vt:lpstr> Ngắt và xử lý ngắt</vt:lpstr>
      <vt:lpstr>Ngắt và xử lý ngắt</vt:lpstr>
      <vt:lpstr>Ngắt và xử lý ngắt</vt:lpstr>
      <vt:lpstr>Ngắt và xử lý ngắt – Bảng vector ngắt</vt:lpstr>
      <vt:lpstr>Ngắt và xử lý ngắt – Bảng vector ngắt</vt:lpstr>
      <vt:lpstr>PowerPoint Presentation</vt:lpstr>
      <vt:lpstr>Ngắt và xử lý ngắt – Chu trình xử lý ngắt</vt:lpstr>
      <vt:lpstr>Vào ra bằng ngắt – Chu trình vào ra bằng ngắt</vt:lpstr>
      <vt:lpstr>PowerPoint Presentation</vt:lpstr>
      <vt:lpstr>Vào ra bằng ngắt – Ưu và nhược điểm</vt:lpstr>
      <vt:lpstr>Mạch điều khiển ngắt 8259A</vt:lpstr>
      <vt:lpstr>PowerPoint Presentation</vt:lpstr>
      <vt:lpstr>PIC 8259A – Sơ đồ khối</vt:lpstr>
      <vt:lpstr>Vào ra bằng DMA – Giới thiệu</vt:lpstr>
      <vt:lpstr>Vào ra bằng DMA – Giới thiệu</vt:lpstr>
      <vt:lpstr>Vào ra bằng DMA – Hệ VXL với DMAC</vt:lpstr>
      <vt:lpstr>Vào ra bằng DMA – Chu trình vào ra bằng DMA</vt:lpstr>
      <vt:lpstr>Vào ra bằng DMA – Ưu và nhược điểm</vt:lpstr>
      <vt:lpstr>Mạch điều khiển DMA 8237</vt:lpstr>
      <vt:lpstr>Các tín hiệu của 8237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Hoang Minh</dc:creator>
  <cp:lastModifiedBy>Truong. Dinh Xuan - CMC ATI</cp:lastModifiedBy>
  <cp:revision>6</cp:revision>
  <dcterms:created xsi:type="dcterms:W3CDTF">2023-05-08T06:38:35Z</dcterms:created>
  <dcterms:modified xsi:type="dcterms:W3CDTF">2024-01-14T04:40:48Z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2020-09-05T00:00:00Z</vt:filetime>
  </property>
  <property fmtid="{D5CDD505-2E9C-101B-9397-08002B2CF9AE}" pid="3" name="Creator">
    <vt:lpwstr>Microsoft® PowerPoint® 2016</vt:lpwstr>
  </property>
  <property fmtid="{D5CDD505-2E9C-101B-9397-08002B2CF9AE}" pid="4" name="LastSaved">
    <vt:filetime>2023-05-08T00:00:00Z</vt:filetime>
  </property>
</Properties>
</file>