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4" r:id="rId5"/>
    <p:sldId id="265" r:id="rId6"/>
    <p:sldId id="269" r:id="rId7"/>
    <p:sldId id="270" r:id="rId8"/>
    <p:sldId id="271" r:id="rId9"/>
    <p:sldId id="272" r:id="rId10"/>
    <p:sldId id="266" r:id="rId11"/>
    <p:sldId id="267" r:id="rId12"/>
    <p:sldId id="268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0AB-A5CC-4598-A2CA-BC5A5E02C5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4A4C-E682-42D4-92C3-D0FDB913DE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0AB-A5CC-4598-A2CA-BC5A5E02C5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4A4C-E682-42D4-92C3-D0FDB913DE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0AB-A5CC-4598-A2CA-BC5A5E02C5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4A4C-E682-42D4-92C3-D0FDB913DE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0AB-A5CC-4598-A2CA-BC5A5E02C5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4A4C-E682-42D4-92C3-D0FDB913DE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0AB-A5CC-4598-A2CA-BC5A5E02C5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4A4C-E682-42D4-92C3-D0FDB913DE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0AB-A5CC-4598-A2CA-BC5A5E02C57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4A4C-E682-42D4-92C3-D0FDB913DE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0AB-A5CC-4598-A2CA-BC5A5E02C57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4A4C-E682-42D4-92C3-D0FDB913DE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0AB-A5CC-4598-A2CA-BC5A5E02C57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4A4C-E682-42D4-92C3-D0FDB913DE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0AB-A5CC-4598-A2CA-BC5A5E02C57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4A4C-E682-42D4-92C3-D0FDB913DE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0AB-A5CC-4598-A2CA-BC5A5E02C57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4A4C-E682-42D4-92C3-D0FDB913DE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40AB-A5CC-4598-A2CA-BC5A5E02C57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4A4C-E682-42D4-92C3-D0FDB913DEF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40AB-A5CC-4598-A2CA-BC5A5E02C5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F4A4C-E682-42D4-92C3-D0FDB913DEF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texto 2"/>
          <p:cNvSpPr txBox="1"/>
          <p:nvPr/>
        </p:nvSpPr>
        <p:spPr>
          <a:xfrm>
            <a:off x="1824961" y="2122502"/>
            <a:ext cx="8959580" cy="34078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 smtClean="0">
                <a:solidFill>
                  <a:srgbClr val="FFFF00"/>
                </a:solidFill>
                <a:latin typeface="UTM Neutra" panose="02040603050506020204" pitchFamily="18" charset="0"/>
              </a:rPr>
              <a:t>UNIT 1: What’s happening?</a:t>
            </a:r>
            <a:endParaRPr lang="en-US" sz="5400" b="1" dirty="0" smtClean="0">
              <a:solidFill>
                <a:srgbClr val="FFFF00"/>
              </a:solidFill>
              <a:latin typeface="UTM Neutra" panose="02040603050506020204" pitchFamily="18" charset="0"/>
            </a:endParaRPr>
          </a:p>
        </p:txBody>
      </p:sp>
      <p:pic>
        <p:nvPicPr>
          <p:cNvPr id="6" name="Picture 5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04" y="643126"/>
            <a:ext cx="6455677" cy="15483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4"/>
          <p:cNvSpPr txBox="1"/>
          <p:nvPr/>
        </p:nvSpPr>
        <p:spPr>
          <a:xfrm>
            <a:off x="552369" y="-660393"/>
            <a:ext cx="3980839" cy="2914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UTM Neutra" panose="02040603050506020204" pitchFamily="18" charset="0"/>
              </a:rPr>
              <a:t>02</a:t>
            </a:r>
            <a:endParaRPr lang="es-ES_tradnl" sz="15000" dirty="0">
              <a:solidFill>
                <a:schemeClr val="accent1">
                  <a:lumMod val="20000"/>
                  <a:lumOff val="80000"/>
                </a:schemeClr>
              </a:solidFill>
              <a:latin typeface="UTM Neutra" panose="02040603050506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2369" y="918885"/>
            <a:ext cx="2871551" cy="869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ector recto 8"/>
          <p:cNvCxnSpPr/>
          <p:nvPr/>
        </p:nvCxnSpPr>
        <p:spPr>
          <a:xfrm>
            <a:off x="552369" y="918885"/>
            <a:ext cx="6112591" cy="0"/>
          </a:xfrm>
          <a:prstGeom prst="line">
            <a:avLst/>
          </a:prstGeom>
          <a:ln w="2857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2369" y="1051715"/>
            <a:ext cx="6112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002060"/>
                </a:solidFill>
                <a:latin typeface="SFU Futura" panose="00000400000000000000" pitchFamily="2" charset="0"/>
              </a:rPr>
              <a:t>Listening</a:t>
            </a:r>
            <a:endParaRPr lang="en-US" sz="3600" b="1" dirty="0">
              <a:solidFill>
                <a:srgbClr val="002060"/>
              </a:solidFill>
              <a:latin typeface="SFU Futura" panose="00000400000000000000" pitchFamily="2" charset="0"/>
            </a:endParaRPr>
          </a:p>
        </p:txBody>
      </p:sp>
      <p:pic>
        <p:nvPicPr>
          <p:cNvPr id="10" name="Picture 9" descr="A close up of a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8" y="5375398"/>
            <a:ext cx="1388151" cy="14166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52369" y="1920931"/>
            <a:ext cx="106661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Interviewer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Ah, exams! Good luck.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Thanks. They’re my final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exams, so they’re                      .   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99638" y="3275148"/>
            <a:ext cx="4612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uan trọng 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37656" y="2622543"/>
            <a:ext cx="53330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I’m also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51793" y="3275147"/>
            <a:ext cx="4612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 chơi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2690" y="3878334"/>
            <a:ext cx="3144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ội bóng nữ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0800000" flipH="1" flipV="1">
            <a:off x="3764319" y="3890426"/>
            <a:ext cx="7738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college, and right now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we’re</a:t>
            </a:r>
            <a:endParaRPr lang="en-US" sz="4400" dirty="0"/>
          </a:p>
        </p:txBody>
      </p:sp>
      <p:sp>
        <p:nvSpPr>
          <p:cNvPr id="26" name="TextBox 25"/>
          <p:cNvSpPr txBox="1"/>
          <p:nvPr/>
        </p:nvSpPr>
        <p:spPr>
          <a:xfrm rot="10800000" flipH="1" flipV="1">
            <a:off x="604093" y="4484544"/>
            <a:ext cx="9984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winning all our matches, so that’s good!</a:t>
            </a:r>
            <a:endParaRPr lang="en-US" sz="440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4"/>
          <p:cNvSpPr txBox="1"/>
          <p:nvPr/>
        </p:nvSpPr>
        <p:spPr>
          <a:xfrm>
            <a:off x="552369" y="-660393"/>
            <a:ext cx="3980839" cy="2914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UTM Neutra" panose="02040603050506020204" pitchFamily="18" charset="0"/>
              </a:rPr>
              <a:t>02</a:t>
            </a:r>
            <a:endParaRPr lang="es-ES_tradnl" sz="15000" dirty="0">
              <a:solidFill>
                <a:schemeClr val="accent1">
                  <a:lumMod val="20000"/>
                  <a:lumOff val="80000"/>
                </a:schemeClr>
              </a:solidFill>
              <a:latin typeface="UTM Neutra" panose="02040603050506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2369" y="918885"/>
            <a:ext cx="2871551" cy="869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ector recto 8"/>
          <p:cNvCxnSpPr/>
          <p:nvPr/>
        </p:nvCxnSpPr>
        <p:spPr>
          <a:xfrm>
            <a:off x="552369" y="918885"/>
            <a:ext cx="6112591" cy="0"/>
          </a:xfrm>
          <a:prstGeom prst="line">
            <a:avLst/>
          </a:prstGeom>
          <a:ln w="2857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2369" y="1051715"/>
            <a:ext cx="6112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002060"/>
                </a:solidFill>
                <a:latin typeface="SFU Futura" panose="00000400000000000000" pitchFamily="2" charset="0"/>
              </a:rPr>
              <a:t>Listening</a:t>
            </a:r>
            <a:endParaRPr lang="en-US" sz="3600" b="1" dirty="0">
              <a:solidFill>
                <a:srgbClr val="002060"/>
              </a:solidFill>
              <a:latin typeface="SFU Futura" panose="00000400000000000000" pitchFamily="2" charset="0"/>
            </a:endParaRPr>
          </a:p>
        </p:txBody>
      </p:sp>
      <p:pic>
        <p:nvPicPr>
          <p:cNvPr id="10" name="Picture 9" descr="A close up of a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8" y="5375398"/>
            <a:ext cx="1388151" cy="141663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7004" y="1698046"/>
            <a:ext cx="10515600" cy="1527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Interviewer</a:t>
            </a:r>
            <a:r>
              <a:rPr lang="en-US" sz="4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That’s great. </a:t>
            </a:r>
            <a:endParaRPr lang="en-US" sz="4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Kim</a:t>
            </a:r>
            <a:r>
              <a:rPr lang="en-US" sz="4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Yeah. I’m really enjoying it. </a:t>
            </a:r>
            <a:endParaRPr lang="en-US" sz="4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369" y="3003547"/>
            <a:ext cx="105017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Interviewer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 you’re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and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playing a lot of sports. I guess you don’t have time for a job?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0442" y="2994340"/>
            <a:ext cx="5760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 học chăm chỉ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4"/>
          <p:cNvSpPr txBox="1"/>
          <p:nvPr/>
        </p:nvSpPr>
        <p:spPr>
          <a:xfrm>
            <a:off x="552369" y="-660393"/>
            <a:ext cx="3980839" cy="2914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UTM Neutra" panose="02040603050506020204" pitchFamily="18" charset="0"/>
              </a:rPr>
              <a:t>02</a:t>
            </a:r>
            <a:endParaRPr lang="es-ES_tradnl" sz="15000" dirty="0">
              <a:solidFill>
                <a:schemeClr val="accent1">
                  <a:lumMod val="20000"/>
                  <a:lumOff val="80000"/>
                </a:schemeClr>
              </a:solidFill>
              <a:latin typeface="UTM Neutra" panose="02040603050506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2369" y="918885"/>
            <a:ext cx="2871551" cy="869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ector recto 8"/>
          <p:cNvCxnSpPr/>
          <p:nvPr/>
        </p:nvCxnSpPr>
        <p:spPr>
          <a:xfrm>
            <a:off x="552369" y="918885"/>
            <a:ext cx="6112591" cy="0"/>
          </a:xfrm>
          <a:prstGeom prst="line">
            <a:avLst/>
          </a:prstGeom>
          <a:ln w="2857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2369" y="1051715"/>
            <a:ext cx="6112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002060"/>
                </a:solidFill>
                <a:latin typeface="SFU Futura" panose="00000400000000000000" pitchFamily="2" charset="0"/>
              </a:rPr>
              <a:t>Listening</a:t>
            </a:r>
            <a:endParaRPr lang="en-US" sz="3600" b="1" dirty="0">
              <a:solidFill>
                <a:srgbClr val="002060"/>
              </a:solidFill>
              <a:latin typeface="SFU Futura" panose="00000400000000000000" pitchFamily="2" charset="0"/>
            </a:endParaRPr>
          </a:p>
        </p:txBody>
      </p:sp>
      <p:pic>
        <p:nvPicPr>
          <p:cNvPr id="10" name="Picture 9" descr="A close up of a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8" y="5375398"/>
            <a:ext cx="1388151" cy="141663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2369" y="1920931"/>
            <a:ext cx="1051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Oh, I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                                                   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3543" y="1893221"/>
            <a:ext cx="6958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công việc bán thời gian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2369" y="2512764"/>
            <a:ext cx="74191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                                  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07644" y="2512764"/>
            <a:ext cx="464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cửa hàng tiện lợi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88353" y="2524118"/>
            <a:ext cx="3491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I’m working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2370" y="3166369"/>
            <a:ext cx="1051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weekends this month, too, because  I need the money.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4"/>
          <p:cNvSpPr txBox="1"/>
          <p:nvPr/>
        </p:nvSpPr>
        <p:spPr>
          <a:xfrm>
            <a:off x="552369" y="-660393"/>
            <a:ext cx="3980839" cy="2914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UTM Neutra" panose="02040603050506020204" pitchFamily="18" charset="0"/>
              </a:rPr>
              <a:t>02</a:t>
            </a:r>
            <a:endParaRPr lang="es-ES_tradnl" sz="15000" dirty="0">
              <a:solidFill>
                <a:schemeClr val="accent1">
                  <a:lumMod val="20000"/>
                  <a:lumOff val="80000"/>
                </a:schemeClr>
              </a:solidFill>
              <a:latin typeface="UTM Neutra" panose="02040603050506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2369" y="918885"/>
            <a:ext cx="2871551" cy="869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ector recto 8"/>
          <p:cNvCxnSpPr/>
          <p:nvPr/>
        </p:nvCxnSpPr>
        <p:spPr>
          <a:xfrm>
            <a:off x="552369" y="918885"/>
            <a:ext cx="6112591" cy="0"/>
          </a:xfrm>
          <a:prstGeom prst="line">
            <a:avLst/>
          </a:prstGeom>
          <a:ln w="2857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2369" y="1051715"/>
            <a:ext cx="6112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002060"/>
                </a:solidFill>
                <a:latin typeface="SFU Futura" panose="00000400000000000000" pitchFamily="2" charset="0"/>
              </a:rPr>
              <a:t>Listening</a:t>
            </a:r>
            <a:endParaRPr lang="en-US" sz="3600" b="1" dirty="0">
              <a:solidFill>
                <a:srgbClr val="002060"/>
              </a:solidFill>
              <a:latin typeface="SFU Futura" panose="00000400000000000000" pitchFamily="2" charset="0"/>
            </a:endParaRPr>
          </a:p>
        </p:txBody>
      </p:sp>
      <p:pic>
        <p:nvPicPr>
          <p:cNvPr id="10" name="Picture 9" descr="A close up of a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8" y="5375398"/>
            <a:ext cx="1388151" cy="1416639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552369" y="1788102"/>
            <a:ext cx="10515600" cy="2219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Interviewer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Oh, yes? Why?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I’m                                !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expensive, so my father is teaching me.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5518" y="2456295"/>
            <a:ext cx="5902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 học lái xe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2369" y="3730913"/>
            <a:ext cx="1051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Interviewer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Wow, Kim. You’re very busy these days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4"/>
          <p:cNvSpPr txBox="1"/>
          <p:nvPr/>
        </p:nvSpPr>
        <p:spPr>
          <a:xfrm>
            <a:off x="745710" y="984941"/>
            <a:ext cx="5462050" cy="2936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30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UTM Neutra" panose="02040603050506020204" pitchFamily="18" charset="0"/>
              </a:rPr>
              <a:t>03</a:t>
            </a:r>
            <a:endParaRPr lang="es-ES_tradnl" sz="30000" dirty="0">
              <a:solidFill>
                <a:schemeClr val="accent1">
                  <a:lumMod val="20000"/>
                  <a:lumOff val="80000"/>
                </a:schemeClr>
              </a:solidFill>
              <a:latin typeface="UTM Neutra" panose="02040603050506020204" pitchFamily="18" charset="0"/>
            </a:endParaRPr>
          </a:p>
        </p:txBody>
      </p:sp>
      <p:sp>
        <p:nvSpPr>
          <p:cNvPr id="7" name="Marcador de texto 15"/>
          <p:cNvSpPr txBox="1"/>
          <p:nvPr/>
        </p:nvSpPr>
        <p:spPr>
          <a:xfrm>
            <a:off x="503238" y="2538777"/>
            <a:ext cx="8835649" cy="28504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 smtClean="0">
                <a:solidFill>
                  <a:srgbClr val="002060"/>
                </a:solidFill>
                <a:latin typeface="UTM Neutra" panose="02040603050506020204" pitchFamily="18" charset="0"/>
              </a:rPr>
              <a:t>Speaking</a:t>
            </a:r>
            <a:endParaRPr lang="es-ES_tradnl" sz="4800" b="1" dirty="0">
              <a:solidFill>
                <a:srgbClr val="002060"/>
              </a:solidFill>
              <a:latin typeface="UTM Neutra" panose="02040603050506020204" pitchFamily="18" charset="0"/>
            </a:endParaRPr>
          </a:p>
        </p:txBody>
      </p:sp>
      <p:cxnSp>
        <p:nvCxnSpPr>
          <p:cNvPr id="8" name="Conector recto 8"/>
          <p:cNvCxnSpPr/>
          <p:nvPr/>
        </p:nvCxnSpPr>
        <p:spPr>
          <a:xfrm>
            <a:off x="503238" y="2538777"/>
            <a:ext cx="4871402" cy="0"/>
          </a:xfrm>
          <a:prstGeom prst="line">
            <a:avLst/>
          </a:prstGeom>
          <a:ln w="2857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8" y="5375398"/>
            <a:ext cx="1388151" cy="1416639"/>
          </a:xfrm>
          <a:prstGeom prst="rect">
            <a:avLst/>
          </a:prstGeom>
        </p:spPr>
      </p:pic>
      <p:pic>
        <p:nvPicPr>
          <p:cNvPr id="1026" name="Picture 2" descr="Káº¿t quáº£ hÃ¬nh áº£nh cho inter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111" y="121024"/>
            <a:ext cx="6508707" cy="525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2369" y="918885"/>
            <a:ext cx="2871551" cy="869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ector recto 8"/>
          <p:cNvCxnSpPr/>
          <p:nvPr/>
        </p:nvCxnSpPr>
        <p:spPr>
          <a:xfrm>
            <a:off x="552369" y="918885"/>
            <a:ext cx="6112591" cy="0"/>
          </a:xfrm>
          <a:prstGeom prst="line">
            <a:avLst/>
          </a:prstGeom>
          <a:ln w="2857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2369" y="167795"/>
            <a:ext cx="6112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002060"/>
                </a:solidFill>
                <a:latin typeface="SFU Futura" panose="00000400000000000000" pitchFamily="2" charset="0"/>
              </a:rPr>
              <a:t>Speaking</a:t>
            </a:r>
            <a:endParaRPr lang="en-US" sz="3600" b="1" dirty="0">
              <a:solidFill>
                <a:srgbClr val="002060"/>
              </a:solidFill>
              <a:latin typeface="SFU Futura" panose="00000400000000000000" pitchFamily="2" charset="0"/>
            </a:endParaRPr>
          </a:p>
        </p:txBody>
      </p:sp>
      <p:pic>
        <p:nvPicPr>
          <p:cNvPr id="10" name="Picture 9" descr="A close up of a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8" y="5375398"/>
            <a:ext cx="1388151" cy="1416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3790" t="43198" r="10658" b="23346"/>
          <a:stretch>
            <a:fillRect/>
          </a:stretch>
        </p:blipFill>
        <p:spPr>
          <a:xfrm>
            <a:off x="321310" y="1023620"/>
            <a:ext cx="10377805" cy="549084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2369" y="918885"/>
            <a:ext cx="2871551" cy="869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ector recto 8"/>
          <p:cNvCxnSpPr/>
          <p:nvPr/>
        </p:nvCxnSpPr>
        <p:spPr>
          <a:xfrm>
            <a:off x="552369" y="918885"/>
            <a:ext cx="6112591" cy="0"/>
          </a:xfrm>
          <a:prstGeom prst="line">
            <a:avLst/>
          </a:prstGeom>
          <a:ln w="2857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2369" y="1051715"/>
            <a:ext cx="6112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002060"/>
                </a:solidFill>
                <a:latin typeface="SFU Futura" panose="00000400000000000000" pitchFamily="2" charset="0"/>
              </a:rPr>
              <a:t>Speaking</a:t>
            </a:r>
            <a:endParaRPr lang="en-US" sz="3600" b="1" dirty="0">
              <a:solidFill>
                <a:srgbClr val="002060"/>
              </a:solidFill>
              <a:latin typeface="SFU Futura" panose="00000400000000000000" pitchFamily="2" charset="0"/>
            </a:endParaRPr>
          </a:p>
        </p:txBody>
      </p:sp>
      <p:pic>
        <p:nvPicPr>
          <p:cNvPr id="10" name="Picture 9" descr="A close up of a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8" y="5375398"/>
            <a:ext cx="1388151" cy="141663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2369" y="1920931"/>
            <a:ext cx="9895997" cy="30162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U Futura" panose="00000400000000000000"/>
              </a:rPr>
              <a:t>Talk in </a:t>
            </a:r>
            <a:r>
              <a:rPr lang="en-US" sz="70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U Futura" panose="00000400000000000000"/>
              </a:rPr>
              <a:t>45 seconds </a:t>
            </a:r>
            <a:r>
              <a:rPr lang="en-US" sz="6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U Futura" panose="00000400000000000000"/>
              </a:rPr>
              <a:t>about at least 3 things you are doing. </a:t>
            </a:r>
            <a:endParaRPr lang="en-US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U Futura" panose="0000040000000000000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4"/>
          <p:cNvSpPr txBox="1"/>
          <p:nvPr/>
        </p:nvSpPr>
        <p:spPr>
          <a:xfrm>
            <a:off x="745710" y="984941"/>
            <a:ext cx="5462050" cy="29362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30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UTM Neutra" panose="02040603050506020204" pitchFamily="18" charset="0"/>
              </a:rPr>
              <a:t>02</a:t>
            </a:r>
            <a:endParaRPr lang="es-ES_tradnl" sz="30000" dirty="0">
              <a:solidFill>
                <a:schemeClr val="accent1">
                  <a:lumMod val="20000"/>
                  <a:lumOff val="80000"/>
                </a:schemeClr>
              </a:solidFill>
              <a:latin typeface="UTM Neutra" panose="02040603050506020204" pitchFamily="18" charset="0"/>
            </a:endParaRPr>
          </a:p>
        </p:txBody>
      </p:sp>
      <p:sp>
        <p:nvSpPr>
          <p:cNvPr id="7" name="Marcador de texto 15"/>
          <p:cNvSpPr txBox="1"/>
          <p:nvPr/>
        </p:nvSpPr>
        <p:spPr>
          <a:xfrm>
            <a:off x="503238" y="2538777"/>
            <a:ext cx="8835649" cy="28504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b="1" dirty="0" smtClean="0">
                <a:solidFill>
                  <a:srgbClr val="002060"/>
                </a:solidFill>
                <a:latin typeface="UTM Neutra" panose="02040603050506020204" pitchFamily="18" charset="0"/>
              </a:rPr>
              <a:t>Listening</a:t>
            </a:r>
            <a:endParaRPr lang="es-ES_tradnl" sz="4800" b="1" dirty="0">
              <a:solidFill>
                <a:srgbClr val="002060"/>
              </a:solidFill>
              <a:latin typeface="UTM Neutra" panose="02040603050506020204" pitchFamily="18" charset="0"/>
            </a:endParaRPr>
          </a:p>
        </p:txBody>
      </p:sp>
      <p:cxnSp>
        <p:nvCxnSpPr>
          <p:cNvPr id="8" name="Conector recto 8"/>
          <p:cNvCxnSpPr/>
          <p:nvPr/>
        </p:nvCxnSpPr>
        <p:spPr>
          <a:xfrm>
            <a:off x="503238" y="2538777"/>
            <a:ext cx="4871402" cy="0"/>
          </a:xfrm>
          <a:prstGeom prst="line">
            <a:avLst/>
          </a:prstGeom>
          <a:ln w="2857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8" y="5375398"/>
            <a:ext cx="1388151" cy="1416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9730" t="15993" r="8384" b="53109"/>
          <a:stretch>
            <a:fillRect/>
          </a:stretch>
        </p:blipFill>
        <p:spPr>
          <a:xfrm>
            <a:off x="6207760" y="0"/>
            <a:ext cx="4265414" cy="6234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4"/>
          <p:cNvSpPr txBox="1"/>
          <p:nvPr/>
        </p:nvSpPr>
        <p:spPr>
          <a:xfrm>
            <a:off x="552369" y="-660393"/>
            <a:ext cx="3980839" cy="2914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UTM Neutra" panose="02040603050506020204" pitchFamily="18" charset="0"/>
              </a:rPr>
              <a:t>02</a:t>
            </a:r>
            <a:endParaRPr lang="es-ES_tradnl" sz="15000" dirty="0">
              <a:solidFill>
                <a:schemeClr val="accent1">
                  <a:lumMod val="20000"/>
                  <a:lumOff val="80000"/>
                </a:schemeClr>
              </a:solidFill>
              <a:latin typeface="UTM Neutra" panose="02040603050506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2369" y="918885"/>
            <a:ext cx="2871551" cy="869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ector recto 8"/>
          <p:cNvCxnSpPr/>
          <p:nvPr/>
        </p:nvCxnSpPr>
        <p:spPr>
          <a:xfrm>
            <a:off x="552369" y="918885"/>
            <a:ext cx="6112591" cy="0"/>
          </a:xfrm>
          <a:prstGeom prst="line">
            <a:avLst/>
          </a:prstGeom>
          <a:ln w="2857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2369" y="1051715"/>
            <a:ext cx="6112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002060"/>
                </a:solidFill>
                <a:latin typeface="SFU Futura" panose="00000400000000000000" pitchFamily="2" charset="0"/>
              </a:rPr>
              <a:t>Listening</a:t>
            </a:r>
            <a:endParaRPr lang="en-US" sz="3600" b="1" dirty="0">
              <a:solidFill>
                <a:srgbClr val="002060"/>
              </a:solidFill>
              <a:latin typeface="SFU Futura" panose="00000400000000000000" pitchFamily="2" charset="0"/>
            </a:endParaRPr>
          </a:p>
        </p:txBody>
      </p:sp>
      <p:pic>
        <p:nvPicPr>
          <p:cNvPr id="10" name="Picture 9" descr="A close up of a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8" y="5375398"/>
            <a:ext cx="1388151" cy="141663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5655" y="2790679"/>
            <a:ext cx="1915909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5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U Futura" panose="00000400000000000000"/>
              </a:rPr>
              <a:t>exams</a:t>
            </a:r>
            <a:endParaRPr lang="en-US" sz="45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U Futura" panose="0000040000000000000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5655" y="3682998"/>
            <a:ext cx="2608406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5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U Futura" panose="00000400000000000000"/>
              </a:rPr>
              <a:t>hobbies</a:t>
            </a:r>
            <a:endParaRPr lang="en-US" sz="45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U Futura" panose="0000040000000000000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81950" y="2784252"/>
            <a:ext cx="2608406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5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U Futura" panose="00000400000000000000"/>
              </a:rPr>
              <a:t>friends</a:t>
            </a:r>
            <a:endParaRPr lang="en-US" sz="45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U Futura" panose="0000040000000000000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81950" y="3652453"/>
            <a:ext cx="3300904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5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U Futura" panose="00000400000000000000"/>
              </a:rPr>
              <a:t>boyfriend</a:t>
            </a:r>
            <a:endParaRPr lang="en-US" sz="45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U Futura" panose="0000040000000000000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07686" y="2784252"/>
            <a:ext cx="2262158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5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U Futura" panose="00000400000000000000"/>
              </a:rPr>
              <a:t>s</a:t>
            </a:r>
            <a:r>
              <a:rPr lang="en-US" sz="45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U Futura" panose="00000400000000000000"/>
              </a:rPr>
              <a:t>ports</a:t>
            </a:r>
            <a:endParaRPr lang="en-US" sz="45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U Futura" panose="0000040000000000000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407686" y="3646026"/>
            <a:ext cx="4685898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5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U Futura" panose="00000400000000000000"/>
              </a:rPr>
              <a:t>p</a:t>
            </a:r>
            <a:r>
              <a:rPr lang="en-US" sz="45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U Futura" panose="00000400000000000000"/>
              </a:rPr>
              <a:t>art-time job</a:t>
            </a:r>
            <a:endParaRPr lang="en-US" sz="45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U Futura" panose="0000040000000000000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655" y="1603521"/>
            <a:ext cx="2588260" cy="8604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000" b="1" cap="none" spc="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U Futura" panose="00000400000000000000"/>
              </a:rPr>
              <a:t>Task 1 </a:t>
            </a:r>
            <a:endParaRPr lang="en-US" sz="50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U Futura" panose="0000040000000000000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4"/>
          <p:cNvSpPr txBox="1"/>
          <p:nvPr/>
        </p:nvSpPr>
        <p:spPr>
          <a:xfrm>
            <a:off x="552369" y="-660393"/>
            <a:ext cx="3980839" cy="2914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UTM Neutra" panose="02040603050506020204" pitchFamily="18" charset="0"/>
              </a:rPr>
              <a:t>02</a:t>
            </a:r>
            <a:endParaRPr lang="es-ES_tradnl" sz="15000" dirty="0">
              <a:solidFill>
                <a:schemeClr val="accent1">
                  <a:lumMod val="20000"/>
                  <a:lumOff val="80000"/>
                </a:schemeClr>
              </a:solidFill>
              <a:latin typeface="UTM Neutra" panose="02040603050506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2369" y="918885"/>
            <a:ext cx="2871551" cy="869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ector recto 8"/>
          <p:cNvCxnSpPr/>
          <p:nvPr/>
        </p:nvCxnSpPr>
        <p:spPr>
          <a:xfrm>
            <a:off x="552369" y="918885"/>
            <a:ext cx="6112591" cy="0"/>
          </a:xfrm>
          <a:prstGeom prst="line">
            <a:avLst/>
          </a:prstGeom>
          <a:ln w="2857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2369" y="1051715"/>
            <a:ext cx="6112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002060"/>
                </a:solidFill>
                <a:latin typeface="SFU Futura" panose="00000400000000000000" pitchFamily="2" charset="0"/>
              </a:rPr>
              <a:t>Listening</a:t>
            </a:r>
            <a:endParaRPr lang="en-US" sz="3600" b="1" dirty="0">
              <a:solidFill>
                <a:srgbClr val="002060"/>
              </a:solidFill>
              <a:latin typeface="SFU Futura" panose="00000400000000000000" pitchFamily="2" charset="0"/>
            </a:endParaRPr>
          </a:p>
        </p:txBody>
      </p:sp>
      <p:pic>
        <p:nvPicPr>
          <p:cNvPr id="10" name="Picture 9" descr="A close up of a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8" y="5375398"/>
            <a:ext cx="1388151" cy="14166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655" y="1603521"/>
            <a:ext cx="2588260" cy="8604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000" b="1" cap="none" spc="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U Futura" panose="00000400000000000000"/>
              </a:rPr>
              <a:t>Task 2 </a:t>
            </a:r>
            <a:endParaRPr lang="en-US" sz="50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U Futura" panose="0000040000000000000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655" y="2559384"/>
            <a:ext cx="11321204" cy="21698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5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U Futura" panose="00000400000000000000"/>
              </a:rPr>
              <a:t>1. Why is Kim studying very hard right now? </a:t>
            </a:r>
            <a:endParaRPr lang="en-US" sz="45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U Futura" panose="00000400000000000000"/>
            </a:endParaRPr>
          </a:p>
          <a:p>
            <a:endParaRPr lang="en-US" sz="45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U Futura" panose="0000040000000000000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2369" y="4052016"/>
            <a:ext cx="117893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SFU Futura" panose="00000400000000000000"/>
              </a:rPr>
              <a:t>She’s </a:t>
            </a:r>
            <a:r>
              <a:rPr lang="en-US" sz="4500" b="1" dirty="0">
                <a:solidFill>
                  <a:srgbClr val="FF0000"/>
                </a:solidFill>
                <a:latin typeface="SFU Futura" panose="00000400000000000000"/>
              </a:rPr>
              <a:t>studying </a:t>
            </a:r>
            <a:r>
              <a:rPr lang="en-US" sz="4500" b="1" dirty="0" smtClean="0">
                <a:solidFill>
                  <a:srgbClr val="FF0000"/>
                </a:solidFill>
                <a:latin typeface="SFU Futura" panose="00000400000000000000"/>
              </a:rPr>
              <a:t>hard because </a:t>
            </a:r>
            <a:r>
              <a:rPr lang="en-US" sz="4500" b="1" dirty="0">
                <a:solidFill>
                  <a:srgbClr val="FF0000"/>
                </a:solidFill>
                <a:latin typeface="SFU Futura" panose="00000400000000000000"/>
              </a:rPr>
              <a:t>she has exams soon.</a:t>
            </a:r>
            <a:endParaRPr lang="en-US" sz="4500" b="1" dirty="0">
              <a:solidFill>
                <a:srgbClr val="FF0000"/>
              </a:solidFill>
              <a:latin typeface="SFU Futura" panose="0000040000000000000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4"/>
          <p:cNvSpPr txBox="1"/>
          <p:nvPr/>
        </p:nvSpPr>
        <p:spPr>
          <a:xfrm>
            <a:off x="552369" y="-660393"/>
            <a:ext cx="3980839" cy="2914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UTM Neutra" panose="02040603050506020204" pitchFamily="18" charset="0"/>
              </a:rPr>
              <a:t>02</a:t>
            </a:r>
            <a:endParaRPr lang="es-ES_tradnl" sz="15000" dirty="0">
              <a:solidFill>
                <a:schemeClr val="accent1">
                  <a:lumMod val="20000"/>
                  <a:lumOff val="80000"/>
                </a:schemeClr>
              </a:solidFill>
              <a:latin typeface="UTM Neutra" panose="02040603050506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2369" y="918885"/>
            <a:ext cx="2871551" cy="869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ector recto 8"/>
          <p:cNvCxnSpPr/>
          <p:nvPr/>
        </p:nvCxnSpPr>
        <p:spPr>
          <a:xfrm>
            <a:off x="552369" y="918885"/>
            <a:ext cx="6112591" cy="0"/>
          </a:xfrm>
          <a:prstGeom prst="line">
            <a:avLst/>
          </a:prstGeom>
          <a:ln w="2857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2369" y="1051715"/>
            <a:ext cx="6112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002060"/>
                </a:solidFill>
                <a:latin typeface="SFU Futura" panose="00000400000000000000" pitchFamily="2" charset="0"/>
              </a:rPr>
              <a:t>Listening</a:t>
            </a:r>
            <a:endParaRPr lang="en-US" sz="3600" b="1" dirty="0">
              <a:solidFill>
                <a:srgbClr val="002060"/>
              </a:solidFill>
              <a:latin typeface="SFU Futura" panose="00000400000000000000" pitchFamily="2" charset="0"/>
            </a:endParaRPr>
          </a:p>
        </p:txBody>
      </p:sp>
      <p:pic>
        <p:nvPicPr>
          <p:cNvPr id="10" name="Picture 9" descr="A close up of a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8" y="5375398"/>
            <a:ext cx="1388151" cy="14166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655" y="1603521"/>
            <a:ext cx="2588260" cy="8604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000" b="1" cap="none" spc="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U Futura" panose="00000400000000000000"/>
              </a:rPr>
              <a:t>Task 2 </a:t>
            </a:r>
            <a:endParaRPr lang="en-US" sz="50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U Futura" panose="0000040000000000000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655" y="2559384"/>
            <a:ext cx="11321204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5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U Futura" panose="00000400000000000000"/>
              </a:rPr>
              <a:t>2. What team is she playing for in college? </a:t>
            </a:r>
            <a:endParaRPr lang="en-US" sz="45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U Futura" panose="0000040000000000000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2370" y="4052016"/>
            <a:ext cx="11428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SFU Futura" panose="00000400000000000000"/>
              </a:rPr>
              <a:t>She’s </a:t>
            </a:r>
            <a:r>
              <a:rPr lang="en-US" sz="4500" b="1" dirty="0">
                <a:solidFill>
                  <a:srgbClr val="FF0000"/>
                </a:solidFill>
                <a:latin typeface="SFU Futura" panose="00000400000000000000"/>
              </a:rPr>
              <a:t>playing </a:t>
            </a:r>
            <a:r>
              <a:rPr lang="en-US" sz="4500" b="1" dirty="0" smtClean="0">
                <a:solidFill>
                  <a:srgbClr val="FF0000"/>
                </a:solidFill>
                <a:latin typeface="SFU Futura" panose="00000400000000000000"/>
              </a:rPr>
              <a:t>for the </a:t>
            </a:r>
            <a:r>
              <a:rPr lang="en-US" sz="4500" b="1" dirty="0">
                <a:solidFill>
                  <a:srgbClr val="FF0000"/>
                </a:solidFill>
                <a:latin typeface="SFU Futura" panose="00000400000000000000"/>
              </a:rPr>
              <a:t>women’s soccer team </a:t>
            </a:r>
            <a:r>
              <a:rPr lang="en-US" sz="4500" b="1" dirty="0" smtClean="0">
                <a:solidFill>
                  <a:srgbClr val="FF0000"/>
                </a:solidFill>
                <a:latin typeface="SFU Futura" panose="00000400000000000000"/>
              </a:rPr>
              <a:t>in college. </a:t>
            </a:r>
            <a:endParaRPr lang="en-US" sz="4500" b="1" dirty="0">
              <a:solidFill>
                <a:srgbClr val="FF0000"/>
              </a:solidFill>
              <a:latin typeface="SFU Futura" panose="0000040000000000000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4"/>
          <p:cNvSpPr txBox="1"/>
          <p:nvPr/>
        </p:nvSpPr>
        <p:spPr>
          <a:xfrm>
            <a:off x="552369" y="-660393"/>
            <a:ext cx="3980839" cy="2914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UTM Neutra" panose="02040603050506020204" pitchFamily="18" charset="0"/>
              </a:rPr>
              <a:t>02</a:t>
            </a:r>
            <a:endParaRPr lang="es-ES_tradnl" sz="15000" dirty="0">
              <a:solidFill>
                <a:schemeClr val="accent1">
                  <a:lumMod val="20000"/>
                  <a:lumOff val="80000"/>
                </a:schemeClr>
              </a:solidFill>
              <a:latin typeface="UTM Neutra" panose="02040603050506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2369" y="918885"/>
            <a:ext cx="2871551" cy="869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ector recto 8"/>
          <p:cNvCxnSpPr/>
          <p:nvPr/>
        </p:nvCxnSpPr>
        <p:spPr>
          <a:xfrm>
            <a:off x="552369" y="918885"/>
            <a:ext cx="6112591" cy="0"/>
          </a:xfrm>
          <a:prstGeom prst="line">
            <a:avLst/>
          </a:prstGeom>
          <a:ln w="2857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2369" y="1051715"/>
            <a:ext cx="6112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002060"/>
                </a:solidFill>
                <a:latin typeface="SFU Futura" panose="00000400000000000000" pitchFamily="2" charset="0"/>
              </a:rPr>
              <a:t>Listening</a:t>
            </a:r>
            <a:endParaRPr lang="en-US" sz="3600" b="1" dirty="0">
              <a:solidFill>
                <a:srgbClr val="002060"/>
              </a:solidFill>
              <a:latin typeface="SFU Futura" panose="00000400000000000000" pitchFamily="2" charset="0"/>
            </a:endParaRPr>
          </a:p>
        </p:txBody>
      </p:sp>
      <p:pic>
        <p:nvPicPr>
          <p:cNvPr id="10" name="Picture 9" descr="A close up of a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8" y="5375398"/>
            <a:ext cx="1388151" cy="14166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655" y="1603521"/>
            <a:ext cx="2588260" cy="8604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000" b="1" cap="none" spc="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U Futura" panose="00000400000000000000"/>
              </a:rPr>
              <a:t>Task 2 </a:t>
            </a:r>
            <a:endParaRPr lang="en-US" sz="50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U Futura" panose="0000040000000000000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655" y="2559384"/>
            <a:ext cx="1132120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5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U Futura" panose="00000400000000000000"/>
              </a:rPr>
              <a:t>3. What’s her part time job? </a:t>
            </a:r>
            <a:endParaRPr lang="en-US" sz="45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U Futura" panose="0000040000000000000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2369" y="3428600"/>
            <a:ext cx="11428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rgbClr val="FF0000"/>
                </a:solidFill>
                <a:latin typeface="SFU Futura" panose="00000400000000000000"/>
              </a:rPr>
              <a:t>She works part-time in </a:t>
            </a:r>
            <a:r>
              <a:rPr lang="en-US" sz="4500" b="1" dirty="0" smtClean="0">
                <a:solidFill>
                  <a:srgbClr val="FF0000"/>
                </a:solidFill>
                <a:latin typeface="SFU Futura" panose="00000400000000000000"/>
              </a:rPr>
              <a:t>a convenience </a:t>
            </a:r>
            <a:r>
              <a:rPr lang="en-US" sz="4500" b="1" dirty="0">
                <a:solidFill>
                  <a:srgbClr val="FF0000"/>
                </a:solidFill>
                <a:latin typeface="SFU Futura" panose="00000400000000000000"/>
              </a:rPr>
              <a:t>store.</a:t>
            </a:r>
            <a:endParaRPr lang="en-US" sz="4500" b="1" dirty="0">
              <a:solidFill>
                <a:srgbClr val="FF0000"/>
              </a:solidFill>
              <a:latin typeface="SFU Futura" panose="0000040000000000000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4"/>
          <p:cNvSpPr txBox="1"/>
          <p:nvPr/>
        </p:nvSpPr>
        <p:spPr>
          <a:xfrm>
            <a:off x="552369" y="-660393"/>
            <a:ext cx="3980839" cy="2914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UTM Neutra" panose="02040603050506020204" pitchFamily="18" charset="0"/>
              </a:rPr>
              <a:t>02</a:t>
            </a:r>
            <a:endParaRPr lang="es-ES_tradnl" sz="15000" dirty="0">
              <a:solidFill>
                <a:schemeClr val="accent1">
                  <a:lumMod val="20000"/>
                  <a:lumOff val="80000"/>
                </a:schemeClr>
              </a:solidFill>
              <a:latin typeface="UTM Neutra" panose="02040603050506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2369" y="918885"/>
            <a:ext cx="2871551" cy="869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ector recto 8"/>
          <p:cNvCxnSpPr/>
          <p:nvPr/>
        </p:nvCxnSpPr>
        <p:spPr>
          <a:xfrm>
            <a:off x="552369" y="918885"/>
            <a:ext cx="6112591" cy="0"/>
          </a:xfrm>
          <a:prstGeom prst="line">
            <a:avLst/>
          </a:prstGeom>
          <a:ln w="2857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2369" y="1051715"/>
            <a:ext cx="6112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002060"/>
                </a:solidFill>
                <a:latin typeface="SFU Futura" panose="00000400000000000000" pitchFamily="2" charset="0"/>
              </a:rPr>
              <a:t>Listening</a:t>
            </a:r>
            <a:endParaRPr lang="en-US" sz="3600" b="1" dirty="0">
              <a:solidFill>
                <a:srgbClr val="002060"/>
              </a:solidFill>
              <a:latin typeface="SFU Futura" panose="00000400000000000000" pitchFamily="2" charset="0"/>
            </a:endParaRPr>
          </a:p>
        </p:txBody>
      </p:sp>
      <p:pic>
        <p:nvPicPr>
          <p:cNvPr id="10" name="Picture 9" descr="A close up of a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8" y="5375398"/>
            <a:ext cx="1388151" cy="14166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655" y="1603521"/>
            <a:ext cx="2588260" cy="8604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000" b="1" cap="none" spc="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U Futura" panose="00000400000000000000"/>
              </a:rPr>
              <a:t>Task 2 </a:t>
            </a:r>
            <a:endParaRPr lang="en-US" sz="50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U Futura" panose="0000040000000000000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655" y="2559384"/>
            <a:ext cx="11321204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5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U Futura" panose="00000400000000000000"/>
              </a:rPr>
              <a:t>4. Why is she working weekends this month? </a:t>
            </a:r>
            <a:endParaRPr lang="en-US" sz="45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U Futura" panose="0000040000000000000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2369" y="3803981"/>
            <a:ext cx="114289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SFU Futura" panose="00000400000000000000"/>
              </a:rPr>
              <a:t>She’s </a:t>
            </a:r>
            <a:r>
              <a:rPr lang="en-US" sz="4400" b="1" dirty="0">
                <a:solidFill>
                  <a:srgbClr val="FF0000"/>
                </a:solidFill>
                <a:latin typeface="SFU Futura" panose="00000400000000000000"/>
              </a:rPr>
              <a:t>working weekends this </a:t>
            </a:r>
            <a:r>
              <a:rPr lang="en-US" sz="4400" b="1" dirty="0" smtClean="0">
                <a:solidFill>
                  <a:srgbClr val="FF0000"/>
                </a:solidFill>
                <a:latin typeface="SFU Futura" panose="00000400000000000000"/>
              </a:rPr>
              <a:t>month because </a:t>
            </a:r>
            <a:r>
              <a:rPr lang="en-US" sz="4400" b="1" dirty="0">
                <a:solidFill>
                  <a:srgbClr val="FF0000"/>
                </a:solidFill>
                <a:latin typeface="SFU Futura" panose="00000400000000000000"/>
              </a:rPr>
              <a:t>she </a:t>
            </a:r>
            <a:r>
              <a:rPr lang="en-US" sz="4400" b="1" dirty="0" smtClean="0">
                <a:solidFill>
                  <a:srgbClr val="FF0000"/>
                </a:solidFill>
                <a:latin typeface="SFU Futura" panose="00000400000000000000"/>
              </a:rPr>
              <a:t>needs the </a:t>
            </a:r>
            <a:r>
              <a:rPr lang="en-US" sz="4400" b="1" dirty="0">
                <a:solidFill>
                  <a:srgbClr val="FF0000"/>
                </a:solidFill>
                <a:latin typeface="SFU Futura" panose="00000400000000000000"/>
              </a:rPr>
              <a:t>money</a:t>
            </a:r>
            <a:r>
              <a:rPr lang="en-US" sz="4400" b="1" dirty="0" smtClean="0">
                <a:solidFill>
                  <a:srgbClr val="FF0000"/>
                </a:solidFill>
                <a:latin typeface="SFU Futura" panose="00000400000000000000"/>
              </a:rPr>
              <a:t>.</a:t>
            </a:r>
            <a:endParaRPr lang="en-US" sz="4400" b="1" dirty="0">
              <a:solidFill>
                <a:srgbClr val="FF0000"/>
              </a:solidFill>
              <a:latin typeface="SFU Futura" panose="0000040000000000000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4"/>
          <p:cNvSpPr txBox="1"/>
          <p:nvPr/>
        </p:nvSpPr>
        <p:spPr>
          <a:xfrm>
            <a:off x="552369" y="-660393"/>
            <a:ext cx="3980839" cy="2914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UTM Neutra" panose="02040603050506020204" pitchFamily="18" charset="0"/>
              </a:rPr>
              <a:t>02</a:t>
            </a:r>
            <a:endParaRPr lang="es-ES_tradnl" sz="15000" dirty="0">
              <a:solidFill>
                <a:schemeClr val="accent1">
                  <a:lumMod val="20000"/>
                  <a:lumOff val="80000"/>
                </a:schemeClr>
              </a:solidFill>
              <a:latin typeface="UTM Neutra" panose="02040603050506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2369" y="918885"/>
            <a:ext cx="2871551" cy="869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ector recto 8"/>
          <p:cNvCxnSpPr/>
          <p:nvPr/>
        </p:nvCxnSpPr>
        <p:spPr>
          <a:xfrm>
            <a:off x="552369" y="918885"/>
            <a:ext cx="6112591" cy="0"/>
          </a:xfrm>
          <a:prstGeom prst="line">
            <a:avLst/>
          </a:prstGeom>
          <a:ln w="2857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2369" y="1051715"/>
            <a:ext cx="6112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002060"/>
                </a:solidFill>
                <a:latin typeface="SFU Futura" panose="00000400000000000000" pitchFamily="2" charset="0"/>
              </a:rPr>
              <a:t>Listening</a:t>
            </a:r>
            <a:endParaRPr lang="en-US" sz="3600" b="1" dirty="0">
              <a:solidFill>
                <a:srgbClr val="002060"/>
              </a:solidFill>
              <a:latin typeface="SFU Futura" panose="00000400000000000000" pitchFamily="2" charset="0"/>
            </a:endParaRPr>
          </a:p>
        </p:txBody>
      </p:sp>
      <p:pic>
        <p:nvPicPr>
          <p:cNvPr id="10" name="Picture 9" descr="A close up of a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8" y="5375398"/>
            <a:ext cx="1388151" cy="14166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655" y="1603521"/>
            <a:ext cx="2588260" cy="8604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000" b="1" cap="none" spc="0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U Futura" panose="00000400000000000000"/>
              </a:rPr>
              <a:t>Task 2 </a:t>
            </a:r>
            <a:endParaRPr lang="en-US" sz="5000" b="1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U Futura" panose="0000040000000000000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655" y="2559384"/>
            <a:ext cx="1132120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5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U Futura" panose="00000400000000000000"/>
              </a:rPr>
              <a:t>5. What is she learning to do? </a:t>
            </a:r>
            <a:endParaRPr lang="en-US" sz="4500" b="1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FU Futura" panose="0000040000000000000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66769" y="3367380"/>
            <a:ext cx="11428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SFU Futura" panose="00000400000000000000"/>
              </a:rPr>
              <a:t>She’s learning to </a:t>
            </a:r>
            <a:r>
              <a:rPr lang="en-US" sz="4400" b="1" dirty="0">
                <a:solidFill>
                  <a:srgbClr val="FF0000"/>
                </a:solidFill>
                <a:latin typeface="SFU Futura" panose="00000400000000000000"/>
              </a:rPr>
              <a:t>drive.</a:t>
            </a:r>
            <a:endParaRPr lang="en-US" sz="4400" b="1" dirty="0">
              <a:solidFill>
                <a:srgbClr val="FF0000"/>
              </a:solidFill>
              <a:latin typeface="SFU Futura" panose="0000040000000000000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4"/>
          <p:cNvSpPr txBox="1"/>
          <p:nvPr/>
        </p:nvSpPr>
        <p:spPr>
          <a:xfrm>
            <a:off x="552369" y="-660393"/>
            <a:ext cx="3980839" cy="29147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50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UTM Neutra" panose="02040603050506020204" pitchFamily="18" charset="0"/>
              </a:rPr>
              <a:t>02</a:t>
            </a:r>
            <a:endParaRPr lang="es-ES_tradnl" sz="15000" dirty="0">
              <a:solidFill>
                <a:schemeClr val="accent1">
                  <a:lumMod val="20000"/>
                  <a:lumOff val="80000"/>
                </a:schemeClr>
              </a:solidFill>
              <a:latin typeface="UTM Neutra" panose="0204060305050602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2369" y="918885"/>
            <a:ext cx="2871551" cy="869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Conector recto 8"/>
          <p:cNvCxnSpPr/>
          <p:nvPr/>
        </p:nvCxnSpPr>
        <p:spPr>
          <a:xfrm>
            <a:off x="552369" y="918885"/>
            <a:ext cx="6112591" cy="0"/>
          </a:xfrm>
          <a:prstGeom prst="line">
            <a:avLst/>
          </a:prstGeom>
          <a:ln w="2857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52369" y="1051715"/>
            <a:ext cx="6112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solidFill>
                  <a:srgbClr val="002060"/>
                </a:solidFill>
                <a:latin typeface="SFU Futura" panose="00000400000000000000" pitchFamily="2" charset="0"/>
              </a:rPr>
              <a:t>Listening</a:t>
            </a:r>
            <a:endParaRPr lang="en-US" sz="3600" b="1" dirty="0">
              <a:solidFill>
                <a:srgbClr val="002060"/>
              </a:solidFill>
              <a:latin typeface="SFU Futura" panose="00000400000000000000" pitchFamily="2" charset="0"/>
            </a:endParaRPr>
          </a:p>
        </p:txBody>
      </p:sp>
      <p:pic>
        <p:nvPicPr>
          <p:cNvPr id="10" name="Picture 9" descr="A close up of a sign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668" y="5375398"/>
            <a:ext cx="1388151" cy="1416639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52369" y="1830875"/>
            <a:ext cx="11109960" cy="13117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Interviewer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So, Kim, can you tell me  a little about what’s happening in your life these days?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0800000" flipH="1" flipV="1">
            <a:off x="594860" y="3073739"/>
            <a:ext cx="106661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Sure! Well, I’m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very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right now because I have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soon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7934" y="3073738"/>
            <a:ext cx="3779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 học</a:t>
            </a:r>
            <a:endParaRPr lang="en-US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85809" y="3750847"/>
            <a:ext cx="5933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bài kiểm tra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1856</Words>
  <Application>WPS Presentation</Application>
  <PresentationFormat>Widescreen</PresentationFormat>
  <Paragraphs>156</Paragraphs>
  <Slides>16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UTM Neutra</vt:lpstr>
      <vt:lpstr>Segoe Print</vt:lpstr>
      <vt:lpstr>SFU Futura</vt:lpstr>
      <vt:lpstr>SFU Futura</vt:lpstr>
      <vt:lpstr>Calibri</vt:lpstr>
      <vt:lpstr>Microsoft YaHei</vt:lpstr>
      <vt:lpstr>Arial Unicode MS</vt:lpstr>
      <vt:lpstr>Calibri Light</vt:lpstr>
      <vt:lpstr>Times New Roman</vt:lpstr>
      <vt:lpstr>Tahoma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Trang Tran Thi Nhu</cp:lastModifiedBy>
  <cp:revision>31</cp:revision>
  <dcterms:created xsi:type="dcterms:W3CDTF">2018-07-09T13:33:00Z</dcterms:created>
  <dcterms:modified xsi:type="dcterms:W3CDTF">2023-05-08T08:07:48Z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F4A0D4A78A9F4ED1B8EF02083285436F</vt:lpwstr>
  </property>
  <property fmtid="{D5CDD505-2E9C-101B-9397-08002B2CF9AE}" pid="3" name="KSOProductBuildVer">
    <vt:lpwstr>2057-11.2.0.11537</vt:lpwstr>
  </property>
</Properties>
</file>