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928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3360" y="9521601"/>
            <a:ext cx="1726564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194297" y="9521601"/>
            <a:ext cx="60960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yahoo.com" TargetMode="External"/><Relationship Id="rId2" Type="http://schemas.openxmlformats.org/officeDocument/2006/relationships/hyperlink" Target="mailto:user@gmail.com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92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260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3340" y="1167129"/>
            <a:ext cx="2789555" cy="785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Phần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1: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TỔNG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QUÁT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VỀ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MẠNG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MÁY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TÍNH</a:t>
            </a:r>
            <a:endParaRPr sz="1200" dirty="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800"/>
              </a:spcBef>
            </a:pPr>
            <a:r>
              <a:rPr sz="1200" b="1" spc="-65" dirty="0">
                <a:latin typeface="Arial"/>
                <a:cs typeface="Arial"/>
              </a:rPr>
              <a:t>Câu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45" dirty="0">
                <a:latin typeface="Arial"/>
                <a:cs typeface="Arial"/>
              </a:rPr>
              <a:t>1:</a:t>
            </a:r>
            <a:r>
              <a:rPr sz="1200" b="1" spc="125" dirty="0">
                <a:latin typeface="Arial"/>
                <a:cs typeface="Arial"/>
              </a:rPr>
              <a:t> </a:t>
            </a:r>
            <a:r>
              <a:rPr sz="1200" spc="-254" dirty="0">
                <a:latin typeface="Verdana"/>
                <a:cs typeface="Verdana"/>
              </a:rPr>
              <a:t>Khả</a:t>
            </a:r>
            <a:r>
              <a:rPr sz="1200" spc="15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năng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định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tuyến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được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thực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hiện </a:t>
            </a:r>
            <a:r>
              <a:rPr sz="1200" spc="-70" dirty="0">
                <a:latin typeface="Verdana"/>
                <a:cs typeface="Verdana"/>
              </a:rPr>
              <a:t>bởi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thiết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bị:</a:t>
            </a:r>
            <a:endParaRPr sz="1200" dirty="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Switch</a:t>
            </a:r>
            <a:endParaRPr sz="1200" dirty="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Hub</a:t>
            </a:r>
            <a:endParaRPr sz="1200" dirty="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NIC</a:t>
            </a:r>
            <a:endParaRPr sz="1200" dirty="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Router</a:t>
            </a:r>
            <a:endParaRPr sz="1200" dirty="0">
              <a:latin typeface="Verdana"/>
              <a:cs typeface="Verdana"/>
            </a:endParaRPr>
          </a:p>
          <a:p>
            <a:pPr marL="12700" marR="5080" algn="just">
              <a:lnSpc>
                <a:spcPct val="117100"/>
              </a:lnSpc>
              <a:spcBef>
                <a:spcPts val="800"/>
              </a:spcBef>
            </a:pPr>
            <a:r>
              <a:rPr sz="1200" b="1" spc="-40" dirty="0">
                <a:latin typeface="Arial"/>
                <a:cs typeface="Arial"/>
              </a:rPr>
              <a:t>Câu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65" dirty="0">
                <a:latin typeface="Arial"/>
                <a:cs typeface="Arial"/>
              </a:rPr>
              <a:t>2: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Các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dịch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340" dirty="0">
                <a:latin typeface="Verdana"/>
                <a:cs typeface="Verdana"/>
              </a:rPr>
              <a:t>vụ</a:t>
            </a:r>
            <a:r>
              <a:rPr sz="1200" spc="23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quay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số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tương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229" dirty="0">
                <a:latin typeface="Verdana"/>
                <a:cs typeface="Verdana"/>
              </a:rPr>
              <a:t>tự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(Dial- </a:t>
            </a:r>
            <a:r>
              <a:rPr sz="1200" spc="-190" dirty="0">
                <a:latin typeface="Verdana"/>
                <a:cs typeface="Verdana"/>
              </a:rPr>
              <a:t>up)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sử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dụng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thiết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bị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nào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để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chuyển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đổi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tín </a:t>
            </a:r>
            <a:r>
              <a:rPr sz="1200" spc="-90" dirty="0">
                <a:latin typeface="Verdana"/>
                <a:cs typeface="Verdana"/>
              </a:rPr>
              <a:t>hiệu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số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sang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tín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hiệu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tương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tự?</a:t>
            </a:r>
            <a:endParaRPr sz="1200" dirty="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Repeater</a:t>
            </a:r>
            <a:endParaRPr sz="1200" dirty="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Modem</a:t>
            </a:r>
            <a:endParaRPr sz="1200" dirty="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Router</a:t>
            </a:r>
            <a:endParaRPr sz="1200" dirty="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NIC</a:t>
            </a:r>
            <a:endParaRPr sz="1200" dirty="0">
              <a:latin typeface="Verdana"/>
              <a:cs typeface="Verdana"/>
            </a:endParaRPr>
          </a:p>
          <a:p>
            <a:pPr marL="12700" marR="6985" algn="just">
              <a:lnSpc>
                <a:spcPct val="117600"/>
              </a:lnSpc>
              <a:spcBef>
                <a:spcPts val="790"/>
              </a:spcBef>
            </a:pPr>
            <a:r>
              <a:rPr sz="1200" b="1" spc="-40" dirty="0">
                <a:latin typeface="Arial"/>
                <a:cs typeface="Arial"/>
              </a:rPr>
              <a:t>Câu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305" dirty="0">
                <a:latin typeface="Arial"/>
                <a:cs typeface="Arial"/>
              </a:rPr>
              <a:t>3</a:t>
            </a:r>
            <a:r>
              <a:rPr sz="1200" spc="-305" dirty="0">
                <a:latin typeface="Verdana"/>
                <a:cs typeface="Verdana"/>
              </a:rPr>
              <a:t>:</a:t>
            </a:r>
            <a:r>
              <a:rPr sz="1200" spc="195" dirty="0">
                <a:latin typeface="Verdana"/>
                <a:cs typeface="Verdana"/>
              </a:rPr>
              <a:t> </a:t>
            </a:r>
            <a:r>
              <a:rPr sz="1200" spc="-270" dirty="0">
                <a:latin typeface="Verdana"/>
                <a:cs typeface="Verdana"/>
              </a:rPr>
              <a:t>Để</a:t>
            </a:r>
            <a:r>
              <a:rPr sz="1200" spc="16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kết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nối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trực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tiếp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hai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240" dirty="0">
                <a:latin typeface="Verdana"/>
                <a:cs typeface="Verdana"/>
              </a:rPr>
              <a:t>máy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tính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với </a:t>
            </a:r>
            <a:r>
              <a:rPr sz="1200" spc="-110" dirty="0">
                <a:latin typeface="Verdana"/>
                <a:cs typeface="Verdana"/>
              </a:rPr>
              <a:t>nhau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thể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dùng:</a:t>
            </a:r>
            <a:endParaRPr sz="1200" dirty="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Cáp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chéo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(Cross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-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Cable)</a:t>
            </a:r>
            <a:endParaRPr sz="1200" dirty="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95" dirty="0">
                <a:latin typeface="Verdana"/>
                <a:cs typeface="Verdana"/>
              </a:rPr>
              <a:t>Rollover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Cable</a:t>
            </a:r>
            <a:endParaRPr sz="1200" dirty="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75" dirty="0">
                <a:latin typeface="Verdana"/>
                <a:cs typeface="Verdana"/>
              </a:rPr>
              <a:t>Cáp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thẳng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(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Straight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Cable)</a:t>
            </a:r>
            <a:endParaRPr sz="1200" dirty="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latin typeface="Verdana"/>
                <a:cs typeface="Verdana"/>
              </a:rPr>
              <a:t>Không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có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loại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nào</a:t>
            </a:r>
            <a:endParaRPr sz="1200" dirty="0">
              <a:latin typeface="Verdana"/>
              <a:cs typeface="Verdana"/>
            </a:endParaRPr>
          </a:p>
          <a:p>
            <a:pPr marL="12700" marR="5715">
              <a:lnSpc>
                <a:spcPct val="116700"/>
              </a:lnSpc>
              <a:spcBef>
                <a:spcPts val="80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4: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spc="-75" dirty="0">
                <a:latin typeface="Verdana"/>
                <a:cs typeface="Verdana"/>
              </a:rPr>
              <a:t>Mô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hình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phân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lớp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OSI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có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bao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nhiêu </a:t>
            </a:r>
            <a:r>
              <a:rPr sz="1200" spc="-25" dirty="0">
                <a:latin typeface="Verdana"/>
                <a:cs typeface="Verdana"/>
              </a:rPr>
              <a:t>lớp</a:t>
            </a:r>
            <a:endParaRPr sz="1200" dirty="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7</a:t>
            </a:r>
            <a:endParaRPr sz="1200" dirty="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50" dirty="0">
                <a:latin typeface="Verdana"/>
                <a:cs typeface="Verdana"/>
              </a:rPr>
              <a:t>4</a:t>
            </a:r>
            <a:endParaRPr sz="1200" dirty="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50" dirty="0">
                <a:latin typeface="Verdana"/>
                <a:cs typeface="Verdana"/>
              </a:rPr>
              <a:t>5</a:t>
            </a:r>
            <a:endParaRPr sz="1200" dirty="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50" dirty="0">
                <a:latin typeface="Verdana"/>
                <a:cs typeface="Verdana"/>
              </a:rPr>
              <a:t>2</a:t>
            </a:r>
            <a:endParaRPr sz="1200" dirty="0">
              <a:latin typeface="Verdana"/>
              <a:cs typeface="Verdana"/>
            </a:endParaRPr>
          </a:p>
          <a:p>
            <a:pPr marL="12700" marR="5080">
              <a:lnSpc>
                <a:spcPct val="117500"/>
              </a:lnSpc>
              <a:spcBef>
                <a:spcPts val="79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5: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spc="-45" dirty="0">
                <a:latin typeface="Verdana"/>
                <a:cs typeface="Verdana"/>
              </a:rPr>
              <a:t>Các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đơn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vị</a:t>
            </a:r>
            <a:r>
              <a:rPr sz="1200" spc="-85" dirty="0">
                <a:latin typeface="Verdana"/>
                <a:cs typeface="Verdana"/>
              </a:rPr>
              <a:t> dữ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liệu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giao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thức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trong </a:t>
            </a:r>
            <a:r>
              <a:rPr sz="1200" spc="-110" dirty="0">
                <a:latin typeface="Verdana"/>
                <a:cs typeface="Verdana"/>
              </a:rPr>
              <a:t>mô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hình</a:t>
            </a:r>
            <a:r>
              <a:rPr sz="1200" spc="-145" dirty="0">
                <a:latin typeface="Verdana"/>
                <a:cs typeface="Verdana"/>
              </a:rPr>
              <a:t> OSI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được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gọi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là:</a:t>
            </a:r>
            <a:endParaRPr sz="1200" dirty="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PDU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(Protocol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Unit)</a:t>
            </a:r>
            <a:endParaRPr sz="1200" dirty="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Packet</a:t>
            </a:r>
            <a:endParaRPr sz="1200" dirty="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CSU</a:t>
            </a:r>
            <a:endParaRPr sz="1200" dirty="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Frame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3976496" y="1136648"/>
            <a:ext cx="2790190" cy="794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6: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spc="-125" dirty="0">
                <a:latin typeface="Verdana"/>
                <a:cs typeface="Verdana"/>
              </a:rPr>
              <a:t>Thứ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tự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đóng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dữ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 </a:t>
            </a:r>
            <a:r>
              <a:rPr sz="1200" spc="-90" dirty="0">
                <a:latin typeface="Verdana"/>
                <a:cs typeface="Verdana"/>
              </a:rPr>
              <a:t>khi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truyền qua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mô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hình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OSI: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Data,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Packet,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Segment,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Bit,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Frame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Data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,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Packet,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Segment,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Frame,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Bit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265" algn="l"/>
              </a:tabLst>
            </a:pP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Data,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Segment,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Packet,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 Frame,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Bit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Data,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Segment,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Frame,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packet,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Bit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7700"/>
              </a:lnSpc>
              <a:spcBef>
                <a:spcPts val="790"/>
              </a:spcBef>
            </a:pPr>
            <a:r>
              <a:rPr sz="1200" b="1" spc="-10" dirty="0">
                <a:latin typeface="Arial"/>
                <a:cs typeface="Arial"/>
              </a:rPr>
              <a:t>Câu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7: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spc="-105" dirty="0">
                <a:latin typeface="Verdana"/>
                <a:cs typeface="Verdana"/>
              </a:rPr>
              <a:t>Thiết </a:t>
            </a:r>
            <a:r>
              <a:rPr sz="1200" spc="-70" dirty="0">
                <a:latin typeface="Verdana"/>
                <a:cs typeface="Verdana"/>
              </a:rPr>
              <a:t>bị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mạng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dùng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để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nối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các </a:t>
            </a:r>
            <a:r>
              <a:rPr sz="1200" spc="-140" dirty="0">
                <a:latin typeface="Verdana"/>
                <a:cs typeface="Verdana"/>
              </a:rPr>
              <a:t>mạng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và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kiểm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soát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broadcast?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Hub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Bridge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10" dirty="0">
                <a:latin typeface="Verdana"/>
                <a:cs typeface="Verdana"/>
              </a:rPr>
              <a:t>Ethernet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switch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Router</a:t>
            </a:r>
            <a:endParaRPr sz="1200">
              <a:latin typeface="Verdana"/>
              <a:cs typeface="Verdana"/>
            </a:endParaRPr>
          </a:p>
          <a:p>
            <a:pPr marL="12700" marR="7620">
              <a:lnSpc>
                <a:spcPct val="116700"/>
              </a:lnSpc>
              <a:spcBef>
                <a:spcPts val="80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13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8: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Routers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làm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việc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ở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lớp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trong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mô </a:t>
            </a:r>
            <a:r>
              <a:rPr sz="1200" spc="-105" dirty="0">
                <a:latin typeface="Verdana"/>
                <a:cs typeface="Verdana"/>
              </a:rPr>
              <a:t>hình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OSI?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14" dirty="0">
                <a:latin typeface="Verdana"/>
                <a:cs typeface="Verdana"/>
              </a:rPr>
              <a:t>Layer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14" dirty="0">
                <a:latin typeface="Verdana"/>
                <a:cs typeface="Verdana"/>
              </a:rPr>
              <a:t>Layer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265" algn="l"/>
              </a:tabLst>
            </a:pP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Layer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14" dirty="0">
                <a:latin typeface="Verdana"/>
                <a:cs typeface="Verdana"/>
              </a:rPr>
              <a:t>Layer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  <a:p>
            <a:pPr marL="12700" marR="6350">
              <a:lnSpc>
                <a:spcPct val="117500"/>
              </a:lnSpc>
              <a:spcBef>
                <a:spcPts val="79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140" dirty="0">
                <a:latin typeface="Arial"/>
                <a:cs typeface="Arial"/>
              </a:rPr>
              <a:t>9: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spc="-95" dirty="0">
                <a:latin typeface="Verdana"/>
                <a:cs typeface="Verdana"/>
              </a:rPr>
              <a:t>Độ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dài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tối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đa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cho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phép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khi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dụng </a:t>
            </a:r>
            <a:r>
              <a:rPr sz="1200" spc="-120" dirty="0">
                <a:latin typeface="Verdana"/>
                <a:cs typeface="Verdana"/>
              </a:rPr>
              <a:t>dây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cáp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mạng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UTP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là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bao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nhiêu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mét?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100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5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185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200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500</a:t>
            </a:r>
            <a:endParaRPr sz="1200">
              <a:latin typeface="Verdana"/>
              <a:cs typeface="Verdana"/>
            </a:endParaRPr>
          </a:p>
          <a:p>
            <a:pPr marL="12700" marR="7620">
              <a:lnSpc>
                <a:spcPct val="116700"/>
              </a:lnSpc>
              <a:spcBef>
                <a:spcPts val="80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10:</a:t>
            </a:r>
            <a:r>
              <a:rPr sz="1200" b="1" spc="80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Vai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trò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của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tầng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vật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lý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trong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mô </a:t>
            </a:r>
            <a:r>
              <a:rPr sz="1200" spc="-105" dirty="0">
                <a:latin typeface="Verdana"/>
                <a:cs typeface="Verdana"/>
              </a:rPr>
              <a:t>hình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OSI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5" dirty="0">
                <a:latin typeface="Verdana"/>
                <a:cs typeface="Verdana"/>
              </a:rPr>
              <a:t>Cung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cấp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phương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tiện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điện,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cơ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55"/>
              </a:spcBef>
              <a:buAutoNum type="alphaLcPeriod"/>
              <a:tabLst>
                <a:tab pos="469900" algn="l"/>
              </a:tabLst>
            </a:pPr>
            <a:r>
              <a:rPr sz="1200" spc="-105" dirty="0">
                <a:latin typeface="Verdana"/>
                <a:cs typeface="Verdana"/>
              </a:rPr>
              <a:t>Cung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cấp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chức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năng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và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thủ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tục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848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401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259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6848" y="1167129"/>
            <a:ext cx="2790190" cy="800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130" dirty="0">
                <a:latin typeface="Arial"/>
                <a:cs typeface="Arial"/>
              </a:rPr>
              <a:t>2</a:t>
            </a:r>
            <a:r>
              <a:rPr sz="1200" spc="-130" dirty="0">
                <a:latin typeface="Verdana"/>
                <a:cs typeface="Verdana"/>
              </a:rPr>
              <a:t>: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Dịch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vụ </a:t>
            </a:r>
            <a:r>
              <a:rPr sz="1200" spc="-140" dirty="0">
                <a:latin typeface="Verdana"/>
                <a:cs typeface="Verdana"/>
              </a:rPr>
              <a:t>mạng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DNS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dùng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để: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latin typeface="Verdana"/>
                <a:cs typeface="Verdana"/>
              </a:rPr>
              <a:t>Cấp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địa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chỉ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cho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máy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trạm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Phân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giải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tên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và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địa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chỉ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45" dirty="0">
                <a:latin typeface="Verdana"/>
                <a:cs typeface="Verdana"/>
              </a:rPr>
              <a:t>Truyền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file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và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liệu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0" dirty="0">
                <a:latin typeface="Verdana"/>
                <a:cs typeface="Verdana"/>
              </a:rPr>
              <a:t>Gửi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thư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điện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tử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900"/>
              </a:lnSpc>
              <a:spcBef>
                <a:spcPts val="800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3:</a:t>
            </a:r>
            <a:r>
              <a:rPr sz="1200" b="1" spc="90" dirty="0">
                <a:latin typeface="Arial"/>
                <a:cs typeface="Arial"/>
              </a:rPr>
              <a:t> </a:t>
            </a:r>
            <a:r>
              <a:rPr sz="1200" spc="-200" dirty="0">
                <a:latin typeface="Verdana"/>
                <a:cs typeface="Verdana"/>
              </a:rPr>
              <a:t>Trong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số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các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Hệ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điều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hành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sau,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Hệ </a:t>
            </a:r>
            <a:r>
              <a:rPr sz="1200" spc="-85" dirty="0">
                <a:latin typeface="Verdana"/>
                <a:cs typeface="Verdana"/>
              </a:rPr>
              <a:t>điều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hành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mạng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latin typeface="Verdana"/>
                <a:cs typeface="Verdana"/>
              </a:rPr>
              <a:t>Windows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98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latin typeface="Verdana"/>
                <a:cs typeface="Verdana"/>
              </a:rPr>
              <a:t>Windows</a:t>
            </a:r>
            <a:r>
              <a:rPr sz="1200" spc="-130" dirty="0">
                <a:latin typeface="Verdana"/>
                <a:cs typeface="Verdana"/>
              </a:rPr>
              <a:t> 2003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Professional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265" algn="l"/>
              </a:tabLst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Windows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 2003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Server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latin typeface="Verdana"/>
                <a:cs typeface="Verdana"/>
              </a:rPr>
              <a:t>Windows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XP</a:t>
            </a:r>
            <a:endParaRPr sz="12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04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4: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spc="-75" dirty="0">
                <a:latin typeface="Verdana"/>
                <a:cs typeface="Verdana"/>
              </a:rPr>
              <a:t>Dịch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vụ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mạng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SMTP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dùng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để: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Gửi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thư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điện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tử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55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latin typeface="Verdana"/>
                <a:cs typeface="Verdana"/>
              </a:rPr>
              <a:t>Nhận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thư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điện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tử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00" dirty="0">
                <a:latin typeface="Verdana"/>
                <a:cs typeface="Verdana"/>
              </a:rPr>
              <a:t>Phân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giải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tên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và </a:t>
            </a:r>
            <a:r>
              <a:rPr sz="1200" spc="-80" dirty="0">
                <a:latin typeface="Verdana"/>
                <a:cs typeface="Verdana"/>
              </a:rPr>
              <a:t>địa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chỉ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latin typeface="Verdana"/>
                <a:cs typeface="Verdana"/>
              </a:rPr>
              <a:t>Cấp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địa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chỉ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cho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trạm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805"/>
              </a:spcBef>
            </a:pPr>
            <a:r>
              <a:rPr sz="1200" b="1" spc="-35" dirty="0">
                <a:latin typeface="Arial"/>
                <a:cs typeface="Arial"/>
              </a:rPr>
              <a:t>Câu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5: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spc="-200" dirty="0">
                <a:latin typeface="Verdana"/>
                <a:cs typeface="Verdana"/>
              </a:rPr>
              <a:t>Trong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số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các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cặp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giao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thức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320" dirty="0">
                <a:latin typeface="Verdana"/>
                <a:cs typeface="Verdana"/>
              </a:rPr>
              <a:t>và</a:t>
            </a:r>
            <a:r>
              <a:rPr sz="1200" spc="21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cổng </a:t>
            </a:r>
            <a:r>
              <a:rPr sz="1200" spc="-70" dirty="0">
                <a:latin typeface="Verdana"/>
                <a:cs typeface="Verdana"/>
              </a:rPr>
              <a:t>dịch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vụ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sau,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cặp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đúng: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latin typeface="Verdana"/>
                <a:cs typeface="Verdana"/>
              </a:rPr>
              <a:t>SMTP: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TCP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Port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21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25" dirty="0">
                <a:latin typeface="Verdana"/>
                <a:cs typeface="Verdana"/>
              </a:rPr>
              <a:t>Telnet: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UDP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Port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23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HTTP: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TCP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Port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80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latin typeface="Verdana"/>
                <a:cs typeface="Verdana"/>
              </a:rPr>
              <a:t>TFTP: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TCP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Port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69</a:t>
            </a:r>
            <a:endParaRPr sz="1200">
              <a:latin typeface="Verdana"/>
              <a:cs typeface="Verdana"/>
            </a:endParaRPr>
          </a:p>
          <a:p>
            <a:pPr marL="12700" marR="5715" algn="just">
              <a:lnSpc>
                <a:spcPct val="117100"/>
              </a:lnSpc>
              <a:spcBef>
                <a:spcPts val="79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6: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spc="-85" dirty="0">
                <a:latin typeface="Verdana"/>
                <a:cs typeface="Verdana"/>
              </a:rPr>
              <a:t>Dịch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245" dirty="0">
                <a:latin typeface="Verdana"/>
                <a:cs typeface="Verdana"/>
              </a:rPr>
              <a:t>vụ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nào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cho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phép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tham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chiếu </a:t>
            </a:r>
            <a:r>
              <a:rPr sz="1200" spc="-135" dirty="0">
                <a:latin typeface="Verdana"/>
                <a:cs typeface="Verdana"/>
              </a:rPr>
              <a:t>host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bằng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tên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thay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cho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việc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dùng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địa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chỉ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IP </a:t>
            </a:r>
            <a:r>
              <a:rPr sz="1200" spc="-90" dirty="0">
                <a:latin typeface="Verdana"/>
                <a:cs typeface="Verdana"/>
              </a:rPr>
              <a:t>khi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duyệt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Internet?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POTS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DNS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868" y="9521601"/>
            <a:ext cx="1726564" cy="21145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b="1" spc="-90" dirty="0">
                <a:latin typeface="Arial"/>
                <a:cs typeface="Arial"/>
              </a:rPr>
              <a:t>GV: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Nguyễn </a:t>
            </a:r>
            <a:r>
              <a:rPr sz="1200" b="1" spc="-55" dirty="0">
                <a:latin typeface="Arial"/>
                <a:cs typeface="Arial"/>
              </a:rPr>
              <a:t>Thiện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65" dirty="0">
                <a:latin typeface="Arial"/>
                <a:cs typeface="Arial"/>
              </a:rPr>
              <a:t>Dương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7805" y="9521601"/>
            <a:ext cx="571500" cy="21145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160" dirty="0">
                <a:latin typeface="Verdana"/>
                <a:cs typeface="Verdana"/>
              </a:rPr>
              <a:t>Trang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10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8480" y="1167129"/>
            <a:ext cx="2790190" cy="770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c.</a:t>
            </a:r>
            <a:r>
              <a:rPr sz="1200" spc="30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HTTP</a:t>
            </a:r>
            <a:endParaRPr sz="1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045"/>
              </a:spcBef>
            </a:pPr>
            <a:r>
              <a:rPr sz="1200" dirty="0">
                <a:latin typeface="Verdana"/>
                <a:cs typeface="Verdana"/>
              </a:rPr>
              <a:t>d.</a:t>
            </a:r>
            <a:r>
              <a:rPr sz="1200" spc="18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FTP</a:t>
            </a:r>
            <a:endParaRPr sz="1200">
              <a:latin typeface="Verdana"/>
              <a:cs typeface="Verdana"/>
            </a:endParaRPr>
          </a:p>
          <a:p>
            <a:pPr marL="12700" marR="5715" algn="just">
              <a:lnSpc>
                <a:spcPct val="1167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7: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spc="-85" dirty="0">
                <a:latin typeface="Verdana"/>
                <a:cs typeface="Verdana"/>
              </a:rPr>
              <a:t>Giao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thức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được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sử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dụng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phổ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biến </a:t>
            </a:r>
            <a:r>
              <a:rPr sz="1200" spc="-114" dirty="0">
                <a:latin typeface="Verdana"/>
                <a:cs typeface="Verdana"/>
              </a:rPr>
              <a:t>trên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Internet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là: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Ethernet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TCP/IP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OSI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IEEE</a:t>
            </a:r>
            <a:endParaRPr sz="1200">
              <a:latin typeface="Verdana"/>
              <a:cs typeface="Verdana"/>
            </a:endParaRPr>
          </a:p>
          <a:p>
            <a:pPr marL="12700" marR="6350" algn="just">
              <a:lnSpc>
                <a:spcPct val="117500"/>
              </a:lnSpc>
              <a:spcBef>
                <a:spcPts val="790"/>
              </a:spcBef>
            </a:pPr>
            <a:r>
              <a:rPr sz="1200" b="1" spc="-25" dirty="0">
                <a:latin typeface="Arial"/>
                <a:cs typeface="Arial"/>
              </a:rPr>
              <a:t>Cậu</a:t>
            </a:r>
            <a:r>
              <a:rPr sz="1200" b="1" spc="-12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8: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spc="-90" dirty="0">
                <a:latin typeface="Verdana"/>
                <a:cs typeface="Verdana"/>
              </a:rPr>
              <a:t>TCP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làm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việc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ở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lớp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nào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của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mô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hình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OSI?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Layer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14" dirty="0">
                <a:latin typeface="Verdana"/>
                <a:cs typeface="Verdana"/>
              </a:rPr>
              <a:t>Layer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  <a:p>
            <a:pPr marL="469265" indent="-227965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14" dirty="0">
                <a:latin typeface="Verdana"/>
                <a:cs typeface="Verdana"/>
              </a:rPr>
              <a:t>Layer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6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14" dirty="0">
                <a:latin typeface="Verdana"/>
                <a:cs typeface="Verdana"/>
              </a:rPr>
              <a:t>Layer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7</a:t>
            </a:r>
            <a:endParaRPr sz="1200">
              <a:latin typeface="Verdana"/>
              <a:cs typeface="Verdana"/>
            </a:endParaRPr>
          </a:p>
          <a:p>
            <a:pPr marL="12700" marR="5715" algn="just">
              <a:lnSpc>
                <a:spcPct val="117100"/>
              </a:lnSpc>
              <a:spcBef>
                <a:spcPts val="800"/>
              </a:spcBef>
            </a:pPr>
            <a:r>
              <a:rPr sz="1200" b="1" spc="-35" dirty="0">
                <a:latin typeface="Arial"/>
                <a:cs typeface="Arial"/>
              </a:rPr>
              <a:t>Câu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335" dirty="0">
                <a:latin typeface="Arial"/>
                <a:cs typeface="Arial"/>
              </a:rPr>
              <a:t>G:</a:t>
            </a:r>
            <a:r>
              <a:rPr sz="1200" b="1" spc="250" dirty="0">
                <a:latin typeface="Arial"/>
                <a:cs typeface="Arial"/>
              </a:rPr>
              <a:t> </a:t>
            </a:r>
            <a:r>
              <a:rPr sz="1200" spc="-125" dirty="0">
                <a:latin typeface="Verdana"/>
                <a:cs typeface="Verdana"/>
              </a:rPr>
              <a:t>Giao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thức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nào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dưới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đây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không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đảm </a:t>
            </a:r>
            <a:r>
              <a:rPr sz="1200" spc="-80" dirty="0">
                <a:latin typeface="Verdana"/>
                <a:cs typeface="Verdana"/>
              </a:rPr>
              <a:t>bảo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dữ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liệu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gửi</a:t>
            </a:r>
            <a:r>
              <a:rPr sz="1200" spc="-10" dirty="0">
                <a:latin typeface="Verdana"/>
                <a:cs typeface="Verdana"/>
              </a:rPr>
              <a:t> đi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có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tới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máy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nhận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hoàn </a:t>
            </a:r>
            <a:r>
              <a:rPr sz="1200" spc="-80" dirty="0">
                <a:latin typeface="Verdana"/>
                <a:cs typeface="Verdana"/>
              </a:rPr>
              <a:t>chỉnh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hay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không?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TCP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UDP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ARP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RARP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900"/>
              </a:lnSpc>
              <a:spcBef>
                <a:spcPts val="800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10:</a:t>
            </a:r>
            <a:r>
              <a:rPr sz="1200" b="1" spc="110" dirty="0">
                <a:latin typeface="Arial"/>
                <a:cs typeface="Arial"/>
              </a:rPr>
              <a:t> </a:t>
            </a:r>
            <a:r>
              <a:rPr sz="1200" spc="-70" dirty="0">
                <a:latin typeface="Verdana"/>
                <a:cs typeface="Verdana"/>
              </a:rPr>
              <a:t>Dịch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vụ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nào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cho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phép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người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dụng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từ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một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trạm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làm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việc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của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mình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thể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đăng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nhập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vào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một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trạm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ở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xa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qua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mạng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thể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làm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việc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với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hệ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thống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FTP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Email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92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260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3340" y="1167129"/>
            <a:ext cx="2789555" cy="791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c.</a:t>
            </a:r>
            <a:r>
              <a:rPr sz="1200" spc="3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Telnet</a:t>
            </a:r>
            <a:endParaRPr sz="1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045"/>
              </a:spcBef>
            </a:pPr>
            <a:r>
              <a:rPr sz="1200" dirty="0">
                <a:latin typeface="Verdana"/>
                <a:cs typeface="Verdana"/>
              </a:rPr>
              <a:t>d.</a:t>
            </a:r>
            <a:r>
              <a:rPr sz="1200" spc="18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WWW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800"/>
              </a:spcBef>
            </a:pPr>
            <a:r>
              <a:rPr sz="1200" b="1" spc="-40" dirty="0">
                <a:latin typeface="Arial"/>
                <a:cs typeface="Arial"/>
              </a:rPr>
              <a:t>Câu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11: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spc="-110" dirty="0">
                <a:latin typeface="Verdana"/>
                <a:cs typeface="Verdana"/>
              </a:rPr>
              <a:t>Dịch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340" dirty="0">
                <a:latin typeface="Verdana"/>
                <a:cs typeface="Verdana"/>
              </a:rPr>
              <a:t>vụ</a:t>
            </a:r>
            <a:r>
              <a:rPr sz="1200" spc="23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nào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cho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phép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chuyển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các </a:t>
            </a:r>
            <a:r>
              <a:rPr sz="1200" spc="-85" dirty="0">
                <a:latin typeface="Verdana"/>
                <a:cs typeface="Verdana"/>
              </a:rPr>
              <a:t>file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từ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trạm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này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sang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trạm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khác,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bất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305" dirty="0">
                <a:latin typeface="Verdana"/>
                <a:cs typeface="Verdana"/>
              </a:rPr>
              <a:t>kể</a:t>
            </a:r>
            <a:r>
              <a:rPr sz="1200" spc="2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yếu tố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địa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lý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hay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hệ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điều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hành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dụng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FTP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6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Telnet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Email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WWW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12: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Chương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trình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Telnet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cho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phép</a:t>
            </a:r>
            <a:endParaRPr sz="1200">
              <a:latin typeface="Verdana"/>
              <a:cs typeface="Verdana"/>
            </a:endParaRPr>
          </a:p>
          <a:p>
            <a:pPr marL="469265" marR="6350" indent="-228600">
              <a:lnSpc>
                <a:spcPct val="116700"/>
              </a:lnSpc>
              <a:spcBef>
                <a:spcPts val="805"/>
              </a:spcBef>
              <a:buAutoNum type="alphaLcPeriod"/>
              <a:tabLst>
                <a:tab pos="469265" algn="l"/>
              </a:tabLst>
            </a:pP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Người</a:t>
            </a:r>
            <a:r>
              <a:rPr sz="12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sử</a:t>
            </a:r>
            <a:r>
              <a:rPr sz="1200" spc="-20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dụng</a:t>
            </a:r>
            <a:r>
              <a:rPr sz="1200" spc="-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từ</a:t>
            </a:r>
            <a:r>
              <a:rPr sz="12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xa</a:t>
            </a:r>
            <a:r>
              <a:rPr sz="1200" spc="-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có</a:t>
            </a:r>
            <a:r>
              <a:rPr sz="1200" spc="-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thể</a:t>
            </a:r>
            <a:r>
              <a:rPr sz="12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chạy</a:t>
            </a:r>
            <a:r>
              <a:rPr sz="1200" spc="-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các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chương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trình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ở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trên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host</a:t>
            </a:r>
            <a:endParaRPr sz="1200">
              <a:latin typeface="Verdana"/>
              <a:cs typeface="Verdana"/>
            </a:endParaRPr>
          </a:p>
          <a:p>
            <a:pPr marL="469265" marR="5080" indent="-228600">
              <a:lnSpc>
                <a:spcPct val="117600"/>
              </a:lnSpc>
              <a:spcBef>
                <a:spcPts val="790"/>
              </a:spcBef>
              <a:buAutoNum type="alphaLcPeriod"/>
              <a:tabLst>
                <a:tab pos="469265" algn="l"/>
              </a:tabLst>
            </a:pPr>
            <a:r>
              <a:rPr sz="1200" spc="-65" dirty="0">
                <a:latin typeface="Verdana"/>
                <a:cs typeface="Verdana"/>
              </a:rPr>
              <a:t>Gọi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một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cuộc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điện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thoại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liên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quốc </a:t>
            </a:r>
            <a:r>
              <a:rPr sz="1200" spc="-25" dirty="0">
                <a:latin typeface="Verdana"/>
                <a:cs typeface="Verdana"/>
              </a:rPr>
              <a:t>gia</a:t>
            </a:r>
            <a:endParaRPr sz="1200">
              <a:latin typeface="Verdana"/>
              <a:cs typeface="Verdana"/>
            </a:endParaRPr>
          </a:p>
          <a:p>
            <a:pPr marL="469265" marR="6985" indent="-228600">
              <a:lnSpc>
                <a:spcPct val="116700"/>
              </a:lnSpc>
              <a:spcBef>
                <a:spcPts val="805"/>
              </a:spcBef>
              <a:buAutoNum type="alphaLcPeriod"/>
              <a:tabLst>
                <a:tab pos="469265" algn="l"/>
              </a:tabLst>
            </a:pPr>
            <a:r>
              <a:rPr sz="1200" spc="-60" dirty="0">
                <a:latin typeface="Verdana"/>
                <a:cs typeface="Verdana"/>
              </a:rPr>
              <a:t>Hiển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thị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danh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sách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các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tập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tin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và </a:t>
            </a:r>
            <a:r>
              <a:rPr sz="1200" spc="-100" dirty="0">
                <a:latin typeface="Verdana"/>
                <a:cs typeface="Verdana"/>
              </a:rPr>
              <a:t>thư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mục</a:t>
            </a:r>
            <a:endParaRPr sz="1200">
              <a:latin typeface="Verdana"/>
              <a:cs typeface="Verdana"/>
            </a:endParaRPr>
          </a:p>
          <a:p>
            <a:pPr marL="469265" marR="5080" indent="-228600">
              <a:lnSpc>
                <a:spcPct val="116700"/>
              </a:lnSpc>
              <a:spcBef>
                <a:spcPts val="800"/>
              </a:spcBef>
              <a:buAutoNum type="alphaLcPeriod"/>
              <a:tabLst>
                <a:tab pos="469265" algn="l"/>
              </a:tabLst>
            </a:pPr>
            <a:r>
              <a:rPr sz="1200" spc="-60" dirty="0">
                <a:latin typeface="Verdana"/>
                <a:cs typeface="Verdana"/>
              </a:rPr>
              <a:t>Theo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dõi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toàn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bộ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hoạt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động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của </a:t>
            </a:r>
            <a:r>
              <a:rPr sz="1200" spc="-20" dirty="0">
                <a:latin typeface="Verdana"/>
                <a:cs typeface="Verdana"/>
              </a:rPr>
              <a:t>mạng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7500"/>
              </a:lnSpc>
              <a:spcBef>
                <a:spcPts val="79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13: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spc="-145" dirty="0">
                <a:latin typeface="Verdana"/>
                <a:cs typeface="Verdana"/>
              </a:rPr>
              <a:t>Trong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số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cặp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giao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và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dịch </a:t>
            </a:r>
            <a:r>
              <a:rPr sz="1200" spc="-145" dirty="0">
                <a:latin typeface="Verdana"/>
                <a:cs typeface="Verdana"/>
              </a:rPr>
              <a:t>vụ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sau,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cặp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là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sai?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latin typeface="Verdana"/>
                <a:cs typeface="Verdana"/>
              </a:rPr>
              <a:t>SMTP: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TCP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Port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25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25" dirty="0">
                <a:latin typeface="Verdana"/>
                <a:cs typeface="Verdana"/>
              </a:rPr>
              <a:t>FTP: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TCP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Port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21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35" dirty="0">
                <a:latin typeface="Verdana"/>
                <a:cs typeface="Verdana"/>
              </a:rPr>
              <a:t>HTTP: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TCP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Port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80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TFTP: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TCP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Port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69</a:t>
            </a:r>
            <a:endParaRPr sz="1200">
              <a:latin typeface="Verdana"/>
              <a:cs typeface="Verdana"/>
            </a:endParaRPr>
          </a:p>
          <a:p>
            <a:pPr marL="12700" marR="6350">
              <a:lnSpc>
                <a:spcPct val="116700"/>
              </a:lnSpc>
              <a:spcBef>
                <a:spcPts val="800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14: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spc="-75" dirty="0">
                <a:latin typeface="Verdana"/>
                <a:cs typeface="Verdana"/>
              </a:rPr>
              <a:t>Lớp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sau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đây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chỉ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được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sử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dụng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mô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hình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TCP/IP?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Application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6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Network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r>
              <a:rPr spc="-25" dirty="0"/>
              <a:t>11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76496" y="1167129"/>
            <a:ext cx="2789555" cy="769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c.</a:t>
            </a:r>
            <a:r>
              <a:rPr sz="1200" spc="30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Transport</a:t>
            </a:r>
            <a:endParaRPr sz="1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045"/>
              </a:spcBef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d.</a:t>
            </a:r>
            <a:r>
              <a:rPr sz="1200" spc="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Internet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  <a:spcBef>
                <a:spcPts val="800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40" dirty="0">
                <a:latin typeface="Arial"/>
                <a:cs typeface="Arial"/>
              </a:rPr>
              <a:t> 15: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spc="-75" dirty="0">
                <a:latin typeface="Verdana"/>
                <a:cs typeface="Verdana"/>
              </a:rPr>
              <a:t>Dịch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vụ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sau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đây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125" dirty="0">
                <a:latin typeface="Verdana"/>
                <a:cs typeface="Verdana"/>
              </a:rPr>
              <a:t> dụng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giao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TCP?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HTTP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TFTP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20" dirty="0">
                <a:latin typeface="Verdana"/>
                <a:cs typeface="Verdana"/>
              </a:rPr>
              <a:t>SNMP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60" dirty="0">
                <a:latin typeface="Verdana"/>
                <a:cs typeface="Verdana"/>
              </a:rPr>
              <a:t>Cả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ba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câu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a,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b,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đều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đúng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7500"/>
              </a:lnSpc>
              <a:spcBef>
                <a:spcPts val="79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16:</a:t>
            </a:r>
            <a:r>
              <a:rPr sz="1200" b="1" spc="75" dirty="0">
                <a:latin typeface="Arial"/>
                <a:cs typeface="Arial"/>
              </a:rPr>
              <a:t> </a:t>
            </a:r>
            <a:r>
              <a:rPr sz="1200" spc="-35" dirty="0">
                <a:latin typeface="Verdana"/>
                <a:cs typeface="Verdana"/>
              </a:rPr>
              <a:t>Giao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thức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TCP/IP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nào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được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sử </a:t>
            </a:r>
            <a:r>
              <a:rPr sz="1200" spc="-125" dirty="0">
                <a:latin typeface="Verdana"/>
                <a:cs typeface="Verdana"/>
              </a:rPr>
              <a:t>dụng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tại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tầng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Application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của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mô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hình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OSI?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Telnet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FTP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20" dirty="0">
                <a:latin typeface="Verdana"/>
                <a:cs typeface="Verdana"/>
              </a:rPr>
              <a:t>TFTP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Cả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ba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câu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a,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b,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đều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đúng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  <a:spcBef>
                <a:spcPts val="80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17</a:t>
            </a:r>
            <a:r>
              <a:rPr sz="1200" spc="-95" dirty="0">
                <a:latin typeface="Verdana"/>
                <a:cs typeface="Verdana"/>
              </a:rPr>
              <a:t>: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Dịch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vụ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sau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đây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dụng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cả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hai </a:t>
            </a:r>
            <a:r>
              <a:rPr sz="1200" spc="-105" dirty="0">
                <a:latin typeface="Verdana"/>
                <a:cs typeface="Verdana"/>
              </a:rPr>
              <a:t>giao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TCP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và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UDP?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Telnet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FTP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20" dirty="0">
                <a:latin typeface="Verdana"/>
                <a:cs typeface="Verdana"/>
              </a:rPr>
              <a:t>SMTP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5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DNS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  <a:spcBef>
                <a:spcPts val="81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18: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spc="-75" dirty="0">
                <a:latin typeface="Verdana"/>
                <a:cs typeface="Verdana"/>
              </a:rPr>
              <a:t>Loại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chủ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nào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có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chức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năng </a:t>
            </a:r>
            <a:r>
              <a:rPr sz="1200" spc="-70" dirty="0">
                <a:latin typeface="Verdana"/>
                <a:cs typeface="Verdana"/>
              </a:rPr>
              <a:t>lưu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trữ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và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quản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lý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tài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nguyên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tập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tin?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90" dirty="0">
                <a:latin typeface="Verdana"/>
                <a:cs typeface="Verdana"/>
              </a:rPr>
              <a:t>Print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server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File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server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75" dirty="0">
                <a:latin typeface="Verdana"/>
                <a:cs typeface="Verdana"/>
              </a:rPr>
              <a:t>Application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server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85" dirty="0">
                <a:latin typeface="Verdana"/>
                <a:cs typeface="Verdana"/>
              </a:rPr>
              <a:t>Communication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server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848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401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259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6848" y="1136648"/>
            <a:ext cx="2789555" cy="7979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16900"/>
              </a:lnSpc>
              <a:spcBef>
                <a:spcPts val="9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135" dirty="0">
                <a:latin typeface="Arial"/>
                <a:cs typeface="Arial"/>
              </a:rPr>
              <a:t>1G: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spc="-80" dirty="0">
                <a:latin typeface="Verdana"/>
                <a:cs typeface="Verdana"/>
              </a:rPr>
              <a:t>Loại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mạng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nào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mà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tất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cả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các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tài </a:t>
            </a:r>
            <a:r>
              <a:rPr sz="1200" spc="-125" dirty="0">
                <a:latin typeface="Verdana"/>
                <a:cs typeface="Verdana"/>
              </a:rPr>
              <a:t>nguyên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được</a:t>
            </a:r>
            <a:r>
              <a:rPr sz="1200" spc="-75" dirty="0">
                <a:latin typeface="Verdana"/>
                <a:cs typeface="Verdana"/>
              </a:rPr>
              <a:t> tập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trung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tại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các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Server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và </a:t>
            </a:r>
            <a:r>
              <a:rPr sz="1200" spc="-20" dirty="0">
                <a:latin typeface="Verdana"/>
                <a:cs typeface="Verdana"/>
              </a:rPr>
              <a:t>các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tài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nguyên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được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quản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lý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chia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sẻ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một </a:t>
            </a:r>
            <a:r>
              <a:rPr sz="1200" spc="-65" dirty="0">
                <a:latin typeface="Verdana"/>
                <a:cs typeface="Verdana"/>
              </a:rPr>
              <a:t>cách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tổ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chức?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90" dirty="0">
                <a:latin typeface="Verdana"/>
                <a:cs typeface="Verdana"/>
              </a:rPr>
              <a:t>Peer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to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peer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Server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based</a:t>
            </a:r>
            <a:endParaRPr sz="1200">
              <a:latin typeface="Verdana"/>
              <a:cs typeface="Verdana"/>
            </a:endParaRPr>
          </a:p>
          <a:p>
            <a:pPr marL="469265" indent="-227965" algn="just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Ethernet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50"/>
              </a:spcBef>
              <a:buAutoNum type="alphaLcPeriod"/>
              <a:tabLst>
                <a:tab pos="469900" algn="l"/>
              </a:tabLst>
            </a:pPr>
            <a:r>
              <a:rPr sz="1200" spc="-70" dirty="0">
                <a:latin typeface="Verdana"/>
                <a:cs typeface="Verdana"/>
              </a:rPr>
              <a:t>Client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/ </a:t>
            </a:r>
            <a:r>
              <a:rPr sz="1200" spc="-10" dirty="0">
                <a:latin typeface="Verdana"/>
                <a:cs typeface="Verdana"/>
              </a:rPr>
              <a:t>Server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805"/>
              </a:spcBef>
            </a:pPr>
            <a:r>
              <a:rPr sz="1200" b="1" spc="-20" dirty="0">
                <a:latin typeface="Arial"/>
                <a:cs typeface="Arial"/>
              </a:rPr>
              <a:t>Câu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20: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spc="-180" dirty="0">
                <a:latin typeface="Verdana"/>
                <a:cs typeface="Verdana"/>
              </a:rPr>
              <a:t>Hãy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xác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định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đâu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là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mạng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cục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bộ </a:t>
            </a:r>
            <a:r>
              <a:rPr sz="1200" spc="-85" dirty="0">
                <a:latin typeface="Verdana"/>
                <a:cs typeface="Verdana"/>
              </a:rPr>
              <a:t>LAN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trường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hợp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sau:</a:t>
            </a:r>
            <a:endParaRPr sz="1200">
              <a:latin typeface="Verdana"/>
              <a:cs typeface="Verdana"/>
            </a:endParaRPr>
          </a:p>
          <a:p>
            <a:pPr marL="469900" marR="5080" indent="-228600" algn="just">
              <a:lnSpc>
                <a:spcPct val="117100"/>
              </a:lnSpc>
              <a:spcBef>
                <a:spcPts val="795"/>
              </a:spcBef>
              <a:buAutoNum type="alphaLcPeriod"/>
              <a:tabLst>
                <a:tab pos="469900" algn="l"/>
              </a:tabLst>
            </a:pPr>
            <a:r>
              <a:rPr sz="1200" spc="-40" dirty="0">
                <a:latin typeface="Verdana"/>
                <a:cs typeface="Verdana"/>
              </a:rPr>
              <a:t>Hai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máy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tính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và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một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máy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in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trong </a:t>
            </a:r>
            <a:r>
              <a:rPr sz="1200" spc="-160" dirty="0">
                <a:latin typeface="Verdana"/>
                <a:cs typeface="Verdana"/>
              </a:rPr>
              <a:t>một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văn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phòng,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nối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với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nhau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thông </a:t>
            </a:r>
            <a:r>
              <a:rPr sz="1200" spc="-105" dirty="0">
                <a:latin typeface="Verdana"/>
                <a:cs typeface="Verdana"/>
              </a:rPr>
              <a:t>qua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một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Printer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Switch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box.</a:t>
            </a:r>
            <a:endParaRPr sz="1200">
              <a:latin typeface="Verdana"/>
              <a:cs typeface="Verdana"/>
            </a:endParaRPr>
          </a:p>
          <a:p>
            <a:pPr marL="469900" marR="5080" indent="-228600" algn="just">
              <a:lnSpc>
                <a:spcPct val="117200"/>
              </a:lnSpc>
              <a:spcBef>
                <a:spcPts val="795"/>
              </a:spcBef>
              <a:buAutoNum type="alphaLcPeriod"/>
              <a:tabLst>
                <a:tab pos="469900" algn="l"/>
              </a:tabLst>
            </a:pPr>
            <a:r>
              <a:rPr sz="1200" spc="-65" dirty="0">
                <a:latin typeface="Verdana"/>
                <a:cs typeface="Verdana"/>
              </a:rPr>
              <a:t>Hai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tính,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một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ở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Cần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Thơ,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một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ở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Đồng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Tháp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nối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mạng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gửi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thông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cho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nhau.</a:t>
            </a:r>
            <a:endParaRPr sz="1200">
              <a:latin typeface="Verdana"/>
              <a:cs typeface="Verdana"/>
            </a:endParaRPr>
          </a:p>
          <a:p>
            <a:pPr marL="469900" marR="5080" indent="-228600" algn="just">
              <a:lnSpc>
                <a:spcPct val="116900"/>
              </a:lnSpc>
              <a:spcBef>
                <a:spcPts val="800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Một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số</a:t>
            </a:r>
            <a:r>
              <a:rPr sz="12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máy</a:t>
            </a:r>
            <a:r>
              <a:rPr sz="120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tính</a:t>
            </a:r>
            <a:r>
              <a:rPr sz="12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đặt</a:t>
            </a:r>
            <a:r>
              <a:rPr sz="1200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trong</a:t>
            </a:r>
            <a:r>
              <a:rPr sz="12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một</a:t>
            </a:r>
            <a:r>
              <a:rPr sz="12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tòa 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nhà</a:t>
            </a:r>
            <a:r>
              <a:rPr sz="1200" spc="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nối</a:t>
            </a:r>
            <a:r>
              <a:rPr sz="120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cáp</a:t>
            </a:r>
            <a:r>
              <a:rPr sz="12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với</a:t>
            </a:r>
            <a:r>
              <a:rPr sz="1200" spc="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nhau,</a:t>
            </a:r>
            <a:r>
              <a:rPr sz="1200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chia</a:t>
            </a:r>
            <a:r>
              <a:rPr sz="1200" spc="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sẻ</a:t>
            </a:r>
            <a:r>
              <a:rPr sz="120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05" dirty="0">
                <a:solidFill>
                  <a:srgbClr val="FF0000"/>
                </a:solidFill>
                <a:latin typeface="Verdana"/>
                <a:cs typeface="Verdana"/>
              </a:rPr>
              <a:t>và</a:t>
            </a:r>
            <a:r>
              <a:rPr sz="1200" spc="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sử </a:t>
            </a:r>
            <a:r>
              <a:rPr sz="1200" spc="-200" dirty="0">
                <a:solidFill>
                  <a:srgbClr val="FF0000"/>
                </a:solidFill>
                <a:latin typeface="Verdana"/>
                <a:cs typeface="Verdana"/>
              </a:rPr>
              <a:t>dụng</a:t>
            </a:r>
            <a:r>
              <a:rPr sz="1200" spc="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chung</a:t>
            </a:r>
            <a:r>
              <a:rPr sz="1200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các</a:t>
            </a:r>
            <a:r>
              <a:rPr sz="120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80" dirty="0">
                <a:solidFill>
                  <a:srgbClr val="FF0000"/>
                </a:solidFill>
                <a:latin typeface="Verdana"/>
                <a:cs typeface="Verdana"/>
              </a:rPr>
              <a:t>tài</a:t>
            </a:r>
            <a:r>
              <a:rPr sz="1200" spc="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80" dirty="0">
                <a:solidFill>
                  <a:srgbClr val="FF0000"/>
                </a:solidFill>
                <a:latin typeface="Verdana"/>
                <a:cs typeface="Verdana"/>
              </a:rPr>
              <a:t>nguyên</a:t>
            </a:r>
            <a:r>
              <a:rPr sz="1200" spc="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15" dirty="0">
                <a:solidFill>
                  <a:srgbClr val="FF0000"/>
                </a:solidFill>
                <a:latin typeface="Verdana"/>
                <a:cs typeface="Verdana"/>
              </a:rPr>
              <a:t>như</a:t>
            </a:r>
            <a:r>
              <a:rPr sz="1200" spc="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máy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và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gửi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thông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báo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cho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nhau.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80" dirty="0">
                <a:latin typeface="Verdana"/>
                <a:cs typeface="Verdana"/>
              </a:rPr>
              <a:t>Câu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a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và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đúng.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700"/>
              </a:lnSpc>
              <a:spcBef>
                <a:spcPts val="790"/>
              </a:spcBef>
            </a:pPr>
            <a:r>
              <a:rPr sz="1200" b="1" spc="-65" dirty="0">
                <a:latin typeface="Arial"/>
                <a:cs typeface="Arial"/>
              </a:rPr>
              <a:t>Câu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90" dirty="0">
                <a:latin typeface="Arial"/>
                <a:cs typeface="Arial"/>
              </a:rPr>
              <a:t>21: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spc="-145" dirty="0">
                <a:latin typeface="Verdana"/>
                <a:cs typeface="Verdana"/>
              </a:rPr>
              <a:t>Giao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thức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POP3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245" dirty="0">
                <a:latin typeface="Verdana"/>
                <a:cs typeface="Verdana"/>
              </a:rPr>
              <a:t>sử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dụng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cổng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dịch </a:t>
            </a:r>
            <a:r>
              <a:rPr sz="1200" spc="-145" dirty="0">
                <a:latin typeface="Verdana"/>
                <a:cs typeface="Verdana"/>
              </a:rPr>
              <a:t>vụ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số: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110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23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25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53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  <a:spcBef>
                <a:spcPts val="80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22:</a:t>
            </a:r>
            <a:r>
              <a:rPr sz="1200" b="1" spc="80" dirty="0">
                <a:latin typeface="Arial"/>
                <a:cs typeface="Arial"/>
              </a:rPr>
              <a:t> </a:t>
            </a:r>
            <a:r>
              <a:rPr sz="1200" spc="-125" dirty="0">
                <a:latin typeface="Verdana"/>
                <a:cs typeface="Verdana"/>
              </a:rPr>
              <a:t>Thông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số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RTT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(Round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Trip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Time)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quá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trình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truyền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cho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biết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điều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gì?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ct val="117600"/>
              </a:lnSpc>
              <a:spcBef>
                <a:spcPts val="790"/>
              </a:spcBef>
              <a:buAutoNum type="alphaLcPeriod"/>
              <a:tabLst>
                <a:tab pos="469900" algn="l"/>
              </a:tabLst>
            </a:pPr>
            <a:r>
              <a:rPr sz="1200" spc="-155" dirty="0">
                <a:latin typeface="Verdana"/>
                <a:cs typeface="Verdana"/>
              </a:rPr>
              <a:t>Trễ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hàng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đợi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trên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thiết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bị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chuyển </a:t>
            </a:r>
            <a:r>
              <a:rPr sz="1200" spc="-20" dirty="0">
                <a:latin typeface="Verdana"/>
                <a:cs typeface="Verdana"/>
              </a:rPr>
              <a:t>tiếp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r>
              <a:rPr spc="-25" dirty="0"/>
              <a:t>12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8480" y="1136648"/>
            <a:ext cx="2789555" cy="535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228600">
              <a:lnSpc>
                <a:spcPct val="116700"/>
              </a:lnSpc>
              <a:spcBef>
                <a:spcPts val="100"/>
              </a:spcBef>
              <a:buAutoNum type="alphaLcPeriod" startAt="2"/>
              <a:tabLst>
                <a:tab pos="469900" algn="l"/>
              </a:tabLst>
            </a:pPr>
            <a:r>
              <a:rPr sz="1200" spc="-100" dirty="0">
                <a:latin typeface="Verdana"/>
                <a:cs typeface="Verdana"/>
              </a:rPr>
              <a:t>Thời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gian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chọn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đường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trên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bộ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định </a:t>
            </a:r>
            <a:r>
              <a:rPr sz="1200" spc="-120" dirty="0">
                <a:latin typeface="Verdana"/>
                <a:cs typeface="Verdana"/>
              </a:rPr>
              <a:t>tuyến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(router)</a:t>
            </a:r>
            <a:endParaRPr sz="1200">
              <a:latin typeface="Verdana"/>
              <a:cs typeface="Verdana"/>
            </a:endParaRPr>
          </a:p>
          <a:p>
            <a:pPr marL="469900" marR="5715" indent="-228600">
              <a:lnSpc>
                <a:spcPts val="1689"/>
              </a:lnSpc>
              <a:spcBef>
                <a:spcPts val="85"/>
              </a:spcBef>
              <a:buAutoNum type="alphaLcPeriod" startAt="2"/>
              <a:tabLst>
                <a:tab pos="469900" algn="l"/>
              </a:tabLst>
            </a:pPr>
            <a:r>
              <a:rPr sz="1200" spc="-150" dirty="0">
                <a:latin typeface="Verdana"/>
                <a:cs typeface="Verdana"/>
              </a:rPr>
              <a:t>Trễ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lan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truyền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tín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hiệu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trên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đường </a:t>
            </a:r>
            <a:r>
              <a:rPr sz="1200" spc="-10" dirty="0">
                <a:latin typeface="Verdana"/>
                <a:cs typeface="Verdana"/>
              </a:rPr>
              <a:t>truyền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ts val="1680"/>
              </a:lnSpc>
              <a:buAutoNum type="alphaLcPeriod" startAt="2"/>
              <a:tabLst>
                <a:tab pos="469900" algn="l"/>
              </a:tabLst>
            </a:pP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Trễ</a:t>
            </a:r>
            <a:r>
              <a:rPr sz="12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12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chiều</a:t>
            </a:r>
            <a:r>
              <a:rPr sz="12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giữa</a:t>
            </a:r>
            <a:r>
              <a:rPr sz="12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nút</a:t>
            </a:r>
            <a:r>
              <a:rPr sz="120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nguồn</a:t>
            </a:r>
            <a:r>
              <a:rPr sz="12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và</a:t>
            </a:r>
            <a:r>
              <a:rPr sz="12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nút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đích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900"/>
              </a:lnSpc>
              <a:spcBef>
                <a:spcPts val="72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23:</a:t>
            </a:r>
            <a:r>
              <a:rPr sz="1200" b="1" spc="75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Những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thức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tầng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ứng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dụng </a:t>
            </a:r>
            <a:r>
              <a:rPr sz="1200" spc="-204" dirty="0">
                <a:latin typeface="Verdana"/>
                <a:cs typeface="Verdana"/>
              </a:rPr>
              <a:t>nào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sau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250" dirty="0">
                <a:latin typeface="Verdana"/>
                <a:cs typeface="Verdana"/>
              </a:rPr>
              <a:t>đây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spc="-225" dirty="0">
                <a:latin typeface="Verdana"/>
                <a:cs typeface="Verdana"/>
              </a:rPr>
              <a:t>là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cần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thiết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khi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225" dirty="0">
                <a:latin typeface="Verdana"/>
                <a:cs typeface="Verdana"/>
              </a:rPr>
              <a:t>một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người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dùng </a:t>
            </a:r>
            <a:r>
              <a:rPr sz="1200" spc="-75" dirty="0">
                <a:latin typeface="Verdana"/>
                <a:cs typeface="Verdana"/>
              </a:rPr>
              <a:t>sử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dụng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web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mail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để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gửi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email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từ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địa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chỉ </a:t>
            </a:r>
            <a:r>
              <a:rPr sz="1200" spc="-55" dirty="0">
                <a:latin typeface="Verdana"/>
                <a:cs typeface="Verdana"/>
                <a:hlinkClick r:id="rId2"/>
              </a:rPr>
              <a:t>user@gmail.com</a:t>
            </a:r>
            <a:r>
              <a:rPr sz="1200" spc="1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tới</a:t>
            </a:r>
            <a:r>
              <a:rPr sz="1200" spc="190" dirty="0">
                <a:latin typeface="Verdana"/>
                <a:cs typeface="Verdana"/>
              </a:rPr>
              <a:t> </a:t>
            </a:r>
            <a:r>
              <a:rPr sz="1200" u="sng" spc="-10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3"/>
              </a:rPr>
              <a:t>user@yahoo.com</a:t>
            </a:r>
            <a:r>
              <a:rPr sz="1200" u="none" spc="-100" dirty="0">
                <a:latin typeface="Verdana"/>
                <a:cs typeface="Verdana"/>
              </a:rPr>
              <a:t>? </a:t>
            </a:r>
            <a:r>
              <a:rPr sz="1200" u="none" spc="-110" dirty="0">
                <a:latin typeface="Verdana"/>
                <a:cs typeface="Verdana"/>
              </a:rPr>
              <a:t>(Chọn</a:t>
            </a:r>
            <a:r>
              <a:rPr sz="1200" u="none" spc="-155" dirty="0">
                <a:latin typeface="Verdana"/>
                <a:cs typeface="Verdana"/>
              </a:rPr>
              <a:t> </a:t>
            </a:r>
            <a:r>
              <a:rPr sz="1200" u="none" spc="-130" dirty="0">
                <a:latin typeface="Verdana"/>
                <a:cs typeface="Verdana"/>
              </a:rPr>
              <a:t>3</a:t>
            </a:r>
            <a:r>
              <a:rPr sz="1200" u="none" spc="-160" dirty="0">
                <a:latin typeface="Verdana"/>
                <a:cs typeface="Verdana"/>
              </a:rPr>
              <a:t> </a:t>
            </a:r>
            <a:r>
              <a:rPr sz="1200" u="none" spc="-95" dirty="0">
                <a:latin typeface="Verdana"/>
                <a:cs typeface="Verdana"/>
              </a:rPr>
              <a:t>đáp</a:t>
            </a:r>
            <a:r>
              <a:rPr sz="1200" u="none" spc="-145" dirty="0">
                <a:latin typeface="Verdana"/>
                <a:cs typeface="Verdana"/>
              </a:rPr>
              <a:t> </a:t>
            </a:r>
            <a:r>
              <a:rPr sz="1200" u="none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SMTP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POP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265" algn="l"/>
              </a:tabLst>
            </a:pPr>
            <a:r>
              <a:rPr sz="1200" spc="-20" dirty="0">
                <a:latin typeface="Verdana"/>
                <a:cs typeface="Verdana"/>
              </a:rPr>
              <a:t>IMAP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DNS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HTTP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4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TCP</a:t>
            </a:r>
            <a:endParaRPr sz="1200">
              <a:latin typeface="Verdana"/>
              <a:cs typeface="Verdana"/>
            </a:endParaRPr>
          </a:p>
          <a:p>
            <a:pPr marL="12700" marR="5715">
              <a:lnSpc>
                <a:spcPct val="116700"/>
              </a:lnSpc>
              <a:spcBef>
                <a:spcPts val="800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24: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Phát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biểu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sau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đây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là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SAI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về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hệ </a:t>
            </a:r>
            <a:r>
              <a:rPr sz="1200" spc="-120" dirty="0">
                <a:latin typeface="Verdana"/>
                <a:cs typeface="Verdana"/>
              </a:rPr>
              <a:t>thống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tên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miền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DNS?</a:t>
            </a:r>
            <a:endParaRPr sz="1200">
              <a:latin typeface="Verdana"/>
              <a:cs typeface="Verdana"/>
            </a:endParaRPr>
          </a:p>
          <a:p>
            <a:pPr marL="469900" marR="6350" indent="-228600">
              <a:lnSpc>
                <a:spcPct val="117500"/>
              </a:lnSpc>
              <a:spcBef>
                <a:spcPts val="795"/>
              </a:spcBef>
              <a:buAutoNum type="alphaLcPeriod"/>
              <a:tabLst>
                <a:tab pos="469900" algn="l"/>
              </a:tabLst>
            </a:pPr>
            <a:r>
              <a:rPr sz="1200" spc="-120" dirty="0">
                <a:latin typeface="Verdana"/>
                <a:cs typeface="Verdana"/>
              </a:rPr>
              <a:t>Không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gian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tên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miền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có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kiến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trúc </a:t>
            </a:r>
            <a:r>
              <a:rPr sz="1200" spc="-105" dirty="0">
                <a:latin typeface="Verdana"/>
                <a:cs typeface="Verdana"/>
              </a:rPr>
              <a:t>phân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cấp</a:t>
            </a:r>
            <a:endParaRPr sz="1200">
              <a:latin typeface="Verdana"/>
              <a:cs typeface="Verdana"/>
            </a:endParaRPr>
          </a:p>
          <a:p>
            <a:pPr marL="469900" marR="5715" indent="-228600">
              <a:lnSpc>
                <a:spcPts val="1689"/>
              </a:lnSpc>
              <a:spcBef>
                <a:spcPts val="85"/>
              </a:spcBef>
              <a:buAutoNum type="alphaLcPeriod"/>
              <a:tabLst>
                <a:tab pos="469900" algn="l"/>
              </a:tabLst>
            </a:pPr>
            <a:r>
              <a:rPr sz="1200" spc="-120" dirty="0">
                <a:latin typeface="Verdana"/>
                <a:cs typeface="Verdana"/>
              </a:rPr>
              <a:t>Tìm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kiếm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thông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tin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tên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miền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được </a:t>
            </a:r>
            <a:r>
              <a:rPr sz="1200" spc="-105" dirty="0">
                <a:latin typeface="Verdana"/>
                <a:cs typeface="Verdana"/>
              </a:rPr>
              <a:t>bắt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đầu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từ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tên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miền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cấp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7080" y="6463664"/>
            <a:ext cx="2560320" cy="667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8600" algn="just">
              <a:lnSpc>
                <a:spcPct val="117200"/>
              </a:lnSpc>
              <a:spcBef>
                <a:spcPts val="90"/>
              </a:spcBef>
            </a:pPr>
            <a:r>
              <a:rPr sz="1200" dirty="0">
                <a:latin typeface="Verdana"/>
                <a:cs typeface="Verdana"/>
              </a:rPr>
              <a:t>c.</a:t>
            </a:r>
            <a:r>
              <a:rPr sz="1200" spc="380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Trong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cơ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chế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phân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giải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đệ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quy,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máy </a:t>
            </a:r>
            <a:r>
              <a:rPr sz="1200" spc="-110" dirty="0">
                <a:latin typeface="Verdana"/>
                <a:cs typeface="Verdana"/>
              </a:rPr>
              <a:t>chủ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tên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miền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luôn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chuyển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truy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vấn </a:t>
            </a:r>
            <a:r>
              <a:rPr sz="1200" spc="-70" dirty="0">
                <a:latin typeface="Verdana"/>
                <a:cs typeface="Verdana"/>
              </a:rPr>
              <a:t>cho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chủ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gốc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8480" y="7104126"/>
            <a:ext cx="2789555" cy="172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228600" algn="just">
              <a:lnSpc>
                <a:spcPct val="117100"/>
              </a:lnSpc>
              <a:spcBef>
                <a:spcPts val="105"/>
              </a:spcBef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d.</a:t>
            </a:r>
            <a:r>
              <a:rPr sz="1200" spc="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Trong</a:t>
            </a:r>
            <a:r>
              <a:rPr sz="1200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cơ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chế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phân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giải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tương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tác, </a:t>
            </a:r>
            <a:r>
              <a:rPr sz="1200" spc="-240" dirty="0">
                <a:solidFill>
                  <a:srgbClr val="FF0000"/>
                </a:solidFill>
                <a:latin typeface="Verdana"/>
                <a:cs typeface="Verdana"/>
              </a:rPr>
              <a:t>máy</a:t>
            </a:r>
            <a:r>
              <a:rPr sz="1200" spc="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chủ</a:t>
            </a:r>
            <a:r>
              <a:rPr sz="120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80" dirty="0">
                <a:solidFill>
                  <a:srgbClr val="FF0000"/>
                </a:solidFill>
                <a:latin typeface="Verdana"/>
                <a:cs typeface="Verdana"/>
              </a:rPr>
              <a:t>tên</a:t>
            </a:r>
            <a:r>
              <a:rPr sz="1200" spc="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miền</a:t>
            </a:r>
            <a:r>
              <a:rPr sz="120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luôn</a:t>
            </a:r>
            <a:r>
              <a:rPr sz="1200" spc="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10" dirty="0">
                <a:solidFill>
                  <a:srgbClr val="FF0000"/>
                </a:solidFill>
                <a:latin typeface="Verdana"/>
                <a:cs typeface="Verdana"/>
              </a:rPr>
              <a:t>trả</a:t>
            </a:r>
            <a:r>
              <a:rPr sz="1200" spc="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lại</a:t>
            </a:r>
            <a:r>
              <a:rPr sz="1200" spc="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thông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tên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miền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được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truy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vấn</a:t>
            </a:r>
            <a:endParaRPr sz="1200">
              <a:latin typeface="Verdana"/>
              <a:cs typeface="Verdana"/>
            </a:endParaRPr>
          </a:p>
          <a:p>
            <a:pPr marL="12700" marR="5715" algn="just">
              <a:lnSpc>
                <a:spcPct val="116700"/>
              </a:lnSpc>
              <a:spcBef>
                <a:spcPts val="805"/>
              </a:spcBef>
            </a:pPr>
            <a:r>
              <a:rPr sz="1200" b="1" spc="-10" dirty="0">
                <a:latin typeface="Arial"/>
                <a:cs typeface="Arial"/>
              </a:rPr>
              <a:t>Câu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25: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spc="-130" dirty="0">
                <a:latin typeface="Verdana"/>
                <a:cs typeface="Verdana"/>
              </a:rPr>
              <a:t>Phát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biểu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nào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sau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đây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là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đúng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về </a:t>
            </a:r>
            <a:r>
              <a:rPr sz="1200" spc="-105" dirty="0">
                <a:latin typeface="Verdana"/>
                <a:cs typeface="Verdana"/>
              </a:rPr>
              <a:t>hệ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thống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DNS?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(Chọn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2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đáp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900" marR="5080" indent="-228600" algn="just">
              <a:lnSpc>
                <a:spcPct val="117500"/>
              </a:lnSpc>
              <a:spcBef>
                <a:spcPts val="790"/>
              </a:spcBef>
            </a:pPr>
            <a:r>
              <a:rPr sz="1200" dirty="0">
                <a:latin typeface="Verdana"/>
                <a:cs typeface="Verdana"/>
              </a:rPr>
              <a:t>a.</a:t>
            </a:r>
            <a:r>
              <a:rPr sz="1200" spc="2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Mỗi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tên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miền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chỉ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ánh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320" dirty="0">
                <a:latin typeface="Verdana"/>
                <a:cs typeface="Verdana"/>
              </a:rPr>
              <a:t>xạ</a:t>
            </a:r>
            <a:r>
              <a:rPr sz="1200" spc="21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tới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một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địa </a:t>
            </a:r>
            <a:r>
              <a:rPr sz="1200" spc="-60" dirty="0">
                <a:latin typeface="Verdana"/>
                <a:cs typeface="Verdana"/>
              </a:rPr>
              <a:t>chỉ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IP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92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260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3340" y="1136648"/>
            <a:ext cx="2790825" cy="801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228600" algn="just">
              <a:lnSpc>
                <a:spcPct val="116700"/>
              </a:lnSpc>
              <a:spcBef>
                <a:spcPts val="100"/>
              </a:spcBef>
              <a:buClr>
                <a:srgbClr val="000000"/>
              </a:buClr>
              <a:buAutoNum type="alphaLcPeriod" startAt="2"/>
              <a:tabLst>
                <a:tab pos="469265" algn="l"/>
              </a:tabLst>
            </a:pP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Mỗi</a:t>
            </a:r>
            <a:r>
              <a:rPr sz="1200" spc="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địa</a:t>
            </a:r>
            <a:r>
              <a:rPr sz="1200" spc="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chỉ</a:t>
            </a:r>
            <a:r>
              <a:rPr sz="120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50" dirty="0">
                <a:solidFill>
                  <a:srgbClr val="FF0000"/>
                </a:solidFill>
                <a:latin typeface="Verdana"/>
                <a:cs typeface="Verdana"/>
              </a:rPr>
              <a:t>IP</a:t>
            </a:r>
            <a:r>
              <a:rPr sz="1200" spc="2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90" dirty="0">
                <a:solidFill>
                  <a:srgbClr val="FF0000"/>
                </a:solidFill>
                <a:latin typeface="Verdana"/>
                <a:cs typeface="Verdana"/>
              </a:rPr>
              <a:t>có</a:t>
            </a:r>
            <a:r>
              <a:rPr sz="1200" spc="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15" dirty="0">
                <a:solidFill>
                  <a:srgbClr val="FF0000"/>
                </a:solidFill>
                <a:latin typeface="Verdana"/>
                <a:cs typeface="Verdana"/>
              </a:rPr>
              <a:t>thể</a:t>
            </a:r>
            <a:r>
              <a:rPr sz="1200" spc="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20" dirty="0">
                <a:solidFill>
                  <a:srgbClr val="FF0000"/>
                </a:solidFill>
                <a:latin typeface="Verdana"/>
                <a:cs typeface="Verdana"/>
              </a:rPr>
              <a:t>ánh</a:t>
            </a:r>
            <a:r>
              <a:rPr sz="1200" spc="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15" dirty="0">
                <a:solidFill>
                  <a:srgbClr val="FF0000"/>
                </a:solidFill>
                <a:latin typeface="Verdana"/>
                <a:cs typeface="Verdana"/>
              </a:rPr>
              <a:t>xạ</a:t>
            </a:r>
            <a:r>
              <a:rPr sz="1200" spc="3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tới</a:t>
            </a:r>
            <a:r>
              <a:rPr sz="1200" spc="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nhiều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tên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miền</a:t>
            </a:r>
            <a:endParaRPr sz="1200">
              <a:latin typeface="Verdana"/>
              <a:cs typeface="Verdana"/>
            </a:endParaRPr>
          </a:p>
          <a:p>
            <a:pPr marL="469265" indent="-228600" algn="just">
              <a:lnSpc>
                <a:spcPct val="100000"/>
              </a:lnSpc>
              <a:spcBef>
                <a:spcPts val="240"/>
              </a:spcBef>
              <a:buAutoNum type="alphaLcPeriod" startAt="2"/>
              <a:tabLst>
                <a:tab pos="469265" algn="l"/>
              </a:tabLst>
            </a:pPr>
            <a:r>
              <a:rPr sz="1200" spc="-75" dirty="0">
                <a:latin typeface="Verdana"/>
                <a:cs typeface="Verdana"/>
              </a:rPr>
              <a:t>Hệ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thống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máy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chủ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tên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miền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gốc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lưu</a:t>
            </a:r>
            <a:endParaRPr sz="1200">
              <a:latin typeface="Verdana"/>
              <a:cs typeface="Verdana"/>
            </a:endParaRPr>
          </a:p>
          <a:p>
            <a:pPr marL="469265" marR="7620" algn="just">
              <a:lnSpc>
                <a:spcPct val="116700"/>
              </a:lnSpc>
              <a:spcBef>
                <a:spcPts val="10"/>
              </a:spcBef>
            </a:pPr>
            <a:r>
              <a:rPr sz="1200" spc="-135" dirty="0">
                <a:latin typeface="Verdana"/>
                <a:cs typeface="Verdana"/>
              </a:rPr>
              <a:t>trữ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thông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tin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của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toàn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bộ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tên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miền </a:t>
            </a:r>
            <a:r>
              <a:rPr sz="1200" spc="-114" dirty="0">
                <a:latin typeface="Verdana"/>
                <a:cs typeface="Verdana"/>
              </a:rPr>
              <a:t>trên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Internet</a:t>
            </a:r>
            <a:endParaRPr sz="1200">
              <a:latin typeface="Verdana"/>
              <a:cs typeface="Verdana"/>
            </a:endParaRPr>
          </a:p>
          <a:p>
            <a:pPr marL="469265" indent="-228600" algn="just">
              <a:lnSpc>
                <a:spcPct val="100000"/>
              </a:lnSpc>
              <a:spcBef>
                <a:spcPts val="240"/>
              </a:spcBef>
              <a:buAutoNum type="alphaLcPeriod" startAt="4"/>
              <a:tabLst>
                <a:tab pos="469265" algn="l"/>
              </a:tabLst>
            </a:pP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Quá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trình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tìm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kiếm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thông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tên</a:t>
            </a:r>
            <a:endParaRPr sz="1200">
              <a:latin typeface="Verdana"/>
              <a:cs typeface="Verdana"/>
            </a:endParaRPr>
          </a:p>
          <a:p>
            <a:pPr marL="469265" marR="7620" algn="just">
              <a:lnSpc>
                <a:spcPct val="116700"/>
              </a:lnSpc>
              <a:spcBef>
                <a:spcPts val="10"/>
              </a:spcBef>
            </a:pP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miền</a:t>
            </a:r>
            <a:r>
              <a:rPr sz="1200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được</a:t>
            </a:r>
            <a:r>
              <a:rPr sz="1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thực</a:t>
            </a:r>
            <a:r>
              <a:rPr sz="12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hiện</a:t>
            </a:r>
            <a:r>
              <a:rPr sz="120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95" dirty="0">
                <a:solidFill>
                  <a:srgbClr val="FF0000"/>
                </a:solidFill>
                <a:latin typeface="Verdana"/>
                <a:cs typeface="Verdana"/>
              </a:rPr>
              <a:t>từ</a:t>
            </a:r>
            <a:r>
              <a:rPr sz="1200" spc="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gốc</a:t>
            </a:r>
            <a:r>
              <a:rPr sz="120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tới</a:t>
            </a:r>
            <a:r>
              <a:rPr sz="1200" spc="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các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nút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nhánh</a:t>
            </a:r>
            <a:endParaRPr sz="1200">
              <a:latin typeface="Verdana"/>
              <a:cs typeface="Verdana"/>
            </a:endParaRPr>
          </a:p>
          <a:p>
            <a:pPr marL="469265" marR="7620" indent="-228600" algn="just">
              <a:lnSpc>
                <a:spcPct val="116700"/>
              </a:lnSpc>
              <a:spcBef>
                <a:spcPts val="15"/>
              </a:spcBef>
              <a:buAutoNum type="alphaLcPeriod" startAt="5"/>
              <a:tabLst>
                <a:tab pos="469265" algn="l"/>
              </a:tabLst>
            </a:pPr>
            <a:r>
              <a:rPr sz="1200" spc="-150" dirty="0">
                <a:latin typeface="Verdana"/>
                <a:cs typeface="Verdana"/>
              </a:rPr>
              <a:t>Phân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giải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235" dirty="0">
                <a:latin typeface="Verdana"/>
                <a:cs typeface="Verdana"/>
              </a:rPr>
              <a:t>đệ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225" dirty="0">
                <a:latin typeface="Verdana"/>
                <a:cs typeface="Verdana"/>
              </a:rPr>
              <a:t>quy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được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sử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dụng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thay </a:t>
            </a:r>
            <a:r>
              <a:rPr sz="1200" spc="-150" dirty="0">
                <a:latin typeface="Verdana"/>
                <a:cs typeface="Verdana"/>
              </a:rPr>
              <a:t>cho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phân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giải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tương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tác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315" dirty="0">
                <a:latin typeface="Verdana"/>
                <a:cs typeface="Verdana"/>
              </a:rPr>
              <a:t>vì</a:t>
            </a:r>
            <a:r>
              <a:rPr sz="1200" spc="210" dirty="0">
                <a:latin typeface="Verdana"/>
                <a:cs typeface="Verdana"/>
              </a:rPr>
              <a:t> </a:t>
            </a:r>
            <a:r>
              <a:rPr sz="1200" spc="-280" dirty="0">
                <a:latin typeface="Verdana"/>
                <a:cs typeface="Verdana"/>
              </a:rPr>
              <a:t>nó</a:t>
            </a:r>
            <a:r>
              <a:rPr sz="1200" spc="17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tin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cậy </a:t>
            </a:r>
            <a:r>
              <a:rPr sz="1200" spc="-25" dirty="0">
                <a:latin typeface="Verdana"/>
                <a:cs typeface="Verdana"/>
              </a:rPr>
              <a:t>hơn</a:t>
            </a:r>
            <a:endParaRPr sz="1200">
              <a:latin typeface="Verdana"/>
              <a:cs typeface="Verdana"/>
            </a:endParaRPr>
          </a:p>
          <a:p>
            <a:pPr marL="12700" marR="7620" algn="just">
              <a:lnSpc>
                <a:spcPct val="117500"/>
              </a:lnSpc>
              <a:spcBef>
                <a:spcPts val="795"/>
              </a:spcBef>
            </a:pPr>
            <a:r>
              <a:rPr sz="1200" b="1" spc="-35" dirty="0">
                <a:latin typeface="Arial"/>
                <a:cs typeface="Arial"/>
              </a:rPr>
              <a:t>Câu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26: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spc="-114" dirty="0">
                <a:latin typeface="Verdana"/>
                <a:cs typeface="Verdana"/>
              </a:rPr>
              <a:t>Giao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thức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nào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cho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phép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client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lấy </a:t>
            </a:r>
            <a:r>
              <a:rPr sz="1200" spc="-114" dirty="0">
                <a:latin typeface="Verdana"/>
                <a:cs typeface="Verdana"/>
              </a:rPr>
              <a:t>đồng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thời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tiêu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đề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và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thân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email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từ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server?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HTTP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SMTP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POP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IMAP</a:t>
            </a:r>
            <a:endParaRPr sz="1200">
              <a:latin typeface="Verdana"/>
              <a:cs typeface="Verdana"/>
            </a:endParaRPr>
          </a:p>
          <a:p>
            <a:pPr marL="12700" marR="6985" algn="just">
              <a:lnSpc>
                <a:spcPct val="1171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27: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spc="-105" dirty="0">
                <a:latin typeface="Verdana"/>
                <a:cs typeface="Verdana"/>
              </a:rPr>
              <a:t>Phương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thức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nào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được </a:t>
            </a:r>
            <a:r>
              <a:rPr sz="1200" dirty="0">
                <a:latin typeface="Verdana"/>
                <a:cs typeface="Verdana"/>
              </a:rPr>
              <a:t>sử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dụng </a:t>
            </a:r>
            <a:r>
              <a:rPr sz="1200" spc="-170" dirty="0">
                <a:latin typeface="Verdana"/>
                <a:cs typeface="Verdana"/>
              </a:rPr>
              <a:t>trong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thông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điệp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HTTP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Request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225" dirty="0">
                <a:latin typeface="Verdana"/>
                <a:cs typeface="Verdana"/>
              </a:rPr>
              <a:t>để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yêu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cầu </a:t>
            </a:r>
            <a:r>
              <a:rPr sz="1200" spc="-110" dirty="0">
                <a:latin typeface="Verdana"/>
                <a:cs typeface="Verdana"/>
              </a:rPr>
              <a:t>một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tài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nguyên?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(Chọn</a:t>
            </a:r>
            <a:r>
              <a:rPr sz="1200" spc="-130" dirty="0">
                <a:latin typeface="Verdana"/>
                <a:cs typeface="Verdana"/>
              </a:rPr>
              <a:t> 2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đáp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GET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POST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PUT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HEAD</a:t>
            </a:r>
            <a:endParaRPr sz="1200">
              <a:latin typeface="Verdana"/>
              <a:cs typeface="Verdana"/>
            </a:endParaRPr>
          </a:p>
          <a:p>
            <a:pPr marL="12700" marR="6350" algn="just">
              <a:lnSpc>
                <a:spcPct val="116900"/>
              </a:lnSpc>
              <a:spcBef>
                <a:spcPts val="805"/>
              </a:spcBef>
            </a:pPr>
            <a:r>
              <a:rPr sz="1200" b="1" spc="-20" dirty="0">
                <a:latin typeface="Arial"/>
                <a:cs typeface="Arial"/>
              </a:rPr>
              <a:t>Câu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28: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spc="-105" dirty="0">
                <a:latin typeface="Verdana"/>
                <a:cs typeface="Verdana"/>
              </a:rPr>
              <a:t>Có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tối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thiểu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bao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nhiêu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thông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điệp </a:t>
            </a:r>
            <a:r>
              <a:rPr sz="1200" spc="-175" dirty="0">
                <a:latin typeface="Verdana"/>
                <a:cs typeface="Verdana"/>
              </a:rPr>
              <a:t>HTTP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Request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được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phát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đi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khi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người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dùng </a:t>
            </a:r>
            <a:r>
              <a:rPr sz="1200" spc="-145" dirty="0">
                <a:latin typeface="Verdana"/>
                <a:cs typeface="Verdana"/>
              </a:rPr>
              <a:t>truy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cập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vào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một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trang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web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chứa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20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bức </a:t>
            </a:r>
            <a:r>
              <a:rPr sz="1200" spc="-20" dirty="0">
                <a:latin typeface="Verdana"/>
                <a:cs typeface="Verdana"/>
              </a:rPr>
              <a:t>ảnh?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5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50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20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21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7600"/>
              </a:lnSpc>
              <a:spcBef>
                <a:spcPts val="79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14" dirty="0">
                <a:latin typeface="Arial"/>
                <a:cs typeface="Arial"/>
              </a:rPr>
              <a:t>2G: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spc="-70" dirty="0">
                <a:latin typeface="Verdana"/>
                <a:cs typeface="Verdana"/>
              </a:rPr>
              <a:t>Một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trang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web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có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một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đoạn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văn </a:t>
            </a:r>
            <a:r>
              <a:rPr sz="1200" spc="-114" dirty="0">
                <a:latin typeface="Verdana"/>
                <a:cs typeface="Verdana"/>
              </a:rPr>
              <a:t>vản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và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10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ảnh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minh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họa.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File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mã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nguồn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r>
              <a:rPr spc="-25" dirty="0"/>
              <a:t>13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76496" y="1136648"/>
            <a:ext cx="2788920" cy="3223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900"/>
              </a:lnSpc>
              <a:spcBef>
                <a:spcPts val="95"/>
              </a:spcBef>
            </a:pPr>
            <a:r>
              <a:rPr sz="1200" spc="-95" dirty="0">
                <a:latin typeface="Verdana"/>
                <a:cs typeface="Verdana"/>
              </a:rPr>
              <a:t>HTML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các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file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ảnh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nằm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trên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chủ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Web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khác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nhau.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Khi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người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dùng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truy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cập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vào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trang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web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này,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bao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nhiêu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kết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nối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TCP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thiết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lập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nếu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giao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thức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dụng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là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HTTP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1.1?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10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11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5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5"/>
              </a:spcBef>
              <a:buAutoNum type="alphaLcPeriod"/>
              <a:tabLst>
                <a:tab pos="469900" algn="l"/>
              </a:tabLst>
            </a:pP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latin typeface="Verdana"/>
                <a:cs typeface="Verdana"/>
              </a:rPr>
              <a:t>Không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xác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định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900"/>
              </a:lnSpc>
              <a:spcBef>
                <a:spcPts val="800"/>
              </a:spcBef>
            </a:pPr>
            <a:r>
              <a:rPr sz="1200" b="1" spc="-65" dirty="0">
                <a:latin typeface="Arial"/>
                <a:cs typeface="Arial"/>
              </a:rPr>
              <a:t>Câu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85" dirty="0">
                <a:latin typeface="Arial"/>
                <a:cs typeface="Arial"/>
              </a:rPr>
              <a:t>30: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spc="-200" dirty="0">
                <a:latin typeface="Verdana"/>
                <a:cs typeface="Verdana"/>
              </a:rPr>
              <a:t>Có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bao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nhiêu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thông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điệp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được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trao đổi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giữa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trình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duyệt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và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máy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chủ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Web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nếu </a:t>
            </a:r>
            <a:r>
              <a:rPr sz="1200" spc="-130" dirty="0">
                <a:latin typeface="Verdana"/>
                <a:cs typeface="Verdana"/>
              </a:rPr>
              <a:t>người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dùng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truy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cập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vào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một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trang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Web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có </a:t>
            </a:r>
            <a:r>
              <a:rPr sz="1200" spc="-110" dirty="0">
                <a:latin typeface="Verdana"/>
                <a:cs typeface="Verdana"/>
              </a:rPr>
              <a:t>vài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đoạn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văn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bản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và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4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bức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ảnh?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496" y="4752213"/>
            <a:ext cx="2789555" cy="3009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340"/>
              </a:spcBef>
              <a:buFont typeface="Verdana"/>
              <a:buAutoNum type="alphaLcPeriod"/>
              <a:tabLst>
                <a:tab pos="469900" algn="l"/>
              </a:tabLst>
            </a:pPr>
            <a:r>
              <a:rPr sz="1200" b="1" spc="-35" dirty="0">
                <a:latin typeface="Arial"/>
                <a:cs typeface="Arial"/>
              </a:rPr>
              <a:t>1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spc="-114" dirty="0">
                <a:latin typeface="Verdana"/>
                <a:cs typeface="Verdana"/>
              </a:rPr>
              <a:t>HTTP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Request,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1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HTTP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Response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1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HTTP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Request,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5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HTTP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Response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265" algn="l"/>
              </a:tabLst>
            </a:pP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5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HTTP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Request,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5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HTTP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Response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5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HTTP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Request,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1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HTTP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Response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latin typeface="Verdana"/>
                <a:cs typeface="Verdana"/>
              </a:rPr>
              <a:t>Không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xác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định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81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31: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spc="-45" dirty="0">
                <a:latin typeface="Verdana"/>
                <a:cs typeface="Verdana"/>
              </a:rPr>
              <a:t>Hai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kết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nối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giữa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client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và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server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dịch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vụ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FTP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được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sử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dụng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như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thế </a:t>
            </a:r>
            <a:r>
              <a:rPr sz="1200" spc="-20" dirty="0">
                <a:latin typeface="Verdana"/>
                <a:cs typeface="Verdana"/>
              </a:rPr>
              <a:t>nào?</a:t>
            </a:r>
            <a:endParaRPr sz="1200">
              <a:latin typeface="Verdana"/>
              <a:cs typeface="Verdana"/>
            </a:endParaRPr>
          </a:p>
          <a:p>
            <a:pPr marL="469900" marR="5715" indent="-228600">
              <a:lnSpc>
                <a:spcPct val="117700"/>
              </a:lnSpc>
              <a:spcBef>
                <a:spcPts val="790"/>
              </a:spcBef>
              <a:buAutoNum type="alphaLcPeriod"/>
              <a:tabLst>
                <a:tab pos="469900" algn="l"/>
              </a:tabLst>
            </a:pPr>
            <a:r>
              <a:rPr sz="1200" spc="-85" dirty="0">
                <a:latin typeface="Verdana"/>
                <a:cs typeface="Verdana"/>
              </a:rPr>
              <a:t>Một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kết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nối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hoạt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động,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một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kết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nối </a:t>
            </a:r>
            <a:r>
              <a:rPr sz="1200" spc="-95" dirty="0">
                <a:latin typeface="Verdana"/>
                <a:cs typeface="Verdana"/>
              </a:rPr>
              <a:t>để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dự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phòng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ct val="116700"/>
              </a:lnSpc>
              <a:buAutoNum type="alphaLcPeriod"/>
              <a:tabLst>
                <a:tab pos="469900" algn="l"/>
              </a:tabLst>
            </a:pPr>
            <a:r>
              <a:rPr sz="1200" dirty="0">
                <a:latin typeface="Verdana"/>
                <a:cs typeface="Verdana"/>
              </a:rPr>
              <a:t>Cả</a:t>
            </a:r>
            <a:r>
              <a:rPr sz="1200" spc="2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2</a:t>
            </a:r>
            <a:r>
              <a:rPr sz="1200" spc="22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kết</a:t>
            </a:r>
            <a:r>
              <a:rPr sz="1200" spc="2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nối</a:t>
            </a:r>
            <a:r>
              <a:rPr sz="1200" spc="21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cùng</a:t>
            </a:r>
            <a:r>
              <a:rPr sz="1200" spc="229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tải</a:t>
            </a:r>
            <a:r>
              <a:rPr sz="1200" spc="2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tệp</a:t>
            </a:r>
            <a:r>
              <a:rPr sz="1200" spc="21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tin </a:t>
            </a:r>
            <a:r>
              <a:rPr sz="1200" spc="-85" dirty="0">
                <a:latin typeface="Verdana"/>
                <a:cs typeface="Verdana"/>
              </a:rPr>
              <a:t>lên(upload),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hoặc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cùng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tải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xuống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1200" spc="-10" dirty="0">
                <a:latin typeface="Verdana"/>
                <a:cs typeface="Verdana"/>
              </a:rPr>
              <a:t>(download)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5096" y="7735061"/>
            <a:ext cx="2560955" cy="668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17100"/>
              </a:lnSpc>
              <a:spcBef>
                <a:spcPts val="105"/>
              </a:spcBef>
            </a:pPr>
            <a:r>
              <a:rPr sz="1200" dirty="0">
                <a:latin typeface="Verdana"/>
                <a:cs typeface="Verdana"/>
              </a:rPr>
              <a:t>c.</a:t>
            </a:r>
            <a:r>
              <a:rPr sz="1200" spc="3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Một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kết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nối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tải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tệp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tin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lên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(upload), </a:t>
            </a:r>
            <a:r>
              <a:rPr sz="1200" dirty="0">
                <a:latin typeface="Verdana"/>
                <a:cs typeface="Verdana"/>
              </a:rPr>
              <a:t>kết</a:t>
            </a:r>
            <a:r>
              <a:rPr sz="1200" spc="36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nối</a:t>
            </a:r>
            <a:r>
              <a:rPr sz="1200" spc="3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còn</a:t>
            </a:r>
            <a:r>
              <a:rPr sz="1200" spc="3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lại</a:t>
            </a:r>
            <a:r>
              <a:rPr sz="1200" spc="36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để</a:t>
            </a:r>
            <a:r>
              <a:rPr sz="1200" spc="38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tải</a:t>
            </a:r>
            <a:r>
              <a:rPr sz="1200" spc="37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xuống </a:t>
            </a:r>
            <a:r>
              <a:rPr sz="1200" spc="-10" dirty="0">
                <a:latin typeface="Verdana"/>
                <a:cs typeface="Verdana"/>
              </a:rPr>
              <a:t>(download)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5096" y="8376665"/>
            <a:ext cx="2560955" cy="669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17200"/>
              </a:lnSpc>
              <a:spcBef>
                <a:spcPts val="105"/>
              </a:spcBef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d.</a:t>
            </a:r>
            <a:r>
              <a:rPr sz="1200" spc="2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90" dirty="0">
                <a:solidFill>
                  <a:srgbClr val="FF0000"/>
                </a:solidFill>
                <a:latin typeface="Verdana"/>
                <a:cs typeface="Verdana"/>
              </a:rPr>
              <a:t>Một</a:t>
            </a:r>
            <a:r>
              <a:rPr sz="1200" spc="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45" dirty="0">
                <a:solidFill>
                  <a:srgbClr val="FF0000"/>
                </a:solidFill>
                <a:latin typeface="Verdana"/>
                <a:cs typeface="Verdana"/>
              </a:rPr>
              <a:t>kết</a:t>
            </a:r>
            <a:r>
              <a:rPr sz="1200" spc="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80" dirty="0">
                <a:solidFill>
                  <a:srgbClr val="FF0000"/>
                </a:solidFill>
                <a:latin typeface="Verdana"/>
                <a:cs typeface="Verdana"/>
              </a:rPr>
              <a:t>nối</a:t>
            </a:r>
            <a:r>
              <a:rPr sz="1200" spc="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15" dirty="0">
                <a:solidFill>
                  <a:srgbClr val="FF0000"/>
                </a:solidFill>
                <a:latin typeface="Verdana"/>
                <a:cs typeface="Verdana"/>
              </a:rPr>
              <a:t>để</a:t>
            </a:r>
            <a:r>
              <a:rPr sz="1200" spc="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truyền</a:t>
            </a:r>
            <a:r>
              <a:rPr sz="1200" spc="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90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r>
              <a:rPr sz="12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80" dirty="0">
                <a:solidFill>
                  <a:srgbClr val="FF0000"/>
                </a:solidFill>
                <a:latin typeface="Verdana"/>
                <a:cs typeface="Verdana"/>
              </a:rPr>
              <a:t>của</a:t>
            </a:r>
            <a:r>
              <a:rPr sz="1200" spc="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tệp 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tin,</a:t>
            </a:r>
            <a:r>
              <a:rPr sz="1200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20" dirty="0">
                <a:solidFill>
                  <a:srgbClr val="FF0000"/>
                </a:solidFill>
                <a:latin typeface="Verdana"/>
                <a:cs typeface="Verdana"/>
              </a:rPr>
              <a:t>một</a:t>
            </a:r>
            <a:r>
              <a:rPr sz="1200" spc="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40" dirty="0">
                <a:solidFill>
                  <a:srgbClr val="FF0000"/>
                </a:solidFill>
                <a:latin typeface="Verdana"/>
                <a:cs typeface="Verdana"/>
              </a:rPr>
              <a:t>kết</a:t>
            </a:r>
            <a:r>
              <a:rPr sz="1200" spc="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nối</a:t>
            </a:r>
            <a:r>
              <a:rPr sz="1200" spc="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90" dirty="0">
                <a:solidFill>
                  <a:srgbClr val="FF0000"/>
                </a:solidFill>
                <a:latin typeface="Verdana"/>
                <a:cs typeface="Verdana"/>
              </a:rPr>
              <a:t>để</a:t>
            </a:r>
            <a:r>
              <a:rPr sz="1200" spc="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truyền</a:t>
            </a:r>
            <a:r>
              <a:rPr sz="1200" spc="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thông</a:t>
            </a:r>
            <a:r>
              <a:rPr sz="1200" spc="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điệp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điều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khiển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848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401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259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6848" y="1136648"/>
            <a:ext cx="2789555" cy="780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167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32:</a:t>
            </a:r>
            <a:r>
              <a:rPr sz="1200" b="1" spc="90" dirty="0">
                <a:latin typeface="Arial"/>
                <a:cs typeface="Arial"/>
              </a:rPr>
              <a:t> </a:t>
            </a:r>
            <a:r>
              <a:rPr sz="1200" spc="-155" dirty="0">
                <a:latin typeface="Verdana"/>
                <a:cs typeface="Verdana"/>
              </a:rPr>
              <a:t>Tại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bên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nhận,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dựa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vào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thông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tin </a:t>
            </a:r>
            <a:r>
              <a:rPr sz="1200" spc="-195" dirty="0">
                <a:latin typeface="Verdana"/>
                <a:cs typeface="Verdana"/>
              </a:rPr>
              <a:t>nào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265" dirty="0">
                <a:latin typeface="Verdana"/>
                <a:cs typeface="Verdana"/>
              </a:rPr>
              <a:t>dữ</a:t>
            </a:r>
            <a:r>
              <a:rPr sz="1200" spc="16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liệu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được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chuyển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tới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đúng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tiến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trình </a:t>
            </a:r>
            <a:r>
              <a:rPr sz="1200" spc="-114" dirty="0">
                <a:latin typeface="Verdana"/>
                <a:cs typeface="Verdana"/>
              </a:rPr>
              <a:t>trên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tầng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ứng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dụng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để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xử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lý?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05" dirty="0">
                <a:latin typeface="Verdana"/>
                <a:cs typeface="Verdana"/>
              </a:rPr>
              <a:t>Số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hiệu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cổng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ứng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dụng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nguồn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Số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hiệu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cổng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ứng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dụng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đích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90" dirty="0">
                <a:latin typeface="Verdana"/>
                <a:cs typeface="Verdana"/>
              </a:rPr>
              <a:t>Địa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chỉ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IP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đích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80" dirty="0">
                <a:latin typeface="Verdana"/>
                <a:cs typeface="Verdana"/>
              </a:rPr>
              <a:t>Giao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tại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tầng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giao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vận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900"/>
              </a:lnSpc>
              <a:spcBef>
                <a:spcPts val="805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33: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spc="-80" dirty="0">
                <a:latin typeface="Verdana"/>
                <a:cs typeface="Verdana"/>
              </a:rPr>
              <a:t>Giả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từ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trên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nút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mạng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A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hai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tiến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trình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trao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đổi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dữ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liệu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với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một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tiến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trình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trên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nút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mạng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B,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điều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khiển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bởi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thức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UDP.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Phát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biểu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nào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sau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đây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đúng?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(Chọn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đáp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900" marR="5715" indent="-228600" algn="just">
              <a:lnSpc>
                <a:spcPct val="117100"/>
              </a:lnSpc>
              <a:spcBef>
                <a:spcPts val="795"/>
              </a:spcBef>
              <a:buAutoNum type="alphaLcPeriod"/>
              <a:tabLst>
                <a:tab pos="469900" algn="l"/>
              </a:tabLst>
            </a:pPr>
            <a:r>
              <a:rPr sz="1200" spc="-30" dirty="0">
                <a:latin typeface="Verdana"/>
                <a:cs typeface="Verdana"/>
              </a:rPr>
              <a:t>Hai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tiến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trình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trên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nút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mạng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sử </a:t>
            </a:r>
            <a:r>
              <a:rPr sz="1200" spc="-165" dirty="0">
                <a:latin typeface="Verdana"/>
                <a:cs typeface="Verdana"/>
              </a:rPr>
              <a:t>dụng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chung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một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socket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để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trao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đổi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với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tiến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trinh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trên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nút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90" dirty="0">
                <a:latin typeface="Verdana"/>
                <a:cs typeface="Verdana"/>
              </a:rPr>
              <a:t>Nút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B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sử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dụng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hai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socket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khác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nhau</a:t>
            </a:r>
            <a:endParaRPr sz="1200">
              <a:latin typeface="Verdana"/>
              <a:cs typeface="Verdana"/>
            </a:endParaRPr>
          </a:p>
          <a:p>
            <a:pPr marL="469900" marR="6985" algn="just">
              <a:lnSpc>
                <a:spcPct val="116700"/>
              </a:lnSpc>
              <a:spcBef>
                <a:spcPts val="15"/>
              </a:spcBef>
            </a:pPr>
            <a:r>
              <a:rPr sz="1200" spc="-190" dirty="0">
                <a:latin typeface="Verdana"/>
                <a:cs typeface="Verdana"/>
              </a:rPr>
              <a:t>để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trao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đổi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dữ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liệu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với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hai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tiến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trình của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nút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A</a:t>
            </a:r>
            <a:endParaRPr sz="1200">
              <a:latin typeface="Verdana"/>
              <a:cs typeface="Verdana"/>
            </a:endParaRPr>
          </a:p>
          <a:p>
            <a:pPr marL="469900" marR="5715" indent="-228600" algn="just">
              <a:lnSpc>
                <a:spcPts val="1689"/>
              </a:lnSpc>
              <a:spcBef>
                <a:spcPts val="90"/>
              </a:spcBef>
              <a:buAutoNum type="alphaLcPeriod" startAt="3"/>
              <a:tabLst>
                <a:tab pos="469900" algn="l"/>
              </a:tabLst>
            </a:pP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Các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gói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gửi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từ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nút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tới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tiến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trình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trên</a:t>
            </a:r>
            <a:r>
              <a:rPr sz="1200" spc="-229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nút</a:t>
            </a:r>
            <a:r>
              <a:rPr sz="12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1200" spc="-2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có</a:t>
            </a:r>
            <a:r>
              <a:rPr sz="12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cùng</a:t>
            </a:r>
            <a:r>
              <a:rPr sz="1200" spc="-2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số</a:t>
            </a:r>
            <a:r>
              <a:rPr sz="12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hiệu</a:t>
            </a:r>
            <a:r>
              <a:rPr sz="1200" spc="-229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cổng</a:t>
            </a:r>
            <a:r>
              <a:rPr sz="1200" spc="-2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đích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45"/>
              </a:spcBef>
              <a:buAutoNum type="alphaLcPeriod" startAt="3"/>
              <a:tabLst>
                <a:tab pos="469900" algn="l"/>
              </a:tabLst>
            </a:pP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gửi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từ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nút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B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tới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hai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tiến</a:t>
            </a:r>
            <a:endParaRPr sz="1200">
              <a:latin typeface="Verdana"/>
              <a:cs typeface="Verdana"/>
            </a:endParaRPr>
          </a:p>
          <a:p>
            <a:pPr marL="469900" marR="5715" algn="just">
              <a:lnSpc>
                <a:spcPct val="116700"/>
              </a:lnSpc>
              <a:spcBef>
                <a:spcPts val="10"/>
              </a:spcBef>
            </a:pPr>
            <a:r>
              <a:rPr sz="1200" spc="-65" dirty="0">
                <a:latin typeface="Verdana"/>
                <a:cs typeface="Verdana"/>
              </a:rPr>
              <a:t>trình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trên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nút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có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cùng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số </a:t>
            </a:r>
            <a:r>
              <a:rPr sz="1200" spc="-60" dirty="0">
                <a:latin typeface="Verdana"/>
                <a:cs typeface="Verdana"/>
              </a:rPr>
              <a:t>hiệu </a:t>
            </a:r>
            <a:r>
              <a:rPr sz="1200" spc="-95" dirty="0">
                <a:latin typeface="Verdana"/>
                <a:cs typeface="Verdana"/>
              </a:rPr>
              <a:t>cổng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đích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240"/>
              </a:spcBef>
              <a:buAutoNum type="alphaLcPeriod" startAt="5"/>
              <a:tabLst>
                <a:tab pos="469900" algn="l"/>
              </a:tabLst>
            </a:pP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Hai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tiến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trình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trên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nút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đều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có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thể</a:t>
            </a:r>
            <a:endParaRPr sz="1200">
              <a:latin typeface="Verdana"/>
              <a:cs typeface="Verdana"/>
            </a:endParaRPr>
          </a:p>
          <a:p>
            <a:pPr marL="469900" marR="6350" algn="just">
              <a:lnSpc>
                <a:spcPct val="116900"/>
              </a:lnSpc>
              <a:spcBef>
                <a:spcPts val="10"/>
              </a:spcBef>
            </a:pP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gửi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liên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tục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với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tốc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độ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cao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nhất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có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thể</a:t>
            </a:r>
            <a:endParaRPr sz="1200">
              <a:latin typeface="Verdana"/>
              <a:cs typeface="Verdana"/>
            </a:endParaRPr>
          </a:p>
          <a:p>
            <a:pPr marL="12700" marR="5715" algn="just">
              <a:lnSpc>
                <a:spcPct val="117100"/>
              </a:lnSpc>
              <a:spcBef>
                <a:spcPts val="79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34: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spc="-110" dirty="0">
                <a:latin typeface="Verdana"/>
                <a:cs typeface="Verdana"/>
              </a:rPr>
              <a:t>Giao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thức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UDP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nên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được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sử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dụng </a:t>
            </a:r>
            <a:r>
              <a:rPr sz="1200" spc="-155" dirty="0">
                <a:latin typeface="Verdana"/>
                <a:cs typeface="Verdana"/>
              </a:rPr>
              <a:t>khi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254" dirty="0">
                <a:latin typeface="Verdana"/>
                <a:cs typeface="Verdana"/>
              </a:rPr>
              <a:t>xây</a:t>
            </a:r>
            <a:r>
              <a:rPr sz="1200" spc="15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dựng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các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ứng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dụng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mạng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nào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dưới </a:t>
            </a:r>
            <a:r>
              <a:rPr sz="1200" spc="-20" dirty="0">
                <a:latin typeface="Verdana"/>
                <a:cs typeface="Verdana"/>
              </a:rPr>
              <a:t>đây?</a:t>
            </a:r>
            <a:endParaRPr sz="1200">
              <a:latin typeface="Verdana"/>
              <a:cs typeface="Verdana"/>
            </a:endParaRPr>
          </a:p>
          <a:p>
            <a:pPr marL="469900" marR="6350" indent="-228600" algn="just">
              <a:lnSpc>
                <a:spcPct val="116700"/>
              </a:lnSpc>
              <a:spcBef>
                <a:spcPts val="805"/>
              </a:spcBef>
              <a:buAutoNum type="alphaLcPeriod"/>
              <a:tabLst>
                <a:tab pos="469900" algn="l"/>
              </a:tabLst>
            </a:pPr>
            <a:r>
              <a:rPr sz="1200" spc="-190" dirty="0">
                <a:latin typeface="Verdana"/>
                <a:cs typeface="Verdana"/>
              </a:rPr>
              <a:t>Truyền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290" dirty="0">
                <a:latin typeface="Verdana"/>
                <a:cs typeface="Verdana"/>
              </a:rPr>
              <a:t>dữ</a:t>
            </a:r>
            <a:r>
              <a:rPr sz="1200" spc="18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liệu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290" dirty="0">
                <a:latin typeface="Verdana"/>
                <a:cs typeface="Verdana"/>
              </a:rPr>
              <a:t>từ</a:t>
            </a:r>
            <a:r>
              <a:rPr sz="1200" spc="1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các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trạm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quan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trắc </a:t>
            </a:r>
            <a:r>
              <a:rPr sz="1200" spc="-90" dirty="0">
                <a:latin typeface="Verdana"/>
                <a:cs typeface="Verdana"/>
              </a:rPr>
              <a:t>môi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trường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về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trung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tâm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liệu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90" dirty="0">
                <a:latin typeface="Verdana"/>
                <a:cs typeface="Verdana"/>
              </a:rPr>
              <a:t>Điều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khiển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máy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tính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từ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xa</a:t>
            </a:r>
            <a:endParaRPr sz="1200">
              <a:latin typeface="Verdana"/>
              <a:cs typeface="Verdana"/>
            </a:endParaRPr>
          </a:p>
          <a:p>
            <a:pPr marL="469900" marR="5080" indent="-228600" algn="just">
              <a:lnSpc>
                <a:spcPct val="116700"/>
              </a:lnSpc>
              <a:buAutoNum type="alphaLcPeriod"/>
              <a:tabLst>
                <a:tab pos="469900" algn="l"/>
              </a:tabLst>
            </a:pP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Kiểm</a:t>
            </a:r>
            <a:r>
              <a:rPr sz="120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tra</a:t>
            </a:r>
            <a:r>
              <a:rPr sz="12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trạng</a:t>
            </a:r>
            <a:r>
              <a:rPr sz="1200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thái</a:t>
            </a:r>
            <a:r>
              <a:rPr sz="1200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hoạt</a:t>
            </a:r>
            <a:r>
              <a:rPr sz="12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động</a:t>
            </a:r>
            <a:r>
              <a:rPr sz="1200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giữa 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các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nút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mạng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r>
              <a:rPr spc="-25" dirty="0"/>
              <a:t>14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8480" y="1136648"/>
            <a:ext cx="2789555" cy="801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715" indent="-228600">
              <a:lnSpc>
                <a:spcPct val="1167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d.</a:t>
            </a:r>
            <a:r>
              <a:rPr sz="1200" spc="3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Truyền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liệu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video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trong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hội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nghị trực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tuyến</a:t>
            </a:r>
            <a:endParaRPr sz="1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Verdana"/>
                <a:cs typeface="Verdana"/>
              </a:rPr>
              <a:t>e.</a:t>
            </a:r>
            <a:r>
              <a:rPr sz="1200" spc="32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Sao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lưu,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đồng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bộ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liệu</a:t>
            </a:r>
            <a:endParaRPr sz="1200">
              <a:latin typeface="Verdana"/>
              <a:cs typeface="Verdana"/>
            </a:endParaRPr>
          </a:p>
          <a:p>
            <a:pPr marL="12700" marR="5715">
              <a:lnSpc>
                <a:spcPct val="117500"/>
              </a:lnSpc>
              <a:spcBef>
                <a:spcPts val="790"/>
              </a:spcBef>
            </a:pPr>
            <a:r>
              <a:rPr sz="1200" b="1" spc="-10" dirty="0">
                <a:latin typeface="Arial"/>
                <a:cs typeface="Arial"/>
              </a:rPr>
              <a:t>Câu</a:t>
            </a:r>
            <a:r>
              <a:rPr sz="1200" b="1" spc="-20" dirty="0">
                <a:latin typeface="Arial"/>
                <a:cs typeface="Arial"/>
              </a:rPr>
              <a:t> 35: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Phát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biểu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nào sau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đây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là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đúng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về </a:t>
            </a:r>
            <a:r>
              <a:rPr sz="1200" spc="-105" dirty="0">
                <a:latin typeface="Verdana"/>
                <a:cs typeface="Verdana"/>
              </a:rPr>
              <a:t>giao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UDP?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(Chọn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3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đáp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900" marR="5715" indent="-228600">
              <a:lnSpc>
                <a:spcPct val="116700"/>
              </a:lnSpc>
              <a:spcBef>
                <a:spcPts val="80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Là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một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giao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thức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thuộc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tầng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giao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vận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Truyền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theo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datagram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ct val="116700"/>
              </a:lnSpc>
              <a:buAutoNum type="alphaLcPeriod"/>
              <a:tabLst>
                <a:tab pos="469900" algn="l"/>
              </a:tabLst>
            </a:pPr>
            <a:r>
              <a:rPr sz="1200" spc="-100" dirty="0">
                <a:latin typeface="Verdana"/>
                <a:cs typeface="Verdana"/>
              </a:rPr>
              <a:t>Cung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cấp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cơ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chế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thông tin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cậy</a:t>
            </a:r>
            <a:endParaRPr sz="1200">
              <a:latin typeface="Verdana"/>
              <a:cs typeface="Verdana"/>
            </a:endParaRPr>
          </a:p>
          <a:p>
            <a:pPr marL="469900" marR="5715" indent="-228600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Verdana"/>
                <a:cs typeface="Verdana"/>
              </a:rPr>
              <a:t>Sử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dụng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time-</a:t>
            </a:r>
            <a:r>
              <a:rPr sz="1200" spc="-20" dirty="0">
                <a:latin typeface="Verdana"/>
                <a:cs typeface="Verdana"/>
              </a:rPr>
              <a:t>out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riêng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cho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mỗi </a:t>
            </a:r>
            <a:r>
              <a:rPr sz="1200" spc="-130" dirty="0">
                <a:latin typeface="Verdana"/>
                <a:cs typeface="Verdana"/>
              </a:rPr>
              <a:t>datagram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gửi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đi</a:t>
            </a:r>
            <a:endParaRPr sz="1200">
              <a:latin typeface="Verdana"/>
              <a:cs typeface="Verdana"/>
            </a:endParaRPr>
          </a:p>
          <a:p>
            <a:pPr marL="469900" marR="6985" indent="-228600">
              <a:lnSpc>
                <a:spcPts val="1689"/>
              </a:lnSpc>
              <a:spcBef>
                <a:spcPts val="90"/>
              </a:spcBef>
              <a:buAutoNum type="alphaLcPeriod"/>
              <a:tabLst>
                <a:tab pos="469900" algn="l"/>
              </a:tabLst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Gửi</a:t>
            </a:r>
            <a:r>
              <a:rPr sz="1200" spc="229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liên</a:t>
            </a:r>
            <a:r>
              <a:rPr sz="1200" spc="2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tục</a:t>
            </a:r>
            <a:r>
              <a:rPr sz="1200" spc="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các</a:t>
            </a:r>
            <a:r>
              <a:rPr sz="1200" spc="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datagram</a:t>
            </a:r>
            <a:r>
              <a:rPr sz="1200" spc="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mà 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không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cần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chờ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báo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  <a:p>
            <a:pPr marL="12700" marR="6985">
              <a:lnSpc>
                <a:spcPct val="116700"/>
              </a:lnSpc>
              <a:spcBef>
                <a:spcPts val="705"/>
              </a:spcBef>
            </a:pPr>
            <a:r>
              <a:rPr sz="1200" b="1" spc="-10" dirty="0">
                <a:latin typeface="Arial"/>
                <a:cs typeface="Arial"/>
              </a:rPr>
              <a:t>Câu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36: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spc="-90" dirty="0">
                <a:latin typeface="Verdana"/>
                <a:cs typeface="Verdana"/>
              </a:rPr>
              <a:t>Điều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gì</a:t>
            </a:r>
            <a:r>
              <a:rPr sz="1200" spc="-100" dirty="0">
                <a:latin typeface="Verdana"/>
                <a:cs typeface="Verdana"/>
              </a:rPr>
              <a:t> chứng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tỏ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UDP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một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giao thức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không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cậy?</a:t>
            </a:r>
            <a:endParaRPr sz="1200">
              <a:latin typeface="Verdana"/>
              <a:cs typeface="Verdana"/>
            </a:endParaRPr>
          </a:p>
          <a:p>
            <a:pPr marL="469900" marR="6350" indent="-228600">
              <a:lnSpc>
                <a:spcPct val="117500"/>
              </a:lnSpc>
              <a:spcBef>
                <a:spcPts val="795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Không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thiết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lập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liên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kết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trước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khi </a:t>
            </a:r>
            <a:r>
              <a:rPr sz="1200" spc="-10" dirty="0">
                <a:latin typeface="Verdana"/>
                <a:cs typeface="Verdana"/>
              </a:rPr>
              <a:t>truyền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Không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sử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dụng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báo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35" dirty="0">
                <a:latin typeface="Verdana"/>
                <a:cs typeface="Verdana"/>
              </a:rPr>
              <a:t>Không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kiểm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tra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lỗi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trên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tin</a:t>
            </a:r>
            <a:endParaRPr sz="1200">
              <a:latin typeface="Verdana"/>
              <a:cs typeface="Verdana"/>
            </a:endParaRPr>
          </a:p>
          <a:p>
            <a:pPr marL="469900" marR="5715" indent="-228600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latin typeface="Verdana"/>
                <a:cs typeface="Verdana"/>
              </a:rPr>
              <a:t>Không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kiểm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soát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lượng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gửi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đi </a:t>
            </a:r>
            <a:r>
              <a:rPr sz="1200" spc="-90" dirty="0">
                <a:latin typeface="Verdana"/>
                <a:cs typeface="Verdana"/>
              </a:rPr>
              <a:t>làm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quá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tải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bên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7500"/>
              </a:lnSpc>
              <a:spcBef>
                <a:spcPts val="79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36: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T</a:t>
            </a:r>
            <a:r>
              <a:rPr sz="1200" spc="-95" dirty="0">
                <a:latin typeface="Verdana"/>
                <a:cs typeface="Verdana"/>
              </a:rPr>
              <a:t>ại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phía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gửi,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UDP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thực </a:t>
            </a:r>
            <a:r>
              <a:rPr sz="1200" spc="-90" dirty="0">
                <a:latin typeface="Verdana"/>
                <a:cs typeface="Verdana"/>
              </a:rPr>
              <a:t>hiện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những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thao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tác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xử </a:t>
            </a:r>
            <a:r>
              <a:rPr sz="1200" spc="-105" dirty="0">
                <a:latin typeface="Verdana"/>
                <a:cs typeface="Verdana"/>
              </a:rPr>
              <a:t>lý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nào?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ct val="116700"/>
              </a:lnSpc>
              <a:spcBef>
                <a:spcPts val="805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Chia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được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từ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tầng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ứng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dụng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vào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các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gói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05" dirty="0">
                <a:latin typeface="Verdana"/>
                <a:cs typeface="Verdana"/>
              </a:rPr>
              <a:t>Thiết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lập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liên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kết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với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phía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spc="-40" dirty="0">
                <a:latin typeface="Verdana"/>
                <a:cs typeface="Verdana"/>
              </a:rPr>
              <a:t>Gửi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lại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nếu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không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nhận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được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báo </a:t>
            </a:r>
            <a:r>
              <a:rPr sz="1200" spc="-10" dirty="0">
                <a:latin typeface="Verdana"/>
                <a:cs typeface="Verdana"/>
              </a:rPr>
              <a:t>nhận.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Chuyển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gói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xuống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tầng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mạng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ct val="116700"/>
              </a:lnSpc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Đặt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bộ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đếm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time-</a:t>
            </a:r>
            <a:r>
              <a:rPr sz="1200" spc="-95" dirty="0">
                <a:latin typeface="Verdana"/>
                <a:cs typeface="Verdana"/>
              </a:rPr>
              <a:t>out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cho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mỗi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tin </a:t>
            </a:r>
            <a:r>
              <a:rPr sz="1200" spc="-105" dirty="0">
                <a:latin typeface="Verdana"/>
                <a:cs typeface="Verdana"/>
              </a:rPr>
              <a:t>gửi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đi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7600"/>
              </a:lnSpc>
              <a:spcBef>
                <a:spcPts val="79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37:</a:t>
            </a:r>
            <a:r>
              <a:rPr sz="1200" b="1" spc="90" dirty="0">
                <a:latin typeface="Arial"/>
                <a:cs typeface="Arial"/>
              </a:rPr>
              <a:t> </a:t>
            </a:r>
            <a:r>
              <a:rPr sz="1200" spc="-130" dirty="0">
                <a:latin typeface="Verdana"/>
                <a:cs typeface="Verdana"/>
              </a:rPr>
              <a:t>Trong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hoạt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động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của </a:t>
            </a:r>
            <a:r>
              <a:rPr sz="1200" spc="-55" dirty="0">
                <a:latin typeface="Verdana"/>
                <a:cs typeface="Verdana"/>
              </a:rPr>
              <a:t>giao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thức </a:t>
            </a:r>
            <a:r>
              <a:rPr sz="1200" spc="-120" dirty="0">
                <a:latin typeface="Verdana"/>
                <a:cs typeface="Verdana"/>
              </a:rPr>
              <a:t>UDP,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phía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nhận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không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thực </a:t>
            </a:r>
            <a:r>
              <a:rPr sz="1200" spc="-90" dirty="0">
                <a:latin typeface="Verdana"/>
                <a:cs typeface="Verdana"/>
              </a:rPr>
              <a:t>hiện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thao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nào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92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260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3340" y="1136648"/>
            <a:ext cx="2789555" cy="621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6700"/>
              </a:lnSpc>
              <a:spcBef>
                <a:spcPts val="100"/>
              </a:spcBef>
            </a:pPr>
            <a:r>
              <a:rPr sz="1200" spc="-70" dirty="0">
                <a:latin typeface="Verdana"/>
                <a:cs typeface="Verdana"/>
              </a:rPr>
              <a:t>dưới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đây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khi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nhận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dữ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liệu?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(Chọn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2 </a:t>
            </a:r>
            <a:r>
              <a:rPr sz="1200" spc="-90" dirty="0">
                <a:latin typeface="Verdana"/>
                <a:cs typeface="Verdana"/>
              </a:rPr>
              <a:t>đáp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14" dirty="0">
                <a:latin typeface="Verdana"/>
                <a:cs typeface="Verdana"/>
              </a:rPr>
              <a:t>Kiểm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tra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lỗi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trên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tin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Báo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thành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công</a:t>
            </a:r>
            <a:endParaRPr sz="1200">
              <a:latin typeface="Verdana"/>
              <a:cs typeface="Verdana"/>
            </a:endParaRPr>
          </a:p>
          <a:p>
            <a:pPr marL="469265" marR="5080" indent="-228600" algn="just">
              <a:lnSpc>
                <a:spcPct val="116700"/>
              </a:lnSpc>
              <a:spcBef>
                <a:spcPts val="15"/>
              </a:spcBef>
              <a:buAutoNum type="alphaLcPeriod"/>
              <a:tabLst>
                <a:tab pos="469265" algn="l"/>
              </a:tabLst>
            </a:pP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Loại</a:t>
            </a:r>
            <a:r>
              <a:rPr sz="12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75" dirty="0">
                <a:solidFill>
                  <a:srgbClr val="FF0000"/>
                </a:solidFill>
                <a:latin typeface="Verdana"/>
                <a:cs typeface="Verdana"/>
              </a:rPr>
              <a:t>bỏ</a:t>
            </a:r>
            <a:r>
              <a:rPr sz="1200" spc="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các</a:t>
            </a:r>
            <a:r>
              <a:rPr sz="120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4" dirty="0">
                <a:solidFill>
                  <a:srgbClr val="FF0000"/>
                </a:solidFill>
                <a:latin typeface="Verdana"/>
                <a:cs typeface="Verdana"/>
              </a:rPr>
              <a:t>gói</a:t>
            </a:r>
            <a:r>
              <a:rPr sz="1200" spc="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90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80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r>
              <a:rPr sz="1200" spc="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được</a:t>
            </a:r>
            <a:r>
              <a:rPr sz="1200" spc="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không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theo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đúng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thứ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tự</a:t>
            </a:r>
            <a:endParaRPr sz="1200">
              <a:latin typeface="Verdana"/>
              <a:cs typeface="Verdana"/>
            </a:endParaRPr>
          </a:p>
          <a:p>
            <a:pPr marL="469265" marR="5080" indent="-228600" algn="just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265" algn="l"/>
              </a:tabLst>
            </a:pPr>
            <a:r>
              <a:rPr sz="1200" spc="-110" dirty="0">
                <a:latin typeface="Verdana"/>
                <a:cs typeface="Verdana"/>
              </a:rPr>
              <a:t>Chuyển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dữ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liệu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cho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tiến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trình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tầng </a:t>
            </a:r>
            <a:r>
              <a:rPr sz="1200" spc="-125" dirty="0">
                <a:latin typeface="Verdana"/>
                <a:cs typeface="Verdana"/>
              </a:rPr>
              <a:t>ứng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dụng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dựa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vào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số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hiệu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cổng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đích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0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38: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spc="-50" dirty="0">
                <a:latin typeface="Verdana"/>
                <a:cs typeface="Verdana"/>
              </a:rPr>
              <a:t>Cho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mô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hình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giao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tiếp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giữa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máy </a:t>
            </a:r>
            <a:r>
              <a:rPr sz="1200" spc="-170" dirty="0">
                <a:latin typeface="Verdana"/>
                <a:cs typeface="Verdana"/>
              </a:rPr>
              <a:t>chủ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HTTP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385" dirty="0">
                <a:latin typeface="Verdana"/>
                <a:cs typeface="Verdana"/>
              </a:rPr>
              <a:t>và</a:t>
            </a:r>
            <a:r>
              <a:rPr sz="1200" spc="280" dirty="0">
                <a:latin typeface="Verdana"/>
                <a:cs typeface="Verdana"/>
              </a:rPr>
              <a:t> </a:t>
            </a:r>
            <a:r>
              <a:rPr sz="1200" spc="-270" dirty="0">
                <a:latin typeface="Verdana"/>
                <a:cs typeface="Verdana"/>
              </a:rPr>
              <a:t>máy</a:t>
            </a:r>
            <a:r>
              <a:rPr sz="1200" spc="16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khách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như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trong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hình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bên </a:t>
            </a:r>
            <a:r>
              <a:rPr sz="1200" spc="-100" dirty="0">
                <a:latin typeface="Verdana"/>
                <a:cs typeface="Verdana"/>
              </a:rPr>
              <a:t>dưới.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Giả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sử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độ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trễ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254" dirty="0">
                <a:latin typeface="Verdana"/>
                <a:cs typeface="Verdana"/>
              </a:rPr>
              <a:t>RTT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giữa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225" dirty="0">
                <a:latin typeface="Verdana"/>
                <a:cs typeface="Verdana"/>
              </a:rPr>
              <a:t>máy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khách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và </a:t>
            </a:r>
            <a:r>
              <a:rPr sz="1200" spc="-265" dirty="0">
                <a:latin typeface="Verdana"/>
                <a:cs typeface="Verdana"/>
              </a:rPr>
              <a:t>máy</a:t>
            </a:r>
            <a:r>
              <a:rPr sz="1200" spc="15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chủ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là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30</a:t>
            </a:r>
            <a:r>
              <a:rPr sz="1200" spc="254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msec;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thời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gian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260" dirty="0">
                <a:latin typeface="Verdana"/>
                <a:cs typeface="Verdana"/>
              </a:rPr>
              <a:t>máy</a:t>
            </a:r>
            <a:r>
              <a:rPr sz="1200" spc="15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chủ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cần </a:t>
            </a:r>
            <a:r>
              <a:rPr sz="1200" spc="-240" dirty="0">
                <a:latin typeface="Verdana"/>
                <a:cs typeface="Verdana"/>
              </a:rPr>
              <a:t>để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truyền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một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đối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tượng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vào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liên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kết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đi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của </a:t>
            </a:r>
            <a:r>
              <a:rPr sz="1200" spc="-240" dirty="0">
                <a:latin typeface="Verdana"/>
                <a:cs typeface="Verdana"/>
              </a:rPr>
              <a:t>nó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là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0,25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msec;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320" dirty="0">
                <a:latin typeface="Verdana"/>
                <a:cs typeface="Verdana"/>
              </a:rPr>
              <a:t>và</a:t>
            </a:r>
            <a:r>
              <a:rPr sz="1200" spc="21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bất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365" dirty="0">
                <a:latin typeface="Verdana"/>
                <a:cs typeface="Verdana"/>
              </a:rPr>
              <a:t>kỳ</a:t>
            </a:r>
            <a:r>
              <a:rPr sz="1200" spc="26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thông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báo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HTTP </a:t>
            </a:r>
            <a:r>
              <a:rPr sz="1200" spc="-204" dirty="0">
                <a:latin typeface="Verdana"/>
                <a:cs typeface="Verdana"/>
              </a:rPr>
              <a:t>nào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khác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không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chứa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đối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tượng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đều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có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thời </a:t>
            </a:r>
            <a:r>
              <a:rPr sz="1200" spc="-105" dirty="0">
                <a:latin typeface="Verdana"/>
                <a:cs typeface="Verdana"/>
              </a:rPr>
              <a:t>gian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không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đáng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kể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(bằng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không). </a:t>
            </a:r>
            <a:r>
              <a:rPr sz="1200" spc="-165" dirty="0">
                <a:latin typeface="Verdana"/>
                <a:cs typeface="Verdana"/>
              </a:rPr>
              <a:t>Giả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sử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260" dirty="0">
                <a:latin typeface="Verdana"/>
                <a:cs typeface="Verdana"/>
              </a:rPr>
              <a:t>máy</a:t>
            </a:r>
            <a:r>
              <a:rPr sz="1200" spc="15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khách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lại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thực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hiện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345" dirty="0">
                <a:latin typeface="Verdana"/>
                <a:cs typeface="Verdana"/>
              </a:rPr>
              <a:t>60</a:t>
            </a:r>
            <a:r>
              <a:rPr sz="1200" spc="240" dirty="0">
                <a:latin typeface="Verdana"/>
                <a:cs typeface="Verdana"/>
              </a:rPr>
              <a:t> </a:t>
            </a:r>
            <a:r>
              <a:rPr sz="1200" spc="-229" dirty="0">
                <a:latin typeface="Verdana"/>
                <a:cs typeface="Verdana"/>
              </a:rPr>
              <a:t>yêu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cầu, </a:t>
            </a:r>
            <a:r>
              <a:rPr sz="1200" spc="-70" dirty="0">
                <a:latin typeface="Verdana"/>
                <a:cs typeface="Verdana"/>
              </a:rPr>
              <a:t>lần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lượt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từng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yêu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cầu,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chờ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phản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hồi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cho </a:t>
            </a:r>
            <a:r>
              <a:rPr sz="1200" spc="-50" dirty="0">
                <a:latin typeface="Verdana"/>
                <a:cs typeface="Verdana"/>
              </a:rPr>
              <a:t>một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yêu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cầu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trước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khi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gửi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yêu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cầu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tiếp </a:t>
            </a:r>
            <a:r>
              <a:rPr sz="1200" spc="-105" dirty="0">
                <a:latin typeface="Verdana"/>
                <a:cs typeface="Verdana"/>
              </a:rPr>
              <a:t>theo.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Giả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sử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máy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khách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đang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dụng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HTTP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900"/>
              </a:lnSpc>
              <a:spcBef>
                <a:spcPts val="10"/>
              </a:spcBef>
            </a:pPr>
            <a:r>
              <a:rPr sz="1200" spc="-114" dirty="0">
                <a:latin typeface="Verdana"/>
                <a:cs typeface="Verdana"/>
              </a:rPr>
              <a:t>1.1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và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dòng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tiêu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đề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IF-</a:t>
            </a:r>
            <a:r>
              <a:rPr sz="1200" spc="-120" dirty="0">
                <a:latin typeface="Verdana"/>
                <a:cs typeface="Verdana"/>
              </a:rPr>
              <a:t>MODIFIED-</a:t>
            </a:r>
            <a:r>
              <a:rPr sz="1200" spc="-95" dirty="0">
                <a:latin typeface="Verdana"/>
                <a:cs typeface="Verdana"/>
              </a:rPr>
              <a:t>SINCE. </a:t>
            </a:r>
            <a:r>
              <a:rPr sz="1200" spc="-70" dirty="0">
                <a:latin typeface="Verdana"/>
                <a:cs typeface="Verdana"/>
              </a:rPr>
              <a:t>Giả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sử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225" dirty="0">
                <a:latin typeface="Verdana"/>
                <a:cs typeface="Verdana"/>
              </a:rPr>
              <a:t>30%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các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đối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tượng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được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yêu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cầu </a:t>
            </a:r>
            <a:r>
              <a:rPr sz="1200" spc="-90" dirty="0">
                <a:latin typeface="Verdana"/>
                <a:cs typeface="Verdana"/>
              </a:rPr>
              <a:t>KHÔNG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thay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đổi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kể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từ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khi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máy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khách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tải </a:t>
            </a:r>
            <a:r>
              <a:rPr sz="1200" spc="-185" dirty="0">
                <a:latin typeface="Verdana"/>
                <a:cs typeface="Verdana"/>
              </a:rPr>
              <a:t>xuống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(trước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khi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thực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hiện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320" dirty="0">
                <a:latin typeface="Verdana"/>
                <a:cs typeface="Verdana"/>
              </a:rPr>
              <a:t>60</a:t>
            </a:r>
            <a:r>
              <a:rPr sz="1200" spc="21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lần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tải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xuống </a:t>
            </a:r>
            <a:r>
              <a:rPr sz="1200" spc="-130" dirty="0">
                <a:latin typeface="Verdana"/>
                <a:cs typeface="Verdana"/>
              </a:rPr>
              <a:t>này).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Phải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mất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bao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nhiêu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thời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gian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(tính </a:t>
            </a:r>
            <a:r>
              <a:rPr sz="1200" spc="-185" dirty="0">
                <a:latin typeface="Verdana"/>
                <a:cs typeface="Verdana"/>
              </a:rPr>
              <a:t>bằng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mili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giây)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320" dirty="0">
                <a:latin typeface="Verdana"/>
                <a:cs typeface="Verdana"/>
              </a:rPr>
              <a:t>kể</a:t>
            </a:r>
            <a:r>
              <a:rPr sz="1200" spc="215" dirty="0">
                <a:latin typeface="Verdana"/>
                <a:cs typeface="Verdana"/>
              </a:rPr>
              <a:t> </a:t>
            </a:r>
            <a:r>
              <a:rPr sz="1200" spc="-225" dirty="0">
                <a:latin typeface="Verdana"/>
                <a:cs typeface="Verdana"/>
              </a:rPr>
              <a:t>từ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khi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245" dirty="0">
                <a:latin typeface="Verdana"/>
                <a:cs typeface="Verdana"/>
              </a:rPr>
              <a:t>máy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khách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gửi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yêu </a:t>
            </a:r>
            <a:r>
              <a:rPr sz="1200" spc="-170" dirty="0">
                <a:latin typeface="Verdana"/>
                <a:cs typeface="Verdana"/>
              </a:rPr>
              <a:t>cầu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đầu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tiên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cho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đến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khi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245" dirty="0">
                <a:latin typeface="Verdana"/>
                <a:cs typeface="Verdana"/>
              </a:rPr>
              <a:t>yêu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cầu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cuối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cùng </a:t>
            </a:r>
            <a:r>
              <a:rPr sz="1200" spc="-65" dirty="0">
                <a:latin typeface="Verdana"/>
                <a:cs typeface="Verdana"/>
              </a:rPr>
              <a:t>được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hoàn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tất?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1940" y="8320277"/>
            <a:ext cx="704215" cy="6661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AutoNum type="alphaLcPeriod"/>
              <a:tabLst>
                <a:tab pos="241300" algn="l"/>
              </a:tabLst>
            </a:pPr>
            <a:r>
              <a:rPr sz="1200" spc="-114" dirty="0">
                <a:latin typeface="Verdana"/>
                <a:cs typeface="Verdana"/>
              </a:rPr>
              <a:t>1810.5</a:t>
            </a:r>
            <a:endParaRPr sz="1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1300" algn="l"/>
              </a:tabLst>
            </a:pPr>
            <a:r>
              <a:rPr sz="1200" spc="-114" dirty="0">
                <a:latin typeface="Verdana"/>
                <a:cs typeface="Verdana"/>
              </a:rPr>
              <a:t>1710.6</a:t>
            </a:r>
            <a:endParaRPr sz="12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0665" algn="l"/>
              </a:tabLst>
            </a:pPr>
            <a:r>
              <a:rPr sz="1200" spc="-20" dirty="0">
                <a:latin typeface="Verdana"/>
                <a:cs typeface="Verdana"/>
              </a:rPr>
              <a:t>1210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496" y="1167129"/>
            <a:ext cx="2790190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d.</a:t>
            </a:r>
            <a:r>
              <a:rPr sz="1200" spc="18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1415.5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900"/>
              </a:lnSpc>
              <a:spcBef>
                <a:spcPts val="800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204" dirty="0">
                <a:latin typeface="Arial"/>
                <a:cs typeface="Arial"/>
              </a:rPr>
              <a:t> </a:t>
            </a:r>
            <a:r>
              <a:rPr sz="1200" b="1" spc="-125" dirty="0">
                <a:latin typeface="Arial"/>
                <a:cs typeface="Arial"/>
              </a:rPr>
              <a:t>3G:</a:t>
            </a:r>
            <a:r>
              <a:rPr sz="1200" b="1" spc="210" dirty="0">
                <a:latin typeface="Arial"/>
                <a:cs typeface="Arial"/>
              </a:rPr>
              <a:t> </a:t>
            </a:r>
            <a:r>
              <a:rPr sz="1200" spc="-114" dirty="0">
                <a:latin typeface="Verdana"/>
                <a:cs typeface="Verdana"/>
              </a:rPr>
              <a:t>Hãy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xem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tình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huống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bên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dưới,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trong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đó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Alice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gửi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email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cho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Bob.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Giả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cả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tác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nhân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người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dùng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của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Bob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Alice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đều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dụng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thức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HTTP.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Tại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điểm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4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trong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sơ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đồ,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thức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nào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đang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dụng?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6496" y="3904614"/>
            <a:ext cx="2789555" cy="50050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340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IMAP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TCP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265" algn="l"/>
              </a:tabLst>
            </a:pP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SMTP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POP3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Phần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3: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TẦNG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VẬN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CHUYỂN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7500"/>
              </a:lnSpc>
              <a:spcBef>
                <a:spcPts val="79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2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1:</a:t>
            </a:r>
            <a:r>
              <a:rPr sz="1200" b="1" spc="250" dirty="0">
                <a:latin typeface="Arial"/>
                <a:cs typeface="Arial"/>
              </a:rPr>
              <a:t> </a:t>
            </a:r>
            <a:r>
              <a:rPr sz="1200" spc="-95" dirty="0">
                <a:latin typeface="Verdana"/>
                <a:cs typeface="Verdana"/>
              </a:rPr>
              <a:t>Trong</a:t>
            </a:r>
            <a:r>
              <a:rPr sz="1200" spc="16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các</a:t>
            </a:r>
            <a:r>
              <a:rPr sz="1200" spc="16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giao</a:t>
            </a:r>
            <a:r>
              <a:rPr sz="1200" spc="1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thức</a:t>
            </a:r>
            <a:r>
              <a:rPr sz="1200" spc="17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giao</a:t>
            </a:r>
            <a:r>
              <a:rPr sz="1200" spc="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vận </a:t>
            </a:r>
            <a:r>
              <a:rPr sz="1200" spc="-114" dirty="0">
                <a:latin typeface="Verdana"/>
                <a:cs typeface="Verdana"/>
              </a:rPr>
              <a:t>Internet,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giao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có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liên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kết?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UDP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TCP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95" dirty="0">
                <a:latin typeface="Verdana"/>
                <a:cs typeface="Verdana"/>
              </a:rPr>
              <a:t>TCP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và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UDP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latin typeface="Verdana"/>
                <a:cs typeface="Verdana"/>
              </a:rPr>
              <a:t>Không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phải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đáp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án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trên</a:t>
            </a:r>
            <a:endParaRPr sz="1200">
              <a:latin typeface="Verdana"/>
              <a:cs typeface="Verdana"/>
            </a:endParaRPr>
          </a:p>
          <a:p>
            <a:pPr marL="12700" marR="6350">
              <a:lnSpc>
                <a:spcPct val="116700"/>
              </a:lnSpc>
              <a:spcBef>
                <a:spcPts val="80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12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2:</a:t>
            </a:r>
            <a:r>
              <a:rPr sz="1200" b="1" spc="-120" dirty="0">
                <a:latin typeface="Arial"/>
                <a:cs typeface="Arial"/>
              </a:rPr>
              <a:t> </a:t>
            </a:r>
            <a:r>
              <a:rPr sz="1200" spc="-110" dirty="0">
                <a:latin typeface="Verdana"/>
                <a:cs typeface="Verdana"/>
              </a:rPr>
              <a:t>Phương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thức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mà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đó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cả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hai </a:t>
            </a:r>
            <a:r>
              <a:rPr sz="1200" spc="-100" dirty="0">
                <a:latin typeface="Verdana"/>
                <a:cs typeface="Verdana"/>
              </a:rPr>
              <a:t>bên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đều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có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thể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đồng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thời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gửi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đi?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Simple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70" dirty="0">
                <a:latin typeface="Verdana"/>
                <a:cs typeface="Verdana"/>
              </a:rPr>
              <a:t>Half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–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duplex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Full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20" dirty="0">
                <a:solidFill>
                  <a:srgbClr val="FF0000"/>
                </a:solidFill>
                <a:latin typeface="Verdana"/>
                <a:cs typeface="Verdana"/>
              </a:rPr>
              <a:t>–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duplex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Phương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khác</a:t>
            </a:r>
            <a:endParaRPr sz="1200">
              <a:latin typeface="Verdana"/>
              <a:cs typeface="Verdana"/>
            </a:endParaRPr>
          </a:p>
          <a:p>
            <a:pPr marL="12700" marR="5715">
              <a:lnSpc>
                <a:spcPct val="117500"/>
              </a:lnSpc>
              <a:spcBef>
                <a:spcPts val="79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3:</a:t>
            </a:r>
            <a:r>
              <a:rPr sz="1200" b="1" spc="-100" dirty="0">
                <a:latin typeface="Arial"/>
                <a:cs typeface="Arial"/>
              </a:rPr>
              <a:t> </a:t>
            </a:r>
            <a:r>
              <a:rPr sz="1200" spc="-90" dirty="0">
                <a:latin typeface="Verdana"/>
                <a:cs typeface="Verdana"/>
              </a:rPr>
              <a:t>Điều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gì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đúng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đối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với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giao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thức </a:t>
            </a:r>
            <a:r>
              <a:rPr sz="1200" spc="-125" dirty="0">
                <a:latin typeface="Verdana"/>
                <a:cs typeface="Verdana"/>
              </a:rPr>
              <a:t>dạng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connectionless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(không </a:t>
            </a:r>
            <a:r>
              <a:rPr sz="1200" spc="-114" dirty="0">
                <a:latin typeface="Verdana"/>
                <a:cs typeface="Verdana"/>
              </a:rPr>
              <a:t>kết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nối)?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277" y="7628229"/>
            <a:ext cx="2539450" cy="5054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0134" y="2849528"/>
            <a:ext cx="2555736" cy="90654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848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401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259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6848" y="1136648"/>
            <a:ext cx="2789555" cy="801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228600">
              <a:lnSpc>
                <a:spcPct val="116700"/>
              </a:lnSpc>
              <a:spcBef>
                <a:spcPts val="100"/>
              </a:spcBef>
              <a:buAutoNum type="alphaLcPeriod"/>
              <a:tabLst>
                <a:tab pos="469900" algn="l"/>
              </a:tabLst>
            </a:pPr>
            <a:r>
              <a:rPr sz="1200" spc="-90" dirty="0">
                <a:latin typeface="Verdana"/>
                <a:cs typeface="Verdana"/>
              </a:rPr>
              <a:t>Hoạt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động </a:t>
            </a:r>
            <a:r>
              <a:rPr sz="1200" spc="-95" dirty="0">
                <a:latin typeface="Verdana"/>
                <a:cs typeface="Verdana"/>
              </a:rPr>
              <a:t>chậm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hơn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giao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thức </a:t>
            </a:r>
            <a:r>
              <a:rPr sz="1200" spc="-125" dirty="0">
                <a:latin typeface="Verdana"/>
                <a:cs typeface="Verdana"/>
              </a:rPr>
              <a:t>dạng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connection-</a:t>
            </a:r>
            <a:r>
              <a:rPr sz="1200" spc="-95" dirty="0">
                <a:latin typeface="Verdana"/>
                <a:cs typeface="Verdana"/>
              </a:rPr>
              <a:t>oriented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b.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Verdana"/>
                <a:cs typeface="Verdana"/>
              </a:rPr>
              <a:t>Các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gói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dữ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liệu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có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phần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header</a:t>
            </a:r>
            <a:endParaRPr sz="1200">
              <a:latin typeface="Verdana"/>
              <a:cs typeface="Verdana"/>
            </a:endParaRPr>
          </a:p>
          <a:p>
            <a:pPr marL="469900" marR="5080">
              <a:lnSpc>
                <a:spcPct val="116700"/>
              </a:lnSpc>
              <a:spcBef>
                <a:spcPts val="10"/>
              </a:spcBef>
            </a:pPr>
            <a:r>
              <a:rPr sz="1200" spc="-75" dirty="0">
                <a:latin typeface="Verdana"/>
                <a:cs typeface="Verdana"/>
              </a:rPr>
              <a:t>phức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tạp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hơn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so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với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dạng </a:t>
            </a:r>
            <a:r>
              <a:rPr sz="1200" spc="-80" dirty="0">
                <a:latin typeface="Verdana"/>
                <a:cs typeface="Verdana"/>
              </a:rPr>
              <a:t>connection-</a:t>
            </a:r>
            <a:r>
              <a:rPr sz="1200" spc="-10" dirty="0">
                <a:latin typeface="Verdana"/>
                <a:cs typeface="Verdana"/>
              </a:rPr>
              <a:t>oriented</a:t>
            </a:r>
            <a:endParaRPr sz="1200">
              <a:latin typeface="Verdana"/>
              <a:cs typeface="Verdana"/>
            </a:endParaRPr>
          </a:p>
          <a:p>
            <a:pPr marL="469900" marR="5715" indent="-228600">
              <a:lnSpc>
                <a:spcPts val="1689"/>
              </a:lnSpc>
              <a:spcBef>
                <a:spcPts val="90"/>
              </a:spcBef>
              <a:buAutoNum type="alphaLcPeriod" startAt="3"/>
              <a:tabLst>
                <a:tab pos="469900" algn="l"/>
              </a:tabLst>
            </a:pP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Cung</a:t>
            </a:r>
            <a:r>
              <a:rPr sz="1200" spc="-1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cấp</a:t>
            </a:r>
            <a:r>
              <a:rPr sz="1200" spc="-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một</a:t>
            </a:r>
            <a:r>
              <a:rPr sz="1200" spc="-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dịch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vụ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phân</a:t>
            </a:r>
            <a:r>
              <a:rPr sz="1200" spc="-1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phát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dữ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không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đáng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cậy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40"/>
              </a:spcBef>
              <a:buAutoNum type="alphaLcPeriod" startAt="3"/>
              <a:tabLst>
                <a:tab pos="469900" algn="l"/>
              </a:tabLst>
            </a:pPr>
            <a:r>
              <a:rPr sz="1200" spc="-90" dirty="0">
                <a:latin typeface="Verdana"/>
                <a:cs typeface="Verdana"/>
              </a:rPr>
              <a:t>Nút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gửi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phải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truyền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lại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những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liệu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1200" spc="-100" dirty="0">
                <a:latin typeface="Verdana"/>
                <a:cs typeface="Verdana"/>
              </a:rPr>
              <a:t>đã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bị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mất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trên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đường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truyền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805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-15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4:</a:t>
            </a:r>
            <a:r>
              <a:rPr sz="1200" b="1" spc="-145" dirty="0">
                <a:latin typeface="Arial"/>
                <a:cs typeface="Arial"/>
              </a:rPr>
              <a:t> </a:t>
            </a:r>
            <a:r>
              <a:rPr sz="1200" spc="-145" dirty="0">
                <a:latin typeface="Verdana"/>
                <a:cs typeface="Verdana"/>
              </a:rPr>
              <a:t>Trong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chồng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thức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TCP/IP,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ở</a:t>
            </a:r>
            <a:r>
              <a:rPr sz="1200" spc="-229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tầng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Transport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những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giao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thức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nào?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(Chọn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đáp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SMTP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TCP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UDP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HTTP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805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5: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spc="-80" dirty="0">
                <a:latin typeface="Verdana"/>
                <a:cs typeface="Verdana"/>
              </a:rPr>
              <a:t>Giá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trị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BER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(Bit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Error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Rate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Tỷ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lệ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bít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lỗi/Tỷ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lệ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bít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truyền)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phản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ánh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đặc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trưng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nào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sau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đây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của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đường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20" dirty="0">
                <a:latin typeface="Verdana"/>
                <a:cs typeface="Verdana"/>
              </a:rPr>
              <a:t>Tốc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độ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truyền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tối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đa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latin typeface="Verdana"/>
                <a:cs typeface="Verdana"/>
              </a:rPr>
              <a:t>Thông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lượng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Độ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cậy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95" dirty="0">
                <a:latin typeface="Verdana"/>
                <a:cs typeface="Verdana"/>
              </a:rPr>
              <a:t>Độ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suy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hao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tín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hiệu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95" dirty="0">
                <a:latin typeface="Verdana"/>
                <a:cs typeface="Verdana"/>
              </a:rPr>
              <a:t>Độ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trễ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  <a:spcBef>
                <a:spcPts val="810"/>
              </a:spcBef>
            </a:pPr>
            <a:r>
              <a:rPr sz="1200" b="1" spc="-10" dirty="0">
                <a:latin typeface="Arial"/>
                <a:cs typeface="Arial"/>
              </a:rPr>
              <a:t>Câu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6: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Verdana"/>
                <a:cs typeface="Verdana"/>
              </a:rPr>
              <a:t>Giao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sau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đây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không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nằm </a:t>
            </a:r>
            <a:r>
              <a:rPr sz="1200" spc="-105" dirty="0">
                <a:latin typeface="Verdana"/>
                <a:cs typeface="Verdana"/>
              </a:rPr>
              <a:t>cùng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nhóm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với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giao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còn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lại?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HTTP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FTP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20" dirty="0">
                <a:latin typeface="Verdana"/>
                <a:cs typeface="Verdana"/>
              </a:rPr>
              <a:t>SMTP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TCP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ICMP</a:t>
            </a:r>
            <a:endParaRPr sz="1200">
              <a:latin typeface="Verdana"/>
              <a:cs typeface="Verdana"/>
            </a:endParaRPr>
          </a:p>
          <a:p>
            <a:pPr marL="12700" marR="6350" algn="just">
              <a:lnSpc>
                <a:spcPct val="117200"/>
              </a:lnSpc>
              <a:spcBef>
                <a:spcPts val="79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7: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spc="-120" dirty="0">
                <a:latin typeface="Verdana"/>
                <a:cs typeface="Verdana"/>
              </a:rPr>
              <a:t>Những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mô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tả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nào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là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đúng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về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hoạt </a:t>
            </a:r>
            <a:r>
              <a:rPr sz="1200" spc="-60" dirty="0">
                <a:latin typeface="Verdana"/>
                <a:cs typeface="Verdana"/>
              </a:rPr>
              <a:t>động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của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giao </a:t>
            </a:r>
            <a:r>
              <a:rPr sz="1200" spc="-10" dirty="0">
                <a:latin typeface="Verdana"/>
                <a:cs typeface="Verdana"/>
              </a:rPr>
              <a:t>thức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UDP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tại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nút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nhận? </a:t>
            </a:r>
            <a:r>
              <a:rPr sz="1200" spc="-110" dirty="0">
                <a:latin typeface="Verdana"/>
                <a:cs typeface="Verdana"/>
              </a:rPr>
              <a:t>(Chọn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2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đáp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r>
              <a:rPr spc="-25" dirty="0"/>
              <a:t>16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7080" y="1136648"/>
            <a:ext cx="2560955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715" indent="-228600" algn="just">
              <a:lnSpc>
                <a:spcPct val="116700"/>
              </a:lnSpc>
              <a:spcBef>
                <a:spcPts val="100"/>
              </a:spcBef>
              <a:buAutoNum type="alphaLcPeriod"/>
              <a:tabLst>
                <a:tab pos="241300" algn="l"/>
              </a:tabLst>
            </a:pPr>
            <a:r>
              <a:rPr sz="1200" spc="-170" dirty="0">
                <a:latin typeface="Verdana"/>
                <a:cs typeface="Verdana"/>
              </a:rPr>
              <a:t>Nhận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280" dirty="0">
                <a:latin typeface="Verdana"/>
                <a:cs typeface="Verdana"/>
              </a:rPr>
              <a:t>dữ</a:t>
            </a:r>
            <a:r>
              <a:rPr sz="1200" spc="17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liệu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270" dirty="0">
                <a:latin typeface="Verdana"/>
                <a:cs typeface="Verdana"/>
              </a:rPr>
              <a:t>từ</a:t>
            </a:r>
            <a:r>
              <a:rPr sz="1200" spc="16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tầng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spc="-240" dirty="0">
                <a:latin typeface="Verdana"/>
                <a:cs typeface="Verdana"/>
              </a:rPr>
              <a:t>ứng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dụng,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spc="-370" dirty="0">
                <a:latin typeface="Verdana"/>
                <a:cs typeface="Verdana"/>
              </a:rPr>
              <a:t>xử</a:t>
            </a:r>
            <a:r>
              <a:rPr sz="1200" spc="26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lý </a:t>
            </a:r>
            <a:r>
              <a:rPr sz="1200" spc="-50" dirty="0">
                <a:latin typeface="Verdana"/>
                <a:cs typeface="Verdana"/>
              </a:rPr>
              <a:t>dữ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liệu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và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chuyển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xuống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cho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tầng </a:t>
            </a:r>
            <a:r>
              <a:rPr sz="1200" spc="-20" dirty="0">
                <a:latin typeface="Verdana"/>
                <a:cs typeface="Verdana"/>
              </a:rPr>
              <a:t>mạng</a:t>
            </a:r>
            <a:endParaRPr sz="1200">
              <a:latin typeface="Verdana"/>
              <a:cs typeface="Verdana"/>
            </a:endParaRPr>
          </a:p>
          <a:p>
            <a:pPr marL="241300" marR="5080" indent="-228600" algn="just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241300" algn="l"/>
              </a:tabLst>
            </a:pP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Kiểm</a:t>
            </a:r>
            <a:r>
              <a:rPr sz="120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15" dirty="0">
                <a:solidFill>
                  <a:srgbClr val="FF0000"/>
                </a:solidFill>
                <a:latin typeface="Verdana"/>
                <a:cs typeface="Verdana"/>
              </a:rPr>
              <a:t>tra</a:t>
            </a:r>
            <a:r>
              <a:rPr sz="1200" spc="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lỗi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bit</a:t>
            </a:r>
            <a:r>
              <a:rPr sz="1200" spc="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trên</a:t>
            </a:r>
            <a:r>
              <a:rPr sz="1200" spc="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phần</a:t>
            </a:r>
            <a:r>
              <a:rPr sz="120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tiêu</a:t>
            </a:r>
            <a:r>
              <a:rPr sz="1200" spc="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35" dirty="0">
                <a:solidFill>
                  <a:srgbClr val="FF0000"/>
                </a:solidFill>
                <a:latin typeface="Verdana"/>
                <a:cs typeface="Verdana"/>
              </a:rPr>
              <a:t>đề</a:t>
            </a:r>
            <a:r>
              <a:rPr sz="1200" spc="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gói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dựa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vào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mã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checksum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7080" y="2203448"/>
            <a:ext cx="2560955" cy="668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17100"/>
              </a:lnSpc>
              <a:spcBef>
                <a:spcPts val="105"/>
              </a:spcBef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c.</a:t>
            </a:r>
            <a:r>
              <a:rPr sz="1200" spc="3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Chuyển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cho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tiến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trình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trên </a:t>
            </a:r>
            <a:r>
              <a:rPr sz="1200" spc="-200" dirty="0">
                <a:solidFill>
                  <a:srgbClr val="FF0000"/>
                </a:solidFill>
                <a:latin typeface="Verdana"/>
                <a:cs typeface="Verdana"/>
              </a:rPr>
              <a:t>tầng</a:t>
            </a:r>
            <a:r>
              <a:rPr sz="1200" spc="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40" dirty="0">
                <a:solidFill>
                  <a:srgbClr val="FF0000"/>
                </a:solidFill>
                <a:latin typeface="Verdana"/>
                <a:cs typeface="Verdana"/>
              </a:rPr>
              <a:t>ứng</a:t>
            </a:r>
            <a:r>
              <a:rPr sz="1200" spc="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95" dirty="0">
                <a:solidFill>
                  <a:srgbClr val="FF0000"/>
                </a:solidFill>
                <a:latin typeface="Verdana"/>
                <a:cs typeface="Verdana"/>
              </a:rPr>
              <a:t>dụng</a:t>
            </a:r>
            <a:r>
              <a:rPr sz="1200" spc="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90" dirty="0">
                <a:solidFill>
                  <a:srgbClr val="FF0000"/>
                </a:solidFill>
                <a:latin typeface="Verdana"/>
                <a:cs typeface="Verdana"/>
              </a:rPr>
              <a:t>dựa</a:t>
            </a:r>
            <a:r>
              <a:rPr sz="1200" spc="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20" dirty="0">
                <a:solidFill>
                  <a:srgbClr val="FF0000"/>
                </a:solidFill>
                <a:latin typeface="Verdana"/>
                <a:cs typeface="Verdana"/>
              </a:rPr>
              <a:t>vào</a:t>
            </a:r>
            <a:r>
              <a:rPr sz="1200" spc="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35" dirty="0">
                <a:solidFill>
                  <a:srgbClr val="FF0000"/>
                </a:solidFill>
                <a:latin typeface="Verdana"/>
                <a:cs typeface="Verdana"/>
              </a:rPr>
              <a:t>số</a:t>
            </a:r>
            <a:r>
              <a:rPr sz="1200" spc="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hiệu</a:t>
            </a:r>
            <a:r>
              <a:rPr sz="1200" spc="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cổng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ứng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dụng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đích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8480" y="2848483"/>
            <a:ext cx="2789555" cy="619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715" indent="-228600">
              <a:lnSpc>
                <a:spcPct val="116700"/>
              </a:lnSpc>
              <a:spcBef>
                <a:spcPts val="100"/>
              </a:spcBef>
              <a:buAutoNum type="alphaLcPeriod" startAt="4"/>
              <a:tabLst>
                <a:tab pos="469900" algn="l"/>
              </a:tabLst>
            </a:pPr>
            <a:r>
              <a:rPr sz="1200" spc="-45" dirty="0">
                <a:latin typeface="Verdana"/>
                <a:cs typeface="Verdana"/>
              </a:rPr>
              <a:t>Gửi </a:t>
            </a:r>
            <a:r>
              <a:rPr sz="1200" spc="-95" dirty="0">
                <a:latin typeface="Verdana"/>
                <a:cs typeface="Verdana"/>
              </a:rPr>
              <a:t>gói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tin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ACK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cho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nút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nguồn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để </a:t>
            </a:r>
            <a:r>
              <a:rPr sz="1200" spc="-90" dirty="0">
                <a:latin typeface="Verdana"/>
                <a:cs typeface="Verdana"/>
              </a:rPr>
              <a:t>báo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nhận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thành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công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ts val="1689"/>
              </a:lnSpc>
              <a:spcBef>
                <a:spcPts val="85"/>
              </a:spcBef>
              <a:buAutoNum type="alphaLcPeriod" startAt="4"/>
              <a:tabLst>
                <a:tab pos="469900" algn="l"/>
              </a:tabLst>
            </a:pPr>
            <a:r>
              <a:rPr sz="1200" spc="-80" dirty="0">
                <a:latin typeface="Verdana"/>
                <a:cs typeface="Verdana"/>
              </a:rPr>
              <a:t>Loại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bỏ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nhận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được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không </a:t>
            </a:r>
            <a:r>
              <a:rPr sz="1200" spc="-95" dirty="0">
                <a:latin typeface="Verdana"/>
                <a:cs typeface="Verdana"/>
              </a:rPr>
              <a:t>theo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đúng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thứ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tự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45"/>
              </a:spcBef>
              <a:buAutoNum type="alphaLcPeriod" startAt="4"/>
              <a:tabLst>
                <a:tab pos="469265" algn="l"/>
              </a:tabLst>
            </a:pPr>
            <a:r>
              <a:rPr sz="1200" spc="-114" dirty="0">
                <a:latin typeface="Verdana"/>
                <a:cs typeface="Verdana"/>
              </a:rPr>
              <a:t>Hủy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liên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kết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sau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khi</a:t>
            </a:r>
            <a:r>
              <a:rPr sz="1200" spc="-95" dirty="0">
                <a:latin typeface="Verdana"/>
                <a:cs typeface="Verdana"/>
              </a:rPr>
              <a:t> đã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nhận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đủ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dữ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1200" spc="-20" dirty="0">
                <a:latin typeface="Verdana"/>
                <a:cs typeface="Verdana"/>
              </a:rPr>
              <a:t>liệu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805"/>
              </a:spcBef>
            </a:pPr>
            <a:r>
              <a:rPr sz="1200" b="1" spc="-50" dirty="0">
                <a:latin typeface="Arial"/>
                <a:cs typeface="Arial"/>
              </a:rPr>
              <a:t>Câu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5" dirty="0">
                <a:latin typeface="Arial"/>
                <a:cs typeface="Arial"/>
              </a:rPr>
              <a:t>8:</a:t>
            </a:r>
            <a:r>
              <a:rPr sz="1200" b="1" spc="120" dirty="0">
                <a:latin typeface="Arial"/>
                <a:cs typeface="Arial"/>
              </a:rPr>
              <a:t> </a:t>
            </a:r>
            <a:r>
              <a:rPr sz="1200" spc="-204" dirty="0">
                <a:latin typeface="Verdana"/>
                <a:cs typeface="Verdana"/>
              </a:rPr>
              <a:t>Trong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hoạt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động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của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giao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thức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UDP, </a:t>
            </a:r>
            <a:r>
              <a:rPr sz="1200" spc="-155" dirty="0">
                <a:latin typeface="Verdana"/>
                <a:cs typeface="Verdana"/>
              </a:rPr>
              <a:t>phía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nhận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375" dirty="0">
                <a:latin typeface="Verdana"/>
                <a:cs typeface="Verdana"/>
              </a:rPr>
              <a:t>xử</a:t>
            </a:r>
            <a:r>
              <a:rPr sz="1200" spc="270" dirty="0">
                <a:latin typeface="Verdana"/>
                <a:cs typeface="Verdana"/>
              </a:rPr>
              <a:t> </a:t>
            </a:r>
            <a:r>
              <a:rPr sz="1200" spc="-305" dirty="0">
                <a:latin typeface="Verdana"/>
                <a:cs typeface="Verdana"/>
              </a:rPr>
              <a:t>lý</a:t>
            </a:r>
            <a:r>
              <a:rPr sz="1200" spc="20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như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thế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nào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khi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gói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tin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nhận </a:t>
            </a:r>
            <a:r>
              <a:rPr sz="1200" spc="-65" dirty="0">
                <a:latin typeface="Verdana"/>
                <a:cs typeface="Verdana"/>
              </a:rPr>
              <a:t>được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bị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lỗi?</a:t>
            </a:r>
            <a:endParaRPr sz="1200">
              <a:latin typeface="Verdana"/>
              <a:cs typeface="Verdana"/>
            </a:endParaRPr>
          </a:p>
          <a:p>
            <a:pPr marL="469900" marR="5080" indent="-228600" algn="just">
              <a:lnSpc>
                <a:spcPct val="117100"/>
              </a:lnSpc>
              <a:spcBef>
                <a:spcPts val="800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Nếu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giao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thức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tầng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trên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có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chức </a:t>
            </a:r>
            <a:r>
              <a:rPr sz="1200" spc="-195" dirty="0">
                <a:latin typeface="Verdana"/>
                <a:cs typeface="Verdana"/>
              </a:rPr>
              <a:t>năng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sửa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lỗi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thì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chuyển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lên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cho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giao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đó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Hủy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gói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endParaRPr sz="1200">
              <a:latin typeface="Verdana"/>
              <a:cs typeface="Verdana"/>
            </a:endParaRPr>
          </a:p>
          <a:p>
            <a:pPr marL="469265" indent="-227965" algn="just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70" dirty="0">
                <a:latin typeface="Verdana"/>
                <a:cs typeface="Verdana"/>
              </a:rPr>
              <a:t>Gửi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lại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cho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phía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gửi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sửa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lỗi</a:t>
            </a:r>
            <a:endParaRPr sz="1200">
              <a:latin typeface="Verdana"/>
              <a:cs typeface="Verdana"/>
            </a:endParaRPr>
          </a:p>
          <a:p>
            <a:pPr marL="469900" marR="6985" indent="-228600" algn="just">
              <a:lnSpc>
                <a:spcPts val="1689"/>
              </a:lnSpc>
              <a:spcBef>
                <a:spcPts val="90"/>
              </a:spcBef>
              <a:buAutoNum type="alphaLcPeriod"/>
              <a:tabLst>
                <a:tab pos="469900" algn="l"/>
              </a:tabLst>
            </a:pPr>
            <a:r>
              <a:rPr sz="1200" spc="-204" dirty="0">
                <a:latin typeface="Verdana"/>
                <a:cs typeface="Verdana"/>
              </a:rPr>
              <a:t>Báo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nhận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không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thành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công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270" dirty="0">
                <a:latin typeface="Verdana"/>
                <a:cs typeface="Verdana"/>
              </a:rPr>
              <a:t>để</a:t>
            </a:r>
            <a:r>
              <a:rPr sz="1200" spc="16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phía </a:t>
            </a:r>
            <a:r>
              <a:rPr sz="1200" spc="-105" dirty="0">
                <a:latin typeface="Verdana"/>
                <a:cs typeface="Verdana"/>
              </a:rPr>
              <a:t>gửi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phát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lại</a:t>
            </a:r>
            <a:endParaRPr sz="1200">
              <a:latin typeface="Verdana"/>
              <a:cs typeface="Verdana"/>
            </a:endParaRPr>
          </a:p>
          <a:p>
            <a:pPr marL="12700" marR="5715" algn="just">
              <a:lnSpc>
                <a:spcPct val="116900"/>
              </a:lnSpc>
              <a:spcBef>
                <a:spcPts val="70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180" dirty="0">
                <a:latin typeface="Arial"/>
                <a:cs typeface="Arial"/>
              </a:rPr>
              <a:t>G: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spc="-40" dirty="0">
                <a:latin typeface="Verdana"/>
                <a:cs typeface="Verdana"/>
              </a:rPr>
              <a:t>Lợi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thế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của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thức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UDP</a:t>
            </a:r>
            <a:r>
              <a:rPr sz="1200" spc="-30" dirty="0">
                <a:latin typeface="Verdana"/>
                <a:cs typeface="Verdana"/>
              </a:rPr>
              <a:t> so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với </a:t>
            </a:r>
            <a:r>
              <a:rPr sz="1200" spc="-95" dirty="0">
                <a:latin typeface="Verdana"/>
                <a:cs typeface="Verdana"/>
              </a:rPr>
              <a:t>TCP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gì?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(Chọn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3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đáp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Kích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thước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phần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tiêu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đề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nhỏ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hơn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Hoạt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động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đơn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giản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hơn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Nhanh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hơn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latin typeface="Verdana"/>
                <a:cs typeface="Verdana"/>
              </a:rPr>
              <a:t>Không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phải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phát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lại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liệu</a:t>
            </a:r>
            <a:endParaRPr sz="1200">
              <a:latin typeface="Verdana"/>
              <a:cs typeface="Verdana"/>
            </a:endParaRPr>
          </a:p>
          <a:p>
            <a:pPr marL="12700" marR="5715">
              <a:lnSpc>
                <a:spcPct val="117500"/>
              </a:lnSpc>
              <a:spcBef>
                <a:spcPts val="79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10: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spc="-80" dirty="0">
                <a:latin typeface="Verdana"/>
                <a:cs typeface="Verdana"/>
              </a:rPr>
              <a:t>Ưu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thế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của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thức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TCP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so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với </a:t>
            </a:r>
            <a:r>
              <a:rPr sz="1200" spc="-75" dirty="0">
                <a:latin typeface="Verdana"/>
                <a:cs typeface="Verdana"/>
              </a:rPr>
              <a:t>UDP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gì?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(Chọn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3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đáp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900" marR="7620" indent="-228600">
              <a:lnSpc>
                <a:spcPct val="116799"/>
              </a:lnSpc>
              <a:spcBef>
                <a:spcPts val="800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latin typeface="Verdana"/>
                <a:cs typeface="Verdana"/>
              </a:rPr>
              <a:t>Nhanh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hơn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do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truyền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dữ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liệu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theo </a:t>
            </a:r>
            <a:r>
              <a:rPr sz="1200" spc="-114" dirty="0">
                <a:latin typeface="Verdana"/>
                <a:cs typeface="Verdana"/>
              </a:rPr>
              <a:t>dòng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byte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92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260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3340" y="1136648"/>
            <a:ext cx="2790190" cy="74803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340"/>
              </a:spcBef>
              <a:buAutoNum type="alphaLcPeriod" startAt="2"/>
              <a:tabLst>
                <a:tab pos="469900" algn="l"/>
              </a:tabLst>
            </a:pP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cậy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hơn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 startAt="2"/>
              <a:tabLst>
                <a:tab pos="469265" algn="l"/>
              </a:tabLst>
            </a:pP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Không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làm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quá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tải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nút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 startAt="2"/>
              <a:tabLst>
                <a:tab pos="469900" algn="l"/>
              </a:tabLst>
            </a:pP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Có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cơ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chế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kiểm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soát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tắc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nghẽn</a:t>
            </a:r>
            <a:endParaRPr sz="1200">
              <a:latin typeface="Verdana"/>
              <a:cs typeface="Verdana"/>
            </a:endParaRPr>
          </a:p>
          <a:p>
            <a:pPr marL="12700" marR="7620" algn="just">
              <a:lnSpc>
                <a:spcPct val="117100"/>
              </a:lnSpc>
              <a:spcBef>
                <a:spcPts val="795"/>
              </a:spcBef>
            </a:pPr>
            <a:r>
              <a:rPr sz="1200" b="1" spc="-50" dirty="0">
                <a:latin typeface="Arial"/>
                <a:cs typeface="Arial"/>
              </a:rPr>
              <a:t>Câu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11: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spc="-160" dirty="0">
                <a:latin typeface="Verdana"/>
                <a:cs typeface="Verdana"/>
              </a:rPr>
              <a:t>Những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hoạt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động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nào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sau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225" dirty="0">
                <a:latin typeface="Verdana"/>
                <a:cs typeface="Verdana"/>
              </a:rPr>
              <a:t>đây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cho </a:t>
            </a:r>
            <a:r>
              <a:rPr sz="1200" spc="-175" dirty="0">
                <a:latin typeface="Verdana"/>
                <a:cs typeface="Verdana"/>
              </a:rPr>
              <a:t>thấy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TCP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là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một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giao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thức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truyền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thông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tin </a:t>
            </a:r>
            <a:r>
              <a:rPr sz="1200" spc="-85" dirty="0">
                <a:latin typeface="Verdana"/>
                <a:cs typeface="Verdana"/>
              </a:rPr>
              <a:t>cậy?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(Chọn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3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đáp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265" marR="5080" indent="-228600">
              <a:lnSpc>
                <a:spcPct val="117700"/>
              </a:lnSpc>
              <a:spcBef>
                <a:spcPts val="790"/>
              </a:spcBef>
              <a:buAutoNum type="alphaLcPeriod"/>
              <a:tabLst>
                <a:tab pos="469265" algn="l"/>
              </a:tabLst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Sử</a:t>
            </a:r>
            <a:r>
              <a:rPr sz="1200" spc="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dụng</a:t>
            </a:r>
            <a:r>
              <a:rPr sz="1200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ACK</a:t>
            </a:r>
            <a:r>
              <a:rPr sz="1200" spc="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báo</a:t>
            </a:r>
            <a:r>
              <a:rPr sz="1200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r>
              <a:rPr sz="1200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liệu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thành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công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Sử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dụng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checksum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để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kiểm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soát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lỗi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Phát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lại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khi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xảy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ra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time-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out</a:t>
            </a:r>
            <a:endParaRPr sz="1200">
              <a:latin typeface="Verdana"/>
              <a:cs typeface="Verdana"/>
            </a:endParaRPr>
          </a:p>
          <a:p>
            <a:pPr marL="469265" marR="6350" indent="-228600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265" algn="l"/>
              </a:tabLst>
            </a:pPr>
            <a:r>
              <a:rPr sz="1200" spc="-114" dirty="0">
                <a:latin typeface="Verdana"/>
                <a:cs typeface="Verdana"/>
              </a:rPr>
              <a:t>Kiểm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soát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luồng,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không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làm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quá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tải </a:t>
            </a:r>
            <a:r>
              <a:rPr sz="1200" spc="-90" dirty="0">
                <a:latin typeface="Verdana"/>
                <a:cs typeface="Verdana"/>
              </a:rPr>
              <a:t>phía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14" dirty="0">
                <a:latin typeface="Verdana"/>
                <a:cs typeface="Verdana"/>
              </a:rPr>
              <a:t>Kiểm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soát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tắc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nghẽn</a:t>
            </a:r>
            <a:endParaRPr sz="1200">
              <a:latin typeface="Verdana"/>
              <a:cs typeface="Verdana"/>
            </a:endParaRPr>
          </a:p>
          <a:p>
            <a:pPr marL="12700" marR="6985" algn="just">
              <a:lnSpc>
                <a:spcPct val="116700"/>
              </a:lnSpc>
              <a:spcBef>
                <a:spcPts val="815"/>
              </a:spcBef>
            </a:pPr>
            <a:r>
              <a:rPr sz="1200" b="1" spc="-70" dirty="0">
                <a:latin typeface="Arial"/>
                <a:cs typeface="Arial"/>
              </a:rPr>
              <a:t>Câu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90" dirty="0">
                <a:latin typeface="Arial"/>
                <a:cs typeface="Arial"/>
              </a:rPr>
              <a:t>12:</a:t>
            </a:r>
            <a:r>
              <a:rPr sz="1200" b="1" spc="110" dirty="0">
                <a:latin typeface="Arial"/>
                <a:cs typeface="Arial"/>
              </a:rPr>
              <a:t> </a:t>
            </a:r>
            <a:r>
              <a:rPr sz="1200" spc="-215" dirty="0">
                <a:latin typeface="Verdana"/>
                <a:cs typeface="Verdana"/>
              </a:rPr>
              <a:t>Trong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hoạt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động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của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giao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thức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TCP, </a:t>
            </a:r>
            <a:r>
              <a:rPr sz="1200" spc="-180" dirty="0">
                <a:latin typeface="Verdana"/>
                <a:cs typeface="Verdana"/>
              </a:rPr>
              <a:t>khi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nào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cần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phát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lại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gói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tin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285" dirty="0">
                <a:latin typeface="Verdana"/>
                <a:cs typeface="Verdana"/>
              </a:rPr>
              <a:t>đã</a:t>
            </a:r>
            <a:r>
              <a:rPr sz="1200" spc="18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gửi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đi?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(Chọn </a:t>
            </a:r>
            <a:r>
              <a:rPr sz="1200" spc="-130" dirty="0">
                <a:latin typeface="Verdana"/>
                <a:cs typeface="Verdana"/>
              </a:rPr>
              <a:t>2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đáp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265" marR="7620" indent="-228600">
              <a:lnSpc>
                <a:spcPct val="117500"/>
              </a:lnSpc>
              <a:spcBef>
                <a:spcPts val="795"/>
              </a:spcBef>
              <a:buAutoNum type="alphaLcPeriod"/>
              <a:tabLst>
                <a:tab pos="469265" algn="l"/>
              </a:tabLst>
            </a:pP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được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 gói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báo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có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ACK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Number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giống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nhau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Xảy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ra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timeout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Phát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hiện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lỗi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trên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gói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báo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  <a:p>
            <a:pPr marL="469265" marR="7620" indent="-228600">
              <a:lnSpc>
                <a:spcPct val="116700"/>
              </a:lnSpc>
              <a:spcBef>
                <a:spcPts val="15"/>
              </a:spcBef>
              <a:buAutoNum type="alphaLcPeriod"/>
              <a:tabLst>
                <a:tab pos="469265" algn="l"/>
              </a:tabLst>
            </a:pPr>
            <a:r>
              <a:rPr sz="1200" spc="-85" dirty="0">
                <a:latin typeface="Verdana"/>
                <a:cs typeface="Verdana"/>
              </a:rPr>
              <a:t>Giá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trị</a:t>
            </a:r>
            <a:r>
              <a:rPr sz="1200" spc="-114" dirty="0">
                <a:latin typeface="Verdana"/>
                <a:cs typeface="Verdana"/>
              </a:rPr>
              <a:t> ACK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Number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trên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báo </a:t>
            </a:r>
            <a:r>
              <a:rPr sz="1200" spc="-114" dirty="0">
                <a:latin typeface="Verdana"/>
                <a:cs typeface="Verdana"/>
              </a:rPr>
              <a:t>nhận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không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nằm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cửa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sổ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trượt</a:t>
            </a:r>
            <a:endParaRPr sz="1200">
              <a:latin typeface="Verdana"/>
              <a:cs typeface="Verdana"/>
            </a:endParaRPr>
          </a:p>
          <a:p>
            <a:pPr marL="12700" marR="5715">
              <a:lnSpc>
                <a:spcPct val="117500"/>
              </a:lnSpc>
              <a:spcBef>
                <a:spcPts val="790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13: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spc="-80" dirty="0">
                <a:latin typeface="Verdana"/>
                <a:cs typeface="Verdana"/>
              </a:rPr>
              <a:t>Giao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TCP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thực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hiện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báo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nhận </a:t>
            </a:r>
            <a:r>
              <a:rPr sz="1200" spc="-110" dirty="0">
                <a:latin typeface="Verdana"/>
                <a:cs typeface="Verdana"/>
              </a:rPr>
              <a:t>thành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công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như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thế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nào?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(Chọn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2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đáp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265" marR="5715" indent="-228600">
              <a:lnSpc>
                <a:spcPct val="116700"/>
              </a:lnSpc>
              <a:spcBef>
                <a:spcPts val="805"/>
              </a:spcBef>
              <a:buAutoNum type="alphaLcPeriod"/>
              <a:tabLst>
                <a:tab pos="469265" algn="l"/>
              </a:tabLst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Thiết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lập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cờ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ACK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trên</a:t>
            </a:r>
            <a:r>
              <a:rPr sz="12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gói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phản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hồi</a:t>
            </a:r>
            <a:endParaRPr sz="1200">
              <a:latin typeface="Verdana"/>
              <a:cs typeface="Verdana"/>
            </a:endParaRPr>
          </a:p>
          <a:p>
            <a:pPr marL="469265" marR="5715" indent="-228600">
              <a:lnSpc>
                <a:spcPts val="1689"/>
              </a:lnSpc>
              <a:spcBef>
                <a:spcPts val="90"/>
              </a:spcBef>
              <a:buAutoNum type="alphaLcPeriod"/>
              <a:tabLst>
                <a:tab pos="469265" algn="l"/>
              </a:tabLst>
            </a:pPr>
            <a:r>
              <a:rPr sz="1200" spc="-100" dirty="0">
                <a:latin typeface="Verdana"/>
                <a:cs typeface="Verdana"/>
              </a:rPr>
              <a:t>Thiết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lập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cờ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SYN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trên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tin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phản </a:t>
            </a:r>
            <a:r>
              <a:rPr sz="1200" spc="-25" dirty="0">
                <a:latin typeface="Verdana"/>
                <a:cs typeface="Verdana"/>
              </a:rPr>
              <a:t>hồi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45"/>
              </a:spcBef>
              <a:buAutoNum type="alphaLcPeriod"/>
              <a:tabLst>
                <a:tab pos="469265" algn="l"/>
              </a:tabLst>
            </a:pP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Tính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toán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ACK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Number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trên</a:t>
            </a:r>
            <a:r>
              <a:rPr sz="1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gói</a:t>
            </a:r>
            <a:r>
              <a:rPr sz="1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endParaRPr sz="1200">
              <a:latin typeface="Verdana"/>
              <a:cs typeface="Verdana"/>
            </a:endParaRPr>
          </a:p>
          <a:p>
            <a:pPr marL="469265" marR="5715">
              <a:lnSpc>
                <a:spcPct val="116700"/>
              </a:lnSpc>
              <a:spcBef>
                <a:spcPts val="10"/>
              </a:spcBef>
            </a:pP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phản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hồi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để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yêu</a:t>
            </a:r>
            <a:r>
              <a:rPr sz="1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cầu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tiếp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theo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 startAt="4"/>
              <a:tabLst>
                <a:tab pos="469900" algn="l"/>
              </a:tabLst>
            </a:pPr>
            <a:r>
              <a:rPr sz="1200" spc="-100" dirty="0">
                <a:latin typeface="Verdana"/>
                <a:cs typeface="Verdana"/>
              </a:rPr>
              <a:t>Phản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hồi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lại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đã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r>
              <a:rPr spc="-25" dirty="0"/>
              <a:t>17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76496" y="1136648"/>
            <a:ext cx="2788920" cy="801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14: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spc="-70" dirty="0">
                <a:latin typeface="Verdana"/>
                <a:cs typeface="Verdana"/>
              </a:rPr>
              <a:t>Giá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trị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Windows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size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phần </a:t>
            </a:r>
            <a:r>
              <a:rPr sz="1200" spc="-100" dirty="0">
                <a:latin typeface="Verdana"/>
                <a:cs typeface="Verdana"/>
              </a:rPr>
              <a:t>tiêu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đề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của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gói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tin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TCP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được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sử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dụng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như </a:t>
            </a:r>
            <a:r>
              <a:rPr sz="1200" spc="-105" dirty="0">
                <a:latin typeface="Verdana"/>
                <a:cs typeface="Verdana"/>
              </a:rPr>
              <a:t>thế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nào?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latin typeface="Verdana"/>
                <a:cs typeface="Verdana"/>
              </a:rPr>
              <a:t>Phát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hiện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lỗi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trên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tin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ct val="116700"/>
              </a:lnSpc>
              <a:spcBef>
                <a:spcPts val="15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latin typeface="Verdana"/>
                <a:cs typeface="Verdana"/>
              </a:rPr>
              <a:t>Xác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định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lượng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tối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đa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bên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gửi </a:t>
            </a:r>
            <a:r>
              <a:rPr sz="1200" spc="-45" dirty="0">
                <a:latin typeface="Verdana"/>
                <a:cs typeface="Verdana"/>
              </a:rPr>
              <a:t>có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thể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gửi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đi</a:t>
            </a:r>
            <a:endParaRPr sz="1200">
              <a:latin typeface="Verdana"/>
              <a:cs typeface="Verdana"/>
            </a:endParaRPr>
          </a:p>
          <a:p>
            <a:pPr marL="469900" marR="5715" indent="-228600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Xác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định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lượng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tối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đa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bên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có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thể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4"/>
              </a:spcBef>
              <a:buAutoNum type="alphaLcPeriod"/>
              <a:tabLst>
                <a:tab pos="469900" algn="l"/>
              </a:tabLst>
            </a:pPr>
            <a:r>
              <a:rPr sz="1200" spc="-105" dirty="0">
                <a:latin typeface="Verdana"/>
                <a:cs typeface="Verdana"/>
              </a:rPr>
              <a:t>Thiết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lập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liên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kết</a:t>
            </a:r>
            <a:endParaRPr sz="1200">
              <a:latin typeface="Verdana"/>
              <a:cs typeface="Verdana"/>
            </a:endParaRPr>
          </a:p>
          <a:p>
            <a:pPr marL="12700" marR="5715">
              <a:lnSpc>
                <a:spcPct val="117500"/>
              </a:lnSpc>
              <a:spcBef>
                <a:spcPts val="79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15: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spc="-90" dirty="0">
                <a:latin typeface="Verdana"/>
                <a:cs typeface="Verdana"/>
              </a:rPr>
              <a:t>Nút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mạng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nhận</a:t>
            </a:r>
            <a:r>
              <a:rPr sz="1200" spc="-65" dirty="0">
                <a:latin typeface="Verdana"/>
                <a:cs typeface="Verdana"/>
              </a:rPr>
              <a:t> được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TCP </a:t>
            </a:r>
            <a:r>
              <a:rPr sz="1200" spc="-45" dirty="0">
                <a:latin typeface="Verdana"/>
                <a:cs typeface="Verdana"/>
              </a:rPr>
              <a:t>có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32-</a:t>
            </a:r>
            <a:r>
              <a:rPr sz="1200" spc="-85" dirty="0">
                <a:latin typeface="Verdana"/>
                <a:cs typeface="Verdana"/>
              </a:rPr>
              <a:t>bit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đầu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tiên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1000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1000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0001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0001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</a:pPr>
            <a:r>
              <a:rPr sz="1200" spc="-130" dirty="0">
                <a:latin typeface="Verdana"/>
                <a:cs typeface="Verdana"/>
              </a:rPr>
              <a:t>0000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0000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0001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1001.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Nếu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dịch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vụ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trên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nút </a:t>
            </a:r>
            <a:r>
              <a:rPr sz="1200" spc="-140" dirty="0">
                <a:latin typeface="Verdana"/>
                <a:cs typeface="Verdana"/>
              </a:rPr>
              <a:t>mạng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này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đang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dụng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số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hiệu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cổng</a:t>
            </a:r>
            <a:r>
              <a:rPr sz="1200" spc="-85" dirty="0">
                <a:latin typeface="Verdana"/>
                <a:cs typeface="Verdana"/>
              </a:rPr>
              <a:t> ứng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  <a:spcBef>
                <a:spcPts val="10"/>
              </a:spcBef>
            </a:pPr>
            <a:r>
              <a:rPr sz="1200" spc="-120" dirty="0">
                <a:latin typeface="Verdana"/>
                <a:cs typeface="Verdana"/>
              </a:rPr>
              <a:t>dụng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chuẩn,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hãy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cho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biết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thức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điều </a:t>
            </a:r>
            <a:r>
              <a:rPr sz="1200" spc="-100" dirty="0">
                <a:latin typeface="Verdana"/>
                <a:cs typeface="Verdana"/>
              </a:rPr>
              <a:t>khiển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dịch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vụ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gì?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HTTP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HTTPS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AutoNum type="alphaLcPeriod"/>
              <a:tabLst>
                <a:tab pos="469265" algn="l"/>
              </a:tabLst>
            </a:pP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SMTP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POP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FTP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1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16: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spc="-105" dirty="0">
                <a:latin typeface="Verdana"/>
                <a:cs typeface="Verdana"/>
              </a:rPr>
              <a:t>Giá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trị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checksum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trong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phần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tiêu </a:t>
            </a:r>
            <a:r>
              <a:rPr sz="1200" spc="-120" dirty="0">
                <a:latin typeface="Verdana"/>
                <a:cs typeface="Verdana"/>
              </a:rPr>
              <a:t>đề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của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gói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tin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TCP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được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sử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dụng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như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thế </a:t>
            </a:r>
            <a:r>
              <a:rPr sz="1200" spc="-20" dirty="0">
                <a:latin typeface="Verdana"/>
                <a:cs typeface="Verdana"/>
              </a:rPr>
              <a:t>nào?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Phát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hiện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lỗi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trên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gói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endParaRPr sz="1200">
              <a:latin typeface="Verdana"/>
              <a:cs typeface="Verdana"/>
            </a:endParaRPr>
          </a:p>
          <a:p>
            <a:pPr marL="469900" marR="5715" indent="-228600">
              <a:lnSpc>
                <a:spcPct val="116700"/>
              </a:lnSpc>
              <a:buAutoNum type="alphaLcPeriod"/>
              <a:tabLst>
                <a:tab pos="469900" algn="l"/>
              </a:tabLst>
            </a:pPr>
            <a:r>
              <a:rPr sz="1200" spc="-85" dirty="0">
                <a:latin typeface="Verdana"/>
                <a:cs typeface="Verdana"/>
              </a:rPr>
              <a:t>Xác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định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lượng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dữ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liệu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tối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đa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bên </a:t>
            </a:r>
            <a:r>
              <a:rPr sz="1200" spc="-114" dirty="0">
                <a:latin typeface="Verdana"/>
                <a:cs typeface="Verdana"/>
              </a:rPr>
              <a:t>nhận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thể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265" algn="l"/>
              </a:tabLst>
            </a:pPr>
            <a:r>
              <a:rPr sz="1200" spc="-105" dirty="0">
                <a:latin typeface="Verdana"/>
                <a:cs typeface="Verdana"/>
              </a:rPr>
              <a:t>Thiết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lập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liên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kết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Sửa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lỗi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trên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tin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100"/>
              </a:lnSpc>
              <a:spcBef>
                <a:spcPts val="800"/>
              </a:spcBef>
            </a:pPr>
            <a:r>
              <a:rPr sz="1200" b="1" spc="-50" dirty="0">
                <a:latin typeface="Arial"/>
                <a:cs typeface="Arial"/>
              </a:rPr>
              <a:t>Câu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17: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spc="-245" dirty="0">
                <a:latin typeface="Verdana"/>
                <a:cs typeface="Verdana"/>
              </a:rPr>
              <a:t>Mã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phát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hiện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lỗi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nào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sau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229" dirty="0">
                <a:latin typeface="Verdana"/>
                <a:cs typeface="Verdana"/>
              </a:rPr>
              <a:t>đây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được </a:t>
            </a:r>
            <a:r>
              <a:rPr sz="1200" spc="-75" dirty="0">
                <a:latin typeface="Verdana"/>
                <a:cs typeface="Verdana"/>
              </a:rPr>
              <a:t>sử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dụng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để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kiểm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tra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lỗi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trên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phần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tiêu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đề </a:t>
            </a:r>
            <a:r>
              <a:rPr sz="1200" spc="-80" dirty="0">
                <a:latin typeface="Verdana"/>
                <a:cs typeface="Verdana"/>
              </a:rPr>
              <a:t>của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TCP?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90" dirty="0">
                <a:latin typeface="Verdana"/>
                <a:cs typeface="Verdana"/>
              </a:rPr>
              <a:t>Mã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parity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Mã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checksum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16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bit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265" algn="l"/>
              </a:tabLst>
            </a:pPr>
            <a:r>
              <a:rPr sz="1200" spc="-90" dirty="0">
                <a:latin typeface="Verdana"/>
                <a:cs typeface="Verdana"/>
              </a:rPr>
              <a:t>Mã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checksum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32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bit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848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401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259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6848" y="1136648"/>
            <a:ext cx="2790190" cy="79089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40"/>
              </a:spcBef>
            </a:pPr>
            <a:r>
              <a:rPr sz="1200" dirty="0">
                <a:latin typeface="Verdana"/>
                <a:cs typeface="Verdana"/>
              </a:rPr>
              <a:t>d.</a:t>
            </a:r>
            <a:r>
              <a:rPr sz="1200" spc="24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Mã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CRC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16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bit</a:t>
            </a:r>
            <a:endParaRPr sz="1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Verdana"/>
                <a:cs typeface="Verdana"/>
              </a:rPr>
              <a:t>e.</a:t>
            </a:r>
            <a:r>
              <a:rPr sz="1200" spc="28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Mã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CRC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32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bit</a:t>
            </a:r>
            <a:endParaRPr sz="1200">
              <a:latin typeface="Verdana"/>
              <a:cs typeface="Verdana"/>
            </a:endParaRPr>
          </a:p>
          <a:p>
            <a:pPr marL="12700" marR="6985" algn="just">
              <a:lnSpc>
                <a:spcPct val="117100"/>
              </a:lnSpc>
              <a:spcBef>
                <a:spcPts val="79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18: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spc="-120" dirty="0">
                <a:latin typeface="Verdana"/>
                <a:cs typeface="Verdana"/>
              </a:rPr>
              <a:t>Khi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một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bên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trong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quá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trình </a:t>
            </a:r>
            <a:r>
              <a:rPr sz="1200" spc="-170" dirty="0">
                <a:latin typeface="Verdana"/>
                <a:cs typeface="Verdana"/>
              </a:rPr>
              <a:t>truyền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tin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điều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khiển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bằng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TCP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225" dirty="0">
                <a:latin typeface="Verdana"/>
                <a:cs typeface="Verdana"/>
              </a:rPr>
              <a:t>gửi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gói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tin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có </a:t>
            </a:r>
            <a:r>
              <a:rPr sz="1200" spc="-40" dirty="0">
                <a:latin typeface="Verdana"/>
                <a:cs typeface="Verdana"/>
              </a:rPr>
              <a:t>cờ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FIN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được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thiết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lập?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25" dirty="0">
                <a:latin typeface="Verdana"/>
                <a:cs typeface="Verdana"/>
              </a:rPr>
              <a:t>Yêu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cầu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thiết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lập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liên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kết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20" dirty="0">
                <a:latin typeface="Verdana"/>
                <a:cs typeface="Verdana"/>
              </a:rPr>
              <a:t>Đồng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ý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thiết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lập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liên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kết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265" algn="l"/>
              </a:tabLst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Báo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kết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thúc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gửi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latin typeface="Verdana"/>
                <a:cs typeface="Verdana"/>
              </a:rPr>
              <a:t>Báo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kết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thúc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nhận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liệu</a:t>
            </a:r>
            <a:endParaRPr sz="1200">
              <a:latin typeface="Verdana"/>
              <a:cs typeface="Verdana"/>
            </a:endParaRPr>
          </a:p>
          <a:p>
            <a:pPr marL="12700" marR="6350" algn="just">
              <a:lnSpc>
                <a:spcPct val="116900"/>
              </a:lnSpc>
              <a:spcBef>
                <a:spcPts val="800"/>
              </a:spcBef>
            </a:pPr>
            <a:r>
              <a:rPr sz="1200" b="1" spc="-25" dirty="0">
                <a:latin typeface="Arial"/>
                <a:cs typeface="Arial"/>
              </a:rPr>
              <a:t>Câu </a:t>
            </a:r>
            <a:r>
              <a:rPr sz="1200" b="1" spc="-130" dirty="0">
                <a:latin typeface="Arial"/>
                <a:cs typeface="Arial"/>
              </a:rPr>
              <a:t>1G: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Verdana"/>
                <a:cs typeface="Verdana"/>
              </a:rPr>
              <a:t>Giả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từ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mỗi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host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A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B </a:t>
            </a:r>
            <a:r>
              <a:rPr sz="1200" spc="-35" dirty="0">
                <a:latin typeface="Verdana"/>
                <a:cs typeface="Verdana"/>
              </a:rPr>
              <a:t>có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một</a:t>
            </a:r>
            <a:r>
              <a:rPr sz="1200" spc="-85" dirty="0">
                <a:latin typeface="Verdana"/>
                <a:cs typeface="Verdana"/>
              </a:rPr>
              <a:t> tiến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trình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trao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đổi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dữ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liệu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với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một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tiến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trình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host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C,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điều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khiển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bởi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thức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TCP.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Phát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biểu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sau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đây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đúng?</a:t>
            </a:r>
            <a:endParaRPr sz="1200">
              <a:latin typeface="Verdana"/>
              <a:cs typeface="Verdana"/>
            </a:endParaRPr>
          </a:p>
          <a:p>
            <a:pPr marL="469900" marR="5080" indent="-228600" algn="just">
              <a:lnSpc>
                <a:spcPct val="117500"/>
              </a:lnSpc>
              <a:spcBef>
                <a:spcPts val="795"/>
              </a:spcBef>
              <a:buAutoNum type="alphaLcPeriod"/>
              <a:tabLst>
                <a:tab pos="469900" algn="l"/>
              </a:tabLst>
            </a:pPr>
            <a:r>
              <a:rPr sz="1200" spc="-45" dirty="0">
                <a:latin typeface="Verdana"/>
                <a:cs typeface="Verdana"/>
              </a:rPr>
              <a:t>Host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và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không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thể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kết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nối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tới </a:t>
            </a:r>
            <a:r>
              <a:rPr sz="1200" spc="-105" dirty="0">
                <a:latin typeface="Verdana"/>
                <a:cs typeface="Verdana"/>
              </a:rPr>
              <a:t>cùng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một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cổng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trên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host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C</a:t>
            </a:r>
            <a:endParaRPr sz="1200">
              <a:latin typeface="Verdana"/>
              <a:cs typeface="Verdana"/>
            </a:endParaRPr>
          </a:p>
          <a:p>
            <a:pPr marL="469900" marR="5715" indent="-228600" algn="just">
              <a:lnSpc>
                <a:spcPct val="116700"/>
              </a:lnSpc>
              <a:buAutoNum type="alphaLcPeriod"/>
              <a:tabLst>
                <a:tab pos="469900" algn="l"/>
              </a:tabLst>
            </a:pPr>
            <a:r>
              <a:rPr sz="1200" spc="-95" dirty="0">
                <a:latin typeface="Verdana"/>
                <a:cs typeface="Verdana"/>
              </a:rPr>
              <a:t>Socket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trên</a:t>
            </a:r>
            <a:r>
              <a:rPr sz="1200" spc="-229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host</a:t>
            </a:r>
            <a:r>
              <a:rPr sz="1200" spc="-2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A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B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phải</a:t>
            </a:r>
            <a:r>
              <a:rPr sz="1200" spc="-2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dụng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số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hiệu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cổng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khác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nhau</a:t>
            </a:r>
            <a:endParaRPr sz="1200">
              <a:latin typeface="Verdana"/>
              <a:cs typeface="Verdana"/>
            </a:endParaRPr>
          </a:p>
          <a:p>
            <a:pPr marL="469900" marR="6350" indent="-228600" algn="just">
              <a:lnSpc>
                <a:spcPct val="116900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spc="-160" dirty="0">
                <a:latin typeface="Verdana"/>
                <a:cs typeface="Verdana"/>
              </a:rPr>
              <a:t>Nếu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phát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hiện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tắc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nghẽn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270" dirty="0">
                <a:latin typeface="Verdana"/>
                <a:cs typeface="Verdana"/>
              </a:rPr>
              <a:t>xảy</a:t>
            </a:r>
            <a:r>
              <a:rPr sz="1200" spc="165" dirty="0">
                <a:latin typeface="Verdana"/>
                <a:cs typeface="Verdana"/>
              </a:rPr>
              <a:t> </a:t>
            </a:r>
            <a:r>
              <a:rPr sz="1200" spc="-320" dirty="0">
                <a:latin typeface="Verdana"/>
                <a:cs typeface="Verdana"/>
              </a:rPr>
              <a:t>ra</a:t>
            </a:r>
            <a:r>
              <a:rPr sz="1200" spc="21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trên </a:t>
            </a:r>
            <a:r>
              <a:rPr sz="1200" spc="-50" dirty="0">
                <a:latin typeface="Verdana"/>
                <a:cs typeface="Verdana"/>
              </a:rPr>
              <a:t>liên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kết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với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host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thì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host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khởi </a:t>
            </a:r>
            <a:r>
              <a:rPr sz="1200" spc="-155" dirty="0">
                <a:latin typeface="Verdana"/>
                <a:cs typeface="Verdana"/>
              </a:rPr>
              <a:t>động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giai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đoạn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Slow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Start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trên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cả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2 </a:t>
            </a:r>
            <a:r>
              <a:rPr sz="1200" spc="-70" dirty="0">
                <a:latin typeface="Verdana"/>
                <a:cs typeface="Verdana"/>
              </a:rPr>
              <a:t>liên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kết</a:t>
            </a:r>
            <a:endParaRPr sz="1200">
              <a:latin typeface="Verdana"/>
              <a:cs typeface="Verdana"/>
            </a:endParaRPr>
          </a:p>
          <a:p>
            <a:pPr marL="469900" marR="8255" indent="-228600" algn="just">
              <a:lnSpc>
                <a:spcPts val="1689"/>
              </a:lnSpc>
              <a:spcBef>
                <a:spcPts val="8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Host</a:t>
            </a:r>
            <a:r>
              <a:rPr sz="1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sử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dụng</a:t>
            </a:r>
            <a:r>
              <a:rPr sz="1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các</a:t>
            </a:r>
            <a:r>
              <a:rPr sz="1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socket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khác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nhau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để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tạo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liên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kết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với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host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và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  <a:p>
            <a:pPr marL="469900" marR="5080" indent="-228600" algn="just">
              <a:lnSpc>
                <a:spcPts val="1680"/>
              </a:lnSpc>
              <a:buAutoNum type="alphaLcPeriod"/>
              <a:tabLst>
                <a:tab pos="469900" algn="l"/>
              </a:tabLst>
            </a:pPr>
            <a:r>
              <a:rPr sz="1200" spc="-65" dirty="0">
                <a:latin typeface="Verdana"/>
                <a:cs typeface="Verdana"/>
              </a:rPr>
              <a:t>Host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dụng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giá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trị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cửa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số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nhận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giống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nhau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cho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cả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hai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liên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kết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với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A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60"/>
              </a:spcBef>
            </a:pPr>
            <a:r>
              <a:rPr sz="1200" spc="-140" dirty="0">
                <a:latin typeface="Verdana"/>
                <a:cs typeface="Verdana"/>
              </a:rPr>
              <a:t>và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  <a:p>
            <a:pPr marL="12700" marR="6350" algn="just">
              <a:lnSpc>
                <a:spcPct val="116900"/>
              </a:lnSpc>
              <a:spcBef>
                <a:spcPts val="800"/>
              </a:spcBef>
            </a:pPr>
            <a:r>
              <a:rPr sz="1200" b="1" spc="-70" dirty="0">
                <a:latin typeface="Arial"/>
                <a:cs typeface="Arial"/>
              </a:rPr>
              <a:t>Câu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90" dirty="0">
                <a:latin typeface="Arial"/>
                <a:cs typeface="Arial"/>
              </a:rPr>
              <a:t>20: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spc="-190" dirty="0">
                <a:latin typeface="Verdana"/>
                <a:cs typeface="Verdana"/>
              </a:rPr>
              <a:t>Giả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254" dirty="0">
                <a:latin typeface="Verdana"/>
                <a:cs typeface="Verdana"/>
              </a:rPr>
              <a:t>sử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trên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một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spc="-235" dirty="0">
                <a:latin typeface="Verdana"/>
                <a:cs typeface="Verdana"/>
              </a:rPr>
              <a:t>nút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mạng,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305" dirty="0">
                <a:latin typeface="Verdana"/>
                <a:cs typeface="Verdana"/>
              </a:rPr>
              <a:t>P1</a:t>
            </a:r>
            <a:r>
              <a:rPr sz="1200" spc="200" dirty="0">
                <a:latin typeface="Verdana"/>
                <a:cs typeface="Verdana"/>
              </a:rPr>
              <a:t> </a:t>
            </a:r>
            <a:r>
              <a:rPr sz="1200" spc="-395" dirty="0">
                <a:latin typeface="Verdana"/>
                <a:cs typeface="Verdana"/>
              </a:rPr>
              <a:t>và</a:t>
            </a:r>
            <a:r>
              <a:rPr sz="1200" spc="29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P2 </a:t>
            </a:r>
            <a:r>
              <a:rPr sz="1200" spc="-95" dirty="0">
                <a:latin typeface="Verdana"/>
                <a:cs typeface="Verdana"/>
              </a:rPr>
              <a:t>là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hai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tiến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trình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sử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dụng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giao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thức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TCP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để </a:t>
            </a:r>
            <a:r>
              <a:rPr sz="1200" spc="-105" dirty="0">
                <a:latin typeface="Verdana"/>
                <a:cs typeface="Verdana"/>
              </a:rPr>
              <a:t>trao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đổi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dữ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liệu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với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tiến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trình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P3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trên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nút </a:t>
            </a:r>
            <a:r>
              <a:rPr sz="1200" spc="-140" dirty="0">
                <a:latin typeface="Verdana"/>
                <a:cs typeface="Verdana"/>
              </a:rPr>
              <a:t>mạng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khác.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Phát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biểu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sau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đây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đúng?</a:t>
            </a:r>
            <a:endParaRPr sz="1200">
              <a:latin typeface="Verdana"/>
              <a:cs typeface="Verdana"/>
            </a:endParaRPr>
          </a:p>
          <a:p>
            <a:pPr marL="469900" marR="5715" indent="-228600" algn="just">
              <a:lnSpc>
                <a:spcPct val="116700"/>
              </a:lnSpc>
              <a:spcBef>
                <a:spcPts val="805"/>
              </a:spcBef>
              <a:buAutoNum type="alphaLcPeriod"/>
              <a:tabLst>
                <a:tab pos="469900" algn="l"/>
              </a:tabLst>
            </a:pPr>
            <a:r>
              <a:rPr sz="1200" spc="-229" dirty="0">
                <a:latin typeface="Verdana"/>
                <a:cs typeface="Verdana"/>
              </a:rPr>
              <a:t>P1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330" dirty="0">
                <a:latin typeface="Verdana"/>
                <a:cs typeface="Verdana"/>
              </a:rPr>
              <a:t>và</a:t>
            </a:r>
            <a:r>
              <a:rPr sz="1200" spc="22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P2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phải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sử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dụng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số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hiệu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cổng </a:t>
            </a:r>
            <a:r>
              <a:rPr sz="1200" spc="-125" dirty="0">
                <a:latin typeface="Verdana"/>
                <a:cs typeface="Verdana"/>
              </a:rPr>
              <a:t>ứng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dụng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giống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nhau</a:t>
            </a:r>
            <a:endParaRPr sz="1200">
              <a:latin typeface="Verdana"/>
              <a:cs typeface="Verdana"/>
            </a:endParaRPr>
          </a:p>
          <a:p>
            <a:pPr marL="469900" marR="6350" indent="-228600" algn="just">
              <a:lnSpc>
                <a:spcPct val="116799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spc="-254" dirty="0">
                <a:latin typeface="Verdana"/>
                <a:cs typeface="Verdana"/>
              </a:rPr>
              <a:t>P1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spc="-345" dirty="0">
                <a:latin typeface="Verdana"/>
                <a:cs typeface="Verdana"/>
              </a:rPr>
              <a:t>và</a:t>
            </a:r>
            <a:r>
              <a:rPr sz="1200" spc="240" dirty="0">
                <a:latin typeface="Verdana"/>
                <a:cs typeface="Verdana"/>
              </a:rPr>
              <a:t> </a:t>
            </a:r>
            <a:r>
              <a:rPr sz="1200" spc="-254" dirty="0">
                <a:latin typeface="Verdana"/>
                <a:cs typeface="Verdana"/>
              </a:rPr>
              <a:t>P2</a:t>
            </a:r>
            <a:r>
              <a:rPr sz="1200" spc="15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không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thể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đồng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thời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gửi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dữ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cho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P3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r>
              <a:rPr spc="-25" dirty="0"/>
              <a:t>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8480" y="1136648"/>
            <a:ext cx="2789555" cy="780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228600" algn="just">
              <a:lnSpc>
                <a:spcPct val="1167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c.</a:t>
            </a:r>
            <a:r>
              <a:rPr sz="1200" spc="3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Khi</a:t>
            </a:r>
            <a:r>
              <a:rPr sz="120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4" dirty="0">
                <a:solidFill>
                  <a:srgbClr val="FF0000"/>
                </a:solidFill>
                <a:latin typeface="Verdana"/>
                <a:cs typeface="Verdana"/>
              </a:rPr>
              <a:t>P1</a:t>
            </a:r>
            <a:r>
              <a:rPr sz="1200" spc="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80" dirty="0">
                <a:solidFill>
                  <a:srgbClr val="FF0000"/>
                </a:solidFill>
                <a:latin typeface="Verdana"/>
                <a:cs typeface="Verdana"/>
              </a:rPr>
              <a:t>ngắt</a:t>
            </a:r>
            <a:r>
              <a:rPr sz="1200" spc="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liên</a:t>
            </a:r>
            <a:r>
              <a:rPr sz="12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kết,</a:t>
            </a:r>
            <a:r>
              <a:rPr sz="1200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4" dirty="0">
                <a:solidFill>
                  <a:srgbClr val="FF0000"/>
                </a:solidFill>
                <a:latin typeface="Verdana"/>
                <a:cs typeface="Verdana"/>
              </a:rPr>
              <a:t>P2</a:t>
            </a:r>
            <a:r>
              <a:rPr sz="1200" spc="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15" dirty="0">
                <a:solidFill>
                  <a:srgbClr val="FF0000"/>
                </a:solidFill>
                <a:latin typeface="Verdana"/>
                <a:cs typeface="Verdana"/>
              </a:rPr>
              <a:t>vẫn</a:t>
            </a:r>
            <a:r>
              <a:rPr sz="1200" spc="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trao</a:t>
            </a:r>
            <a:r>
              <a:rPr sz="1200" spc="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đổi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1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r>
              <a:rPr sz="1200" spc="-1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một</a:t>
            </a:r>
            <a:r>
              <a:rPr sz="1200" spc="-1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cách</a:t>
            </a:r>
            <a:r>
              <a:rPr sz="1200" spc="-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bình</a:t>
            </a:r>
            <a:r>
              <a:rPr sz="1200" spc="-1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thường</a:t>
            </a:r>
            <a:r>
              <a:rPr sz="1200" spc="-1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với</a:t>
            </a:r>
            <a:r>
              <a:rPr sz="1200" spc="-1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P3</a:t>
            </a:r>
            <a:endParaRPr sz="1200">
              <a:latin typeface="Verdana"/>
              <a:cs typeface="Verdana"/>
            </a:endParaRPr>
          </a:p>
          <a:p>
            <a:pPr marL="469900" marR="6350" indent="-228600" algn="just">
              <a:lnSpc>
                <a:spcPts val="1689"/>
              </a:lnSpc>
              <a:spcBef>
                <a:spcPts val="85"/>
              </a:spcBef>
            </a:pPr>
            <a:r>
              <a:rPr sz="1200" dirty="0">
                <a:latin typeface="Verdana"/>
                <a:cs typeface="Verdana"/>
              </a:rPr>
              <a:t>d.</a:t>
            </a:r>
            <a:r>
              <a:rPr sz="1200" spc="25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P1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295" dirty="0">
                <a:latin typeface="Verdana"/>
                <a:cs typeface="Verdana"/>
              </a:rPr>
              <a:t>và</a:t>
            </a:r>
            <a:r>
              <a:rPr sz="1200" spc="18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P2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sử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dụng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cửa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sổ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kiểm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soát </a:t>
            </a:r>
            <a:r>
              <a:rPr sz="1200" spc="-70" dirty="0">
                <a:latin typeface="Verdana"/>
                <a:cs typeface="Verdana"/>
              </a:rPr>
              <a:t>tắc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nghẽn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giống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nhau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900"/>
              </a:lnSpc>
              <a:spcBef>
                <a:spcPts val="705"/>
              </a:spcBef>
            </a:pPr>
            <a:r>
              <a:rPr sz="1200" b="1" spc="-70" dirty="0">
                <a:latin typeface="Arial"/>
                <a:cs typeface="Arial"/>
              </a:rPr>
              <a:t>Câu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210" dirty="0">
                <a:latin typeface="Arial"/>
                <a:cs typeface="Arial"/>
              </a:rPr>
              <a:t>21</a:t>
            </a:r>
            <a:r>
              <a:rPr sz="1200" spc="-210" dirty="0">
                <a:latin typeface="Verdana"/>
                <a:cs typeface="Verdana"/>
              </a:rPr>
              <a:t>: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Trong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hoạt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động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của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giao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thức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TCP, </a:t>
            </a:r>
            <a:r>
              <a:rPr sz="1200" spc="-140" dirty="0">
                <a:latin typeface="Verdana"/>
                <a:cs typeface="Verdana"/>
              </a:rPr>
              <a:t>phía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nhận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thực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hiện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thao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tác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330" dirty="0">
                <a:latin typeface="Verdana"/>
                <a:cs typeface="Verdana"/>
              </a:rPr>
              <a:t>xử</a:t>
            </a:r>
            <a:r>
              <a:rPr sz="1200" spc="225" dirty="0">
                <a:latin typeface="Verdana"/>
                <a:cs typeface="Verdana"/>
              </a:rPr>
              <a:t> </a:t>
            </a:r>
            <a:r>
              <a:rPr sz="1200" spc="-245" dirty="0">
                <a:latin typeface="Verdana"/>
                <a:cs typeface="Verdana"/>
              </a:rPr>
              <a:t>lý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nào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nếu </a:t>
            </a:r>
            <a:r>
              <a:rPr sz="1200" spc="-165" dirty="0">
                <a:latin typeface="Verdana"/>
                <a:cs typeface="Verdana"/>
              </a:rPr>
              <a:t>nhận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được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một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gói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tin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khi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bộ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đệm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đã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đầy? </a:t>
            </a:r>
            <a:r>
              <a:rPr sz="1200" spc="-110" dirty="0">
                <a:latin typeface="Verdana"/>
                <a:cs typeface="Verdana"/>
              </a:rPr>
              <a:t>(Chọn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2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đáp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50"/>
              </a:spcBef>
              <a:buAutoNum type="alphaLcPeriod"/>
              <a:tabLst>
                <a:tab pos="469900" algn="l"/>
              </a:tabLst>
            </a:pPr>
            <a:r>
              <a:rPr sz="1200" spc="-125" dirty="0">
                <a:latin typeface="Verdana"/>
                <a:cs typeface="Verdana"/>
              </a:rPr>
              <a:t>Xóa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bộ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đệm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Loại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bỏ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gói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Gửi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lại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ACK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xác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các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trước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đó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với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giá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trị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Receive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Window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60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0.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70" dirty="0">
                <a:latin typeface="Verdana"/>
                <a:cs typeface="Verdana"/>
              </a:rPr>
              <a:t>Gửi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ACK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xác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nhận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vừa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1200" spc="-65" dirty="0">
                <a:latin typeface="Verdana"/>
                <a:cs typeface="Verdana"/>
              </a:rPr>
              <a:t>được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với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giá </a:t>
            </a:r>
            <a:r>
              <a:rPr sz="1200" spc="-95" dirty="0">
                <a:latin typeface="Verdana"/>
                <a:cs typeface="Verdana"/>
              </a:rPr>
              <a:t>trị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Receive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Window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 marL="638810" indent="-168910">
              <a:lnSpc>
                <a:spcPct val="100000"/>
              </a:lnSpc>
              <a:spcBef>
                <a:spcPts val="240"/>
              </a:spcBef>
              <a:buAutoNum type="alphaLcPeriod" startAt="5"/>
              <a:tabLst>
                <a:tab pos="638810" algn="l"/>
              </a:tabLst>
            </a:pPr>
            <a:r>
              <a:rPr sz="1200" spc="-70" dirty="0">
                <a:latin typeface="Verdana"/>
                <a:cs typeface="Verdana"/>
              </a:rPr>
              <a:t>Gửi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ACK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bất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kỳ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với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giá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trị</a:t>
            </a:r>
            <a:endParaRPr sz="1200">
              <a:latin typeface="Verdana"/>
              <a:cs typeface="Verdana"/>
            </a:endParaRPr>
          </a:p>
          <a:p>
            <a:pPr marL="469900" marR="6350">
              <a:lnSpc>
                <a:spcPct val="116799"/>
              </a:lnSpc>
              <a:spcBef>
                <a:spcPts val="10"/>
              </a:spcBef>
            </a:pPr>
            <a:r>
              <a:rPr sz="1200" spc="-70" dirty="0">
                <a:latin typeface="Verdana"/>
                <a:cs typeface="Verdana"/>
              </a:rPr>
              <a:t>Receive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Window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bằng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kích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thước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bộ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đệm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000"/>
              </a:lnSpc>
              <a:spcBef>
                <a:spcPts val="800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204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22:</a:t>
            </a:r>
            <a:r>
              <a:rPr sz="1200" b="1" spc="220" dirty="0">
                <a:latin typeface="Arial"/>
                <a:cs typeface="Arial"/>
              </a:rPr>
              <a:t> </a:t>
            </a:r>
            <a:r>
              <a:rPr sz="1200" spc="-80" dirty="0">
                <a:latin typeface="Verdana"/>
                <a:cs typeface="Verdana"/>
              </a:rPr>
              <a:t>Giả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thức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TCP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sử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dụng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thuật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toán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Go-back-</a:t>
            </a:r>
            <a:r>
              <a:rPr sz="1200" spc="-55" dirty="0">
                <a:latin typeface="Verdana"/>
                <a:cs typeface="Verdana"/>
              </a:rPr>
              <a:t>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để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phát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lại </a:t>
            </a:r>
            <a:r>
              <a:rPr sz="1200" spc="-35" dirty="0">
                <a:latin typeface="Verdana"/>
                <a:cs typeface="Verdana"/>
              </a:rPr>
              <a:t>các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bị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lỗi.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Phía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gửi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cần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các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đánh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số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thứ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tự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là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0,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1,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2,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3,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4;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kích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thước</a:t>
            </a:r>
            <a:r>
              <a:rPr sz="1200" spc="-60" dirty="0">
                <a:latin typeface="Verdana"/>
                <a:cs typeface="Verdana"/>
              </a:rPr>
              <a:t> cửa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sổ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gửi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5.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Nếu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số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bị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mất </a:t>
            </a:r>
            <a:r>
              <a:rPr sz="1200" spc="-85" dirty="0">
                <a:latin typeface="Verdana"/>
                <a:cs typeface="Verdana"/>
              </a:rPr>
              <a:t>thì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tổng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số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phía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gửi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đã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gửi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đi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là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bao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nhiêu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sau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khi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kết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thúc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quá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trình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tin?</a:t>
            </a:r>
            <a:endParaRPr sz="1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045"/>
              </a:spcBef>
            </a:pPr>
            <a:r>
              <a:rPr sz="1200" dirty="0">
                <a:latin typeface="Verdana"/>
                <a:cs typeface="Verdana"/>
              </a:rPr>
              <a:t>a.</a:t>
            </a:r>
            <a:r>
              <a:rPr sz="1200" spc="204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Verdana"/>
                <a:cs typeface="Verdana"/>
              </a:rPr>
              <a:t>b.</a:t>
            </a:r>
            <a:r>
              <a:rPr sz="1200" spc="18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latin typeface="Verdana"/>
                <a:cs typeface="Verdana"/>
              </a:rPr>
              <a:t>c.</a:t>
            </a:r>
            <a:r>
              <a:rPr sz="1200" spc="30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6</a:t>
            </a:r>
            <a:endParaRPr sz="1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d.</a:t>
            </a:r>
            <a:r>
              <a:rPr sz="1200" spc="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7</a:t>
            </a:r>
            <a:endParaRPr sz="1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Verdana"/>
                <a:cs typeface="Verdana"/>
              </a:rPr>
              <a:t>e.</a:t>
            </a:r>
            <a:r>
              <a:rPr sz="1200" spc="21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8</a:t>
            </a:r>
            <a:endParaRPr sz="1200">
              <a:latin typeface="Verdana"/>
              <a:cs typeface="Verdana"/>
            </a:endParaRPr>
          </a:p>
          <a:p>
            <a:pPr marL="12700" marR="6350" algn="just">
              <a:lnSpc>
                <a:spcPct val="116900"/>
              </a:lnSpc>
              <a:spcBef>
                <a:spcPts val="800"/>
              </a:spcBef>
            </a:pPr>
            <a:r>
              <a:rPr sz="1200" b="1" spc="-35" dirty="0">
                <a:latin typeface="Arial"/>
                <a:cs typeface="Arial"/>
              </a:rPr>
              <a:t>Câu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23: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spc="-245" dirty="0">
                <a:latin typeface="Verdana"/>
                <a:cs typeface="Verdana"/>
              </a:rPr>
              <a:t>Tạo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sao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sử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dụng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cơ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chế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“hồi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phục nhanh </a:t>
            </a:r>
            <a:r>
              <a:rPr sz="1200" spc="-30" dirty="0">
                <a:latin typeface="Verdana"/>
                <a:cs typeface="Verdana"/>
              </a:rPr>
              <a:t>(Fast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recovery)”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trong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quá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trình </a:t>
            </a:r>
            <a:r>
              <a:rPr sz="1200" spc="-170" dirty="0">
                <a:latin typeface="Verdana"/>
                <a:cs typeface="Verdana"/>
              </a:rPr>
              <a:t>kiểm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soát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tắc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ngẽn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làm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tăng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hiệu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năng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của </a:t>
            </a:r>
            <a:r>
              <a:rPr sz="1200" spc="-105" dirty="0">
                <a:latin typeface="Verdana"/>
                <a:cs typeface="Verdana"/>
              </a:rPr>
              <a:t>giao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TCP?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92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260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3340" y="1136648"/>
            <a:ext cx="2790825" cy="79197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indent="-228600" algn="just">
              <a:lnSpc>
                <a:spcPct val="100000"/>
              </a:lnSpc>
              <a:spcBef>
                <a:spcPts val="340"/>
              </a:spcBef>
              <a:buAutoNum type="alphaLcPeriod"/>
              <a:tabLst>
                <a:tab pos="469900" algn="l"/>
              </a:tabLst>
            </a:pP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Phía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gửi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phát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hiện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sớm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tắc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nghẽn</a:t>
            </a:r>
            <a:endParaRPr sz="1200">
              <a:latin typeface="Verdana"/>
              <a:cs typeface="Verdana"/>
            </a:endParaRPr>
          </a:p>
          <a:p>
            <a:pPr marL="469265" marR="6350" indent="-228600" algn="just">
              <a:lnSpc>
                <a:spcPct val="116700"/>
              </a:lnSpc>
              <a:buAutoNum type="alphaLcPeriod"/>
              <a:tabLst>
                <a:tab pos="469265" algn="l"/>
              </a:tabLst>
            </a:pPr>
            <a:r>
              <a:rPr sz="1200" spc="-125" dirty="0">
                <a:latin typeface="Verdana"/>
                <a:cs typeface="Verdana"/>
              </a:rPr>
              <a:t>Phía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nhận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sẽ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nhận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được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các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gói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tin </a:t>
            </a:r>
            <a:r>
              <a:rPr sz="1200" spc="-70" dirty="0">
                <a:latin typeface="Verdana"/>
                <a:cs typeface="Verdana"/>
              </a:rPr>
              <a:t>còn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thiếu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một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cách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sớm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nhất.</a:t>
            </a:r>
            <a:endParaRPr sz="1200">
              <a:latin typeface="Verdana"/>
              <a:cs typeface="Verdana"/>
            </a:endParaRPr>
          </a:p>
          <a:p>
            <a:pPr marL="469265" marR="6350" indent="-228600" algn="just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265" algn="l"/>
              </a:tabLst>
            </a:pPr>
            <a:r>
              <a:rPr sz="1200" spc="-50" dirty="0">
                <a:latin typeface="Verdana"/>
                <a:cs typeface="Verdana"/>
              </a:rPr>
              <a:t>Cho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phép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lượng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dữ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liệu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gửi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đi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lớn </a:t>
            </a:r>
            <a:r>
              <a:rPr sz="1200" spc="-50" dirty="0">
                <a:latin typeface="Verdana"/>
                <a:cs typeface="Verdana"/>
              </a:rPr>
              <a:t>hơn</a:t>
            </a:r>
            <a:r>
              <a:rPr sz="1200" spc="-60" dirty="0">
                <a:latin typeface="Verdana"/>
                <a:cs typeface="Verdana"/>
              </a:rPr>
              <a:t> giá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trị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cửa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sổ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nhận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của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phía </a:t>
            </a:r>
            <a:r>
              <a:rPr sz="1200" spc="-20" dirty="0"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  <a:p>
            <a:pPr marL="469265" marR="8255" indent="-228600" algn="just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265" algn="l"/>
              </a:tabLst>
            </a:pPr>
            <a:r>
              <a:rPr sz="1200" dirty="0">
                <a:latin typeface="Verdana"/>
                <a:cs typeface="Verdana"/>
              </a:rPr>
              <a:t>Cho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phép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gửi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dữ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liệu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ngay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mà </a:t>
            </a:r>
            <a:r>
              <a:rPr sz="1200" spc="-130" dirty="0">
                <a:latin typeface="Verdana"/>
                <a:cs typeface="Verdana"/>
              </a:rPr>
              <a:t>không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cần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chờ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báo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  <a:p>
            <a:pPr marL="469265" marR="6985" indent="-228600" algn="just">
              <a:lnSpc>
                <a:spcPct val="116700"/>
              </a:lnSpc>
              <a:spcBef>
                <a:spcPts val="15"/>
              </a:spcBef>
              <a:buAutoNum type="alphaLcPeriod"/>
              <a:tabLst>
                <a:tab pos="469265" algn="l"/>
              </a:tabLst>
            </a:pPr>
            <a:r>
              <a:rPr sz="1200" spc="-150" dirty="0">
                <a:latin typeface="Verdana"/>
                <a:cs typeface="Verdana"/>
              </a:rPr>
              <a:t>Phía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gửi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không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cần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chuyển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sang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giai </a:t>
            </a:r>
            <a:r>
              <a:rPr sz="1200" spc="-100" dirty="0">
                <a:latin typeface="Verdana"/>
                <a:cs typeface="Verdana"/>
              </a:rPr>
              <a:t>đoạn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tránh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tắc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nghẽn</a:t>
            </a:r>
            <a:endParaRPr sz="1200">
              <a:latin typeface="Verdana"/>
              <a:cs typeface="Verdana"/>
            </a:endParaRPr>
          </a:p>
          <a:p>
            <a:pPr marL="12700" marR="6350" algn="just">
              <a:lnSpc>
                <a:spcPct val="1171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24: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spc="-55" dirty="0">
                <a:latin typeface="Verdana"/>
                <a:cs typeface="Verdana"/>
              </a:rPr>
              <a:t>Quá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trình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điều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khiển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tắc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nghẽn </a:t>
            </a:r>
            <a:r>
              <a:rPr sz="1200" spc="-150" dirty="0">
                <a:latin typeface="Verdana"/>
                <a:cs typeface="Verdana"/>
              </a:rPr>
              <a:t>trong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giao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thức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TCP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không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thực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hiện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thao </a:t>
            </a:r>
            <a:r>
              <a:rPr sz="1200" spc="-65" dirty="0">
                <a:latin typeface="Verdana"/>
                <a:cs typeface="Verdana"/>
              </a:rPr>
              <a:t>tác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nào?</a:t>
            </a:r>
            <a:endParaRPr sz="1200">
              <a:latin typeface="Verdana"/>
              <a:cs typeface="Verdana"/>
            </a:endParaRPr>
          </a:p>
          <a:p>
            <a:pPr marL="469265" marR="6350" indent="-228600">
              <a:lnSpc>
                <a:spcPct val="116700"/>
              </a:lnSpc>
              <a:spcBef>
                <a:spcPts val="800"/>
              </a:spcBef>
              <a:buAutoNum type="alphaLcPeriod"/>
              <a:tabLst>
                <a:tab pos="469265" algn="l"/>
              </a:tabLst>
            </a:pPr>
            <a:r>
              <a:rPr sz="1200" spc="-95" dirty="0">
                <a:latin typeface="Verdana"/>
                <a:cs typeface="Verdana"/>
              </a:rPr>
              <a:t>Giảm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kích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thước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cửa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sổ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kiểm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soát </a:t>
            </a:r>
            <a:r>
              <a:rPr sz="1200" spc="-70" dirty="0">
                <a:latin typeface="Verdana"/>
                <a:cs typeface="Verdana"/>
              </a:rPr>
              <a:t>tắc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nghẽn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khi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có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timeout</a:t>
            </a:r>
            <a:endParaRPr sz="1200">
              <a:latin typeface="Verdana"/>
              <a:cs typeface="Verdana"/>
            </a:endParaRPr>
          </a:p>
          <a:p>
            <a:pPr marL="469265" marR="6350" indent="-228600">
              <a:lnSpc>
                <a:spcPct val="116799"/>
              </a:lnSpc>
              <a:spcBef>
                <a:spcPts val="10"/>
              </a:spcBef>
              <a:buAutoNum type="alphaLcPeriod"/>
              <a:tabLst>
                <a:tab pos="469265" algn="l"/>
              </a:tabLst>
            </a:pPr>
            <a:r>
              <a:rPr sz="1200" spc="-105" dirty="0">
                <a:latin typeface="Verdana"/>
                <a:cs typeface="Verdana"/>
              </a:rPr>
              <a:t>Khởi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tạo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cửa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sổ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kiểm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soát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tắc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nghẽn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1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MSS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(Maximum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Segment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Size)</a:t>
            </a:r>
            <a:endParaRPr sz="12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AutoNum type="alphaLcPeriod"/>
              <a:tabLst>
                <a:tab pos="469265" algn="l"/>
              </a:tabLst>
            </a:pP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Giữ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nguyên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kích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thước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cửa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sổ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kiểm</a:t>
            </a:r>
            <a:endParaRPr sz="1200">
              <a:latin typeface="Verdana"/>
              <a:cs typeface="Verdana"/>
            </a:endParaRPr>
          </a:p>
          <a:p>
            <a:pPr marL="469265" marR="8255">
              <a:lnSpc>
                <a:spcPct val="116700"/>
              </a:lnSpc>
              <a:spcBef>
                <a:spcPts val="15"/>
              </a:spcBef>
            </a:pP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soát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tắc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nghẽn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khi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vượt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qua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giá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trị </a:t>
            </a:r>
            <a:r>
              <a:rPr sz="1200" spc="-125" dirty="0">
                <a:latin typeface="Verdana"/>
                <a:cs typeface="Verdana"/>
              </a:rPr>
              <a:t>ngưỡng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của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giai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đoạn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Slow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Start</a:t>
            </a:r>
            <a:endParaRPr sz="1200">
              <a:latin typeface="Verdana"/>
              <a:cs typeface="Verdana"/>
            </a:endParaRPr>
          </a:p>
          <a:p>
            <a:pPr marL="469265" marR="8255" indent="-228600">
              <a:lnSpc>
                <a:spcPct val="116700"/>
              </a:lnSpc>
              <a:spcBef>
                <a:spcPts val="10"/>
              </a:spcBef>
              <a:buAutoNum type="alphaLcPeriod" startAt="4"/>
              <a:tabLst>
                <a:tab pos="469265" algn="l"/>
              </a:tabLst>
            </a:pPr>
            <a:r>
              <a:rPr sz="1200" spc="-90" dirty="0">
                <a:latin typeface="Verdana"/>
                <a:cs typeface="Verdana"/>
              </a:rPr>
              <a:t>Giảm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giá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trị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ngưỡng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của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giai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đoạn </a:t>
            </a:r>
            <a:r>
              <a:rPr sz="1200" spc="-100" dirty="0">
                <a:latin typeface="Verdana"/>
                <a:cs typeface="Verdana"/>
              </a:rPr>
              <a:t>Slow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Start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khi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timeout</a:t>
            </a:r>
            <a:endParaRPr sz="1200">
              <a:latin typeface="Verdana"/>
              <a:cs typeface="Verdana"/>
            </a:endParaRPr>
          </a:p>
          <a:p>
            <a:pPr marL="12700" marR="6350" algn="just">
              <a:lnSpc>
                <a:spcPct val="117100"/>
              </a:lnSpc>
              <a:spcBef>
                <a:spcPts val="800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25: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spc="-145" dirty="0">
                <a:latin typeface="Verdana"/>
                <a:cs typeface="Verdana"/>
              </a:rPr>
              <a:t>Phát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biểu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nào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sau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đây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là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sai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trong </a:t>
            </a:r>
            <a:r>
              <a:rPr sz="1200" spc="-65" dirty="0">
                <a:latin typeface="Verdana"/>
                <a:cs typeface="Verdana"/>
              </a:rPr>
              <a:t>quá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trình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điều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khiển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tắc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nghẽn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của </a:t>
            </a:r>
            <a:r>
              <a:rPr sz="1200" spc="-65" dirty="0">
                <a:latin typeface="Verdana"/>
                <a:cs typeface="Verdana"/>
              </a:rPr>
              <a:t>giao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TCP?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(Chọn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2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đáp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265" marR="5080" indent="-228600" algn="just">
              <a:lnSpc>
                <a:spcPct val="117100"/>
              </a:lnSpc>
              <a:spcBef>
                <a:spcPts val="800"/>
              </a:spcBef>
              <a:buAutoNum type="alphaLcPeriod"/>
              <a:tabLst>
                <a:tab pos="469265" algn="l"/>
              </a:tabLst>
            </a:pPr>
            <a:r>
              <a:rPr sz="1200" spc="-260" dirty="0">
                <a:latin typeface="Verdana"/>
                <a:cs typeface="Verdana"/>
              </a:rPr>
              <a:t>Tăng</a:t>
            </a:r>
            <a:r>
              <a:rPr sz="1200" spc="150" dirty="0">
                <a:latin typeface="Verdana"/>
                <a:cs typeface="Verdana"/>
              </a:rPr>
              <a:t> </a:t>
            </a:r>
            <a:r>
              <a:rPr sz="1200" spc="-250" dirty="0">
                <a:latin typeface="Verdana"/>
                <a:cs typeface="Verdana"/>
              </a:rPr>
              <a:t>gấp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đôi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kích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thước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cửa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254" dirty="0">
                <a:latin typeface="Verdana"/>
                <a:cs typeface="Verdana"/>
              </a:rPr>
              <a:t>sổ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kiểm </a:t>
            </a:r>
            <a:r>
              <a:rPr sz="1200" spc="-95" dirty="0">
                <a:latin typeface="Verdana"/>
                <a:cs typeface="Verdana"/>
              </a:rPr>
              <a:t>soát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tắc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nghẽn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khi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gửi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thành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công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giai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đoạn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Slow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Start?</a:t>
            </a:r>
            <a:endParaRPr sz="1200">
              <a:latin typeface="Verdana"/>
              <a:cs typeface="Verdana"/>
            </a:endParaRPr>
          </a:p>
          <a:p>
            <a:pPr marL="469265" marR="6350" indent="-228600" algn="just">
              <a:lnSpc>
                <a:spcPct val="116700"/>
              </a:lnSpc>
              <a:buAutoNum type="alphaLcPeriod"/>
              <a:tabLst>
                <a:tab pos="469265" algn="l"/>
              </a:tabLst>
            </a:pP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Không</a:t>
            </a:r>
            <a:r>
              <a:rPr sz="1200" spc="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tăng</a:t>
            </a:r>
            <a:r>
              <a:rPr sz="1200" spc="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kích</a:t>
            </a:r>
            <a:r>
              <a:rPr sz="12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thước</a:t>
            </a:r>
            <a:r>
              <a:rPr sz="12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cửa</a:t>
            </a:r>
            <a:r>
              <a:rPr sz="12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sổ</a:t>
            </a:r>
            <a:r>
              <a:rPr sz="120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kiểm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soát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tắc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ngẽn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trong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giai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đoạn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tránh</a:t>
            </a:r>
            <a:endParaRPr sz="1200">
              <a:latin typeface="Verdana"/>
              <a:cs typeface="Verdana"/>
            </a:endParaRPr>
          </a:p>
          <a:p>
            <a:pPr marL="469265" algn="just">
              <a:lnSpc>
                <a:spcPct val="100000"/>
              </a:lnSpc>
              <a:spcBef>
                <a:spcPts val="250"/>
              </a:spcBef>
            </a:pP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tắc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nghẽn</a:t>
            </a:r>
            <a:endParaRPr sz="1200">
              <a:latin typeface="Verdana"/>
              <a:cs typeface="Verdana"/>
            </a:endParaRPr>
          </a:p>
          <a:p>
            <a:pPr marL="469265" marR="5715" indent="-228600" algn="just">
              <a:lnSpc>
                <a:spcPct val="116700"/>
              </a:lnSpc>
              <a:buAutoNum type="alphaLcPeriod" startAt="3"/>
              <a:tabLst>
                <a:tab pos="469265" algn="l"/>
              </a:tabLst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Bắt</a:t>
            </a:r>
            <a:r>
              <a:rPr sz="12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đầu</a:t>
            </a:r>
            <a:r>
              <a:rPr sz="120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lại</a:t>
            </a:r>
            <a:r>
              <a:rPr sz="12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giai</a:t>
            </a:r>
            <a:r>
              <a:rPr sz="12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đoạn</a:t>
            </a:r>
            <a:r>
              <a:rPr sz="12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tránh</a:t>
            </a:r>
            <a:r>
              <a:rPr sz="12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tắc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nghẽn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khi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có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time-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out</a:t>
            </a:r>
            <a:endParaRPr sz="1200">
              <a:latin typeface="Verdana"/>
              <a:cs typeface="Verdana"/>
            </a:endParaRPr>
          </a:p>
          <a:p>
            <a:pPr marL="469265" marR="5715" indent="-228600" algn="just">
              <a:lnSpc>
                <a:spcPct val="116799"/>
              </a:lnSpc>
              <a:spcBef>
                <a:spcPts val="10"/>
              </a:spcBef>
              <a:buAutoNum type="alphaLcPeriod" startAt="3"/>
              <a:tabLst>
                <a:tab pos="469265" algn="l"/>
              </a:tabLst>
            </a:pPr>
            <a:r>
              <a:rPr sz="1200" spc="-65" dirty="0">
                <a:latin typeface="Verdana"/>
                <a:cs typeface="Verdana"/>
              </a:rPr>
              <a:t>Khi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bắt </a:t>
            </a:r>
            <a:r>
              <a:rPr sz="1200" spc="-40" dirty="0">
                <a:latin typeface="Verdana"/>
                <a:cs typeface="Verdana"/>
              </a:rPr>
              <a:t>đầu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giai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đoạn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Slow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Start, </a:t>
            </a:r>
            <a:r>
              <a:rPr sz="1200" spc="-35" dirty="0">
                <a:latin typeface="Verdana"/>
                <a:cs typeface="Verdana"/>
              </a:rPr>
              <a:t>kích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thước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cửa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số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kiểm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soát</a:t>
            </a:r>
            <a:r>
              <a:rPr sz="1200" spc="-30" dirty="0">
                <a:latin typeface="Verdana"/>
                <a:cs typeface="Verdana"/>
              </a:rPr>
              <a:t> tắc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6496" y="1136648"/>
            <a:ext cx="2789555" cy="162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255" algn="just">
              <a:lnSpc>
                <a:spcPct val="116700"/>
              </a:lnSpc>
              <a:spcBef>
                <a:spcPts val="100"/>
              </a:spcBef>
            </a:pPr>
            <a:r>
              <a:rPr sz="1200" spc="-170" dirty="0">
                <a:latin typeface="Verdana"/>
                <a:cs typeface="Verdana"/>
              </a:rPr>
              <a:t>nghẽn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là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1MSS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(Maximum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Segment </a:t>
            </a:r>
            <a:r>
              <a:rPr sz="1200" spc="-20" dirty="0">
                <a:latin typeface="Verdana"/>
                <a:cs typeface="Verdana"/>
              </a:rPr>
              <a:t>Size)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100"/>
              </a:lnSpc>
              <a:spcBef>
                <a:spcPts val="795"/>
              </a:spcBef>
            </a:pPr>
            <a:r>
              <a:rPr sz="1200" b="1" spc="-35" dirty="0">
                <a:latin typeface="Arial"/>
                <a:cs typeface="Arial"/>
              </a:rPr>
              <a:t>Câu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26: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spc="-145" dirty="0">
                <a:latin typeface="Verdana"/>
                <a:cs typeface="Verdana"/>
              </a:rPr>
              <a:t>Giả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sử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trong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một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khoảng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thời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gian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đó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quan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sát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quá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trình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truyền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dữ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liệu </a:t>
            </a:r>
            <a:r>
              <a:rPr sz="1200" spc="-165" dirty="0">
                <a:latin typeface="Verdana"/>
                <a:cs typeface="Verdana"/>
              </a:rPr>
              <a:t>giữa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hai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225" dirty="0">
                <a:latin typeface="Verdana"/>
                <a:cs typeface="Verdana"/>
              </a:rPr>
              <a:t>ứng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dụng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được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điều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khiển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bởi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giao </a:t>
            </a:r>
            <a:r>
              <a:rPr sz="1200" spc="-130" dirty="0">
                <a:latin typeface="Verdana"/>
                <a:cs typeface="Verdana"/>
              </a:rPr>
              <a:t>thức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TCP,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254" dirty="0">
                <a:latin typeface="Verdana"/>
                <a:cs typeface="Verdana"/>
              </a:rPr>
              <a:t>ta</a:t>
            </a:r>
            <a:r>
              <a:rPr sz="1200" spc="15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thu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được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đồ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thị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điều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khiển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tắc </a:t>
            </a:r>
            <a:r>
              <a:rPr sz="1200" spc="-125" dirty="0">
                <a:latin typeface="Verdana"/>
                <a:cs typeface="Verdana"/>
              </a:rPr>
              <a:t>nghẽn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như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sau: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496" y="4483734"/>
            <a:ext cx="2788920" cy="467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Hãy</a:t>
            </a:r>
            <a:r>
              <a:rPr sz="12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cho</a:t>
            </a:r>
            <a:r>
              <a:rPr sz="12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biết:</a:t>
            </a:r>
            <a:endParaRPr sz="1200">
              <a:latin typeface="Arial"/>
              <a:cs typeface="Arial"/>
            </a:endParaRPr>
          </a:p>
          <a:p>
            <a:pPr marL="12700" marR="5080" lvl="1" indent="287020">
              <a:lnSpc>
                <a:spcPct val="117500"/>
              </a:lnSpc>
              <a:spcBef>
                <a:spcPts val="790"/>
              </a:spcBef>
              <a:buSzPct val="91666"/>
              <a:buAutoNum type="arabicPeriod"/>
              <a:tabLst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120" dirty="0">
                <a:latin typeface="Arial"/>
                <a:cs typeface="Arial"/>
              </a:rPr>
              <a:t> </a:t>
            </a:r>
            <a:r>
              <a:rPr sz="1200" spc="-10" dirty="0">
                <a:latin typeface="Verdana"/>
                <a:cs typeface="Verdana"/>
              </a:rPr>
              <a:t>Giai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đoạn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Slow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Start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bắt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đầu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tại </a:t>
            </a:r>
            <a:r>
              <a:rPr sz="1200" spc="-120" dirty="0">
                <a:latin typeface="Verdana"/>
                <a:cs typeface="Verdana"/>
              </a:rPr>
              <a:t>những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lượt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gửi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nào?</a:t>
            </a:r>
            <a:endParaRPr sz="1200">
              <a:latin typeface="Verdana"/>
              <a:cs typeface="Verdana"/>
            </a:endParaRPr>
          </a:p>
          <a:p>
            <a:pPr marL="469900" lvl="2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10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và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14</a:t>
            </a:r>
            <a:endParaRPr sz="1200">
              <a:latin typeface="Verdana"/>
              <a:cs typeface="Verdana"/>
            </a:endParaRPr>
          </a:p>
          <a:p>
            <a:pPr marL="469900" lvl="2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14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và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19</a:t>
            </a:r>
            <a:endParaRPr sz="1200">
              <a:latin typeface="Verdana"/>
              <a:cs typeface="Verdana"/>
            </a:endParaRPr>
          </a:p>
          <a:p>
            <a:pPr marL="469265" lvl="2" indent="-22796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265" algn="l"/>
              </a:tabLst>
            </a:pP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10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và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23</a:t>
            </a:r>
            <a:endParaRPr sz="1200">
              <a:latin typeface="Verdana"/>
              <a:cs typeface="Verdana"/>
            </a:endParaRPr>
          </a:p>
          <a:p>
            <a:pPr marL="469900" lvl="2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19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và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23</a:t>
            </a:r>
            <a:endParaRPr sz="1200">
              <a:latin typeface="Verdana"/>
              <a:cs typeface="Verdana"/>
            </a:endParaRPr>
          </a:p>
          <a:p>
            <a:pPr marL="12700" marR="5080" lvl="1" indent="287020">
              <a:lnSpc>
                <a:spcPct val="116700"/>
              </a:lnSpc>
              <a:spcBef>
                <a:spcPts val="800"/>
              </a:spcBef>
              <a:buSzPct val="91666"/>
              <a:buAutoNum type="arabicPeriod"/>
              <a:tabLst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Đoạn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nào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biểu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diễn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giai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đoạn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tránh </a:t>
            </a:r>
            <a:r>
              <a:rPr sz="1200" spc="-70" dirty="0">
                <a:latin typeface="Verdana"/>
                <a:cs typeface="Verdana"/>
              </a:rPr>
              <a:t>tắc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nghẽn?</a:t>
            </a:r>
            <a:endParaRPr sz="1200">
              <a:latin typeface="Verdana"/>
              <a:cs typeface="Verdana"/>
            </a:endParaRPr>
          </a:p>
          <a:p>
            <a:pPr marL="469900" lvl="2" indent="-228600">
              <a:lnSpc>
                <a:spcPct val="100000"/>
              </a:lnSpc>
              <a:spcBef>
                <a:spcPts val="1050"/>
              </a:spcBef>
              <a:buAutoNum type="alphaLcPeriod"/>
              <a:tabLst>
                <a:tab pos="469900" algn="l"/>
              </a:tabLst>
            </a:pPr>
            <a:r>
              <a:rPr sz="1200" spc="-185" dirty="0">
                <a:latin typeface="Verdana"/>
                <a:cs typeface="Verdana"/>
              </a:rPr>
              <a:t>6-</a:t>
            </a:r>
            <a:r>
              <a:rPr sz="1200" spc="-25" dirty="0">
                <a:latin typeface="Verdana"/>
                <a:cs typeface="Verdana"/>
              </a:rPr>
              <a:t>14</a:t>
            </a:r>
            <a:endParaRPr sz="1200">
              <a:latin typeface="Verdana"/>
              <a:cs typeface="Verdana"/>
            </a:endParaRPr>
          </a:p>
          <a:p>
            <a:pPr marL="469900" lvl="2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185" dirty="0">
                <a:latin typeface="Verdana"/>
                <a:cs typeface="Verdana"/>
              </a:rPr>
              <a:t>6-</a:t>
            </a:r>
            <a:r>
              <a:rPr sz="1200" spc="-130" dirty="0">
                <a:latin typeface="Verdana"/>
                <a:cs typeface="Verdana"/>
              </a:rPr>
              <a:t>10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và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14-</a:t>
            </a:r>
            <a:r>
              <a:rPr sz="1200" spc="-25" dirty="0">
                <a:latin typeface="Verdana"/>
                <a:cs typeface="Verdana"/>
              </a:rPr>
              <a:t>18</a:t>
            </a:r>
            <a:endParaRPr sz="1200">
              <a:latin typeface="Verdana"/>
              <a:cs typeface="Verdana"/>
            </a:endParaRPr>
          </a:p>
          <a:p>
            <a:pPr marL="469265" lvl="2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85" dirty="0">
                <a:solidFill>
                  <a:srgbClr val="FF0000"/>
                </a:solidFill>
                <a:latin typeface="Verdana"/>
                <a:cs typeface="Verdana"/>
              </a:rPr>
              <a:t>6-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10,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14-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18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và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19-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22</a:t>
            </a:r>
            <a:endParaRPr sz="1200">
              <a:latin typeface="Verdana"/>
              <a:cs typeface="Verdana"/>
            </a:endParaRPr>
          </a:p>
          <a:p>
            <a:pPr marL="469900" lvl="2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140" dirty="0">
                <a:latin typeface="Verdana"/>
                <a:cs typeface="Verdana"/>
              </a:rPr>
              <a:t>19-</a:t>
            </a:r>
            <a:r>
              <a:rPr sz="1200" spc="-25" dirty="0">
                <a:latin typeface="Verdana"/>
                <a:cs typeface="Verdana"/>
              </a:rPr>
              <a:t>22</a:t>
            </a:r>
            <a:endParaRPr sz="1200">
              <a:latin typeface="Verdana"/>
              <a:cs typeface="Verdana"/>
            </a:endParaRPr>
          </a:p>
          <a:p>
            <a:pPr marL="12700" marR="6350" lvl="1" indent="287020">
              <a:lnSpc>
                <a:spcPct val="116700"/>
              </a:lnSpc>
              <a:spcBef>
                <a:spcPts val="800"/>
              </a:spcBef>
              <a:buSzPct val="91666"/>
              <a:buAutoNum type="arabicPeriod"/>
              <a:tabLst>
                <a:tab pos="299720" algn="l"/>
              </a:tabLst>
            </a:pPr>
            <a:r>
              <a:rPr sz="1200" b="1" spc="-50" dirty="0">
                <a:latin typeface="Arial"/>
                <a:cs typeface="Arial"/>
              </a:rPr>
              <a:t>: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spc="-140" dirty="0">
                <a:latin typeface="Verdana"/>
                <a:cs typeface="Verdana"/>
              </a:rPr>
              <a:t>Tại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lượt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gửi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nào,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phía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gửi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xảy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ra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time- </a:t>
            </a:r>
            <a:r>
              <a:rPr sz="1200" spc="-90" dirty="0">
                <a:latin typeface="Verdana"/>
                <a:cs typeface="Verdana"/>
              </a:rPr>
              <a:t>out?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(Chọn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2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đáp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900" lvl="2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  <a:p>
            <a:pPr marL="469900" lvl="2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14</a:t>
            </a:r>
            <a:endParaRPr sz="1200">
              <a:latin typeface="Verdana"/>
              <a:cs typeface="Verdana"/>
            </a:endParaRPr>
          </a:p>
          <a:p>
            <a:pPr marL="469265" lvl="2" indent="-22796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18</a:t>
            </a:r>
            <a:endParaRPr sz="1200">
              <a:latin typeface="Verdana"/>
              <a:cs typeface="Verdana"/>
            </a:endParaRPr>
          </a:p>
          <a:p>
            <a:pPr marL="469900" lvl="2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22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5386" y="2912027"/>
            <a:ext cx="2658386" cy="144899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848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401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259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6848" y="1136648"/>
            <a:ext cx="2790825" cy="784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228600">
              <a:lnSpc>
                <a:spcPct val="1167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c.</a:t>
            </a:r>
            <a:r>
              <a:rPr sz="1200" spc="440" dirty="0"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Kích</a:t>
            </a:r>
            <a:r>
              <a:rPr sz="1200" spc="-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hoạt,</a:t>
            </a:r>
            <a:r>
              <a:rPr sz="1200" spc="-1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duy</a:t>
            </a:r>
            <a:r>
              <a:rPr sz="1200" spc="-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trì</a:t>
            </a:r>
            <a:r>
              <a:rPr sz="1200" spc="-1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và</a:t>
            </a:r>
            <a:r>
              <a:rPr sz="1200" spc="-1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đình</a:t>
            </a:r>
            <a:r>
              <a:rPr sz="1200" spc="-20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chỉ</a:t>
            </a:r>
            <a:r>
              <a:rPr sz="1200" spc="-1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liên</a:t>
            </a:r>
            <a:r>
              <a:rPr sz="1200" spc="-1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kết </a:t>
            </a:r>
            <a:r>
              <a:rPr sz="1200" spc="-135" dirty="0">
                <a:latin typeface="Verdana"/>
                <a:cs typeface="Verdana"/>
              </a:rPr>
              <a:t>vật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lý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giữa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hệ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thống</a:t>
            </a:r>
            <a:endParaRPr sz="1200">
              <a:latin typeface="Verdana"/>
              <a:cs typeface="Verdana"/>
            </a:endParaRPr>
          </a:p>
          <a:p>
            <a:pPr marL="241300" algn="just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d.</a:t>
            </a:r>
            <a:r>
              <a:rPr sz="1200" spc="229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Cả</a:t>
            </a:r>
            <a:r>
              <a:rPr sz="1200" spc="-1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a,</a:t>
            </a:r>
            <a:r>
              <a:rPr sz="1200" spc="-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1200" spc="-1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và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endParaRPr sz="1200">
              <a:latin typeface="Verdana"/>
              <a:cs typeface="Verdana"/>
            </a:endParaRPr>
          </a:p>
          <a:p>
            <a:pPr marL="12700" marR="6350" algn="just">
              <a:lnSpc>
                <a:spcPct val="117100"/>
              </a:lnSpc>
              <a:spcBef>
                <a:spcPts val="800"/>
              </a:spcBef>
            </a:pPr>
            <a:r>
              <a:rPr sz="1200" b="1" spc="-50" dirty="0">
                <a:latin typeface="Arial"/>
                <a:cs typeface="Arial"/>
              </a:rPr>
              <a:t>Câu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11: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spc="-145" dirty="0">
                <a:latin typeface="Verdana"/>
                <a:cs typeface="Verdana"/>
              </a:rPr>
              <a:t>Lớp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nào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thực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hiện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việc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chuyển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đổi </a:t>
            </a:r>
            <a:r>
              <a:rPr sz="1200" spc="-185" dirty="0">
                <a:latin typeface="Verdana"/>
                <a:cs typeface="Verdana"/>
              </a:rPr>
              <a:t>cú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pháp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229" dirty="0">
                <a:latin typeface="Verdana"/>
                <a:cs typeface="Verdana"/>
              </a:rPr>
              <a:t>dữ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liệu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254" dirty="0">
                <a:latin typeface="Verdana"/>
                <a:cs typeface="Verdana"/>
              </a:rPr>
              <a:t>để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đáp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ứng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225" dirty="0">
                <a:latin typeface="Verdana"/>
                <a:cs typeface="Verdana"/>
              </a:rPr>
              <a:t>yêu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cầu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truyền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của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ứng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dụng: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Transport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Session</a:t>
            </a:r>
            <a:endParaRPr sz="1200">
              <a:latin typeface="Verdana"/>
              <a:cs typeface="Verdana"/>
            </a:endParaRPr>
          </a:p>
          <a:p>
            <a:pPr marL="469265" indent="-227965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Presentation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Application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000"/>
              </a:lnSpc>
              <a:spcBef>
                <a:spcPts val="800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12: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spc="-145" dirty="0">
                <a:latin typeface="Verdana"/>
                <a:cs typeface="Verdana"/>
              </a:rPr>
              <a:t>Trong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mô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hình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mạng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7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tầng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do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ISO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công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bố,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tầng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nào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làm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nhiệm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vụ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dữ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liệu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giữa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hai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điểm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cuối,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thực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hiện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kiểm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soát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lỗi/luồng,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thể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thực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hiện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ghép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kênh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(multiplexing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/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demultiplexing),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cắt/hợp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dữ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liệu: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Data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link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Transport</a:t>
            </a:r>
            <a:endParaRPr sz="1200">
              <a:latin typeface="Verdana"/>
              <a:cs typeface="Verdana"/>
            </a:endParaRPr>
          </a:p>
          <a:p>
            <a:pPr marL="469265" indent="-227965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Network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Session</a:t>
            </a:r>
            <a:endParaRPr sz="12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04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13: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Đơn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vị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đo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thông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lượng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là: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Byte/s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Bit/s</a:t>
            </a:r>
            <a:endParaRPr sz="1200">
              <a:latin typeface="Verdana"/>
              <a:cs typeface="Verdana"/>
            </a:endParaRPr>
          </a:p>
          <a:p>
            <a:pPr marL="469265" indent="-227965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Byte/phút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Bit/phút</a:t>
            </a:r>
            <a:endParaRPr sz="1200">
              <a:latin typeface="Verdana"/>
              <a:cs typeface="Verdana"/>
            </a:endParaRPr>
          </a:p>
          <a:p>
            <a:pPr marL="12700" marR="5715" algn="just">
              <a:lnSpc>
                <a:spcPct val="117500"/>
              </a:lnSpc>
              <a:spcBef>
                <a:spcPts val="795"/>
              </a:spcBef>
            </a:pPr>
            <a:r>
              <a:rPr sz="1200" b="1" spc="-65" dirty="0">
                <a:latin typeface="Arial"/>
                <a:cs typeface="Arial"/>
              </a:rPr>
              <a:t>Câu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85" dirty="0">
                <a:latin typeface="Arial"/>
                <a:cs typeface="Arial"/>
              </a:rPr>
              <a:t>14:</a:t>
            </a:r>
            <a:r>
              <a:rPr sz="1200" b="1" spc="114" dirty="0">
                <a:latin typeface="Arial"/>
                <a:cs typeface="Arial"/>
              </a:rPr>
              <a:t> </a:t>
            </a:r>
            <a:r>
              <a:rPr sz="1200" b="1" spc="-170" dirty="0">
                <a:latin typeface="Arial"/>
                <a:cs typeface="Arial"/>
              </a:rPr>
              <a:t>C</a:t>
            </a:r>
            <a:r>
              <a:rPr sz="1200" spc="-170" dirty="0">
                <a:latin typeface="Verdana"/>
                <a:cs typeface="Verdana"/>
              </a:rPr>
              <a:t>ông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nghệ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mạng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LAN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nào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được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sử </a:t>
            </a:r>
            <a:r>
              <a:rPr sz="1200" spc="-125" dirty="0">
                <a:latin typeface="Verdana"/>
                <a:cs typeface="Verdana"/>
              </a:rPr>
              <a:t>dụng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rộng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rãi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nhất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hiện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nay?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45" dirty="0">
                <a:latin typeface="Verdana"/>
                <a:cs typeface="Verdana"/>
              </a:rPr>
              <a:t>Token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Ring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3848480" y="1167129"/>
            <a:ext cx="2789555" cy="800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AutoNum type="alphaLcPeriod" startAt="2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Ethernet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 startAt="2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ArcNet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 startAt="2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FDDI</a:t>
            </a:r>
            <a:endParaRPr sz="1200">
              <a:latin typeface="Verdana"/>
              <a:cs typeface="Verdana"/>
            </a:endParaRPr>
          </a:p>
          <a:p>
            <a:pPr marL="12700" marR="6985">
              <a:lnSpc>
                <a:spcPct val="116700"/>
              </a:lnSpc>
              <a:spcBef>
                <a:spcPts val="80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15: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spc="-75" dirty="0">
                <a:latin typeface="Verdana"/>
                <a:cs typeface="Verdana"/>
              </a:rPr>
              <a:t>Lớp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mô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hình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OSI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đóng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kèm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theo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IP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HEADER?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40" dirty="0">
                <a:latin typeface="Verdana"/>
                <a:cs typeface="Verdana"/>
              </a:rPr>
              <a:t>Vật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lý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(Physical)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80" dirty="0">
                <a:latin typeface="Verdana"/>
                <a:cs typeface="Verdana"/>
              </a:rPr>
              <a:t>Liên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kết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(Data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Link)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Mạng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(Network)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40" dirty="0">
                <a:latin typeface="Verdana"/>
                <a:cs typeface="Verdana"/>
              </a:rPr>
              <a:t>Vận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chuyển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(Transport)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7500"/>
              </a:lnSpc>
              <a:spcBef>
                <a:spcPts val="790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16: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spc="-105" dirty="0">
                <a:latin typeface="Verdana"/>
                <a:cs typeface="Verdana"/>
              </a:rPr>
              <a:t>Số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nhị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phân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dưới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đây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có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giá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trị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164?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10010010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11000100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10100100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10101010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  <a:spcBef>
                <a:spcPts val="80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9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17: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spc="-25" dirty="0">
                <a:latin typeface="Verdana"/>
                <a:cs typeface="Verdana"/>
              </a:rPr>
              <a:t>Giao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thức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mạng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nào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dưới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đây </a:t>
            </a:r>
            <a:r>
              <a:rPr sz="1200" spc="-65" dirty="0">
                <a:latin typeface="Verdana"/>
                <a:cs typeface="Verdana"/>
              </a:rPr>
              <a:t>được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sử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dụng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mạng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cục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bộ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LAN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TCP/IP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NETBIOS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50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IPX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55"/>
              </a:spcBef>
              <a:buAutoNum type="alphaLcPeriod"/>
              <a:tabLst>
                <a:tab pos="469900" algn="l"/>
              </a:tabLst>
            </a:pP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Tất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cả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các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câu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trên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18: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Số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nhị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phân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01111100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có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giá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trị </a:t>
            </a:r>
            <a:r>
              <a:rPr sz="1200" spc="-105" dirty="0">
                <a:latin typeface="Verdana"/>
                <a:cs typeface="Verdana"/>
              </a:rPr>
              <a:t>thập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phân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118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120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Clr>
                <a:srgbClr val="000000"/>
              </a:buClr>
              <a:buAutoNum type="alphaLcPeriod"/>
              <a:tabLst>
                <a:tab pos="469265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124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126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848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401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259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6848" y="1136648"/>
            <a:ext cx="2790190" cy="791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95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14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27:</a:t>
            </a:r>
            <a:r>
              <a:rPr sz="1200" b="1" spc="160" dirty="0">
                <a:latin typeface="Arial"/>
                <a:cs typeface="Arial"/>
              </a:rPr>
              <a:t> </a:t>
            </a:r>
            <a:r>
              <a:rPr sz="1200" spc="-145" dirty="0">
                <a:latin typeface="Verdana"/>
                <a:cs typeface="Verdana"/>
              </a:rPr>
              <a:t>Trong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quá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trình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tin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điều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khiển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bởi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thức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TCP,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tiến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trình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đích </a:t>
            </a:r>
            <a:r>
              <a:rPr sz="1200" spc="-110" dirty="0">
                <a:latin typeface="Verdana"/>
                <a:cs typeface="Verdana"/>
              </a:rPr>
              <a:t>nhận</a:t>
            </a:r>
            <a:r>
              <a:rPr sz="1200" spc="18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18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19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19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trường</a:t>
            </a:r>
            <a:r>
              <a:rPr sz="1200" spc="18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Sequence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Number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5600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trong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phần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tiêu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đề,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dữ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kích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thước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1400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byte.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Nếu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phát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hiện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 </a:t>
            </a:r>
            <a:r>
              <a:rPr sz="1200" spc="-45" dirty="0">
                <a:latin typeface="Verdana"/>
                <a:cs typeface="Verdana"/>
              </a:rPr>
              <a:t>lỗi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trên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phần</a:t>
            </a:r>
            <a:r>
              <a:rPr sz="1200" spc="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tiêu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đề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qua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việc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kiểm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tra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trường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checksum,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tiến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trình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đích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sẽ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thực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hiện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các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bước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xử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lý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như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thế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nào?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(Chọn </a:t>
            </a:r>
            <a:r>
              <a:rPr sz="1200" spc="-125" dirty="0">
                <a:latin typeface="Verdana"/>
                <a:cs typeface="Verdana"/>
              </a:rPr>
              <a:t>2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đáp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án</a:t>
            </a:r>
            <a:r>
              <a:rPr sz="1200" b="1" spc="-9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Sửa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lỗi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bit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tìm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thấy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trên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phần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tiêu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đề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Hủy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gói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bị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lỗi</a:t>
            </a:r>
            <a:endParaRPr sz="1200">
              <a:latin typeface="Verdana"/>
              <a:cs typeface="Verdana"/>
            </a:endParaRPr>
          </a:p>
          <a:p>
            <a:pPr marL="469900" marR="6985" indent="-228600">
              <a:lnSpc>
                <a:spcPts val="1689"/>
              </a:lnSpc>
              <a:spcBef>
                <a:spcPts val="8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Gửi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báo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với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ACK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Number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09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 5600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cho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bên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AutoNum type="alphaLcPeriod"/>
              <a:tabLst>
                <a:tab pos="469900" algn="l"/>
              </a:tabLst>
            </a:pPr>
            <a:r>
              <a:rPr sz="1200" spc="-114" dirty="0">
                <a:latin typeface="Verdana"/>
                <a:cs typeface="Verdana"/>
              </a:rPr>
              <a:t>Hủy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tất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cả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đã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nhận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trước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1200" spc="-25" dirty="0">
                <a:latin typeface="Verdana"/>
                <a:cs typeface="Verdana"/>
              </a:rPr>
              <a:t>đó</a:t>
            </a:r>
            <a:endParaRPr sz="1200">
              <a:latin typeface="Verdana"/>
              <a:cs typeface="Verdana"/>
            </a:endParaRPr>
          </a:p>
          <a:p>
            <a:pPr marL="469900" marR="5715" indent="-228600">
              <a:lnSpc>
                <a:spcPct val="116700"/>
              </a:lnSpc>
              <a:buAutoNum type="alphaLcPeriod" startAt="5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Tách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phần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dữ</a:t>
            </a:r>
            <a:r>
              <a:rPr sz="1200" spc="-35" dirty="0">
                <a:latin typeface="Verdana"/>
                <a:cs typeface="Verdana"/>
              </a:rPr>
              <a:t> liệu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và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chuyển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cho </a:t>
            </a:r>
            <a:r>
              <a:rPr sz="1200" spc="-125" dirty="0">
                <a:latin typeface="Verdana"/>
                <a:cs typeface="Verdana"/>
              </a:rPr>
              <a:t>tầng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ứng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dụng</a:t>
            </a:r>
            <a:endParaRPr sz="1200">
              <a:latin typeface="Verdana"/>
              <a:cs typeface="Verdana"/>
            </a:endParaRPr>
          </a:p>
          <a:p>
            <a:pPr marL="12700" marR="5715" algn="just">
              <a:lnSpc>
                <a:spcPct val="1171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28: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spc="-140" dirty="0">
                <a:latin typeface="Verdana"/>
                <a:cs typeface="Verdana"/>
              </a:rPr>
              <a:t>Trong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quá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trình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truyền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tin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được điều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khiển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bởi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giao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thức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TCP,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tiến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trình </a:t>
            </a:r>
            <a:r>
              <a:rPr sz="1200" spc="-130" dirty="0">
                <a:latin typeface="Verdana"/>
                <a:cs typeface="Verdana"/>
              </a:rPr>
              <a:t>nguồn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không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nhận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báo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nhận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khi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đã </a:t>
            </a:r>
            <a:r>
              <a:rPr sz="1200" spc="-195" dirty="0">
                <a:latin typeface="Verdana"/>
                <a:cs typeface="Verdana"/>
              </a:rPr>
              <a:t>hết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thời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gian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time-</a:t>
            </a:r>
            <a:r>
              <a:rPr sz="1200" spc="-155" dirty="0">
                <a:latin typeface="Verdana"/>
                <a:cs typeface="Verdana"/>
              </a:rPr>
              <a:t>out.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Giả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sử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giá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trị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cửa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số </a:t>
            </a:r>
            <a:r>
              <a:rPr sz="1200" spc="-110" dirty="0">
                <a:latin typeface="Verdana"/>
                <a:cs typeface="Verdana"/>
              </a:rPr>
              <a:t>kiểm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soát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tắc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nghẽn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5600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byte,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và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1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MSS</a:t>
            </a:r>
            <a:endParaRPr sz="1200">
              <a:latin typeface="Verdana"/>
              <a:cs typeface="Verdana"/>
            </a:endParaRPr>
          </a:p>
          <a:p>
            <a:pPr marL="12700" marR="7620" algn="just">
              <a:lnSpc>
                <a:spcPts val="1689"/>
              </a:lnSpc>
              <a:spcBef>
                <a:spcPts val="90"/>
              </a:spcBef>
            </a:pP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1400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byte,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tiến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trình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này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gửi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đi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liên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tiếp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tối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đa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bao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nhiêu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byte?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944"/>
              </a:spcBef>
              <a:buAutoNum type="alphaLcPeriod"/>
              <a:tabLst>
                <a:tab pos="469900" algn="l"/>
              </a:tabLst>
            </a:pPr>
            <a:r>
              <a:rPr sz="1200" spc="-50" dirty="0"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5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1400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20" dirty="0">
                <a:latin typeface="Verdana"/>
                <a:cs typeface="Verdana"/>
              </a:rPr>
              <a:t>4200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5600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7000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000"/>
              </a:lnSpc>
              <a:spcBef>
                <a:spcPts val="800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-155" dirty="0">
                <a:latin typeface="Arial"/>
                <a:cs typeface="Arial"/>
              </a:rPr>
              <a:t> </a:t>
            </a:r>
            <a:r>
              <a:rPr sz="1200" b="1" spc="-130" dirty="0">
                <a:latin typeface="Arial"/>
                <a:cs typeface="Arial"/>
              </a:rPr>
              <a:t>2G:</a:t>
            </a:r>
            <a:r>
              <a:rPr sz="1200" b="1" spc="-145" dirty="0">
                <a:latin typeface="Arial"/>
                <a:cs typeface="Arial"/>
              </a:rPr>
              <a:t> </a:t>
            </a:r>
            <a:r>
              <a:rPr sz="1200" spc="-145" dirty="0">
                <a:latin typeface="Verdana"/>
                <a:cs typeface="Verdana"/>
              </a:rPr>
              <a:t>Trong</a:t>
            </a:r>
            <a:r>
              <a:rPr sz="1200" spc="-2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hoạt</a:t>
            </a:r>
            <a:r>
              <a:rPr sz="1200" spc="-2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động</a:t>
            </a:r>
            <a:r>
              <a:rPr sz="1200" spc="-25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của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thức</a:t>
            </a:r>
            <a:r>
              <a:rPr sz="1200" spc="-25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TCP,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tiến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trình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nguồn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đang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sử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dụng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cửa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sổ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kiểm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soát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tắc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nghẽn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8400-</a:t>
            </a:r>
            <a:r>
              <a:rPr sz="1200" spc="-114" dirty="0">
                <a:latin typeface="Verdana"/>
                <a:cs typeface="Verdana"/>
              </a:rPr>
              <a:t>byte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thì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nhận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3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báo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nhận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ACK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giống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nhau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(có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trường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Receive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windows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trong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tiêu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đề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là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65000).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Giả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giá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trị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MSS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1400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byte.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Hãy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868" y="9521601"/>
            <a:ext cx="1726564" cy="21145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b="1" spc="-90" dirty="0">
                <a:latin typeface="Arial"/>
                <a:cs typeface="Arial"/>
              </a:rPr>
              <a:t>GV: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Nguyễn </a:t>
            </a:r>
            <a:r>
              <a:rPr sz="1200" b="1" spc="-55" dirty="0">
                <a:latin typeface="Arial"/>
                <a:cs typeface="Arial"/>
              </a:rPr>
              <a:t>Thiện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65" dirty="0">
                <a:latin typeface="Arial"/>
                <a:cs typeface="Arial"/>
              </a:rPr>
              <a:t>Dương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7805" y="9521601"/>
            <a:ext cx="571500" cy="21145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160" dirty="0">
                <a:latin typeface="Verdana"/>
                <a:cs typeface="Verdana"/>
              </a:rPr>
              <a:t>Trang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20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8480" y="1136648"/>
            <a:ext cx="2793365" cy="780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16700"/>
              </a:lnSpc>
              <a:spcBef>
                <a:spcPts val="100"/>
              </a:spcBef>
            </a:pPr>
            <a:r>
              <a:rPr sz="1200" spc="-155" dirty="0">
                <a:latin typeface="Verdana"/>
                <a:cs typeface="Verdana"/>
              </a:rPr>
              <a:t>cho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biết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tiến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trình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nguồn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có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thể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gửi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liên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tiếp </a:t>
            </a:r>
            <a:r>
              <a:rPr sz="1200" spc="-75" dirty="0">
                <a:latin typeface="Verdana"/>
                <a:cs typeface="Verdana"/>
              </a:rPr>
              <a:t>tối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đa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bao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nhiêu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byte?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1400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byte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65000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byte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265" algn="l"/>
              </a:tabLst>
            </a:pPr>
            <a:r>
              <a:rPr sz="1200" spc="-130" dirty="0">
                <a:latin typeface="Verdana"/>
                <a:cs typeface="Verdana"/>
              </a:rPr>
              <a:t>4200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byte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2800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byte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7000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byte</a:t>
            </a:r>
            <a:endParaRPr sz="1200">
              <a:latin typeface="Verdana"/>
              <a:cs typeface="Verdana"/>
            </a:endParaRPr>
          </a:p>
          <a:p>
            <a:pPr marL="12700" marR="8890" algn="just">
              <a:lnSpc>
                <a:spcPct val="116700"/>
              </a:lnSpc>
              <a:spcBef>
                <a:spcPts val="810"/>
              </a:spcBef>
            </a:pPr>
            <a:r>
              <a:rPr sz="1200" b="1" spc="-70" dirty="0">
                <a:latin typeface="Arial"/>
                <a:cs typeface="Arial"/>
              </a:rPr>
              <a:t>Câu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90" dirty="0">
                <a:latin typeface="Arial"/>
                <a:cs typeface="Arial"/>
              </a:rPr>
              <a:t>30: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spc="-215" dirty="0">
                <a:latin typeface="Verdana"/>
                <a:cs typeface="Verdana"/>
              </a:rPr>
              <a:t>Trong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hoạt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động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của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giao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thức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TCP, </a:t>
            </a:r>
            <a:r>
              <a:rPr sz="1200" dirty="0">
                <a:latin typeface="Verdana"/>
                <a:cs typeface="Verdana"/>
              </a:rPr>
              <a:t>khi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xảy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ra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time-</a:t>
            </a:r>
            <a:r>
              <a:rPr sz="1200" spc="-30" dirty="0">
                <a:latin typeface="Verdana"/>
                <a:cs typeface="Verdana"/>
              </a:rPr>
              <a:t>out,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phía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gửi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thực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hiện </a:t>
            </a:r>
            <a:r>
              <a:rPr sz="1200" spc="-120" dirty="0">
                <a:latin typeface="Verdana"/>
                <a:cs typeface="Verdana"/>
              </a:rPr>
              <a:t>những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thao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tác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xử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lý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nào?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(Chọn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2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đáp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900" marR="8890" indent="-228600" algn="just">
              <a:lnSpc>
                <a:spcPct val="117500"/>
              </a:lnSpc>
              <a:spcBef>
                <a:spcPts val="790"/>
              </a:spcBef>
              <a:buAutoNum type="alphaLcPeriod"/>
              <a:tabLst>
                <a:tab pos="469900" algn="l"/>
              </a:tabLst>
            </a:pPr>
            <a:r>
              <a:rPr sz="1200" spc="-180" dirty="0">
                <a:solidFill>
                  <a:srgbClr val="FF0000"/>
                </a:solidFill>
                <a:latin typeface="Verdana"/>
                <a:cs typeface="Verdana"/>
              </a:rPr>
              <a:t>Tính</a:t>
            </a:r>
            <a:r>
              <a:rPr sz="1200" spc="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toán</a:t>
            </a:r>
            <a:r>
              <a:rPr sz="1200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lại</a:t>
            </a:r>
            <a:r>
              <a:rPr sz="1200" spc="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4" dirty="0">
                <a:solidFill>
                  <a:srgbClr val="FF0000"/>
                </a:solidFill>
                <a:latin typeface="Verdana"/>
                <a:cs typeface="Verdana"/>
              </a:rPr>
              <a:t>giá</a:t>
            </a:r>
            <a:r>
              <a:rPr sz="1200" spc="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85" dirty="0">
                <a:solidFill>
                  <a:srgbClr val="FF0000"/>
                </a:solidFill>
                <a:latin typeface="Verdana"/>
                <a:cs typeface="Verdana"/>
              </a:rPr>
              <a:t>trị</a:t>
            </a:r>
            <a:r>
              <a:rPr sz="1200" spc="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cửa</a:t>
            </a:r>
            <a:r>
              <a:rPr sz="1200" spc="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0" dirty="0">
                <a:solidFill>
                  <a:srgbClr val="FF0000"/>
                </a:solidFill>
                <a:latin typeface="Verdana"/>
                <a:cs typeface="Verdana"/>
              </a:rPr>
              <a:t>sổ</a:t>
            </a:r>
            <a:r>
              <a:rPr sz="1200" spc="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kiểm</a:t>
            </a:r>
            <a:r>
              <a:rPr sz="120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soát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tắc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nghẽn</a:t>
            </a:r>
            <a:endParaRPr sz="1200">
              <a:latin typeface="Verdana"/>
              <a:cs typeface="Verdana"/>
            </a:endParaRPr>
          </a:p>
          <a:p>
            <a:pPr marL="469900" marR="8890" indent="-228600" algn="just">
              <a:lnSpc>
                <a:spcPts val="1689"/>
              </a:lnSpc>
              <a:spcBef>
                <a:spcPts val="90"/>
              </a:spcBef>
              <a:buAutoNum type="alphaLcPeriod"/>
              <a:tabLst>
                <a:tab pos="469900" algn="l"/>
              </a:tabLst>
            </a:pPr>
            <a:r>
              <a:rPr sz="1200" spc="-180" dirty="0">
                <a:latin typeface="Verdana"/>
                <a:cs typeface="Verdana"/>
              </a:rPr>
              <a:t>Tính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toán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lại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giá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trị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cửa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sổ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kiểm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soát </a:t>
            </a:r>
            <a:r>
              <a:rPr sz="1200" spc="-10" dirty="0">
                <a:latin typeface="Verdana"/>
                <a:cs typeface="Verdana"/>
              </a:rPr>
              <a:t>luồng</a:t>
            </a:r>
            <a:endParaRPr sz="1200">
              <a:latin typeface="Verdana"/>
              <a:cs typeface="Verdana"/>
            </a:endParaRPr>
          </a:p>
          <a:p>
            <a:pPr marL="469900" marR="9525" indent="-228600" algn="just">
              <a:lnSpc>
                <a:spcPts val="1680"/>
              </a:lnSpc>
              <a:buAutoNum type="alphaLcPeriod"/>
              <a:tabLst>
                <a:tab pos="469900" algn="l"/>
              </a:tabLst>
            </a:pP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Phát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lại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đã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gửi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mà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chưa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nhận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được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ACK</a:t>
            </a:r>
            <a:endParaRPr sz="1200">
              <a:latin typeface="Verdana"/>
              <a:cs typeface="Verdana"/>
            </a:endParaRPr>
          </a:p>
          <a:p>
            <a:pPr marL="469900" marR="9525" indent="-228600" algn="just">
              <a:lnSpc>
                <a:spcPts val="1680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spc="-60" dirty="0">
                <a:latin typeface="Verdana"/>
                <a:cs typeface="Verdana"/>
              </a:rPr>
              <a:t>Chờ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thêm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một </a:t>
            </a:r>
            <a:r>
              <a:rPr sz="1200" spc="-114" dirty="0">
                <a:latin typeface="Verdana"/>
                <a:cs typeface="Verdana"/>
              </a:rPr>
              <a:t>khoảng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thời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gian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tối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thiểu</a:t>
            </a:r>
            <a:r>
              <a:rPr sz="1200" spc="-125" dirty="0">
                <a:latin typeface="Verdana"/>
                <a:cs typeface="Verdana"/>
              </a:rPr>
              <a:t> 2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lần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RTT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trung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bình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trước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khi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phát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lại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dữ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liệu</a:t>
            </a:r>
            <a:endParaRPr sz="1200">
              <a:latin typeface="Verdana"/>
              <a:cs typeface="Verdana"/>
            </a:endParaRPr>
          </a:p>
          <a:p>
            <a:pPr marL="469900" marR="10795" indent="-228600" algn="just">
              <a:lnSpc>
                <a:spcPts val="1680"/>
              </a:lnSpc>
              <a:spcBef>
                <a:spcPts val="15"/>
              </a:spcBef>
              <a:buAutoNum type="alphaLcPeriod"/>
              <a:tabLst>
                <a:tab pos="469900" algn="l"/>
              </a:tabLst>
            </a:pPr>
            <a:r>
              <a:rPr sz="1200" spc="-120" dirty="0">
                <a:latin typeface="Verdana"/>
                <a:cs typeface="Verdana"/>
              </a:rPr>
              <a:t>Đóng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liên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kết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hiện</a:t>
            </a:r>
            <a:r>
              <a:rPr sz="1200" spc="-40" dirty="0">
                <a:latin typeface="Verdana"/>
                <a:cs typeface="Verdana"/>
              </a:rPr>
              <a:t> tại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và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thiết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lập </a:t>
            </a:r>
            <a:r>
              <a:rPr sz="1200" spc="-70" dirty="0">
                <a:latin typeface="Verdana"/>
                <a:cs typeface="Verdana"/>
              </a:rPr>
              <a:t>liên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kết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mới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900"/>
              </a:lnSpc>
              <a:spcBef>
                <a:spcPts val="705"/>
              </a:spcBef>
            </a:pPr>
            <a:r>
              <a:rPr sz="1200" b="1" spc="-70" dirty="0">
                <a:latin typeface="Arial"/>
                <a:cs typeface="Arial"/>
              </a:rPr>
              <a:t>Câu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90" dirty="0">
                <a:latin typeface="Arial"/>
                <a:cs typeface="Arial"/>
              </a:rPr>
              <a:t>31: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spc="-215" dirty="0">
                <a:latin typeface="Verdana"/>
                <a:cs typeface="Verdana"/>
              </a:rPr>
              <a:t>Trong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hoạt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động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của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giao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thức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TCP, </a:t>
            </a:r>
            <a:r>
              <a:rPr sz="1200" spc="-140" dirty="0">
                <a:latin typeface="Verdana"/>
                <a:cs typeface="Verdana"/>
              </a:rPr>
              <a:t>phía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nhận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thực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hiện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thao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tác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330" dirty="0">
                <a:latin typeface="Verdana"/>
                <a:cs typeface="Verdana"/>
              </a:rPr>
              <a:t>xử</a:t>
            </a:r>
            <a:r>
              <a:rPr sz="1200" spc="225" dirty="0">
                <a:latin typeface="Verdana"/>
                <a:cs typeface="Verdana"/>
              </a:rPr>
              <a:t> </a:t>
            </a:r>
            <a:r>
              <a:rPr sz="1200" spc="-245" dirty="0">
                <a:latin typeface="Verdana"/>
                <a:cs typeface="Verdana"/>
              </a:rPr>
              <a:t>lý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nào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nếu </a:t>
            </a:r>
            <a:r>
              <a:rPr sz="1200" spc="-165" dirty="0">
                <a:latin typeface="Verdana"/>
                <a:cs typeface="Verdana"/>
              </a:rPr>
              <a:t>nhận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được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một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gói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tin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khi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bộ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đệm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đã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đầy? </a:t>
            </a:r>
            <a:r>
              <a:rPr sz="1200" spc="-110" dirty="0">
                <a:latin typeface="Verdana"/>
                <a:cs typeface="Verdana"/>
              </a:rPr>
              <a:t>(Chọn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2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đáp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25" dirty="0">
                <a:latin typeface="Verdana"/>
                <a:cs typeface="Verdana"/>
              </a:rPr>
              <a:t>Xóa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bộ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đệm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Loại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bỏ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gói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endParaRPr sz="1200">
              <a:latin typeface="Verdana"/>
              <a:cs typeface="Verdana"/>
            </a:endParaRPr>
          </a:p>
          <a:p>
            <a:pPr marL="469900" marR="9525" indent="-228600" algn="just">
              <a:lnSpc>
                <a:spcPts val="1689"/>
              </a:lnSpc>
              <a:spcBef>
                <a:spcPts val="90"/>
              </a:spcBef>
              <a:buAutoNum type="alphaLcPeriod"/>
              <a:tabLst>
                <a:tab pos="469900" algn="l"/>
              </a:tabLst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Gửi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lại ACK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trước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đó với</a:t>
            </a:r>
            <a:r>
              <a:rPr sz="12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giá</a:t>
            </a:r>
            <a:r>
              <a:rPr sz="12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trị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Receive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Window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60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 marL="469900" marR="8255" indent="-228600" algn="just">
              <a:lnSpc>
                <a:spcPts val="1680"/>
              </a:lnSpc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Gửi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ACK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cho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gói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tin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vừa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nhận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được </a:t>
            </a:r>
            <a:r>
              <a:rPr sz="1200" spc="-100" dirty="0">
                <a:latin typeface="Verdana"/>
                <a:cs typeface="Verdana"/>
              </a:rPr>
              <a:t>với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giá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trị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Receive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Window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 marL="469900" marR="9525" indent="-228600" algn="just">
              <a:lnSpc>
                <a:spcPts val="1680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Verdana"/>
                <a:cs typeface="Verdana"/>
              </a:rPr>
              <a:t>Gửi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gói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tin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ACK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bất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kỳ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với</a:t>
            </a:r>
            <a:r>
              <a:rPr sz="1200" spc="-50" dirty="0">
                <a:latin typeface="Verdana"/>
                <a:cs typeface="Verdana"/>
              </a:rPr>
              <a:t> giá</a:t>
            </a:r>
            <a:r>
              <a:rPr sz="1200" spc="-60" dirty="0">
                <a:latin typeface="Verdana"/>
                <a:cs typeface="Verdana"/>
              </a:rPr>
              <a:t> trị </a:t>
            </a:r>
            <a:r>
              <a:rPr sz="1200" spc="-75" dirty="0">
                <a:latin typeface="Verdana"/>
                <a:cs typeface="Verdana"/>
              </a:rPr>
              <a:t>Receive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Window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bằng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kích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thước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bộ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đệm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92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260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3340" y="1136648"/>
            <a:ext cx="2789555" cy="216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9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32: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spc="-200" dirty="0">
                <a:latin typeface="Verdana"/>
                <a:cs typeface="Verdana"/>
              </a:rPr>
              <a:t>Trong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kịch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bản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bên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dưới,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các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máy </a:t>
            </a:r>
            <a:r>
              <a:rPr sz="1200" spc="-150" dirty="0">
                <a:latin typeface="Verdana"/>
                <a:cs typeface="Verdana"/>
              </a:rPr>
              <a:t>khách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TCP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bên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trái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385" dirty="0">
                <a:latin typeface="Verdana"/>
                <a:cs typeface="Verdana"/>
              </a:rPr>
              <a:t>và</a:t>
            </a:r>
            <a:r>
              <a:rPr sz="1200" spc="27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bên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phải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giao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tiếp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với </a:t>
            </a:r>
            <a:r>
              <a:rPr sz="1200" spc="-85" dirty="0">
                <a:latin typeface="Verdana"/>
                <a:cs typeface="Verdana"/>
              </a:rPr>
              <a:t>máy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chủ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TCP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bằng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các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socket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TCP.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Ba </a:t>
            </a:r>
            <a:r>
              <a:rPr sz="1200" spc="-95" dirty="0">
                <a:latin typeface="Verdana"/>
                <a:cs typeface="Verdana"/>
              </a:rPr>
              <a:t>socket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được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hiển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thị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trong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máy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chủ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được </a:t>
            </a:r>
            <a:r>
              <a:rPr sz="1200" spc="-150" dirty="0">
                <a:latin typeface="Verdana"/>
                <a:cs typeface="Verdana"/>
              </a:rPr>
              <a:t>tạo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280" dirty="0">
                <a:latin typeface="Verdana"/>
                <a:cs typeface="Verdana"/>
              </a:rPr>
              <a:t>ra</a:t>
            </a:r>
            <a:r>
              <a:rPr sz="1200" spc="17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do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máy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chủ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chấp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nhận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các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yêu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cầu </a:t>
            </a:r>
            <a:r>
              <a:rPr sz="1200" spc="-245" dirty="0">
                <a:latin typeface="Verdana"/>
                <a:cs typeface="Verdana"/>
              </a:rPr>
              <a:t>kết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nối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trên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socket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chào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đón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265" dirty="0">
                <a:latin typeface="Verdana"/>
                <a:cs typeface="Verdana"/>
              </a:rPr>
              <a:t>này</a:t>
            </a:r>
            <a:r>
              <a:rPr sz="1200" spc="155" dirty="0">
                <a:latin typeface="Verdana"/>
                <a:cs typeface="Verdana"/>
              </a:rPr>
              <a:t> </a:t>
            </a:r>
            <a:r>
              <a:rPr sz="1200" spc="-290" dirty="0">
                <a:latin typeface="Verdana"/>
                <a:cs typeface="Verdana"/>
              </a:rPr>
              <a:t>từ</a:t>
            </a:r>
            <a:r>
              <a:rPr sz="1200" spc="185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hai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máy </a:t>
            </a:r>
            <a:r>
              <a:rPr sz="1200" spc="-105" dirty="0">
                <a:latin typeface="Verdana"/>
                <a:cs typeface="Verdana"/>
              </a:rPr>
              <a:t>khách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(một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kết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nối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từ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máy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khách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bên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trái </a:t>
            </a:r>
            <a:r>
              <a:rPr sz="1200" spc="-260" dirty="0">
                <a:latin typeface="Verdana"/>
                <a:cs typeface="Verdana"/>
              </a:rPr>
              <a:t>và</a:t>
            </a:r>
            <a:r>
              <a:rPr sz="1200" spc="15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hai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kết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nối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từ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máy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khách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bên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phải).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Số </a:t>
            </a:r>
            <a:r>
              <a:rPr sz="1200" spc="-210" dirty="0">
                <a:latin typeface="Verdana"/>
                <a:cs typeface="Verdana"/>
              </a:rPr>
              <a:t>thứ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295" dirty="0">
                <a:latin typeface="Verdana"/>
                <a:cs typeface="Verdana"/>
              </a:rPr>
              <a:t>tự</a:t>
            </a:r>
            <a:r>
              <a:rPr sz="1200" spc="19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cho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cổng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nguồn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390" dirty="0">
                <a:latin typeface="Verdana"/>
                <a:cs typeface="Verdana"/>
              </a:rPr>
              <a:t>và</a:t>
            </a:r>
            <a:r>
              <a:rPr sz="1200" spc="28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cổng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đích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cho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gói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340" y="5012816"/>
            <a:ext cx="2789555" cy="1623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3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6318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7023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7023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–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6318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30" dirty="0">
                <a:latin typeface="Verdana"/>
                <a:cs typeface="Verdana"/>
              </a:rPr>
              <a:t>5837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–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6318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6017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6318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80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33:</a:t>
            </a:r>
            <a:r>
              <a:rPr sz="1200" b="1" spc="75" dirty="0">
                <a:latin typeface="Arial"/>
                <a:cs typeface="Arial"/>
              </a:rPr>
              <a:t> </a:t>
            </a:r>
            <a:r>
              <a:rPr sz="1200" spc="-110" dirty="0">
                <a:latin typeface="Verdana"/>
                <a:cs typeface="Verdana"/>
              </a:rPr>
              <a:t>Trong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kịch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bản </a:t>
            </a:r>
            <a:r>
              <a:rPr sz="1200" spc="-10" dirty="0">
                <a:latin typeface="Verdana"/>
                <a:cs typeface="Verdana"/>
              </a:rPr>
              <a:t>bên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dưới,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máy </a:t>
            </a:r>
            <a:r>
              <a:rPr sz="1200" spc="-150" dirty="0">
                <a:latin typeface="Verdana"/>
                <a:cs typeface="Verdana"/>
              </a:rPr>
              <a:t>khách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bên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trái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395" dirty="0">
                <a:latin typeface="Verdana"/>
                <a:cs typeface="Verdana"/>
              </a:rPr>
              <a:t>và</a:t>
            </a:r>
            <a:r>
              <a:rPr sz="1200" spc="290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bên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phải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giao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tiếp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với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máy </a:t>
            </a:r>
            <a:r>
              <a:rPr sz="1200" spc="-80" dirty="0">
                <a:latin typeface="Verdana"/>
                <a:cs typeface="Verdana"/>
              </a:rPr>
              <a:t>chủ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bằng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socket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UDP.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340" y="8286750"/>
            <a:ext cx="2789555" cy="882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105"/>
              </a:spcBef>
            </a:pPr>
            <a:r>
              <a:rPr sz="1200" spc="-100" dirty="0">
                <a:latin typeface="Verdana"/>
                <a:cs typeface="Verdana"/>
              </a:rPr>
              <a:t>Cùng</a:t>
            </a:r>
            <a:r>
              <a:rPr sz="1200" spc="-2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một</a:t>
            </a:r>
            <a:r>
              <a:rPr sz="1200" spc="-2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socket</a:t>
            </a:r>
            <a:r>
              <a:rPr sz="1200" spc="-24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tại</a:t>
            </a:r>
            <a:r>
              <a:rPr sz="1200" spc="-24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máy</a:t>
            </a:r>
            <a:r>
              <a:rPr sz="1200" spc="-24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chủ</a:t>
            </a:r>
            <a:r>
              <a:rPr sz="1200" spc="-2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dụng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để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tiếp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với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cả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hai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máy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khách.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Hãy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xem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xét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bốn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lớp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vận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chuyển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–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A,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B,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D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–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hiển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thị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trong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hình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bên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dưới.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6496" y="1136648"/>
            <a:ext cx="2788920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16700"/>
              </a:lnSpc>
              <a:spcBef>
                <a:spcPts val="100"/>
              </a:spcBef>
            </a:pPr>
            <a:r>
              <a:rPr sz="1200" spc="-135" dirty="0">
                <a:latin typeface="Verdana"/>
                <a:cs typeface="Verdana"/>
              </a:rPr>
              <a:t>biết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số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thứ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270" dirty="0">
                <a:latin typeface="Verdana"/>
                <a:cs typeface="Verdana"/>
              </a:rPr>
              <a:t>tự</a:t>
            </a:r>
            <a:r>
              <a:rPr sz="1200" spc="16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của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cổng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nguồn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và</a:t>
            </a:r>
            <a:r>
              <a:rPr sz="1200" spc="25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cổng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đích </a:t>
            </a:r>
            <a:r>
              <a:rPr sz="1200" spc="-80" dirty="0">
                <a:latin typeface="Verdana"/>
                <a:cs typeface="Verdana"/>
              </a:rPr>
              <a:t>của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7414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7120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7414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7291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265" algn="l"/>
              </a:tabLst>
            </a:pPr>
            <a:r>
              <a:rPr sz="1200" spc="-130" dirty="0">
                <a:latin typeface="Verdana"/>
                <a:cs typeface="Verdana"/>
              </a:rPr>
              <a:t>7120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7414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7291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7414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200"/>
              </a:lnSpc>
              <a:spcBef>
                <a:spcPts val="79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34: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spc="-114" dirty="0">
                <a:latin typeface="Verdana"/>
                <a:cs typeface="Verdana"/>
              </a:rPr>
              <a:t>Xét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nội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dung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của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một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segment, </a:t>
            </a:r>
            <a:r>
              <a:rPr sz="1200" spc="-110" dirty="0">
                <a:latin typeface="Verdana"/>
                <a:cs typeface="Verdana"/>
              </a:rPr>
              <a:t>bao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gồm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các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trường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của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header,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là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chuỗi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số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nguyên</a:t>
            </a:r>
            <a:r>
              <a:rPr sz="1200" spc="-140" dirty="0">
                <a:latin typeface="Verdana"/>
                <a:cs typeface="Verdana"/>
              </a:rPr>
              <a:t> 16-</a:t>
            </a:r>
            <a:r>
              <a:rPr sz="1200" spc="-85" dirty="0">
                <a:latin typeface="Verdana"/>
                <a:cs typeface="Verdana"/>
              </a:rPr>
              <a:t>bit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như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sau: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5096" y="3366642"/>
            <a:ext cx="1649095" cy="47370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25"/>
              </a:spcBef>
              <a:buFont typeface="Symbol"/>
              <a:buChar char=""/>
              <a:tabLst>
                <a:tab pos="240665" algn="l"/>
              </a:tabLst>
            </a:pPr>
            <a:r>
              <a:rPr sz="1200" spc="-130" dirty="0">
                <a:latin typeface="Verdana"/>
                <a:cs typeface="Verdana"/>
              </a:rPr>
              <a:t>01000001 </a:t>
            </a:r>
            <a:r>
              <a:rPr sz="1200" spc="-60" dirty="0">
                <a:latin typeface="Verdana"/>
                <a:cs typeface="Verdana"/>
              </a:rPr>
              <a:t>10111100</a:t>
            </a:r>
            <a:endParaRPr sz="12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320"/>
              </a:spcBef>
              <a:buFont typeface="Symbol"/>
              <a:buChar char=""/>
              <a:tabLst>
                <a:tab pos="240665" algn="l"/>
              </a:tabLst>
            </a:pPr>
            <a:r>
              <a:rPr sz="1200" spc="-100" dirty="0">
                <a:latin typeface="Verdana"/>
                <a:cs typeface="Verdana"/>
              </a:rPr>
              <a:t>00111100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01111001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6496" y="3916807"/>
            <a:ext cx="2789555" cy="3437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00"/>
              </a:spcBef>
            </a:pPr>
            <a:r>
              <a:rPr sz="1200" spc="-20" dirty="0">
                <a:latin typeface="Verdana"/>
                <a:cs typeface="Verdana"/>
              </a:rPr>
              <a:t>Cho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biết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giá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trị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(dạng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mã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nhị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phân)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của </a:t>
            </a:r>
            <a:r>
              <a:rPr sz="1200" spc="-120" dirty="0">
                <a:latin typeface="Verdana"/>
                <a:cs typeface="Verdana"/>
              </a:rPr>
              <a:t>Internet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checksum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cho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segment</a:t>
            </a:r>
            <a:r>
              <a:rPr sz="1200" spc="-135" dirty="0">
                <a:latin typeface="Verdana"/>
                <a:cs typeface="Verdana"/>
              </a:rPr>
              <a:t> này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gì?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10000001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11001010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0110011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001111101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30" dirty="0">
                <a:latin typeface="Verdana"/>
                <a:cs typeface="Verdana"/>
              </a:rPr>
              <a:t>01010011 </a:t>
            </a:r>
            <a:r>
              <a:rPr sz="1200" spc="-10" dirty="0">
                <a:latin typeface="Verdana"/>
                <a:cs typeface="Verdana"/>
              </a:rPr>
              <a:t>11101110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01000011 </a:t>
            </a:r>
            <a:r>
              <a:rPr sz="1200" spc="-10" dirty="0">
                <a:latin typeface="Verdana"/>
                <a:cs typeface="Verdana"/>
              </a:rPr>
              <a:t>00000100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000"/>
              </a:lnSpc>
              <a:spcBef>
                <a:spcPts val="800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-15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35:</a:t>
            </a:r>
            <a:r>
              <a:rPr sz="1200" b="1" spc="-155" dirty="0">
                <a:latin typeface="Arial"/>
                <a:cs typeface="Arial"/>
              </a:rPr>
              <a:t> </a:t>
            </a:r>
            <a:r>
              <a:rPr sz="1200" spc="-75" dirty="0">
                <a:latin typeface="Verdana"/>
                <a:cs typeface="Verdana"/>
              </a:rPr>
              <a:t>Giả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229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rằng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các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giá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trị</a:t>
            </a:r>
            <a:r>
              <a:rPr sz="1200" spc="-24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ước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tính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hiện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tại</a:t>
            </a:r>
            <a:r>
              <a:rPr sz="1200" spc="54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của</a:t>
            </a:r>
            <a:r>
              <a:rPr sz="1200" spc="54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TCP</a:t>
            </a:r>
            <a:r>
              <a:rPr sz="1200" spc="55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cho</a:t>
            </a:r>
            <a:r>
              <a:rPr sz="1200" spc="54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thời</a:t>
            </a:r>
            <a:r>
              <a:rPr sz="1200" spc="54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gian</a:t>
            </a:r>
            <a:r>
              <a:rPr sz="1200" spc="54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khứ</a:t>
            </a:r>
            <a:r>
              <a:rPr sz="1200" spc="54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hồi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(estimateRTT)</a:t>
            </a:r>
            <a:r>
              <a:rPr sz="1200" spc="65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65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độ</a:t>
            </a:r>
            <a:r>
              <a:rPr sz="1200" spc="66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lệch</a:t>
            </a:r>
            <a:r>
              <a:rPr sz="1200" spc="6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trong</a:t>
            </a:r>
            <a:r>
              <a:rPr sz="1200" spc="65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RTT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(DevRTT)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lần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lượt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là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240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msec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22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msec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Giả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rằng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ba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giá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trị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đo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tiếp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theo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của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RTT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lần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lượt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340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msec,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360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msec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300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msec.</a:t>
            </a:r>
            <a:r>
              <a:rPr sz="1200" spc="-110" dirty="0">
                <a:latin typeface="Verdana"/>
                <a:cs typeface="Verdana"/>
              </a:rPr>
              <a:t> Sử </a:t>
            </a:r>
            <a:r>
              <a:rPr sz="1200" spc="-120" dirty="0">
                <a:latin typeface="Verdana"/>
                <a:cs typeface="Verdana"/>
              </a:rPr>
              <a:t>dụng </a:t>
            </a:r>
            <a:r>
              <a:rPr sz="1200" spc="-35" dirty="0">
                <a:latin typeface="Verdana"/>
                <a:cs typeface="Verdana"/>
              </a:rPr>
              <a:t>các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giá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trị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α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20" dirty="0">
                <a:latin typeface="Verdana"/>
                <a:cs typeface="Verdana"/>
              </a:rPr>
              <a:t> 0,125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β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0,25.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Thời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gian </a:t>
            </a:r>
            <a:r>
              <a:rPr sz="1200" spc="-60" dirty="0">
                <a:latin typeface="Verdana"/>
                <a:cs typeface="Verdana"/>
              </a:rPr>
              <a:t>chờ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(timeout)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TCP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cho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RTT</a:t>
            </a:r>
            <a:r>
              <a:rPr sz="1200" spc="-100" dirty="0">
                <a:latin typeface="Verdana"/>
                <a:cs typeface="Verdana"/>
              </a:rPr>
              <a:t> đầu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tiên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(RTT1)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bao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lâu?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5096" y="8434578"/>
            <a:ext cx="622935" cy="6692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AutoNum type="alphaLcPeriod"/>
              <a:tabLst>
                <a:tab pos="241300" algn="l"/>
              </a:tabLst>
            </a:pPr>
            <a:r>
              <a:rPr sz="1200" spc="-114" dirty="0">
                <a:latin typeface="Verdana"/>
                <a:cs typeface="Verdana"/>
              </a:rPr>
              <a:t>550.5</a:t>
            </a:r>
            <a:endParaRPr sz="1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241300" algn="l"/>
              </a:tabLst>
            </a:pP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418.5</a:t>
            </a:r>
            <a:endParaRPr sz="12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245"/>
              </a:spcBef>
              <a:buAutoNum type="alphaLcPeriod"/>
              <a:tabLst>
                <a:tab pos="240665" algn="l"/>
              </a:tabLst>
            </a:pPr>
            <a:r>
              <a:rPr sz="1200" spc="-114" dirty="0">
                <a:latin typeface="Verdana"/>
                <a:cs typeface="Verdana"/>
              </a:rPr>
              <a:t>350.5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518" y="3503769"/>
            <a:ext cx="2522853" cy="139332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749" y="6843936"/>
            <a:ext cx="2485090" cy="12997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7800" y="7556789"/>
            <a:ext cx="2763520" cy="798285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848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401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259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92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260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3340" y="1136648"/>
            <a:ext cx="2789555" cy="7844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900"/>
              </a:lnSpc>
              <a:spcBef>
                <a:spcPts val="9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70" dirty="0">
                <a:latin typeface="Arial"/>
                <a:cs typeface="Arial"/>
              </a:rPr>
              <a:t>19: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spc="-110" dirty="0">
                <a:latin typeface="Verdana"/>
                <a:cs typeface="Verdana"/>
              </a:rPr>
              <a:t>Phương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pháp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nào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dùng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để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ngăn </a:t>
            </a:r>
            <a:r>
              <a:rPr sz="1200" spc="-114" dirty="0">
                <a:latin typeface="Verdana"/>
                <a:cs typeface="Verdana"/>
              </a:rPr>
              <a:t>chặn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các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thâm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nhập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trái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phép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(theo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danh </a:t>
            </a:r>
            <a:r>
              <a:rPr sz="1200" spc="-135" dirty="0">
                <a:latin typeface="Verdana"/>
                <a:cs typeface="Verdana"/>
              </a:rPr>
              <a:t>sách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truy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nhập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xác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định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trước)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395" dirty="0">
                <a:latin typeface="Verdana"/>
                <a:cs typeface="Verdana"/>
              </a:rPr>
              <a:t>và</a:t>
            </a:r>
            <a:r>
              <a:rPr sz="1200" spc="28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có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thể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lọc </a:t>
            </a:r>
            <a:r>
              <a:rPr sz="1200" spc="-85" dirty="0">
                <a:latin typeface="Verdana"/>
                <a:cs typeface="Verdana"/>
              </a:rPr>
              <a:t>bỏ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tin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Encryption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latin typeface="Verdana"/>
                <a:cs typeface="Verdana"/>
              </a:rPr>
              <a:t>Physical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Protection</a:t>
            </a:r>
            <a:endParaRPr sz="1200">
              <a:latin typeface="Verdana"/>
              <a:cs typeface="Verdana"/>
            </a:endParaRPr>
          </a:p>
          <a:p>
            <a:pPr marL="469265" indent="-227965" algn="just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Firewall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50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Login/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password</a:t>
            </a:r>
            <a:endParaRPr sz="1200">
              <a:latin typeface="Verdana"/>
              <a:cs typeface="Verdana"/>
            </a:endParaRPr>
          </a:p>
          <a:p>
            <a:pPr marL="12700" marR="5715" algn="just">
              <a:lnSpc>
                <a:spcPct val="116700"/>
              </a:lnSpc>
              <a:spcBef>
                <a:spcPts val="80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20: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spc="-90" dirty="0">
                <a:latin typeface="Verdana"/>
                <a:cs typeface="Verdana"/>
              </a:rPr>
              <a:t>Cáp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xoắn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đôi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có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mấy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kiểu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(loại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– </a:t>
            </a:r>
            <a:r>
              <a:rPr sz="1200" spc="-10" dirty="0">
                <a:latin typeface="Verdana"/>
                <a:cs typeface="Verdana"/>
              </a:rPr>
              <a:t>Category)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6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50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  <a:p>
            <a:pPr marL="469265" indent="-227965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50" dirty="0"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60"/>
              </a:spcBef>
              <a:buAutoNum type="alphaLcPeriod"/>
              <a:tabLst>
                <a:tab pos="469900" algn="l"/>
              </a:tabLst>
            </a:pPr>
            <a:r>
              <a:rPr sz="1200" spc="-50" dirty="0"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9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21: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spc="-180" dirty="0">
                <a:latin typeface="Verdana"/>
                <a:cs typeface="Verdana"/>
              </a:rPr>
              <a:t>Để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có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một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kiến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trúc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mạng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chung </a:t>
            </a:r>
            <a:r>
              <a:rPr sz="1200" spc="-114" dirty="0">
                <a:latin typeface="Verdana"/>
                <a:cs typeface="Verdana"/>
              </a:rPr>
              <a:t>tương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thích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giữa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các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mạng,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năm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1984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tổ </a:t>
            </a:r>
            <a:r>
              <a:rPr sz="1200" spc="-55" dirty="0">
                <a:latin typeface="Verdana"/>
                <a:cs typeface="Verdana"/>
              </a:rPr>
              <a:t>chức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Tiêu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chuẩn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thế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giới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đã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công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bố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một </a:t>
            </a:r>
            <a:r>
              <a:rPr sz="1200" spc="-110" dirty="0">
                <a:latin typeface="Verdana"/>
                <a:cs typeface="Verdana"/>
              </a:rPr>
              <a:t>mô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hình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mạng,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đó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ISO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DECNET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OSI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ARPANET</a:t>
            </a:r>
            <a:endParaRPr sz="1200">
              <a:latin typeface="Verdana"/>
              <a:cs typeface="Verdana"/>
            </a:endParaRPr>
          </a:p>
          <a:p>
            <a:pPr marL="12700" marR="8255" algn="just">
              <a:lnSpc>
                <a:spcPct val="116700"/>
              </a:lnSpc>
              <a:spcBef>
                <a:spcPts val="80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2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22:</a:t>
            </a:r>
            <a:r>
              <a:rPr sz="1200" b="1" spc="245" dirty="0">
                <a:latin typeface="Arial"/>
                <a:cs typeface="Arial"/>
              </a:rPr>
              <a:t> </a:t>
            </a:r>
            <a:r>
              <a:rPr sz="1200" dirty="0">
                <a:latin typeface="Verdana"/>
                <a:cs typeface="Verdana"/>
              </a:rPr>
              <a:t>Cáp</a:t>
            </a:r>
            <a:r>
              <a:rPr sz="1200" spc="1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sợi</a:t>
            </a:r>
            <a:r>
              <a:rPr sz="1200" spc="15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quang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(Fiber</a:t>
            </a:r>
            <a:r>
              <a:rPr sz="1200" spc="15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Optic) </a:t>
            </a:r>
            <a:r>
              <a:rPr sz="1200" spc="-110" dirty="0">
                <a:latin typeface="Verdana"/>
                <a:cs typeface="Verdana"/>
              </a:rPr>
              <a:t>thường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được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sử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dụng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để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45" dirty="0">
                <a:latin typeface="Verdana"/>
                <a:cs typeface="Verdana"/>
              </a:rPr>
              <a:t>Thay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thế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cáp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UTP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vì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nó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rẻ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hơn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latin typeface="Verdana"/>
                <a:cs typeface="Verdana"/>
              </a:rPr>
              <a:t>Vượt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qua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giới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hạn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về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khoảng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cách</a:t>
            </a:r>
            <a:endParaRPr sz="1200">
              <a:latin typeface="Verdana"/>
              <a:cs typeface="Verdana"/>
            </a:endParaRPr>
          </a:p>
          <a:p>
            <a:pPr marL="469265" marR="6350" indent="-228600">
              <a:lnSpc>
                <a:spcPct val="117600"/>
              </a:lnSpc>
              <a:spcBef>
                <a:spcPts val="790"/>
              </a:spcBef>
              <a:buAutoNum type="alphaLcPeriod"/>
              <a:tabLst>
                <a:tab pos="469265" algn="l"/>
              </a:tabLst>
            </a:pPr>
            <a:r>
              <a:rPr sz="1200" spc="-75" dirty="0">
                <a:latin typeface="Verdana"/>
                <a:cs typeface="Verdana"/>
              </a:rPr>
              <a:t>Kết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nối </a:t>
            </a:r>
            <a:r>
              <a:rPr sz="1200" dirty="0">
                <a:latin typeface="Verdana"/>
                <a:cs typeface="Verdana"/>
              </a:rPr>
              <a:t>PC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đến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các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hộp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nối </a:t>
            </a:r>
            <a:r>
              <a:rPr sz="1200" spc="-85" dirty="0">
                <a:latin typeface="Verdana"/>
                <a:cs typeface="Verdana"/>
              </a:rPr>
              <a:t>trên </a:t>
            </a:r>
            <a:r>
              <a:rPr sz="1200" spc="-10" dirty="0">
                <a:latin typeface="Verdana"/>
                <a:cs typeface="Verdana"/>
              </a:rPr>
              <a:t>tường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3976496" y="1136648"/>
            <a:ext cx="2790825" cy="783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228600">
              <a:lnSpc>
                <a:spcPct val="1167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d.</a:t>
            </a:r>
            <a:r>
              <a:rPr sz="1200" spc="3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Liên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kết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các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vị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trí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ở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xa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bằng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việc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sử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dụng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một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kết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nối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WAN</a:t>
            </a:r>
            <a:endParaRPr sz="1200">
              <a:latin typeface="Verdana"/>
              <a:cs typeface="Verdana"/>
            </a:endParaRPr>
          </a:p>
          <a:p>
            <a:pPr marL="12700" marR="6985">
              <a:lnSpc>
                <a:spcPct val="1167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38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23:</a:t>
            </a:r>
            <a:r>
              <a:rPr sz="1200" b="1" spc="385" dirty="0">
                <a:latin typeface="Arial"/>
                <a:cs typeface="Arial"/>
              </a:rPr>
              <a:t> </a:t>
            </a:r>
            <a:r>
              <a:rPr sz="1200" dirty="0">
                <a:latin typeface="Verdana"/>
                <a:cs typeface="Verdana"/>
              </a:rPr>
              <a:t>Chức</a:t>
            </a:r>
            <a:r>
              <a:rPr sz="1200" spc="28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năng</a:t>
            </a:r>
            <a:r>
              <a:rPr sz="1200" spc="29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chính</a:t>
            </a:r>
            <a:r>
              <a:rPr sz="1200" spc="29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của</a:t>
            </a:r>
            <a:r>
              <a:rPr sz="1200" spc="30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tầng </a:t>
            </a:r>
            <a:r>
              <a:rPr sz="1200" spc="-95" dirty="0">
                <a:latin typeface="Verdana"/>
                <a:cs typeface="Verdana"/>
              </a:rPr>
              <a:t>Presentation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Sửa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lỗi</a:t>
            </a:r>
            <a:endParaRPr sz="1200">
              <a:latin typeface="Verdana"/>
              <a:cs typeface="Verdana"/>
            </a:endParaRPr>
          </a:p>
          <a:p>
            <a:pPr marL="469900" marR="5715" indent="-228600">
              <a:lnSpc>
                <a:spcPct val="117500"/>
              </a:lnSpc>
              <a:spcBef>
                <a:spcPts val="795"/>
              </a:spcBef>
              <a:buAutoNum type="alphaLcPeriod"/>
              <a:tabLst>
                <a:tab pos="469900" algn="l"/>
              </a:tabLst>
            </a:pP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Chuyển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liệu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sang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khuôn</a:t>
            </a:r>
            <a:r>
              <a:rPr sz="1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dạng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phù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hợp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10" dirty="0">
                <a:latin typeface="Verdana"/>
                <a:cs typeface="Verdana"/>
              </a:rPr>
              <a:t>Đánh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số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thứ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tự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liệu.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14" dirty="0">
                <a:latin typeface="Verdana"/>
                <a:cs typeface="Verdana"/>
              </a:rPr>
              <a:t>Kiểm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soát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luồng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liệu</a:t>
            </a:r>
            <a:endParaRPr sz="1200">
              <a:latin typeface="Verdana"/>
              <a:cs typeface="Verdana"/>
            </a:endParaRPr>
          </a:p>
          <a:p>
            <a:pPr marL="12700" marR="6350">
              <a:lnSpc>
                <a:spcPct val="1167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24: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Để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kết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nối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máy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tính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và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Switch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với </a:t>
            </a:r>
            <a:r>
              <a:rPr sz="1200" spc="-110" dirty="0">
                <a:latin typeface="Verdana"/>
                <a:cs typeface="Verdana"/>
              </a:rPr>
              <a:t>nhau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thể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dùng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latin typeface="Verdana"/>
                <a:cs typeface="Verdana"/>
              </a:rPr>
              <a:t>Cáp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chéo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(Cross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–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Cable)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Cáp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thẳng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(Straight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Cable)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60"/>
              </a:spcBef>
              <a:buAutoNum type="alphaLcPeriod"/>
              <a:tabLst>
                <a:tab pos="469265" algn="l"/>
              </a:tabLst>
            </a:pPr>
            <a:r>
              <a:rPr sz="1200" spc="-95" dirty="0">
                <a:latin typeface="Verdana"/>
                <a:cs typeface="Verdana"/>
              </a:rPr>
              <a:t>Rollover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Cable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60" dirty="0">
                <a:latin typeface="Verdana"/>
                <a:cs typeface="Verdana"/>
              </a:rPr>
              <a:t>Tất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cả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đều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sai</a:t>
            </a:r>
            <a:endParaRPr sz="1200">
              <a:latin typeface="Verdana"/>
              <a:cs typeface="Verdana"/>
            </a:endParaRPr>
          </a:p>
          <a:p>
            <a:pPr marL="12700" marR="6350">
              <a:lnSpc>
                <a:spcPct val="116700"/>
              </a:lnSpc>
              <a:spcBef>
                <a:spcPts val="80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25: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Để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kết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nối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tính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và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Router </a:t>
            </a:r>
            <a:r>
              <a:rPr sz="1200" spc="-50" dirty="0">
                <a:latin typeface="Verdana"/>
                <a:cs typeface="Verdana"/>
              </a:rPr>
              <a:t>với </a:t>
            </a:r>
            <a:r>
              <a:rPr sz="1200" spc="-110" dirty="0">
                <a:latin typeface="Verdana"/>
                <a:cs typeface="Verdana"/>
              </a:rPr>
              <a:t>nhau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thể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dùng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latin typeface="Verdana"/>
                <a:cs typeface="Verdana"/>
              </a:rPr>
              <a:t>Cáp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chéo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(Cross</a:t>
            </a:r>
            <a:r>
              <a:rPr sz="1200" spc="-150" dirty="0">
                <a:latin typeface="Verdana"/>
                <a:cs typeface="Verdana"/>
              </a:rPr>
              <a:t> -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Cable)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Cáp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thẳng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(Straight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Cable)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95" dirty="0">
                <a:latin typeface="Verdana"/>
                <a:cs typeface="Verdana"/>
              </a:rPr>
              <a:t>Rollover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Cable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60" dirty="0">
                <a:latin typeface="Verdana"/>
                <a:cs typeface="Verdana"/>
              </a:rPr>
              <a:t>Tất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cả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đều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sai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7500"/>
              </a:lnSpc>
              <a:spcBef>
                <a:spcPts val="790"/>
              </a:spcBef>
            </a:pPr>
            <a:r>
              <a:rPr sz="1200" b="1" dirty="0">
                <a:latin typeface="Arial"/>
                <a:cs typeface="Arial"/>
              </a:rPr>
              <a:t>Câu 26: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spc="-35" dirty="0">
                <a:latin typeface="Verdana"/>
                <a:cs typeface="Verdana"/>
              </a:rPr>
              <a:t>Để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kết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nối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Router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với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Router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ta </a:t>
            </a:r>
            <a:r>
              <a:rPr sz="1200" spc="-10" dirty="0">
                <a:latin typeface="Verdana"/>
                <a:cs typeface="Verdana"/>
              </a:rPr>
              <a:t>dùng: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Cáp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chéo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(Cross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-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Cable)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latin typeface="Verdana"/>
                <a:cs typeface="Verdana"/>
              </a:rPr>
              <a:t>Cáp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thẳng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(Straight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Cable)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95" dirty="0">
                <a:latin typeface="Verdana"/>
                <a:cs typeface="Verdana"/>
              </a:rPr>
              <a:t>Rollover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Cable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60" dirty="0">
                <a:latin typeface="Verdana"/>
                <a:cs typeface="Verdana"/>
              </a:rPr>
              <a:t>Tất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cả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đều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sai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848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401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259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6848" y="1136648"/>
            <a:ext cx="2789555" cy="783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167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27: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spc="-135" dirty="0">
                <a:latin typeface="Verdana"/>
                <a:cs typeface="Verdana"/>
              </a:rPr>
              <a:t>Tầng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nào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trong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mô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hình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OSI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có </a:t>
            </a:r>
            <a:r>
              <a:rPr sz="1200" spc="-20" dirty="0">
                <a:latin typeface="Verdana"/>
                <a:cs typeface="Verdana"/>
              </a:rPr>
              <a:t>chức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năng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dùng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để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tạo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ra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những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gói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tin </a:t>
            </a:r>
            <a:r>
              <a:rPr sz="1200" spc="-10" dirty="0">
                <a:latin typeface="Verdana"/>
                <a:cs typeface="Verdana"/>
              </a:rPr>
              <a:t>(packets)?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Data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Link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Transport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Physical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6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Network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80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28: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spc="-140" dirty="0">
                <a:latin typeface="Verdana"/>
                <a:cs typeface="Verdana"/>
              </a:rPr>
              <a:t>PDU(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Protocol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Data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Unit)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tại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tầng </a:t>
            </a:r>
            <a:r>
              <a:rPr sz="1200" spc="-110" dirty="0">
                <a:latin typeface="Verdana"/>
                <a:cs typeface="Verdana"/>
              </a:rPr>
              <a:t>Network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của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mô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hình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OSI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được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gọi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gì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Transport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Segment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Packet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Frame</a:t>
            </a:r>
            <a:endParaRPr sz="1200">
              <a:latin typeface="Verdana"/>
              <a:cs typeface="Verdana"/>
            </a:endParaRPr>
          </a:p>
          <a:p>
            <a:pPr marL="12700" marR="5715" algn="just">
              <a:lnSpc>
                <a:spcPct val="117500"/>
              </a:lnSpc>
              <a:spcBef>
                <a:spcPts val="795"/>
              </a:spcBef>
            </a:pPr>
            <a:r>
              <a:rPr sz="1200" b="1" spc="-20" dirty="0">
                <a:latin typeface="Arial"/>
                <a:cs typeface="Arial"/>
              </a:rPr>
              <a:t>Câu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125" dirty="0">
                <a:latin typeface="Arial"/>
                <a:cs typeface="Arial"/>
              </a:rPr>
              <a:t>29: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spc="-235" dirty="0">
                <a:latin typeface="Verdana"/>
                <a:cs typeface="Verdana"/>
              </a:rPr>
              <a:t>Sự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phân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đoạn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dòng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dữ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liệu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50" dirty="0">
                <a:latin typeface="Verdana"/>
                <a:cs typeface="Verdana"/>
              </a:rPr>
              <a:t>xảy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ra </a:t>
            </a:r>
            <a:r>
              <a:rPr sz="1200" spc="-85" dirty="0">
                <a:latin typeface="Verdana"/>
                <a:cs typeface="Verdana"/>
              </a:rPr>
              <a:t>tại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tầng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nào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của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mô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hình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OSI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Transport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Network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Physical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Data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link</a:t>
            </a:r>
            <a:endParaRPr sz="1200">
              <a:latin typeface="Verdana"/>
              <a:cs typeface="Verdana"/>
            </a:endParaRPr>
          </a:p>
          <a:p>
            <a:pPr marL="12700" marR="6985" algn="just">
              <a:lnSpc>
                <a:spcPct val="1169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30: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spc="-135" dirty="0">
                <a:latin typeface="Verdana"/>
                <a:cs typeface="Verdana"/>
              </a:rPr>
              <a:t>Tầng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nào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trong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mô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hình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OSI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có </a:t>
            </a:r>
            <a:r>
              <a:rPr sz="1200" spc="-55" dirty="0">
                <a:latin typeface="Verdana"/>
                <a:cs typeface="Verdana"/>
              </a:rPr>
              <a:t>chức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năng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chuyển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đổi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dữ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Application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Presentation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Transport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Network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500"/>
              </a:lnSpc>
              <a:spcBef>
                <a:spcPts val="79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31: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spc="-75" dirty="0">
                <a:latin typeface="Verdana"/>
                <a:cs typeface="Verdana"/>
              </a:rPr>
              <a:t>Lớp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nào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trong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mô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hình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OSI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thực </a:t>
            </a:r>
            <a:r>
              <a:rPr sz="1200" spc="-90" dirty="0">
                <a:latin typeface="Verdana"/>
                <a:cs typeface="Verdana"/>
              </a:rPr>
              <a:t>hiện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việc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chọn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đường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và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chuyển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tiếp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thông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3848480" y="1136648"/>
            <a:ext cx="2789555" cy="794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6700"/>
              </a:lnSpc>
              <a:spcBef>
                <a:spcPts val="100"/>
              </a:spcBef>
            </a:pPr>
            <a:r>
              <a:rPr sz="1200" spc="-130" dirty="0">
                <a:latin typeface="Verdana"/>
                <a:cs typeface="Verdana"/>
              </a:rPr>
              <a:t>tin;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thực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hiện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kiểm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soát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luồng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dữ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liệu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và </a:t>
            </a:r>
            <a:r>
              <a:rPr sz="1200" spc="-95" dirty="0">
                <a:latin typeface="Verdana"/>
                <a:cs typeface="Verdana"/>
              </a:rPr>
              <a:t>cắt/hợp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liệu?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Session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Network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Transport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Data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link.</a:t>
            </a:r>
            <a:endParaRPr sz="1200">
              <a:latin typeface="Verdana"/>
              <a:cs typeface="Verdana"/>
            </a:endParaRPr>
          </a:p>
          <a:p>
            <a:pPr marL="12700" marR="6350" algn="just">
              <a:lnSpc>
                <a:spcPct val="117500"/>
              </a:lnSpc>
              <a:spcBef>
                <a:spcPts val="79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32: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spc="-320" dirty="0">
                <a:latin typeface="Verdana"/>
                <a:cs typeface="Verdana"/>
              </a:rPr>
              <a:t>Lý</a:t>
            </a:r>
            <a:r>
              <a:rPr sz="1200" spc="210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do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nào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sau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đây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ảnh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hưởng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đến </a:t>
            </a:r>
            <a:r>
              <a:rPr sz="1200" spc="-85" dirty="0">
                <a:latin typeface="Verdana"/>
                <a:cs typeface="Verdana"/>
              </a:rPr>
              <a:t>việc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nghẽn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mạch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đối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với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mạng </a:t>
            </a:r>
            <a:r>
              <a:rPr sz="1200" spc="-20" dirty="0">
                <a:latin typeface="Verdana"/>
                <a:cs typeface="Verdana"/>
              </a:rPr>
              <a:t>LAN?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00" dirty="0">
                <a:latin typeface="Verdana"/>
                <a:cs typeface="Verdana"/>
              </a:rPr>
              <a:t>Quá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nhiều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người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sử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dụng.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latin typeface="Verdana"/>
                <a:cs typeface="Verdana"/>
              </a:rPr>
              <a:t>Không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đủ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băng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thông.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ct val="116700"/>
              </a:lnSpc>
              <a:spcBef>
                <a:spcPts val="805"/>
              </a:spcBef>
              <a:buAutoNum type="alphaLcPeriod"/>
              <a:tabLst>
                <a:tab pos="469900" algn="l"/>
                <a:tab pos="930910" algn="l"/>
                <a:tab pos="1369695" algn="l"/>
                <a:tab pos="1978660" algn="l"/>
                <a:tab pos="2368550" algn="l"/>
              </a:tabLst>
            </a:pPr>
            <a:r>
              <a:rPr sz="1200" spc="-25" dirty="0">
                <a:latin typeface="Verdana"/>
                <a:cs typeface="Verdana"/>
              </a:rPr>
              <a:t>Cơn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25" dirty="0">
                <a:latin typeface="Verdana"/>
                <a:cs typeface="Verdana"/>
              </a:rPr>
              <a:t>bão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10" dirty="0">
                <a:latin typeface="Verdana"/>
                <a:cs typeface="Verdana"/>
              </a:rPr>
              <a:t>truyền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25" dirty="0">
                <a:latin typeface="Verdana"/>
                <a:cs typeface="Verdana"/>
              </a:rPr>
              <a:t>đại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105" dirty="0">
                <a:latin typeface="Verdana"/>
                <a:cs typeface="Verdana"/>
              </a:rPr>
              <a:t>chúng </a:t>
            </a:r>
            <a:r>
              <a:rPr sz="1200" spc="-100" dirty="0">
                <a:latin typeface="Verdana"/>
                <a:cs typeface="Verdana"/>
              </a:rPr>
              <a:t>(broadcast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storm).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Cả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câu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đều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đúng.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9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33:</a:t>
            </a:r>
            <a:r>
              <a:rPr sz="1200" b="1" spc="80" dirty="0">
                <a:latin typeface="Arial"/>
                <a:cs typeface="Arial"/>
              </a:rPr>
              <a:t> </a:t>
            </a:r>
            <a:r>
              <a:rPr sz="1200" spc="-150" dirty="0">
                <a:latin typeface="Verdana"/>
                <a:cs typeface="Verdana"/>
              </a:rPr>
              <a:t>Để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triển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khai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một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mạng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vừa,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mà </a:t>
            </a:r>
            <a:r>
              <a:rPr sz="1200" spc="-95" dirty="0">
                <a:latin typeface="Verdana"/>
                <a:cs typeface="Verdana"/>
              </a:rPr>
              <a:t>loại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mạng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229" dirty="0">
                <a:latin typeface="Verdana"/>
                <a:cs typeface="Verdana"/>
              </a:rPr>
              <a:t>này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không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bị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ảnh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hưởng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bởi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tính </a:t>
            </a:r>
            <a:r>
              <a:rPr sz="1200" spc="-20" dirty="0">
                <a:latin typeface="Verdana"/>
                <a:cs typeface="Verdana"/>
              </a:rPr>
              <a:t>chịu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nhiễu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EMI,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loại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cáp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nào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ta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nên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sử </a:t>
            </a:r>
            <a:r>
              <a:rPr sz="1200" spc="-10" dirty="0">
                <a:latin typeface="Verdana"/>
                <a:cs typeface="Verdana"/>
              </a:rPr>
              <a:t>dụng?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latin typeface="Verdana"/>
                <a:cs typeface="Verdana"/>
              </a:rPr>
              <a:t>Cáp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xoắn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latin typeface="Verdana"/>
                <a:cs typeface="Verdana"/>
              </a:rPr>
              <a:t>Cáp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đồng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trục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mảnh</a:t>
            </a:r>
            <a:endParaRPr sz="1200">
              <a:latin typeface="Verdana"/>
              <a:cs typeface="Verdana"/>
            </a:endParaRPr>
          </a:p>
          <a:p>
            <a:pPr marL="469265" indent="-227965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Cáp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quang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60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latin typeface="Verdana"/>
                <a:cs typeface="Verdana"/>
              </a:rPr>
              <a:t>Cáp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đồng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trục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dày</a:t>
            </a:r>
            <a:endParaRPr sz="1200">
              <a:latin typeface="Verdana"/>
              <a:cs typeface="Verdana"/>
            </a:endParaRPr>
          </a:p>
          <a:p>
            <a:pPr marL="12700" marR="5715" algn="just">
              <a:lnSpc>
                <a:spcPct val="1167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34: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spc="-70" dirty="0">
                <a:latin typeface="Verdana"/>
                <a:cs typeface="Verdana"/>
              </a:rPr>
              <a:t>Giao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thức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nào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được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sử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dụng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để </a:t>
            </a:r>
            <a:r>
              <a:rPr sz="1200" spc="-120" dirty="0">
                <a:latin typeface="Verdana"/>
                <a:cs typeface="Verdana"/>
              </a:rPr>
              <a:t>tìm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ra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địa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chỉ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phần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cứng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của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một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thiết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bị </a:t>
            </a:r>
            <a:r>
              <a:rPr sz="1200" spc="-80" dirty="0">
                <a:latin typeface="Verdana"/>
                <a:cs typeface="Verdana"/>
              </a:rPr>
              <a:t>nội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bộ?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ICMP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ARP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IP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55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RARP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92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260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3340" y="1167129"/>
            <a:ext cx="2789555" cy="668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35: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spc="-130" dirty="0">
                <a:latin typeface="Verdana"/>
                <a:cs typeface="Verdana"/>
              </a:rPr>
              <a:t>Băng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thông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(bandwidth)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gì?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85" dirty="0">
                <a:latin typeface="Verdana"/>
                <a:cs typeface="Verdana"/>
              </a:rPr>
              <a:t>Là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tốc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độ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truyền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tín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hiệu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của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cáp.</a:t>
            </a:r>
            <a:endParaRPr sz="1200">
              <a:latin typeface="Verdana"/>
              <a:cs typeface="Verdana"/>
            </a:endParaRPr>
          </a:p>
          <a:p>
            <a:pPr marL="469265" marR="6350" indent="-228600">
              <a:lnSpc>
                <a:spcPct val="116700"/>
              </a:lnSpc>
              <a:spcBef>
                <a:spcPts val="800"/>
              </a:spcBef>
              <a:buAutoNum type="alphaLcPeriod"/>
              <a:tabLst>
                <a:tab pos="469265" algn="l"/>
              </a:tabLst>
            </a:pPr>
            <a:r>
              <a:rPr sz="1200" dirty="0">
                <a:latin typeface="Verdana"/>
                <a:cs typeface="Verdana"/>
              </a:rPr>
              <a:t>Là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khả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năng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truyền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tín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hiệu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trong </a:t>
            </a:r>
            <a:r>
              <a:rPr sz="1200" spc="-110" dirty="0">
                <a:latin typeface="Verdana"/>
                <a:cs typeface="Verdana"/>
              </a:rPr>
              <a:t>một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khoảng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thời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gian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đó.</a:t>
            </a:r>
            <a:endParaRPr sz="1200">
              <a:latin typeface="Verdana"/>
              <a:cs typeface="Verdana"/>
            </a:endParaRPr>
          </a:p>
          <a:p>
            <a:pPr marL="469265" marR="5080" indent="-228600">
              <a:lnSpc>
                <a:spcPct val="116700"/>
              </a:lnSpc>
              <a:spcBef>
                <a:spcPts val="805"/>
              </a:spcBef>
              <a:buAutoNum type="alphaLcPeriod"/>
              <a:tabLst>
                <a:tab pos="469265" algn="l"/>
              </a:tabLst>
            </a:pP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Là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khoảng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tần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số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của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tín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hiệu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mà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đường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truyền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chấp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nhận.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1060"/>
              </a:spcBef>
              <a:buAutoNum type="alphaLcPeriod"/>
              <a:tabLst>
                <a:tab pos="469900" algn="l"/>
              </a:tabLst>
            </a:pPr>
            <a:r>
              <a:rPr sz="1200" spc="-65" dirty="0">
                <a:latin typeface="Verdana"/>
                <a:cs typeface="Verdana"/>
              </a:rPr>
              <a:t>Hai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câu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b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và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đúng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36: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spc="-160" dirty="0">
                <a:latin typeface="Verdana"/>
                <a:cs typeface="Verdana"/>
              </a:rPr>
              <a:t>Khi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dữ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liệu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di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chuyển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từ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tầng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cao </a:t>
            </a:r>
            <a:r>
              <a:rPr sz="1200" spc="-114" dirty="0">
                <a:latin typeface="Verdana"/>
                <a:cs typeface="Verdana"/>
              </a:rPr>
              <a:t>xuống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tầng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thấp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hơn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(top-</a:t>
            </a:r>
            <a:r>
              <a:rPr sz="1200" spc="-105" dirty="0">
                <a:latin typeface="Verdana"/>
                <a:cs typeface="Verdana"/>
              </a:rPr>
              <a:t>down)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thì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các </a:t>
            </a:r>
            <a:r>
              <a:rPr sz="1200" spc="-105" dirty="0">
                <a:latin typeface="Verdana"/>
                <a:cs typeface="Verdana"/>
              </a:rPr>
              <a:t>phần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đầu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(header)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sẽ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được?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45" dirty="0">
                <a:latin typeface="Verdana"/>
                <a:cs typeface="Verdana"/>
              </a:rPr>
              <a:t>Thay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đổi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vị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trí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80" dirty="0">
                <a:latin typeface="Verdana"/>
                <a:cs typeface="Verdana"/>
              </a:rPr>
              <a:t>Loại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bỏ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dần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Thêm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vào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dần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120" dirty="0">
                <a:latin typeface="Verdana"/>
                <a:cs typeface="Verdana"/>
              </a:rPr>
              <a:t>Sắp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xếp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lại</a:t>
            </a:r>
            <a:endParaRPr sz="1200">
              <a:latin typeface="Verdana"/>
              <a:cs typeface="Verdana"/>
            </a:endParaRPr>
          </a:p>
          <a:p>
            <a:pPr marL="12700" marR="5715" algn="just">
              <a:lnSpc>
                <a:spcPct val="116900"/>
              </a:lnSpc>
              <a:spcBef>
                <a:spcPts val="80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37: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spc="-175" dirty="0">
                <a:latin typeface="Verdana"/>
                <a:cs typeface="Verdana"/>
              </a:rPr>
              <a:t>Trong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bốn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nguồn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gây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229" dirty="0">
                <a:latin typeface="Verdana"/>
                <a:cs typeface="Verdana"/>
              </a:rPr>
              <a:t>ra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chậm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trễ </a:t>
            </a:r>
            <a:r>
              <a:rPr sz="1200" spc="-90" dirty="0">
                <a:latin typeface="Verdana"/>
                <a:cs typeface="Verdana"/>
              </a:rPr>
              <a:t>gói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tin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trong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quá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trình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dữ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liệu,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thì </a:t>
            </a:r>
            <a:r>
              <a:rPr sz="1200" spc="-105" dirty="0">
                <a:latin typeface="Verdana"/>
                <a:cs typeface="Verdana"/>
              </a:rPr>
              <a:t>khái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niệm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“trễ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do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truyền”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(dtrans)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là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khái </a:t>
            </a:r>
            <a:r>
              <a:rPr sz="1200" spc="-100" dirty="0">
                <a:latin typeface="Verdana"/>
                <a:cs typeface="Verdana"/>
              </a:rPr>
              <a:t>niệm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nào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sau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đây?</a:t>
            </a:r>
            <a:endParaRPr sz="1200">
              <a:latin typeface="Verdana"/>
              <a:cs typeface="Verdana"/>
            </a:endParaRPr>
          </a:p>
          <a:p>
            <a:pPr marL="469265" marR="5080" indent="-228600">
              <a:lnSpc>
                <a:spcPct val="116700"/>
              </a:lnSpc>
              <a:spcBef>
                <a:spcPts val="800"/>
              </a:spcBef>
              <a:buAutoNum type="alphaLcPeriod"/>
              <a:tabLst>
                <a:tab pos="469265" algn="l"/>
              </a:tabLst>
            </a:pPr>
            <a:r>
              <a:rPr sz="1200" spc="-100" dirty="0">
                <a:latin typeface="Verdana"/>
                <a:cs typeface="Verdana"/>
              </a:rPr>
              <a:t>Chậm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trễ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do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xử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lý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tại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nút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(kiểm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tra </a:t>
            </a:r>
            <a:r>
              <a:rPr sz="1200" spc="-50" dirty="0">
                <a:latin typeface="Verdana"/>
                <a:cs typeface="Verdana"/>
              </a:rPr>
              <a:t>lỗi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bit,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xác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định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cổng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ra...)</a:t>
            </a:r>
            <a:endParaRPr sz="1200">
              <a:latin typeface="Verdana"/>
              <a:cs typeface="Verdana"/>
            </a:endParaRPr>
          </a:p>
          <a:p>
            <a:pPr marL="469265" marR="6985" indent="-228600">
              <a:lnSpc>
                <a:spcPct val="116700"/>
              </a:lnSpc>
              <a:spcBef>
                <a:spcPts val="15"/>
              </a:spcBef>
              <a:buAutoNum type="alphaLcPeriod"/>
              <a:tabLst>
                <a:tab pos="469265" algn="l"/>
              </a:tabLst>
            </a:pPr>
            <a:r>
              <a:rPr sz="1200" spc="-100" dirty="0">
                <a:latin typeface="Verdana"/>
                <a:cs typeface="Verdana"/>
              </a:rPr>
              <a:t>Chậm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trễ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nằm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trong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hàng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đợi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tại </a:t>
            </a:r>
            <a:r>
              <a:rPr sz="1200" spc="-25" dirty="0">
                <a:latin typeface="Verdana"/>
                <a:cs typeface="Verdana"/>
              </a:rPr>
              <a:t>nút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00" dirty="0">
                <a:latin typeface="Verdana"/>
                <a:cs typeface="Verdana"/>
              </a:rPr>
              <a:t>Chậm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trễ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quá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trình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lan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truyền</a:t>
            </a:r>
            <a:endParaRPr sz="1200">
              <a:latin typeface="Verdana"/>
              <a:cs typeface="Verdana"/>
            </a:endParaRPr>
          </a:p>
          <a:p>
            <a:pPr marL="469265" marR="5080" indent="-228600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265" algn="l"/>
              </a:tabLst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Chậm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trễ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trong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qua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trình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truyền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gói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tin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từ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hàng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đợi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ra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đường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truyền</a:t>
            </a:r>
            <a:endParaRPr sz="1200">
              <a:latin typeface="Verdana"/>
              <a:cs typeface="Verdana"/>
            </a:endParaRPr>
          </a:p>
          <a:p>
            <a:pPr marL="12700" marR="5715">
              <a:lnSpc>
                <a:spcPct val="116700"/>
              </a:lnSpc>
              <a:spcBef>
                <a:spcPts val="80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38: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spc="-120" dirty="0">
                <a:latin typeface="Verdana"/>
                <a:cs typeface="Verdana"/>
              </a:rPr>
              <a:t>Thứ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tự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đúng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của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các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lớp </a:t>
            </a:r>
            <a:r>
              <a:rPr sz="1200" spc="-80" dirty="0">
                <a:latin typeface="Verdana"/>
                <a:cs typeface="Verdana"/>
              </a:rPr>
              <a:t>từ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trên </a:t>
            </a:r>
            <a:r>
              <a:rPr sz="1200" spc="-135" dirty="0">
                <a:latin typeface="Verdana"/>
                <a:cs typeface="Verdana"/>
              </a:rPr>
              <a:t>xuống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dưới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mô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hình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OSI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1151940" y="7930133"/>
            <a:ext cx="2560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 algn="just">
              <a:lnSpc>
                <a:spcPct val="116700"/>
              </a:lnSpc>
              <a:spcBef>
                <a:spcPts val="100"/>
              </a:spcBef>
            </a:pPr>
            <a:r>
              <a:rPr sz="1200" spc="-100" dirty="0">
                <a:latin typeface="Verdana"/>
                <a:cs typeface="Verdana"/>
              </a:rPr>
              <a:t>a.</a:t>
            </a:r>
            <a:r>
              <a:rPr sz="1200" spc="40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Application</a:t>
            </a:r>
            <a:r>
              <a:rPr sz="1200" spc="194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–</a:t>
            </a:r>
            <a:r>
              <a:rPr sz="1200" spc="19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Session</a:t>
            </a:r>
            <a:r>
              <a:rPr sz="1200" spc="1945" dirty="0">
                <a:latin typeface="Verdana"/>
                <a:cs typeface="Verdana"/>
              </a:rPr>
              <a:t> </a:t>
            </a:r>
            <a:r>
              <a:rPr sz="1200" spc="-280" dirty="0">
                <a:latin typeface="Verdana"/>
                <a:cs typeface="Verdana"/>
              </a:rPr>
              <a:t>–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Presentation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–</a:t>
            </a:r>
            <a:r>
              <a:rPr sz="1200" spc="-110" dirty="0">
                <a:latin typeface="Verdana"/>
                <a:cs typeface="Verdana"/>
              </a:rPr>
              <a:t> Transport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–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Network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–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Data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Link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–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Physical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5096" y="1136648"/>
            <a:ext cx="2560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167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b.</a:t>
            </a:r>
            <a:r>
              <a:rPr sz="1200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Application</a:t>
            </a:r>
            <a:r>
              <a:rPr sz="1200" spc="48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–</a:t>
            </a:r>
            <a:r>
              <a:rPr sz="1200" spc="4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Presentation</a:t>
            </a:r>
            <a:r>
              <a:rPr sz="1200" spc="48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– 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Session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–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Transport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–</a:t>
            </a:r>
            <a:r>
              <a:rPr sz="1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Network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–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Link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20" dirty="0">
                <a:solidFill>
                  <a:srgbClr val="FF0000"/>
                </a:solidFill>
                <a:latin typeface="Verdana"/>
                <a:cs typeface="Verdana"/>
              </a:rPr>
              <a:t>–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Physical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5096" y="1778253"/>
            <a:ext cx="2560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167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c.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Application</a:t>
            </a:r>
            <a:r>
              <a:rPr sz="1200" spc="40" dirty="0">
                <a:latin typeface="Verdana"/>
                <a:cs typeface="Verdana"/>
              </a:rPr>
              <a:t> 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45" dirty="0">
                <a:latin typeface="Verdana"/>
                <a:cs typeface="Verdana"/>
              </a:rPr>
              <a:t>  </a:t>
            </a:r>
            <a:r>
              <a:rPr sz="1200" dirty="0">
                <a:latin typeface="Verdana"/>
                <a:cs typeface="Verdana"/>
              </a:rPr>
              <a:t>Presentation</a:t>
            </a:r>
            <a:r>
              <a:rPr sz="1200" spc="45" dirty="0">
                <a:latin typeface="Verdana"/>
                <a:cs typeface="Verdana"/>
              </a:rPr>
              <a:t>  </a:t>
            </a:r>
            <a:r>
              <a:rPr sz="1200" spc="-150" dirty="0">
                <a:latin typeface="Verdana"/>
                <a:cs typeface="Verdana"/>
              </a:rPr>
              <a:t>– </a:t>
            </a:r>
            <a:r>
              <a:rPr sz="1200" spc="-35" dirty="0">
                <a:latin typeface="Verdana"/>
                <a:cs typeface="Verdana"/>
              </a:rPr>
              <a:t>Session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Transport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Internet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– </a:t>
            </a:r>
            <a:r>
              <a:rPr sz="1200" spc="-110" dirty="0">
                <a:latin typeface="Verdana"/>
                <a:cs typeface="Verdana"/>
              </a:rPr>
              <a:t>Data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Link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–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Physical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6496" y="2419858"/>
            <a:ext cx="2789555" cy="6727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5715" indent="-228600" algn="just">
              <a:lnSpc>
                <a:spcPct val="117200"/>
              </a:lnSpc>
              <a:spcBef>
                <a:spcPts val="90"/>
              </a:spcBef>
            </a:pPr>
            <a:r>
              <a:rPr sz="1200" spc="-95" dirty="0">
                <a:latin typeface="Verdana"/>
                <a:cs typeface="Verdana"/>
              </a:rPr>
              <a:t>d.</a:t>
            </a:r>
            <a:r>
              <a:rPr sz="1200" spc="3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Application</a:t>
            </a:r>
            <a:r>
              <a:rPr sz="1200" spc="1664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–</a:t>
            </a:r>
            <a:r>
              <a:rPr sz="1200" spc="167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Transport</a:t>
            </a:r>
            <a:r>
              <a:rPr sz="1200" spc="167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–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Presentation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–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Sesstion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–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Network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–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Data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Link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–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Physical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805"/>
              </a:spcBef>
            </a:pPr>
            <a:r>
              <a:rPr sz="1200" b="1" spc="-65" dirty="0">
                <a:latin typeface="Arial"/>
                <a:cs typeface="Arial"/>
              </a:rPr>
              <a:t>Câu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220" dirty="0">
                <a:latin typeface="Arial"/>
                <a:cs typeface="Arial"/>
              </a:rPr>
              <a:t>3G:</a:t>
            </a:r>
            <a:r>
              <a:rPr sz="1200" b="1" spc="165" dirty="0">
                <a:latin typeface="Arial"/>
                <a:cs typeface="Arial"/>
              </a:rPr>
              <a:t> </a:t>
            </a:r>
            <a:r>
              <a:rPr sz="1200" spc="-190" dirty="0">
                <a:latin typeface="Verdana"/>
                <a:cs typeface="Verdana"/>
              </a:rPr>
              <a:t>Giả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240" dirty="0">
                <a:latin typeface="Verdana"/>
                <a:cs typeface="Verdana"/>
              </a:rPr>
              <a:t>sử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gói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tin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có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kích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thước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229" dirty="0">
                <a:latin typeface="Verdana"/>
                <a:cs typeface="Verdana"/>
              </a:rPr>
              <a:t>là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1500 </a:t>
            </a:r>
            <a:r>
              <a:rPr sz="1200" spc="-165" dirty="0">
                <a:latin typeface="Verdana"/>
                <a:cs typeface="Verdana"/>
              </a:rPr>
              <a:t>bytes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and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tốc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290" dirty="0">
                <a:latin typeface="Verdana"/>
                <a:cs typeface="Verdana"/>
              </a:rPr>
              <a:t>độ</a:t>
            </a:r>
            <a:r>
              <a:rPr sz="1200" spc="18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truyền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240" dirty="0">
                <a:latin typeface="Verdana"/>
                <a:cs typeface="Verdana"/>
              </a:rPr>
              <a:t>là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spc="-380" dirty="0">
                <a:latin typeface="Verdana"/>
                <a:cs typeface="Verdana"/>
              </a:rPr>
              <a:t>10</a:t>
            </a:r>
            <a:r>
              <a:rPr sz="1200" spc="27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Mbps.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Tính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độ </a:t>
            </a:r>
            <a:r>
              <a:rPr sz="1200" spc="-114" dirty="0">
                <a:latin typeface="Verdana"/>
                <a:cs typeface="Verdana"/>
              </a:rPr>
              <a:t>trễ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do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truyền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(transmission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delay):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25" dirty="0">
                <a:latin typeface="Verdana"/>
                <a:cs typeface="Verdana"/>
              </a:rPr>
              <a:t>0.15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ms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135" dirty="0">
                <a:latin typeface="Verdana"/>
                <a:cs typeface="Verdana"/>
              </a:rPr>
              <a:t>Không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câu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nào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đúng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1.2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ms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125" dirty="0">
                <a:latin typeface="Verdana"/>
                <a:cs typeface="Verdana"/>
              </a:rPr>
              <a:t>0.14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ms</a:t>
            </a:r>
            <a:endParaRPr sz="1200">
              <a:latin typeface="Verdana"/>
              <a:cs typeface="Verdana"/>
            </a:endParaRPr>
          </a:p>
          <a:p>
            <a:pPr marL="12700" marR="6985">
              <a:lnSpc>
                <a:spcPct val="116700"/>
              </a:lnSpc>
              <a:spcBef>
                <a:spcPts val="81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40: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spc="-130" dirty="0">
                <a:latin typeface="Verdana"/>
                <a:cs typeface="Verdana"/>
              </a:rPr>
              <a:t>Worm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(sâu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tính)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KHÔNG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có </a:t>
            </a:r>
            <a:r>
              <a:rPr sz="1200" spc="-70" dirty="0">
                <a:latin typeface="Verdana"/>
                <a:cs typeface="Verdana"/>
              </a:rPr>
              <a:t>đặc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trưng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sau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đây?</a:t>
            </a:r>
            <a:endParaRPr sz="1200">
              <a:latin typeface="Verdana"/>
              <a:cs typeface="Verdana"/>
            </a:endParaRPr>
          </a:p>
          <a:p>
            <a:pPr marL="469900" marR="6985" indent="-228600">
              <a:lnSpc>
                <a:spcPct val="116700"/>
              </a:lnSpc>
              <a:spcBef>
                <a:spcPts val="800"/>
              </a:spcBef>
              <a:buAutoNum type="alphaLcPeriod"/>
              <a:tabLst>
                <a:tab pos="469900" algn="l"/>
              </a:tabLst>
            </a:pPr>
            <a:r>
              <a:rPr sz="1200" spc="-90" dirty="0">
                <a:latin typeface="Verdana"/>
                <a:cs typeface="Verdana"/>
              </a:rPr>
              <a:t>Hoạt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động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độc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lập,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không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cần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cấy </a:t>
            </a:r>
            <a:r>
              <a:rPr sz="1200" spc="-120" dirty="0">
                <a:latin typeface="Verdana"/>
                <a:cs typeface="Verdana"/>
              </a:rPr>
              <a:t>vào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một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tập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thực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thi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85" dirty="0">
                <a:latin typeface="Verdana"/>
                <a:cs typeface="Verdana"/>
              </a:rPr>
              <a:t>Là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một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phần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mềm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độc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hại</a:t>
            </a:r>
            <a:endParaRPr sz="1200">
              <a:latin typeface="Verdana"/>
              <a:cs typeface="Verdana"/>
            </a:endParaRPr>
          </a:p>
          <a:p>
            <a:pPr marL="469900" marR="6985" indent="-228600">
              <a:lnSpc>
                <a:spcPts val="1689"/>
              </a:lnSpc>
              <a:spcBef>
                <a:spcPts val="85"/>
              </a:spcBef>
              <a:buAutoNum type="alphaLcPeriod"/>
              <a:tabLst>
                <a:tab pos="469900" algn="l"/>
              </a:tabLst>
            </a:pPr>
            <a:r>
              <a:rPr sz="1200" spc="-45" dirty="0">
                <a:latin typeface="Verdana"/>
                <a:cs typeface="Verdana"/>
              </a:rPr>
              <a:t>Có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thể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lây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lan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chính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nó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từ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máy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tính </a:t>
            </a:r>
            <a:r>
              <a:rPr sz="1200" spc="-135" dirty="0">
                <a:latin typeface="Verdana"/>
                <a:cs typeface="Verdana"/>
              </a:rPr>
              <a:t>này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sang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máy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tính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khác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ts val="1680"/>
              </a:lnSpc>
              <a:buAutoNum type="alphaLcPeriod"/>
              <a:tabLst>
                <a:tab pos="469900" algn="l"/>
              </a:tabLst>
            </a:pP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Cần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phải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cấy,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kèm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vào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một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tập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tin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thực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thi</a:t>
            </a:r>
            <a:endParaRPr sz="1200">
              <a:latin typeface="Verdana"/>
              <a:cs typeface="Verdana"/>
            </a:endParaRPr>
          </a:p>
          <a:p>
            <a:pPr marL="12700" marR="7620">
              <a:lnSpc>
                <a:spcPct val="117500"/>
              </a:lnSpc>
              <a:spcBef>
                <a:spcPts val="700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41: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Đơn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vị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của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lớp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theo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thứ </a:t>
            </a:r>
            <a:r>
              <a:rPr sz="1200" spc="-90" dirty="0">
                <a:latin typeface="Verdana"/>
                <a:cs typeface="Verdana"/>
              </a:rPr>
              <a:t>tự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trong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mô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hình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TCP/IP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Data,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Packet,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Segment, Frame,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Bit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latin typeface="Verdana"/>
                <a:cs typeface="Verdana"/>
              </a:rPr>
              <a:t>Data,</a:t>
            </a:r>
            <a:r>
              <a:rPr sz="1200" spc="-125" dirty="0">
                <a:latin typeface="Verdana"/>
                <a:cs typeface="Verdana"/>
              </a:rPr>
              <a:t> Segment,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Frame, </a:t>
            </a:r>
            <a:r>
              <a:rPr sz="1200" spc="-100" dirty="0">
                <a:latin typeface="Verdana"/>
                <a:cs typeface="Verdana"/>
              </a:rPr>
              <a:t>Packet,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Bit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265" algn="l"/>
              </a:tabLst>
            </a:pPr>
            <a:r>
              <a:rPr sz="1200" spc="-110" dirty="0">
                <a:latin typeface="Verdana"/>
                <a:cs typeface="Verdana"/>
              </a:rPr>
              <a:t>Data,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Packet,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Segment,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Bit,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Frame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Data,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Segment,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Packet,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 Frame,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Bit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200"/>
              </a:lnSpc>
              <a:spcBef>
                <a:spcPts val="800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42: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spc="-80" dirty="0">
                <a:latin typeface="Verdana"/>
                <a:cs typeface="Verdana"/>
              </a:rPr>
              <a:t>Một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70" dirty="0">
                <a:latin typeface="Verdana"/>
                <a:cs typeface="Verdana"/>
              </a:rPr>
              <a:t> chiều</a:t>
            </a:r>
            <a:r>
              <a:rPr sz="1200" spc="-75" dirty="0">
                <a:latin typeface="Verdana"/>
                <a:cs typeface="Verdana"/>
              </a:rPr>
              <a:t> dài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1000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bytes,</a:t>
            </a:r>
            <a:r>
              <a:rPr sz="1200" spc="-229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đường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liên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kết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giữa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router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tốc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độ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R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Mbps,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tốc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độ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lan</a:t>
            </a:r>
            <a:r>
              <a:rPr sz="1200" spc="-114" dirty="0">
                <a:latin typeface="Verdana"/>
                <a:cs typeface="Verdana"/>
              </a:rPr>
              <a:t> truyền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848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401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259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1448" y="1136648"/>
            <a:ext cx="2840990" cy="726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1115" algn="just">
              <a:lnSpc>
                <a:spcPct val="116900"/>
              </a:lnSpc>
              <a:spcBef>
                <a:spcPts val="95"/>
              </a:spcBef>
            </a:pP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s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2.5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x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10</a:t>
            </a:r>
            <a:r>
              <a:rPr sz="1050" spc="-157" baseline="31746" dirty="0">
                <a:latin typeface="Verdana"/>
                <a:cs typeface="Verdana"/>
              </a:rPr>
              <a:t>8</a:t>
            </a:r>
            <a:r>
              <a:rPr sz="1050" spc="284" baseline="31746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m/s,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khoảng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cách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giữa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router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2500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km.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Độ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trễ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đầu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cuối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giữa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router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bao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nhiêu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(bỏ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qua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độ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trễ </a:t>
            </a:r>
            <a:r>
              <a:rPr sz="1200" spc="-135" dirty="0">
                <a:latin typeface="Verdana"/>
                <a:cs typeface="Verdana"/>
              </a:rPr>
              <a:t>xử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lý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độ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trễ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xếp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hàng)?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95300" algn="l"/>
              </a:tabLst>
            </a:pPr>
            <a:r>
              <a:rPr sz="1200" spc="-20" dirty="0">
                <a:latin typeface="Verdana"/>
                <a:cs typeface="Verdana"/>
              </a:rPr>
              <a:t>10ms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95300" algn="l"/>
              </a:tabLst>
            </a:pP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14ms</a:t>
            </a:r>
            <a:endParaRPr sz="1200">
              <a:latin typeface="Verdana"/>
              <a:cs typeface="Verdana"/>
            </a:endParaRPr>
          </a:p>
          <a:p>
            <a:pPr marL="494665" indent="-22796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94665" algn="l"/>
              </a:tabLst>
            </a:pPr>
            <a:r>
              <a:rPr sz="1200" spc="-25" dirty="0">
                <a:latin typeface="Verdana"/>
                <a:cs typeface="Verdana"/>
              </a:rPr>
              <a:t>4ms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95300" algn="l"/>
              </a:tabLst>
            </a:pPr>
            <a:r>
              <a:rPr sz="1200" spc="-20" dirty="0">
                <a:latin typeface="Verdana"/>
                <a:cs typeface="Verdana"/>
              </a:rPr>
              <a:t>20ms</a:t>
            </a:r>
            <a:endParaRPr sz="1200">
              <a:latin typeface="Verdana"/>
              <a:cs typeface="Verdana"/>
            </a:endParaRPr>
          </a:p>
          <a:p>
            <a:pPr marL="38100" marR="33655">
              <a:lnSpc>
                <a:spcPct val="116700"/>
              </a:lnSpc>
              <a:spcBef>
                <a:spcPts val="81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41: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spc="-135" dirty="0">
                <a:latin typeface="Verdana"/>
                <a:cs typeface="Verdana"/>
              </a:rPr>
              <a:t>Tại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sao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phải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phân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lớp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trong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mô </a:t>
            </a:r>
            <a:r>
              <a:rPr sz="1200" spc="-105" dirty="0">
                <a:latin typeface="Verdana"/>
                <a:cs typeface="Verdana"/>
              </a:rPr>
              <a:t>hình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truyền </a:t>
            </a:r>
            <a:r>
              <a:rPr sz="1200" spc="-10" dirty="0">
                <a:latin typeface="Verdana"/>
                <a:cs typeface="Verdana"/>
              </a:rPr>
              <a:t>thông?</a:t>
            </a:r>
            <a:endParaRPr sz="1200">
              <a:latin typeface="Verdana"/>
              <a:cs typeface="Verdana"/>
            </a:endParaRPr>
          </a:p>
          <a:p>
            <a:pPr marL="495300" marR="31115" indent="-228600" algn="just">
              <a:lnSpc>
                <a:spcPct val="117100"/>
              </a:lnSpc>
              <a:spcBef>
                <a:spcPts val="795"/>
              </a:spcBef>
              <a:buAutoNum type="alphaLcPeriod"/>
              <a:tabLst>
                <a:tab pos="495300" algn="l"/>
              </a:tabLst>
            </a:pP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Giúp</a:t>
            </a:r>
            <a:r>
              <a:rPr sz="12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60" dirty="0">
                <a:solidFill>
                  <a:srgbClr val="FF0000"/>
                </a:solidFill>
                <a:latin typeface="Verdana"/>
                <a:cs typeface="Verdana"/>
              </a:rPr>
              <a:t>mô</a:t>
            </a:r>
            <a:r>
              <a:rPr sz="1200" spc="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35" dirty="0">
                <a:solidFill>
                  <a:srgbClr val="FF0000"/>
                </a:solidFill>
                <a:latin typeface="Verdana"/>
                <a:cs typeface="Verdana"/>
              </a:rPr>
              <a:t>tả</a:t>
            </a:r>
            <a:r>
              <a:rPr sz="1200" spc="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55" dirty="0">
                <a:solidFill>
                  <a:srgbClr val="FF0000"/>
                </a:solidFill>
                <a:latin typeface="Verdana"/>
                <a:cs typeface="Verdana"/>
              </a:rPr>
              <a:t>kỹ</a:t>
            </a:r>
            <a:r>
              <a:rPr sz="1200" spc="2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FF0000"/>
                </a:solidFill>
                <a:latin typeface="Verdana"/>
                <a:cs typeface="Verdana"/>
              </a:rPr>
              <a:t>hơn</a:t>
            </a:r>
            <a:r>
              <a:rPr sz="1200" spc="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05" dirty="0">
                <a:solidFill>
                  <a:srgbClr val="FF0000"/>
                </a:solidFill>
                <a:latin typeface="Verdana"/>
                <a:cs typeface="Verdana"/>
              </a:rPr>
              <a:t>về</a:t>
            </a:r>
            <a:r>
              <a:rPr sz="1200" spc="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85" dirty="0">
                <a:solidFill>
                  <a:srgbClr val="FF0000"/>
                </a:solidFill>
                <a:latin typeface="Verdana"/>
                <a:cs typeface="Verdana"/>
              </a:rPr>
              <a:t>vai</a:t>
            </a:r>
            <a:r>
              <a:rPr sz="1200" spc="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trò,</a:t>
            </a:r>
            <a:r>
              <a:rPr sz="1200" spc="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nhiệm </a:t>
            </a:r>
            <a:r>
              <a:rPr sz="1200" spc="-185" dirty="0">
                <a:solidFill>
                  <a:srgbClr val="FF0000"/>
                </a:solidFill>
                <a:latin typeface="Verdana"/>
                <a:cs typeface="Verdana"/>
              </a:rPr>
              <a:t>vụ</a:t>
            </a:r>
            <a:r>
              <a:rPr sz="1200" spc="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của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từng</a:t>
            </a:r>
            <a:r>
              <a:rPr sz="120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lớp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cũng</a:t>
            </a:r>
            <a:r>
              <a:rPr sz="120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như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phương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thức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hoạt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động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của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từng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lớp</a:t>
            </a:r>
            <a:endParaRPr sz="1200">
              <a:latin typeface="Verdana"/>
              <a:cs typeface="Verdana"/>
            </a:endParaRPr>
          </a:p>
          <a:p>
            <a:pPr marL="495300" marR="32384" indent="-228600" algn="just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95300" algn="l"/>
              </a:tabLst>
            </a:pPr>
            <a:r>
              <a:rPr sz="1200" spc="-240" dirty="0">
                <a:latin typeface="Verdana"/>
                <a:cs typeface="Verdana"/>
              </a:rPr>
              <a:t>Vì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các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lớp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hoạt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động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độc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lập,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không </a:t>
            </a:r>
            <a:r>
              <a:rPr sz="1200" spc="-45" dirty="0">
                <a:latin typeface="Verdana"/>
                <a:cs typeface="Verdana"/>
              </a:rPr>
              <a:t>có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mối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liên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hệ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với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nhau</a:t>
            </a:r>
            <a:endParaRPr sz="1200">
              <a:latin typeface="Verdana"/>
              <a:cs typeface="Verdana"/>
            </a:endParaRPr>
          </a:p>
          <a:p>
            <a:pPr marL="495300" marR="31750" indent="-228600" algn="just">
              <a:lnSpc>
                <a:spcPts val="1689"/>
              </a:lnSpc>
              <a:spcBef>
                <a:spcPts val="90"/>
              </a:spcBef>
              <a:buAutoNum type="alphaLcPeriod"/>
              <a:tabLst>
                <a:tab pos="495300" algn="l"/>
              </a:tabLst>
            </a:pPr>
            <a:r>
              <a:rPr sz="1200" spc="-254" dirty="0">
                <a:latin typeface="Verdana"/>
                <a:cs typeface="Verdana"/>
              </a:rPr>
              <a:t>Để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dữ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liệu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có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thể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dễ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dàng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truyền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từ </a:t>
            </a:r>
            <a:r>
              <a:rPr sz="1200" spc="-120" dirty="0">
                <a:latin typeface="Verdana"/>
                <a:cs typeface="Verdana"/>
              </a:rPr>
              <a:t>nguồn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đến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đích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thông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qua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lớp</a:t>
            </a:r>
            <a:endParaRPr sz="1200">
              <a:latin typeface="Verdana"/>
              <a:cs typeface="Verdana"/>
            </a:endParaRPr>
          </a:p>
          <a:p>
            <a:pPr marL="495300" marR="33020" indent="-228600" algn="just">
              <a:lnSpc>
                <a:spcPts val="1680"/>
              </a:lnSpc>
              <a:buAutoNum type="alphaLcPeriod"/>
              <a:tabLst>
                <a:tab pos="495300" algn="l"/>
              </a:tabLst>
            </a:pPr>
            <a:r>
              <a:rPr sz="1200" dirty="0">
                <a:latin typeface="Verdana"/>
                <a:cs typeface="Verdana"/>
              </a:rPr>
              <a:t>Vì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các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lớp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cung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cấp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các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dịch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vụ </a:t>
            </a:r>
            <a:r>
              <a:rPr sz="1200" spc="-90" dirty="0">
                <a:latin typeface="Verdana"/>
                <a:cs typeface="Verdana"/>
              </a:rPr>
              <a:t>khác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nhau</a:t>
            </a:r>
            <a:endParaRPr sz="1200">
              <a:latin typeface="Verdana"/>
              <a:cs typeface="Verdana"/>
            </a:endParaRPr>
          </a:p>
          <a:p>
            <a:pPr marL="38100" marR="30480" algn="just">
              <a:lnSpc>
                <a:spcPct val="117100"/>
              </a:lnSpc>
              <a:spcBef>
                <a:spcPts val="705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42: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spc="-75" dirty="0">
                <a:latin typeface="Verdana"/>
                <a:cs typeface="Verdana"/>
              </a:rPr>
              <a:t>Cần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kích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thước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1000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bytes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từ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Host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A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đến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Host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B,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trên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đường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dài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2500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km,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tốc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độ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lan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2.5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x</a:t>
            </a:r>
            <a:r>
              <a:rPr sz="1200" spc="-114" dirty="0">
                <a:latin typeface="Verdana"/>
                <a:cs typeface="Verdana"/>
              </a:rPr>
              <a:t> 10</a:t>
            </a:r>
            <a:r>
              <a:rPr sz="1050" spc="-172" baseline="31746" dirty="0">
                <a:latin typeface="Verdana"/>
                <a:cs typeface="Verdana"/>
              </a:rPr>
              <a:t>8</a:t>
            </a:r>
            <a:r>
              <a:rPr sz="1050" spc="209" baseline="31746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m/s,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tốc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độ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Mbps.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Giả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rằng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thời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gian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xử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lý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thời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gian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chờ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tại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hàng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đợi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không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đáng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kể.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Thời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gian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cần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để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từ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host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A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đến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Host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B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là: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95300" algn="l"/>
              </a:tabLst>
            </a:pP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14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msec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95300" algn="l"/>
              </a:tabLst>
            </a:pPr>
            <a:r>
              <a:rPr sz="1200" spc="-130" dirty="0">
                <a:latin typeface="Verdana"/>
                <a:cs typeface="Verdana"/>
              </a:rPr>
              <a:t>10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msec</a:t>
            </a:r>
            <a:endParaRPr sz="1200">
              <a:latin typeface="Verdana"/>
              <a:cs typeface="Verdana"/>
            </a:endParaRPr>
          </a:p>
          <a:p>
            <a:pPr marL="494665" indent="-22796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94665" algn="l"/>
              </a:tabLst>
            </a:pPr>
            <a:r>
              <a:rPr sz="1200" spc="-130" dirty="0">
                <a:latin typeface="Verdana"/>
                <a:cs typeface="Verdana"/>
              </a:rPr>
              <a:t>24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msec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95300" algn="l"/>
              </a:tabLst>
            </a:pPr>
            <a:r>
              <a:rPr sz="1200" spc="-130" dirty="0">
                <a:latin typeface="Verdana"/>
                <a:cs typeface="Verdana"/>
              </a:rPr>
              <a:t>14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sec</a:t>
            </a:r>
            <a:endParaRPr sz="12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45"/>
              </a:spcBef>
            </a:pPr>
            <a:r>
              <a:rPr sz="1200" b="1" spc="-20" dirty="0">
                <a:latin typeface="Arial"/>
                <a:cs typeface="Arial"/>
              </a:rPr>
              <a:t>Câu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43: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spc="-114" dirty="0">
                <a:latin typeface="Verdana"/>
                <a:cs typeface="Verdana"/>
              </a:rPr>
              <a:t>Frame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đơn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vị </a:t>
            </a:r>
            <a:r>
              <a:rPr sz="1200" spc="-120" dirty="0">
                <a:latin typeface="Verdana"/>
                <a:cs typeface="Verdana"/>
              </a:rPr>
              <a:t>thông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đại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diện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796848" y="8376665"/>
            <a:ext cx="1991360" cy="770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của</a:t>
            </a:r>
            <a:r>
              <a:rPr sz="1200" spc="18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tầng</a:t>
            </a:r>
            <a:r>
              <a:rPr sz="1200" spc="1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nào</a:t>
            </a:r>
            <a:r>
              <a:rPr sz="1200" spc="18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trong</a:t>
            </a:r>
            <a:r>
              <a:rPr sz="1200" spc="19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chồng </a:t>
            </a:r>
            <a:r>
              <a:rPr sz="1200" spc="-10" dirty="0">
                <a:latin typeface="Verdana"/>
                <a:cs typeface="Verdana"/>
              </a:rPr>
              <a:t>Internet?</a:t>
            </a:r>
            <a:endParaRPr sz="1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045"/>
              </a:spcBef>
            </a:pPr>
            <a:r>
              <a:rPr sz="1200" dirty="0">
                <a:latin typeface="Verdana"/>
                <a:cs typeface="Verdana"/>
              </a:rPr>
              <a:t>a.</a:t>
            </a:r>
            <a:r>
              <a:rPr sz="1200" spc="32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Transport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Vận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chuyển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2698" y="8408669"/>
            <a:ext cx="71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Verdana"/>
                <a:cs typeface="Verdana"/>
              </a:rPr>
              <a:t>giao</a:t>
            </a:r>
            <a:r>
              <a:rPr sz="1200" spc="16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thức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8480" y="1136648"/>
            <a:ext cx="2789555" cy="801115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340"/>
              </a:spcBef>
              <a:buAutoNum type="alphaLcPeriod" startAt="2"/>
              <a:tabLst>
                <a:tab pos="469900" algn="l"/>
              </a:tabLst>
            </a:pP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Link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Liên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kết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 startAt="2"/>
              <a:tabLst>
                <a:tab pos="469265" algn="l"/>
              </a:tabLst>
            </a:pPr>
            <a:r>
              <a:rPr sz="1200" spc="-110" dirty="0">
                <a:latin typeface="Verdana"/>
                <a:cs typeface="Verdana"/>
              </a:rPr>
              <a:t>Network</a:t>
            </a:r>
            <a:r>
              <a:rPr sz="1200" spc="-150" dirty="0">
                <a:latin typeface="Verdana"/>
                <a:cs typeface="Verdana"/>
              </a:rPr>
              <a:t> - </a:t>
            </a:r>
            <a:r>
              <a:rPr sz="1200" spc="-20" dirty="0">
                <a:latin typeface="Verdana"/>
                <a:cs typeface="Verdana"/>
              </a:rPr>
              <a:t>Mạng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 startAt="2"/>
              <a:tabLst>
                <a:tab pos="469900" algn="l"/>
              </a:tabLst>
            </a:pPr>
            <a:r>
              <a:rPr sz="1200" spc="-75" dirty="0">
                <a:latin typeface="Verdana"/>
                <a:cs typeface="Verdana"/>
              </a:rPr>
              <a:t>Application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Ứng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dụng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100"/>
              </a:lnSpc>
              <a:spcBef>
                <a:spcPts val="795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44: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Thiết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bị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Router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thường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nằm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ở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tầng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nào</a:t>
            </a:r>
            <a:r>
              <a:rPr sz="1200" spc="434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trong</a:t>
            </a:r>
            <a:r>
              <a:rPr sz="1200" spc="44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mô</a:t>
            </a:r>
            <a:r>
              <a:rPr sz="1200" spc="45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hình</a:t>
            </a:r>
            <a:r>
              <a:rPr sz="1200" spc="459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Chồng</a:t>
            </a:r>
            <a:r>
              <a:rPr sz="1200" spc="4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45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thức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Internet?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20" dirty="0">
                <a:latin typeface="Verdana"/>
                <a:cs typeface="Verdana"/>
              </a:rPr>
              <a:t>Transport</a:t>
            </a:r>
            <a:r>
              <a:rPr sz="1200" spc="-150" dirty="0">
                <a:latin typeface="Verdana"/>
                <a:cs typeface="Verdana"/>
              </a:rPr>
              <a:t> -</a:t>
            </a:r>
            <a:r>
              <a:rPr sz="1200" spc="-140" dirty="0">
                <a:latin typeface="Verdana"/>
                <a:cs typeface="Verdana"/>
              </a:rPr>
              <a:t> Vận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chuyển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latin typeface="Verdana"/>
                <a:cs typeface="Verdana"/>
              </a:rPr>
              <a:t>Physical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Vật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lý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Network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-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Mạng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latin typeface="Verdana"/>
                <a:cs typeface="Verdana"/>
              </a:rPr>
              <a:t>Application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Ứng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dụng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100"/>
              </a:lnSpc>
              <a:spcBef>
                <a:spcPts val="800"/>
              </a:spcBef>
            </a:pPr>
            <a:r>
              <a:rPr sz="1200" b="1" spc="-35" dirty="0">
                <a:latin typeface="Arial"/>
                <a:cs typeface="Arial"/>
              </a:rPr>
              <a:t>Câu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45: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20" dirty="0">
                <a:latin typeface="Arial"/>
                <a:cs typeface="Arial"/>
              </a:rPr>
              <a:t>P</a:t>
            </a:r>
            <a:r>
              <a:rPr sz="1200" spc="-120" dirty="0">
                <a:latin typeface="Verdana"/>
                <a:cs typeface="Verdana"/>
              </a:rPr>
              <a:t>acket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là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đơn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254" dirty="0">
                <a:latin typeface="Verdana"/>
                <a:cs typeface="Verdana"/>
              </a:rPr>
              <a:t>vị</a:t>
            </a:r>
            <a:r>
              <a:rPr sz="1200" spc="15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thông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tin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đại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diện </a:t>
            </a:r>
            <a:r>
              <a:rPr sz="1200" dirty="0">
                <a:latin typeface="Verdana"/>
                <a:cs typeface="Verdana"/>
              </a:rPr>
              <a:t>của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tầng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nào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trong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chồng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giao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thức </a:t>
            </a:r>
            <a:r>
              <a:rPr sz="1200" spc="-10" dirty="0">
                <a:latin typeface="Verdana"/>
                <a:cs typeface="Verdana"/>
              </a:rPr>
              <a:t>Internet?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900" algn="l"/>
              </a:tabLst>
            </a:pPr>
            <a:r>
              <a:rPr sz="1200" spc="-120" dirty="0">
                <a:latin typeface="Verdana"/>
                <a:cs typeface="Verdana"/>
              </a:rPr>
              <a:t>Transport</a:t>
            </a:r>
            <a:r>
              <a:rPr sz="1200" spc="-150" dirty="0">
                <a:latin typeface="Verdana"/>
                <a:cs typeface="Verdana"/>
              </a:rPr>
              <a:t> -</a:t>
            </a:r>
            <a:r>
              <a:rPr sz="1200" spc="-140" dirty="0">
                <a:latin typeface="Verdana"/>
                <a:cs typeface="Verdana"/>
              </a:rPr>
              <a:t> Vận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chuyển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95" dirty="0">
                <a:latin typeface="Verdana"/>
                <a:cs typeface="Verdana"/>
              </a:rPr>
              <a:t>Link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Liên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kết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Network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-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Mạng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75" dirty="0">
                <a:latin typeface="Verdana"/>
                <a:cs typeface="Verdana"/>
              </a:rPr>
              <a:t>Application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Ứng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dụng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100"/>
              </a:lnSpc>
              <a:spcBef>
                <a:spcPts val="800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46: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spc="-110" dirty="0">
                <a:latin typeface="Verdana"/>
                <a:cs typeface="Verdana"/>
              </a:rPr>
              <a:t>Máy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nguồn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gởi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kích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thước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đến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đích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thông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qua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1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router,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với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tốc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độ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đường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là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R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bps,</a:t>
            </a:r>
            <a:r>
              <a:rPr sz="1200" spc="-229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khoảng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cách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từ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nguồn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đến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router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D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,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1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khoảng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cách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từ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router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đến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đích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D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.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Giả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tốc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độ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lan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tín hiệu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trên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đường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c,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bỏ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qua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thời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gian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chờ,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xử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lý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trên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các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thiết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bị.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Hãy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xác </a:t>
            </a:r>
            <a:r>
              <a:rPr sz="1200" spc="-85" dirty="0">
                <a:latin typeface="Verdana"/>
                <a:cs typeface="Verdana"/>
              </a:rPr>
              <a:t>định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thời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gian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kích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thước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từ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nguồn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đến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máy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đích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trong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cấu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hình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mạng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trên?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140"/>
              </a:spcBef>
              <a:buAutoNum type="alphaLcPeriod"/>
              <a:tabLst>
                <a:tab pos="469900" algn="l"/>
              </a:tabLst>
            </a:pPr>
            <a:r>
              <a:rPr sz="1800" spc="-127" baseline="4629" dirty="0">
                <a:solidFill>
                  <a:srgbClr val="FF0000"/>
                </a:solidFill>
                <a:latin typeface="Verdana"/>
                <a:cs typeface="Verdana"/>
              </a:rPr>
              <a:t>2L/R+D</a:t>
            </a:r>
            <a:r>
              <a:rPr sz="700" spc="-85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1800" spc="-127" baseline="4629" dirty="0">
                <a:solidFill>
                  <a:srgbClr val="FF0000"/>
                </a:solidFill>
                <a:latin typeface="Verdana"/>
                <a:cs typeface="Verdana"/>
              </a:rPr>
              <a:t>/c+D</a:t>
            </a:r>
            <a:r>
              <a:rPr sz="700" spc="-85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1800" spc="-127" baseline="4629" dirty="0">
                <a:solidFill>
                  <a:srgbClr val="FF0000"/>
                </a:solidFill>
                <a:latin typeface="Verdana"/>
                <a:cs typeface="Verdana"/>
              </a:rPr>
              <a:t>/c</a:t>
            </a:r>
            <a:endParaRPr sz="1800" baseline="4629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AutoNum type="alphaLcPeriod"/>
              <a:tabLst>
                <a:tab pos="469900" algn="l"/>
              </a:tabLst>
            </a:pPr>
            <a:r>
              <a:rPr sz="1200" spc="-20" dirty="0">
                <a:latin typeface="Verdana"/>
                <a:cs typeface="Verdana"/>
              </a:rPr>
              <a:t>2L/R</a:t>
            </a:r>
            <a:endParaRPr sz="1200">
              <a:latin typeface="Verdana"/>
              <a:cs typeface="Verdana"/>
            </a:endParaRPr>
          </a:p>
          <a:p>
            <a:pPr marL="469265" indent="-227965" algn="just">
              <a:lnSpc>
                <a:spcPct val="100000"/>
              </a:lnSpc>
              <a:spcBef>
                <a:spcPts val="345"/>
              </a:spcBef>
              <a:buAutoNum type="alphaLcPeriod"/>
              <a:tabLst>
                <a:tab pos="469265" algn="l"/>
              </a:tabLst>
            </a:pPr>
            <a:r>
              <a:rPr sz="1800" spc="-172" baseline="4629" dirty="0">
                <a:latin typeface="Verdana"/>
                <a:cs typeface="Verdana"/>
              </a:rPr>
              <a:t>L/R</a:t>
            </a:r>
            <a:r>
              <a:rPr sz="1800" spc="-240" baseline="4629" dirty="0">
                <a:latin typeface="Verdana"/>
                <a:cs typeface="Verdana"/>
              </a:rPr>
              <a:t> </a:t>
            </a:r>
            <a:r>
              <a:rPr sz="1800" spc="-540" baseline="4629" dirty="0">
                <a:latin typeface="Verdana"/>
                <a:cs typeface="Verdana"/>
              </a:rPr>
              <a:t>+</a:t>
            </a:r>
            <a:r>
              <a:rPr sz="1800" spc="-254" baseline="4629" dirty="0">
                <a:latin typeface="Verdana"/>
                <a:cs typeface="Verdana"/>
              </a:rPr>
              <a:t> </a:t>
            </a:r>
            <a:r>
              <a:rPr sz="1800" spc="-165" baseline="4629" dirty="0">
                <a:latin typeface="Verdana"/>
                <a:cs typeface="Verdana"/>
              </a:rPr>
              <a:t>D</a:t>
            </a:r>
            <a:r>
              <a:rPr sz="700" spc="-110" dirty="0">
                <a:latin typeface="Verdana"/>
                <a:cs typeface="Verdana"/>
              </a:rPr>
              <a:t>1</a:t>
            </a:r>
            <a:r>
              <a:rPr sz="1800" spc="-165" baseline="4629" dirty="0">
                <a:latin typeface="Verdana"/>
                <a:cs typeface="Verdana"/>
              </a:rPr>
              <a:t>/c</a:t>
            </a:r>
            <a:r>
              <a:rPr sz="1800" spc="-412" baseline="4629" dirty="0">
                <a:latin typeface="Verdana"/>
                <a:cs typeface="Verdana"/>
              </a:rPr>
              <a:t> </a:t>
            </a:r>
            <a:r>
              <a:rPr sz="1800" spc="-540" baseline="4629" dirty="0">
                <a:latin typeface="Verdana"/>
                <a:cs typeface="Verdana"/>
              </a:rPr>
              <a:t>+</a:t>
            </a:r>
            <a:r>
              <a:rPr sz="1800" spc="-247" baseline="4629" dirty="0">
                <a:latin typeface="Verdana"/>
                <a:cs typeface="Verdana"/>
              </a:rPr>
              <a:t> </a:t>
            </a:r>
            <a:r>
              <a:rPr sz="1800" spc="-30" baseline="4629" dirty="0">
                <a:latin typeface="Verdana"/>
                <a:cs typeface="Verdana"/>
              </a:rPr>
              <a:t>D</a:t>
            </a:r>
            <a:r>
              <a:rPr sz="700" spc="-20" dirty="0">
                <a:latin typeface="Verdana"/>
                <a:cs typeface="Verdana"/>
              </a:rPr>
              <a:t>2</a:t>
            </a:r>
            <a:r>
              <a:rPr sz="1800" spc="-30" baseline="4629" dirty="0">
                <a:latin typeface="Verdana"/>
                <a:cs typeface="Verdana"/>
              </a:rPr>
              <a:t>/c</a:t>
            </a:r>
            <a:endParaRPr sz="1800" baseline="4629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800" spc="-172" baseline="4629" dirty="0">
                <a:latin typeface="Verdana"/>
                <a:cs typeface="Verdana"/>
              </a:rPr>
              <a:t>L/R</a:t>
            </a:r>
            <a:r>
              <a:rPr sz="1800" spc="-240" baseline="4629" dirty="0">
                <a:latin typeface="Verdana"/>
                <a:cs typeface="Verdana"/>
              </a:rPr>
              <a:t> </a:t>
            </a:r>
            <a:r>
              <a:rPr sz="1800" spc="-540" baseline="4629" dirty="0">
                <a:latin typeface="Verdana"/>
                <a:cs typeface="Verdana"/>
              </a:rPr>
              <a:t>+</a:t>
            </a:r>
            <a:r>
              <a:rPr sz="1800" spc="-270" baseline="4629" dirty="0">
                <a:latin typeface="Verdana"/>
                <a:cs typeface="Verdana"/>
              </a:rPr>
              <a:t> </a:t>
            </a:r>
            <a:r>
              <a:rPr sz="1800" spc="-30" baseline="4629" dirty="0">
                <a:latin typeface="Verdana"/>
                <a:cs typeface="Verdana"/>
              </a:rPr>
              <a:t>D</a:t>
            </a:r>
            <a:r>
              <a:rPr sz="700" spc="-20" dirty="0">
                <a:latin typeface="Verdana"/>
                <a:cs typeface="Verdana"/>
              </a:rPr>
              <a:t>1</a:t>
            </a:r>
            <a:r>
              <a:rPr sz="1800" spc="-30" baseline="4629" dirty="0">
                <a:latin typeface="Verdana"/>
                <a:cs typeface="Verdana"/>
              </a:rPr>
              <a:t>/c</a:t>
            </a:r>
            <a:endParaRPr sz="1800" baseline="4629">
              <a:latin typeface="Verdana"/>
              <a:cs typeface="Verdana"/>
            </a:endParaRPr>
          </a:p>
          <a:p>
            <a:pPr marL="12700" marR="5080" algn="just">
              <a:lnSpc>
                <a:spcPct val="117200"/>
              </a:lnSpc>
              <a:spcBef>
                <a:spcPts val="700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-15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47:</a:t>
            </a:r>
            <a:r>
              <a:rPr sz="1200" b="1" spc="-145" dirty="0">
                <a:latin typeface="Arial"/>
                <a:cs typeface="Arial"/>
              </a:rPr>
              <a:t> </a:t>
            </a:r>
            <a:r>
              <a:rPr sz="1200" spc="-65" dirty="0">
                <a:latin typeface="Verdana"/>
                <a:cs typeface="Verdana"/>
              </a:rPr>
              <a:t>Hai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tính</a:t>
            </a:r>
            <a:r>
              <a:rPr sz="1200" spc="-2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A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2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B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kết</a:t>
            </a:r>
            <a:r>
              <a:rPr sz="1200" spc="-25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nối</a:t>
            </a:r>
            <a:r>
              <a:rPr sz="1200" spc="-229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với</a:t>
            </a:r>
            <a:r>
              <a:rPr sz="1200" spc="-24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nhau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qua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một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đường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tốc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độ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R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bps,</a:t>
            </a:r>
            <a:r>
              <a:rPr sz="1200" spc="-135" dirty="0">
                <a:latin typeface="Verdana"/>
                <a:cs typeface="Verdana"/>
              </a:rPr>
              <a:t> và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khoảng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cách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mét.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Tốc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độ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lan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92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260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7940" y="1136648"/>
            <a:ext cx="2841625" cy="8011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16900"/>
              </a:lnSpc>
              <a:spcBef>
                <a:spcPts val="95"/>
              </a:spcBef>
            </a:pPr>
            <a:r>
              <a:rPr sz="1200" spc="-75" dirty="0">
                <a:latin typeface="Verdana"/>
                <a:cs typeface="Verdana"/>
              </a:rPr>
              <a:t>của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tín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hiệu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trên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đường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45" dirty="0">
                <a:latin typeface="Verdana"/>
                <a:cs typeface="Verdana"/>
              </a:rPr>
              <a:t> s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(m/s).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Máy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A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gởi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01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kích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thước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bits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đến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 </a:t>
            </a:r>
            <a:r>
              <a:rPr sz="1200" spc="-120" dirty="0">
                <a:latin typeface="Verdana"/>
                <a:cs typeface="Verdana"/>
              </a:rPr>
              <a:t>B.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Cho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s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2.5x10</a:t>
            </a:r>
            <a:r>
              <a:rPr sz="1050" spc="-187" baseline="31746" dirty="0">
                <a:latin typeface="Verdana"/>
                <a:cs typeface="Verdana"/>
              </a:rPr>
              <a:t>8</a:t>
            </a:r>
            <a:r>
              <a:rPr sz="1050" spc="75" baseline="31746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(m/s),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100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bits,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R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28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kpbs.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Hãy </a:t>
            </a:r>
            <a:r>
              <a:rPr sz="1200" spc="-95" dirty="0">
                <a:latin typeface="Verdana"/>
                <a:cs typeface="Verdana"/>
              </a:rPr>
              <a:t>xác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định</a:t>
            </a:r>
            <a:r>
              <a:rPr sz="1200" spc="-114" dirty="0">
                <a:latin typeface="Verdana"/>
                <a:cs typeface="Verdana"/>
              </a:rPr>
              <a:t> khoảng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cách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để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thời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gian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kích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thước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(transmission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time)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bằng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với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thời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gian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lan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tín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hiệu</a:t>
            </a:r>
            <a:r>
              <a:rPr sz="1200" spc="-110" dirty="0">
                <a:latin typeface="Verdana"/>
                <a:cs typeface="Verdana"/>
              </a:rPr>
              <a:t> (propagation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delay)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từ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A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đến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B.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95300" algn="l"/>
              </a:tabLst>
            </a:pPr>
            <a:r>
              <a:rPr sz="1200" spc="-125" dirty="0">
                <a:latin typeface="Verdana"/>
                <a:cs typeface="Verdana"/>
              </a:rPr>
              <a:t>2.5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km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95300" algn="l"/>
              </a:tabLst>
            </a:pPr>
            <a:r>
              <a:rPr sz="1200" spc="-130" dirty="0">
                <a:latin typeface="Verdana"/>
                <a:cs typeface="Verdana"/>
              </a:rPr>
              <a:t>2500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km</a:t>
            </a:r>
            <a:endParaRPr sz="1200">
              <a:latin typeface="Verdana"/>
              <a:cs typeface="Verdana"/>
            </a:endParaRPr>
          </a:p>
          <a:p>
            <a:pPr marL="4946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94665" algn="l"/>
              </a:tabLst>
            </a:pP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893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km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95300" algn="l"/>
              </a:tabLst>
            </a:pPr>
            <a:r>
              <a:rPr sz="1200" spc="-135" dirty="0">
                <a:latin typeface="Verdana"/>
                <a:cs typeface="Verdana"/>
              </a:rPr>
              <a:t>893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m</a:t>
            </a:r>
            <a:endParaRPr sz="1200">
              <a:latin typeface="Verdana"/>
              <a:cs typeface="Verdana"/>
            </a:endParaRPr>
          </a:p>
          <a:p>
            <a:pPr marL="38100" marR="31115" algn="just">
              <a:lnSpc>
                <a:spcPct val="117100"/>
              </a:lnSpc>
              <a:spcBef>
                <a:spcPts val="79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48: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spc="-135" dirty="0">
                <a:latin typeface="Verdana"/>
                <a:cs typeface="Verdana"/>
              </a:rPr>
              <a:t>Trong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mô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hình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chồng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giao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thức </a:t>
            </a:r>
            <a:r>
              <a:rPr sz="1200" spc="-140" dirty="0">
                <a:latin typeface="Verdana"/>
                <a:cs typeface="Verdana"/>
              </a:rPr>
              <a:t>Internet,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tầng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nào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làm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nhiệm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375" dirty="0">
                <a:latin typeface="Verdana"/>
                <a:cs typeface="Verdana"/>
              </a:rPr>
              <a:t>vụ</a:t>
            </a:r>
            <a:r>
              <a:rPr sz="1200" spc="26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chuyển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dữ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giữa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thành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phần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mạng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lân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cận?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95300" algn="l"/>
              </a:tabLst>
            </a:pPr>
            <a:r>
              <a:rPr sz="1200" spc="-120" dirty="0">
                <a:latin typeface="Verdana"/>
                <a:cs typeface="Verdana"/>
              </a:rPr>
              <a:t>Transport</a:t>
            </a:r>
            <a:r>
              <a:rPr sz="1200" spc="-150" dirty="0">
                <a:latin typeface="Verdana"/>
                <a:cs typeface="Verdana"/>
              </a:rPr>
              <a:t> -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Vận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chuyển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95300" algn="l"/>
              </a:tabLst>
            </a:pPr>
            <a:r>
              <a:rPr sz="1200" spc="-95" dirty="0">
                <a:latin typeface="Verdana"/>
                <a:cs typeface="Verdana"/>
              </a:rPr>
              <a:t>Link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Liên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kết</a:t>
            </a:r>
            <a:endParaRPr sz="1200">
              <a:latin typeface="Verdana"/>
              <a:cs typeface="Verdana"/>
            </a:endParaRPr>
          </a:p>
          <a:p>
            <a:pPr marL="4946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94665" algn="l"/>
              </a:tabLst>
            </a:pPr>
            <a:r>
              <a:rPr sz="1200" spc="-110" dirty="0">
                <a:latin typeface="Verdana"/>
                <a:cs typeface="Verdana"/>
              </a:rPr>
              <a:t>Network</a:t>
            </a:r>
            <a:r>
              <a:rPr sz="1200" spc="-150" dirty="0">
                <a:latin typeface="Verdana"/>
                <a:cs typeface="Verdana"/>
              </a:rPr>
              <a:t> - </a:t>
            </a:r>
            <a:r>
              <a:rPr sz="1200" spc="-20" dirty="0">
                <a:latin typeface="Verdana"/>
                <a:cs typeface="Verdana"/>
              </a:rPr>
              <a:t>Mạng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95300" algn="l"/>
              </a:tabLst>
            </a:pP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Physical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Vật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lý</a:t>
            </a:r>
            <a:endParaRPr sz="1200">
              <a:latin typeface="Verdana"/>
              <a:cs typeface="Verdana"/>
            </a:endParaRPr>
          </a:p>
          <a:p>
            <a:pPr marL="38100" marR="32384" algn="just">
              <a:lnSpc>
                <a:spcPct val="117100"/>
              </a:lnSpc>
              <a:spcBef>
                <a:spcPts val="800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2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4G:</a:t>
            </a:r>
            <a:r>
              <a:rPr sz="1200" b="1" spc="285" dirty="0">
                <a:latin typeface="Arial"/>
                <a:cs typeface="Arial"/>
              </a:rPr>
              <a:t> </a:t>
            </a:r>
            <a:r>
              <a:rPr sz="1200" spc="-20" dirty="0">
                <a:latin typeface="Verdana"/>
                <a:cs typeface="Verdana"/>
              </a:rPr>
              <a:t>Trong</a:t>
            </a:r>
            <a:r>
              <a:rPr sz="1200" spc="18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mô</a:t>
            </a:r>
            <a:r>
              <a:rPr sz="1200" spc="19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hình</a:t>
            </a:r>
            <a:r>
              <a:rPr sz="1200" spc="18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TCP/IP,</a:t>
            </a:r>
            <a:r>
              <a:rPr sz="1200" spc="19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lớp </a:t>
            </a:r>
            <a:r>
              <a:rPr sz="1200" spc="-95" dirty="0">
                <a:latin typeface="Verdana"/>
                <a:cs typeface="Verdana"/>
              </a:rPr>
              <a:t>Application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229" dirty="0">
                <a:latin typeface="Verdana"/>
                <a:cs typeface="Verdana"/>
              </a:rPr>
              <a:t>sẽ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ngầm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định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được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hiểu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là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bao </a:t>
            </a:r>
            <a:r>
              <a:rPr sz="1200" spc="-140" dirty="0">
                <a:latin typeface="Verdana"/>
                <a:cs typeface="Verdana"/>
              </a:rPr>
              <a:t>gồm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lớp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của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mô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hình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OSI?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95300" algn="l"/>
              </a:tabLst>
            </a:pPr>
            <a:r>
              <a:rPr sz="1200" spc="-110" dirty="0">
                <a:latin typeface="Verdana"/>
                <a:cs typeface="Verdana"/>
              </a:rPr>
              <a:t>Data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link,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Network,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Transport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95300" algn="l"/>
              </a:tabLst>
            </a:pPr>
            <a:r>
              <a:rPr sz="1200" spc="-110" dirty="0">
                <a:latin typeface="Verdana"/>
                <a:cs typeface="Verdana"/>
              </a:rPr>
              <a:t>Network,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Data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link,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Physical</a:t>
            </a:r>
            <a:endParaRPr sz="1200">
              <a:latin typeface="Verdana"/>
              <a:cs typeface="Verdana"/>
            </a:endParaRPr>
          </a:p>
          <a:p>
            <a:pPr marL="4946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94665" algn="l"/>
              </a:tabLst>
            </a:pPr>
            <a:r>
              <a:rPr sz="1200" spc="-80" dirty="0">
                <a:latin typeface="Verdana"/>
                <a:cs typeface="Verdana"/>
              </a:rPr>
              <a:t>Application,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Transport,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Network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95300" algn="l"/>
              </a:tabLst>
            </a:pP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Application,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Presentation,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Session</a:t>
            </a:r>
            <a:endParaRPr sz="1200">
              <a:latin typeface="Verdana"/>
              <a:cs typeface="Verdana"/>
            </a:endParaRPr>
          </a:p>
          <a:p>
            <a:pPr marL="38100" marR="32384" algn="just">
              <a:lnSpc>
                <a:spcPct val="117200"/>
              </a:lnSpc>
              <a:spcBef>
                <a:spcPts val="800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50</a:t>
            </a:r>
            <a:r>
              <a:rPr sz="1200" spc="-95" dirty="0">
                <a:latin typeface="Verdana"/>
                <a:cs typeface="Verdana"/>
              </a:rPr>
              <a:t>: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Giả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rằng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độ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dài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16000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bit,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tốc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độ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liên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kết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1000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Mbps.</a:t>
            </a:r>
            <a:r>
              <a:rPr sz="1200" spc="-229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Số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tin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tối</a:t>
            </a:r>
            <a:r>
              <a:rPr sz="1200" spc="-229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đa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trong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một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giây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thể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truyền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bởi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liên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kết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này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bao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nhiêu?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95300" algn="l"/>
              </a:tabLst>
            </a:pPr>
            <a:r>
              <a:rPr sz="1200" spc="-20" dirty="0">
                <a:latin typeface="Verdana"/>
                <a:cs typeface="Verdana"/>
              </a:rPr>
              <a:t>6250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95300" algn="l"/>
              </a:tabLst>
            </a:pPr>
            <a:r>
              <a:rPr sz="1200" spc="-25" dirty="0">
                <a:latin typeface="Verdana"/>
                <a:cs typeface="Verdana"/>
              </a:rPr>
              <a:t>625</a:t>
            </a:r>
            <a:endParaRPr sz="1200">
              <a:latin typeface="Verdana"/>
              <a:cs typeface="Verdana"/>
            </a:endParaRPr>
          </a:p>
          <a:p>
            <a:pPr marL="4946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94665" algn="l"/>
              </a:tabLst>
            </a:pPr>
            <a:r>
              <a:rPr sz="1200" spc="-25" dirty="0">
                <a:latin typeface="Verdana"/>
                <a:cs typeface="Verdana"/>
              </a:rPr>
              <a:t>16</a:t>
            </a:r>
            <a:endParaRPr sz="1200">
              <a:latin typeface="Verdana"/>
              <a:cs typeface="Verdana"/>
            </a:endParaRPr>
          </a:p>
          <a:p>
            <a:pPr marL="4953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95300" algn="l"/>
              </a:tabLst>
            </a:pP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62500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6496" y="1136648"/>
            <a:ext cx="2790190" cy="323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95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51:</a:t>
            </a:r>
            <a:r>
              <a:rPr sz="1200" b="1" spc="434" dirty="0">
                <a:latin typeface="Arial"/>
                <a:cs typeface="Arial"/>
              </a:rPr>
              <a:t> </a:t>
            </a:r>
            <a:r>
              <a:rPr sz="1200" spc="-114" dirty="0">
                <a:latin typeface="Verdana"/>
                <a:cs typeface="Verdana"/>
              </a:rPr>
              <a:t>Hãy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xem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xét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tình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huống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với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bốn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chủ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khác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nhau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được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kết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nối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với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bốn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 </a:t>
            </a:r>
            <a:r>
              <a:rPr sz="1200" spc="-95" dirty="0">
                <a:latin typeface="Verdana"/>
                <a:cs typeface="Verdana"/>
              </a:rPr>
              <a:t>khách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khác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nhau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qua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bốn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đường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dẫn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ba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bước.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Bốn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cặp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chia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sẻ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với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dung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lượng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R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300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Mbps.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Bốn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liên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kết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từ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các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chủ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đến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liên</a:t>
            </a:r>
            <a:r>
              <a:rPr sz="1200" spc="-114" dirty="0">
                <a:latin typeface="Verdana"/>
                <a:cs typeface="Verdana"/>
              </a:rPr>
              <a:t> kết dùng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chung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114" dirty="0">
                <a:latin typeface="Verdana"/>
                <a:cs typeface="Verdana"/>
              </a:rPr>
              <a:t> dung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lượng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R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50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Mbps.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Mỗi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liên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S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kết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trong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số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bốn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liên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kết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từ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liên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kết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giữa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chia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sẻ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đến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một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khách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dung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lượng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R </a:t>
            </a:r>
            <a:r>
              <a:rPr sz="1200" spc="-360" dirty="0">
                <a:latin typeface="Verdana"/>
                <a:cs typeface="Verdana"/>
              </a:rPr>
              <a:t>=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90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Mbps.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Thông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lượng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đầu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cuối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tối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đa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có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thể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đạt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được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cho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mỗi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trong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bốn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cặp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khách</a:t>
            </a:r>
            <a:r>
              <a:rPr sz="1200" spc="-145" dirty="0">
                <a:latin typeface="Verdana"/>
                <a:cs typeface="Verdana"/>
              </a:rPr>
              <a:t> -</a:t>
            </a:r>
            <a:r>
              <a:rPr sz="1200" spc="-135" dirty="0">
                <a:latin typeface="Verdana"/>
                <a:cs typeface="Verdana"/>
              </a:rPr>
              <a:t> máy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chủ,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giả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rằng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liên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kết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được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chia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sẻ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công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bằng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(chia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đều</a:t>
            </a:r>
            <a:r>
              <a:rPr sz="1200" spc="-60" dirty="0">
                <a:latin typeface="Verdana"/>
                <a:cs typeface="Verdana"/>
              </a:rPr>
              <a:t> tốc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độ</a:t>
            </a:r>
            <a:r>
              <a:rPr sz="1200" spc="-22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của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nó)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tất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cả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các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máy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chủ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đang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cố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gắng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gửi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với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tỷ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lệ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tối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đa?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496" y="7053833"/>
            <a:ext cx="2788920" cy="194183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35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75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300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90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50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7500"/>
              </a:lnSpc>
              <a:spcBef>
                <a:spcPts val="790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52: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spc="-105" dirty="0">
                <a:latin typeface="Verdana"/>
                <a:cs typeface="Verdana"/>
              </a:rPr>
              <a:t>Thiết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bị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mạng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làm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giảm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bớt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sự </a:t>
            </a:r>
            <a:r>
              <a:rPr sz="1200" spc="-140" dirty="0">
                <a:latin typeface="Verdana"/>
                <a:cs typeface="Verdana"/>
              </a:rPr>
              <a:t>va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chạm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(collisions)?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Hub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NIC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7292" y="4567438"/>
            <a:ext cx="2640528" cy="240524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848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401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259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6848" y="1136648"/>
            <a:ext cx="2789555" cy="78981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algn="just">
              <a:lnSpc>
                <a:spcPct val="100000"/>
              </a:lnSpc>
              <a:spcBef>
                <a:spcPts val="340"/>
              </a:spcBef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c.</a:t>
            </a:r>
            <a:r>
              <a:rPr sz="1200" spc="3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Switch</a:t>
            </a:r>
            <a:endParaRPr sz="1200">
              <a:latin typeface="Verdana"/>
              <a:cs typeface="Verdana"/>
            </a:endParaRPr>
          </a:p>
          <a:p>
            <a:pPr marL="241300" algn="just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Verdana"/>
                <a:cs typeface="Verdana"/>
              </a:rPr>
              <a:t>d.</a:t>
            </a:r>
            <a:r>
              <a:rPr sz="1200" spc="18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lượTransceive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100"/>
              </a:lnSpc>
              <a:spcBef>
                <a:spcPts val="795"/>
              </a:spcBef>
            </a:pPr>
            <a:r>
              <a:rPr sz="1200" b="1" spc="-40" dirty="0">
                <a:latin typeface="Arial"/>
                <a:cs typeface="Arial"/>
              </a:rPr>
              <a:t>Câu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53: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spc="-260" dirty="0">
                <a:latin typeface="Verdana"/>
                <a:cs typeface="Verdana"/>
              </a:rPr>
              <a:t>Kĩ</a:t>
            </a:r>
            <a:r>
              <a:rPr sz="1200" spc="15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thuật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thiết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310" dirty="0">
                <a:latin typeface="Verdana"/>
                <a:cs typeface="Verdana"/>
              </a:rPr>
              <a:t>kế</a:t>
            </a:r>
            <a:r>
              <a:rPr sz="1200" spc="204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mạng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dùng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235" dirty="0">
                <a:latin typeface="Verdana"/>
                <a:cs typeface="Verdana"/>
              </a:rPr>
              <a:t>để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kết </a:t>
            </a:r>
            <a:r>
              <a:rPr sz="1200" spc="-120" dirty="0">
                <a:latin typeface="Verdana"/>
                <a:cs typeface="Verdana"/>
              </a:rPr>
              <a:t>nối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nhiều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225" dirty="0">
                <a:latin typeface="Verdana"/>
                <a:cs typeface="Verdana"/>
              </a:rPr>
              <a:t>máy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tính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với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nhau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trong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phạm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vi </a:t>
            </a:r>
            <a:r>
              <a:rPr sz="1200" spc="-110" dirty="0">
                <a:latin typeface="Verdana"/>
                <a:cs typeface="Verdana"/>
              </a:rPr>
              <a:t>một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văn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phòng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gọi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LAN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WAN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265" algn="l"/>
              </a:tabLst>
            </a:pPr>
            <a:r>
              <a:rPr sz="1200" spc="-25" dirty="0">
                <a:latin typeface="Verdana"/>
                <a:cs typeface="Verdana"/>
              </a:rPr>
              <a:t>MAN</a:t>
            </a:r>
            <a:endParaRPr sz="1200">
              <a:latin typeface="Verdana"/>
              <a:cs typeface="Verdana"/>
            </a:endParaRPr>
          </a:p>
          <a:p>
            <a:pPr marL="469900" indent="-228600" algn="just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Internet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54: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Đơn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vị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của</a:t>
            </a:r>
            <a:r>
              <a:rPr sz="1200" spc="-2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“băng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thông”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là: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95" dirty="0">
                <a:latin typeface="Verdana"/>
                <a:cs typeface="Verdana"/>
              </a:rPr>
              <a:t>Hertz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(Hz)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95" dirty="0">
                <a:latin typeface="Verdana"/>
                <a:cs typeface="Verdana"/>
              </a:rPr>
              <a:t>Volt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(V)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265" algn="l"/>
              </a:tabLst>
            </a:pP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Bit/seconds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(bps)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25" dirty="0">
                <a:latin typeface="Verdana"/>
                <a:cs typeface="Verdana"/>
              </a:rPr>
              <a:t>Ohm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55: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Định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nghĩa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giao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thức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(protocol):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ct val="117500"/>
              </a:lnSpc>
              <a:spcBef>
                <a:spcPts val="795"/>
              </a:spcBef>
              <a:buAutoNum type="alphaLcPeriod"/>
              <a:tabLst>
                <a:tab pos="469900" algn="l"/>
              </a:tabLst>
            </a:pP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Là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các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tín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hiệu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nhị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phân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truyền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đi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trước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khi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truyền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thật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sự</a:t>
            </a:r>
            <a:endParaRPr sz="1200">
              <a:latin typeface="Verdana"/>
              <a:cs typeface="Verdana"/>
            </a:endParaRPr>
          </a:p>
          <a:p>
            <a:pPr marL="469900" marR="5080" indent="-228600">
              <a:lnSpc>
                <a:spcPct val="116700"/>
              </a:lnSpc>
              <a:buAutoNum type="alphaLcPeriod"/>
              <a:tabLst>
                <a:tab pos="469900" algn="l"/>
              </a:tabLst>
            </a:pPr>
            <a:r>
              <a:rPr sz="1200" spc="-80" dirty="0">
                <a:latin typeface="Verdana"/>
                <a:cs typeface="Verdana"/>
              </a:rPr>
              <a:t>Là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cơ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chế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“bắt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tay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ba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lần”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mà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mọi </a:t>
            </a:r>
            <a:r>
              <a:rPr sz="1200" spc="-95" dirty="0">
                <a:latin typeface="Verdana"/>
                <a:cs typeface="Verdana"/>
              </a:rPr>
              <a:t>thiết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bị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mạng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đều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phải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thực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hiện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khi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1200" spc="-90" dirty="0">
                <a:latin typeface="Verdana"/>
                <a:cs typeface="Verdana"/>
              </a:rPr>
              <a:t>khởi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động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 startAt="3"/>
              <a:tabLst>
                <a:tab pos="469900" algn="l"/>
              </a:tabLst>
            </a:pPr>
            <a:r>
              <a:rPr sz="1200" spc="-85" dirty="0">
                <a:latin typeface="Verdana"/>
                <a:cs typeface="Verdana"/>
              </a:rPr>
              <a:t>Là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một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tập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đặc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tả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mà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mọi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nhà</a:t>
            </a:r>
            <a:endParaRPr sz="1200">
              <a:latin typeface="Verdana"/>
              <a:cs typeface="Verdana"/>
            </a:endParaRPr>
          </a:p>
          <a:p>
            <a:pPr marL="469900" marR="6350">
              <a:lnSpc>
                <a:spcPct val="116700"/>
              </a:lnSpc>
              <a:spcBef>
                <a:spcPts val="10"/>
              </a:spcBef>
            </a:pPr>
            <a:r>
              <a:rPr sz="1200" spc="-90" dirty="0">
                <a:latin typeface="Verdana"/>
                <a:cs typeface="Verdana"/>
              </a:rPr>
              <a:t>sản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xuất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sản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phẩm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mạng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phải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dựa </a:t>
            </a:r>
            <a:r>
              <a:rPr sz="1200" spc="-95" dirty="0">
                <a:latin typeface="Verdana"/>
                <a:cs typeface="Verdana"/>
              </a:rPr>
              <a:t>theo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để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thiết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kế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sản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phẩm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của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mình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 startAt="4"/>
              <a:tabLst>
                <a:tab pos="469900" algn="l"/>
              </a:tabLst>
            </a:pPr>
            <a:r>
              <a:rPr sz="1200" spc="-160" dirty="0">
                <a:latin typeface="Verdana"/>
                <a:cs typeface="Verdana"/>
              </a:rPr>
              <a:t>Tất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cả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các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đáp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án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trên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100"/>
              </a:lnSpc>
              <a:spcBef>
                <a:spcPts val="800"/>
              </a:spcBef>
            </a:pPr>
            <a:r>
              <a:rPr sz="1200" b="1" spc="-25" dirty="0">
                <a:latin typeface="Arial"/>
                <a:cs typeface="Arial"/>
              </a:rPr>
              <a:t>Câu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56: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spc="-75" dirty="0">
                <a:latin typeface="Verdana"/>
                <a:cs typeface="Verdana"/>
              </a:rPr>
              <a:t>Giả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đường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đi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từ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nút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A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đến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nút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B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qua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3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liên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kết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với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băng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thông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lần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lượt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là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4Mbps,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1Mbps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2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Mbps.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Thời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gian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để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A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đến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B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một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file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có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kích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thước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10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MB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bao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nhiêu?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Giả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sử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các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kết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nối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không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dữ</a:t>
            </a:r>
            <a:r>
              <a:rPr sz="1200" spc="-60" dirty="0">
                <a:latin typeface="Verdana"/>
                <a:cs typeface="Verdana"/>
              </a:rPr>
              <a:t> liệu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nào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khác,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trễ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lan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và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trễ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tại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các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nút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trung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gian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không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đáng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kể?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80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4"/>
              </a:spcBef>
              <a:buAutoNum type="alphaLcPeriod"/>
              <a:tabLst>
                <a:tab pos="469900" algn="l"/>
              </a:tabLst>
            </a:pPr>
            <a:r>
              <a:rPr sz="1200" spc="-130" dirty="0">
                <a:latin typeface="Verdana"/>
                <a:cs typeface="Verdana"/>
              </a:rPr>
              <a:t>20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3848480" y="1136648"/>
            <a:ext cx="2790190" cy="42830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340"/>
              </a:spcBef>
              <a:buAutoNum type="alphaLcPeriod" startAt="3"/>
              <a:tabLst>
                <a:tab pos="469265" algn="l"/>
              </a:tabLst>
            </a:pPr>
            <a:r>
              <a:rPr sz="1200" spc="-130" dirty="0">
                <a:latin typeface="Verdana"/>
                <a:cs typeface="Verdana"/>
              </a:rPr>
              <a:t>40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 startAt="3"/>
              <a:tabLst>
                <a:tab pos="469900" algn="l"/>
              </a:tabLst>
            </a:pPr>
            <a:r>
              <a:rPr sz="1200" spc="-135" dirty="0">
                <a:latin typeface="Verdana"/>
                <a:cs typeface="Verdana"/>
              </a:rPr>
              <a:t>140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 startAt="3"/>
              <a:tabLst>
                <a:tab pos="469900" algn="l"/>
              </a:tabLst>
            </a:pPr>
            <a:r>
              <a:rPr sz="1200" spc="-125" dirty="0">
                <a:latin typeface="Verdana"/>
                <a:cs typeface="Verdana"/>
              </a:rPr>
              <a:t>Xấp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xỉ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11.4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7100"/>
              </a:lnSpc>
              <a:spcBef>
                <a:spcPts val="79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57: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spc="-140" dirty="0">
                <a:latin typeface="Verdana"/>
                <a:cs typeface="Verdana"/>
              </a:rPr>
              <a:t>Trong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mô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hình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TCP/IP,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tầng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nào </a:t>
            </a:r>
            <a:r>
              <a:rPr sz="1200" spc="-110" dirty="0">
                <a:latin typeface="Verdana"/>
                <a:cs typeface="Verdana"/>
              </a:rPr>
              <a:t>thực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hiện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chức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năng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điều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khiển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truyền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dữ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trên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liên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kết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vật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lý?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145" dirty="0">
                <a:latin typeface="Verdana"/>
                <a:cs typeface="Verdana"/>
              </a:rPr>
              <a:t>Tầng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vật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lý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469900" algn="l"/>
              </a:tabLst>
            </a:pP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Tầng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liên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kết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45" dirty="0">
                <a:latin typeface="Verdana"/>
                <a:cs typeface="Verdana"/>
              </a:rPr>
              <a:t>Tầng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mạng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45" dirty="0">
                <a:latin typeface="Verdana"/>
                <a:cs typeface="Verdana"/>
              </a:rPr>
              <a:t>Tầng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giao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vận</a:t>
            </a:r>
            <a:endParaRPr sz="12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045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58: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spc="-100" dirty="0">
                <a:latin typeface="Verdana"/>
                <a:cs typeface="Verdana"/>
              </a:rPr>
              <a:t>Phát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biểu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nào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sau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đây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là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SAI?</a:t>
            </a:r>
            <a:endParaRPr sz="1200">
              <a:latin typeface="Verdana"/>
              <a:cs typeface="Verdana"/>
            </a:endParaRPr>
          </a:p>
          <a:p>
            <a:pPr marL="469900" marR="5715" indent="-228600" algn="just">
              <a:lnSpc>
                <a:spcPct val="117100"/>
              </a:lnSpc>
              <a:spcBef>
                <a:spcPts val="795"/>
              </a:spcBef>
              <a:buAutoNum type="alphaLcPeriod"/>
              <a:tabLst>
                <a:tab pos="469900" algn="l"/>
              </a:tabLst>
            </a:pP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Mạng</a:t>
            </a:r>
            <a:r>
              <a:rPr sz="1200" spc="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chuyển</a:t>
            </a:r>
            <a:r>
              <a:rPr sz="1200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mạch</a:t>
            </a:r>
            <a:r>
              <a:rPr sz="1200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kênh</a:t>
            </a:r>
            <a:r>
              <a:rPr sz="1200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cung</a:t>
            </a:r>
            <a:r>
              <a:rPr sz="1200" spc="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cấp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dịch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20" dirty="0">
                <a:solidFill>
                  <a:srgbClr val="FF0000"/>
                </a:solidFill>
                <a:latin typeface="Verdana"/>
                <a:cs typeface="Verdana"/>
              </a:rPr>
              <a:t>vụ</a:t>
            </a:r>
            <a:r>
              <a:rPr sz="1200" spc="2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theo</a:t>
            </a:r>
            <a:r>
              <a:rPr sz="120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45" dirty="0">
                <a:solidFill>
                  <a:srgbClr val="FF0000"/>
                </a:solidFill>
                <a:latin typeface="Verdana"/>
                <a:cs typeface="Verdana"/>
              </a:rPr>
              <a:t>mô</a:t>
            </a:r>
            <a:r>
              <a:rPr sz="1200" spc="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hình</a:t>
            </a:r>
            <a:r>
              <a:rPr sz="1200" spc="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hướng</a:t>
            </a:r>
            <a:r>
              <a:rPr sz="1200" spc="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0" dirty="0">
                <a:solidFill>
                  <a:srgbClr val="FF0000"/>
                </a:solidFill>
                <a:latin typeface="Verdana"/>
                <a:cs typeface="Verdana"/>
              </a:rPr>
              <a:t>kết</a:t>
            </a:r>
            <a:r>
              <a:rPr sz="1200" spc="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nối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(connection-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oriented)</a:t>
            </a:r>
            <a:endParaRPr sz="1200">
              <a:latin typeface="Verdana"/>
              <a:cs typeface="Verdana"/>
            </a:endParaRPr>
          </a:p>
          <a:p>
            <a:pPr marL="469900" marR="5080" indent="-228600" algn="just">
              <a:lnSpc>
                <a:spcPct val="117000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spc="-145" dirty="0">
                <a:latin typeface="Verdana"/>
                <a:cs typeface="Verdana"/>
              </a:rPr>
              <a:t>Trong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mạng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chuyển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mạch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gói,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dữ </a:t>
            </a:r>
            <a:r>
              <a:rPr sz="1200" dirty="0">
                <a:latin typeface="Verdana"/>
                <a:cs typeface="Verdana"/>
              </a:rPr>
              <a:t>liệu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của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các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liên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kết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khác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nhau </a:t>
            </a:r>
            <a:r>
              <a:rPr sz="1200" spc="-45" dirty="0">
                <a:latin typeface="Verdana"/>
                <a:cs typeface="Verdana"/>
              </a:rPr>
              <a:t>được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truyền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trên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cùng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một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đường </a:t>
            </a:r>
            <a:r>
              <a:rPr sz="1200" spc="-125" dirty="0">
                <a:latin typeface="Verdana"/>
                <a:cs typeface="Verdana"/>
              </a:rPr>
              <a:t>truyền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vật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lý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7080" y="5393816"/>
            <a:ext cx="2559685" cy="667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8600" algn="just">
              <a:lnSpc>
                <a:spcPct val="117100"/>
              </a:lnSpc>
              <a:spcBef>
                <a:spcPts val="90"/>
              </a:spcBef>
            </a:pP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c.</a:t>
            </a:r>
            <a:r>
              <a:rPr sz="1200" spc="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Chuyển</a:t>
            </a:r>
            <a:r>
              <a:rPr sz="1200" spc="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tiếp</a:t>
            </a:r>
            <a:r>
              <a:rPr sz="1200" spc="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liệu</a:t>
            </a:r>
            <a:r>
              <a:rPr sz="1200" spc="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trên</a:t>
            </a:r>
            <a:r>
              <a:rPr sz="1200" spc="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mạng chuyển</a:t>
            </a:r>
            <a:r>
              <a:rPr sz="12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mạch</a:t>
            </a:r>
            <a:r>
              <a:rPr sz="12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kênh</a:t>
            </a:r>
            <a:r>
              <a:rPr sz="12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chậm</a:t>
            </a:r>
            <a:r>
              <a:rPr sz="120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hơn</a:t>
            </a:r>
            <a:r>
              <a:rPr sz="12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trên 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mạng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0000"/>
                </a:solidFill>
                <a:latin typeface="Verdana"/>
                <a:cs typeface="Verdana"/>
              </a:rPr>
              <a:t>chuyển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mạch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gói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8480" y="6033896"/>
            <a:ext cx="2789555" cy="3011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228600" algn="just">
              <a:lnSpc>
                <a:spcPct val="116900"/>
              </a:lnSpc>
              <a:spcBef>
                <a:spcPts val="105"/>
              </a:spcBef>
            </a:pPr>
            <a:r>
              <a:rPr sz="1200" dirty="0">
                <a:latin typeface="Verdana"/>
                <a:cs typeface="Verdana"/>
              </a:rPr>
              <a:t>d.</a:t>
            </a:r>
            <a:r>
              <a:rPr sz="1200" spc="22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Khi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chuyển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tiếp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dữ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liệu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trong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mạng chuyển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mạch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gói,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có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thể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thiết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lập </a:t>
            </a:r>
            <a:r>
              <a:rPr sz="1200" spc="-135" dirty="0">
                <a:latin typeface="Verdana"/>
                <a:cs typeface="Verdana"/>
              </a:rPr>
              <a:t>độ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ưu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tiên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cho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các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gói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tin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khi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xử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lý </a:t>
            </a:r>
            <a:r>
              <a:rPr sz="1200" spc="-120" dirty="0">
                <a:latin typeface="Verdana"/>
                <a:cs typeface="Verdana"/>
              </a:rPr>
              <a:t>hàng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đợi</a:t>
            </a:r>
            <a:endParaRPr sz="1200">
              <a:latin typeface="Verdana"/>
              <a:cs typeface="Verdana"/>
            </a:endParaRPr>
          </a:p>
          <a:p>
            <a:pPr marL="469900" marR="5080" indent="-228600" algn="just">
              <a:lnSpc>
                <a:spcPct val="116900"/>
              </a:lnSpc>
              <a:spcBef>
                <a:spcPts val="15"/>
              </a:spcBef>
            </a:pPr>
            <a:r>
              <a:rPr sz="1200" dirty="0">
                <a:latin typeface="Verdana"/>
                <a:cs typeface="Verdana"/>
              </a:rPr>
              <a:t>e.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Trong</a:t>
            </a:r>
            <a:r>
              <a:rPr sz="1200" spc="1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chuyển</a:t>
            </a:r>
            <a:r>
              <a:rPr sz="1200" spc="18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mạch</a:t>
            </a:r>
            <a:r>
              <a:rPr sz="1200" spc="18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kênh,</a:t>
            </a:r>
            <a:r>
              <a:rPr sz="1200" spc="18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tài </a:t>
            </a:r>
            <a:r>
              <a:rPr sz="1200" spc="-75" dirty="0">
                <a:latin typeface="Verdana"/>
                <a:cs typeface="Verdana"/>
              </a:rPr>
              <a:t>nguyên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của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mỗi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cuộc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hội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thoại </a:t>
            </a:r>
            <a:r>
              <a:rPr sz="1200" spc="-80" dirty="0">
                <a:latin typeface="Verdana"/>
                <a:cs typeface="Verdana"/>
              </a:rPr>
              <a:t>được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xác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định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trong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giai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đoạn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thiết </a:t>
            </a:r>
            <a:r>
              <a:rPr sz="1200" spc="-10" dirty="0">
                <a:latin typeface="Verdana"/>
                <a:cs typeface="Verdana"/>
              </a:rPr>
              <a:t>lập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kênh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và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không</a:t>
            </a:r>
            <a:r>
              <a:rPr sz="1200" dirty="0">
                <a:latin typeface="Verdana"/>
                <a:cs typeface="Verdana"/>
              </a:rPr>
              <a:t> đổi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trong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suốt </a:t>
            </a:r>
            <a:r>
              <a:rPr sz="1200" spc="-105" dirty="0">
                <a:latin typeface="Verdana"/>
                <a:cs typeface="Verdana"/>
              </a:rPr>
              <a:t>quá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trình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truyền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dữ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liệu</a:t>
            </a:r>
            <a:endParaRPr sz="1200">
              <a:latin typeface="Verdana"/>
              <a:cs typeface="Verdana"/>
            </a:endParaRPr>
          </a:p>
          <a:p>
            <a:pPr marL="12700" marR="5715" algn="just">
              <a:lnSpc>
                <a:spcPct val="117500"/>
              </a:lnSpc>
              <a:spcBef>
                <a:spcPts val="790"/>
              </a:spcBef>
            </a:pPr>
            <a:r>
              <a:rPr sz="1200" b="1" spc="-10" dirty="0">
                <a:latin typeface="Arial"/>
                <a:cs typeface="Arial"/>
              </a:rPr>
              <a:t>Câu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60: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spc="-130" dirty="0">
                <a:latin typeface="Verdana"/>
                <a:cs typeface="Verdana"/>
              </a:rPr>
              <a:t>Phát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biểu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nào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sau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đây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là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đúng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về </a:t>
            </a:r>
            <a:r>
              <a:rPr sz="1200" spc="-110" dirty="0">
                <a:latin typeface="Verdana"/>
                <a:cs typeface="Verdana"/>
              </a:rPr>
              <a:t>chuyển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mạch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kênh?</a:t>
            </a:r>
            <a:endParaRPr sz="1200">
              <a:latin typeface="Verdana"/>
              <a:cs typeface="Verdana"/>
            </a:endParaRPr>
          </a:p>
          <a:p>
            <a:pPr marL="469900" marR="5715" indent="-228600" algn="just">
              <a:lnSpc>
                <a:spcPct val="116799"/>
              </a:lnSpc>
              <a:spcBef>
                <a:spcPts val="805"/>
              </a:spcBef>
            </a:pPr>
            <a:r>
              <a:rPr sz="1200" dirty="0">
                <a:latin typeface="Verdana"/>
                <a:cs typeface="Verdana"/>
              </a:rPr>
              <a:t>a.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Tài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nguyên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của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mỗi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kênh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là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như nhau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với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mọi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liên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kết,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không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phụ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81076"/>
            <a:ext cx="199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CÂU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HỎI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TRẮC</a:t>
            </a:r>
            <a:r>
              <a:rPr sz="1200" spc="-10" dirty="0">
                <a:latin typeface="Times New Roman"/>
                <a:cs typeface="Times New Roman"/>
              </a:rPr>
              <a:t> NGHIỆM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892" y="481076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MẠNG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MÁY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TÍNH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(IT1.115.3)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260" y="807719"/>
            <a:ext cx="5707380" cy="0"/>
          </a:xfrm>
          <a:custGeom>
            <a:avLst/>
            <a:gdLst/>
            <a:ahLst/>
            <a:cxnLst/>
            <a:rect l="l" t="t" r="r" b="b"/>
            <a:pathLst>
              <a:path w="5707380">
                <a:moveTo>
                  <a:pt x="0" y="0"/>
                </a:moveTo>
                <a:lnTo>
                  <a:pt x="57073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39" y="9425978"/>
            <a:ext cx="5783580" cy="0"/>
          </a:xfrm>
          <a:custGeom>
            <a:avLst/>
            <a:gdLst/>
            <a:ahLst/>
            <a:cxnLst/>
            <a:rect l="l" t="t" r="r" b="b"/>
            <a:pathLst>
              <a:path w="5783580">
                <a:moveTo>
                  <a:pt x="0" y="0"/>
                </a:moveTo>
                <a:lnTo>
                  <a:pt x="5783580" y="0"/>
                </a:lnTo>
              </a:path>
            </a:pathLst>
          </a:custGeom>
          <a:ln w="63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3340" y="1136648"/>
            <a:ext cx="2789555" cy="653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6985" algn="just">
              <a:lnSpc>
                <a:spcPct val="116700"/>
              </a:lnSpc>
              <a:spcBef>
                <a:spcPts val="100"/>
              </a:spcBef>
            </a:pPr>
            <a:r>
              <a:rPr sz="1200" spc="-95" dirty="0">
                <a:latin typeface="Verdana"/>
                <a:cs typeface="Verdana"/>
              </a:rPr>
              <a:t>thuộc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vào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yêu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cầu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chất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lượng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dịch </a:t>
            </a:r>
            <a:r>
              <a:rPr sz="1200" spc="-25" dirty="0">
                <a:latin typeface="Verdana"/>
                <a:cs typeface="Verdana"/>
              </a:rPr>
              <a:t>vụ.</a:t>
            </a:r>
            <a:endParaRPr sz="1200">
              <a:latin typeface="Verdana"/>
              <a:cs typeface="Verdana"/>
            </a:endParaRPr>
          </a:p>
          <a:p>
            <a:pPr marL="469265" indent="-228600" algn="just">
              <a:lnSpc>
                <a:spcPct val="100000"/>
              </a:lnSpc>
              <a:spcBef>
                <a:spcPts val="240"/>
              </a:spcBef>
              <a:buAutoNum type="alphaLcPeriod" startAt="2"/>
              <a:tabLst>
                <a:tab pos="469265" algn="l"/>
              </a:tabLst>
            </a:pPr>
            <a:r>
              <a:rPr sz="1200" spc="-150" dirty="0">
                <a:latin typeface="Verdana"/>
                <a:cs typeface="Verdana"/>
              </a:rPr>
              <a:t>Trong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mạng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chuyển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mạch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kênh,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do</a:t>
            </a:r>
            <a:endParaRPr sz="1200">
              <a:latin typeface="Verdana"/>
              <a:cs typeface="Verdana"/>
            </a:endParaRPr>
          </a:p>
          <a:p>
            <a:pPr marL="469265" marR="5080" algn="just">
              <a:lnSpc>
                <a:spcPct val="116900"/>
              </a:lnSpc>
              <a:spcBef>
                <a:spcPts val="5"/>
              </a:spcBef>
            </a:pPr>
            <a:r>
              <a:rPr sz="1200" spc="-130" dirty="0">
                <a:latin typeface="Verdana"/>
                <a:cs typeface="Verdana"/>
              </a:rPr>
              <a:t>trước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khi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truyền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300" dirty="0">
                <a:latin typeface="Verdana"/>
                <a:cs typeface="Verdana"/>
              </a:rPr>
              <a:t>dữ</a:t>
            </a:r>
            <a:r>
              <a:rPr sz="1200" spc="19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liệu,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kênh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truyền </a:t>
            </a:r>
            <a:r>
              <a:rPr sz="1200" spc="-260" dirty="0">
                <a:latin typeface="Verdana"/>
                <a:cs typeface="Verdana"/>
              </a:rPr>
              <a:t>đã</a:t>
            </a:r>
            <a:r>
              <a:rPr sz="1200" spc="1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được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thiết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lập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nên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các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giao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thức </a:t>
            </a:r>
            <a:r>
              <a:rPr sz="1200" spc="-114" dirty="0">
                <a:latin typeface="Verdana"/>
                <a:cs typeface="Verdana"/>
              </a:rPr>
              <a:t>tầng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trên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luôn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là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giao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thức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hướng </a:t>
            </a:r>
            <a:r>
              <a:rPr sz="1200" spc="-130" dirty="0">
                <a:latin typeface="Verdana"/>
                <a:cs typeface="Verdana"/>
              </a:rPr>
              <a:t>không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kết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nối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(connectionless).</a:t>
            </a:r>
            <a:endParaRPr sz="1200">
              <a:latin typeface="Verdana"/>
              <a:cs typeface="Verdana"/>
            </a:endParaRPr>
          </a:p>
          <a:p>
            <a:pPr marL="469265" indent="-228600" algn="just">
              <a:lnSpc>
                <a:spcPct val="100000"/>
              </a:lnSpc>
              <a:spcBef>
                <a:spcPts val="240"/>
              </a:spcBef>
              <a:buAutoNum type="alphaLcPeriod" startAt="3"/>
              <a:tabLst>
                <a:tab pos="469265" algn="l"/>
              </a:tabLst>
            </a:pP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Tài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nguyên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của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mỗi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kênh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được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xác</a:t>
            </a:r>
            <a:endParaRPr sz="1200">
              <a:latin typeface="Verdana"/>
              <a:cs typeface="Verdana"/>
            </a:endParaRPr>
          </a:p>
          <a:p>
            <a:pPr marL="469265" marR="5715" algn="just">
              <a:lnSpc>
                <a:spcPct val="116700"/>
              </a:lnSpc>
              <a:spcBef>
                <a:spcPts val="15"/>
              </a:spcBef>
            </a:pP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định</a:t>
            </a:r>
            <a:r>
              <a:rPr sz="1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trong</a:t>
            </a:r>
            <a:r>
              <a:rPr sz="12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giai</a:t>
            </a:r>
            <a:r>
              <a:rPr sz="12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đoạn</a:t>
            </a:r>
            <a:r>
              <a:rPr sz="12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thiết</a:t>
            </a:r>
            <a:r>
              <a:rPr sz="12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lập</a:t>
            </a:r>
            <a:r>
              <a:rPr sz="12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kênh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và</a:t>
            </a:r>
            <a:r>
              <a:rPr sz="12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0000"/>
                </a:solidFill>
                <a:latin typeface="Verdana"/>
                <a:cs typeface="Verdana"/>
              </a:rPr>
              <a:t>không</a:t>
            </a:r>
            <a:r>
              <a:rPr sz="12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đổi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trong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Verdana"/>
                <a:cs typeface="Verdana"/>
              </a:rPr>
              <a:t>suốt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quá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trình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truyền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dữ</a:t>
            </a:r>
            <a:r>
              <a:rPr sz="12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liệu.</a:t>
            </a:r>
            <a:endParaRPr sz="1200">
              <a:latin typeface="Verdana"/>
              <a:cs typeface="Verdana"/>
            </a:endParaRPr>
          </a:p>
          <a:p>
            <a:pPr marL="469265" marR="5715" indent="-228600" algn="just">
              <a:lnSpc>
                <a:spcPct val="116900"/>
              </a:lnSpc>
              <a:spcBef>
                <a:spcPts val="10"/>
              </a:spcBef>
              <a:buAutoNum type="alphaLcPeriod" startAt="4"/>
              <a:tabLst>
                <a:tab pos="469265" algn="l"/>
              </a:tabLst>
            </a:pPr>
            <a:r>
              <a:rPr sz="1200" spc="-215" dirty="0">
                <a:latin typeface="Verdana"/>
                <a:cs typeface="Verdana"/>
              </a:rPr>
              <a:t>Để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tăng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độ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tin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cậy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khi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truyền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tải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dữ </a:t>
            </a:r>
            <a:r>
              <a:rPr sz="1200" spc="-110" dirty="0">
                <a:latin typeface="Verdana"/>
                <a:cs typeface="Verdana"/>
              </a:rPr>
              <a:t>liệu,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một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kênh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làm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việc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370" dirty="0">
                <a:latin typeface="Verdana"/>
                <a:cs typeface="Verdana"/>
              </a:rPr>
              <a:t>và</a:t>
            </a:r>
            <a:r>
              <a:rPr sz="1200" spc="26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một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kênh </a:t>
            </a:r>
            <a:r>
              <a:rPr sz="1200" spc="-235" dirty="0">
                <a:latin typeface="Verdana"/>
                <a:cs typeface="Verdana"/>
              </a:rPr>
              <a:t>dự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phòng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sẽ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được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thiết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lập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cho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mỗi </a:t>
            </a:r>
            <a:r>
              <a:rPr sz="1200" spc="-70" dirty="0">
                <a:latin typeface="Verdana"/>
                <a:cs typeface="Verdana"/>
              </a:rPr>
              <a:t>liên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kết.</a:t>
            </a:r>
            <a:endParaRPr sz="1200">
              <a:latin typeface="Verdana"/>
              <a:cs typeface="Verdana"/>
            </a:endParaRPr>
          </a:p>
          <a:p>
            <a:pPr marL="469265" marR="6350" indent="-228600" algn="just">
              <a:lnSpc>
                <a:spcPts val="1689"/>
              </a:lnSpc>
              <a:spcBef>
                <a:spcPts val="90"/>
              </a:spcBef>
              <a:buAutoNum type="alphaLcPeriod" startAt="4"/>
              <a:tabLst>
                <a:tab pos="469265" algn="l"/>
              </a:tabLst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Kênh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sẽ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được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giải</a:t>
            </a:r>
            <a:r>
              <a:rPr sz="1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Verdana"/>
                <a:cs typeface="Verdana"/>
              </a:rPr>
              <a:t>phóng</a:t>
            </a:r>
            <a:r>
              <a:rPr sz="1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khi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một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trong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hai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bên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bất</a:t>
            </a:r>
            <a:r>
              <a:rPr sz="12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kỳ </a:t>
            </a:r>
            <a:r>
              <a:rPr sz="1200" spc="-125" dirty="0">
                <a:solidFill>
                  <a:srgbClr val="FF0000"/>
                </a:solidFill>
                <a:latin typeface="Verdana"/>
                <a:cs typeface="Verdana"/>
              </a:rPr>
              <a:t>ngắt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liên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kết.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705"/>
              </a:spcBef>
            </a:pPr>
            <a:r>
              <a:rPr sz="1200" b="1" dirty="0">
                <a:latin typeface="Arial"/>
                <a:cs typeface="Arial"/>
              </a:rPr>
              <a:t>Câu</a:t>
            </a:r>
            <a:r>
              <a:rPr sz="1200" b="1" spc="9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61:</a:t>
            </a:r>
            <a:r>
              <a:rPr sz="1200" b="1" spc="90" dirty="0">
                <a:latin typeface="Arial"/>
                <a:cs typeface="Arial"/>
              </a:rPr>
              <a:t> </a:t>
            </a:r>
            <a:r>
              <a:rPr sz="1200" dirty="0">
                <a:latin typeface="Verdana"/>
                <a:cs typeface="Verdana"/>
              </a:rPr>
              <a:t>Ưu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điểm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của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kỹ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thuật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chuyển </a:t>
            </a:r>
            <a:r>
              <a:rPr sz="1200" spc="-100" dirty="0">
                <a:latin typeface="Verdana"/>
                <a:cs typeface="Verdana"/>
              </a:rPr>
              <a:t>mạch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gói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so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với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chuyển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mạch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kênh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là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gì?</a:t>
            </a:r>
            <a:endParaRPr sz="1200">
              <a:latin typeface="Verdana"/>
              <a:cs typeface="Verdana"/>
            </a:endParaRPr>
          </a:p>
          <a:p>
            <a:pPr marL="469265" marR="5080" indent="-228600">
              <a:lnSpc>
                <a:spcPct val="117500"/>
              </a:lnSpc>
              <a:spcBef>
                <a:spcPts val="795"/>
              </a:spcBef>
              <a:buAutoNum type="alphaLcPeriod"/>
              <a:tabLst>
                <a:tab pos="469265" algn="l"/>
              </a:tabLst>
            </a:pPr>
            <a:r>
              <a:rPr sz="1200" spc="-100" dirty="0">
                <a:latin typeface="Verdana"/>
                <a:cs typeface="Verdana"/>
              </a:rPr>
              <a:t>Thời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gian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chuyển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tiếp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dữ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liệu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ngắn </a:t>
            </a:r>
            <a:r>
              <a:rPr sz="1200" spc="-25" dirty="0">
                <a:latin typeface="Verdana"/>
                <a:cs typeface="Verdana"/>
              </a:rPr>
              <a:t>hơn</a:t>
            </a:r>
            <a:endParaRPr sz="1200">
              <a:latin typeface="Verdana"/>
              <a:cs typeface="Verdana"/>
            </a:endParaRPr>
          </a:p>
          <a:p>
            <a:pPr marL="469265" marR="5080" indent="-228600">
              <a:lnSpc>
                <a:spcPct val="116700"/>
              </a:lnSpc>
              <a:buAutoNum type="alphaLcPeriod"/>
              <a:tabLst>
                <a:tab pos="469265" algn="l"/>
              </a:tabLst>
            </a:pP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Hiệu</a:t>
            </a:r>
            <a:r>
              <a:rPr sz="12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suất</a:t>
            </a:r>
            <a:r>
              <a:rPr sz="12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sử</a:t>
            </a:r>
            <a:r>
              <a:rPr sz="12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dụng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đường</a:t>
            </a:r>
            <a:r>
              <a:rPr sz="12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truyền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cao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Verdana"/>
                <a:cs typeface="Verdana"/>
              </a:rPr>
              <a:t>hơn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265" algn="l"/>
              </a:tabLst>
            </a:pPr>
            <a:r>
              <a:rPr sz="1200" spc="-135" dirty="0">
                <a:latin typeface="Verdana"/>
                <a:cs typeface="Verdana"/>
              </a:rPr>
              <a:t>Không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xảy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ra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tắc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nghẽn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25" dirty="0">
                <a:latin typeface="Verdana"/>
                <a:cs typeface="Verdana"/>
              </a:rPr>
              <a:t>Đảm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bảo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chất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lượng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dịch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vụ</a:t>
            </a:r>
            <a:endParaRPr sz="1200">
              <a:latin typeface="Verdana"/>
              <a:cs typeface="Verdana"/>
            </a:endParaRPr>
          </a:p>
          <a:p>
            <a:pPr marL="469265" marR="5715" indent="-228600">
              <a:lnSpc>
                <a:spcPts val="1689"/>
              </a:lnSpc>
              <a:spcBef>
                <a:spcPts val="90"/>
              </a:spcBef>
              <a:buAutoNum type="alphaLcPeriod"/>
              <a:tabLst>
                <a:tab pos="469265" algn="l"/>
              </a:tabLst>
            </a:pPr>
            <a:r>
              <a:rPr sz="1200" spc="-135" dirty="0">
                <a:solidFill>
                  <a:srgbClr val="FF0000"/>
                </a:solidFill>
                <a:latin typeface="Verdana"/>
                <a:cs typeface="Verdana"/>
              </a:rPr>
              <a:t>Không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0000"/>
                </a:solidFill>
                <a:latin typeface="Verdana"/>
                <a:cs typeface="Verdana"/>
              </a:rPr>
              <a:t>mất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thời</a:t>
            </a:r>
            <a:r>
              <a:rPr sz="12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0000"/>
                </a:solidFill>
                <a:latin typeface="Verdana"/>
                <a:cs typeface="Verdana"/>
              </a:rPr>
              <a:t>gian</a:t>
            </a:r>
            <a:r>
              <a:rPr sz="12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0000"/>
                </a:solidFill>
                <a:latin typeface="Verdana"/>
                <a:cs typeface="Verdana"/>
              </a:rPr>
              <a:t>thiết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Verdana"/>
                <a:cs typeface="Verdana"/>
              </a:rPr>
              <a:t>lập</a:t>
            </a:r>
            <a:r>
              <a:rPr sz="1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0000"/>
                </a:solidFill>
                <a:latin typeface="Verdana"/>
                <a:cs typeface="Verdana"/>
              </a:rPr>
              <a:t>kênh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truyền</a:t>
            </a:r>
            <a:endParaRPr sz="1200">
              <a:latin typeface="Verdana"/>
              <a:cs typeface="Verdana"/>
            </a:endParaRPr>
          </a:p>
          <a:p>
            <a:pPr marL="12700" marR="6350">
              <a:lnSpc>
                <a:spcPct val="116700"/>
              </a:lnSpc>
              <a:spcBef>
                <a:spcPts val="710"/>
              </a:spcBef>
            </a:pPr>
            <a:r>
              <a:rPr sz="1200" b="1" spc="-30" dirty="0">
                <a:latin typeface="Arial"/>
                <a:cs typeface="Arial"/>
              </a:rPr>
              <a:t>Câu</a:t>
            </a:r>
            <a:r>
              <a:rPr sz="1200" b="1" spc="-114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62:</a:t>
            </a:r>
            <a:r>
              <a:rPr sz="1200" b="1" spc="-114" dirty="0">
                <a:latin typeface="Arial"/>
                <a:cs typeface="Arial"/>
              </a:rPr>
              <a:t> </a:t>
            </a:r>
            <a:r>
              <a:rPr sz="1200" spc="-95" dirty="0">
                <a:latin typeface="Verdana"/>
                <a:cs typeface="Verdana"/>
              </a:rPr>
              <a:t>Đồ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thị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nào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sau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đây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mô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tả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tình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trạng </a:t>
            </a:r>
            <a:r>
              <a:rPr sz="1200" spc="-70" dirty="0">
                <a:latin typeface="Verdana"/>
                <a:cs typeface="Verdana"/>
              </a:rPr>
              <a:t>tắc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nghẽn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của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mạng?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(Chọn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2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đáp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án)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1096" y="2191257"/>
            <a:ext cx="2841625" cy="202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Chọn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Verdana"/>
                <a:cs typeface="Verdana"/>
              </a:rPr>
              <a:t>câu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  <a:p>
            <a:pPr marL="38100" marR="30480" algn="just">
              <a:lnSpc>
                <a:spcPct val="117100"/>
              </a:lnSpc>
              <a:spcBef>
                <a:spcPts val="795"/>
              </a:spcBef>
            </a:pPr>
            <a:r>
              <a:rPr sz="1200" b="1" spc="-65" dirty="0">
                <a:latin typeface="Arial"/>
                <a:cs typeface="Arial"/>
              </a:rPr>
              <a:t>Câu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85" dirty="0">
                <a:latin typeface="Arial"/>
                <a:cs typeface="Arial"/>
              </a:rPr>
              <a:t>63: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spc="-204" dirty="0">
                <a:latin typeface="Verdana"/>
                <a:cs typeface="Verdana"/>
              </a:rPr>
              <a:t>Trong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hình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bên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dưới,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có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320" dirty="0">
                <a:latin typeface="Verdana"/>
                <a:cs typeface="Verdana"/>
              </a:rPr>
              <a:t>ba</a:t>
            </a:r>
            <a:r>
              <a:rPr sz="1200" spc="21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liên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kết, </a:t>
            </a:r>
            <a:r>
              <a:rPr sz="1200" spc="-155" dirty="0">
                <a:latin typeface="Verdana"/>
                <a:cs typeface="Verdana"/>
              </a:rPr>
              <a:t>mỗi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liên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kết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có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tốc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độ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truyền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330" dirty="0">
                <a:latin typeface="Verdana"/>
                <a:cs typeface="Verdana"/>
              </a:rPr>
              <a:t>và</a:t>
            </a:r>
            <a:r>
              <a:rPr sz="1200" spc="22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độ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dài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liên </a:t>
            </a:r>
            <a:r>
              <a:rPr sz="1200" spc="-215" dirty="0">
                <a:latin typeface="Verdana"/>
                <a:cs typeface="Verdana"/>
              </a:rPr>
              <a:t>kết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được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chỉ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định.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Giả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sử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có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một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gói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tin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với </a:t>
            </a:r>
            <a:r>
              <a:rPr sz="1200" spc="-95" dirty="0">
                <a:latin typeface="Verdana"/>
                <a:cs typeface="Verdana"/>
              </a:rPr>
              <a:t>chiều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dài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là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4000-</a:t>
            </a:r>
            <a:r>
              <a:rPr sz="1200" spc="-130" dirty="0">
                <a:latin typeface="Verdana"/>
                <a:cs typeface="Verdana"/>
              </a:rPr>
              <a:t>bit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được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truyền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từ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client </a:t>
            </a:r>
            <a:r>
              <a:rPr sz="1200" spc="-145" dirty="0">
                <a:latin typeface="Verdana"/>
                <a:cs typeface="Verdana"/>
              </a:rPr>
              <a:t>đến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server.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Tốc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độ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trễ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lan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truyền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ánh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sáng </a:t>
            </a:r>
            <a:r>
              <a:rPr sz="1200" spc="-175" dirty="0">
                <a:latin typeface="Verdana"/>
                <a:cs typeface="Verdana"/>
              </a:rPr>
              <a:t>trên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mỗi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liên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kết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là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3x10</a:t>
            </a:r>
            <a:r>
              <a:rPr sz="1050" spc="-225" baseline="31746" dirty="0">
                <a:latin typeface="Verdana"/>
                <a:cs typeface="Verdana"/>
              </a:rPr>
              <a:t>8</a:t>
            </a:r>
            <a:r>
              <a:rPr sz="1050" spc="179" baseline="31746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m/s.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Hãy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cho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biết </a:t>
            </a:r>
            <a:r>
              <a:rPr sz="1200" spc="-175" dirty="0">
                <a:latin typeface="Verdana"/>
                <a:cs typeface="Verdana"/>
              </a:rPr>
              <a:t>tổng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độ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185" dirty="0">
                <a:latin typeface="Verdana"/>
                <a:cs typeface="Verdana"/>
              </a:rPr>
              <a:t>trễ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là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bao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nhiêu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để</a:t>
            </a:r>
            <a:r>
              <a:rPr sz="1200" spc="114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truyền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xong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gói </a:t>
            </a:r>
            <a:r>
              <a:rPr sz="1200" spc="-90" dirty="0">
                <a:latin typeface="Verdana"/>
                <a:cs typeface="Verdana"/>
              </a:rPr>
              <a:t>tin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trên?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496" y="5732145"/>
            <a:ext cx="2789555" cy="32035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35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0.021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0.042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0.075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spc="-10" dirty="0">
                <a:latin typeface="Verdana"/>
                <a:cs typeface="Verdana"/>
              </a:rPr>
              <a:t>0.048</a:t>
            </a:r>
            <a:endParaRPr sz="12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045"/>
              </a:spcBef>
            </a:pPr>
            <a:r>
              <a:rPr sz="1200" spc="-100" dirty="0">
                <a:solidFill>
                  <a:srgbClr val="FF0000"/>
                </a:solidFill>
                <a:latin typeface="Verdana"/>
                <a:cs typeface="Verdana"/>
              </a:rPr>
              <a:t>Phần</a:t>
            </a:r>
            <a:r>
              <a:rPr sz="12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FF0000"/>
                </a:solidFill>
                <a:latin typeface="Verdana"/>
                <a:cs typeface="Verdana"/>
              </a:rPr>
              <a:t>2:</a:t>
            </a:r>
            <a:r>
              <a:rPr sz="12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FF0000"/>
                </a:solidFill>
                <a:latin typeface="Verdana"/>
                <a:cs typeface="Verdana"/>
              </a:rPr>
              <a:t>TẦNG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Verdana"/>
                <a:cs typeface="Verdana"/>
              </a:rPr>
              <a:t>ỨNG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Verdana"/>
                <a:cs typeface="Verdana"/>
              </a:rPr>
              <a:t>DỤNG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16700"/>
              </a:lnSpc>
              <a:spcBef>
                <a:spcPts val="819"/>
              </a:spcBef>
            </a:pPr>
            <a:r>
              <a:rPr sz="1200" b="1" spc="-65" dirty="0">
                <a:latin typeface="Arial"/>
                <a:cs typeface="Arial"/>
              </a:rPr>
              <a:t>Câu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70" dirty="0">
                <a:latin typeface="Arial"/>
                <a:cs typeface="Arial"/>
              </a:rPr>
              <a:t>1</a:t>
            </a:r>
            <a:r>
              <a:rPr sz="1200" spc="-370" dirty="0">
                <a:latin typeface="Verdana"/>
                <a:cs typeface="Verdana"/>
              </a:rPr>
              <a:t>:</a:t>
            </a:r>
            <a:r>
              <a:rPr sz="1200" spc="260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Trong</a:t>
            </a:r>
            <a:r>
              <a:rPr sz="1200" spc="11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các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340" dirty="0">
                <a:latin typeface="Verdana"/>
                <a:cs typeface="Verdana"/>
              </a:rPr>
              <a:t>mô</a:t>
            </a:r>
            <a:r>
              <a:rPr sz="1200" spc="23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hình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sau,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340" dirty="0">
                <a:latin typeface="Verdana"/>
                <a:cs typeface="Verdana"/>
              </a:rPr>
              <a:t>mô</a:t>
            </a:r>
            <a:r>
              <a:rPr sz="1200" spc="235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hình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nào </a:t>
            </a:r>
            <a:r>
              <a:rPr sz="1200" spc="-160" dirty="0">
                <a:latin typeface="Verdana"/>
                <a:cs typeface="Verdana"/>
              </a:rPr>
              <a:t>là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spc="-260" dirty="0">
                <a:latin typeface="Verdana"/>
                <a:cs typeface="Verdana"/>
              </a:rPr>
              <a:t>mô</a:t>
            </a:r>
            <a:r>
              <a:rPr sz="1200" spc="15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hình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mạng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được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dùng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phổ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biến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hiện </a:t>
            </a:r>
            <a:r>
              <a:rPr sz="1200" spc="-20" dirty="0">
                <a:latin typeface="Verdana"/>
                <a:cs typeface="Verdana"/>
              </a:rPr>
              <a:t>nay: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90" dirty="0">
                <a:latin typeface="Verdana"/>
                <a:cs typeface="Verdana"/>
              </a:rPr>
              <a:t>Peer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to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220" dirty="0">
                <a:latin typeface="Verdana"/>
                <a:cs typeface="Verdana"/>
              </a:rPr>
              <a:t>–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Peer</a:t>
            </a:r>
            <a:endParaRPr sz="1200">
              <a:latin typeface="Verdana"/>
              <a:cs typeface="Verdana"/>
            </a:endParaRPr>
          </a:p>
          <a:p>
            <a:pPr marL="499745" indent="-258445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99745" algn="l"/>
              </a:tabLst>
            </a:pPr>
            <a:r>
              <a:rPr sz="1200" spc="-110" dirty="0">
                <a:latin typeface="Verdana"/>
                <a:cs typeface="Verdana"/>
              </a:rPr>
              <a:t>Remote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Access</a:t>
            </a:r>
            <a:endParaRPr sz="12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1040"/>
              </a:spcBef>
              <a:buAutoNum type="alphaLcPeriod"/>
              <a:tabLst>
                <a:tab pos="469265" algn="l"/>
              </a:tabLst>
            </a:pPr>
            <a:r>
              <a:rPr sz="1200" spc="-114" dirty="0">
                <a:latin typeface="Verdana"/>
                <a:cs typeface="Verdana"/>
              </a:rPr>
              <a:t>Terminal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Mainframe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469900" algn="l"/>
              </a:tabLst>
            </a:pPr>
            <a:r>
              <a:rPr sz="1200" spc="-70" dirty="0">
                <a:solidFill>
                  <a:srgbClr val="FF0000"/>
                </a:solidFill>
                <a:latin typeface="Verdana"/>
                <a:cs typeface="Verdana"/>
              </a:rPr>
              <a:t>Client</a:t>
            </a:r>
            <a:r>
              <a:rPr sz="12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220" dirty="0">
                <a:solidFill>
                  <a:srgbClr val="FF0000"/>
                </a:solidFill>
                <a:latin typeface="Verdana"/>
                <a:cs typeface="Verdana"/>
              </a:rPr>
              <a:t>–</a:t>
            </a:r>
            <a:r>
              <a:rPr sz="12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Server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828" y="7798815"/>
            <a:ext cx="2646032" cy="8223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3651" y="1194000"/>
            <a:ext cx="2737100" cy="8448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4968" y="4423374"/>
            <a:ext cx="2581204" cy="119850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90" dirty="0"/>
              <a:t>GV:</a:t>
            </a:r>
            <a:r>
              <a:rPr spc="-70" dirty="0"/>
              <a:t> </a:t>
            </a:r>
            <a:r>
              <a:rPr spc="-60" dirty="0"/>
              <a:t>Nguyễn </a:t>
            </a:r>
            <a:r>
              <a:rPr spc="-55" dirty="0"/>
              <a:t>Thiện</a:t>
            </a:r>
            <a:r>
              <a:rPr spc="-60" dirty="0"/>
              <a:t> </a:t>
            </a:r>
            <a:r>
              <a:rPr spc="-65" dirty="0"/>
              <a:t>Dương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"/>
              </a:spcBef>
            </a:pPr>
            <a:r>
              <a:rPr spc="-160" dirty="0"/>
              <a:t>Trang</a:t>
            </a:r>
            <a:r>
              <a:rPr spc="-145" dirty="0"/>
              <a:t> </a:t>
            </a: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8285</Words>
  <Application>Microsoft Office PowerPoint</Application>
  <PresentationFormat>Custom</PresentationFormat>
  <Paragraphs>862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Nguyễn Thiện Dương</dc:creator>
  <cp:lastModifiedBy>dung ha</cp:lastModifiedBy>
  <cp:revision>1</cp:revision>
  <dcterms:created xsi:type="dcterms:W3CDTF">2024-10-01T03:49:10Z</dcterms:created>
  <dcterms:modified xsi:type="dcterms:W3CDTF">2024-10-01T03:49:50Z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2024-10-01T00:00:00Z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2024-10-01T00:00:00Z</vt:filetime>
  </property>
  <property fmtid="{D5CDD505-2E9C-101B-9397-08002B2CF9AE}" pid="5" name="Producer">
    <vt:lpwstr>3-Heights(TM) PDF Security Shell 4.8.25.2 (http://www.pdf-tools.com)</vt:lpwstr>
  </property>
</Properties>
</file>