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9"/>
  </p:notesMasterIdLst>
  <p:sldIdLst>
    <p:sldId id="402" r:id="rId2"/>
    <p:sldId id="357" r:id="rId3"/>
    <p:sldId id="257" r:id="rId4"/>
    <p:sldId id="258" r:id="rId5"/>
    <p:sldId id="259" r:id="rId6"/>
    <p:sldId id="358" r:id="rId7"/>
    <p:sldId id="362" r:id="rId8"/>
    <p:sldId id="261" r:id="rId9"/>
    <p:sldId id="369" r:id="rId10"/>
    <p:sldId id="370" r:id="rId11"/>
    <p:sldId id="361" r:id="rId12"/>
    <p:sldId id="359" r:id="rId13"/>
    <p:sldId id="363" r:id="rId14"/>
    <p:sldId id="364" r:id="rId15"/>
    <p:sldId id="365" r:id="rId16"/>
    <p:sldId id="366" r:id="rId17"/>
    <p:sldId id="367" r:id="rId18"/>
    <p:sldId id="368" r:id="rId19"/>
    <p:sldId id="391" r:id="rId20"/>
    <p:sldId id="392" r:id="rId21"/>
    <p:sldId id="393" r:id="rId22"/>
    <p:sldId id="394" r:id="rId23"/>
    <p:sldId id="395" r:id="rId24"/>
    <p:sldId id="397" r:id="rId25"/>
    <p:sldId id="396" r:id="rId26"/>
    <p:sldId id="265" r:id="rId27"/>
    <p:sldId id="371" r:id="rId28"/>
    <p:sldId id="372" r:id="rId29"/>
    <p:sldId id="374" r:id="rId30"/>
    <p:sldId id="375" r:id="rId31"/>
    <p:sldId id="376" r:id="rId32"/>
    <p:sldId id="377" r:id="rId33"/>
    <p:sldId id="378" r:id="rId34"/>
    <p:sldId id="379" r:id="rId35"/>
    <p:sldId id="380" r:id="rId36"/>
    <p:sldId id="381" r:id="rId37"/>
    <p:sldId id="382" r:id="rId38"/>
    <p:sldId id="383" r:id="rId39"/>
    <p:sldId id="373" r:id="rId40"/>
    <p:sldId id="401" r:id="rId41"/>
    <p:sldId id="384" r:id="rId42"/>
    <p:sldId id="385" r:id="rId43"/>
    <p:sldId id="386" r:id="rId44"/>
    <p:sldId id="387" r:id="rId45"/>
    <p:sldId id="388" r:id="rId46"/>
    <p:sldId id="389" r:id="rId47"/>
    <p:sldId id="39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AD007-48EF-4DD7-853A-46B1D52C264F}" type="datetimeFigureOut">
              <a:rPr lang="vi-VN" smtClean="0"/>
              <a:t>07/09/2021</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06365-6CBC-4A6A-A57A-631CA06CE53D}" type="slidenum">
              <a:rPr lang="vi-VN" smtClean="0"/>
              <a:t>‹#›</a:t>
            </a:fld>
            <a:endParaRPr lang="vi-VN"/>
          </a:p>
        </p:txBody>
      </p:sp>
    </p:spTree>
    <p:extLst>
      <p:ext uri="{BB962C8B-B14F-4D97-AF65-F5344CB8AC3E}">
        <p14:creationId xmlns:p14="http://schemas.microsoft.com/office/powerpoint/2010/main" val="74286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E86BF5-2D31-44B0-951E-6B84518168BD}" type="slidenum">
              <a:rPr lang="en-US" altLang="vi-VN"/>
              <a:pPr/>
              <a:t>13</a:t>
            </a:fld>
            <a:endParaRPr lang="en-US" altLang="vi-V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vi-VN" altLang="vi-VN" smtClean="0"/>
          </a:p>
        </p:txBody>
      </p:sp>
    </p:spTree>
    <p:extLst>
      <p:ext uri="{BB962C8B-B14F-4D97-AF65-F5344CB8AC3E}">
        <p14:creationId xmlns:p14="http://schemas.microsoft.com/office/powerpoint/2010/main" val="383450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419875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87411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DC080B7-B8D5-4BDF-8CE9-341208323E86}"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9063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149906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DC080B7-B8D5-4BDF-8CE9-341208323E86}"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9055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16766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3896063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66216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487362"/>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vi-VN"/>
          </a:p>
        </p:txBody>
      </p:sp>
      <p:sp>
        <p:nvSpPr>
          <p:cNvPr id="3" name="Text Placeholder 2"/>
          <p:cNvSpPr>
            <a:spLocks noGrp="1"/>
          </p:cNvSpPr>
          <p:nvPr>
            <p:ph type="body" sz="half" idx="1"/>
          </p:nvPr>
        </p:nvSpPr>
        <p:spPr>
          <a:xfrm>
            <a:off x="457200" y="1600200"/>
            <a:ext cx="4038600" cy="4525963"/>
          </a:xfrm>
        </p:spPr>
        <p:txBody>
          <a:bodyPr>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6"/>
          <p:cNvSpPr>
            <a:spLocks noGrp="1" noChangeArrowheads="1"/>
          </p:cNvSpPr>
          <p:nvPr>
            <p:ph type="sldNum" sz="quarter" idx="10"/>
          </p:nvPr>
        </p:nvSpPr>
        <p:spPr>
          <a:ln/>
        </p:spPr>
        <p:txBody>
          <a:bodyPr/>
          <a:lstStyle>
            <a:lvl1pPr>
              <a:defRPr/>
            </a:lvl1pPr>
          </a:lstStyle>
          <a:p>
            <a:pPr>
              <a:defRPr/>
            </a:pPr>
            <a:fld id="{4061E2F5-2524-4158-9A9F-625B8CDDDF1A}" type="slidenum">
              <a:rPr lang="en-US" altLang="vi-VN"/>
              <a:pPr>
                <a:defRPr/>
              </a:pPr>
              <a:t>‹#›</a:t>
            </a:fld>
            <a:endParaRPr lang="en-US" altLang="vi-VN"/>
          </a:p>
        </p:txBody>
      </p:sp>
    </p:spTree>
    <p:extLst>
      <p:ext uri="{BB962C8B-B14F-4D97-AF65-F5344CB8AC3E}">
        <p14:creationId xmlns:p14="http://schemas.microsoft.com/office/powerpoint/2010/main" val="2059698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600200"/>
            <a:ext cx="8229600" cy="4525963"/>
          </a:xfrm>
        </p:spPr>
        <p:txBody>
          <a:bodyPr/>
          <a:lstStyle/>
          <a:p>
            <a:pPr lvl="0"/>
            <a:endParaRPr lang="vi-VN"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FAA3B45F-52A2-4F37-A61E-3E875D305E6F}" type="slidenum">
              <a:rPr lang="en-US" altLang="vi-VN"/>
              <a:pPr>
                <a:defRPr/>
              </a:pPr>
              <a:t>‹#›</a:t>
            </a:fld>
            <a:endParaRPr lang="en-US" altLang="vi-VN"/>
          </a:p>
        </p:txBody>
      </p:sp>
    </p:spTree>
    <p:extLst>
      <p:ext uri="{BB962C8B-B14F-4D97-AF65-F5344CB8AC3E}">
        <p14:creationId xmlns:p14="http://schemas.microsoft.com/office/powerpoint/2010/main" val="167283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5201" y="624110"/>
            <a:ext cx="6589199" cy="1280890"/>
          </a:xfrm>
        </p:spPr>
        <p:txBody>
          <a:bodyPr/>
          <a:lstStyle>
            <a:lvl1pPr>
              <a:defRPr b="1">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normAutofit/>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403341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D25DD-8B71-4CA6-9E2E-2749D54804FD}"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48112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63379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BD25DD-8B71-4CA6-9E2E-2749D54804FD}"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04780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BD25DD-8B71-4CA6-9E2E-2749D54804FD}"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75653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D25DD-8B71-4CA6-9E2E-2749D54804FD}"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0" y="314526"/>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Tree>
    <p:extLst>
      <p:ext uri="{BB962C8B-B14F-4D97-AF65-F5344CB8AC3E}">
        <p14:creationId xmlns:p14="http://schemas.microsoft.com/office/powerpoint/2010/main" val="1339040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236279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BD25DD-8B71-4CA6-9E2E-2749D54804FD}"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DC080B7-B8D5-4BDF-8CE9-341208323E86}" type="slidenum">
              <a:rPr lang="en-US" smtClean="0"/>
              <a:t>‹#›</a:t>
            </a:fld>
            <a:endParaRPr lang="en-US"/>
          </a:p>
        </p:txBody>
      </p:sp>
    </p:spTree>
    <p:extLst>
      <p:ext uri="{BB962C8B-B14F-4D97-AF65-F5344CB8AC3E}">
        <p14:creationId xmlns:p14="http://schemas.microsoft.com/office/powerpoint/2010/main" val="173333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F7BD25DD-8B71-4CA6-9E2E-2749D54804FD}" type="datetimeFigureOut">
              <a:rPr lang="en-US" smtClean="0"/>
              <a:t>9/7/2021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DC080B7-B8D5-4BDF-8CE9-341208323E86}" type="slidenum">
              <a:rPr lang="en-US" smtClean="0"/>
              <a:t>‹#›</a:t>
            </a:fld>
            <a:endParaRPr lang="en-US"/>
          </a:p>
        </p:txBody>
      </p:sp>
    </p:spTree>
    <p:extLst>
      <p:ext uri="{BB962C8B-B14F-4D97-AF65-F5344CB8AC3E}">
        <p14:creationId xmlns:p14="http://schemas.microsoft.com/office/powerpoint/2010/main" val="42936627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6181" y="510708"/>
            <a:ext cx="8074967" cy="807913"/>
          </a:xfrm>
          <a:prstGeom prst="rect">
            <a:avLst/>
          </a:prstGeom>
          <a:noFill/>
        </p:spPr>
        <p:txBody>
          <a:bodyPr wrap="none" lIns="68580" tIns="34290" rIns="68580" bIns="34290">
            <a:spAutoFit/>
          </a:bodyPr>
          <a:lstStyle/>
          <a:p>
            <a:pPr lvl="0" algn="ctr"/>
            <a:r>
              <a:rPr lang="en-US" sz="2400" b="1" cap="all" dirty="0">
                <a:ln w="9000" cmpd="sng">
                  <a:solidFill>
                    <a:srgbClr val="FFC000"/>
                  </a:solidFill>
                  <a:prstDash val="solid"/>
                </a:ln>
                <a:solidFill>
                  <a:srgbClr val="002060"/>
                </a:solidFill>
                <a:effectLst>
                  <a:reflection blurRad="12700" stA="28000" endPos="45000" dist="1000" dir="5400000" sy="-100000" algn="bl" rotWithShape="0"/>
                </a:effectLst>
                <a:latin typeface="Arial" pitchFamily="34" charset="0"/>
                <a:cs typeface="Arial" pitchFamily="34" charset="0"/>
              </a:rPr>
              <a:t>PHÂN HIỆU TRƯỜNG ĐẠI HỌC GIAO THÔNG VẬN TẢI</a:t>
            </a:r>
          </a:p>
          <a:p>
            <a:pPr algn="ctr"/>
            <a:r>
              <a:rPr lang="en-US" sz="2400" b="1" cap="all" dirty="0">
                <a:ln w="9000" cmpd="sng">
                  <a:solidFill>
                    <a:srgbClr val="FFC000"/>
                  </a:solidFill>
                  <a:prstDash val="solid"/>
                </a:ln>
                <a:solidFill>
                  <a:srgbClr val="002060"/>
                </a:solidFill>
                <a:effectLst>
                  <a:reflection blurRad="12700" stA="28000" endPos="45000" dist="1000" dir="5400000" sy="-100000" algn="bl" rotWithShape="0"/>
                </a:effectLst>
                <a:latin typeface="Arial" pitchFamily="34" charset="0"/>
                <a:cs typeface="Arial" pitchFamily="34" charset="0"/>
              </a:rPr>
              <a:t>TẠI TP. HỒ CHÍ MINH</a:t>
            </a:r>
          </a:p>
        </p:txBody>
      </p:sp>
      <p:sp>
        <p:nvSpPr>
          <p:cNvPr id="6" name="Title 5"/>
          <p:cNvSpPr>
            <a:spLocks noGrp="1"/>
          </p:cNvSpPr>
          <p:nvPr>
            <p:ph type="ctrTitle"/>
          </p:nvPr>
        </p:nvSpPr>
        <p:spPr>
          <a:xfrm>
            <a:off x="1037230" y="2766300"/>
            <a:ext cx="8106770" cy="671953"/>
          </a:xfrm>
        </p:spPr>
        <p:txBody>
          <a:bodyPr>
            <a:no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HỌC PHẦN: PHÂN TÍCH THIẾT KẾ HỆ THỐNG</a:t>
            </a:r>
            <a:endParaRPr lang="vi-VN" sz="2700" b="1"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3124200" y="1235046"/>
            <a:ext cx="4841543" cy="738664"/>
          </a:xfrm>
          <a:prstGeom prst="rect">
            <a:avLst/>
          </a:prstGeom>
          <a:noFill/>
        </p:spPr>
        <p:txBody>
          <a:bodyPr wrap="square" rtlCol="0">
            <a:spAutoFit/>
          </a:bodyPr>
          <a:lstStyle/>
          <a:p>
            <a:r>
              <a:rPr lang="en-US" sz="2100" b="1"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Arial" pitchFamily="34" charset="0"/>
                <a:cs typeface="Arial" pitchFamily="34" charset="0"/>
              </a:rPr>
              <a:t>Bộ môn công nghệ thông tin</a:t>
            </a:r>
          </a:p>
          <a:p>
            <a:endParaRPr lang="vi-VN" sz="2100" dirty="0">
              <a:solidFill>
                <a:srgbClr val="0070C0"/>
              </a:solidFill>
            </a:endParaRPr>
          </a:p>
        </p:txBody>
      </p:sp>
      <p:cxnSp>
        <p:nvCxnSpPr>
          <p:cNvPr id="7" name="Straight Connector 6"/>
          <p:cNvCxnSpPr/>
          <p:nvPr/>
        </p:nvCxnSpPr>
        <p:spPr>
          <a:xfrm>
            <a:off x="3480179" y="1665330"/>
            <a:ext cx="2906973"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6387152" y="6172200"/>
            <a:ext cx="2344004" cy="369332"/>
          </a:xfrm>
          <a:prstGeom prst="rect">
            <a:avLst/>
          </a:prstGeom>
          <a:noFill/>
        </p:spPr>
        <p:txBody>
          <a:bodyPr wrap="square" rtlCol="0">
            <a:spAutoFit/>
          </a:bodyPr>
          <a:lstStyle/>
          <a:p>
            <a:r>
              <a:rPr lang="vi-VN" dirty="0"/>
              <a:t>GV: Phạm Thị Miên</a:t>
            </a:r>
          </a:p>
        </p:txBody>
      </p:sp>
    </p:spTree>
    <p:extLst>
      <p:ext uri="{BB962C8B-B14F-4D97-AF65-F5344CB8AC3E}">
        <p14:creationId xmlns:p14="http://schemas.microsoft.com/office/powerpoint/2010/main" val="103989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981200" y="685800"/>
            <a:ext cx="6591985" cy="5791200"/>
          </a:xfrm>
        </p:spPr>
        <p:txBody>
          <a:bodyPr>
            <a:normAutofit fontScale="92500" lnSpcReduction="20000"/>
          </a:bodyPr>
          <a:lstStyle/>
          <a:p>
            <a:pPr>
              <a:buFont typeface="Wingdings" panose="05000000000000000000" pitchFamily="2" charset="2"/>
              <a:buChar char="v"/>
            </a:pPr>
            <a:r>
              <a:rPr lang="en-US" smtClean="0"/>
              <a:t>Phần tử của hệ thống:</a:t>
            </a:r>
          </a:p>
          <a:p>
            <a:pPr lvl="1" algn="just">
              <a:buFont typeface="Wingdings" panose="05000000000000000000" pitchFamily="2" charset="2"/>
              <a:buChar char="§"/>
            </a:pPr>
            <a:r>
              <a:rPr lang="en-US" smtClean="0"/>
              <a:t> Là tế bào bé nhất tạo nên hệ thống</a:t>
            </a:r>
          </a:p>
          <a:p>
            <a:pPr lvl="1" algn="just">
              <a:buFont typeface="Wingdings" panose="05000000000000000000" pitchFamily="2" charset="2"/>
              <a:buChar char="§"/>
            </a:pPr>
            <a:r>
              <a:rPr lang="en-US" smtClean="0"/>
              <a:t>Giữa các phần tử của hệ thống có mối quan hệ lẫn nhau, đồng thời nó lại có tính độc lập tương đối.</a:t>
            </a:r>
          </a:p>
          <a:p>
            <a:pPr lvl="1" algn="just">
              <a:buFont typeface="Wingdings" panose="05000000000000000000" pitchFamily="2" charset="2"/>
              <a:buChar char="§"/>
            </a:pPr>
            <a:r>
              <a:rPr lang="en-US" smtClean="0"/>
              <a:t>Các phần tử của hệ thống có thể là các hệ thống con, vì vậy hệ thống thường có tính phân cấp</a:t>
            </a:r>
          </a:p>
          <a:p>
            <a:pPr algn="just">
              <a:buFont typeface="Wingdings" panose="05000000000000000000" pitchFamily="2" charset="2"/>
              <a:buChar char="v"/>
            </a:pPr>
            <a:r>
              <a:rPr lang="en-US" smtClean="0"/>
              <a:t>Môi trường: là tập các phần tử không thuộc hệ thống nhưng có quan hệ chặt chẽ với hệ thống</a:t>
            </a:r>
          </a:p>
          <a:p>
            <a:pPr lvl="1" algn="just">
              <a:buFont typeface="Wingdings" panose="05000000000000000000" pitchFamily="2" charset="2"/>
              <a:buChar char="§"/>
            </a:pPr>
            <a:r>
              <a:rPr lang="en-US" smtClean="0">
                <a:sym typeface="Wingdings" panose="05000000000000000000" pitchFamily="2" charset="2"/>
              </a:rPr>
              <a:t> Không có môi trường hệ thống không có ý nghĩa</a:t>
            </a:r>
          </a:p>
          <a:p>
            <a:pPr algn="just">
              <a:buFont typeface="Wingdings" panose="05000000000000000000" pitchFamily="2" charset="2"/>
              <a:buChar char="v"/>
            </a:pPr>
            <a:r>
              <a:rPr lang="en-US" smtClean="0">
                <a:sym typeface="Wingdings" panose="05000000000000000000" pitchFamily="2" charset="2"/>
              </a:rPr>
              <a:t>Giới hạn:</a:t>
            </a:r>
            <a:endParaRPr lang="en-US" smtClean="0"/>
          </a:p>
        </p:txBody>
      </p:sp>
    </p:spTree>
    <p:extLst>
      <p:ext uri="{BB962C8B-B14F-4D97-AF65-F5344CB8AC3E}">
        <p14:creationId xmlns:p14="http://schemas.microsoft.com/office/powerpoint/2010/main" val="471572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9527CB-131F-4865-B959-CFE8F4B1885B}" type="slidenum">
              <a:rPr lang="en-US" altLang="vi-VN"/>
              <a:pPr/>
              <a:t>11</a:t>
            </a:fld>
            <a:endParaRPr lang="en-US" altLang="vi-VN"/>
          </a:p>
        </p:txBody>
      </p:sp>
      <p:sp>
        <p:nvSpPr>
          <p:cNvPr id="22531" name="Rectangle 2"/>
          <p:cNvSpPr>
            <a:spLocks noGrp="1" noChangeArrowheads="1"/>
          </p:cNvSpPr>
          <p:nvPr>
            <p:ph type="title"/>
          </p:nvPr>
        </p:nvSpPr>
        <p:spPr>
          <a:xfrm>
            <a:off x="1606524" y="579361"/>
            <a:ext cx="8229600" cy="207962"/>
          </a:xfrm>
        </p:spPr>
        <p:txBody>
          <a:bodyPr>
            <a:normAutofit fontScale="90000"/>
          </a:bodyPr>
          <a:lstStyle/>
          <a:p>
            <a:pPr eaLnBrk="1" hangingPunct="1"/>
            <a:r>
              <a:rPr lang="en-US" altLang="vi-VN" sz="3600" b="0" smtClean="0"/>
              <a:t>Các bộ phận của hệ thống</a:t>
            </a:r>
          </a:p>
        </p:txBody>
      </p:sp>
      <p:sp>
        <p:nvSpPr>
          <p:cNvPr id="22532" name="Rectangle 5"/>
          <p:cNvSpPr>
            <a:spLocks noChangeArrowheads="1"/>
          </p:cNvSpPr>
          <p:nvPr/>
        </p:nvSpPr>
        <p:spPr bwMode="auto">
          <a:xfrm>
            <a:off x="1447800" y="1600200"/>
            <a:ext cx="5638800" cy="4267200"/>
          </a:xfrm>
          <a:prstGeom prst="rect">
            <a:avLst/>
          </a:prstGeom>
          <a:solidFill>
            <a:srgbClr val="FFFFFF"/>
          </a:solidFill>
          <a:ln w="38100" cap="rnd">
            <a:solidFill>
              <a:srgbClr val="000000"/>
            </a:solidFill>
            <a:prstDash val="sysDot"/>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b="1">
              <a:latin typeface="Times New Roman" panose="02020603050405020304" pitchFamily="18" charset="0"/>
            </a:endParaRPr>
          </a:p>
        </p:txBody>
      </p:sp>
      <p:grpSp>
        <p:nvGrpSpPr>
          <p:cNvPr id="22533" name="Group 6"/>
          <p:cNvGrpSpPr>
            <a:grpSpLocks/>
          </p:cNvGrpSpPr>
          <p:nvPr/>
        </p:nvGrpSpPr>
        <p:grpSpPr bwMode="auto">
          <a:xfrm>
            <a:off x="1765300" y="1893888"/>
            <a:ext cx="5008563" cy="3525837"/>
            <a:chOff x="1325" y="2182"/>
            <a:chExt cx="4730" cy="3420"/>
          </a:xfrm>
        </p:grpSpPr>
        <p:sp>
          <p:nvSpPr>
            <p:cNvPr id="22540" name="AutoShape 7"/>
            <p:cNvSpPr>
              <a:spLocks noChangeArrowheads="1"/>
            </p:cNvSpPr>
            <p:nvPr/>
          </p:nvSpPr>
          <p:spPr bwMode="auto">
            <a:xfrm>
              <a:off x="1641" y="2182"/>
              <a:ext cx="4104" cy="3420"/>
            </a:xfrm>
            <a:prstGeom prst="flowChartExtract">
              <a:avLst/>
            </a:prstGeom>
            <a:solidFill>
              <a:srgbClr val="FFFFFF"/>
            </a:solidFill>
            <a:ln w="9525">
              <a:solidFill>
                <a:srgbClr val="000000"/>
              </a:solidFill>
              <a:miter lim="800000"/>
              <a:headEnd/>
              <a:tailEnd/>
            </a:ln>
          </p:spPr>
          <p:txBody>
            <a:bodyPr lIns="9144" tIns="9144" rIns="9144" bIns="9144"/>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vi-VN" sz="2000" b="1">
                <a:solidFill>
                  <a:srgbClr val="3333CC"/>
                </a:solidFill>
                <a:latin typeface="Times New Roman" panose="02020603050405020304" pitchFamily="18" charset="0"/>
              </a:endParaRPr>
            </a:p>
            <a:p>
              <a:pPr eaLnBrk="1" hangingPunct="1"/>
              <a:endParaRPr lang="en-US" altLang="vi-VN" sz="2000" b="1">
                <a:solidFill>
                  <a:srgbClr val="3333CC"/>
                </a:solidFill>
                <a:latin typeface="Times New Roman" panose="02020603050405020304" pitchFamily="18" charset="0"/>
              </a:endParaRPr>
            </a:p>
          </p:txBody>
        </p:sp>
        <p:sp>
          <p:nvSpPr>
            <p:cNvPr id="22541" name="Text Box 8"/>
            <p:cNvSpPr txBox="1">
              <a:spLocks noChangeArrowheads="1"/>
            </p:cNvSpPr>
            <p:nvPr/>
          </p:nvSpPr>
          <p:spPr bwMode="auto">
            <a:xfrm>
              <a:off x="3213" y="2959"/>
              <a:ext cx="968" cy="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000" b="1">
                  <a:solidFill>
                    <a:srgbClr val="3333CC"/>
                  </a:solidFill>
                  <a:latin typeface="Times New Roman" panose="02020603050405020304" pitchFamily="18" charset="0"/>
                </a:rPr>
                <a:t>Bộ phận</a:t>
              </a:r>
            </a:p>
            <a:p>
              <a:pPr algn="ctr" eaLnBrk="1" hangingPunct="1"/>
              <a:r>
                <a:rPr lang="en-US" altLang="vi-VN" sz="2000" b="1">
                  <a:solidFill>
                    <a:srgbClr val="3333CC"/>
                  </a:solidFill>
                  <a:latin typeface="Times New Roman" panose="02020603050405020304" pitchFamily="18" charset="0"/>
                </a:rPr>
                <a:t>QĐ</a:t>
              </a:r>
            </a:p>
          </p:txBody>
        </p:sp>
        <p:sp>
          <p:nvSpPr>
            <p:cNvPr id="22542" name="Text Box 9"/>
            <p:cNvSpPr txBox="1">
              <a:spLocks noChangeArrowheads="1"/>
            </p:cNvSpPr>
            <p:nvPr/>
          </p:nvSpPr>
          <p:spPr bwMode="auto">
            <a:xfrm>
              <a:off x="2626" y="4270"/>
              <a:ext cx="2134"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000" b="1">
                  <a:solidFill>
                    <a:srgbClr val="3333CC"/>
                  </a:solidFill>
                  <a:latin typeface="Times New Roman" panose="02020603050405020304" pitchFamily="18" charset="0"/>
                </a:rPr>
                <a:t>Bộ phận quản lý</a:t>
              </a:r>
            </a:p>
            <a:p>
              <a:pPr eaLnBrk="1" hangingPunct="1"/>
              <a:endParaRPr lang="en-US" altLang="vi-VN" sz="2000" b="1">
                <a:solidFill>
                  <a:srgbClr val="3333CC"/>
                </a:solidFill>
                <a:latin typeface="Times New Roman" panose="02020603050405020304" pitchFamily="18" charset="0"/>
              </a:endParaRPr>
            </a:p>
          </p:txBody>
        </p:sp>
        <p:sp>
          <p:nvSpPr>
            <p:cNvPr id="22543" name="Text Box 10"/>
            <p:cNvSpPr txBox="1">
              <a:spLocks noChangeArrowheads="1"/>
            </p:cNvSpPr>
            <p:nvPr/>
          </p:nvSpPr>
          <p:spPr bwMode="auto">
            <a:xfrm>
              <a:off x="2270" y="5095"/>
              <a:ext cx="2791"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tIns="9144" rIns="9144" bIns="9144"/>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000" b="1">
                  <a:solidFill>
                    <a:srgbClr val="3333CC"/>
                  </a:solidFill>
                  <a:latin typeface="Times New Roman" panose="02020603050405020304" pitchFamily="18" charset="0"/>
                </a:rPr>
                <a:t>Bộ phận tác vụ</a:t>
              </a:r>
            </a:p>
          </p:txBody>
        </p:sp>
        <p:sp>
          <p:nvSpPr>
            <p:cNvPr id="22544" name="Line 11"/>
            <p:cNvSpPr>
              <a:spLocks noChangeShapeType="1"/>
            </p:cNvSpPr>
            <p:nvPr/>
          </p:nvSpPr>
          <p:spPr bwMode="auto">
            <a:xfrm>
              <a:off x="2790" y="3804"/>
              <a:ext cx="18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2545" name="Line 12"/>
            <p:cNvSpPr>
              <a:spLocks noChangeShapeType="1"/>
            </p:cNvSpPr>
            <p:nvPr/>
          </p:nvSpPr>
          <p:spPr bwMode="auto">
            <a:xfrm>
              <a:off x="2120" y="4885"/>
              <a:ext cx="31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2546" name="Line 13"/>
            <p:cNvSpPr>
              <a:spLocks noChangeShapeType="1"/>
            </p:cNvSpPr>
            <p:nvPr/>
          </p:nvSpPr>
          <p:spPr bwMode="auto">
            <a:xfrm flipV="1">
              <a:off x="1325" y="5395"/>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47" name="Line 14"/>
            <p:cNvSpPr>
              <a:spLocks noChangeShapeType="1"/>
            </p:cNvSpPr>
            <p:nvPr/>
          </p:nvSpPr>
          <p:spPr bwMode="auto">
            <a:xfrm flipV="1">
              <a:off x="2913" y="4570"/>
              <a:ext cx="0" cy="54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vi-VN"/>
            </a:p>
          </p:txBody>
        </p:sp>
        <p:sp>
          <p:nvSpPr>
            <p:cNvPr id="22548" name="Line 15"/>
            <p:cNvSpPr>
              <a:spLocks noChangeShapeType="1"/>
            </p:cNvSpPr>
            <p:nvPr/>
          </p:nvSpPr>
          <p:spPr bwMode="auto">
            <a:xfrm flipV="1">
              <a:off x="3406" y="4570"/>
              <a:ext cx="0" cy="54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vi-VN"/>
            </a:p>
          </p:txBody>
        </p:sp>
        <p:sp>
          <p:nvSpPr>
            <p:cNvPr id="22549" name="Line 16"/>
            <p:cNvSpPr>
              <a:spLocks noChangeShapeType="1"/>
            </p:cNvSpPr>
            <p:nvPr/>
          </p:nvSpPr>
          <p:spPr bwMode="auto">
            <a:xfrm flipV="1">
              <a:off x="3898" y="457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0" name="Line 17"/>
            <p:cNvSpPr>
              <a:spLocks noChangeShapeType="1"/>
            </p:cNvSpPr>
            <p:nvPr/>
          </p:nvSpPr>
          <p:spPr bwMode="auto">
            <a:xfrm flipV="1">
              <a:off x="4391" y="457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1" name="Line 18"/>
            <p:cNvSpPr>
              <a:spLocks noChangeShapeType="1"/>
            </p:cNvSpPr>
            <p:nvPr/>
          </p:nvSpPr>
          <p:spPr bwMode="auto">
            <a:xfrm flipV="1">
              <a:off x="3118" y="3637"/>
              <a:ext cx="0"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vi-VN"/>
            </a:p>
          </p:txBody>
        </p:sp>
        <p:sp>
          <p:nvSpPr>
            <p:cNvPr id="22552" name="Line 19"/>
            <p:cNvSpPr>
              <a:spLocks noChangeShapeType="1"/>
            </p:cNvSpPr>
            <p:nvPr/>
          </p:nvSpPr>
          <p:spPr bwMode="auto">
            <a:xfrm flipV="1">
              <a:off x="3885" y="3637"/>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3" name="Line 20"/>
            <p:cNvSpPr>
              <a:spLocks noChangeShapeType="1"/>
            </p:cNvSpPr>
            <p:nvPr/>
          </p:nvSpPr>
          <p:spPr bwMode="auto">
            <a:xfrm flipV="1">
              <a:off x="4240" y="3624"/>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4" name="Line 21"/>
            <p:cNvSpPr>
              <a:spLocks noChangeShapeType="1"/>
            </p:cNvSpPr>
            <p:nvPr/>
          </p:nvSpPr>
          <p:spPr bwMode="auto">
            <a:xfrm flipV="1">
              <a:off x="3501" y="3635"/>
              <a:ext cx="0"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vi-VN"/>
            </a:p>
          </p:txBody>
        </p:sp>
        <p:sp>
          <p:nvSpPr>
            <p:cNvPr id="22555" name="Line 22"/>
            <p:cNvSpPr>
              <a:spLocks noChangeShapeType="1"/>
            </p:cNvSpPr>
            <p:nvPr/>
          </p:nvSpPr>
          <p:spPr bwMode="auto">
            <a:xfrm flipV="1">
              <a:off x="1455" y="5155"/>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6" name="Line 23"/>
            <p:cNvSpPr>
              <a:spLocks noChangeShapeType="1"/>
            </p:cNvSpPr>
            <p:nvPr/>
          </p:nvSpPr>
          <p:spPr bwMode="auto">
            <a:xfrm flipV="1">
              <a:off x="1710" y="4735"/>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7" name="Line 24"/>
            <p:cNvSpPr>
              <a:spLocks noChangeShapeType="1"/>
            </p:cNvSpPr>
            <p:nvPr/>
          </p:nvSpPr>
          <p:spPr bwMode="auto">
            <a:xfrm flipV="1">
              <a:off x="1905" y="4435"/>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8" name="Line 25"/>
            <p:cNvSpPr>
              <a:spLocks noChangeShapeType="1"/>
            </p:cNvSpPr>
            <p:nvPr/>
          </p:nvSpPr>
          <p:spPr bwMode="auto">
            <a:xfrm flipV="1">
              <a:off x="5645" y="544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59" name="Line 26"/>
            <p:cNvSpPr>
              <a:spLocks noChangeShapeType="1"/>
            </p:cNvSpPr>
            <p:nvPr/>
          </p:nvSpPr>
          <p:spPr bwMode="auto">
            <a:xfrm flipV="1">
              <a:off x="5565" y="520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60" name="Line 27"/>
            <p:cNvSpPr>
              <a:spLocks noChangeShapeType="1"/>
            </p:cNvSpPr>
            <p:nvPr/>
          </p:nvSpPr>
          <p:spPr bwMode="auto">
            <a:xfrm flipV="1">
              <a:off x="5265" y="475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61" name="Line 28"/>
            <p:cNvSpPr>
              <a:spLocks noChangeShapeType="1"/>
            </p:cNvSpPr>
            <p:nvPr/>
          </p:nvSpPr>
          <p:spPr bwMode="auto">
            <a:xfrm flipV="1">
              <a:off x="5115" y="451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62" name="Line 29"/>
            <p:cNvSpPr>
              <a:spLocks noChangeShapeType="1"/>
            </p:cNvSpPr>
            <p:nvPr/>
          </p:nvSpPr>
          <p:spPr bwMode="auto">
            <a:xfrm flipV="1">
              <a:off x="4260" y="301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63" name="Line 30"/>
            <p:cNvSpPr>
              <a:spLocks noChangeShapeType="1"/>
            </p:cNvSpPr>
            <p:nvPr/>
          </p:nvSpPr>
          <p:spPr bwMode="auto">
            <a:xfrm flipV="1">
              <a:off x="4110" y="277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64" name="Line 31"/>
            <p:cNvSpPr>
              <a:spLocks noChangeShapeType="1"/>
            </p:cNvSpPr>
            <p:nvPr/>
          </p:nvSpPr>
          <p:spPr bwMode="auto">
            <a:xfrm flipV="1">
              <a:off x="2715" y="307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2565" name="Line 32"/>
            <p:cNvSpPr>
              <a:spLocks noChangeShapeType="1"/>
            </p:cNvSpPr>
            <p:nvPr/>
          </p:nvSpPr>
          <p:spPr bwMode="auto">
            <a:xfrm flipV="1">
              <a:off x="2910" y="2770"/>
              <a:ext cx="410"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
        <p:nvSpPr>
          <p:cNvPr id="22534" name="Text Box 33"/>
          <p:cNvSpPr txBox="1">
            <a:spLocks noChangeArrowheads="1"/>
          </p:cNvSpPr>
          <p:nvPr/>
        </p:nvSpPr>
        <p:spPr bwMode="auto">
          <a:xfrm>
            <a:off x="1638300" y="1919288"/>
            <a:ext cx="1525588" cy="557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000" b="1">
                <a:solidFill>
                  <a:srgbClr val="3333CC"/>
                </a:solidFill>
                <a:latin typeface="Times New Roman" panose="02020603050405020304" pitchFamily="18" charset="0"/>
              </a:rPr>
              <a:t>Môi truờng</a:t>
            </a:r>
          </a:p>
        </p:txBody>
      </p:sp>
      <p:sp>
        <p:nvSpPr>
          <p:cNvPr id="252962" name="AutoShape 34"/>
          <p:cNvSpPr>
            <a:spLocks noChangeArrowheads="1"/>
          </p:cNvSpPr>
          <p:nvPr/>
        </p:nvSpPr>
        <p:spPr bwMode="auto">
          <a:xfrm>
            <a:off x="5943600" y="1143000"/>
            <a:ext cx="2663825" cy="1585913"/>
          </a:xfrm>
          <a:prstGeom prst="wedgeRoundRectCallout">
            <a:avLst>
              <a:gd name="adj1" fmla="val -102681"/>
              <a:gd name="adj2" fmla="val 48644"/>
              <a:gd name="adj3" fmla="val 16667"/>
            </a:avLst>
          </a:prstGeom>
          <a:solidFill>
            <a:srgbClr val="66C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solidFill>
                  <a:srgbClr val="003399"/>
                </a:solidFill>
                <a:latin typeface="Times New Roman" panose="02020603050405020304" pitchFamily="18" charset="0"/>
              </a:rPr>
              <a:t>xác định mục tiêu hoạt động, đưa ra quyết định quan trọng, tác động đến sự tồn tại và  phát triển của tổ chức.</a:t>
            </a:r>
          </a:p>
        </p:txBody>
      </p:sp>
      <p:sp>
        <p:nvSpPr>
          <p:cNvPr id="252963" name="AutoShape 35"/>
          <p:cNvSpPr>
            <a:spLocks noChangeArrowheads="1"/>
          </p:cNvSpPr>
          <p:nvPr/>
        </p:nvSpPr>
        <p:spPr bwMode="auto">
          <a:xfrm>
            <a:off x="304800" y="4429125"/>
            <a:ext cx="2971800" cy="1882775"/>
          </a:xfrm>
          <a:prstGeom prst="wedgeRoundRectCallout">
            <a:avLst>
              <a:gd name="adj1" fmla="val 78954"/>
              <a:gd name="adj2" fmla="val -30523"/>
              <a:gd name="adj3" fmla="val 16667"/>
            </a:avLst>
          </a:prstGeom>
          <a:solidFill>
            <a:srgbClr val="CCFF99"/>
          </a:soli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solidFill>
                  <a:srgbClr val="008000"/>
                </a:solidFill>
                <a:latin typeface="Times New Roman" panose="02020603050405020304" pitchFamily="18" charset="0"/>
              </a:rPr>
              <a:t>thực hiện vật lý hoạt động của tổ chức (trực tiếp sản xuất, thực hiện dịch vụ) dựa trên mục tiêu và phương hướng được đề ra bởi bộ phận quyết định </a:t>
            </a:r>
          </a:p>
        </p:txBody>
      </p:sp>
      <p:sp>
        <p:nvSpPr>
          <p:cNvPr id="252964" name="AutoShape 36"/>
          <p:cNvSpPr>
            <a:spLocks noChangeArrowheads="1"/>
          </p:cNvSpPr>
          <p:nvPr/>
        </p:nvSpPr>
        <p:spPr bwMode="auto">
          <a:xfrm>
            <a:off x="914400" y="1600200"/>
            <a:ext cx="2209800" cy="1447800"/>
          </a:xfrm>
          <a:prstGeom prst="wedgeRoundRectCallout">
            <a:avLst>
              <a:gd name="adj1" fmla="val 100792"/>
              <a:gd name="adj2" fmla="val 93968"/>
              <a:gd name="adj3" fmla="val 16667"/>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thu thập thông tin, dữ liệu; lưu trữ và xử lý thông tin, truyền tin </a:t>
            </a:r>
          </a:p>
        </p:txBody>
      </p:sp>
      <p:sp>
        <p:nvSpPr>
          <p:cNvPr id="22538" name="Text Box 37"/>
          <p:cNvSpPr txBox="1">
            <a:spLocks noChangeArrowheads="1"/>
          </p:cNvSpPr>
          <p:nvPr/>
        </p:nvSpPr>
        <p:spPr bwMode="auto">
          <a:xfrm>
            <a:off x="1447800" y="35052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vi-VN" i="1">
                <a:solidFill>
                  <a:srgbClr val="993300"/>
                </a:solidFill>
                <a:latin typeface="Times New Roman" panose="02020603050405020304" pitchFamily="18" charset="0"/>
              </a:rPr>
              <a:t>Thông tin vào</a:t>
            </a:r>
          </a:p>
        </p:txBody>
      </p:sp>
      <p:sp>
        <p:nvSpPr>
          <p:cNvPr id="22539" name="Text Box 38"/>
          <p:cNvSpPr txBox="1">
            <a:spLocks noChangeArrowheads="1"/>
          </p:cNvSpPr>
          <p:nvPr/>
        </p:nvSpPr>
        <p:spPr bwMode="auto">
          <a:xfrm>
            <a:off x="5562600" y="34290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vi-VN" i="1">
                <a:solidFill>
                  <a:srgbClr val="993300"/>
                </a:solidFill>
                <a:latin typeface="Times New Roman" panose="02020603050405020304" pitchFamily="18" charset="0"/>
              </a:rPr>
              <a:t>Thông tin ra</a:t>
            </a:r>
          </a:p>
        </p:txBody>
      </p:sp>
    </p:spTree>
    <p:extLst>
      <p:ext uri="{BB962C8B-B14F-4D97-AF65-F5344CB8AC3E}">
        <p14:creationId xmlns:p14="http://schemas.microsoft.com/office/powerpoint/2010/main" val="2991237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962"/>
                                        </p:tgtEl>
                                        <p:attrNameLst>
                                          <p:attrName>style.visibility</p:attrName>
                                        </p:attrNameLst>
                                      </p:cBhvr>
                                      <p:to>
                                        <p:strVal val="visible"/>
                                      </p:to>
                                    </p:set>
                                    <p:animEffect transition="in" filter="blinds(horizontal)">
                                      <p:cBhvr>
                                        <p:cTn id="7" dur="500"/>
                                        <p:tgtEl>
                                          <p:spTgt spid="252962"/>
                                        </p:tgtEl>
                                      </p:cBhvr>
                                    </p:animEffect>
                                  </p:childTnLst>
                                  <p:subTnLst>
                                    <p:set>
                                      <p:cBhvr override="childStyle">
                                        <p:cTn dur="1" fill="hold" display="0" masterRel="nextClick" afterEffect="1"/>
                                        <p:tgtEl>
                                          <p:spTgt spid="25296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2963"/>
                                        </p:tgtEl>
                                        <p:attrNameLst>
                                          <p:attrName>style.visibility</p:attrName>
                                        </p:attrNameLst>
                                      </p:cBhvr>
                                      <p:to>
                                        <p:strVal val="visible"/>
                                      </p:to>
                                    </p:set>
                                    <p:animEffect transition="in" filter="checkerboard(across)">
                                      <p:cBhvr>
                                        <p:cTn id="12" dur="500"/>
                                        <p:tgtEl>
                                          <p:spTgt spid="252963"/>
                                        </p:tgtEl>
                                      </p:cBhvr>
                                    </p:animEffect>
                                  </p:childTnLst>
                                  <p:subTnLst>
                                    <p:set>
                                      <p:cBhvr override="childStyle">
                                        <p:cTn dur="1" fill="hold" display="0" masterRel="nextClick" afterEffect="1"/>
                                        <p:tgtEl>
                                          <p:spTgt spid="25296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52964"/>
                                        </p:tgtEl>
                                        <p:attrNameLst>
                                          <p:attrName>style.visibility</p:attrName>
                                        </p:attrNameLst>
                                      </p:cBhvr>
                                      <p:to>
                                        <p:strVal val="visible"/>
                                      </p:to>
                                    </p:set>
                                    <p:animEffect transition="in" filter="diamond(in)">
                                      <p:cBhvr>
                                        <p:cTn id="17" dur="2000"/>
                                        <p:tgtEl>
                                          <p:spTgt spid="2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62" grpId="0" animBg="1"/>
      <p:bldP spid="252963" grpId="0" animBg="1"/>
      <p:bldP spid="2529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HỆ </a:t>
            </a:r>
            <a:r>
              <a:rPr lang="en-US"/>
              <a:t>THỐNG THÔNG TIN</a:t>
            </a:r>
            <a:endParaRPr lang="vi-VN"/>
          </a:p>
        </p:txBody>
      </p:sp>
      <p:sp>
        <p:nvSpPr>
          <p:cNvPr id="3" name="Content Placeholder 2"/>
          <p:cNvSpPr>
            <a:spLocks noGrp="1"/>
          </p:cNvSpPr>
          <p:nvPr>
            <p:ph idx="1"/>
          </p:nvPr>
        </p:nvSpPr>
        <p:spPr>
          <a:xfrm>
            <a:off x="1600200" y="1905000"/>
            <a:ext cx="6591985" cy="3777622"/>
          </a:xfrm>
        </p:spPr>
        <p:txBody>
          <a:bodyPr>
            <a:normAutofit fontScale="92500" lnSpcReduction="10000"/>
          </a:bodyPr>
          <a:lstStyle/>
          <a:p>
            <a:pPr marL="0" indent="0" algn="just">
              <a:buNone/>
            </a:pPr>
            <a:r>
              <a:rPr lang="en-US" b="1" i="1" smtClean="0"/>
              <a:t>Hệ </a:t>
            </a:r>
            <a:r>
              <a:rPr lang="en-US" b="1" i="1"/>
              <a:t>thống </a:t>
            </a:r>
            <a:r>
              <a:rPr lang="en-US" b="1" i="1">
                <a:sym typeface="Wingdings" pitchFamily="2" charset="2"/>
              </a:rPr>
              <a:t> Hệ thống thông tin????</a:t>
            </a:r>
          </a:p>
          <a:p>
            <a:pPr marL="0" indent="0" algn="just">
              <a:buNone/>
            </a:pPr>
            <a:r>
              <a:rPr lang="en-US"/>
              <a:t>	Là hệ thống gồm tập hợp các yếu tố : phần cứng (bao gồm các thiết bị); phần mềm; dữ liệu; con người và các quy trình ứng dụng được tổ chức lại để</a:t>
            </a:r>
            <a:r>
              <a:rPr lang="en-US" b="1" i="1"/>
              <a:t>: thu thập; lưu trữ; truyền; xử lý và biểu diễn thông tin </a:t>
            </a:r>
            <a:r>
              <a:rPr lang="en-US"/>
              <a:t>để phục vụ hoạt động của một tổ chức.</a:t>
            </a:r>
          </a:p>
          <a:p>
            <a:pPr algn="just"/>
            <a:endParaRPr lang="vi-VN"/>
          </a:p>
        </p:txBody>
      </p:sp>
    </p:spTree>
    <p:extLst>
      <p:ext uri="{BB962C8B-B14F-4D97-AF65-F5344CB8AC3E}">
        <p14:creationId xmlns:p14="http://schemas.microsoft.com/office/powerpoint/2010/main" val="231751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a:xfrm>
            <a:off x="457200" y="187325"/>
            <a:ext cx="8229600" cy="715963"/>
          </a:xfrm>
        </p:spPr>
        <p:txBody>
          <a:bodyPr/>
          <a:lstStyle/>
          <a:p>
            <a:pPr algn="ctr"/>
            <a:r>
              <a:rPr lang="en-US" b="1">
                <a:latin typeface="Tahoma" panose="020B0604030504040204" pitchFamily="34" charset="0"/>
                <a:ea typeface="Tahoma" panose="020B0604030504040204" pitchFamily="34" charset="0"/>
                <a:cs typeface="Tahoma" panose="020B0604030504040204" pitchFamily="34" charset="0"/>
              </a:rPr>
              <a:t>Phân loại hệ thống thông tin</a:t>
            </a:r>
            <a:endParaRPr lang="en-US" altLang="vi-VN" b="1" smtClean="0">
              <a:latin typeface="Tahoma" panose="020B0604030504040204" pitchFamily="34" charset="0"/>
              <a:ea typeface="Tahoma" panose="020B0604030504040204" pitchFamily="34" charset="0"/>
              <a:cs typeface="Tahoma" panose="020B0604030504040204" pitchFamily="34" charset="0"/>
            </a:endParaRPr>
          </a:p>
        </p:txBody>
      </p:sp>
      <p:sp>
        <p:nvSpPr>
          <p:cNvPr id="1033" name="Rectangle 4"/>
          <p:cNvSpPr>
            <a:spLocks noGrp="1" noChangeArrowheads="1"/>
          </p:cNvSpPr>
          <p:nvPr>
            <p:ph type="body" sz="half" idx="1"/>
          </p:nvPr>
        </p:nvSpPr>
        <p:spPr>
          <a:xfrm>
            <a:off x="457200" y="1646237"/>
            <a:ext cx="4038600" cy="4525963"/>
          </a:xfrm>
        </p:spPr>
        <p:txBody>
          <a:bodyPr>
            <a:normAutofit lnSpcReduction="10000"/>
          </a:bodyPr>
          <a:lstStyle/>
          <a:p>
            <a:pPr algn="just" eaLnBrk="1" hangingPunct="1">
              <a:lnSpc>
                <a:spcPct val="90000"/>
              </a:lnSpc>
            </a:pPr>
            <a:r>
              <a:rPr lang="en-US" altLang="vi-VN" sz="2400" b="1" smtClean="0">
                <a:latin typeface="Calibri" panose="020F0502020204030204" pitchFamily="34" charset="0"/>
              </a:rPr>
              <a:t>HTTT tác vụ </a:t>
            </a:r>
            <a:r>
              <a:rPr lang="en-US" altLang="vi-VN" sz="2400" smtClean="0">
                <a:latin typeface="Calibri" panose="020F0502020204030204" pitchFamily="34" charset="0"/>
              </a:rPr>
              <a:t>(TPS- Transaction Processing Systems)</a:t>
            </a:r>
          </a:p>
          <a:p>
            <a:pPr algn="just" eaLnBrk="1" hangingPunct="1">
              <a:lnSpc>
                <a:spcPct val="90000"/>
              </a:lnSpc>
            </a:pPr>
            <a:r>
              <a:rPr lang="en-US" altLang="vi-VN" sz="2400" b="1" smtClean="0">
                <a:latin typeface="Calibri" panose="020F0502020204030204" pitchFamily="34" charset="0"/>
              </a:rPr>
              <a:t>HTTT quản lý </a:t>
            </a:r>
            <a:r>
              <a:rPr lang="en-US" altLang="vi-VN" sz="2400" smtClean="0">
                <a:latin typeface="Calibri" panose="020F0502020204030204" pitchFamily="34" charset="0"/>
              </a:rPr>
              <a:t>(MIS – Management Information Systems)</a:t>
            </a:r>
          </a:p>
          <a:p>
            <a:pPr algn="just" eaLnBrk="1" hangingPunct="1">
              <a:lnSpc>
                <a:spcPct val="90000"/>
              </a:lnSpc>
            </a:pPr>
            <a:r>
              <a:rPr lang="en-US" altLang="vi-VN" sz="2400" b="1" smtClean="0">
                <a:latin typeface="Calibri" panose="020F0502020204030204" pitchFamily="34" charset="0"/>
              </a:rPr>
              <a:t>Hệ hỗ trợ ra quyết định </a:t>
            </a:r>
            <a:r>
              <a:rPr lang="en-US" altLang="vi-VN" sz="2400" smtClean="0">
                <a:latin typeface="Calibri" panose="020F0502020204030204" pitchFamily="34" charset="0"/>
              </a:rPr>
              <a:t>(DSS – Dicision Support Systems)</a:t>
            </a:r>
          </a:p>
          <a:p>
            <a:pPr lvl="1" algn="just" eaLnBrk="1" hangingPunct="1">
              <a:lnSpc>
                <a:spcPct val="90000"/>
              </a:lnSpc>
            </a:pPr>
            <a:r>
              <a:rPr lang="en-US" altLang="vi-VN" sz="2000" b="1" i="1" smtClean="0">
                <a:latin typeface="Calibri" panose="020F0502020204030204" pitchFamily="34" charset="0"/>
              </a:rPr>
              <a:t>Hệ chuyên gia </a:t>
            </a:r>
            <a:r>
              <a:rPr lang="en-US" altLang="vi-VN" sz="2000" smtClean="0">
                <a:latin typeface="Calibri" panose="020F0502020204030204" pitchFamily="34" charset="0"/>
              </a:rPr>
              <a:t>(ES - Expert Systems)</a:t>
            </a:r>
          </a:p>
          <a:p>
            <a:pPr lvl="1" algn="just" eaLnBrk="1" hangingPunct="1">
              <a:lnSpc>
                <a:spcPct val="90000"/>
              </a:lnSpc>
            </a:pPr>
            <a:r>
              <a:rPr lang="en-US" altLang="vi-VN" sz="2000" b="1" i="1" smtClean="0">
                <a:latin typeface="Calibri" panose="020F0502020204030204" pitchFamily="34" charset="0"/>
              </a:rPr>
              <a:t>Hệ chỉ đạo </a:t>
            </a:r>
            <a:r>
              <a:rPr lang="en-US" altLang="vi-VN" sz="2000" smtClean="0">
                <a:latin typeface="Calibri" panose="020F0502020204030204" pitchFamily="34" charset="0"/>
              </a:rPr>
              <a:t>(EIS – Executive Information System)</a:t>
            </a:r>
          </a:p>
        </p:txBody>
      </p:sp>
      <p:grpSp>
        <p:nvGrpSpPr>
          <p:cNvPr id="16" name="Group 21"/>
          <p:cNvGrpSpPr>
            <a:grpSpLocks/>
          </p:cNvGrpSpPr>
          <p:nvPr/>
        </p:nvGrpSpPr>
        <p:grpSpPr bwMode="auto">
          <a:xfrm>
            <a:off x="5029200" y="1371600"/>
            <a:ext cx="3886200" cy="4300538"/>
            <a:chOff x="3024" y="864"/>
            <a:chExt cx="2448" cy="2709"/>
          </a:xfrm>
        </p:grpSpPr>
        <p:grpSp>
          <p:nvGrpSpPr>
            <p:cNvPr id="3" name="Diagram 7"/>
            <p:cNvGrpSpPr>
              <a:grpSpLocks noChangeAspect="1"/>
            </p:cNvGrpSpPr>
            <p:nvPr/>
          </p:nvGrpSpPr>
          <p:grpSpPr bwMode="auto">
            <a:xfrm>
              <a:off x="3072" y="864"/>
              <a:ext cx="2346" cy="2709"/>
              <a:chOff x="3033" y="1309"/>
              <a:chExt cx="2346" cy="2326"/>
            </a:xfrm>
          </p:grpSpPr>
          <p:sp>
            <p:nvSpPr>
              <p:cNvPr id="4" name="_s3081"/>
              <p:cNvSpPr>
                <a:spLocks noChangeArrowheads="1"/>
              </p:cNvSpPr>
              <p:nvPr/>
            </p:nvSpPr>
            <p:spPr bwMode="auto">
              <a:xfrm flipV="1">
                <a:off x="3818" y="1465"/>
                <a:ext cx="776" cy="671"/>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chemeClr val="folHlink"/>
              </a:solidFill>
              <a:ln w="4699" algn="in">
                <a:solidFill>
                  <a:schemeClr val="tx1"/>
                </a:solidFill>
                <a:miter lim="800000"/>
                <a:headEnd/>
                <a:tailEnd/>
              </a:ln>
              <a:effectLst>
                <a:outerShdw dist="35921" dir="2700000" algn="ctr" rotWithShape="0">
                  <a:srgbClr val="808080"/>
                </a:outerShdw>
              </a:effectLst>
            </p:spPr>
            <p:txBody>
              <a:bodyPr rot="10800000"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HTTT-HTQĐ, HCG, HCĐ</a:t>
                </a:r>
              </a:p>
            </p:txBody>
          </p:sp>
          <p:sp>
            <p:nvSpPr>
              <p:cNvPr id="5" name="_s3082"/>
              <p:cNvSpPr>
                <a:spLocks noChangeArrowheads="1"/>
              </p:cNvSpPr>
              <p:nvPr/>
            </p:nvSpPr>
            <p:spPr bwMode="auto">
              <a:xfrm flipV="1">
                <a:off x="3431" y="2136"/>
                <a:ext cx="1550" cy="67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FF66"/>
              </a:solidFill>
              <a:ln w="4670" algn="in">
                <a:solidFill>
                  <a:schemeClr val="tx1"/>
                </a:solidFill>
                <a:miter lim="800000"/>
                <a:headEnd/>
                <a:tailEnd/>
              </a:ln>
              <a:effectLst>
                <a:outerShdw dist="35921" dir="2700000" algn="ctr" rotWithShape="0">
                  <a:srgbClr val="808080"/>
                </a:outerShdw>
              </a:effectLst>
            </p:spPr>
            <p:txBody>
              <a:bodyPr rot="10800000"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HTTT-Quản lý</a:t>
                </a:r>
              </a:p>
            </p:txBody>
          </p:sp>
          <p:sp>
            <p:nvSpPr>
              <p:cNvPr id="6" name="_s3083"/>
              <p:cNvSpPr>
                <a:spLocks noChangeArrowheads="1"/>
              </p:cNvSpPr>
              <p:nvPr/>
            </p:nvSpPr>
            <p:spPr bwMode="auto">
              <a:xfrm flipV="1">
                <a:off x="3043" y="2808"/>
                <a:ext cx="2326" cy="671"/>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solidFill>
                <a:srgbClr val="CCFFCC"/>
              </a:solidFill>
              <a:ln w="4670" algn="in">
                <a:solidFill>
                  <a:schemeClr val="tx1"/>
                </a:solidFill>
                <a:miter lim="800000"/>
                <a:headEnd/>
                <a:tailEnd/>
              </a:ln>
              <a:effectLst>
                <a:outerShdw dist="35921" dir="2700000" algn="ctr" rotWithShape="0">
                  <a:srgbClr val="808080"/>
                </a:outerShdw>
              </a:effectLst>
            </p:spPr>
            <p:txBody>
              <a:bodyPr rot="10800000"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HTTT-T</a:t>
                </a:r>
                <a:r>
                  <a:rPr kumimoji="0" lang="en-US" altLang="vi-VN" sz="1800" b="1" i="0" u="none" strike="noStrike" cap="none" normalizeH="0" baseline="0" smtClean="0">
                    <a:ln>
                      <a:noFill/>
                    </a:ln>
                    <a:solidFill>
                      <a:schemeClr val="tx1"/>
                    </a:solidFill>
                    <a:effectLst/>
                    <a:latin typeface="Arial" panose="020B0604020202020204" pitchFamily="34" charset="0"/>
                  </a:rPr>
                  <a:t>á</a:t>
                </a:r>
                <a:r>
                  <a:rPr kumimoji="0" lang="en-US" altLang="vi-VN" sz="1800" b="1" i="0" u="none" strike="noStrike" cap="none" normalizeH="0" baseline="0" smtClean="0">
                    <a:ln>
                      <a:noFill/>
                    </a:ln>
                    <a:solidFill>
                      <a:schemeClr val="tx1"/>
                    </a:solidFill>
                    <a:effectLst/>
                    <a:latin typeface="Times New Roman" panose="02020603050405020304" pitchFamily="18" charset="0"/>
                  </a:rPr>
                  <a:t>c vụ</a:t>
                </a:r>
              </a:p>
            </p:txBody>
          </p:sp>
        </p:grpSp>
        <p:sp>
          <p:nvSpPr>
            <p:cNvPr id="18" name="AutoShape 12"/>
            <p:cNvSpPr>
              <a:spLocks noChangeArrowheads="1"/>
            </p:cNvSpPr>
            <p:nvPr/>
          </p:nvSpPr>
          <p:spPr bwMode="auto">
            <a:xfrm>
              <a:off x="3600" y="2448"/>
              <a:ext cx="144" cy="528"/>
            </a:xfrm>
            <a:prstGeom prst="upArrow">
              <a:avLst>
                <a:gd name="adj1" fmla="val 50000"/>
                <a:gd name="adj2" fmla="val 91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19" name="AutoShape 13"/>
            <p:cNvSpPr>
              <a:spLocks noChangeArrowheads="1"/>
            </p:cNvSpPr>
            <p:nvPr/>
          </p:nvSpPr>
          <p:spPr bwMode="auto">
            <a:xfrm>
              <a:off x="4416" y="1680"/>
              <a:ext cx="144" cy="432"/>
            </a:xfrm>
            <a:prstGeom prst="upArrow">
              <a:avLst>
                <a:gd name="adj1" fmla="val 50000"/>
                <a:gd name="adj2" fmla="val 75000"/>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20" name="Line 14"/>
            <p:cNvSpPr>
              <a:spLocks noChangeShapeType="1"/>
            </p:cNvSpPr>
            <p:nvPr/>
          </p:nvSpPr>
          <p:spPr bwMode="auto">
            <a:xfrm>
              <a:off x="3600" y="172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16"/>
            <p:cNvSpPr>
              <a:spLocks noChangeShapeType="1"/>
            </p:cNvSpPr>
            <p:nvPr/>
          </p:nvSpPr>
          <p:spPr bwMode="auto">
            <a:xfrm>
              <a:off x="3408" y="216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17"/>
            <p:cNvSpPr>
              <a:spLocks noChangeShapeType="1"/>
            </p:cNvSpPr>
            <p:nvPr/>
          </p:nvSpPr>
          <p:spPr bwMode="auto">
            <a:xfrm>
              <a:off x="3024" y="292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18"/>
            <p:cNvSpPr>
              <a:spLocks noChangeShapeType="1"/>
            </p:cNvSpPr>
            <p:nvPr/>
          </p:nvSpPr>
          <p:spPr bwMode="auto">
            <a:xfrm>
              <a:off x="4608" y="168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Line 19"/>
            <p:cNvSpPr>
              <a:spLocks noChangeShapeType="1"/>
            </p:cNvSpPr>
            <p:nvPr/>
          </p:nvSpPr>
          <p:spPr bwMode="auto">
            <a:xfrm>
              <a:off x="4800" y="216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Line 20"/>
            <p:cNvSpPr>
              <a:spLocks noChangeShapeType="1"/>
            </p:cNvSpPr>
            <p:nvPr/>
          </p:nvSpPr>
          <p:spPr bwMode="auto">
            <a:xfrm>
              <a:off x="5184" y="2976"/>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2785976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3B05CA-3DB7-4AB4-B6E4-E3552A4D694D}" type="slidenum">
              <a:rPr lang="en-US" altLang="vi-VN"/>
              <a:pPr/>
              <a:t>14</a:t>
            </a:fld>
            <a:endParaRPr lang="en-US" altLang="vi-VN"/>
          </a:p>
        </p:txBody>
      </p:sp>
      <p:sp>
        <p:nvSpPr>
          <p:cNvPr id="35843" name="Rectangle 2"/>
          <p:cNvSpPr>
            <a:spLocks noGrp="1" noChangeArrowheads="1"/>
          </p:cNvSpPr>
          <p:nvPr>
            <p:ph type="title"/>
          </p:nvPr>
        </p:nvSpPr>
        <p:spPr>
          <a:xfrm>
            <a:off x="1676400" y="685800"/>
            <a:ext cx="8229600" cy="207962"/>
          </a:xfrm>
        </p:spPr>
        <p:txBody>
          <a:bodyPr>
            <a:normAutofit fontScale="90000"/>
          </a:bodyPr>
          <a:lstStyle/>
          <a:p>
            <a:pPr eaLnBrk="1" hangingPunct="1"/>
            <a:r>
              <a:rPr lang="en-US" altLang="vi-VN" sz="3600" smtClean="0"/>
              <a:t>Các hệ thống thông tin</a:t>
            </a:r>
          </a:p>
        </p:txBody>
      </p:sp>
      <p:sp>
        <p:nvSpPr>
          <p:cNvPr id="35844" name="Rectangle 5"/>
          <p:cNvSpPr>
            <a:spLocks noChangeArrowheads="1"/>
          </p:cNvSpPr>
          <p:nvPr/>
        </p:nvSpPr>
        <p:spPr bwMode="auto">
          <a:xfrm>
            <a:off x="0" y="1662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graphicFrame>
        <p:nvGraphicFramePr>
          <p:cNvPr id="35845" name="Object 4"/>
          <p:cNvGraphicFramePr>
            <a:graphicFrameLocks noChangeAspect="1"/>
          </p:cNvGraphicFramePr>
          <p:nvPr/>
        </p:nvGraphicFramePr>
        <p:xfrm>
          <a:off x="1447800" y="1524000"/>
          <a:ext cx="6096000" cy="4518025"/>
        </p:xfrm>
        <a:graphic>
          <a:graphicData uri="http://schemas.openxmlformats.org/presentationml/2006/ole">
            <mc:AlternateContent xmlns:mc="http://schemas.openxmlformats.org/markup-compatibility/2006">
              <mc:Choice xmlns:v="urn:schemas-microsoft-com:vml" Requires="v">
                <p:oleObj spid="_x0000_s6163" name="Bitmap Image" r:id="rId3" imgW="4772691" imgH="3533333" progId="Paint.Picture">
                  <p:embed/>
                </p:oleObj>
              </mc:Choice>
              <mc:Fallback>
                <p:oleObj name="Bitmap Image" r:id="rId3" imgW="4772691" imgH="3533333" progId="Paint.Picture">
                  <p:embed/>
                  <p:pic>
                    <p:nvPicPr>
                      <p:cNvPr id="3584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6096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911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4"/>
          <p:cNvSpPr>
            <a:spLocks noGrp="1" noChangeArrowheads="1"/>
          </p:cNvSpPr>
          <p:nvPr>
            <p:ph type="title" idx="4294967295"/>
          </p:nvPr>
        </p:nvSpPr>
        <p:spPr>
          <a:xfrm>
            <a:off x="1487488" y="242889"/>
            <a:ext cx="6589712" cy="1281112"/>
          </a:xfrm>
        </p:spPr>
        <p:txBody>
          <a:bodyPr>
            <a:normAutofit/>
          </a:bodyPr>
          <a:lstStyle/>
          <a:p>
            <a:pPr eaLnBrk="1" hangingPunct="1"/>
            <a:r>
              <a:rPr lang="en-US" altLang="vi-VN" sz="3600" b="1" smtClean="0">
                <a:latin typeface="Tahoma" panose="020B0604030504040204" pitchFamily="34" charset="0"/>
                <a:ea typeface="Tahoma" panose="020B0604030504040204" pitchFamily="34" charset="0"/>
                <a:cs typeface="Tahoma" panose="020B0604030504040204" pitchFamily="34" charset="0"/>
              </a:rPr>
              <a:t>Các hệ thống thông tin</a:t>
            </a:r>
          </a:p>
        </p:txBody>
      </p:sp>
      <p:sp>
        <p:nvSpPr>
          <p:cNvPr id="161810" name="AutoShape 18"/>
          <p:cNvSpPr>
            <a:spLocks noChangeArrowheads="1"/>
          </p:cNvSpPr>
          <p:nvPr/>
        </p:nvSpPr>
        <p:spPr bwMode="auto">
          <a:xfrm>
            <a:off x="228600" y="2819400"/>
            <a:ext cx="4191000" cy="3057525"/>
          </a:xfrm>
          <a:prstGeom prst="wedgeRoundRectCallout">
            <a:avLst>
              <a:gd name="adj1" fmla="val 97463"/>
              <a:gd name="adj2" fmla="val 17394"/>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b="1">
                <a:solidFill>
                  <a:srgbClr val="FF0066"/>
                </a:solidFill>
                <a:latin typeface="Times New Roman" panose="02020603050405020304" pitchFamily="18" charset="0"/>
              </a:rPr>
              <a:t>HTTT tác vụ (TPS):</a:t>
            </a:r>
          </a:p>
          <a:p>
            <a:pPr algn="just">
              <a:buFontTx/>
              <a:buChar char="-"/>
            </a:pPr>
            <a:r>
              <a:rPr lang="en-US" altLang="vi-VN">
                <a:solidFill>
                  <a:srgbClr val="339933"/>
                </a:solidFill>
                <a:latin typeface="Times New Roman" panose="02020603050405020304" pitchFamily="18" charset="0"/>
              </a:rPr>
              <a:t> </a:t>
            </a:r>
            <a:r>
              <a:rPr lang="en-US" altLang="vi-VN" b="1" i="1">
                <a:solidFill>
                  <a:srgbClr val="339933"/>
                </a:solidFill>
                <a:latin typeface="Times New Roman" panose="02020603050405020304" pitchFamily="18" charset="0"/>
              </a:rPr>
              <a:t>Đặc điểm</a:t>
            </a:r>
            <a:r>
              <a:rPr lang="en-US" altLang="vi-VN">
                <a:solidFill>
                  <a:srgbClr val="339933"/>
                </a:solidFill>
                <a:latin typeface="Times New Roman" panose="02020603050405020304" pitchFamily="18" charset="0"/>
              </a:rPr>
              <a:t>: </a:t>
            </a:r>
          </a:p>
          <a:p>
            <a:pPr lvl="1" algn="just">
              <a:buFontTx/>
              <a:buChar char="-"/>
            </a:pPr>
            <a:r>
              <a:rPr lang="en-US" altLang="vi-VN">
                <a:solidFill>
                  <a:srgbClr val="339933"/>
                </a:solidFill>
                <a:latin typeface="Times New Roman" panose="02020603050405020304" pitchFamily="18" charset="0"/>
              </a:rPr>
              <a:t> Ghi nhận, tìm kiếm, phân loại thông tin, sắp xếp và tổ chức lưu trữ thông tin</a:t>
            </a:r>
          </a:p>
          <a:p>
            <a:pPr lvl="1" algn="just"/>
            <a:r>
              <a:rPr lang="en-US" altLang="vi-VN">
                <a:solidFill>
                  <a:srgbClr val="339933"/>
                </a:solidFill>
                <a:latin typeface="Times New Roman" panose="02020603050405020304" pitchFamily="18" charset="0"/>
              </a:rPr>
              <a:t>- Chiếm một tỉ lệ lớn trong toàn bộ HTTT  </a:t>
            </a:r>
          </a:p>
          <a:p>
            <a:pPr algn="just">
              <a:buFontTx/>
              <a:buChar char="-"/>
            </a:pPr>
            <a:r>
              <a:rPr lang="en-US" altLang="vi-VN">
                <a:solidFill>
                  <a:srgbClr val="339933"/>
                </a:solidFill>
                <a:latin typeface="Times New Roman" panose="02020603050405020304" pitchFamily="18" charset="0"/>
              </a:rPr>
              <a:t> </a:t>
            </a:r>
            <a:r>
              <a:rPr lang="en-US" altLang="vi-VN" b="1" i="1">
                <a:solidFill>
                  <a:srgbClr val="339933"/>
                </a:solidFill>
                <a:latin typeface="Times New Roman" panose="02020603050405020304" pitchFamily="18" charset="0"/>
              </a:rPr>
              <a:t>Mục đích</a:t>
            </a:r>
            <a:r>
              <a:rPr lang="en-US" altLang="vi-VN">
                <a:solidFill>
                  <a:srgbClr val="339933"/>
                </a:solidFill>
                <a:latin typeface="Times New Roman" panose="02020603050405020304" pitchFamily="18" charset="0"/>
              </a:rPr>
              <a:t>: tăng tốc độ xử lý</a:t>
            </a:r>
          </a:p>
          <a:p>
            <a:pPr algn="just">
              <a:buFontTx/>
              <a:buChar char="-"/>
            </a:pPr>
            <a:r>
              <a:rPr lang="en-US" altLang="vi-VN" b="1" i="1">
                <a:solidFill>
                  <a:srgbClr val="339933"/>
                </a:solidFill>
                <a:latin typeface="Times New Roman" panose="02020603050405020304" pitchFamily="18" charset="0"/>
              </a:rPr>
              <a:t>Đối tượng</a:t>
            </a:r>
            <a:r>
              <a:rPr lang="en-US" altLang="vi-VN">
                <a:solidFill>
                  <a:srgbClr val="339933"/>
                </a:solidFill>
                <a:latin typeface="Times New Roman" panose="02020603050405020304" pitchFamily="18" charset="0"/>
              </a:rPr>
              <a:t>: nhân viên bộ phận thực thi tác vụ của hệ thống </a:t>
            </a:r>
          </a:p>
        </p:txBody>
      </p:sp>
      <p:sp>
        <p:nvSpPr>
          <p:cNvPr id="161811" name="AutoShape 19"/>
          <p:cNvSpPr>
            <a:spLocks noChangeArrowheads="1"/>
          </p:cNvSpPr>
          <p:nvPr/>
        </p:nvSpPr>
        <p:spPr bwMode="auto">
          <a:xfrm>
            <a:off x="304800" y="1066800"/>
            <a:ext cx="4572000" cy="2687638"/>
          </a:xfrm>
          <a:prstGeom prst="wedgeRectCallout">
            <a:avLst>
              <a:gd name="adj1" fmla="val 82120"/>
              <a:gd name="adj2" fmla="val 56852"/>
            </a:avLst>
          </a:prstGeom>
          <a:solidFill>
            <a:srgbClr val="FFCCFF"/>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b="1">
                <a:solidFill>
                  <a:srgbClr val="FF0066"/>
                </a:solidFill>
                <a:latin typeface="Times New Roman" panose="02020603050405020304" pitchFamily="18" charset="0"/>
              </a:rPr>
              <a:t>HTTT quản lý (MIS)</a:t>
            </a:r>
          </a:p>
          <a:p>
            <a:pPr algn="just">
              <a:spcAft>
                <a:spcPct val="15000"/>
              </a:spcAft>
              <a:buFontTx/>
              <a:buChar char="-"/>
            </a:pPr>
            <a:r>
              <a:rPr lang="en-US" altLang="vi-VN" b="1" i="1">
                <a:latin typeface="Times New Roman" panose="02020603050405020304" pitchFamily="18" charset="0"/>
              </a:rPr>
              <a:t>Đặc điểm</a:t>
            </a:r>
            <a:r>
              <a:rPr lang="en-US" altLang="vi-VN">
                <a:latin typeface="Times New Roman" panose="02020603050405020304" pitchFamily="18" charset="0"/>
              </a:rPr>
              <a:t>: báo biểu báo cáo được tổng kết từ HTTT tác vụ </a:t>
            </a:r>
          </a:p>
          <a:p>
            <a:pPr algn="just">
              <a:spcAft>
                <a:spcPct val="15000"/>
              </a:spcAft>
              <a:buFontTx/>
              <a:buChar char="-"/>
            </a:pPr>
            <a:r>
              <a:rPr lang="en-US" altLang="vi-VN" b="1" i="1">
                <a:latin typeface="Times New Roman" panose="02020603050405020304" pitchFamily="18" charset="0"/>
              </a:rPr>
              <a:t>Mục đích</a:t>
            </a:r>
            <a:r>
              <a:rPr lang="en-US" altLang="vi-VN">
                <a:latin typeface="Times New Roman" panose="02020603050405020304" pitchFamily="18" charset="0"/>
              </a:rPr>
              <a:t>: đáp ứng cho việc theo dõi, quản lý, đánh giá về tình hình và hoạt động của hệ thống hiện hành.</a:t>
            </a:r>
          </a:p>
          <a:p>
            <a:pPr algn="just">
              <a:spcAft>
                <a:spcPct val="15000"/>
              </a:spcAft>
              <a:buFontTx/>
              <a:buChar char="-"/>
            </a:pPr>
            <a:r>
              <a:rPr lang="en-US" altLang="vi-VN" b="1" i="1">
                <a:latin typeface="Times New Roman" panose="02020603050405020304" pitchFamily="18" charset="0"/>
              </a:rPr>
              <a:t>Đối tượng</a:t>
            </a:r>
            <a:r>
              <a:rPr lang="en-US" altLang="vi-VN">
                <a:latin typeface="Times New Roman" panose="02020603050405020304" pitchFamily="18" charset="0"/>
              </a:rPr>
              <a:t>: trưởng, phó phòng và lãnh đạo của các chi nhánh  </a:t>
            </a:r>
          </a:p>
          <a:p>
            <a:pPr algn="just">
              <a:spcAft>
                <a:spcPct val="15000"/>
              </a:spcAft>
            </a:pPr>
            <a:endParaRPr lang="en-US" altLang="vi-VN">
              <a:latin typeface="Times New Roman" panose="02020603050405020304" pitchFamily="18" charset="0"/>
            </a:endParaRPr>
          </a:p>
        </p:txBody>
      </p:sp>
      <p:grpSp>
        <p:nvGrpSpPr>
          <p:cNvPr id="18" name="Group 21"/>
          <p:cNvGrpSpPr>
            <a:grpSpLocks/>
          </p:cNvGrpSpPr>
          <p:nvPr/>
        </p:nvGrpSpPr>
        <p:grpSpPr bwMode="auto">
          <a:xfrm>
            <a:off x="5029200" y="1371600"/>
            <a:ext cx="3886200" cy="4300538"/>
            <a:chOff x="3024" y="864"/>
            <a:chExt cx="2448" cy="2709"/>
          </a:xfrm>
        </p:grpSpPr>
        <p:grpSp>
          <p:nvGrpSpPr>
            <p:cNvPr id="4" name="Diagram 7"/>
            <p:cNvGrpSpPr>
              <a:grpSpLocks noChangeAspect="1"/>
            </p:cNvGrpSpPr>
            <p:nvPr/>
          </p:nvGrpSpPr>
          <p:grpSpPr bwMode="auto">
            <a:xfrm>
              <a:off x="3072" y="864"/>
              <a:ext cx="2346" cy="2709"/>
              <a:chOff x="3033" y="1309"/>
              <a:chExt cx="2346" cy="2326"/>
            </a:xfrm>
          </p:grpSpPr>
          <p:sp>
            <p:nvSpPr>
              <p:cNvPr id="5" name="_s4105"/>
              <p:cNvSpPr>
                <a:spLocks noChangeArrowheads="1"/>
              </p:cNvSpPr>
              <p:nvPr/>
            </p:nvSpPr>
            <p:spPr bwMode="auto">
              <a:xfrm flipV="1">
                <a:off x="3818" y="1465"/>
                <a:ext cx="776" cy="671"/>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chemeClr val="folHlink"/>
              </a:solidFill>
              <a:ln w="4699" algn="in">
                <a:solidFill>
                  <a:schemeClr val="tx1"/>
                </a:solidFill>
                <a:miter lim="800000"/>
                <a:headEnd/>
                <a:tailEnd/>
              </a:ln>
              <a:effectLst>
                <a:outerShdw dist="35921" dir="2700000" algn="ctr" rotWithShape="0">
                  <a:srgbClr val="808080"/>
                </a:outerShdw>
              </a:effectLst>
            </p:spPr>
            <p:txBody>
              <a:bodyPr rot="10800000"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HTTT-HTQĐ, HCG, HCĐ</a:t>
                </a:r>
              </a:p>
            </p:txBody>
          </p:sp>
          <p:sp>
            <p:nvSpPr>
              <p:cNvPr id="6" name="_s4106"/>
              <p:cNvSpPr>
                <a:spLocks noChangeArrowheads="1"/>
              </p:cNvSpPr>
              <p:nvPr/>
            </p:nvSpPr>
            <p:spPr bwMode="auto">
              <a:xfrm flipV="1">
                <a:off x="3431" y="2136"/>
                <a:ext cx="1550" cy="67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FF66"/>
              </a:solidFill>
              <a:ln w="4670" algn="in">
                <a:solidFill>
                  <a:schemeClr val="tx1"/>
                </a:solidFill>
                <a:miter lim="800000"/>
                <a:headEnd/>
                <a:tailEnd/>
              </a:ln>
              <a:effectLst>
                <a:outerShdw dist="35921" dir="2700000" algn="ctr" rotWithShape="0">
                  <a:srgbClr val="808080"/>
                </a:outerShdw>
              </a:effectLst>
            </p:spPr>
            <p:txBody>
              <a:bodyPr rot="10800000"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HTTT-Quản lý</a:t>
                </a:r>
              </a:p>
            </p:txBody>
          </p:sp>
          <p:sp>
            <p:nvSpPr>
              <p:cNvPr id="7" name="_s4107"/>
              <p:cNvSpPr>
                <a:spLocks noChangeArrowheads="1"/>
              </p:cNvSpPr>
              <p:nvPr/>
            </p:nvSpPr>
            <p:spPr bwMode="auto">
              <a:xfrm flipV="1">
                <a:off x="3043" y="2808"/>
                <a:ext cx="2326" cy="671"/>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solidFill>
                <a:srgbClr val="CCFFCC"/>
              </a:solidFill>
              <a:ln w="4670" algn="in">
                <a:solidFill>
                  <a:schemeClr val="tx1"/>
                </a:solidFill>
                <a:miter lim="800000"/>
                <a:headEnd/>
                <a:tailEnd/>
              </a:ln>
              <a:effectLst>
                <a:outerShdw dist="35921" dir="2700000" algn="ctr" rotWithShape="0">
                  <a:srgbClr val="808080"/>
                </a:outerShdw>
              </a:effectLst>
            </p:spPr>
            <p:txBody>
              <a:bodyPr rot="10800000"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HTTT-T</a:t>
                </a:r>
                <a:r>
                  <a:rPr kumimoji="0" lang="en-US" altLang="vi-VN" sz="1800" b="1" i="0" u="none" strike="noStrike" cap="none" normalizeH="0" baseline="0" smtClean="0">
                    <a:ln>
                      <a:noFill/>
                    </a:ln>
                    <a:solidFill>
                      <a:schemeClr val="tx1"/>
                    </a:solidFill>
                    <a:effectLst/>
                    <a:latin typeface="Arial" panose="020B0604020202020204" pitchFamily="34" charset="0"/>
                  </a:rPr>
                  <a:t>á</a:t>
                </a:r>
                <a:r>
                  <a:rPr kumimoji="0" lang="en-US" altLang="vi-VN" sz="1800" b="1" i="0" u="none" strike="noStrike" cap="none" normalizeH="0" baseline="0" smtClean="0">
                    <a:ln>
                      <a:noFill/>
                    </a:ln>
                    <a:solidFill>
                      <a:schemeClr val="tx1"/>
                    </a:solidFill>
                    <a:effectLst/>
                    <a:latin typeface="Times New Roman" panose="02020603050405020304" pitchFamily="18" charset="0"/>
                  </a:rPr>
                  <a:t>c vụ</a:t>
                </a:r>
              </a:p>
            </p:txBody>
          </p:sp>
        </p:grpSp>
        <p:sp>
          <p:nvSpPr>
            <p:cNvPr id="20" name="AutoShape 12"/>
            <p:cNvSpPr>
              <a:spLocks noChangeArrowheads="1"/>
            </p:cNvSpPr>
            <p:nvPr/>
          </p:nvSpPr>
          <p:spPr bwMode="auto">
            <a:xfrm>
              <a:off x="3600" y="2448"/>
              <a:ext cx="144" cy="528"/>
            </a:xfrm>
            <a:prstGeom prst="upArrow">
              <a:avLst>
                <a:gd name="adj1" fmla="val 50000"/>
                <a:gd name="adj2" fmla="val 91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21" name="AutoShape 13"/>
            <p:cNvSpPr>
              <a:spLocks noChangeArrowheads="1"/>
            </p:cNvSpPr>
            <p:nvPr/>
          </p:nvSpPr>
          <p:spPr bwMode="auto">
            <a:xfrm>
              <a:off x="4416" y="1680"/>
              <a:ext cx="144" cy="432"/>
            </a:xfrm>
            <a:prstGeom prst="upArrow">
              <a:avLst>
                <a:gd name="adj1" fmla="val 50000"/>
                <a:gd name="adj2" fmla="val 75000"/>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22" name="Line 14"/>
            <p:cNvSpPr>
              <a:spLocks noChangeShapeType="1"/>
            </p:cNvSpPr>
            <p:nvPr/>
          </p:nvSpPr>
          <p:spPr bwMode="auto">
            <a:xfrm>
              <a:off x="3600" y="172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16"/>
            <p:cNvSpPr>
              <a:spLocks noChangeShapeType="1"/>
            </p:cNvSpPr>
            <p:nvPr/>
          </p:nvSpPr>
          <p:spPr bwMode="auto">
            <a:xfrm>
              <a:off x="3408" y="216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Line 17"/>
            <p:cNvSpPr>
              <a:spLocks noChangeShapeType="1"/>
            </p:cNvSpPr>
            <p:nvPr/>
          </p:nvSpPr>
          <p:spPr bwMode="auto">
            <a:xfrm>
              <a:off x="3024" y="292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Line 18"/>
            <p:cNvSpPr>
              <a:spLocks noChangeShapeType="1"/>
            </p:cNvSpPr>
            <p:nvPr/>
          </p:nvSpPr>
          <p:spPr bwMode="auto">
            <a:xfrm>
              <a:off x="4608" y="168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Line 19"/>
            <p:cNvSpPr>
              <a:spLocks noChangeShapeType="1"/>
            </p:cNvSpPr>
            <p:nvPr/>
          </p:nvSpPr>
          <p:spPr bwMode="auto">
            <a:xfrm>
              <a:off x="4800" y="216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Line 20"/>
            <p:cNvSpPr>
              <a:spLocks noChangeShapeType="1"/>
            </p:cNvSpPr>
            <p:nvPr/>
          </p:nvSpPr>
          <p:spPr bwMode="auto">
            <a:xfrm>
              <a:off x="5184" y="2976"/>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368701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1810"/>
                                        </p:tgtEl>
                                        <p:attrNameLst>
                                          <p:attrName>style.visibility</p:attrName>
                                        </p:attrNameLst>
                                      </p:cBhvr>
                                      <p:to>
                                        <p:strVal val="visible"/>
                                      </p:to>
                                    </p:set>
                                    <p:anim calcmode="lin" valueType="num">
                                      <p:cBhvr>
                                        <p:cTn id="7" dur="1000" fill="hold"/>
                                        <p:tgtEl>
                                          <p:spTgt spid="161810"/>
                                        </p:tgtEl>
                                        <p:attrNameLst>
                                          <p:attrName>ppt_w</p:attrName>
                                        </p:attrNameLst>
                                      </p:cBhvr>
                                      <p:tavLst>
                                        <p:tav tm="0">
                                          <p:val>
                                            <p:strVal val="#ppt_w*0.70"/>
                                          </p:val>
                                        </p:tav>
                                        <p:tav tm="100000">
                                          <p:val>
                                            <p:strVal val="#ppt_w"/>
                                          </p:val>
                                        </p:tav>
                                      </p:tavLst>
                                    </p:anim>
                                    <p:anim calcmode="lin" valueType="num">
                                      <p:cBhvr>
                                        <p:cTn id="8" dur="1000" fill="hold"/>
                                        <p:tgtEl>
                                          <p:spTgt spid="161810"/>
                                        </p:tgtEl>
                                        <p:attrNameLst>
                                          <p:attrName>ppt_h</p:attrName>
                                        </p:attrNameLst>
                                      </p:cBhvr>
                                      <p:tavLst>
                                        <p:tav tm="0">
                                          <p:val>
                                            <p:strVal val="#ppt_h"/>
                                          </p:val>
                                        </p:tav>
                                        <p:tav tm="100000">
                                          <p:val>
                                            <p:strVal val="#ppt_h"/>
                                          </p:val>
                                        </p:tav>
                                      </p:tavLst>
                                    </p:anim>
                                    <p:animEffect transition="in" filter="fade">
                                      <p:cBhvr>
                                        <p:cTn id="9" dur="1000"/>
                                        <p:tgtEl>
                                          <p:spTgt spid="161810"/>
                                        </p:tgtEl>
                                      </p:cBhvr>
                                    </p:animEffect>
                                  </p:childTnLst>
                                  <p:subTnLst>
                                    <p:set>
                                      <p:cBhvr override="childStyle">
                                        <p:cTn dur="1" fill="hold" display="0" masterRel="nextClick" afterEffect="1"/>
                                        <p:tgtEl>
                                          <p:spTgt spid="161810"/>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161811"/>
                                        </p:tgtEl>
                                        <p:attrNameLst>
                                          <p:attrName>style.visibility</p:attrName>
                                        </p:attrNameLst>
                                      </p:cBhvr>
                                      <p:to>
                                        <p:strVal val="visible"/>
                                      </p:to>
                                    </p:set>
                                    <p:anim to="" calcmode="lin" valueType="num">
                                      <p:cBhvr>
                                        <p:cTn id="14" dur="1" fill="hold"/>
                                        <p:tgtEl>
                                          <p:spTgt spid="1618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0" grpId="0" animBg="1"/>
      <p:bldP spid="1618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6"/>
          <p:cNvSpPr>
            <a:spLocks noGrp="1" noChangeArrowheads="1"/>
          </p:cNvSpPr>
          <p:nvPr>
            <p:ph type="title" idx="4294967295"/>
          </p:nvPr>
        </p:nvSpPr>
        <p:spPr>
          <a:xfrm>
            <a:off x="1600200" y="233363"/>
            <a:ext cx="8229600" cy="188912"/>
          </a:xfrm>
        </p:spPr>
        <p:txBody>
          <a:bodyPr>
            <a:normAutofit fontScale="90000"/>
          </a:bodyPr>
          <a:lstStyle/>
          <a:p>
            <a:pPr eaLnBrk="1" hangingPunct="1"/>
            <a:r>
              <a:rPr lang="en-US" altLang="vi-VN" sz="3600" b="1" smtClean="0">
                <a:latin typeface="Tahoma" panose="020B0604030504040204" pitchFamily="34" charset="0"/>
                <a:ea typeface="Tahoma" panose="020B0604030504040204" pitchFamily="34" charset="0"/>
                <a:cs typeface="Tahoma" panose="020B0604030504040204" pitchFamily="34" charset="0"/>
              </a:rPr>
              <a:t>Các hệ thống thông tin</a:t>
            </a:r>
          </a:p>
        </p:txBody>
      </p:sp>
      <p:sp>
        <p:nvSpPr>
          <p:cNvPr id="163858" name="AutoShape 18"/>
          <p:cNvSpPr>
            <a:spLocks noChangeArrowheads="1"/>
          </p:cNvSpPr>
          <p:nvPr/>
        </p:nvSpPr>
        <p:spPr bwMode="auto">
          <a:xfrm>
            <a:off x="762000" y="2743200"/>
            <a:ext cx="3886200" cy="2760663"/>
          </a:xfrm>
          <a:prstGeom prst="wedgeRoundRectCallout">
            <a:avLst>
              <a:gd name="adj1" fmla="val 97796"/>
              <a:gd name="adj2" fmla="val -51810"/>
              <a:gd name="adj3" fmla="val 16667"/>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b="1">
                <a:solidFill>
                  <a:srgbClr val="FF3300"/>
                </a:solidFill>
                <a:latin typeface="Times New Roman" panose="02020603050405020304" pitchFamily="18" charset="0"/>
              </a:rPr>
              <a:t>Hệ hỗ trợ ra quyết định (DSS)</a:t>
            </a:r>
          </a:p>
          <a:p>
            <a:pPr algn="just">
              <a:buFontTx/>
              <a:buChar char="-"/>
            </a:pPr>
            <a:r>
              <a:rPr lang="en-US" altLang="vi-VN" b="1" i="1">
                <a:latin typeface="Times New Roman" panose="02020603050405020304" pitchFamily="18" charset="0"/>
              </a:rPr>
              <a:t>Đặc điểm</a:t>
            </a:r>
            <a:r>
              <a:rPr lang="en-US" altLang="vi-VN">
                <a:latin typeface="Times New Roman" panose="02020603050405020304" pitchFamily="18" charset="0"/>
              </a:rPr>
              <a:t>: sử dụng dữ liệu quá khứ để đánh giá về các tình huống thay thế hoặc tình huống chọn lựa trong tương lai </a:t>
            </a:r>
          </a:p>
          <a:p>
            <a:pPr algn="just">
              <a:buFontTx/>
              <a:buChar char="-"/>
            </a:pPr>
            <a:r>
              <a:rPr lang="en-US" altLang="vi-VN" b="1" i="1">
                <a:latin typeface="Times New Roman" panose="02020603050405020304" pitchFamily="18" charset="0"/>
              </a:rPr>
              <a:t>Mục tiêu</a:t>
            </a:r>
            <a:r>
              <a:rPr lang="en-US" altLang="vi-VN">
                <a:latin typeface="Times New Roman" panose="02020603050405020304" pitchFamily="18" charset="0"/>
              </a:rPr>
              <a:t>: Trợ giúp các nhà quản lý có cơ sở để quyết định hoạt động </a:t>
            </a:r>
          </a:p>
          <a:p>
            <a:pPr algn="just">
              <a:buFontTx/>
              <a:buChar char="-"/>
            </a:pPr>
            <a:r>
              <a:rPr lang="en-US" altLang="vi-VN">
                <a:latin typeface="Times New Roman" panose="02020603050405020304" pitchFamily="18" charset="0"/>
              </a:rPr>
              <a:t> </a:t>
            </a:r>
            <a:r>
              <a:rPr lang="en-US" altLang="vi-VN" b="1" i="1">
                <a:latin typeface="Times New Roman" panose="02020603050405020304" pitchFamily="18" charset="0"/>
              </a:rPr>
              <a:t>Đối tượng</a:t>
            </a:r>
            <a:r>
              <a:rPr lang="en-US" altLang="vi-VN">
                <a:latin typeface="Times New Roman" panose="02020603050405020304" pitchFamily="18" charset="0"/>
              </a:rPr>
              <a:t>: các nhà quản lý cấp cao, nhà phân tích kinh doanh,…</a:t>
            </a:r>
          </a:p>
        </p:txBody>
      </p:sp>
      <p:sp>
        <p:nvSpPr>
          <p:cNvPr id="163859" name="AutoShape 19"/>
          <p:cNvSpPr>
            <a:spLocks noChangeArrowheads="1"/>
          </p:cNvSpPr>
          <p:nvPr/>
        </p:nvSpPr>
        <p:spPr bwMode="auto">
          <a:xfrm>
            <a:off x="1524000" y="1370013"/>
            <a:ext cx="3962400" cy="2463800"/>
          </a:xfrm>
          <a:prstGeom prst="wedgeRoundRectCallout">
            <a:avLst>
              <a:gd name="adj1" fmla="val 71954"/>
              <a:gd name="adj2" fmla="val -1088"/>
              <a:gd name="adj3" fmla="val 16667"/>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b="1">
                <a:solidFill>
                  <a:srgbClr val="FF3300"/>
                </a:solidFill>
                <a:latin typeface="Times New Roman" panose="02020603050405020304" pitchFamily="18" charset="0"/>
              </a:rPr>
              <a:t>HTTT chỉ đạo (EIS)</a:t>
            </a:r>
          </a:p>
          <a:p>
            <a:pPr algn="just"/>
            <a:r>
              <a:rPr lang="en-US" altLang="vi-VN">
                <a:latin typeface="Times New Roman" panose="02020603050405020304" pitchFamily="18" charset="0"/>
              </a:rPr>
              <a:t>- </a:t>
            </a:r>
            <a:r>
              <a:rPr lang="en-US" altLang="vi-VN" b="1" i="1">
                <a:latin typeface="Times New Roman" panose="02020603050405020304" pitchFamily="18" charset="0"/>
              </a:rPr>
              <a:t>Đặc điểm</a:t>
            </a:r>
            <a:r>
              <a:rPr lang="en-US" altLang="vi-VN">
                <a:latin typeface="Times New Roman" panose="02020603050405020304" pitchFamily="18" charset="0"/>
              </a:rPr>
              <a:t>: các nhà lãnh đạo cấp cao như ban giám đốc có thể bắt đầu việc khai thác dữ liệu ở mức độ tổng hợp cao rồi đi xuống các vùng dữ liệu chi tiết cụ thể để theo dõi hoạt động của từng chi nhánh và của toàn bộ công ty theo từng yêu cầu </a:t>
            </a:r>
          </a:p>
        </p:txBody>
      </p:sp>
      <p:sp>
        <p:nvSpPr>
          <p:cNvPr id="163860" name="AutoShape 20"/>
          <p:cNvSpPr>
            <a:spLocks noChangeArrowheads="1"/>
          </p:cNvSpPr>
          <p:nvPr/>
        </p:nvSpPr>
        <p:spPr bwMode="auto">
          <a:xfrm>
            <a:off x="381000" y="3048000"/>
            <a:ext cx="4419600" cy="3048000"/>
          </a:xfrm>
          <a:prstGeom prst="wedgeRoundRectCallout">
            <a:avLst>
              <a:gd name="adj1" fmla="val 92958"/>
              <a:gd name="adj2" fmla="val -71824"/>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b="1">
                <a:solidFill>
                  <a:srgbClr val="FF3300"/>
                </a:solidFill>
                <a:latin typeface="Times New Roman" panose="02020603050405020304" pitchFamily="18" charset="0"/>
              </a:rPr>
              <a:t>Hệ chuyên gia (ES)</a:t>
            </a:r>
          </a:p>
          <a:p>
            <a:pPr algn="just">
              <a:buFontTx/>
              <a:buChar char="-"/>
            </a:pPr>
            <a:r>
              <a:rPr lang="en-US" altLang="vi-VN" b="1" i="1">
                <a:latin typeface="Times New Roman" panose="02020603050405020304" pitchFamily="18" charset="0"/>
              </a:rPr>
              <a:t>Đặc điểm</a:t>
            </a:r>
            <a:r>
              <a:rPr lang="en-US" altLang="vi-VN">
                <a:latin typeface="Times New Roman" panose="02020603050405020304" pitchFamily="18" charset="0"/>
              </a:rPr>
              <a:t>: </a:t>
            </a:r>
          </a:p>
          <a:p>
            <a:pPr lvl="1" algn="just">
              <a:buFontTx/>
              <a:buChar char="-"/>
            </a:pPr>
            <a:r>
              <a:rPr lang="en-US" altLang="vi-VN">
                <a:latin typeface="Times New Roman" panose="02020603050405020304" pitchFamily="18" charset="0"/>
              </a:rPr>
              <a:t>Họat động thông qua hộp thọai tương tác</a:t>
            </a:r>
          </a:p>
          <a:p>
            <a:pPr lvl="1" algn="just">
              <a:buFontTx/>
              <a:buChar char="-"/>
            </a:pPr>
            <a:r>
              <a:rPr lang="en-US" altLang="vi-VN">
                <a:latin typeface="Times New Roman" panose="02020603050405020304" pitchFamily="18" charset="0"/>
              </a:rPr>
              <a:t>Đặt ra câu hỏi để người dùng trả lời, dựa vào kết quả trả lời, ES sẽ cung cấp các đề nghị dựa vào các luật </a:t>
            </a:r>
          </a:p>
          <a:p>
            <a:pPr algn="just">
              <a:buFontTx/>
              <a:buChar char="-"/>
            </a:pPr>
            <a:r>
              <a:rPr lang="en-US" altLang="vi-VN" b="1" i="1">
                <a:latin typeface="Times New Roman" panose="02020603050405020304" pitchFamily="18" charset="0"/>
              </a:rPr>
              <a:t>Đối tượng</a:t>
            </a:r>
            <a:r>
              <a:rPr lang="en-US" altLang="vi-VN">
                <a:latin typeface="Times New Roman" panose="02020603050405020304" pitchFamily="18" charset="0"/>
              </a:rPr>
              <a:t>: các nhà quản lý cấp cao, nhà phân tích kinh doanh</a:t>
            </a:r>
          </a:p>
          <a:p>
            <a:pPr algn="just"/>
            <a:endParaRPr lang="en-US" altLang="vi-VN">
              <a:latin typeface="Times New Roman" panose="02020603050405020304" pitchFamily="18" charset="0"/>
            </a:endParaRPr>
          </a:p>
        </p:txBody>
      </p:sp>
      <p:grpSp>
        <p:nvGrpSpPr>
          <p:cNvPr id="18" name="Group 21"/>
          <p:cNvGrpSpPr>
            <a:grpSpLocks/>
          </p:cNvGrpSpPr>
          <p:nvPr/>
        </p:nvGrpSpPr>
        <p:grpSpPr bwMode="auto">
          <a:xfrm>
            <a:off x="5029200" y="1371600"/>
            <a:ext cx="3886200" cy="4300538"/>
            <a:chOff x="3024" y="864"/>
            <a:chExt cx="2448" cy="2709"/>
          </a:xfrm>
        </p:grpSpPr>
        <p:grpSp>
          <p:nvGrpSpPr>
            <p:cNvPr id="3" name="Diagram 7"/>
            <p:cNvGrpSpPr>
              <a:grpSpLocks noChangeAspect="1"/>
            </p:cNvGrpSpPr>
            <p:nvPr/>
          </p:nvGrpSpPr>
          <p:grpSpPr bwMode="auto">
            <a:xfrm>
              <a:off x="3072" y="864"/>
              <a:ext cx="2346" cy="2709"/>
              <a:chOff x="3033" y="1309"/>
              <a:chExt cx="2346" cy="2326"/>
            </a:xfrm>
          </p:grpSpPr>
          <p:sp>
            <p:nvSpPr>
              <p:cNvPr id="4" name="_s5129"/>
              <p:cNvSpPr>
                <a:spLocks noChangeArrowheads="1"/>
              </p:cNvSpPr>
              <p:nvPr/>
            </p:nvSpPr>
            <p:spPr bwMode="auto">
              <a:xfrm flipV="1">
                <a:off x="3818" y="1465"/>
                <a:ext cx="776" cy="671"/>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chemeClr val="folHlink"/>
              </a:solidFill>
              <a:ln w="4699" algn="in">
                <a:solidFill>
                  <a:schemeClr val="tx1"/>
                </a:solidFill>
                <a:miter lim="800000"/>
                <a:headEnd/>
                <a:tailEnd/>
              </a:ln>
              <a:effectLst>
                <a:outerShdw dist="35921" dir="2700000" algn="ctr" rotWithShape="0">
                  <a:srgbClr val="808080"/>
                </a:outerShdw>
              </a:effectLst>
            </p:spPr>
            <p:txBody>
              <a:bodyPr rot="10800000"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HTTT-HTQĐ, HCG, HCĐ</a:t>
                </a:r>
              </a:p>
            </p:txBody>
          </p:sp>
          <p:sp>
            <p:nvSpPr>
              <p:cNvPr id="5" name="_s5130"/>
              <p:cNvSpPr>
                <a:spLocks noChangeArrowheads="1"/>
              </p:cNvSpPr>
              <p:nvPr/>
            </p:nvSpPr>
            <p:spPr bwMode="auto">
              <a:xfrm flipV="1">
                <a:off x="3431" y="2136"/>
                <a:ext cx="1550" cy="67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FF66"/>
              </a:solidFill>
              <a:ln w="4670" algn="in">
                <a:solidFill>
                  <a:schemeClr val="tx1"/>
                </a:solidFill>
                <a:miter lim="800000"/>
                <a:headEnd/>
                <a:tailEnd/>
              </a:ln>
              <a:effectLst>
                <a:outerShdw dist="35921" dir="2700000" algn="ctr" rotWithShape="0">
                  <a:srgbClr val="808080"/>
                </a:outerShdw>
              </a:effectLst>
            </p:spPr>
            <p:txBody>
              <a:bodyPr rot="10800000"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HTTT-Quản lý</a:t>
                </a:r>
              </a:p>
            </p:txBody>
          </p:sp>
          <p:sp>
            <p:nvSpPr>
              <p:cNvPr id="6" name="_s5131"/>
              <p:cNvSpPr>
                <a:spLocks noChangeArrowheads="1"/>
              </p:cNvSpPr>
              <p:nvPr/>
            </p:nvSpPr>
            <p:spPr bwMode="auto">
              <a:xfrm flipV="1">
                <a:off x="3043" y="2808"/>
                <a:ext cx="2326" cy="671"/>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solidFill>
                <a:srgbClr val="CCFFCC"/>
              </a:solidFill>
              <a:ln w="4670" algn="in">
                <a:solidFill>
                  <a:schemeClr val="tx1"/>
                </a:solidFill>
                <a:miter lim="800000"/>
                <a:headEnd/>
                <a:tailEnd/>
              </a:ln>
              <a:effectLst>
                <a:outerShdw dist="35921" dir="2700000" algn="ctr" rotWithShape="0">
                  <a:srgbClr val="808080"/>
                </a:outerShdw>
              </a:effectLst>
            </p:spPr>
            <p:txBody>
              <a:bodyPr rot="10800000"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vi-VN" sz="1800" b="1" i="0" u="none" strike="noStrike" cap="none" normalizeH="0" baseline="0" smtClean="0">
                    <a:ln>
                      <a:noFill/>
                    </a:ln>
                    <a:solidFill>
                      <a:schemeClr val="tx1"/>
                    </a:solidFill>
                    <a:effectLst/>
                    <a:latin typeface="Times New Roman" panose="02020603050405020304" pitchFamily="18" charset="0"/>
                  </a:rPr>
                  <a:t>HTTT-T</a:t>
                </a:r>
                <a:r>
                  <a:rPr kumimoji="0" lang="en-US" altLang="vi-VN" sz="1800" b="1" i="0" u="none" strike="noStrike" cap="none" normalizeH="0" baseline="0" smtClean="0">
                    <a:ln>
                      <a:noFill/>
                    </a:ln>
                    <a:solidFill>
                      <a:schemeClr val="tx1"/>
                    </a:solidFill>
                    <a:effectLst/>
                    <a:latin typeface="Arial" panose="020B0604020202020204" pitchFamily="34" charset="0"/>
                  </a:rPr>
                  <a:t>á</a:t>
                </a:r>
                <a:r>
                  <a:rPr kumimoji="0" lang="en-US" altLang="vi-VN" sz="1800" b="1" i="0" u="none" strike="noStrike" cap="none" normalizeH="0" baseline="0" smtClean="0">
                    <a:ln>
                      <a:noFill/>
                    </a:ln>
                    <a:solidFill>
                      <a:schemeClr val="tx1"/>
                    </a:solidFill>
                    <a:effectLst/>
                    <a:latin typeface="Times New Roman" panose="02020603050405020304" pitchFamily="18" charset="0"/>
                  </a:rPr>
                  <a:t>c vụ</a:t>
                </a:r>
              </a:p>
            </p:txBody>
          </p:sp>
        </p:grpSp>
        <p:sp>
          <p:nvSpPr>
            <p:cNvPr id="20" name="AutoShape 12"/>
            <p:cNvSpPr>
              <a:spLocks noChangeArrowheads="1"/>
            </p:cNvSpPr>
            <p:nvPr/>
          </p:nvSpPr>
          <p:spPr bwMode="auto">
            <a:xfrm>
              <a:off x="3600" y="2448"/>
              <a:ext cx="144" cy="528"/>
            </a:xfrm>
            <a:prstGeom prst="upArrow">
              <a:avLst>
                <a:gd name="adj1" fmla="val 50000"/>
                <a:gd name="adj2" fmla="val 91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21" name="AutoShape 13"/>
            <p:cNvSpPr>
              <a:spLocks noChangeArrowheads="1"/>
            </p:cNvSpPr>
            <p:nvPr/>
          </p:nvSpPr>
          <p:spPr bwMode="auto">
            <a:xfrm>
              <a:off x="4416" y="1680"/>
              <a:ext cx="144" cy="432"/>
            </a:xfrm>
            <a:prstGeom prst="upArrow">
              <a:avLst>
                <a:gd name="adj1" fmla="val 50000"/>
                <a:gd name="adj2" fmla="val 75000"/>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22" name="Line 14"/>
            <p:cNvSpPr>
              <a:spLocks noChangeShapeType="1"/>
            </p:cNvSpPr>
            <p:nvPr/>
          </p:nvSpPr>
          <p:spPr bwMode="auto">
            <a:xfrm>
              <a:off x="3600" y="172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16"/>
            <p:cNvSpPr>
              <a:spLocks noChangeShapeType="1"/>
            </p:cNvSpPr>
            <p:nvPr/>
          </p:nvSpPr>
          <p:spPr bwMode="auto">
            <a:xfrm>
              <a:off x="3408" y="216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Line 17"/>
            <p:cNvSpPr>
              <a:spLocks noChangeShapeType="1"/>
            </p:cNvSpPr>
            <p:nvPr/>
          </p:nvSpPr>
          <p:spPr bwMode="auto">
            <a:xfrm>
              <a:off x="3024" y="292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Line 18"/>
            <p:cNvSpPr>
              <a:spLocks noChangeShapeType="1"/>
            </p:cNvSpPr>
            <p:nvPr/>
          </p:nvSpPr>
          <p:spPr bwMode="auto">
            <a:xfrm>
              <a:off x="4608" y="168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Line 19"/>
            <p:cNvSpPr>
              <a:spLocks noChangeShapeType="1"/>
            </p:cNvSpPr>
            <p:nvPr/>
          </p:nvSpPr>
          <p:spPr bwMode="auto">
            <a:xfrm>
              <a:off x="4800" y="2160"/>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Line 20"/>
            <p:cNvSpPr>
              <a:spLocks noChangeShapeType="1"/>
            </p:cNvSpPr>
            <p:nvPr/>
          </p:nvSpPr>
          <p:spPr bwMode="auto">
            <a:xfrm>
              <a:off x="5184" y="2976"/>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4263388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animEffect transition="in" filter="strips(downLeft)">
                                      <p:cBhvr>
                                        <p:cTn id="7" dur="500"/>
                                        <p:tgtEl>
                                          <p:spTgt spid="163858"/>
                                        </p:tgtEl>
                                      </p:cBhvr>
                                    </p:animEffect>
                                  </p:childTnLst>
                                  <p:subTnLst>
                                    <p:set>
                                      <p:cBhvr override="childStyle">
                                        <p:cTn dur="1" fill="hold" display="0" masterRel="nextClick" afterEffect="1"/>
                                        <p:tgtEl>
                                          <p:spTgt spid="16385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59"/>
                                        </p:tgtEl>
                                        <p:attrNameLst>
                                          <p:attrName>style.visibility</p:attrName>
                                        </p:attrNameLst>
                                      </p:cBhvr>
                                      <p:to>
                                        <p:strVal val="visible"/>
                                      </p:to>
                                    </p:set>
                                    <p:animEffect transition="in" filter="dissolve">
                                      <p:cBhvr>
                                        <p:cTn id="12" dur="500"/>
                                        <p:tgtEl>
                                          <p:spTgt spid="163859"/>
                                        </p:tgtEl>
                                      </p:cBhvr>
                                    </p:animEffect>
                                  </p:childTnLst>
                                  <p:subTnLst>
                                    <p:set>
                                      <p:cBhvr override="childStyle">
                                        <p:cTn dur="1" fill="hold" display="0" masterRel="nextClick" afterEffect="1"/>
                                        <p:tgtEl>
                                          <p:spTgt spid="16385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3860"/>
                                        </p:tgtEl>
                                        <p:attrNameLst>
                                          <p:attrName>style.visibility</p:attrName>
                                        </p:attrNameLst>
                                      </p:cBhvr>
                                      <p:to>
                                        <p:strVal val="visible"/>
                                      </p:to>
                                    </p:set>
                                    <p:animEffect transition="in" filter="randombar(horizontal)">
                                      <p:cBhvr>
                                        <p:cTn id="17" dur="500"/>
                                        <p:tgtEl>
                                          <p:spTgt spid="163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8" grpId="0" animBg="1"/>
      <p:bldP spid="163859" grpId="0" animBg="1"/>
      <p:bldP spid="1638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81"/>
          <p:cNvSpPr>
            <a:spLocks noGrp="1" noChangeArrowheads="1"/>
          </p:cNvSpPr>
          <p:nvPr>
            <p:ph type="title" idx="4294967295"/>
          </p:nvPr>
        </p:nvSpPr>
        <p:spPr>
          <a:xfrm>
            <a:off x="1447800" y="228600"/>
            <a:ext cx="8229600" cy="174625"/>
          </a:xfrm>
        </p:spPr>
        <p:txBody>
          <a:bodyPr>
            <a:normAutofit fontScale="90000"/>
          </a:bodyPr>
          <a:lstStyle/>
          <a:p>
            <a:pPr eaLnBrk="1" hangingPunct="1"/>
            <a:r>
              <a:rPr lang="en-US" altLang="vi-VN" sz="3600" b="1" smtClean="0">
                <a:latin typeface="Tahoma" panose="020B0604030504040204" pitchFamily="34" charset="0"/>
                <a:ea typeface="Tahoma" panose="020B0604030504040204" pitchFamily="34" charset="0"/>
                <a:cs typeface="Tahoma" panose="020B0604030504040204" pitchFamily="34" charset="0"/>
              </a:rPr>
              <a:t>Các hệ thống thông tin</a:t>
            </a:r>
          </a:p>
        </p:txBody>
      </p:sp>
      <p:graphicFrame>
        <p:nvGraphicFramePr>
          <p:cNvPr id="265332" name="Group 116"/>
          <p:cNvGraphicFramePr>
            <a:graphicFrameLocks noGrp="1"/>
          </p:cNvGraphicFramePr>
          <p:nvPr>
            <p:ph idx="4294967295"/>
            <p:extLst>
              <p:ext uri="{D42A27DB-BD31-4B8C-83A1-F6EECF244321}">
                <p14:modId xmlns:p14="http://schemas.microsoft.com/office/powerpoint/2010/main" val="209094861"/>
              </p:ext>
            </p:extLst>
          </p:nvPr>
        </p:nvGraphicFramePr>
        <p:xfrm>
          <a:off x="304800" y="1143000"/>
          <a:ext cx="8534400" cy="5410201"/>
        </p:xfrm>
        <a:graphic>
          <a:graphicData uri="http://schemas.openxmlformats.org/drawingml/2006/table">
            <a:tbl>
              <a:tblPr/>
              <a:tblGrid>
                <a:gridCol w="1531938">
                  <a:extLst>
                    <a:ext uri="{9D8B030D-6E8A-4147-A177-3AD203B41FA5}">
                      <a16:colId xmlns:a16="http://schemas.microsoft.com/office/drawing/2014/main" val="1059614756"/>
                    </a:ext>
                  </a:extLst>
                </a:gridCol>
                <a:gridCol w="3417887">
                  <a:extLst>
                    <a:ext uri="{9D8B030D-6E8A-4147-A177-3AD203B41FA5}">
                      <a16:colId xmlns:a16="http://schemas.microsoft.com/office/drawing/2014/main" val="1692460736"/>
                    </a:ext>
                  </a:extLst>
                </a:gridCol>
                <a:gridCol w="3584575">
                  <a:extLst>
                    <a:ext uri="{9D8B030D-6E8A-4147-A177-3AD203B41FA5}">
                      <a16:colId xmlns:a16="http://schemas.microsoft.com/office/drawing/2014/main" val="76722839"/>
                    </a:ext>
                  </a:extLst>
                </a:gridCol>
              </a:tblGrid>
              <a:tr h="390525">
                <a:tc>
                  <a:txBody>
                    <a:bodyPr/>
                    <a:lstStyle>
                      <a:lvl1pPr marL="342900" indent="-342900">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vi-VN"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Loại hệ thống</a:t>
                      </a:r>
                      <a:endParaRPr kumimoji="0" lang="en-US" altLang="vi-VN" sz="15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99"/>
                        </a:gs>
                        <a:gs pos="100000">
                          <a:srgbClr val="FFFF99">
                            <a:gamma/>
                            <a:shade val="46275"/>
                            <a:invGamma/>
                          </a:srgbClr>
                        </a:gs>
                      </a:gsLst>
                      <a:lin ang="5400000" scaled="1"/>
                    </a:gradFill>
                  </a:tcPr>
                </a:tc>
                <a:tc>
                  <a:txBody>
                    <a:bodyPr/>
                    <a:lstStyle>
                      <a:lvl1pPr marL="342900" indent="-342900">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vi-VN"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Đặc điểm</a:t>
                      </a:r>
                      <a:endParaRPr kumimoji="0" lang="en-US" altLang="vi-VN" sz="15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99"/>
                        </a:gs>
                        <a:gs pos="100000">
                          <a:srgbClr val="FFFF99">
                            <a:gamma/>
                            <a:shade val="46275"/>
                            <a:invGamma/>
                          </a:srgbClr>
                        </a:gs>
                      </a:gsLst>
                      <a:lin ang="5400000" scaled="1"/>
                    </a:gradFill>
                  </a:tcPr>
                </a:tc>
                <a:tc>
                  <a:txBody>
                    <a:bodyPr/>
                    <a:lstStyle>
                      <a:lvl1pPr marL="342900" indent="-342900">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vi-VN" sz="15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Phương pháp phát triển</a:t>
                      </a:r>
                      <a:endParaRPr kumimoji="0" lang="en-US" altLang="vi-VN" sz="15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99"/>
                        </a:gs>
                        <a:gs pos="100000">
                          <a:srgbClr val="FFFF99">
                            <a:gamma/>
                            <a:shade val="46275"/>
                            <a:invGamma/>
                          </a:srgbClr>
                        </a:gs>
                      </a:gsLst>
                      <a:lin ang="5400000" scaled="1"/>
                    </a:gradFill>
                  </a:tcPr>
                </a:tc>
                <a:extLst>
                  <a:ext uri="{0D108BD9-81ED-4DB2-BD59-A6C34878D82A}">
                    <a16:rowId xmlns:a16="http://schemas.microsoft.com/office/drawing/2014/main" val="1945659450"/>
                  </a:ext>
                </a:extLst>
              </a:tr>
              <a:tr h="1171575">
                <a:tc>
                  <a:txBody>
                    <a:bodyPr/>
                    <a:lstStyle>
                      <a:lvl1pPr marL="342900" indent="-342900">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vi-VN" sz="19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TPS</a:t>
                      </a:r>
                      <a:endParaRPr kumimoji="0" lang="en-US" altLang="vi-VN" sz="1900" b="1"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99"/>
                        </a:gs>
                        <a:gs pos="100000">
                          <a:srgbClr val="FFFF99">
                            <a:gamma/>
                            <a:shade val="46275"/>
                            <a:invGamma/>
                          </a:srgbClr>
                        </a:gs>
                      </a:gsLst>
                      <a:lin ang="5400000" scaled="1"/>
                    </a:gradFill>
                  </a:tcPr>
                </a:tc>
                <a:tc>
                  <a:txBody>
                    <a:bodyPr/>
                    <a:lstStyle>
                      <a:lvl1pPr marL="342900" indent="-342900">
                        <a:spcBef>
                          <a:spcPct val="20000"/>
                        </a:spcBef>
                        <a:tabLst>
                          <a:tab pos="228600" algn="l"/>
                        </a:tabLst>
                        <a:defRPr sz="2800">
                          <a:solidFill>
                            <a:schemeClr val="tx1"/>
                          </a:solidFill>
                          <a:latin typeface="Times New Roman" panose="02020603050405020304" pitchFamily="18" charset="0"/>
                        </a:defRPr>
                      </a:lvl1pPr>
                      <a:lvl2pPr marL="742950" indent="-285750">
                        <a:spcBef>
                          <a:spcPct val="20000"/>
                        </a:spcBef>
                        <a:tabLst>
                          <a:tab pos="228600" algn="l"/>
                        </a:tabLst>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tabLst>
                          <a:tab pos="228600" algn="l"/>
                        </a:tabLst>
                        <a:defRPr sz="2000">
                          <a:solidFill>
                            <a:schemeClr val="tx1"/>
                          </a:solidFill>
                          <a:latin typeface="Times New Roman" panose="02020603050405020304" pitchFamily="18" charset="0"/>
                        </a:defRPr>
                      </a:lvl3pPr>
                      <a:lvl4pPr marL="1600200" indent="-228600">
                        <a:spcBef>
                          <a:spcPct val="20000"/>
                        </a:spcBef>
                        <a:tabLst>
                          <a:tab pos="228600" algn="l"/>
                        </a:tabLst>
                        <a:defRPr>
                          <a:solidFill>
                            <a:schemeClr val="tx1"/>
                          </a:solidFill>
                          <a:latin typeface="Times New Roman" panose="02020603050405020304" pitchFamily="18" charset="0"/>
                        </a:defRPr>
                      </a:lvl4pPr>
                      <a:lvl5pPr marL="2057400" indent="-228600">
                        <a:spcBef>
                          <a:spcPct val="20000"/>
                        </a:spcBef>
                        <a:tabLst>
                          <a:tab pos="228600" algn="l"/>
                        </a:tabLst>
                        <a:defRPr>
                          <a:solidFill>
                            <a:schemeClr val="tx1"/>
                          </a:solidFill>
                          <a:latin typeface="Times New Roman" panose="02020603050405020304" pitchFamily="18" charset="0"/>
                        </a:defRPr>
                      </a:lvl5pPr>
                      <a:lvl6pPr marL="2514600" indent="-228600" fontAlgn="base">
                        <a:spcBef>
                          <a:spcPct val="20000"/>
                        </a:spcBef>
                        <a:spcAft>
                          <a:spcPct val="0"/>
                        </a:spcAft>
                        <a:tabLst>
                          <a:tab pos="228600" algn="l"/>
                        </a:tabLst>
                        <a:defRPr>
                          <a:solidFill>
                            <a:schemeClr val="tx1"/>
                          </a:solidFill>
                          <a:latin typeface="Times New Roman" panose="02020603050405020304" pitchFamily="18" charset="0"/>
                        </a:defRPr>
                      </a:lvl6pPr>
                      <a:lvl7pPr marL="2971800" indent="-228600" fontAlgn="base">
                        <a:spcBef>
                          <a:spcPct val="20000"/>
                        </a:spcBef>
                        <a:spcAft>
                          <a:spcPct val="0"/>
                        </a:spcAft>
                        <a:tabLst>
                          <a:tab pos="228600" algn="l"/>
                        </a:tabLst>
                        <a:defRPr>
                          <a:solidFill>
                            <a:schemeClr val="tx1"/>
                          </a:solidFill>
                          <a:latin typeface="Times New Roman" panose="02020603050405020304" pitchFamily="18" charset="0"/>
                        </a:defRPr>
                      </a:lvl7pPr>
                      <a:lvl8pPr marL="3429000" indent="-228600" fontAlgn="base">
                        <a:spcBef>
                          <a:spcPct val="20000"/>
                        </a:spcBef>
                        <a:spcAft>
                          <a:spcPct val="0"/>
                        </a:spcAft>
                        <a:tabLst>
                          <a:tab pos="228600" algn="l"/>
                        </a:tabLst>
                        <a:defRPr>
                          <a:solidFill>
                            <a:schemeClr val="tx1"/>
                          </a:solidFill>
                          <a:latin typeface="Times New Roman" panose="02020603050405020304" pitchFamily="18" charset="0"/>
                        </a:defRPr>
                      </a:lvl8pPr>
                      <a:lvl9pPr marL="3886200" indent="-228600" fontAlgn="base">
                        <a:spcBef>
                          <a:spcPct val="20000"/>
                        </a:spcBef>
                        <a:spcAft>
                          <a:spcPct val="0"/>
                        </a:spcAft>
                        <a:tabLst>
                          <a:tab pos="228600" algn="l"/>
                        </a:tabLst>
                        <a:defRPr>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Dung lượng lưu trữ lớn, tập trung trên qu</a:t>
                      </a:r>
                      <a:r>
                        <a:rPr kumimoji="0" lang="en-US" altLang="vi-VN" sz="1500" b="0" i="0" u="none" strike="noStrike" cap="none" normalizeH="0" baseline="0" smtClean="0">
                          <a:ln>
                            <a:noFill/>
                          </a:ln>
                          <a:solidFill>
                            <a:schemeClr val="tx1"/>
                          </a:solidFill>
                          <a:effectLst/>
                          <a:latin typeface="Times New Roman" panose="02020603050405020304" pitchFamily="18" charset="0"/>
                        </a:rPr>
                        <a:t>ản lý</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dữ liệu</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Mục tiêu: hiệu quả luân chuyển, xử lý dữ liệu, giao tiếp với các TPS khác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228600" algn="l"/>
                        </a:tabLst>
                        <a:defRPr sz="2800">
                          <a:solidFill>
                            <a:schemeClr val="tx1"/>
                          </a:solidFill>
                          <a:latin typeface="Times New Roman" panose="02020603050405020304" pitchFamily="18" charset="0"/>
                        </a:defRPr>
                      </a:lvl1pPr>
                      <a:lvl2pPr marL="742950" indent="-285750">
                        <a:spcBef>
                          <a:spcPct val="20000"/>
                        </a:spcBef>
                        <a:tabLst>
                          <a:tab pos="228600" algn="l"/>
                        </a:tabLst>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tabLst>
                          <a:tab pos="228600" algn="l"/>
                        </a:tabLst>
                        <a:defRPr sz="2000">
                          <a:solidFill>
                            <a:schemeClr val="tx1"/>
                          </a:solidFill>
                          <a:latin typeface="Times New Roman" panose="02020603050405020304" pitchFamily="18" charset="0"/>
                        </a:defRPr>
                      </a:lvl3pPr>
                      <a:lvl4pPr marL="1600200" indent="-228600">
                        <a:spcBef>
                          <a:spcPct val="20000"/>
                        </a:spcBef>
                        <a:tabLst>
                          <a:tab pos="228600" algn="l"/>
                        </a:tabLst>
                        <a:defRPr>
                          <a:solidFill>
                            <a:schemeClr val="tx1"/>
                          </a:solidFill>
                          <a:latin typeface="Times New Roman" panose="02020603050405020304" pitchFamily="18" charset="0"/>
                        </a:defRPr>
                      </a:lvl4pPr>
                      <a:lvl5pPr marL="2057400" indent="-228600">
                        <a:spcBef>
                          <a:spcPct val="20000"/>
                        </a:spcBef>
                        <a:tabLst>
                          <a:tab pos="228600" algn="l"/>
                        </a:tabLst>
                        <a:defRPr>
                          <a:solidFill>
                            <a:schemeClr val="tx1"/>
                          </a:solidFill>
                          <a:latin typeface="Times New Roman" panose="02020603050405020304" pitchFamily="18" charset="0"/>
                        </a:defRPr>
                      </a:lvl5pPr>
                      <a:lvl6pPr marL="2514600" indent="-228600" fontAlgn="base">
                        <a:spcBef>
                          <a:spcPct val="20000"/>
                        </a:spcBef>
                        <a:spcAft>
                          <a:spcPct val="0"/>
                        </a:spcAft>
                        <a:tabLst>
                          <a:tab pos="228600" algn="l"/>
                        </a:tabLst>
                        <a:defRPr>
                          <a:solidFill>
                            <a:schemeClr val="tx1"/>
                          </a:solidFill>
                          <a:latin typeface="Times New Roman" panose="02020603050405020304" pitchFamily="18" charset="0"/>
                        </a:defRPr>
                      </a:lvl6pPr>
                      <a:lvl7pPr marL="2971800" indent="-228600" fontAlgn="base">
                        <a:spcBef>
                          <a:spcPct val="20000"/>
                        </a:spcBef>
                        <a:spcAft>
                          <a:spcPct val="0"/>
                        </a:spcAft>
                        <a:tabLst>
                          <a:tab pos="228600" algn="l"/>
                        </a:tabLst>
                        <a:defRPr>
                          <a:solidFill>
                            <a:schemeClr val="tx1"/>
                          </a:solidFill>
                          <a:latin typeface="Times New Roman" panose="02020603050405020304" pitchFamily="18" charset="0"/>
                        </a:defRPr>
                      </a:lvl7pPr>
                      <a:lvl8pPr marL="3429000" indent="-228600" fontAlgn="base">
                        <a:spcBef>
                          <a:spcPct val="20000"/>
                        </a:spcBef>
                        <a:spcAft>
                          <a:spcPct val="0"/>
                        </a:spcAft>
                        <a:tabLst>
                          <a:tab pos="228600" algn="l"/>
                        </a:tabLst>
                        <a:defRPr>
                          <a:solidFill>
                            <a:schemeClr val="tx1"/>
                          </a:solidFill>
                          <a:latin typeface="Times New Roman" panose="02020603050405020304" pitchFamily="18" charset="0"/>
                        </a:defRPr>
                      </a:lvl8pPr>
                      <a:lvl9pPr marL="3886200" indent="-228600" fontAlgn="base">
                        <a:spcBef>
                          <a:spcPct val="20000"/>
                        </a:spcBef>
                        <a:spcAft>
                          <a:spcPct val="0"/>
                        </a:spcAft>
                        <a:tabLst>
                          <a:tab pos="228600" algn="l"/>
                        </a:tabLst>
                        <a:defRPr>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Tiếp cận hướng xử lý</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Thu th</a:t>
                      </a:r>
                      <a:r>
                        <a:rPr kumimoji="0" lang="en-US" altLang="vi-VN" sz="1500" b="0" i="0" u="none" strike="noStrike" cap="none" normalizeH="0" baseline="0" smtClean="0">
                          <a:ln>
                            <a:noFill/>
                          </a:ln>
                          <a:solidFill>
                            <a:schemeClr val="tx1"/>
                          </a:solidFill>
                          <a:effectLst/>
                          <a:latin typeface="Times New Roman" panose="02020603050405020304" pitchFamily="18" charset="0"/>
                        </a:rPr>
                        <a:t>ập</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kiểm tra tính hợp lệ, lưu trữ dữ liệu, lu</a:t>
                      </a:r>
                      <a:r>
                        <a:rPr kumimoji="0" lang="en-US" altLang="vi-VN" sz="1500" b="0" i="0" u="none" strike="noStrike" cap="none" normalizeH="0" baseline="0" smtClean="0">
                          <a:ln>
                            <a:noFill/>
                          </a:ln>
                          <a:solidFill>
                            <a:schemeClr val="tx1"/>
                          </a:solidFill>
                          <a:effectLst/>
                          <a:latin typeface="Times New Roman" panose="02020603050405020304" pitchFamily="18" charset="0"/>
                        </a:rPr>
                        <a:t>ân </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chuyển giữa các bước x</a:t>
                      </a:r>
                      <a:r>
                        <a:rPr kumimoji="0" lang="en-US" altLang="vi-VN" sz="1500" b="0" i="0" u="none" strike="noStrike" cap="none" normalizeH="0" baseline="0" smtClean="0">
                          <a:ln>
                            <a:noFill/>
                          </a:ln>
                          <a:solidFill>
                            <a:schemeClr val="tx1"/>
                          </a:solidFill>
                          <a:effectLst/>
                          <a:latin typeface="Times New Roman" panose="02020603050405020304" pitchFamily="18" charset="0"/>
                        </a:rPr>
                        <a:t>ử</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lý.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518402"/>
                  </a:ext>
                </a:extLst>
              </a:tr>
              <a:tr h="1601788">
                <a:tc>
                  <a:txBody>
                    <a:bodyPr/>
                    <a:lstStyle>
                      <a:lvl1pPr marL="342900" indent="-342900">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vi-VN" sz="19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MIS</a:t>
                      </a:r>
                      <a:endParaRPr kumimoji="0" lang="en-US" altLang="vi-VN" sz="1900" b="1"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99"/>
                        </a:gs>
                        <a:gs pos="100000">
                          <a:srgbClr val="FFFF99">
                            <a:gamma/>
                            <a:shade val="46275"/>
                            <a:invGamma/>
                          </a:srgbClr>
                        </a:gs>
                      </a:gsLst>
                      <a:lin ang="5400000" scaled="1"/>
                    </a:gradFill>
                  </a:tcPr>
                </a:tc>
                <a:tc>
                  <a:txBody>
                    <a:bodyPr/>
                    <a:lstStyle>
                      <a:lvl1pPr marL="342900" indent="-342900">
                        <a:spcBef>
                          <a:spcPct val="20000"/>
                        </a:spcBef>
                        <a:tabLst>
                          <a:tab pos="228600" algn="l"/>
                        </a:tabLst>
                        <a:defRPr sz="2800">
                          <a:solidFill>
                            <a:schemeClr val="tx1"/>
                          </a:solidFill>
                          <a:latin typeface="Times New Roman" panose="02020603050405020304" pitchFamily="18" charset="0"/>
                        </a:defRPr>
                      </a:lvl1pPr>
                      <a:lvl2pPr marL="742950" indent="-285750">
                        <a:spcBef>
                          <a:spcPct val="20000"/>
                        </a:spcBef>
                        <a:tabLst>
                          <a:tab pos="228600" algn="l"/>
                        </a:tabLst>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tabLst>
                          <a:tab pos="228600" algn="l"/>
                        </a:tabLst>
                        <a:defRPr sz="2000">
                          <a:solidFill>
                            <a:schemeClr val="tx1"/>
                          </a:solidFill>
                          <a:latin typeface="Times New Roman" panose="02020603050405020304" pitchFamily="18" charset="0"/>
                        </a:defRPr>
                      </a:lvl3pPr>
                      <a:lvl4pPr marL="1600200" indent="-228600">
                        <a:spcBef>
                          <a:spcPct val="20000"/>
                        </a:spcBef>
                        <a:tabLst>
                          <a:tab pos="228600" algn="l"/>
                        </a:tabLst>
                        <a:defRPr>
                          <a:solidFill>
                            <a:schemeClr val="tx1"/>
                          </a:solidFill>
                          <a:latin typeface="Times New Roman" panose="02020603050405020304" pitchFamily="18" charset="0"/>
                        </a:defRPr>
                      </a:lvl4pPr>
                      <a:lvl5pPr marL="2057400" indent="-228600">
                        <a:spcBef>
                          <a:spcPct val="20000"/>
                        </a:spcBef>
                        <a:tabLst>
                          <a:tab pos="228600" algn="l"/>
                        </a:tabLst>
                        <a:defRPr>
                          <a:solidFill>
                            <a:schemeClr val="tx1"/>
                          </a:solidFill>
                          <a:latin typeface="Times New Roman" panose="02020603050405020304" pitchFamily="18" charset="0"/>
                        </a:defRPr>
                      </a:lvl5pPr>
                      <a:lvl6pPr marL="2514600" indent="-228600" fontAlgn="base">
                        <a:spcBef>
                          <a:spcPct val="20000"/>
                        </a:spcBef>
                        <a:spcAft>
                          <a:spcPct val="0"/>
                        </a:spcAft>
                        <a:tabLst>
                          <a:tab pos="228600" algn="l"/>
                        </a:tabLst>
                        <a:defRPr>
                          <a:solidFill>
                            <a:schemeClr val="tx1"/>
                          </a:solidFill>
                          <a:latin typeface="Times New Roman" panose="02020603050405020304" pitchFamily="18" charset="0"/>
                        </a:defRPr>
                      </a:lvl6pPr>
                      <a:lvl7pPr marL="2971800" indent="-228600" fontAlgn="base">
                        <a:spcBef>
                          <a:spcPct val="20000"/>
                        </a:spcBef>
                        <a:spcAft>
                          <a:spcPct val="0"/>
                        </a:spcAft>
                        <a:tabLst>
                          <a:tab pos="228600" algn="l"/>
                        </a:tabLst>
                        <a:defRPr>
                          <a:solidFill>
                            <a:schemeClr val="tx1"/>
                          </a:solidFill>
                          <a:latin typeface="Times New Roman" panose="02020603050405020304" pitchFamily="18" charset="0"/>
                        </a:defRPr>
                      </a:lvl7pPr>
                      <a:lvl8pPr marL="3429000" indent="-228600" fontAlgn="base">
                        <a:spcBef>
                          <a:spcPct val="20000"/>
                        </a:spcBef>
                        <a:spcAft>
                          <a:spcPct val="0"/>
                        </a:spcAft>
                        <a:tabLst>
                          <a:tab pos="228600" algn="l"/>
                        </a:tabLst>
                        <a:defRPr>
                          <a:solidFill>
                            <a:schemeClr val="tx1"/>
                          </a:solidFill>
                          <a:latin typeface="Times New Roman" panose="02020603050405020304" pitchFamily="18" charset="0"/>
                        </a:defRPr>
                      </a:lvl8pPr>
                      <a:lvl9pPr marL="3886200" indent="-228600" fontAlgn="base">
                        <a:spcBef>
                          <a:spcPct val="20000"/>
                        </a:spcBef>
                        <a:spcAft>
                          <a:spcPct val="0"/>
                        </a:spcAft>
                        <a:tabLst>
                          <a:tab pos="228600" algn="l"/>
                        </a:tabLst>
                        <a:defRPr>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a:t>
                      </a:r>
                      <a:r>
                        <a:rPr kumimoji="0" lang="en-US" altLang="vi-VN" sz="1500" b="0" i="0" u="none" strike="noStrike" cap="none" normalizeH="0" baseline="0" smtClean="0">
                          <a:ln>
                            <a:noFill/>
                          </a:ln>
                          <a:solidFill>
                            <a:schemeClr val="tx1"/>
                          </a:solidFill>
                          <a:effectLst/>
                          <a:latin typeface="Times New Roman" panose="02020603050405020304" pitchFamily="18" charset="0"/>
                        </a:rPr>
                        <a:t>ổng hợp dữ liệu từ nhiều nguồn khác nhau</a:t>
                      </a:r>
                      <a:endPar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Dự báo dữ liệu tương lai từ các dữ liệu quá khứ và tri thức nghiệp vụ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228600" algn="l"/>
                        </a:tabLst>
                        <a:defRPr sz="2800">
                          <a:solidFill>
                            <a:schemeClr val="tx1"/>
                          </a:solidFill>
                          <a:latin typeface="Times New Roman" panose="02020603050405020304" pitchFamily="18" charset="0"/>
                        </a:defRPr>
                      </a:lvl1pPr>
                      <a:lvl2pPr marL="742950" indent="-285750">
                        <a:spcBef>
                          <a:spcPct val="20000"/>
                        </a:spcBef>
                        <a:tabLst>
                          <a:tab pos="228600" algn="l"/>
                        </a:tabLst>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tabLst>
                          <a:tab pos="228600" algn="l"/>
                        </a:tabLst>
                        <a:defRPr sz="2000">
                          <a:solidFill>
                            <a:schemeClr val="tx1"/>
                          </a:solidFill>
                          <a:latin typeface="Times New Roman" panose="02020603050405020304" pitchFamily="18" charset="0"/>
                        </a:defRPr>
                      </a:lvl3pPr>
                      <a:lvl4pPr marL="1600200" indent="-228600">
                        <a:spcBef>
                          <a:spcPct val="20000"/>
                        </a:spcBef>
                        <a:tabLst>
                          <a:tab pos="228600" algn="l"/>
                        </a:tabLst>
                        <a:defRPr>
                          <a:solidFill>
                            <a:schemeClr val="tx1"/>
                          </a:solidFill>
                          <a:latin typeface="Times New Roman" panose="02020603050405020304" pitchFamily="18" charset="0"/>
                        </a:defRPr>
                      </a:lvl4pPr>
                      <a:lvl5pPr marL="2057400" indent="-228600">
                        <a:spcBef>
                          <a:spcPct val="20000"/>
                        </a:spcBef>
                        <a:tabLst>
                          <a:tab pos="228600" algn="l"/>
                        </a:tabLst>
                        <a:defRPr>
                          <a:solidFill>
                            <a:schemeClr val="tx1"/>
                          </a:solidFill>
                          <a:latin typeface="Times New Roman" panose="02020603050405020304" pitchFamily="18" charset="0"/>
                        </a:defRPr>
                      </a:lvl5pPr>
                      <a:lvl6pPr marL="2514600" indent="-228600" fontAlgn="base">
                        <a:spcBef>
                          <a:spcPct val="20000"/>
                        </a:spcBef>
                        <a:spcAft>
                          <a:spcPct val="0"/>
                        </a:spcAft>
                        <a:tabLst>
                          <a:tab pos="228600" algn="l"/>
                        </a:tabLst>
                        <a:defRPr>
                          <a:solidFill>
                            <a:schemeClr val="tx1"/>
                          </a:solidFill>
                          <a:latin typeface="Times New Roman" panose="02020603050405020304" pitchFamily="18" charset="0"/>
                        </a:defRPr>
                      </a:lvl6pPr>
                      <a:lvl7pPr marL="2971800" indent="-228600" fontAlgn="base">
                        <a:spcBef>
                          <a:spcPct val="20000"/>
                        </a:spcBef>
                        <a:spcAft>
                          <a:spcPct val="0"/>
                        </a:spcAft>
                        <a:tabLst>
                          <a:tab pos="228600" algn="l"/>
                        </a:tabLst>
                        <a:defRPr>
                          <a:solidFill>
                            <a:schemeClr val="tx1"/>
                          </a:solidFill>
                          <a:latin typeface="Times New Roman" panose="02020603050405020304" pitchFamily="18" charset="0"/>
                        </a:defRPr>
                      </a:lvl7pPr>
                      <a:lvl8pPr marL="3429000" indent="-228600" fontAlgn="base">
                        <a:spcBef>
                          <a:spcPct val="20000"/>
                        </a:spcBef>
                        <a:spcAft>
                          <a:spcPct val="0"/>
                        </a:spcAft>
                        <a:tabLst>
                          <a:tab pos="228600" algn="l"/>
                        </a:tabLst>
                        <a:defRPr>
                          <a:solidFill>
                            <a:schemeClr val="tx1"/>
                          </a:solidFill>
                          <a:latin typeface="Times New Roman" panose="02020603050405020304" pitchFamily="18" charset="0"/>
                        </a:defRPr>
                      </a:lvl8pPr>
                      <a:lvl9pPr marL="3886200" indent="-228600" fontAlgn="base">
                        <a:spcBef>
                          <a:spcPct val="20000"/>
                        </a:spcBef>
                        <a:spcAft>
                          <a:spcPct val="0"/>
                        </a:spcAft>
                        <a:tabLst>
                          <a:tab pos="228600" algn="l"/>
                        </a:tabLst>
                        <a:defRPr>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Tiếp cận hướng dữ liệu</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Hiểu mối quan hệ giữa các thành phần dữ liệu =&gt; truy c</a:t>
                      </a:r>
                      <a:r>
                        <a:rPr kumimoji="0" lang="en-US" altLang="vi-VN" sz="1500" b="0" i="0" u="none" strike="noStrike" cap="none" normalizeH="0" baseline="0" smtClean="0">
                          <a:ln>
                            <a:noFill/>
                          </a:ln>
                          <a:solidFill>
                            <a:schemeClr val="tx1"/>
                          </a:solidFill>
                          <a:effectLst/>
                          <a:latin typeface="Times New Roman" panose="02020603050405020304" pitchFamily="18" charset="0"/>
                        </a:rPr>
                        <a:t>ập, tổng hợp </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dữ liệu theo nhiều cách khác nhau</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Xây dựng một mô hình dữ liệu phục vụ nhiều mục đích sử dụng khác nhau.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0058524"/>
                  </a:ext>
                </a:extLst>
              </a:tr>
              <a:tr h="2246313">
                <a:tc>
                  <a:txBody>
                    <a:bodyPr/>
                    <a:lstStyle>
                      <a:lvl1pPr marL="342900" indent="-342900">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vi-VN" sz="19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DSS</a:t>
                      </a:r>
                      <a:endParaRPr kumimoji="0" lang="en-US" altLang="vi-VN" sz="1900" b="1"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FF99"/>
                        </a:gs>
                        <a:gs pos="100000">
                          <a:srgbClr val="FFFF99">
                            <a:gamma/>
                            <a:shade val="46275"/>
                            <a:invGamma/>
                          </a:srgbClr>
                        </a:gs>
                      </a:gsLst>
                      <a:lin ang="5400000" scaled="1"/>
                    </a:gradFill>
                  </a:tcPr>
                </a:tc>
                <a:tc>
                  <a:txBody>
                    <a:bodyPr/>
                    <a:lstStyle>
                      <a:lvl1pPr marL="342900" indent="-342900">
                        <a:spcBef>
                          <a:spcPct val="20000"/>
                        </a:spcBef>
                        <a:tabLst>
                          <a:tab pos="228600" algn="l"/>
                        </a:tabLst>
                        <a:defRPr sz="2800">
                          <a:solidFill>
                            <a:schemeClr val="tx1"/>
                          </a:solidFill>
                          <a:latin typeface="Times New Roman" panose="02020603050405020304" pitchFamily="18" charset="0"/>
                        </a:defRPr>
                      </a:lvl1pPr>
                      <a:lvl2pPr marL="742950" indent="-285750">
                        <a:spcBef>
                          <a:spcPct val="20000"/>
                        </a:spcBef>
                        <a:tabLst>
                          <a:tab pos="228600" algn="l"/>
                        </a:tabLst>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tabLst>
                          <a:tab pos="228600" algn="l"/>
                        </a:tabLst>
                        <a:defRPr sz="2000">
                          <a:solidFill>
                            <a:schemeClr val="tx1"/>
                          </a:solidFill>
                          <a:latin typeface="Times New Roman" panose="02020603050405020304" pitchFamily="18" charset="0"/>
                        </a:defRPr>
                      </a:lvl3pPr>
                      <a:lvl4pPr marL="1600200" indent="-228600">
                        <a:spcBef>
                          <a:spcPct val="20000"/>
                        </a:spcBef>
                        <a:tabLst>
                          <a:tab pos="228600" algn="l"/>
                        </a:tabLst>
                        <a:defRPr>
                          <a:solidFill>
                            <a:schemeClr val="tx1"/>
                          </a:solidFill>
                          <a:latin typeface="Times New Roman" panose="02020603050405020304" pitchFamily="18" charset="0"/>
                        </a:defRPr>
                      </a:lvl4pPr>
                      <a:lvl5pPr marL="2057400" indent="-228600">
                        <a:spcBef>
                          <a:spcPct val="20000"/>
                        </a:spcBef>
                        <a:tabLst>
                          <a:tab pos="228600" algn="l"/>
                        </a:tabLst>
                        <a:defRPr>
                          <a:solidFill>
                            <a:schemeClr val="tx1"/>
                          </a:solidFill>
                          <a:latin typeface="Times New Roman" panose="02020603050405020304" pitchFamily="18" charset="0"/>
                        </a:defRPr>
                      </a:lvl5pPr>
                      <a:lvl6pPr marL="2514600" indent="-228600" fontAlgn="base">
                        <a:spcBef>
                          <a:spcPct val="20000"/>
                        </a:spcBef>
                        <a:spcAft>
                          <a:spcPct val="0"/>
                        </a:spcAft>
                        <a:tabLst>
                          <a:tab pos="228600" algn="l"/>
                        </a:tabLst>
                        <a:defRPr>
                          <a:solidFill>
                            <a:schemeClr val="tx1"/>
                          </a:solidFill>
                          <a:latin typeface="Times New Roman" panose="02020603050405020304" pitchFamily="18" charset="0"/>
                        </a:defRPr>
                      </a:lvl6pPr>
                      <a:lvl7pPr marL="2971800" indent="-228600" fontAlgn="base">
                        <a:spcBef>
                          <a:spcPct val="20000"/>
                        </a:spcBef>
                        <a:spcAft>
                          <a:spcPct val="0"/>
                        </a:spcAft>
                        <a:tabLst>
                          <a:tab pos="228600" algn="l"/>
                        </a:tabLst>
                        <a:defRPr>
                          <a:solidFill>
                            <a:schemeClr val="tx1"/>
                          </a:solidFill>
                          <a:latin typeface="Times New Roman" panose="02020603050405020304" pitchFamily="18" charset="0"/>
                        </a:defRPr>
                      </a:lvl7pPr>
                      <a:lvl8pPr marL="3429000" indent="-228600" fontAlgn="base">
                        <a:spcBef>
                          <a:spcPct val="20000"/>
                        </a:spcBef>
                        <a:spcAft>
                          <a:spcPct val="0"/>
                        </a:spcAft>
                        <a:tabLst>
                          <a:tab pos="228600" algn="l"/>
                        </a:tabLst>
                        <a:defRPr>
                          <a:solidFill>
                            <a:schemeClr val="tx1"/>
                          </a:solidFill>
                          <a:latin typeface="Times New Roman" panose="02020603050405020304" pitchFamily="18" charset="0"/>
                        </a:defRPr>
                      </a:lvl8pPr>
                      <a:lvl9pPr marL="3886200" indent="-228600" fontAlgn="base">
                        <a:spcBef>
                          <a:spcPct val="20000"/>
                        </a:spcBef>
                        <a:spcAft>
                          <a:spcPct val="0"/>
                        </a:spcAft>
                        <a:tabLst>
                          <a:tab pos="228600" algn="l"/>
                        </a:tabLst>
                        <a:defRPr>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rPr>
                        <a:t>Định hướng </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xác định vấn đề, tìm kiếm và đánh giá các giải pháp, lựa chọn và so sánh các giải pháp</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Liên quan đến các nhóm hoặc các nhà quyết định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Thường liên quan đến các vần đề ph</a:t>
                      </a:r>
                      <a:r>
                        <a:rPr kumimoji="0" lang="en-US" altLang="vi-VN" sz="1500" b="0" i="0" u="none" strike="noStrike" cap="none" normalizeH="0" baseline="0" smtClean="0">
                          <a:ln>
                            <a:noFill/>
                          </a:ln>
                          <a:solidFill>
                            <a:schemeClr val="tx1"/>
                          </a:solidFill>
                          <a:effectLst/>
                          <a:latin typeface="Times New Roman" panose="02020603050405020304" pitchFamily="18" charset="0"/>
                        </a:rPr>
                        <a:t>ức tạp</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và nhu cầu truy cập dữ liệu ở nhiều mức độ chi tiết khác nhau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228600" algn="l"/>
                        </a:tabLst>
                        <a:defRPr sz="2800">
                          <a:solidFill>
                            <a:schemeClr val="tx1"/>
                          </a:solidFill>
                          <a:latin typeface="Times New Roman" panose="02020603050405020304" pitchFamily="18" charset="0"/>
                        </a:defRPr>
                      </a:lvl1pPr>
                      <a:lvl2pPr marL="742950" indent="-285750">
                        <a:spcBef>
                          <a:spcPct val="20000"/>
                        </a:spcBef>
                        <a:tabLst>
                          <a:tab pos="228600" algn="l"/>
                        </a:tabLst>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tabLst>
                          <a:tab pos="228600" algn="l"/>
                        </a:tabLst>
                        <a:defRPr sz="2000">
                          <a:solidFill>
                            <a:schemeClr val="tx1"/>
                          </a:solidFill>
                          <a:latin typeface="Times New Roman" panose="02020603050405020304" pitchFamily="18" charset="0"/>
                        </a:defRPr>
                      </a:lvl3pPr>
                      <a:lvl4pPr marL="1600200" indent="-228600">
                        <a:spcBef>
                          <a:spcPct val="20000"/>
                        </a:spcBef>
                        <a:tabLst>
                          <a:tab pos="228600" algn="l"/>
                        </a:tabLst>
                        <a:defRPr>
                          <a:solidFill>
                            <a:schemeClr val="tx1"/>
                          </a:solidFill>
                          <a:latin typeface="Times New Roman" panose="02020603050405020304" pitchFamily="18" charset="0"/>
                        </a:defRPr>
                      </a:lvl4pPr>
                      <a:lvl5pPr marL="2057400" indent="-228600">
                        <a:spcBef>
                          <a:spcPct val="20000"/>
                        </a:spcBef>
                        <a:tabLst>
                          <a:tab pos="228600" algn="l"/>
                        </a:tabLst>
                        <a:defRPr>
                          <a:solidFill>
                            <a:schemeClr val="tx1"/>
                          </a:solidFill>
                          <a:latin typeface="Times New Roman" panose="02020603050405020304" pitchFamily="18" charset="0"/>
                        </a:defRPr>
                      </a:lvl5pPr>
                      <a:lvl6pPr marL="2514600" indent="-228600" fontAlgn="base">
                        <a:spcBef>
                          <a:spcPct val="20000"/>
                        </a:spcBef>
                        <a:spcAft>
                          <a:spcPct val="0"/>
                        </a:spcAft>
                        <a:tabLst>
                          <a:tab pos="228600" algn="l"/>
                        </a:tabLst>
                        <a:defRPr>
                          <a:solidFill>
                            <a:schemeClr val="tx1"/>
                          </a:solidFill>
                          <a:latin typeface="Times New Roman" panose="02020603050405020304" pitchFamily="18" charset="0"/>
                        </a:defRPr>
                      </a:lvl6pPr>
                      <a:lvl7pPr marL="2971800" indent="-228600" fontAlgn="base">
                        <a:spcBef>
                          <a:spcPct val="20000"/>
                        </a:spcBef>
                        <a:spcAft>
                          <a:spcPct val="0"/>
                        </a:spcAft>
                        <a:tabLst>
                          <a:tab pos="228600" algn="l"/>
                        </a:tabLst>
                        <a:defRPr>
                          <a:solidFill>
                            <a:schemeClr val="tx1"/>
                          </a:solidFill>
                          <a:latin typeface="Times New Roman" panose="02020603050405020304" pitchFamily="18" charset="0"/>
                        </a:defRPr>
                      </a:lvl7pPr>
                      <a:lvl8pPr marL="3429000" indent="-228600" fontAlgn="base">
                        <a:spcBef>
                          <a:spcPct val="20000"/>
                        </a:spcBef>
                        <a:spcAft>
                          <a:spcPct val="0"/>
                        </a:spcAft>
                        <a:tabLst>
                          <a:tab pos="228600" algn="l"/>
                        </a:tabLst>
                        <a:defRPr>
                          <a:solidFill>
                            <a:schemeClr val="tx1"/>
                          </a:solidFill>
                          <a:latin typeface="Times New Roman" panose="02020603050405020304" pitchFamily="18" charset="0"/>
                        </a:defRPr>
                      </a:lvl8pPr>
                      <a:lvl9pPr marL="3886200" indent="-228600" fontAlgn="base">
                        <a:spcBef>
                          <a:spcPct val="20000"/>
                        </a:spcBef>
                        <a:spcAft>
                          <a:spcPct val="0"/>
                        </a:spcAft>
                        <a:tabLst>
                          <a:tab pos="228600" algn="l"/>
                        </a:tabLst>
                        <a:defRPr>
                          <a:solidFill>
                            <a:schemeClr val="tx1"/>
                          </a:solidFill>
                          <a:latin typeface="Times New Roman" panose="02020603050405020304"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Tiếp cận hướng dữ liệu và quyết định luận lý</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Thiết kế đối thoại người dùng</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Giao tiếp nhóm </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Truy cập đến dữ liệu không thể dự đoán trước </a:t>
                      </a:r>
                    </a:p>
                    <a:p>
                      <a:pPr marL="342900" marR="0" lvl="0" indent="-342900" algn="just" defTabSz="914400" rtl="0" eaLnBrk="0" fontAlgn="base" latinLnBrk="0" hangingPunct="0">
                        <a:lnSpc>
                          <a:spcPct val="100000"/>
                        </a:lnSpc>
                        <a:spcBef>
                          <a:spcPct val="0"/>
                        </a:spcBef>
                        <a:spcAft>
                          <a:spcPct val="0"/>
                        </a:spcAft>
                        <a:buClrTx/>
                        <a:buSzTx/>
                        <a:buFont typeface="Times New Roman" panose="02020603050405020304" pitchFamily="18" charset="0"/>
                        <a:buChar char="-"/>
                        <a:tabLst>
                          <a:tab pos="228600" algn="l"/>
                        </a:tabLst>
                      </a:pPr>
                      <a:r>
                        <a:rPr kumimoji="0" lang="en-US" altLang="vi-VN" sz="1500" b="0" i="0" u="none" strike="noStrike" cap="none" normalizeH="0" baseline="0" smtClean="0">
                          <a:ln>
                            <a:noFill/>
                          </a:ln>
                          <a:solidFill>
                            <a:schemeClr val="tx1"/>
                          </a:solidFill>
                          <a:effectLst/>
                          <a:latin typeface="Times New Roman" panose="02020603050405020304" pitchFamily="18" charset="0"/>
                        </a:rPr>
                        <a:t>Đ</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òi hỏi sự phát triển theo vòng lặp và </a:t>
                      </a:r>
                      <a:r>
                        <a:rPr kumimoji="0" lang="en-US" altLang="vi-VN" sz="1500" b="0" i="0" u="none" strike="noStrike" cap="none" normalizeH="0" baseline="0" smtClean="0">
                          <a:ln>
                            <a:noFill/>
                          </a:ln>
                          <a:solidFill>
                            <a:schemeClr val="tx1"/>
                          </a:solidFill>
                          <a:effectLst/>
                          <a:latin typeface="Times New Roman" panose="02020603050405020304" pitchFamily="18" charset="0"/>
                        </a:rPr>
                        <a:t>được </a:t>
                      </a:r>
                      <a:r>
                        <a:rPr kumimoji="0" lang="en-US" altLang="vi-VN" sz="15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cập nhật liên tục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6073986"/>
                  </a:ext>
                </a:extLst>
              </a:tr>
            </a:tbl>
          </a:graphicData>
        </a:graphic>
      </p:graphicFrame>
    </p:spTree>
    <p:extLst>
      <p:ext uri="{BB962C8B-B14F-4D97-AF65-F5344CB8AC3E}">
        <p14:creationId xmlns:p14="http://schemas.microsoft.com/office/powerpoint/2010/main" val="4109683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8377238" y="6135688"/>
            <a:ext cx="766762" cy="369887"/>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EDA78C-D66B-4BDE-96B3-3E2B0EB4BCD5}" type="slidenum">
              <a:rPr lang="en-US" altLang="vi-VN"/>
              <a:pPr/>
              <a:t>18</a:t>
            </a:fld>
            <a:endParaRPr lang="en-US" altLang="vi-VN"/>
          </a:p>
        </p:txBody>
      </p:sp>
      <p:sp>
        <p:nvSpPr>
          <p:cNvPr id="37891" name="Rectangle 4"/>
          <p:cNvSpPr>
            <a:spLocks noGrp="1" noChangeArrowheads="1"/>
          </p:cNvSpPr>
          <p:nvPr>
            <p:ph type="title" idx="4294967295"/>
          </p:nvPr>
        </p:nvSpPr>
        <p:spPr>
          <a:xfrm>
            <a:off x="1524000" y="251166"/>
            <a:ext cx="8229600" cy="215900"/>
          </a:xfrm>
        </p:spPr>
        <p:txBody>
          <a:bodyPr>
            <a:normAutofit fontScale="90000"/>
          </a:bodyPr>
          <a:lstStyle/>
          <a:p>
            <a:pPr eaLnBrk="1" hangingPunct="1"/>
            <a:r>
              <a:rPr lang="en-US" altLang="vi-VN" sz="3600" b="1" smtClean="0">
                <a:latin typeface="Tahoma" panose="020B0604030504040204" pitchFamily="34" charset="0"/>
                <a:ea typeface="Tahoma" panose="020B0604030504040204" pitchFamily="34" charset="0"/>
                <a:cs typeface="Tahoma" panose="020B0604030504040204" pitchFamily="34" charset="0"/>
              </a:rPr>
              <a:t>Các hệ thống thông tin </a:t>
            </a:r>
            <a:r>
              <a:rPr lang="en-US" altLang="vi-VN" sz="3600" smtClean="0">
                <a:latin typeface="Tahoma" panose="020B0604030504040204" pitchFamily="34" charset="0"/>
                <a:ea typeface="Tahoma" panose="020B0604030504040204" pitchFamily="34" charset="0"/>
                <a:cs typeface="Tahoma" panose="020B0604030504040204" pitchFamily="34" charset="0"/>
              </a:rPr>
              <a:t>(ví dụ)</a:t>
            </a:r>
          </a:p>
        </p:txBody>
      </p:sp>
      <p:grpSp>
        <p:nvGrpSpPr>
          <p:cNvPr id="37892" name="Group 55"/>
          <p:cNvGrpSpPr>
            <a:grpSpLocks/>
          </p:cNvGrpSpPr>
          <p:nvPr/>
        </p:nvGrpSpPr>
        <p:grpSpPr bwMode="auto">
          <a:xfrm>
            <a:off x="228600" y="944563"/>
            <a:ext cx="8229600" cy="5197475"/>
            <a:chOff x="144" y="595"/>
            <a:chExt cx="5184" cy="3274"/>
          </a:xfrm>
        </p:grpSpPr>
        <p:sp>
          <p:nvSpPr>
            <p:cNvPr id="37893" name="AutoShape 29"/>
            <p:cNvSpPr>
              <a:spLocks noChangeArrowheads="1"/>
            </p:cNvSpPr>
            <p:nvPr/>
          </p:nvSpPr>
          <p:spPr bwMode="auto">
            <a:xfrm>
              <a:off x="874" y="3341"/>
              <a:ext cx="1200" cy="528"/>
            </a:xfrm>
            <a:prstGeom prst="flowChartMultidocument">
              <a:avLst/>
            </a:prstGeom>
            <a:solidFill>
              <a:srgbClr val="CCFF99"/>
            </a:solidFill>
            <a:ln w="9525">
              <a:solidFill>
                <a:schemeClr val="accent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Phiếu đăng ký HP</a:t>
              </a:r>
            </a:p>
          </p:txBody>
        </p:sp>
        <p:sp>
          <p:nvSpPr>
            <p:cNvPr id="37894" name="AutoShape 31"/>
            <p:cNvSpPr>
              <a:spLocks noChangeArrowheads="1"/>
            </p:cNvSpPr>
            <p:nvPr/>
          </p:nvSpPr>
          <p:spPr bwMode="auto">
            <a:xfrm>
              <a:off x="2410" y="3394"/>
              <a:ext cx="1200" cy="326"/>
            </a:xfrm>
            <a:prstGeom prst="flowChartMultidocument">
              <a:avLst/>
            </a:prstGeom>
            <a:solidFill>
              <a:srgbClr val="CCFF99"/>
            </a:solidFill>
            <a:ln w="9525">
              <a:solidFill>
                <a:schemeClr val="accent1"/>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Điểm thi</a:t>
              </a:r>
            </a:p>
          </p:txBody>
        </p:sp>
        <p:sp>
          <p:nvSpPr>
            <p:cNvPr id="37895" name="AutoShape 32"/>
            <p:cNvSpPr>
              <a:spLocks noChangeArrowheads="1"/>
            </p:cNvSpPr>
            <p:nvPr/>
          </p:nvSpPr>
          <p:spPr bwMode="auto">
            <a:xfrm>
              <a:off x="3850" y="3293"/>
              <a:ext cx="1200" cy="528"/>
            </a:xfrm>
            <a:prstGeom prst="flowChartMultidocument">
              <a:avLst/>
            </a:prstGeom>
            <a:solidFill>
              <a:srgbClr val="CCFF99"/>
            </a:solidFill>
            <a:ln w="9525">
              <a:solidFill>
                <a:schemeClr val="accent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Bảng điểm</a:t>
              </a:r>
            </a:p>
          </p:txBody>
        </p:sp>
        <p:sp>
          <p:nvSpPr>
            <p:cNvPr id="37896" name="Text Box 48"/>
            <p:cNvSpPr txBox="1">
              <a:spLocks noChangeArrowheads="1"/>
            </p:cNvSpPr>
            <p:nvPr/>
          </p:nvSpPr>
          <p:spPr bwMode="auto">
            <a:xfrm>
              <a:off x="144" y="3557"/>
              <a:ext cx="3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b="1">
                  <a:solidFill>
                    <a:srgbClr val="993300"/>
                  </a:solidFill>
                  <a:latin typeface="Times New Roman" panose="02020603050405020304" pitchFamily="18" charset="0"/>
                </a:rPr>
                <a:t>TPS</a:t>
              </a:r>
            </a:p>
          </p:txBody>
        </p:sp>
        <p:sp>
          <p:nvSpPr>
            <p:cNvPr id="37897" name="Line 30"/>
            <p:cNvSpPr>
              <a:spLocks noChangeShapeType="1"/>
            </p:cNvSpPr>
            <p:nvPr/>
          </p:nvSpPr>
          <p:spPr bwMode="auto">
            <a:xfrm>
              <a:off x="384" y="2880"/>
              <a:ext cx="4896" cy="0"/>
            </a:xfrm>
            <a:prstGeom prst="line">
              <a:avLst/>
            </a:prstGeom>
            <a:noFill/>
            <a:ln w="76200">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98" name="AutoShape 33"/>
            <p:cNvSpPr>
              <a:spLocks noChangeArrowheads="1"/>
            </p:cNvSpPr>
            <p:nvPr/>
          </p:nvSpPr>
          <p:spPr bwMode="auto">
            <a:xfrm>
              <a:off x="912" y="2064"/>
              <a:ext cx="1248" cy="496"/>
            </a:xfrm>
            <a:prstGeom prst="flowChartDocumen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Bảng điểm tổng hợp</a:t>
              </a:r>
            </a:p>
          </p:txBody>
        </p:sp>
        <p:sp>
          <p:nvSpPr>
            <p:cNvPr id="37899" name="AutoShape 36"/>
            <p:cNvSpPr>
              <a:spLocks noChangeArrowheads="1"/>
            </p:cNvSpPr>
            <p:nvPr/>
          </p:nvSpPr>
          <p:spPr bwMode="auto">
            <a:xfrm rot="-5400000">
              <a:off x="2688" y="2592"/>
              <a:ext cx="432" cy="624"/>
            </a:xfrm>
            <a:prstGeom prst="chevron">
              <a:avLst>
                <a:gd name="adj" fmla="val 25000"/>
              </a:avLst>
            </a:prstGeom>
            <a:solidFill>
              <a:schemeClr val="folHlink"/>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7900" name="AutoShape 38"/>
            <p:cNvSpPr>
              <a:spLocks noChangeArrowheads="1"/>
            </p:cNvSpPr>
            <p:nvPr/>
          </p:nvSpPr>
          <p:spPr bwMode="auto">
            <a:xfrm rot="-5400000">
              <a:off x="1296" y="2592"/>
              <a:ext cx="432" cy="624"/>
            </a:xfrm>
            <a:prstGeom prst="chevron">
              <a:avLst>
                <a:gd name="adj" fmla="val 25000"/>
              </a:avLst>
            </a:prstGeom>
            <a:solidFill>
              <a:schemeClr val="folHlink"/>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7901" name="AutoShape 39"/>
            <p:cNvSpPr>
              <a:spLocks noChangeArrowheads="1"/>
            </p:cNvSpPr>
            <p:nvPr/>
          </p:nvSpPr>
          <p:spPr bwMode="auto">
            <a:xfrm rot="-5400000">
              <a:off x="4176" y="2592"/>
              <a:ext cx="432" cy="624"/>
            </a:xfrm>
            <a:prstGeom prst="chevron">
              <a:avLst>
                <a:gd name="adj" fmla="val 25000"/>
              </a:avLst>
            </a:prstGeom>
            <a:solidFill>
              <a:schemeClr val="folHlink"/>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7902" name="AutoShape 41"/>
            <p:cNvSpPr>
              <a:spLocks noChangeArrowheads="1"/>
            </p:cNvSpPr>
            <p:nvPr/>
          </p:nvSpPr>
          <p:spPr bwMode="auto">
            <a:xfrm>
              <a:off x="2496" y="2064"/>
              <a:ext cx="1248" cy="496"/>
            </a:xfrm>
            <a:prstGeom prst="flowChartDocumen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Thống kê kết quả học tập</a:t>
              </a:r>
            </a:p>
          </p:txBody>
        </p:sp>
        <p:sp>
          <p:nvSpPr>
            <p:cNvPr id="37903" name="AutoShape 42"/>
            <p:cNvSpPr>
              <a:spLocks noChangeArrowheads="1"/>
            </p:cNvSpPr>
            <p:nvPr/>
          </p:nvSpPr>
          <p:spPr bwMode="auto">
            <a:xfrm>
              <a:off x="3936" y="2084"/>
              <a:ext cx="1248" cy="449"/>
            </a:xfrm>
            <a:prstGeom prst="flowChartDocumen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1600" b="1">
                  <a:latin typeface="Times New Roman" panose="02020603050405020304" pitchFamily="18" charset="0"/>
                </a:rPr>
                <a:t>Báo cáo tình hình học tập</a:t>
              </a:r>
            </a:p>
          </p:txBody>
        </p:sp>
        <p:sp>
          <p:nvSpPr>
            <p:cNvPr id="37904" name="Text Box 49"/>
            <p:cNvSpPr txBox="1">
              <a:spLocks noChangeArrowheads="1"/>
            </p:cNvSpPr>
            <p:nvPr/>
          </p:nvSpPr>
          <p:spPr bwMode="auto">
            <a:xfrm>
              <a:off x="144" y="2161"/>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b="1">
                  <a:solidFill>
                    <a:srgbClr val="993300"/>
                  </a:solidFill>
                  <a:latin typeface="Times New Roman" panose="02020603050405020304" pitchFamily="18" charset="0"/>
                </a:rPr>
                <a:t>MIS</a:t>
              </a:r>
            </a:p>
          </p:txBody>
        </p:sp>
        <p:grpSp>
          <p:nvGrpSpPr>
            <p:cNvPr id="37905" name="Group 54"/>
            <p:cNvGrpSpPr>
              <a:grpSpLocks/>
            </p:cNvGrpSpPr>
            <p:nvPr/>
          </p:nvGrpSpPr>
          <p:grpSpPr bwMode="auto">
            <a:xfrm>
              <a:off x="144" y="595"/>
              <a:ext cx="5184" cy="1373"/>
              <a:chOff x="144" y="595"/>
              <a:chExt cx="5184" cy="1373"/>
            </a:xfrm>
          </p:grpSpPr>
          <p:sp>
            <p:nvSpPr>
              <p:cNvPr id="37906" name="Line 34"/>
              <p:cNvSpPr>
                <a:spLocks noChangeShapeType="1"/>
              </p:cNvSpPr>
              <p:nvPr/>
            </p:nvSpPr>
            <p:spPr bwMode="auto">
              <a:xfrm>
                <a:off x="432" y="1776"/>
                <a:ext cx="4896" cy="0"/>
              </a:xfrm>
              <a:prstGeom prst="line">
                <a:avLst/>
              </a:prstGeom>
              <a:noFill/>
              <a:ln w="76200">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07" name="AutoShape 37"/>
              <p:cNvSpPr>
                <a:spLocks noChangeArrowheads="1"/>
              </p:cNvSpPr>
              <p:nvPr/>
            </p:nvSpPr>
            <p:spPr bwMode="auto">
              <a:xfrm rot="-5400000">
                <a:off x="1920" y="1440"/>
                <a:ext cx="432" cy="624"/>
              </a:xfrm>
              <a:prstGeom prst="chevron">
                <a:avLst>
                  <a:gd name="adj" fmla="val 25000"/>
                </a:avLst>
              </a:prstGeom>
              <a:solidFill>
                <a:schemeClr val="folHlink"/>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7908" name="AutoShape 44"/>
              <p:cNvSpPr>
                <a:spLocks noChangeArrowheads="1"/>
              </p:cNvSpPr>
              <p:nvPr/>
            </p:nvSpPr>
            <p:spPr bwMode="auto">
              <a:xfrm>
                <a:off x="912" y="595"/>
                <a:ext cx="2349" cy="1045"/>
              </a:xfrm>
              <a:prstGeom prst="flowChartDecision">
                <a:avLst/>
              </a:prstGeom>
              <a:solidFill>
                <a:srgbClr val="FFCC99"/>
              </a:solidFill>
              <a:ln w="9525">
                <a:solidFill>
                  <a:srgbClr val="CCECFF"/>
                </a:solidFill>
                <a:miter lim="800000"/>
                <a:headEnd/>
                <a:tailEnd/>
              </a:ln>
              <a:effectLst>
                <a:outerShdw dist="35921" dir="2700000" algn="ctr" rotWithShape="0">
                  <a:schemeClr val="bg2"/>
                </a:outerShdw>
              </a:effectLst>
            </p:spPr>
            <p:txBody>
              <a:bodyPr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Hỗ trợ đánh giá kết quả học tập của sinh viên</a:t>
                </a:r>
              </a:p>
            </p:txBody>
          </p:sp>
          <p:graphicFrame>
            <p:nvGraphicFramePr>
              <p:cNvPr id="37909" name="Object 45"/>
              <p:cNvGraphicFramePr>
                <a:graphicFrameLocks noChangeAspect="1"/>
              </p:cNvGraphicFramePr>
              <p:nvPr/>
            </p:nvGraphicFramePr>
            <p:xfrm>
              <a:off x="3360" y="768"/>
              <a:ext cx="1490" cy="697"/>
            </p:xfrm>
            <a:graphic>
              <a:graphicData uri="http://schemas.openxmlformats.org/presentationml/2006/ole">
                <mc:AlternateContent xmlns:mc="http://schemas.openxmlformats.org/markup-compatibility/2006">
                  <mc:Choice xmlns:v="urn:schemas-microsoft-com:vml" Requires="v">
                    <p:oleObj spid="_x0000_s7187" name="Chart" r:id="rId3" imgW="3543269" imgH="1657232" progId="MSGraph.Chart.8">
                      <p:embed followColorScheme="full"/>
                    </p:oleObj>
                  </mc:Choice>
                  <mc:Fallback>
                    <p:oleObj name="Chart" r:id="rId3" imgW="3543269" imgH="1657232" progId="MSGraph.Chart.8">
                      <p:embed followColorScheme="full"/>
                      <p:pic>
                        <p:nvPicPr>
                          <p:cNvPr id="37909" name="Object 45"/>
                          <p:cNvPicPr>
                            <a:picLocks noChangeAspect="1" noChangeArrowheads="1"/>
                          </p:cNvPicPr>
                          <p:nvPr/>
                        </p:nvPicPr>
                        <p:blipFill>
                          <a:blip r:embed="rId4"/>
                          <a:srcRect/>
                          <a:stretch>
                            <a:fillRect/>
                          </a:stretch>
                        </p:blipFill>
                        <p:spPr bwMode="auto">
                          <a:xfrm>
                            <a:off x="3360" y="768"/>
                            <a:ext cx="1490" cy="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0" name="AutoShape 47"/>
              <p:cNvSpPr>
                <a:spLocks noChangeArrowheads="1"/>
              </p:cNvSpPr>
              <p:nvPr/>
            </p:nvSpPr>
            <p:spPr bwMode="auto">
              <a:xfrm rot="-5400000">
                <a:off x="3648" y="1440"/>
                <a:ext cx="432" cy="624"/>
              </a:xfrm>
              <a:prstGeom prst="chevron">
                <a:avLst>
                  <a:gd name="adj" fmla="val 25000"/>
                </a:avLst>
              </a:prstGeom>
              <a:solidFill>
                <a:schemeClr val="folHlink"/>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7911" name="Text Box 50"/>
              <p:cNvSpPr txBox="1">
                <a:spLocks noChangeArrowheads="1"/>
              </p:cNvSpPr>
              <p:nvPr/>
            </p:nvSpPr>
            <p:spPr bwMode="auto">
              <a:xfrm>
                <a:off x="144" y="1105"/>
                <a:ext cx="3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b="1">
                    <a:solidFill>
                      <a:srgbClr val="993300"/>
                    </a:solidFill>
                    <a:latin typeface="Times New Roman" panose="02020603050405020304" pitchFamily="18" charset="0"/>
                  </a:rPr>
                  <a:t>DSS</a:t>
                </a:r>
              </a:p>
            </p:txBody>
          </p:sp>
        </p:grpSp>
      </p:grpSp>
    </p:spTree>
    <p:extLst>
      <p:ext uri="{BB962C8B-B14F-4D97-AF65-F5344CB8AC3E}">
        <p14:creationId xmlns:p14="http://schemas.microsoft.com/office/powerpoint/2010/main" val="90624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714549-E7F4-4800-B707-A34E624392C8}" type="slidenum">
              <a:rPr lang="en-US" altLang="vi-VN"/>
              <a:pPr/>
              <a:t>19</a:t>
            </a:fld>
            <a:endParaRPr lang="en-US" altLang="vi-VN"/>
          </a:p>
        </p:txBody>
      </p:sp>
      <p:sp>
        <p:nvSpPr>
          <p:cNvPr id="38915" name="Rectangle 2"/>
          <p:cNvSpPr>
            <a:spLocks noGrp="1" noChangeArrowheads="1"/>
          </p:cNvSpPr>
          <p:nvPr>
            <p:ph type="title"/>
          </p:nvPr>
        </p:nvSpPr>
        <p:spPr>
          <a:xfrm>
            <a:off x="1524000" y="561181"/>
            <a:ext cx="8229600" cy="544539"/>
          </a:xfrm>
        </p:spPr>
        <p:txBody>
          <a:bodyPr>
            <a:normAutofit fontScale="90000"/>
          </a:bodyPr>
          <a:lstStyle/>
          <a:p>
            <a:pPr eaLnBrk="1" hangingPunct="1"/>
            <a:r>
              <a:rPr lang="en-US" altLang="vi-VN" sz="3600" smtClean="0"/>
              <a:t>Nhiệm vụ - vai trò của HTTT </a:t>
            </a:r>
          </a:p>
        </p:txBody>
      </p:sp>
      <p:sp>
        <p:nvSpPr>
          <p:cNvPr id="38916" name="Rectangle 3"/>
          <p:cNvSpPr>
            <a:spLocks noGrp="1" noChangeArrowheads="1"/>
          </p:cNvSpPr>
          <p:nvPr>
            <p:ph type="body" idx="1"/>
          </p:nvPr>
        </p:nvSpPr>
        <p:spPr>
          <a:xfrm>
            <a:off x="936171" y="1440682"/>
            <a:ext cx="8229600" cy="1981200"/>
          </a:xfrm>
        </p:spPr>
        <p:txBody>
          <a:bodyPr/>
          <a:lstStyle/>
          <a:p>
            <a:pPr eaLnBrk="1" hangingPunct="1"/>
            <a:r>
              <a:rPr lang="en-US" altLang="vi-VN" sz="2800" smtClean="0"/>
              <a:t>Chức năng chính của HTTT là xử lý thông tin. </a:t>
            </a:r>
          </a:p>
          <a:p>
            <a:pPr eaLnBrk="1" hangingPunct="1"/>
            <a:r>
              <a:rPr lang="en-US" altLang="vi-VN" sz="2800" smtClean="0"/>
              <a:t>Quá trình xử lý thông tin giống như một hộp đen gồm bộ xử lý, thông tin đầu vào (input), thông tin đầu ra (output) và thông tin phản hồi của hệ thống.</a:t>
            </a:r>
          </a:p>
        </p:txBody>
      </p:sp>
      <p:grpSp>
        <p:nvGrpSpPr>
          <p:cNvPr id="38917" name="Group 17"/>
          <p:cNvGrpSpPr>
            <a:grpSpLocks/>
          </p:cNvGrpSpPr>
          <p:nvPr/>
        </p:nvGrpSpPr>
        <p:grpSpPr bwMode="auto">
          <a:xfrm>
            <a:off x="1145190" y="3331962"/>
            <a:ext cx="7010400" cy="3200400"/>
            <a:chOff x="576" y="1968"/>
            <a:chExt cx="4416" cy="2016"/>
          </a:xfrm>
        </p:grpSpPr>
        <p:sp>
          <p:nvSpPr>
            <p:cNvPr id="38918" name="Text Box 5"/>
            <p:cNvSpPr txBox="1">
              <a:spLocks noChangeArrowheads="1"/>
            </p:cNvSpPr>
            <p:nvPr/>
          </p:nvSpPr>
          <p:spPr bwMode="auto">
            <a:xfrm>
              <a:off x="2017" y="2371"/>
              <a:ext cx="1874" cy="749"/>
            </a:xfrm>
            <a:prstGeom prst="rect">
              <a:avLst/>
            </a:prstGeom>
            <a:solidFill>
              <a:schemeClr val="tx1"/>
            </a:solidFill>
            <a:ln w="57150">
              <a:solidFill>
                <a:srgbClr val="000000"/>
              </a:solidFill>
              <a:miter lim="800000"/>
              <a:headEnd/>
              <a:tailEnd/>
            </a:ln>
            <a:effectLst>
              <a:outerShdw dist="35921"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latin typeface="Times New Roman" panose="02020603050405020304" pitchFamily="18" charset="0"/>
                </a:rPr>
                <a:t> </a:t>
              </a:r>
              <a:r>
                <a:rPr lang="en-US" altLang="vi-VN" sz="2800" b="1">
                  <a:solidFill>
                    <a:schemeClr val="bg1"/>
                  </a:solidFill>
                  <a:latin typeface="Times New Roman" panose="02020603050405020304" pitchFamily="18" charset="0"/>
                </a:rPr>
                <a:t>Hộp đen </a:t>
              </a:r>
            </a:p>
            <a:p>
              <a:pPr algn="ctr" eaLnBrk="1" hangingPunct="1"/>
              <a:r>
                <a:rPr lang="en-US" altLang="vi-VN" sz="2800" b="1">
                  <a:solidFill>
                    <a:schemeClr val="bg1"/>
                  </a:solidFill>
                  <a:latin typeface="Times New Roman" panose="02020603050405020304" pitchFamily="18" charset="0"/>
                </a:rPr>
                <a:t>(Black box)</a:t>
              </a:r>
              <a:endParaRPr lang="en-US" altLang="vi-VN" sz="4000" b="1">
                <a:solidFill>
                  <a:schemeClr val="bg1"/>
                </a:solidFill>
                <a:latin typeface="Times New Roman" panose="02020603050405020304" pitchFamily="18" charset="0"/>
              </a:endParaRPr>
            </a:p>
          </p:txBody>
        </p:sp>
        <p:sp>
          <p:nvSpPr>
            <p:cNvPr id="38919" name="Line 6"/>
            <p:cNvSpPr>
              <a:spLocks noChangeShapeType="1"/>
            </p:cNvSpPr>
            <p:nvPr/>
          </p:nvSpPr>
          <p:spPr bwMode="auto">
            <a:xfrm>
              <a:off x="576" y="2550"/>
              <a:ext cx="1441" cy="0"/>
            </a:xfrm>
            <a:prstGeom prst="line">
              <a:avLst/>
            </a:prstGeom>
            <a:noFill/>
            <a:ln w="28575">
              <a:solidFill>
                <a:srgbClr val="0000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0" name="Line 7"/>
            <p:cNvSpPr>
              <a:spLocks noChangeShapeType="1"/>
            </p:cNvSpPr>
            <p:nvPr/>
          </p:nvSpPr>
          <p:spPr bwMode="auto">
            <a:xfrm>
              <a:off x="576" y="2909"/>
              <a:ext cx="1441" cy="0"/>
            </a:xfrm>
            <a:prstGeom prst="line">
              <a:avLst/>
            </a:prstGeom>
            <a:noFill/>
            <a:ln w="28575">
              <a:solidFill>
                <a:srgbClr val="0000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1" name="Line 8"/>
            <p:cNvSpPr>
              <a:spLocks noChangeShapeType="1"/>
            </p:cNvSpPr>
            <p:nvPr/>
          </p:nvSpPr>
          <p:spPr bwMode="auto">
            <a:xfrm>
              <a:off x="3891" y="2550"/>
              <a:ext cx="1101" cy="0"/>
            </a:xfrm>
            <a:prstGeom prst="line">
              <a:avLst/>
            </a:prstGeom>
            <a:noFill/>
            <a:ln w="28575">
              <a:solidFill>
                <a:srgbClr val="0000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2" name="Line 9"/>
            <p:cNvSpPr>
              <a:spLocks noChangeShapeType="1"/>
            </p:cNvSpPr>
            <p:nvPr/>
          </p:nvSpPr>
          <p:spPr bwMode="auto">
            <a:xfrm>
              <a:off x="3891" y="2909"/>
              <a:ext cx="1101" cy="0"/>
            </a:xfrm>
            <a:prstGeom prst="line">
              <a:avLst/>
            </a:prstGeom>
            <a:noFill/>
            <a:ln w="28575">
              <a:solidFill>
                <a:srgbClr val="0000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3" name="Line 10"/>
            <p:cNvSpPr>
              <a:spLocks noChangeShapeType="1"/>
            </p:cNvSpPr>
            <p:nvPr/>
          </p:nvSpPr>
          <p:spPr bwMode="auto">
            <a:xfrm>
              <a:off x="4612" y="2909"/>
              <a:ext cx="0" cy="1075"/>
            </a:xfrm>
            <a:prstGeom prst="line">
              <a:avLst/>
            </a:prstGeom>
            <a:noFill/>
            <a:ln w="28575">
              <a:solidFill>
                <a:srgbClr val="00000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4" name="Line 11"/>
            <p:cNvSpPr>
              <a:spLocks noChangeShapeType="1"/>
            </p:cNvSpPr>
            <p:nvPr/>
          </p:nvSpPr>
          <p:spPr bwMode="auto">
            <a:xfrm flipH="1">
              <a:off x="1297" y="3984"/>
              <a:ext cx="3315" cy="0"/>
            </a:xfrm>
            <a:prstGeom prst="line">
              <a:avLst/>
            </a:prstGeom>
            <a:noFill/>
            <a:ln w="28575">
              <a:solidFill>
                <a:srgbClr val="000000"/>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5" name="Line 12"/>
            <p:cNvSpPr>
              <a:spLocks noChangeShapeType="1"/>
            </p:cNvSpPr>
            <p:nvPr/>
          </p:nvSpPr>
          <p:spPr bwMode="auto">
            <a:xfrm flipV="1">
              <a:off x="1297" y="2909"/>
              <a:ext cx="0" cy="1075"/>
            </a:xfrm>
            <a:prstGeom prst="line">
              <a:avLst/>
            </a:prstGeom>
            <a:noFill/>
            <a:ln w="28575">
              <a:solidFill>
                <a:srgbClr val="0000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vi-VN"/>
            </a:p>
          </p:txBody>
        </p:sp>
        <p:sp>
          <p:nvSpPr>
            <p:cNvPr id="38926" name="Text Box 13"/>
            <p:cNvSpPr txBox="1">
              <a:spLocks noChangeArrowheads="1"/>
            </p:cNvSpPr>
            <p:nvPr/>
          </p:nvSpPr>
          <p:spPr bwMode="auto">
            <a:xfrm>
              <a:off x="1873" y="3446"/>
              <a:ext cx="2018" cy="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vi-VN" sz="2400">
                  <a:latin typeface="Times New Roman" panose="02020603050405020304" pitchFamily="18" charset="0"/>
                </a:rPr>
                <a:t>Phản hồi (feed back)</a:t>
              </a:r>
              <a:endParaRPr lang="en-US" altLang="vi-VN" sz="3600">
                <a:latin typeface="Times New Roman" panose="02020603050405020304" pitchFamily="18" charset="0"/>
              </a:endParaRPr>
            </a:p>
          </p:txBody>
        </p:sp>
        <p:sp>
          <p:nvSpPr>
            <p:cNvPr id="38927" name="Text Box 14"/>
            <p:cNvSpPr txBox="1">
              <a:spLocks noChangeArrowheads="1"/>
            </p:cNvSpPr>
            <p:nvPr/>
          </p:nvSpPr>
          <p:spPr bwMode="auto">
            <a:xfrm>
              <a:off x="4107" y="1968"/>
              <a:ext cx="865" cy="4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400">
                  <a:latin typeface="Times New Roman" panose="02020603050405020304" pitchFamily="18" charset="0"/>
                </a:rPr>
                <a:t>Output</a:t>
              </a:r>
              <a:endParaRPr lang="en-US" altLang="vi-VN" sz="3600">
                <a:latin typeface="Times New Roman" panose="02020603050405020304" pitchFamily="18" charset="0"/>
              </a:endParaRPr>
            </a:p>
          </p:txBody>
        </p:sp>
        <p:sp>
          <p:nvSpPr>
            <p:cNvPr id="38928" name="Text Box 15"/>
            <p:cNvSpPr txBox="1">
              <a:spLocks noChangeArrowheads="1"/>
            </p:cNvSpPr>
            <p:nvPr/>
          </p:nvSpPr>
          <p:spPr bwMode="auto">
            <a:xfrm>
              <a:off x="713" y="2013"/>
              <a:ext cx="684" cy="4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400">
                  <a:latin typeface="Times New Roman" panose="02020603050405020304" pitchFamily="18" charset="0"/>
                </a:rPr>
                <a:t>Input</a:t>
              </a:r>
              <a:endParaRPr lang="en-US" altLang="vi-VN" sz="3600">
                <a:latin typeface="Times New Roman" panose="02020603050405020304" pitchFamily="18" charset="0"/>
              </a:endParaRPr>
            </a:p>
          </p:txBody>
        </p:sp>
      </p:grpSp>
    </p:spTree>
    <p:extLst>
      <p:ext uri="{BB962C8B-B14F-4D97-AF65-F5344CB8AC3E}">
        <p14:creationId xmlns:p14="http://schemas.microsoft.com/office/powerpoint/2010/main" val="295600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CHƯƠNG I: ĐẠI CƯƠNG VỀ HỆ THỐNG </a:t>
            </a:r>
            <a:r>
              <a:rPr lang="en-US" smtClean="0"/>
              <a:t>THÔNG </a:t>
            </a:r>
            <a:r>
              <a:rPr lang="en-US"/>
              <a:t>TIN</a:t>
            </a:r>
            <a:endParaRPr lang="vi-VN"/>
          </a:p>
        </p:txBody>
      </p:sp>
      <p:sp>
        <p:nvSpPr>
          <p:cNvPr id="3" name="Content Placeholder 2"/>
          <p:cNvSpPr>
            <a:spLocks noGrp="1"/>
          </p:cNvSpPr>
          <p:nvPr>
            <p:ph idx="1"/>
          </p:nvPr>
        </p:nvSpPr>
        <p:spPr/>
        <p:txBody>
          <a:bodyPr/>
          <a:lstStyle/>
          <a:p>
            <a:pPr marL="63500" indent="-228600" algn="just">
              <a:spcBef>
                <a:spcPts val="785"/>
              </a:spcBef>
            </a:pPr>
            <a:r>
              <a:rPr lang="en-US">
                <a:latin typeface="Times New Roman" panose="02020603050405020304" pitchFamily="18" charset="0"/>
                <a:ea typeface="Times New Roman" panose="02020603050405020304" pitchFamily="18" charset="0"/>
                <a:cs typeface="Times New Roman" panose="02020603050405020304" pitchFamily="18" charset="0"/>
              </a:rPr>
              <a:t>Mục</a:t>
            </a:r>
            <a:r>
              <a:rPr lang="en-US" spc="3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tiêu</a:t>
            </a:r>
            <a:r>
              <a:rPr lang="en-US" spc="4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học</a:t>
            </a:r>
            <a:r>
              <a:rPr lang="en-US" spc="3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tập:</a:t>
            </a:r>
            <a:endParaRPr lang="vi-VN">
              <a:latin typeface="Times New Roman" panose="02020603050405020304" pitchFamily="18" charset="0"/>
              <a:ea typeface="Times New Roman" panose="02020603050405020304" pitchFamily="18" charset="0"/>
              <a:cs typeface="Times New Roman" panose="02020603050405020304" pitchFamily="18" charset="0"/>
            </a:endParaRPr>
          </a:p>
          <a:p>
            <a:pPr marL="920750" marR="74930" lvl="1" indent="-457200">
              <a:lnSpc>
                <a:spcPct val="130000"/>
              </a:lnSpc>
              <a:spcBef>
                <a:spcPts val="710"/>
              </a:spcBef>
              <a:buFont typeface="Wingdings" panose="05000000000000000000" pitchFamily="2" charset="2"/>
              <a:buChar char="§"/>
            </a:pPr>
            <a:r>
              <a:rPr lang="en-US">
                <a:latin typeface="Times New Roman" panose="02020603050405020304" pitchFamily="18" charset="0"/>
                <a:ea typeface="Times New Roman" panose="02020603050405020304" pitchFamily="18" charset="0"/>
                <a:cs typeface="Times New Roman" panose="02020603050405020304" pitchFamily="18" charset="0"/>
              </a:rPr>
              <a:t>C</a:t>
            </a:r>
            <a:r>
              <a:rPr lang="en-US" smtClean="0">
                <a:latin typeface="Times New Roman" panose="02020603050405020304" pitchFamily="18" charset="0"/>
                <a:ea typeface="Times New Roman" panose="02020603050405020304" pitchFamily="18" charset="0"/>
                <a:cs typeface="Times New Roman" panose="02020603050405020304" pitchFamily="18" charset="0"/>
              </a:rPr>
              <a:t>ung</a:t>
            </a:r>
            <a:r>
              <a:rPr lang="en-US" spc="12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cấp</a:t>
            </a:r>
            <a:r>
              <a:rPr lang="en-US" spc="12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các</a:t>
            </a:r>
            <a:r>
              <a:rPr lang="en-US" spc="12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khái</a:t>
            </a:r>
            <a:r>
              <a:rPr lang="en-US" spc="11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niệm</a:t>
            </a:r>
            <a:r>
              <a:rPr lang="en-US" spc="11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cơ</a:t>
            </a:r>
            <a:r>
              <a:rPr lang="en-US" spc="120">
                <a:latin typeface="Times New Roman" panose="02020603050405020304" pitchFamily="18" charset="0"/>
                <a:ea typeface="Times New Roman" panose="02020603050405020304" pitchFamily="18" charset="0"/>
                <a:cs typeface="Times New Roman" panose="02020603050405020304" pitchFamily="18" charset="0"/>
              </a:rPr>
              <a:t> </a:t>
            </a:r>
            <a:r>
              <a:rPr lang="en-US" spc="-5">
                <a:latin typeface="Times New Roman" panose="02020603050405020304" pitchFamily="18" charset="0"/>
                <a:ea typeface="Times New Roman" panose="02020603050405020304" pitchFamily="18" charset="0"/>
                <a:cs typeface="Times New Roman" panose="02020603050405020304" pitchFamily="18" charset="0"/>
              </a:rPr>
              <a:t>bản</a:t>
            </a:r>
            <a:r>
              <a:rPr lang="en-US" spc="11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về</a:t>
            </a:r>
            <a:r>
              <a:rPr lang="en-US" spc="12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phân</a:t>
            </a:r>
            <a:r>
              <a:rPr lang="en-US" spc="12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tích</a:t>
            </a:r>
            <a:r>
              <a:rPr lang="en-US" spc="11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và</a:t>
            </a:r>
            <a:r>
              <a:rPr lang="en-US" spc="12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thiết</a:t>
            </a:r>
            <a:r>
              <a:rPr lang="en-US" spc="11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kế</a:t>
            </a:r>
            <a:r>
              <a:rPr lang="en-US" spc="12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hệ</a:t>
            </a:r>
            <a:r>
              <a:rPr lang="en-US" spc="14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thống</a:t>
            </a:r>
            <a:r>
              <a:rPr lang="en-US" smtClean="0">
                <a:latin typeface="Times New Roman" panose="02020603050405020304" pitchFamily="18" charset="0"/>
                <a:ea typeface="Times New Roman" panose="02020603050405020304" pitchFamily="18" charset="0"/>
                <a:cs typeface="Times New Roman" panose="02020603050405020304" pitchFamily="18" charset="0"/>
              </a:rPr>
              <a:t>.</a:t>
            </a:r>
          </a:p>
          <a:p>
            <a:pPr marL="920750" marR="74930" lvl="1" indent="-457200">
              <a:lnSpc>
                <a:spcPct val="130000"/>
              </a:lnSpc>
              <a:spcBef>
                <a:spcPts val="710"/>
              </a:spcBef>
              <a:buFont typeface="Wingdings" panose="05000000000000000000" pitchFamily="2" charset="2"/>
              <a:buChar char="§"/>
            </a:pPr>
            <a:r>
              <a:rPr lang="en-US">
                <a:latin typeface="Times New Roman" panose="02020603050405020304" pitchFamily="18" charset="0"/>
                <a:ea typeface="Times New Roman" panose="02020603050405020304" pitchFamily="18" charset="0"/>
                <a:cs typeface="Times New Roman" panose="02020603050405020304" pitchFamily="18" charset="0"/>
              </a:rPr>
              <a:t>Đ</a:t>
            </a:r>
            <a:r>
              <a:rPr lang="en-US" smtClean="0">
                <a:latin typeface="Times New Roman" panose="02020603050405020304" pitchFamily="18" charset="0"/>
                <a:ea typeface="Times New Roman" panose="02020603050405020304" pitchFamily="18" charset="0"/>
                <a:cs typeface="Times New Roman" panose="02020603050405020304" pitchFamily="18" charset="0"/>
              </a:rPr>
              <a:t>ưa</a:t>
            </a:r>
            <a:r>
              <a:rPr lang="en-US" spc="-5"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pc="5">
                <a:latin typeface="Times New Roman" panose="02020603050405020304" pitchFamily="18" charset="0"/>
                <a:ea typeface="Times New Roman" panose="02020603050405020304" pitchFamily="18" charset="0"/>
                <a:cs typeface="Times New Roman" panose="02020603050405020304" pitchFamily="18" charset="0"/>
              </a:rPr>
              <a:t>ra</a:t>
            </a:r>
            <a:r>
              <a:rPr lang="en-US">
                <a:latin typeface="Times New Roman" panose="02020603050405020304" pitchFamily="18" charset="0"/>
                <a:ea typeface="Times New Roman" panose="02020603050405020304" pitchFamily="18" charset="0"/>
                <a:cs typeface="Times New Roman" panose="02020603050405020304" pitchFamily="18" charset="0"/>
              </a:rPr>
              <a:t> một </a:t>
            </a:r>
            <a:r>
              <a:rPr lang="en-US" spc="5">
                <a:latin typeface="Times New Roman" panose="02020603050405020304" pitchFamily="18" charset="0"/>
                <a:ea typeface="Times New Roman" panose="02020603050405020304" pitchFamily="18" charset="0"/>
                <a:cs typeface="Times New Roman" panose="02020603050405020304" pitchFamily="18" charset="0"/>
              </a:rPr>
              <a:t>quy</a:t>
            </a:r>
            <a:r>
              <a:rPr lang="en-US" spc="-2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trình</a:t>
            </a:r>
            <a:r>
              <a:rPr lang="en-US" spc="-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phát triển</a:t>
            </a:r>
            <a:r>
              <a:rPr lang="en-US" spc="-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hệ</a:t>
            </a:r>
            <a:r>
              <a:rPr lang="en-US" spc="-5">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thống</a:t>
            </a:r>
            <a:r>
              <a:rPr lang="en-US" spc="1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đ</a:t>
            </a:r>
            <a:r>
              <a:rPr lang="en-US" smtClean="0">
                <a:latin typeface="Times New Roman" panose="02020603050405020304" pitchFamily="18" charset="0"/>
                <a:ea typeface="Times New Roman" panose="02020603050405020304" pitchFamily="18" charset="0"/>
                <a:cs typeface="Times New Roman" panose="02020603050405020304" pitchFamily="18" charset="0"/>
              </a:rPr>
              <a:t>ơn</a:t>
            </a:r>
            <a:r>
              <a:rPr lang="en-US" spc="-5"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giản.</a:t>
            </a:r>
            <a:endParaRPr lang="vi-VN">
              <a:latin typeface="Times New Roman" panose="02020603050405020304" pitchFamily="18" charset="0"/>
              <a:ea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333261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C22E5B-378E-4A14-A5DA-E044F280AF6F}" type="slidenum">
              <a:rPr lang="en-US" altLang="vi-VN"/>
              <a:pPr/>
              <a:t>20</a:t>
            </a:fld>
            <a:endParaRPr lang="en-US" altLang="vi-VN"/>
          </a:p>
        </p:txBody>
      </p:sp>
      <p:sp>
        <p:nvSpPr>
          <p:cNvPr id="39939" name="Rectangle 2"/>
          <p:cNvSpPr>
            <a:spLocks noGrp="1" noChangeArrowheads="1"/>
          </p:cNvSpPr>
          <p:nvPr>
            <p:ph type="title"/>
          </p:nvPr>
        </p:nvSpPr>
        <p:spPr>
          <a:xfrm>
            <a:off x="1600200" y="685800"/>
            <a:ext cx="8229600" cy="533400"/>
          </a:xfrm>
        </p:spPr>
        <p:txBody>
          <a:bodyPr>
            <a:normAutofit fontScale="90000"/>
          </a:bodyPr>
          <a:lstStyle/>
          <a:p>
            <a:pPr eaLnBrk="1" hangingPunct="1"/>
            <a:r>
              <a:rPr lang="en-US" altLang="vi-VN" sz="3600" smtClean="0"/>
              <a:t>Nhiệm vụ của HTTT </a:t>
            </a:r>
          </a:p>
        </p:txBody>
      </p:sp>
      <p:sp>
        <p:nvSpPr>
          <p:cNvPr id="39940" name="Rectangle 3"/>
          <p:cNvSpPr>
            <a:spLocks noGrp="1" noChangeArrowheads="1"/>
          </p:cNvSpPr>
          <p:nvPr>
            <p:ph type="body" idx="1"/>
          </p:nvPr>
        </p:nvSpPr>
        <p:spPr>
          <a:xfrm>
            <a:off x="914400" y="1701031"/>
            <a:ext cx="8229600" cy="4800600"/>
          </a:xfrm>
        </p:spPr>
        <p:txBody>
          <a:bodyPr>
            <a:normAutofit lnSpcReduction="10000"/>
          </a:bodyPr>
          <a:lstStyle/>
          <a:p>
            <a:pPr eaLnBrk="1" hangingPunct="1">
              <a:lnSpc>
                <a:spcPct val="80000"/>
              </a:lnSpc>
            </a:pPr>
            <a:r>
              <a:rPr lang="en-US" altLang="vi-VN" sz="2800" smtClean="0"/>
              <a:t>Đối ngoại: </a:t>
            </a:r>
          </a:p>
          <a:p>
            <a:pPr lvl="1" eaLnBrk="1" hangingPunct="1">
              <a:lnSpc>
                <a:spcPct val="80000"/>
              </a:lnSpc>
              <a:buClr>
                <a:schemeClr val="tx1"/>
              </a:buClr>
              <a:buFontTx/>
              <a:buChar char="o"/>
            </a:pPr>
            <a:r>
              <a:rPr lang="en-US" altLang="vi-VN" sz="2400" smtClean="0"/>
              <a:t>Thu nhận thông tin từ môi trường ngoài</a:t>
            </a:r>
          </a:p>
          <a:p>
            <a:pPr lvl="1" eaLnBrk="1" hangingPunct="1">
              <a:lnSpc>
                <a:spcPct val="80000"/>
              </a:lnSpc>
              <a:buClr>
                <a:schemeClr val="tx1"/>
              </a:buClr>
              <a:buFontTx/>
              <a:buChar char="o"/>
            </a:pPr>
            <a:r>
              <a:rPr lang="en-US" altLang="vi-VN" sz="2400" smtClean="0"/>
              <a:t>Đưa thông tin ra ngoài. </a:t>
            </a:r>
          </a:p>
          <a:p>
            <a:pPr lvl="1" eaLnBrk="1" hangingPunct="1">
              <a:lnSpc>
                <a:spcPct val="80000"/>
              </a:lnSpc>
              <a:buClr>
                <a:schemeClr val="tx1"/>
              </a:buClr>
              <a:buFontTx/>
              <a:buNone/>
            </a:pPr>
            <a:r>
              <a:rPr lang="en-US" altLang="vi-VN" sz="2400" smtClean="0"/>
              <a:t>    Thí dụ như thông tin về giá cả, thị trường,. sức lao động, nhu cầu hàng hóa, v.v</a:t>
            </a:r>
          </a:p>
          <a:p>
            <a:pPr eaLnBrk="1" hangingPunct="1">
              <a:lnSpc>
                <a:spcPct val="80000"/>
              </a:lnSpc>
            </a:pPr>
            <a:r>
              <a:rPr lang="en-US" altLang="vi-VN" sz="2800" smtClean="0"/>
              <a:t>Đối nội: </a:t>
            </a:r>
          </a:p>
          <a:p>
            <a:pPr lvl="1" eaLnBrk="1" hangingPunct="1">
              <a:lnSpc>
                <a:spcPct val="80000"/>
              </a:lnSpc>
              <a:buClr>
                <a:schemeClr val="tx1"/>
              </a:buClr>
              <a:buFontTx/>
              <a:buChar char="o"/>
            </a:pPr>
            <a:r>
              <a:rPr lang="en-US" altLang="vi-VN" sz="2400" smtClean="0"/>
              <a:t>Là cầu nối liên lạc giữa các bộ phận của một hệ kinh doanh. </a:t>
            </a:r>
          </a:p>
          <a:p>
            <a:pPr lvl="1" eaLnBrk="1" hangingPunct="1">
              <a:lnSpc>
                <a:spcPct val="80000"/>
              </a:lnSpc>
              <a:buClr>
                <a:schemeClr val="tx1"/>
              </a:buClr>
              <a:buFontTx/>
              <a:buChar char="o"/>
            </a:pPr>
            <a:r>
              <a:rPr lang="en-US" altLang="vi-VN" sz="2400" smtClean="0"/>
              <a:t>Hỗ trợ cho những hệ tác nghiệp, ra quyết định các thông tin gồm hai loại nhằm: </a:t>
            </a:r>
          </a:p>
          <a:p>
            <a:pPr lvl="2" eaLnBrk="1" hangingPunct="1">
              <a:lnSpc>
                <a:spcPct val="80000"/>
              </a:lnSpc>
              <a:buFontTx/>
              <a:buChar char="-"/>
            </a:pPr>
            <a:r>
              <a:rPr lang="en-US" altLang="vi-VN" sz="2000" smtClean="0"/>
              <a:t>Phản ánh tình trạng nội bộ của doanh nghiệp, tổ chức trong hệ thống</a:t>
            </a:r>
          </a:p>
          <a:p>
            <a:pPr lvl="2" eaLnBrk="1" hangingPunct="1">
              <a:lnSpc>
                <a:spcPct val="80000"/>
              </a:lnSpc>
              <a:buFontTx/>
              <a:buChar char="-"/>
            </a:pPr>
            <a:r>
              <a:rPr lang="en-US" altLang="vi-VN" sz="2000" smtClean="0"/>
              <a:t>Tình trạng hoạt động kinh doanh của hệ thống. </a:t>
            </a:r>
          </a:p>
        </p:txBody>
      </p:sp>
    </p:spTree>
    <p:extLst>
      <p:ext uri="{BB962C8B-B14F-4D97-AF65-F5344CB8AC3E}">
        <p14:creationId xmlns:p14="http://schemas.microsoft.com/office/powerpoint/2010/main" val="3045711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E80177-3F4B-48B5-9C08-9DB1F2D76C2D}" type="slidenum">
              <a:rPr lang="en-US" altLang="vi-VN"/>
              <a:pPr/>
              <a:t>21</a:t>
            </a:fld>
            <a:endParaRPr lang="en-US" altLang="vi-VN"/>
          </a:p>
        </p:txBody>
      </p:sp>
      <p:sp>
        <p:nvSpPr>
          <p:cNvPr id="40963" name="Rectangle 2"/>
          <p:cNvSpPr>
            <a:spLocks noGrp="1" noChangeArrowheads="1"/>
          </p:cNvSpPr>
          <p:nvPr>
            <p:ph type="title"/>
          </p:nvPr>
        </p:nvSpPr>
        <p:spPr>
          <a:xfrm>
            <a:off x="1447800" y="685800"/>
            <a:ext cx="8229600" cy="624382"/>
          </a:xfrm>
        </p:spPr>
        <p:txBody>
          <a:bodyPr>
            <a:normAutofit fontScale="90000"/>
          </a:bodyPr>
          <a:lstStyle/>
          <a:p>
            <a:pPr eaLnBrk="1" hangingPunct="1"/>
            <a:r>
              <a:rPr lang="en-US" altLang="vi-VN" sz="3600" smtClean="0"/>
              <a:t>Vai trò của HTTT </a:t>
            </a:r>
          </a:p>
        </p:txBody>
      </p:sp>
      <p:sp>
        <p:nvSpPr>
          <p:cNvPr id="40964" name="Rectangle 3"/>
          <p:cNvSpPr>
            <a:spLocks noGrp="1" noChangeArrowheads="1"/>
          </p:cNvSpPr>
          <p:nvPr>
            <p:ph type="body" idx="1"/>
          </p:nvPr>
        </p:nvSpPr>
        <p:spPr>
          <a:xfrm>
            <a:off x="381000" y="1828800"/>
            <a:ext cx="8229600" cy="2362200"/>
          </a:xfrm>
        </p:spPr>
        <p:txBody>
          <a:bodyPr/>
          <a:lstStyle/>
          <a:p>
            <a:pPr eaLnBrk="1" hangingPunct="1"/>
            <a:r>
              <a:rPr lang="en-US" altLang="vi-VN" smtClean="0"/>
              <a:t>Là trung gian giữa:</a:t>
            </a:r>
          </a:p>
          <a:p>
            <a:pPr lvl="1" eaLnBrk="1" hangingPunct="1"/>
            <a:r>
              <a:rPr lang="en-US" altLang="vi-VN" smtClean="0"/>
              <a:t>Môi trường và hệ thống tổ chức</a:t>
            </a:r>
          </a:p>
          <a:p>
            <a:pPr lvl="1" eaLnBrk="1" hangingPunct="1"/>
            <a:r>
              <a:rPr lang="en-US" altLang="vi-VN" smtClean="0"/>
              <a:t>Hệ thống con quyết định và hệ thống con tác nghiệp.</a:t>
            </a:r>
          </a:p>
        </p:txBody>
      </p:sp>
    </p:spTree>
    <p:extLst>
      <p:ext uri="{BB962C8B-B14F-4D97-AF65-F5344CB8AC3E}">
        <p14:creationId xmlns:p14="http://schemas.microsoft.com/office/powerpoint/2010/main" val="2248030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DAB7DF-FF98-45D5-A43C-45CD68519D79}" type="slidenum">
              <a:rPr lang="en-US" altLang="vi-VN"/>
              <a:pPr/>
              <a:t>22</a:t>
            </a:fld>
            <a:endParaRPr lang="en-US" altLang="vi-VN"/>
          </a:p>
        </p:txBody>
      </p:sp>
      <p:sp>
        <p:nvSpPr>
          <p:cNvPr id="41987" name="Rectangle 2"/>
          <p:cNvSpPr>
            <a:spLocks noGrp="1" noChangeArrowheads="1"/>
          </p:cNvSpPr>
          <p:nvPr>
            <p:ph type="title"/>
          </p:nvPr>
        </p:nvSpPr>
        <p:spPr>
          <a:xfrm>
            <a:off x="1524000" y="696914"/>
            <a:ext cx="8229600" cy="642937"/>
          </a:xfrm>
        </p:spPr>
        <p:txBody>
          <a:bodyPr>
            <a:normAutofit/>
          </a:bodyPr>
          <a:lstStyle/>
          <a:p>
            <a:pPr eaLnBrk="1" hangingPunct="1"/>
            <a:r>
              <a:rPr lang="en-US" altLang="vi-VN" sz="3600" smtClean="0"/>
              <a:t>Biểu diễn HTTT</a:t>
            </a:r>
          </a:p>
        </p:txBody>
      </p:sp>
      <p:sp>
        <p:nvSpPr>
          <p:cNvPr id="41989" name="Text Box 19"/>
          <p:cNvSpPr txBox="1">
            <a:spLocks noChangeArrowheads="1"/>
          </p:cNvSpPr>
          <p:nvPr/>
        </p:nvSpPr>
        <p:spPr bwMode="auto">
          <a:xfrm>
            <a:off x="7696200" y="434340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b="1">
                <a:latin typeface="Times New Roman" panose="02020603050405020304" pitchFamily="18" charset="0"/>
              </a:rPr>
              <a:t>Các thành phần</a:t>
            </a:r>
          </a:p>
        </p:txBody>
      </p:sp>
      <p:grpSp>
        <p:nvGrpSpPr>
          <p:cNvPr id="41990" name="Group 43"/>
          <p:cNvGrpSpPr>
            <a:grpSpLocks/>
          </p:cNvGrpSpPr>
          <p:nvPr/>
        </p:nvGrpSpPr>
        <p:grpSpPr bwMode="auto">
          <a:xfrm>
            <a:off x="152400" y="1524000"/>
            <a:ext cx="7543800" cy="4926013"/>
            <a:chOff x="96" y="960"/>
            <a:chExt cx="4752" cy="3103"/>
          </a:xfrm>
        </p:grpSpPr>
        <p:sp>
          <p:nvSpPr>
            <p:cNvPr id="41991" name="Line 4"/>
            <p:cNvSpPr>
              <a:spLocks noChangeShapeType="1"/>
            </p:cNvSpPr>
            <p:nvPr/>
          </p:nvSpPr>
          <p:spPr bwMode="auto">
            <a:xfrm>
              <a:off x="1824" y="2928"/>
              <a:ext cx="3024" cy="0"/>
            </a:xfrm>
            <a:prstGeom prst="line">
              <a:avLst/>
            </a:prstGeom>
            <a:noFill/>
            <a:ln w="76200">
              <a:solidFill>
                <a:schemeClr val="accent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vi-VN"/>
            </a:p>
          </p:txBody>
        </p:sp>
        <p:sp>
          <p:nvSpPr>
            <p:cNvPr id="41992" name="Line 6"/>
            <p:cNvSpPr>
              <a:spLocks noChangeShapeType="1"/>
            </p:cNvSpPr>
            <p:nvPr/>
          </p:nvSpPr>
          <p:spPr bwMode="auto">
            <a:xfrm>
              <a:off x="2208" y="2832"/>
              <a:ext cx="0" cy="192"/>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93" name="Line 7"/>
            <p:cNvSpPr>
              <a:spLocks noChangeShapeType="1"/>
            </p:cNvSpPr>
            <p:nvPr/>
          </p:nvSpPr>
          <p:spPr bwMode="auto">
            <a:xfrm>
              <a:off x="2784" y="2832"/>
              <a:ext cx="0" cy="192"/>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94" name="Line 8"/>
            <p:cNvSpPr>
              <a:spLocks noChangeShapeType="1"/>
            </p:cNvSpPr>
            <p:nvPr/>
          </p:nvSpPr>
          <p:spPr bwMode="auto">
            <a:xfrm>
              <a:off x="3312" y="2832"/>
              <a:ext cx="0" cy="192"/>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95" name="Line 9"/>
            <p:cNvSpPr>
              <a:spLocks noChangeShapeType="1"/>
            </p:cNvSpPr>
            <p:nvPr/>
          </p:nvSpPr>
          <p:spPr bwMode="auto">
            <a:xfrm>
              <a:off x="3840" y="2832"/>
              <a:ext cx="0" cy="192"/>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96" name="Line 10"/>
            <p:cNvSpPr>
              <a:spLocks noChangeShapeType="1"/>
            </p:cNvSpPr>
            <p:nvPr/>
          </p:nvSpPr>
          <p:spPr bwMode="auto">
            <a:xfrm>
              <a:off x="4416" y="2832"/>
              <a:ext cx="0" cy="192"/>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97" name="Text Box 14"/>
            <p:cNvSpPr txBox="1">
              <a:spLocks noChangeArrowheads="1"/>
            </p:cNvSpPr>
            <p:nvPr/>
          </p:nvSpPr>
          <p:spPr bwMode="auto">
            <a:xfrm>
              <a:off x="1920" y="3073"/>
              <a:ext cx="5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a:solidFill>
                    <a:srgbClr val="993300"/>
                  </a:solidFill>
                  <a:latin typeface="Times New Roman" panose="02020603050405020304" pitchFamily="18" charset="0"/>
                </a:rPr>
                <a:t>Dữ liệu</a:t>
              </a:r>
            </a:p>
          </p:txBody>
        </p:sp>
        <p:sp>
          <p:nvSpPr>
            <p:cNvPr id="41998" name="Text Box 15"/>
            <p:cNvSpPr txBox="1">
              <a:spLocks noChangeArrowheads="1"/>
            </p:cNvSpPr>
            <p:nvPr/>
          </p:nvSpPr>
          <p:spPr bwMode="auto">
            <a:xfrm>
              <a:off x="2496" y="3073"/>
              <a:ext cx="4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a:solidFill>
                    <a:srgbClr val="993300"/>
                  </a:solidFill>
                  <a:latin typeface="Times New Roman" panose="02020603050405020304" pitchFamily="18" charset="0"/>
                </a:rPr>
                <a:t>Xử lý</a:t>
              </a:r>
            </a:p>
          </p:txBody>
        </p:sp>
        <p:sp>
          <p:nvSpPr>
            <p:cNvPr id="41999" name="Text Box 16"/>
            <p:cNvSpPr txBox="1">
              <a:spLocks noChangeArrowheads="1"/>
            </p:cNvSpPr>
            <p:nvPr/>
          </p:nvSpPr>
          <p:spPr bwMode="auto">
            <a:xfrm>
              <a:off x="3024" y="30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solidFill>
                    <a:srgbClr val="993300"/>
                  </a:solidFill>
                  <a:latin typeface="Times New Roman" panose="02020603050405020304" pitchFamily="18" charset="0"/>
                </a:rPr>
                <a:t>CPU</a:t>
              </a:r>
            </a:p>
          </p:txBody>
        </p:sp>
        <p:sp>
          <p:nvSpPr>
            <p:cNvPr id="42000" name="Text Box 17"/>
            <p:cNvSpPr txBox="1">
              <a:spLocks noChangeArrowheads="1"/>
            </p:cNvSpPr>
            <p:nvPr/>
          </p:nvSpPr>
          <p:spPr bwMode="auto">
            <a:xfrm>
              <a:off x="3552" y="3072"/>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solidFill>
                    <a:srgbClr val="993300"/>
                  </a:solidFill>
                  <a:latin typeface="Times New Roman" panose="02020603050405020304" pitchFamily="18" charset="0"/>
                </a:rPr>
                <a:t>Con người</a:t>
              </a:r>
            </a:p>
          </p:txBody>
        </p:sp>
        <p:sp>
          <p:nvSpPr>
            <p:cNvPr id="42001" name="Text Box 18"/>
            <p:cNvSpPr txBox="1">
              <a:spLocks noChangeArrowheads="1"/>
            </p:cNvSpPr>
            <p:nvPr/>
          </p:nvSpPr>
          <p:spPr bwMode="auto">
            <a:xfrm>
              <a:off x="4176" y="3072"/>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solidFill>
                    <a:srgbClr val="993300"/>
                  </a:solidFill>
                  <a:latin typeface="Times New Roman" panose="02020603050405020304" pitchFamily="18" charset="0"/>
                </a:rPr>
                <a:t>truyền thông</a:t>
              </a:r>
            </a:p>
          </p:txBody>
        </p:sp>
        <p:sp>
          <p:nvSpPr>
            <p:cNvPr id="42002" name="Line 5"/>
            <p:cNvSpPr>
              <a:spLocks noChangeShapeType="1"/>
            </p:cNvSpPr>
            <p:nvPr/>
          </p:nvSpPr>
          <p:spPr bwMode="auto">
            <a:xfrm flipV="1">
              <a:off x="1824" y="1248"/>
              <a:ext cx="0" cy="1728"/>
            </a:xfrm>
            <a:prstGeom prst="line">
              <a:avLst/>
            </a:prstGeom>
            <a:noFill/>
            <a:ln w="76200">
              <a:solidFill>
                <a:schemeClr val="accent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vi-VN"/>
            </a:p>
          </p:txBody>
        </p:sp>
        <p:sp>
          <p:nvSpPr>
            <p:cNvPr id="42003" name="Line 11"/>
            <p:cNvSpPr>
              <a:spLocks noChangeShapeType="1"/>
            </p:cNvSpPr>
            <p:nvPr/>
          </p:nvSpPr>
          <p:spPr bwMode="auto">
            <a:xfrm>
              <a:off x="1728" y="2592"/>
              <a:ext cx="192" cy="0"/>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04" name="Line 12"/>
            <p:cNvSpPr>
              <a:spLocks noChangeShapeType="1"/>
            </p:cNvSpPr>
            <p:nvPr/>
          </p:nvSpPr>
          <p:spPr bwMode="auto">
            <a:xfrm>
              <a:off x="1728" y="2208"/>
              <a:ext cx="192" cy="0"/>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05" name="Line 13"/>
            <p:cNvSpPr>
              <a:spLocks noChangeShapeType="1"/>
            </p:cNvSpPr>
            <p:nvPr/>
          </p:nvSpPr>
          <p:spPr bwMode="auto">
            <a:xfrm>
              <a:off x="1728" y="1824"/>
              <a:ext cx="192" cy="0"/>
            </a:xfrm>
            <a:prstGeom prst="line">
              <a:avLst/>
            </a:prstGeom>
            <a:noFill/>
            <a:ln w="381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06" name="Text Box 20"/>
            <p:cNvSpPr txBox="1">
              <a:spLocks noChangeArrowheads="1"/>
            </p:cNvSpPr>
            <p:nvPr/>
          </p:nvSpPr>
          <p:spPr bwMode="auto">
            <a:xfrm>
              <a:off x="1200" y="960"/>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b="1">
                  <a:latin typeface="Times New Roman" panose="02020603050405020304" pitchFamily="18" charset="0"/>
                </a:rPr>
                <a:t>Các mức nhận thức</a:t>
              </a:r>
            </a:p>
          </p:txBody>
        </p:sp>
        <p:sp>
          <p:nvSpPr>
            <p:cNvPr id="42007" name="Text Box 21"/>
            <p:cNvSpPr txBox="1">
              <a:spLocks noChangeArrowheads="1"/>
            </p:cNvSpPr>
            <p:nvPr/>
          </p:nvSpPr>
          <p:spPr bwMode="auto">
            <a:xfrm>
              <a:off x="816" y="1633"/>
              <a:ext cx="7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a:solidFill>
                    <a:schemeClr val="hlink"/>
                  </a:solidFill>
                  <a:latin typeface="Times New Roman" panose="02020603050405020304" pitchFamily="18" charset="0"/>
                </a:rPr>
                <a:t>Quan niệm</a:t>
              </a:r>
            </a:p>
          </p:txBody>
        </p:sp>
        <p:sp>
          <p:nvSpPr>
            <p:cNvPr id="42008" name="Text Box 22"/>
            <p:cNvSpPr txBox="1">
              <a:spLocks noChangeArrowheads="1"/>
            </p:cNvSpPr>
            <p:nvPr/>
          </p:nvSpPr>
          <p:spPr bwMode="auto">
            <a:xfrm>
              <a:off x="816" y="2065"/>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a:solidFill>
                    <a:schemeClr val="hlink"/>
                  </a:solidFill>
                  <a:latin typeface="Times New Roman" panose="02020603050405020304" pitchFamily="18" charset="0"/>
                </a:rPr>
                <a:t>Tổ chức</a:t>
              </a:r>
            </a:p>
          </p:txBody>
        </p:sp>
        <p:sp>
          <p:nvSpPr>
            <p:cNvPr id="42009" name="Text Box 23"/>
            <p:cNvSpPr txBox="1">
              <a:spLocks noChangeArrowheads="1"/>
            </p:cNvSpPr>
            <p:nvPr/>
          </p:nvSpPr>
          <p:spPr bwMode="auto">
            <a:xfrm>
              <a:off x="816" y="2497"/>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a:solidFill>
                    <a:schemeClr val="hlink"/>
                  </a:solidFill>
                  <a:latin typeface="Times New Roman" panose="02020603050405020304" pitchFamily="18" charset="0"/>
                </a:rPr>
                <a:t>Vật lý</a:t>
              </a:r>
            </a:p>
          </p:txBody>
        </p:sp>
        <p:grpSp>
          <p:nvGrpSpPr>
            <p:cNvPr id="42010" name="Group 37"/>
            <p:cNvGrpSpPr>
              <a:grpSpLocks/>
            </p:cNvGrpSpPr>
            <p:nvPr/>
          </p:nvGrpSpPr>
          <p:grpSpPr bwMode="auto">
            <a:xfrm>
              <a:off x="1872" y="1776"/>
              <a:ext cx="960" cy="1056"/>
              <a:chOff x="1152" y="1920"/>
              <a:chExt cx="960" cy="1056"/>
            </a:xfrm>
          </p:grpSpPr>
          <p:sp>
            <p:nvSpPr>
              <p:cNvPr id="42014" name="Line 24"/>
              <p:cNvSpPr>
                <a:spLocks noChangeShapeType="1"/>
              </p:cNvSpPr>
              <p:nvPr/>
            </p:nvSpPr>
            <p:spPr bwMode="auto">
              <a:xfrm>
                <a:off x="2064" y="1920"/>
                <a:ext cx="0" cy="1056"/>
              </a:xfrm>
              <a:prstGeom prst="line">
                <a:avLst/>
              </a:prstGeom>
              <a:noFill/>
              <a:ln w="2857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15" name="Line 25"/>
              <p:cNvSpPr>
                <a:spLocks noChangeShapeType="1"/>
              </p:cNvSpPr>
              <p:nvPr/>
            </p:nvSpPr>
            <p:spPr bwMode="auto">
              <a:xfrm>
                <a:off x="1200" y="1968"/>
                <a:ext cx="912" cy="0"/>
              </a:xfrm>
              <a:prstGeom prst="line">
                <a:avLst/>
              </a:prstGeom>
              <a:noFill/>
              <a:ln w="2857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16" name="AutoShape 26"/>
              <p:cNvSpPr>
                <a:spLocks noChangeArrowheads="1"/>
              </p:cNvSpPr>
              <p:nvPr/>
            </p:nvSpPr>
            <p:spPr bwMode="auto">
              <a:xfrm>
                <a:off x="2016" y="1920"/>
                <a:ext cx="96" cy="96"/>
              </a:xfrm>
              <a:prstGeom prst="flowChartConnector">
                <a:avLst/>
              </a:prstGeom>
              <a:solidFill>
                <a:srgbClr val="CCECFF"/>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2017" name="Line 27"/>
              <p:cNvSpPr>
                <a:spLocks noChangeShapeType="1"/>
              </p:cNvSpPr>
              <p:nvPr/>
            </p:nvSpPr>
            <p:spPr bwMode="auto">
              <a:xfrm>
                <a:off x="1488" y="1920"/>
                <a:ext cx="0" cy="1056"/>
              </a:xfrm>
              <a:prstGeom prst="line">
                <a:avLst/>
              </a:prstGeom>
              <a:noFill/>
              <a:ln w="2857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18" name="Line 28"/>
              <p:cNvSpPr>
                <a:spLocks noChangeShapeType="1"/>
              </p:cNvSpPr>
              <p:nvPr/>
            </p:nvSpPr>
            <p:spPr bwMode="auto">
              <a:xfrm>
                <a:off x="1152" y="2736"/>
                <a:ext cx="912" cy="0"/>
              </a:xfrm>
              <a:prstGeom prst="line">
                <a:avLst/>
              </a:prstGeom>
              <a:noFill/>
              <a:ln w="2857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19" name="Line 29"/>
              <p:cNvSpPr>
                <a:spLocks noChangeShapeType="1"/>
              </p:cNvSpPr>
              <p:nvPr/>
            </p:nvSpPr>
            <p:spPr bwMode="auto">
              <a:xfrm>
                <a:off x="1200" y="2352"/>
                <a:ext cx="912" cy="0"/>
              </a:xfrm>
              <a:prstGeom prst="line">
                <a:avLst/>
              </a:prstGeom>
              <a:noFill/>
              <a:ln w="2857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20" name="AutoShape 30"/>
              <p:cNvSpPr>
                <a:spLocks noChangeArrowheads="1"/>
              </p:cNvSpPr>
              <p:nvPr/>
            </p:nvSpPr>
            <p:spPr bwMode="auto">
              <a:xfrm>
                <a:off x="1440" y="1920"/>
                <a:ext cx="96" cy="96"/>
              </a:xfrm>
              <a:prstGeom prst="flowChartConnector">
                <a:avLst/>
              </a:prstGeom>
              <a:solidFill>
                <a:srgbClr val="CCECFF"/>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2021" name="AutoShape 31"/>
              <p:cNvSpPr>
                <a:spLocks noChangeArrowheads="1"/>
              </p:cNvSpPr>
              <p:nvPr/>
            </p:nvSpPr>
            <p:spPr bwMode="auto">
              <a:xfrm>
                <a:off x="2016" y="2688"/>
                <a:ext cx="96" cy="96"/>
              </a:xfrm>
              <a:prstGeom prst="flowChartConnector">
                <a:avLst/>
              </a:prstGeom>
              <a:solidFill>
                <a:srgbClr val="CCECFF"/>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2022" name="AutoShape 32"/>
              <p:cNvSpPr>
                <a:spLocks noChangeArrowheads="1"/>
              </p:cNvSpPr>
              <p:nvPr/>
            </p:nvSpPr>
            <p:spPr bwMode="auto">
              <a:xfrm>
                <a:off x="2016" y="2304"/>
                <a:ext cx="96" cy="96"/>
              </a:xfrm>
              <a:prstGeom prst="flowChartConnector">
                <a:avLst/>
              </a:prstGeom>
              <a:solidFill>
                <a:srgbClr val="CCECFF"/>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2023" name="AutoShape 33"/>
              <p:cNvSpPr>
                <a:spLocks noChangeArrowheads="1"/>
              </p:cNvSpPr>
              <p:nvPr/>
            </p:nvSpPr>
            <p:spPr bwMode="auto">
              <a:xfrm>
                <a:off x="1440" y="2304"/>
                <a:ext cx="96" cy="96"/>
              </a:xfrm>
              <a:prstGeom prst="flowChartConnector">
                <a:avLst/>
              </a:prstGeom>
              <a:solidFill>
                <a:srgbClr val="CCECFF"/>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2024" name="AutoShape 34"/>
              <p:cNvSpPr>
                <a:spLocks noChangeArrowheads="1"/>
              </p:cNvSpPr>
              <p:nvPr/>
            </p:nvSpPr>
            <p:spPr bwMode="auto">
              <a:xfrm>
                <a:off x="1440" y="2688"/>
                <a:ext cx="96" cy="96"/>
              </a:xfrm>
              <a:prstGeom prst="flowChartConnector">
                <a:avLst/>
              </a:prstGeom>
              <a:solidFill>
                <a:srgbClr val="CCECFF"/>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grpSp>
        <p:sp>
          <p:nvSpPr>
            <p:cNvPr id="42011" name="Line 38"/>
            <p:cNvSpPr>
              <a:spLocks noChangeShapeType="1"/>
            </p:cNvSpPr>
            <p:nvPr/>
          </p:nvSpPr>
          <p:spPr bwMode="auto">
            <a:xfrm flipH="1">
              <a:off x="288" y="2928"/>
              <a:ext cx="1536" cy="1104"/>
            </a:xfrm>
            <a:prstGeom prst="line">
              <a:avLst/>
            </a:prstGeom>
            <a:noFill/>
            <a:ln w="76200">
              <a:solidFill>
                <a:schemeClr val="accent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vi-VN"/>
            </a:p>
          </p:txBody>
        </p:sp>
        <p:sp>
          <p:nvSpPr>
            <p:cNvPr id="42012" name="Text Box 39"/>
            <p:cNvSpPr txBox="1">
              <a:spLocks noChangeArrowheads="1"/>
            </p:cNvSpPr>
            <p:nvPr/>
          </p:nvSpPr>
          <p:spPr bwMode="auto">
            <a:xfrm>
              <a:off x="96" y="3408"/>
              <a:ext cx="15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b="1">
                  <a:latin typeface="Times New Roman" panose="02020603050405020304" pitchFamily="18" charset="0"/>
                </a:rPr>
                <a:t>Các bước phát triển</a:t>
              </a:r>
            </a:p>
          </p:txBody>
        </p:sp>
        <p:sp>
          <p:nvSpPr>
            <p:cNvPr id="42013" name="Text Box 42"/>
            <p:cNvSpPr txBox="1">
              <a:spLocks noChangeArrowheads="1"/>
            </p:cNvSpPr>
            <p:nvPr/>
          </p:nvSpPr>
          <p:spPr bwMode="auto">
            <a:xfrm>
              <a:off x="1488" y="3312"/>
              <a:ext cx="148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vi-VN">
                  <a:solidFill>
                    <a:srgbClr val="339933"/>
                  </a:solidFill>
                  <a:latin typeface="Times New Roman" panose="02020603050405020304" pitchFamily="18" charset="0"/>
                </a:rPr>
                <a:t>- Kế hoạch</a:t>
              </a:r>
            </a:p>
            <a:p>
              <a:pPr eaLnBrk="1" hangingPunct="1">
                <a:spcBef>
                  <a:spcPct val="50000"/>
                </a:spcBef>
                <a:buFontTx/>
                <a:buChar char="-"/>
              </a:pPr>
              <a:r>
                <a:rPr lang="en-US" altLang="vi-VN">
                  <a:solidFill>
                    <a:srgbClr val="339933"/>
                  </a:solidFill>
                  <a:latin typeface="Times New Roman" panose="02020603050405020304" pitchFamily="18" charset="0"/>
                </a:rPr>
                <a:t>Nghiên cứu khả thi</a:t>
              </a:r>
            </a:p>
            <a:p>
              <a:pPr eaLnBrk="1" hangingPunct="1">
                <a:spcBef>
                  <a:spcPct val="50000"/>
                </a:spcBef>
                <a:buFontTx/>
                <a:buChar char="-"/>
              </a:pPr>
              <a:r>
                <a:rPr lang="en-US" altLang="vi-VN">
                  <a:solidFill>
                    <a:srgbClr val="339933"/>
                  </a:solidFill>
                  <a:latin typeface="Times New Roman" panose="02020603050405020304" pitchFamily="18" charset="0"/>
                </a:rPr>
                <a:t>….</a:t>
              </a:r>
            </a:p>
          </p:txBody>
        </p:sp>
      </p:grpSp>
      <p:sp>
        <p:nvSpPr>
          <p:cNvPr id="2" name="Content Placeholder 1"/>
          <p:cNvSpPr>
            <a:spLocks noGrp="1"/>
          </p:cNvSpPr>
          <p:nvPr>
            <p:ph idx="1"/>
          </p:nvPr>
        </p:nvSpPr>
        <p:spPr/>
        <p:txBody>
          <a:bodyPr/>
          <a:lstStyle/>
          <a:p>
            <a:endParaRPr lang="vi-VN"/>
          </a:p>
        </p:txBody>
      </p:sp>
    </p:spTree>
    <p:extLst>
      <p:ext uri="{BB962C8B-B14F-4D97-AF65-F5344CB8AC3E}">
        <p14:creationId xmlns:p14="http://schemas.microsoft.com/office/powerpoint/2010/main" val="3616147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0A046-4B4F-4305-B0F6-3AE9BB8AC3B4}" type="slidenum">
              <a:rPr lang="en-US" altLang="vi-VN"/>
              <a:pPr/>
              <a:t>23</a:t>
            </a:fld>
            <a:endParaRPr lang="en-US" altLang="vi-VN"/>
          </a:p>
        </p:txBody>
      </p:sp>
      <p:sp>
        <p:nvSpPr>
          <p:cNvPr id="43011" name="Rectangle 2"/>
          <p:cNvSpPr>
            <a:spLocks noGrp="1" noChangeArrowheads="1"/>
          </p:cNvSpPr>
          <p:nvPr>
            <p:ph type="title"/>
          </p:nvPr>
        </p:nvSpPr>
        <p:spPr>
          <a:xfrm>
            <a:off x="1447800" y="685800"/>
            <a:ext cx="8229600" cy="561660"/>
          </a:xfrm>
        </p:spPr>
        <p:txBody>
          <a:bodyPr>
            <a:normAutofit fontScale="90000"/>
          </a:bodyPr>
          <a:lstStyle/>
          <a:p>
            <a:pPr eaLnBrk="1" hangingPunct="1"/>
            <a:r>
              <a:rPr lang="en-US" altLang="vi-VN" sz="3600" smtClean="0"/>
              <a:t>Không gian 3 mức nhận thức</a:t>
            </a:r>
          </a:p>
        </p:txBody>
      </p:sp>
      <p:sp>
        <p:nvSpPr>
          <p:cNvPr id="43012" name="Rectangle 3"/>
          <p:cNvSpPr>
            <a:spLocks noGrp="1" noChangeArrowheads="1"/>
          </p:cNvSpPr>
          <p:nvPr>
            <p:ph type="body" idx="1"/>
          </p:nvPr>
        </p:nvSpPr>
        <p:spPr>
          <a:xfrm>
            <a:off x="1295400" y="1578429"/>
            <a:ext cx="7543800" cy="5257800"/>
          </a:xfrm>
        </p:spPr>
        <p:txBody>
          <a:bodyPr>
            <a:normAutofit/>
          </a:bodyPr>
          <a:lstStyle/>
          <a:p>
            <a:pPr algn="just" eaLnBrk="1" hangingPunct="1">
              <a:lnSpc>
                <a:spcPct val="80000"/>
              </a:lnSpc>
            </a:pPr>
            <a:r>
              <a:rPr lang="en-US" altLang="vi-VN" sz="2400" b="1" smtClean="0">
                <a:solidFill>
                  <a:schemeClr val="hlink"/>
                </a:solidFill>
              </a:rPr>
              <a:t>Mức quan niệm:</a:t>
            </a:r>
          </a:p>
          <a:p>
            <a:pPr lvl="1" algn="just" eaLnBrk="1" hangingPunct="1">
              <a:lnSpc>
                <a:spcPct val="80000"/>
              </a:lnSpc>
              <a:buFont typeface="Wingdings" panose="05000000000000000000" pitchFamily="2" charset="2"/>
              <a:buChar char="§"/>
            </a:pPr>
            <a:r>
              <a:rPr lang="en-US" altLang="vi-VN" sz="2400" smtClean="0"/>
              <a:t>Biểu diễn HTTT ở góc độ trừu tượng hóa, biểu diễn yêu cầu hệ thống</a:t>
            </a:r>
          </a:p>
          <a:p>
            <a:pPr lvl="1" algn="just" eaLnBrk="1" hangingPunct="1">
              <a:lnSpc>
                <a:spcPct val="80000"/>
              </a:lnSpc>
              <a:buFont typeface="Wingdings" panose="05000000000000000000" pitchFamily="2" charset="2"/>
              <a:buChar char="§"/>
            </a:pPr>
            <a:r>
              <a:rPr lang="en-US" altLang="vi-VN" sz="2400" smtClean="0"/>
              <a:t>Độc lập với tin học, kỹ thuật và phương tiện vật lý, ngôn ngữ thể hiện là ngôn ngữ phi tin học</a:t>
            </a:r>
          </a:p>
          <a:p>
            <a:pPr lvl="1" algn="just" eaLnBrk="1" hangingPunct="1">
              <a:lnSpc>
                <a:spcPct val="80000"/>
              </a:lnSpc>
              <a:buFont typeface="Wingdings" panose="05000000000000000000" pitchFamily="2" charset="2"/>
              <a:buChar char="§"/>
            </a:pPr>
            <a:r>
              <a:rPr lang="en-US" altLang="vi-VN" sz="2400" smtClean="0"/>
              <a:t>Câu hỏi chính là “cái gì?”</a:t>
            </a:r>
          </a:p>
          <a:p>
            <a:pPr algn="just" eaLnBrk="1" hangingPunct="1">
              <a:lnSpc>
                <a:spcPct val="80000"/>
              </a:lnSpc>
            </a:pPr>
            <a:r>
              <a:rPr lang="en-US" altLang="vi-VN" sz="2400" b="1" smtClean="0">
                <a:solidFill>
                  <a:schemeClr val="hlink"/>
                </a:solidFill>
              </a:rPr>
              <a:t>Mức tổ chức (logic):</a:t>
            </a:r>
          </a:p>
          <a:p>
            <a:pPr lvl="1" algn="just" eaLnBrk="1" hangingPunct="1">
              <a:lnSpc>
                <a:spcPct val="80000"/>
              </a:lnSpc>
              <a:buFont typeface="Wingdings" panose="05000000000000000000" pitchFamily="2" charset="2"/>
              <a:buChar char="§"/>
            </a:pPr>
            <a:r>
              <a:rPr lang="en-US" altLang="vi-VN" sz="2400" smtClean="0"/>
              <a:t>Xác định sự phân bố dữ liệu và xử lý trên các bộ xử lý và sự truyền thông giữa các bộ phận, xử lý </a:t>
            </a:r>
          </a:p>
          <a:p>
            <a:pPr lvl="1" algn="just" eaLnBrk="1" hangingPunct="1">
              <a:lnSpc>
                <a:spcPct val="80000"/>
              </a:lnSpc>
              <a:buFont typeface="Wingdings" panose="05000000000000000000" pitchFamily="2" charset="2"/>
              <a:buChar char="§"/>
            </a:pPr>
            <a:r>
              <a:rPr lang="en-US" altLang="vi-VN" sz="2400" smtClean="0"/>
              <a:t>Câu hỏi chính là “ Ai? Ở đâu? Bao giờ?”</a:t>
            </a:r>
          </a:p>
        </p:txBody>
      </p:sp>
    </p:spTree>
    <p:extLst>
      <p:ext uri="{BB962C8B-B14F-4D97-AF65-F5344CB8AC3E}">
        <p14:creationId xmlns:p14="http://schemas.microsoft.com/office/powerpoint/2010/main" val="1235761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676400"/>
            <a:ext cx="6591985" cy="3777622"/>
          </a:xfrm>
        </p:spPr>
        <p:txBody>
          <a:bodyPr>
            <a:noAutofit/>
          </a:bodyPr>
          <a:lstStyle/>
          <a:p>
            <a:pPr algn="just">
              <a:lnSpc>
                <a:spcPct val="80000"/>
              </a:lnSpc>
            </a:pPr>
            <a:r>
              <a:rPr lang="en-US" altLang="vi-VN" sz="2400" b="1">
                <a:solidFill>
                  <a:schemeClr val="hlink"/>
                </a:solidFill>
              </a:rPr>
              <a:t>Mức vật lý:</a:t>
            </a:r>
          </a:p>
          <a:p>
            <a:pPr lvl="1" algn="just">
              <a:lnSpc>
                <a:spcPct val="80000"/>
              </a:lnSpc>
              <a:buFont typeface="Wingdings" panose="05000000000000000000" pitchFamily="2" charset="2"/>
              <a:buChar char="§"/>
            </a:pPr>
            <a:r>
              <a:rPr lang="en-US" altLang="vi-VN" sz="2400"/>
              <a:t>Biểu diễn HTTT trong một môi trường cụ thể</a:t>
            </a:r>
          </a:p>
          <a:p>
            <a:pPr lvl="1" algn="just">
              <a:lnSpc>
                <a:spcPct val="80000"/>
              </a:lnSpc>
              <a:buFont typeface="Wingdings" panose="05000000000000000000" pitchFamily="2" charset="2"/>
              <a:buChar char="§"/>
            </a:pPr>
            <a:r>
              <a:rPr lang="en-US" altLang="vi-VN" sz="2400"/>
              <a:t>Gắn liền với thiết bị phần cứng, phần mềm, …, kỹ thuật và phương tiện vật lý.</a:t>
            </a:r>
          </a:p>
          <a:p>
            <a:pPr lvl="1">
              <a:lnSpc>
                <a:spcPct val="80000"/>
              </a:lnSpc>
              <a:buFont typeface="Wingdings" panose="05000000000000000000" pitchFamily="2" charset="2"/>
              <a:buChar char="§"/>
            </a:pPr>
            <a:r>
              <a:rPr lang="en-US" altLang="vi-VN" sz="2400"/>
              <a:t>Gắn liền với kiến trúc tin học</a:t>
            </a:r>
          </a:p>
          <a:p>
            <a:pPr lvl="1">
              <a:lnSpc>
                <a:spcPct val="80000"/>
              </a:lnSpc>
              <a:buNone/>
            </a:pPr>
            <a:r>
              <a:rPr lang="en-US" altLang="vi-VN" sz="2400"/>
              <a:t>		+ Kiến trúc client-server.</a:t>
            </a:r>
          </a:p>
          <a:p>
            <a:pPr lvl="1">
              <a:lnSpc>
                <a:spcPct val="80000"/>
              </a:lnSpc>
              <a:buNone/>
            </a:pPr>
            <a:r>
              <a:rPr lang="en-US" altLang="vi-VN" sz="2400"/>
              <a:t>		+ Kiến trúc phân tán.</a:t>
            </a:r>
          </a:p>
          <a:p>
            <a:pPr lvl="1">
              <a:lnSpc>
                <a:spcPct val="80000"/>
              </a:lnSpc>
              <a:buNone/>
            </a:pPr>
            <a:r>
              <a:rPr lang="en-US" altLang="vi-VN" sz="2400"/>
              <a:t>		+ Kiến trúc tổng hợp (lai).</a:t>
            </a:r>
          </a:p>
          <a:p>
            <a:pPr lvl="1" algn="just">
              <a:lnSpc>
                <a:spcPct val="80000"/>
              </a:lnSpc>
              <a:buFont typeface="Wingdings" panose="05000000000000000000" pitchFamily="2" charset="2"/>
              <a:buChar char="§"/>
            </a:pPr>
            <a:r>
              <a:rPr lang="en-US" altLang="vi-VN" sz="2400"/>
              <a:t>Câu hỏi chính là “như thế nào?”</a:t>
            </a:r>
          </a:p>
          <a:p>
            <a:pPr lvl="1" algn="just">
              <a:lnSpc>
                <a:spcPct val="80000"/>
              </a:lnSpc>
              <a:buFont typeface="Wingdings" panose="05000000000000000000" pitchFamily="2" charset="2"/>
              <a:buChar char="§"/>
            </a:pPr>
            <a:r>
              <a:rPr lang="en-US" altLang="vi-VN" sz="2400"/>
              <a:t>Ngôn ngữ thể hiện mức vật lý là ngôn ngữ tin học. </a:t>
            </a:r>
          </a:p>
          <a:p>
            <a:endParaRPr lang="vi-VN" sz="2400"/>
          </a:p>
        </p:txBody>
      </p:sp>
      <p:sp>
        <p:nvSpPr>
          <p:cNvPr id="4" name="Rectangle 2"/>
          <p:cNvSpPr>
            <a:spLocks noGrp="1" noChangeArrowheads="1"/>
          </p:cNvSpPr>
          <p:nvPr>
            <p:ph type="title"/>
          </p:nvPr>
        </p:nvSpPr>
        <p:spPr>
          <a:xfrm>
            <a:off x="1447800" y="685800"/>
            <a:ext cx="8229600" cy="561660"/>
          </a:xfrm>
        </p:spPr>
        <p:txBody>
          <a:bodyPr>
            <a:normAutofit fontScale="90000"/>
          </a:bodyPr>
          <a:lstStyle/>
          <a:p>
            <a:pPr eaLnBrk="1" hangingPunct="1"/>
            <a:r>
              <a:rPr lang="en-US" altLang="vi-VN" sz="3600" smtClean="0"/>
              <a:t>Không gian 3 mức nhận thức (tt)</a:t>
            </a:r>
          </a:p>
        </p:txBody>
      </p:sp>
    </p:spTree>
    <p:extLst>
      <p:ext uri="{BB962C8B-B14F-4D97-AF65-F5344CB8AC3E}">
        <p14:creationId xmlns:p14="http://schemas.microsoft.com/office/powerpoint/2010/main" val="2147641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BF821F-E036-4093-BAA1-53C7687F3B73}" type="slidenum">
              <a:rPr lang="en-US" altLang="vi-VN"/>
              <a:pPr/>
              <a:t>25</a:t>
            </a:fld>
            <a:endParaRPr lang="en-US" altLang="vi-VN"/>
          </a:p>
        </p:txBody>
      </p:sp>
      <p:sp>
        <p:nvSpPr>
          <p:cNvPr id="44035" name="Rectangle 2"/>
          <p:cNvSpPr>
            <a:spLocks noGrp="1" noChangeArrowheads="1"/>
          </p:cNvSpPr>
          <p:nvPr>
            <p:ph type="title"/>
          </p:nvPr>
        </p:nvSpPr>
        <p:spPr>
          <a:xfrm>
            <a:off x="1409700" y="606158"/>
            <a:ext cx="8229600" cy="698500"/>
          </a:xfrm>
        </p:spPr>
        <p:txBody>
          <a:bodyPr/>
          <a:lstStyle/>
          <a:p>
            <a:pPr eaLnBrk="1" hangingPunct="1"/>
            <a:r>
              <a:rPr lang="en-US" altLang="vi-VN" sz="3600" smtClean="0"/>
              <a:t>Trình tự mô hình hoá HTTT</a:t>
            </a:r>
          </a:p>
        </p:txBody>
      </p:sp>
      <p:grpSp>
        <p:nvGrpSpPr>
          <p:cNvPr id="44036" name="Group 4"/>
          <p:cNvGrpSpPr>
            <a:grpSpLocks/>
          </p:cNvGrpSpPr>
          <p:nvPr/>
        </p:nvGrpSpPr>
        <p:grpSpPr bwMode="auto">
          <a:xfrm>
            <a:off x="457200" y="1676400"/>
            <a:ext cx="7772400" cy="4114800"/>
            <a:chOff x="240" y="1344"/>
            <a:chExt cx="4896" cy="2592"/>
          </a:xfrm>
        </p:grpSpPr>
        <p:sp>
          <p:nvSpPr>
            <p:cNvPr id="44037" name="Line 5"/>
            <p:cNvSpPr>
              <a:spLocks noChangeShapeType="1"/>
            </p:cNvSpPr>
            <p:nvPr/>
          </p:nvSpPr>
          <p:spPr bwMode="auto">
            <a:xfrm flipV="1">
              <a:off x="1139" y="1543"/>
              <a:ext cx="0" cy="2393"/>
            </a:xfrm>
            <a:prstGeom prst="line">
              <a:avLst/>
            </a:prstGeom>
            <a:noFill/>
            <a:ln w="38100">
              <a:solidFill>
                <a:srgbClr val="0099CC"/>
              </a:solidFill>
              <a:round/>
              <a:headEnd/>
              <a:tailEnd type="stealth" w="sm" len="med"/>
            </a:ln>
            <a:extLst>
              <a:ext uri="{909E8E84-426E-40DD-AFC4-6F175D3DCCD1}">
                <a14:hiddenFill xmlns:a14="http://schemas.microsoft.com/office/drawing/2010/main">
                  <a:noFill/>
                </a14:hiddenFill>
              </a:ext>
            </a:extLst>
          </p:spPr>
          <p:txBody>
            <a:bodyPr/>
            <a:lstStyle/>
            <a:p>
              <a:endParaRPr lang="vi-VN"/>
            </a:p>
          </p:txBody>
        </p:sp>
        <p:sp>
          <p:nvSpPr>
            <p:cNvPr id="44038" name="Line 6"/>
            <p:cNvSpPr>
              <a:spLocks noChangeShapeType="1"/>
            </p:cNvSpPr>
            <p:nvPr/>
          </p:nvSpPr>
          <p:spPr bwMode="auto">
            <a:xfrm>
              <a:off x="740" y="1842"/>
              <a:ext cx="4396" cy="0"/>
            </a:xfrm>
            <a:prstGeom prst="line">
              <a:avLst/>
            </a:prstGeom>
            <a:noFill/>
            <a:ln w="2857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vi-VN"/>
            </a:p>
          </p:txBody>
        </p:sp>
        <p:sp>
          <p:nvSpPr>
            <p:cNvPr id="44039" name="Line 7"/>
            <p:cNvSpPr>
              <a:spLocks noChangeShapeType="1"/>
            </p:cNvSpPr>
            <p:nvPr/>
          </p:nvSpPr>
          <p:spPr bwMode="auto">
            <a:xfrm>
              <a:off x="740" y="2540"/>
              <a:ext cx="4396" cy="0"/>
            </a:xfrm>
            <a:prstGeom prst="line">
              <a:avLst/>
            </a:prstGeom>
            <a:noFill/>
            <a:ln w="2857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vi-VN"/>
            </a:p>
          </p:txBody>
        </p:sp>
        <p:sp>
          <p:nvSpPr>
            <p:cNvPr id="44040" name="Line 8"/>
            <p:cNvSpPr>
              <a:spLocks noChangeShapeType="1"/>
            </p:cNvSpPr>
            <p:nvPr/>
          </p:nvSpPr>
          <p:spPr bwMode="auto">
            <a:xfrm>
              <a:off x="740" y="3238"/>
              <a:ext cx="4396" cy="0"/>
            </a:xfrm>
            <a:prstGeom prst="line">
              <a:avLst/>
            </a:prstGeom>
            <a:noFill/>
            <a:ln w="2857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vi-VN"/>
            </a:p>
          </p:txBody>
        </p:sp>
        <p:sp>
          <p:nvSpPr>
            <p:cNvPr id="44041" name="Line 9"/>
            <p:cNvSpPr>
              <a:spLocks noChangeShapeType="1"/>
            </p:cNvSpPr>
            <p:nvPr/>
          </p:nvSpPr>
          <p:spPr bwMode="auto">
            <a:xfrm>
              <a:off x="740" y="3836"/>
              <a:ext cx="4396" cy="0"/>
            </a:xfrm>
            <a:prstGeom prst="line">
              <a:avLst/>
            </a:prstGeom>
            <a:noFill/>
            <a:ln w="2857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vi-VN"/>
            </a:p>
          </p:txBody>
        </p:sp>
        <p:sp>
          <p:nvSpPr>
            <p:cNvPr id="44042" name="Text Box 10"/>
            <p:cNvSpPr txBox="1">
              <a:spLocks noChangeArrowheads="1"/>
            </p:cNvSpPr>
            <p:nvPr/>
          </p:nvSpPr>
          <p:spPr bwMode="auto">
            <a:xfrm>
              <a:off x="240" y="1942"/>
              <a:ext cx="89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sz="1600" i="1">
                  <a:latin typeface="Times New Roman" panose="02020603050405020304" pitchFamily="18" charset="0"/>
                </a:rPr>
                <a:t>Quan niệm</a:t>
              </a:r>
              <a:endParaRPr lang="en-US" altLang="vi-VN" sz="1600">
                <a:latin typeface="Times New Roman" panose="02020603050405020304" pitchFamily="18" charset="0"/>
              </a:endParaRPr>
            </a:p>
          </p:txBody>
        </p:sp>
        <p:sp>
          <p:nvSpPr>
            <p:cNvPr id="44043" name="Text Box 11"/>
            <p:cNvSpPr txBox="1">
              <a:spLocks noChangeArrowheads="1"/>
            </p:cNvSpPr>
            <p:nvPr/>
          </p:nvSpPr>
          <p:spPr bwMode="auto">
            <a:xfrm>
              <a:off x="240" y="2740"/>
              <a:ext cx="89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sz="1600" i="1">
                  <a:latin typeface="Times New Roman" panose="02020603050405020304" pitchFamily="18" charset="0"/>
                </a:rPr>
                <a:t>Tổ chức</a:t>
              </a:r>
              <a:endParaRPr lang="en-US" altLang="vi-VN" sz="1600">
                <a:latin typeface="Times New Roman" panose="02020603050405020304" pitchFamily="18" charset="0"/>
              </a:endParaRPr>
            </a:p>
          </p:txBody>
        </p:sp>
        <p:sp>
          <p:nvSpPr>
            <p:cNvPr id="44044" name="Text Box 12"/>
            <p:cNvSpPr txBox="1">
              <a:spLocks noChangeArrowheads="1"/>
            </p:cNvSpPr>
            <p:nvPr/>
          </p:nvSpPr>
          <p:spPr bwMode="auto">
            <a:xfrm>
              <a:off x="240" y="3438"/>
              <a:ext cx="89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sz="1600" i="1">
                  <a:latin typeface="Times New Roman" panose="02020603050405020304" pitchFamily="18" charset="0"/>
                </a:rPr>
                <a:t>Vật lý</a:t>
              </a:r>
              <a:endParaRPr lang="en-US" altLang="vi-VN" sz="1600">
                <a:latin typeface="Times New Roman" panose="02020603050405020304" pitchFamily="18" charset="0"/>
              </a:endParaRPr>
            </a:p>
          </p:txBody>
        </p:sp>
        <p:sp>
          <p:nvSpPr>
            <p:cNvPr id="44045" name="Rectangle 13"/>
            <p:cNvSpPr>
              <a:spLocks noChangeArrowheads="1"/>
            </p:cNvSpPr>
            <p:nvPr/>
          </p:nvSpPr>
          <p:spPr bwMode="auto">
            <a:xfrm>
              <a:off x="1339" y="1942"/>
              <a:ext cx="1299" cy="39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1600">
                  <a:latin typeface="Times New Roman" panose="02020603050405020304" pitchFamily="18" charset="0"/>
                </a:rPr>
                <a:t>Hệ thống quan niệm (luận lý) hiện tại</a:t>
              </a:r>
            </a:p>
          </p:txBody>
        </p:sp>
        <p:sp>
          <p:nvSpPr>
            <p:cNvPr id="44046" name="Rectangle 14"/>
            <p:cNvSpPr>
              <a:spLocks noChangeArrowheads="1"/>
            </p:cNvSpPr>
            <p:nvPr/>
          </p:nvSpPr>
          <p:spPr bwMode="auto">
            <a:xfrm>
              <a:off x="1339" y="3338"/>
              <a:ext cx="1299" cy="39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1600">
                  <a:latin typeface="Times New Roman" panose="02020603050405020304" pitchFamily="18" charset="0"/>
                </a:rPr>
                <a:t>Hệ thống vật lý hiện tại</a:t>
              </a:r>
            </a:p>
          </p:txBody>
        </p:sp>
        <p:sp>
          <p:nvSpPr>
            <p:cNvPr id="44047" name="Rectangle 15"/>
            <p:cNvSpPr>
              <a:spLocks noChangeArrowheads="1"/>
            </p:cNvSpPr>
            <p:nvPr/>
          </p:nvSpPr>
          <p:spPr bwMode="auto">
            <a:xfrm>
              <a:off x="3337" y="1942"/>
              <a:ext cx="1299" cy="39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1600">
                  <a:latin typeface="Times New Roman" panose="02020603050405020304" pitchFamily="18" charset="0"/>
                </a:rPr>
                <a:t>Hệ thống quan niệm (luận lý) mới</a:t>
              </a:r>
            </a:p>
          </p:txBody>
        </p:sp>
        <p:sp>
          <p:nvSpPr>
            <p:cNvPr id="44048" name="Rectangle 16"/>
            <p:cNvSpPr>
              <a:spLocks noChangeArrowheads="1"/>
            </p:cNvSpPr>
            <p:nvPr/>
          </p:nvSpPr>
          <p:spPr bwMode="auto">
            <a:xfrm>
              <a:off x="3337" y="3338"/>
              <a:ext cx="1299" cy="399"/>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1600">
                  <a:latin typeface="Times New Roman" panose="02020603050405020304" pitchFamily="18" charset="0"/>
                </a:rPr>
                <a:t>Hệ thống vật lý mới</a:t>
              </a:r>
            </a:p>
          </p:txBody>
        </p:sp>
        <p:sp>
          <p:nvSpPr>
            <p:cNvPr id="44049" name="AutoShape 17"/>
            <p:cNvSpPr>
              <a:spLocks noChangeArrowheads="1"/>
            </p:cNvSpPr>
            <p:nvPr/>
          </p:nvSpPr>
          <p:spPr bwMode="auto">
            <a:xfrm>
              <a:off x="1939" y="2341"/>
              <a:ext cx="100" cy="997"/>
            </a:xfrm>
            <a:prstGeom prst="upArrow">
              <a:avLst>
                <a:gd name="adj1" fmla="val 50000"/>
                <a:gd name="adj2" fmla="val 249250"/>
              </a:avLst>
            </a:prstGeom>
            <a:solidFill>
              <a:schemeClr val="accent1"/>
            </a:solidFill>
            <a:ln w="9525">
              <a:solidFill>
                <a:schemeClr val="accent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4050" name="AutoShape 18"/>
            <p:cNvSpPr>
              <a:spLocks noChangeArrowheads="1"/>
            </p:cNvSpPr>
            <p:nvPr/>
          </p:nvSpPr>
          <p:spPr bwMode="auto">
            <a:xfrm>
              <a:off x="2638" y="2142"/>
              <a:ext cx="699" cy="99"/>
            </a:xfrm>
            <a:prstGeom prst="rightArrow">
              <a:avLst>
                <a:gd name="adj1" fmla="val 50000"/>
                <a:gd name="adj2" fmla="val 176515"/>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4051" name="AutoShape 19"/>
            <p:cNvSpPr>
              <a:spLocks noChangeArrowheads="1"/>
            </p:cNvSpPr>
            <p:nvPr/>
          </p:nvSpPr>
          <p:spPr bwMode="auto">
            <a:xfrm>
              <a:off x="3937" y="2341"/>
              <a:ext cx="100" cy="997"/>
            </a:xfrm>
            <a:prstGeom prst="downArrow">
              <a:avLst>
                <a:gd name="adj1" fmla="val 50000"/>
                <a:gd name="adj2" fmla="val 249250"/>
              </a:avLst>
            </a:prstGeom>
            <a:solidFill>
              <a:schemeClr val="accent1"/>
            </a:solidFill>
            <a:ln w="9525">
              <a:solidFill>
                <a:schemeClr val="accent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44052" name="Text Box 20"/>
            <p:cNvSpPr txBox="1">
              <a:spLocks noChangeArrowheads="1"/>
            </p:cNvSpPr>
            <p:nvPr/>
          </p:nvSpPr>
          <p:spPr bwMode="auto">
            <a:xfrm>
              <a:off x="840" y="2042"/>
              <a:ext cx="299" cy="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sz="1600" b="1" i="1">
                  <a:latin typeface="Times New Roman" panose="02020603050405020304" pitchFamily="18" charset="0"/>
                </a:rPr>
                <a:t>Các mức nhận thức</a:t>
              </a:r>
              <a:endParaRPr lang="en-US" altLang="vi-VN" sz="1600">
                <a:latin typeface="Times New Roman" panose="02020603050405020304" pitchFamily="18" charset="0"/>
              </a:endParaRPr>
            </a:p>
          </p:txBody>
        </p:sp>
        <p:sp>
          <p:nvSpPr>
            <p:cNvPr id="44053" name="AutoShape 21"/>
            <p:cNvSpPr>
              <a:spLocks noChangeArrowheads="1"/>
            </p:cNvSpPr>
            <p:nvPr/>
          </p:nvSpPr>
          <p:spPr bwMode="auto">
            <a:xfrm>
              <a:off x="3437" y="1344"/>
              <a:ext cx="1099" cy="598"/>
            </a:xfrm>
            <a:prstGeom prst="downArrowCallout">
              <a:avLst>
                <a:gd name="adj1" fmla="val 45945"/>
                <a:gd name="adj2" fmla="val 45945"/>
                <a:gd name="adj3" fmla="val 16667"/>
                <a:gd name="adj4" fmla="val 66667"/>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sz="1600">
                  <a:latin typeface="Times New Roman" panose="02020603050405020304" pitchFamily="18" charset="0"/>
                </a:rPr>
                <a:t>Yêu cầu HTTT mới</a:t>
              </a:r>
            </a:p>
          </p:txBody>
        </p:sp>
      </p:grpSp>
    </p:spTree>
    <p:extLst>
      <p:ext uri="{BB962C8B-B14F-4D97-AF65-F5344CB8AC3E}">
        <p14:creationId xmlns:p14="http://schemas.microsoft.com/office/powerpoint/2010/main" val="1829978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457200"/>
            <a:ext cx="7848600" cy="1252728"/>
          </a:xfrm>
        </p:spPr>
        <p:txBody>
          <a:bodyPr>
            <a:normAutofit/>
          </a:bodyPr>
          <a:lstStyle/>
          <a:p>
            <a:pPr algn="l"/>
            <a:r>
              <a:rPr lang="en-US" b="1" smtClean="0"/>
              <a:t>Tầm </a:t>
            </a:r>
            <a:r>
              <a:rPr lang="en-US" b="1"/>
              <a:t>quan trọng của một hệ thống thông tin hoạt động </a:t>
            </a:r>
            <a:r>
              <a:rPr lang="en-US" b="1" smtClean="0"/>
              <a:t>tốt</a:t>
            </a:r>
            <a:endParaRPr lang="en-US"/>
          </a:p>
        </p:txBody>
      </p:sp>
      <p:sp>
        <p:nvSpPr>
          <p:cNvPr id="2" name="Content Placeholder 1"/>
          <p:cNvSpPr>
            <a:spLocks noGrp="1"/>
          </p:cNvSpPr>
          <p:nvPr>
            <p:ph idx="1"/>
          </p:nvPr>
        </p:nvSpPr>
        <p:spPr>
          <a:xfrm>
            <a:off x="1828800" y="1981200"/>
            <a:ext cx="6591985" cy="4419600"/>
          </a:xfrm>
        </p:spPr>
        <p:txBody>
          <a:bodyPr>
            <a:normAutofit fontScale="85000" lnSpcReduction="20000"/>
          </a:bodyPr>
          <a:lstStyle/>
          <a:p>
            <a:pPr marL="0" indent="0">
              <a:buNone/>
            </a:pPr>
            <a:r>
              <a:rPr lang="en-US" smtClean="0"/>
              <a:t>	Hoạt </a:t>
            </a:r>
            <a:r>
              <a:rPr lang="en-US"/>
              <a:t>động tốt hay xấu của một HTTT được đánh giá thông qua chất lượng của các thông tin mà nó cung cấp. Tiêu chuẩn chất lượng của thông tin như sau:</a:t>
            </a:r>
          </a:p>
          <a:p>
            <a:pPr lvl="1"/>
            <a:r>
              <a:rPr lang="en-US"/>
              <a:t> </a:t>
            </a:r>
            <a:r>
              <a:rPr lang="en-US" smtClean="0"/>
              <a:t>Tin </a:t>
            </a:r>
            <a:r>
              <a:rPr lang="en-US"/>
              <a:t>cậy</a:t>
            </a:r>
          </a:p>
          <a:p>
            <a:pPr lvl="1"/>
            <a:r>
              <a:rPr lang="en-US"/>
              <a:t> </a:t>
            </a:r>
            <a:r>
              <a:rPr lang="en-US" smtClean="0"/>
              <a:t>Đầy </a:t>
            </a:r>
            <a:r>
              <a:rPr lang="en-US"/>
              <a:t>đủ</a:t>
            </a:r>
          </a:p>
          <a:p>
            <a:pPr lvl="1"/>
            <a:r>
              <a:rPr lang="en-US"/>
              <a:t> </a:t>
            </a:r>
            <a:r>
              <a:rPr lang="en-US" smtClean="0"/>
              <a:t>Thích </a:t>
            </a:r>
            <a:r>
              <a:rPr lang="en-US"/>
              <a:t>hợp, Dễ hiểu</a:t>
            </a:r>
          </a:p>
          <a:p>
            <a:pPr lvl="1"/>
            <a:r>
              <a:rPr lang="en-US"/>
              <a:t> </a:t>
            </a:r>
            <a:r>
              <a:rPr lang="en-US" smtClean="0"/>
              <a:t>Được </a:t>
            </a:r>
            <a:r>
              <a:rPr lang="en-US"/>
              <a:t>bảo vệ</a:t>
            </a:r>
          </a:p>
          <a:p>
            <a:pPr lvl="1"/>
            <a:r>
              <a:rPr lang="en-US"/>
              <a:t> </a:t>
            </a:r>
            <a:r>
              <a:rPr lang="en-US" smtClean="0"/>
              <a:t>Đúng </a:t>
            </a:r>
            <a:r>
              <a:rPr lang="en-US"/>
              <a:t>thời điểm</a:t>
            </a:r>
          </a:p>
          <a:p>
            <a:pPr marL="0" indent="0">
              <a:buNone/>
            </a:pPr>
            <a:r>
              <a:rPr lang="en-US" b="1" smtClean="0">
                <a:sym typeface="Wingdings" panose="05000000000000000000" pitchFamily="2" charset="2"/>
              </a:rPr>
              <a:t>?? </a:t>
            </a:r>
            <a:r>
              <a:rPr lang="en-US" b="1" smtClean="0"/>
              <a:t>Bản </a:t>
            </a:r>
            <a:r>
              <a:rPr lang="en-US" b="1"/>
              <a:t>chất của việc phát triển HTTT trong một tổ </a:t>
            </a:r>
            <a:r>
              <a:rPr lang="en-US" b="1" smtClean="0"/>
              <a:t>chức.</a:t>
            </a:r>
            <a:endParaRPr lang="en-US"/>
          </a:p>
        </p:txBody>
      </p:sp>
    </p:spTree>
    <p:extLst>
      <p:ext uri="{BB962C8B-B14F-4D97-AF65-F5344CB8AC3E}">
        <p14:creationId xmlns:p14="http://schemas.microsoft.com/office/powerpoint/2010/main" val="198268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000"/>
                                        <p:tgtEl>
                                          <p:spTgt spid="2">
                                            <p:txEl>
                                              <p:pRg st="6" end="6"/>
                                            </p:txEl>
                                          </p:spTgt>
                                        </p:tgtEl>
                                      </p:cBhvr>
                                    </p:animEffect>
                                    <p:anim calcmode="lin" valueType="num">
                                      <p:cBhvr>
                                        <p:cTn id="4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09600"/>
            <a:ext cx="6591985" cy="3777622"/>
          </a:xfrm>
        </p:spPr>
        <p:txBody>
          <a:bodyPr/>
          <a:lstStyle/>
          <a:p>
            <a:pPr marL="0" indent="0">
              <a:buNone/>
            </a:pPr>
            <a:r>
              <a:rPr lang="en-US"/>
              <a:t>Phân tích và thiết kế hệ thống là cách tiếp cận có hệ thống tới:</a:t>
            </a:r>
            <a:endParaRPr lang="vi-VN"/>
          </a:p>
          <a:p>
            <a:pPr lvl="2" algn="just">
              <a:buFont typeface="Wingdings" panose="05000000000000000000" pitchFamily="2" charset="2"/>
              <a:buChar char="§"/>
            </a:pPr>
            <a:r>
              <a:rPr lang="en-US"/>
              <a:t>Việc xác đ</a:t>
            </a:r>
            <a:r>
              <a:rPr lang="en-US" smtClean="0"/>
              <a:t>ịnh </a:t>
            </a:r>
            <a:r>
              <a:rPr lang="en-US"/>
              <a:t>các vấn đ</a:t>
            </a:r>
            <a:r>
              <a:rPr lang="en-US" smtClean="0"/>
              <a:t>ề</a:t>
            </a:r>
            <a:r>
              <a:rPr lang="en-US"/>
              <a:t>, cơ hội và mục </a:t>
            </a:r>
            <a:r>
              <a:rPr lang="en-US" smtClean="0"/>
              <a:t>tiêu.</a:t>
            </a:r>
            <a:endParaRPr lang="vi-VN"/>
          </a:p>
          <a:p>
            <a:pPr lvl="2" algn="just">
              <a:buFont typeface="Wingdings" panose="05000000000000000000" pitchFamily="2" charset="2"/>
              <a:buChar char="§"/>
            </a:pPr>
            <a:r>
              <a:rPr lang="en-US"/>
              <a:t>Việc phân tích các luồng thông tin trong các tổ chức.</a:t>
            </a:r>
            <a:endParaRPr lang="vi-VN"/>
          </a:p>
          <a:p>
            <a:pPr lvl="2" algn="just">
              <a:buFont typeface="Wingdings" panose="05000000000000000000" pitchFamily="2" charset="2"/>
              <a:buChar char="§"/>
            </a:pPr>
            <a:r>
              <a:rPr lang="en-US"/>
              <a:t>Việc thiết kế các hệ thống thông tin trên máy tính đ</a:t>
            </a:r>
            <a:r>
              <a:rPr lang="en-US" smtClean="0"/>
              <a:t>ể </a:t>
            </a:r>
            <a:r>
              <a:rPr lang="en-US"/>
              <a:t>giải quyết vấn </a:t>
            </a:r>
            <a:r>
              <a:rPr lang="en-US" smtClean="0"/>
              <a:t>đề.</a:t>
            </a:r>
            <a:endParaRPr lang="vi-VN"/>
          </a:p>
          <a:p>
            <a:endParaRPr lang="vi-VN"/>
          </a:p>
        </p:txBody>
      </p:sp>
    </p:spTree>
    <p:extLst>
      <p:ext uri="{BB962C8B-B14F-4D97-AF65-F5344CB8AC3E}">
        <p14:creationId xmlns:p14="http://schemas.microsoft.com/office/powerpoint/2010/main" val="368089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471710"/>
            <a:ext cx="6970199" cy="1280890"/>
          </a:xfrm>
        </p:spPr>
        <p:txBody>
          <a:bodyPr/>
          <a:lstStyle/>
          <a:p>
            <a:r>
              <a:rPr lang="en-US"/>
              <a:t>Q</a:t>
            </a:r>
            <a:r>
              <a:rPr lang="en-US" smtClean="0"/>
              <a:t>uy </a:t>
            </a:r>
            <a:r>
              <a:rPr lang="en-US"/>
              <a:t>trình phát triển hệ thống đ</a:t>
            </a:r>
            <a:r>
              <a:rPr lang="en-US" smtClean="0"/>
              <a:t>ơn </a:t>
            </a:r>
            <a:r>
              <a:rPr lang="en-US"/>
              <a:t>giản</a:t>
            </a:r>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2410657"/>
              </p:ext>
            </p:extLst>
          </p:nvPr>
        </p:nvGraphicFramePr>
        <p:xfrm>
          <a:off x="1295400" y="1752600"/>
          <a:ext cx="7391400" cy="4800599"/>
        </p:xfrm>
        <a:graphic>
          <a:graphicData uri="http://schemas.openxmlformats.org/drawingml/2006/table">
            <a:tbl>
              <a:tblPr firstRow="1" firstCol="1" lastRow="1" lastCol="1" bandRow="1" bandCol="1">
                <a:tableStyleId>{5C22544A-7EE6-4342-B048-85BDC9FD1C3A}</a:tableStyleId>
              </a:tblPr>
              <a:tblGrid>
                <a:gridCol w="2697591">
                  <a:extLst>
                    <a:ext uri="{9D8B030D-6E8A-4147-A177-3AD203B41FA5}">
                      <a16:colId xmlns:a16="http://schemas.microsoft.com/office/drawing/2014/main" val="153123212"/>
                    </a:ext>
                  </a:extLst>
                </a:gridCol>
                <a:gridCol w="4693809">
                  <a:extLst>
                    <a:ext uri="{9D8B030D-6E8A-4147-A177-3AD203B41FA5}">
                      <a16:colId xmlns:a16="http://schemas.microsoft.com/office/drawing/2014/main" val="2074675428"/>
                    </a:ext>
                  </a:extLst>
                </a:gridCol>
              </a:tblGrid>
              <a:tr h="1009870">
                <a:tc>
                  <a:txBody>
                    <a:bodyPr/>
                    <a:lstStyle/>
                    <a:p>
                      <a:pPr marL="67310" marR="66675" algn="just">
                        <a:lnSpc>
                          <a:spcPct val="129000"/>
                        </a:lnSpc>
                        <a:spcBef>
                          <a:spcPts val="290"/>
                        </a:spcBef>
                        <a:spcAft>
                          <a:spcPts val="0"/>
                        </a:spcAft>
                      </a:pPr>
                      <a:r>
                        <a:rPr lang="en-US" sz="2000">
                          <a:solidFill>
                            <a:schemeClr val="tx1"/>
                          </a:solidFill>
                          <a:effectLst/>
                          <a:latin typeface="Calibri" panose="020F0502020204030204" pitchFamily="34" charset="0"/>
                        </a:rPr>
                        <a:t>Quy</a:t>
                      </a:r>
                      <a:r>
                        <a:rPr lang="en-US" sz="2000" spc="12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trình </a:t>
                      </a:r>
                      <a:r>
                        <a:rPr lang="en-US" sz="2000" spc="11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phát triển</a:t>
                      </a:r>
                      <a:r>
                        <a:rPr lang="en-US" sz="2000" spc="28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hệ</a:t>
                      </a:r>
                      <a:r>
                        <a:rPr lang="en-US" sz="2000" spc="30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thống</a:t>
                      </a:r>
                      <a:r>
                        <a:rPr lang="en-US" sz="2000" spc="285">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ơn</a:t>
                      </a:r>
                      <a:r>
                        <a:rPr lang="en-US" sz="2000" spc="110"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giản</a:t>
                      </a:r>
                      <a:r>
                        <a:rPr lang="en-US" sz="2000" spc="2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hóa</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nSpc>
                          <a:spcPts val="900"/>
                        </a:lnSpc>
                        <a:spcBef>
                          <a:spcPts val="35"/>
                        </a:spcBef>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a:lnSpc>
                          <a:spcPts val="1300"/>
                        </a:lnSpc>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marL="87630" algn="ctr">
                        <a:spcAft>
                          <a:spcPts val="0"/>
                        </a:spcAft>
                      </a:pPr>
                      <a:r>
                        <a:rPr lang="en-US" sz="2000">
                          <a:solidFill>
                            <a:schemeClr val="tx1"/>
                          </a:solidFill>
                          <a:effectLst/>
                          <a:latin typeface="Calibri" panose="020F0502020204030204" pitchFamily="34" charset="0"/>
                        </a:rPr>
                        <a:t>Các</a:t>
                      </a:r>
                      <a:r>
                        <a:rPr lang="en-US" sz="2000" spc="-1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bước</a:t>
                      </a:r>
                      <a:r>
                        <a:rPr lang="en-US" sz="2000" spc="-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giải</a:t>
                      </a:r>
                      <a:r>
                        <a:rPr lang="en-US" sz="2000" spc="-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quyết</a:t>
                      </a:r>
                      <a:r>
                        <a:rPr lang="en-US" sz="2000" spc="-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vấn</a:t>
                      </a:r>
                      <a:r>
                        <a:rPr lang="en-US" sz="2000" spc="-1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ề</a:t>
                      </a:r>
                      <a:r>
                        <a:rPr lang="en-US" sz="2000" spc="-5"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nói</a:t>
                      </a:r>
                      <a:r>
                        <a:rPr lang="en-US" sz="2000" spc="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chung</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27162933"/>
                  </a:ext>
                </a:extLst>
              </a:tr>
              <a:tr h="1123711">
                <a:tc>
                  <a:txBody>
                    <a:bodyPr/>
                    <a:lstStyle/>
                    <a:p>
                      <a:pPr>
                        <a:lnSpc>
                          <a:spcPts val="1300"/>
                        </a:lnSpc>
                        <a:spcBef>
                          <a:spcPts val="10"/>
                        </a:spcBef>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marL="67310">
                        <a:spcAft>
                          <a:spcPts val="0"/>
                        </a:spcAft>
                      </a:pPr>
                      <a:r>
                        <a:rPr lang="en-US" sz="2000">
                          <a:solidFill>
                            <a:schemeClr val="tx1"/>
                          </a:solidFill>
                          <a:effectLst/>
                          <a:latin typeface="Calibri" panose="020F0502020204030204" pitchFamily="34" charset="0"/>
                        </a:rPr>
                        <a:t>Khởi</a:t>
                      </a:r>
                      <a:r>
                        <a:rPr lang="en-US" sz="2000" spc="-30">
                          <a:solidFill>
                            <a:schemeClr val="tx1"/>
                          </a:solidFill>
                          <a:effectLst/>
                          <a:latin typeface="Calibri" panose="020F0502020204030204" pitchFamily="34" charset="0"/>
                        </a:rPr>
                        <a:t> </a:t>
                      </a:r>
                      <a:r>
                        <a:rPr lang="en-US" sz="2000" spc="-3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ầu</a:t>
                      </a:r>
                      <a:r>
                        <a:rPr lang="en-US" sz="2000" spc="-20"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hệ</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thống</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52070" marR="66040">
                        <a:lnSpc>
                          <a:spcPct val="130000"/>
                        </a:lnSpc>
                        <a:spcBef>
                          <a:spcPts val="335"/>
                        </a:spcBef>
                        <a:spcAft>
                          <a:spcPts val="0"/>
                        </a:spcAft>
                      </a:pPr>
                      <a:r>
                        <a:rPr lang="en-US" sz="2000" smtClean="0">
                          <a:solidFill>
                            <a:schemeClr val="tx1"/>
                          </a:solidFill>
                          <a:effectLst/>
                          <a:latin typeface="Calibri" panose="020F0502020204030204" pitchFamily="34" charset="0"/>
                        </a:rPr>
                        <a:t>1. Xác</a:t>
                      </a:r>
                      <a:r>
                        <a:rPr lang="en-US" sz="2000" spc="90" smtClean="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ịnh</a:t>
                      </a:r>
                      <a:r>
                        <a:rPr lang="en-US" sz="2000" spc="90"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vấn</a:t>
                      </a:r>
                      <a:r>
                        <a:rPr lang="en-US" sz="2000" spc="9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ề</a:t>
                      </a:r>
                      <a:r>
                        <a:rPr lang="en-US" sz="2000">
                          <a:solidFill>
                            <a:schemeClr val="tx1"/>
                          </a:solidFill>
                          <a:effectLst/>
                          <a:latin typeface="Calibri" panose="020F0502020204030204" pitchFamily="34" charset="0"/>
                        </a:rPr>
                        <a:t>.</a:t>
                      </a:r>
                      <a:r>
                        <a:rPr lang="en-US" sz="2000" spc="85">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(đồng</a:t>
                      </a:r>
                      <a:r>
                        <a:rPr lang="en-US" sz="2000" spc="90"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thời</a:t>
                      </a:r>
                      <a:r>
                        <a:rPr lang="en-US" sz="2000" spc="9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lập</a:t>
                      </a:r>
                      <a:r>
                        <a:rPr lang="en-US" sz="2000" spc="10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kế</a:t>
                      </a:r>
                      <a:r>
                        <a:rPr lang="en-US" sz="2000" spc="9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hoạch</a:t>
                      </a:r>
                      <a:r>
                        <a:rPr lang="en-US" sz="2000" spc="8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cho</a:t>
                      </a:r>
                      <a:r>
                        <a:rPr lang="en-US" sz="2000" spc="15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giải</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pháp</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của</a:t>
                      </a:r>
                      <a:r>
                        <a:rPr lang="en-US" sz="2000" spc="-2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vấn</a:t>
                      </a:r>
                      <a:r>
                        <a:rPr lang="en-US" sz="2000" spc="-25">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ề</a:t>
                      </a:r>
                      <a:r>
                        <a:rPr lang="en-US" sz="2000">
                          <a:solidFill>
                            <a:schemeClr val="tx1"/>
                          </a:solidFill>
                          <a:effectLst/>
                          <a:latin typeface="Calibri" panose="020F0502020204030204" pitchFamily="34" charset="0"/>
                        </a:rPr>
                        <a:t>).</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764020885"/>
                  </a:ext>
                </a:extLst>
              </a:tr>
              <a:tr h="969440">
                <a:tc>
                  <a:txBody>
                    <a:bodyPr/>
                    <a:lstStyle/>
                    <a:p>
                      <a:pPr>
                        <a:lnSpc>
                          <a:spcPts val="1400"/>
                        </a:lnSpc>
                        <a:spcBef>
                          <a:spcPts val="55"/>
                        </a:spcBef>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marL="67310">
                        <a:spcAft>
                          <a:spcPts val="0"/>
                        </a:spcAft>
                      </a:pPr>
                      <a:r>
                        <a:rPr lang="en-US" sz="2000">
                          <a:solidFill>
                            <a:schemeClr val="tx1"/>
                          </a:solidFill>
                          <a:effectLst/>
                          <a:latin typeface="Calibri" panose="020F0502020204030204" pitchFamily="34" charset="0"/>
                        </a:rPr>
                        <a:t>Phân</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tích</a:t>
                      </a:r>
                      <a:r>
                        <a:rPr lang="en-US" sz="2000" spc="-30">
                          <a:solidFill>
                            <a:schemeClr val="tx1"/>
                          </a:solidFill>
                          <a:effectLst/>
                          <a:latin typeface="Calibri" panose="020F0502020204030204" pitchFamily="34" charset="0"/>
                        </a:rPr>
                        <a:t> </a:t>
                      </a:r>
                      <a:r>
                        <a:rPr lang="en-US" sz="2000" spc="10">
                          <a:solidFill>
                            <a:schemeClr val="tx1"/>
                          </a:solidFill>
                          <a:effectLst/>
                          <a:latin typeface="Calibri" panose="020F0502020204030204" pitchFamily="34" charset="0"/>
                        </a:rPr>
                        <a:t>h</a:t>
                      </a:r>
                      <a:r>
                        <a:rPr lang="en-US" sz="2000">
                          <a:solidFill>
                            <a:schemeClr val="tx1"/>
                          </a:solidFill>
                          <a:effectLst/>
                          <a:latin typeface="Calibri" panose="020F0502020204030204" pitchFamily="34" charset="0"/>
                        </a:rPr>
                        <a:t>ệ</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thống</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52070">
                        <a:spcBef>
                          <a:spcPts val="335"/>
                        </a:spcBef>
                        <a:spcAft>
                          <a:spcPts val="0"/>
                        </a:spcAft>
                      </a:pPr>
                      <a:r>
                        <a:rPr lang="en-US" sz="2000" smtClean="0">
                          <a:solidFill>
                            <a:schemeClr val="tx1"/>
                          </a:solidFill>
                          <a:effectLst/>
                          <a:latin typeface="Calibri" panose="020F0502020204030204" pitchFamily="34" charset="0"/>
                        </a:rPr>
                        <a:t>1. Phân</a:t>
                      </a:r>
                      <a:r>
                        <a:rPr lang="en-US" sz="2000" spc="-20"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tích</a:t>
                      </a:r>
                      <a:r>
                        <a:rPr lang="en-US" sz="2000" spc="-20">
                          <a:solidFill>
                            <a:schemeClr val="tx1"/>
                          </a:solidFill>
                          <a:effectLst/>
                          <a:latin typeface="Calibri" panose="020F0502020204030204" pitchFamily="34" charset="0"/>
                        </a:rPr>
                        <a:t> </a:t>
                      </a:r>
                      <a:r>
                        <a:rPr lang="en-US" sz="2000" spc="5">
                          <a:solidFill>
                            <a:schemeClr val="tx1"/>
                          </a:solidFill>
                          <a:effectLst/>
                          <a:latin typeface="Calibri" panose="020F0502020204030204" pitchFamily="34" charset="0"/>
                        </a:rPr>
                        <a:t>và</a:t>
                      </a:r>
                      <a:r>
                        <a:rPr lang="en-US" sz="2000" spc="-2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hiểu</a:t>
                      </a:r>
                      <a:r>
                        <a:rPr lang="en-US" sz="2000" spc="-2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vấn</a:t>
                      </a:r>
                      <a:r>
                        <a:rPr lang="en-US" sz="2000" spc="-20">
                          <a:solidFill>
                            <a:schemeClr val="tx1"/>
                          </a:solidFill>
                          <a:effectLst/>
                          <a:latin typeface="Calibri" panose="020F0502020204030204" pitchFamily="34" charset="0"/>
                        </a:rPr>
                        <a:t> </a:t>
                      </a:r>
                      <a:r>
                        <a:rPr lang="en-US" sz="2000" spc="-20" smtClean="0">
                          <a:solidFill>
                            <a:schemeClr val="tx1"/>
                          </a:solidFill>
                          <a:effectLst/>
                          <a:latin typeface="Calibri" panose="020F0502020204030204" pitchFamily="34" charset="0"/>
                        </a:rPr>
                        <a:t>đ</a:t>
                      </a:r>
                      <a:r>
                        <a:rPr lang="en-US" sz="2000" spc="5" smtClean="0">
                          <a:solidFill>
                            <a:schemeClr val="tx1"/>
                          </a:solidFill>
                          <a:effectLst/>
                          <a:latin typeface="Calibri" panose="020F0502020204030204" pitchFamily="34" charset="0"/>
                        </a:rPr>
                        <a:t>ề</a:t>
                      </a:r>
                      <a:r>
                        <a:rPr lang="en-US" sz="2000" spc="-15"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a:t>
                      </a:r>
                      <a:endParaRPr lang="vi-VN" sz="2000">
                        <a:solidFill>
                          <a:schemeClr val="tx1"/>
                        </a:solidFill>
                        <a:effectLst/>
                        <a:latin typeface="Calibri" panose="020F0502020204030204" pitchFamily="34" charset="0"/>
                      </a:endParaRPr>
                    </a:p>
                    <a:p>
                      <a:pPr marL="52070">
                        <a:spcBef>
                          <a:spcPts val="735"/>
                        </a:spcBef>
                        <a:spcAft>
                          <a:spcPts val="0"/>
                        </a:spcAft>
                      </a:pPr>
                      <a:r>
                        <a:rPr lang="en-US" sz="2000" smtClean="0">
                          <a:solidFill>
                            <a:schemeClr val="tx1"/>
                          </a:solidFill>
                          <a:effectLst/>
                          <a:latin typeface="Calibri" panose="020F0502020204030204" pitchFamily="34" charset="0"/>
                        </a:rPr>
                        <a:t>2. Xác</a:t>
                      </a:r>
                      <a:r>
                        <a:rPr lang="en-US" sz="2000" spc="-25" smtClean="0">
                          <a:solidFill>
                            <a:schemeClr val="tx1"/>
                          </a:solidFill>
                          <a:effectLst/>
                          <a:latin typeface="Calibri" panose="020F0502020204030204" pitchFamily="34" charset="0"/>
                        </a:rPr>
                        <a:t> đ</a:t>
                      </a:r>
                      <a:r>
                        <a:rPr lang="en-US" sz="2000" smtClean="0">
                          <a:solidFill>
                            <a:schemeClr val="tx1"/>
                          </a:solidFill>
                          <a:effectLst/>
                          <a:latin typeface="Calibri" panose="020F0502020204030204" pitchFamily="34" charset="0"/>
                        </a:rPr>
                        <a:t>ịnh</a:t>
                      </a:r>
                      <a:r>
                        <a:rPr lang="en-US" sz="2000" spc="-25"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các</a:t>
                      </a:r>
                      <a:r>
                        <a:rPr lang="en-US" sz="2000" spc="10">
                          <a:solidFill>
                            <a:schemeClr val="tx1"/>
                          </a:solidFill>
                          <a:effectLst/>
                          <a:latin typeface="Calibri" panose="020F0502020204030204" pitchFamily="34" charset="0"/>
                        </a:rPr>
                        <a:t> </a:t>
                      </a:r>
                      <a:r>
                        <a:rPr lang="en-US" sz="2000" spc="-10">
                          <a:solidFill>
                            <a:schemeClr val="tx1"/>
                          </a:solidFill>
                          <a:effectLst/>
                          <a:latin typeface="Calibri" panose="020F0502020204030204" pitchFamily="34" charset="0"/>
                        </a:rPr>
                        <a:t>yêu</a:t>
                      </a:r>
                      <a:r>
                        <a:rPr lang="en-US" sz="2000" spc="-2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cầu</a:t>
                      </a:r>
                      <a:r>
                        <a:rPr lang="en-US" sz="2000" spc="-1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giải</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pháp.</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302834313"/>
                  </a:ext>
                </a:extLst>
              </a:tr>
              <a:tr h="1010463">
                <a:tc>
                  <a:txBody>
                    <a:bodyPr/>
                    <a:lstStyle/>
                    <a:p>
                      <a:pPr>
                        <a:lnSpc>
                          <a:spcPts val="1100"/>
                        </a:lnSpc>
                        <a:spcBef>
                          <a:spcPts val="25"/>
                        </a:spcBef>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a:lnSpc>
                          <a:spcPts val="1300"/>
                        </a:lnSpc>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marL="67310">
                        <a:spcAft>
                          <a:spcPts val="0"/>
                        </a:spcAft>
                      </a:pPr>
                      <a:r>
                        <a:rPr lang="en-US" sz="2000">
                          <a:solidFill>
                            <a:schemeClr val="tx1"/>
                          </a:solidFill>
                          <a:effectLst/>
                          <a:latin typeface="Calibri" panose="020F0502020204030204" pitchFamily="34" charset="0"/>
                        </a:rPr>
                        <a:t>Thiết</a:t>
                      </a:r>
                      <a:r>
                        <a:rPr lang="en-US" sz="2000" spc="-3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kế</a:t>
                      </a:r>
                      <a:r>
                        <a:rPr lang="en-US" sz="2000" spc="-2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hệ</a:t>
                      </a:r>
                      <a:r>
                        <a:rPr lang="en-US" sz="2000" spc="-2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thống</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394970" marR="0" indent="-342900" algn="l" defTabSz="457200" rtl="0" eaLnBrk="1" fontAlgn="auto" latinLnBrk="0" hangingPunct="1">
                        <a:lnSpc>
                          <a:spcPct val="100000"/>
                        </a:lnSpc>
                        <a:spcBef>
                          <a:spcPts val="335"/>
                        </a:spcBef>
                        <a:spcAft>
                          <a:spcPts val="0"/>
                        </a:spcAft>
                        <a:buClrTx/>
                        <a:buSzTx/>
                        <a:buFontTx/>
                        <a:buAutoNum type="arabicPeriod"/>
                        <a:tabLst/>
                        <a:defRPr/>
                      </a:pPr>
                      <a:r>
                        <a:rPr lang="en-US" sz="2000" smtClean="0">
                          <a:solidFill>
                            <a:schemeClr val="tx1"/>
                          </a:solidFill>
                          <a:effectLst/>
                          <a:latin typeface="Calibri" panose="020F0502020204030204" pitchFamily="34" charset="0"/>
                        </a:rPr>
                        <a:t>Xác</a:t>
                      </a:r>
                      <a:r>
                        <a:rPr lang="en-US" sz="2000" spc="-25" smtClean="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ịnh</a:t>
                      </a:r>
                      <a:r>
                        <a:rPr lang="en-US" sz="2000" spc="-25"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các</a:t>
                      </a:r>
                      <a:r>
                        <a:rPr lang="en-US" sz="2000" spc="-1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giải</a:t>
                      </a:r>
                      <a:r>
                        <a:rPr lang="en-US" sz="2000" spc="-1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pháp khác</a:t>
                      </a:r>
                      <a:r>
                        <a:rPr lang="en-US" sz="2000" spc="-2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nhau</a:t>
                      </a:r>
                      <a:r>
                        <a:rPr lang="en-US" sz="2000" spc="-2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và</a:t>
                      </a:r>
                      <a:r>
                        <a:rPr lang="en-US" sz="2000" spc="-1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chọn</a:t>
                      </a:r>
                      <a:r>
                        <a:rPr lang="en-US" sz="2000" spc="-15">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cách “tốt</a:t>
                      </a:r>
                      <a:r>
                        <a:rPr lang="en-US" sz="2000" spc="-50"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nhất”</a:t>
                      </a:r>
                    </a:p>
                    <a:p>
                      <a:pPr marL="394970" marR="0" indent="-342900" algn="l" defTabSz="457200" rtl="0" eaLnBrk="1" fontAlgn="auto" latinLnBrk="0" hangingPunct="1">
                        <a:lnSpc>
                          <a:spcPct val="100000"/>
                        </a:lnSpc>
                        <a:spcBef>
                          <a:spcPts val="335"/>
                        </a:spcBef>
                        <a:spcAft>
                          <a:spcPts val="0"/>
                        </a:spcAft>
                        <a:buClrTx/>
                        <a:buSzTx/>
                        <a:buFontTx/>
                        <a:buAutoNum type="arabicPeriod"/>
                        <a:tabLst/>
                        <a:defRPr/>
                      </a:pPr>
                      <a:r>
                        <a:rPr lang="en-US" sz="2000" smtClean="0">
                          <a:solidFill>
                            <a:schemeClr val="tx1"/>
                          </a:solidFill>
                          <a:effectLst/>
                          <a:latin typeface="Calibri" panose="020F0502020204030204" pitchFamily="34" charset="0"/>
                        </a:rPr>
                        <a:t>Thiết</a:t>
                      </a:r>
                      <a:r>
                        <a:rPr lang="en-US" sz="2000" spc="-25"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kế</a:t>
                      </a:r>
                      <a:r>
                        <a:rPr lang="en-US" sz="2000" spc="-25"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giải</a:t>
                      </a:r>
                      <a:r>
                        <a:rPr lang="en-US" sz="2000" spc="-25"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pháp</a:t>
                      </a:r>
                      <a:r>
                        <a:rPr lang="en-US" sz="2000" spc="-25" smtClean="0">
                          <a:solidFill>
                            <a:schemeClr val="tx1"/>
                          </a:solidFill>
                          <a:effectLst/>
                          <a:latin typeface="Calibri" panose="020F0502020204030204" pitchFamily="34" charset="0"/>
                        </a:rPr>
                        <a:t> đ</a:t>
                      </a:r>
                      <a:r>
                        <a:rPr lang="en-US" sz="2000" spc="5" smtClean="0">
                          <a:solidFill>
                            <a:schemeClr val="tx1"/>
                          </a:solidFill>
                          <a:effectLst/>
                          <a:latin typeface="Calibri" panose="020F0502020204030204" pitchFamily="34" charset="0"/>
                        </a:rPr>
                        <a:t>ã</a:t>
                      </a:r>
                      <a:r>
                        <a:rPr lang="en-US" sz="2000" spc="-25" smtClean="0">
                          <a:solidFill>
                            <a:schemeClr val="tx1"/>
                          </a:solidFill>
                          <a:effectLst/>
                          <a:latin typeface="Calibri" panose="020F0502020204030204" pitchFamily="34" charset="0"/>
                        </a:rPr>
                        <a:t> </a:t>
                      </a:r>
                      <a:r>
                        <a:rPr lang="en-US" sz="2000" spc="5" smtClean="0">
                          <a:solidFill>
                            <a:schemeClr val="tx1"/>
                          </a:solidFill>
                          <a:effectLst/>
                          <a:latin typeface="Calibri" panose="020F0502020204030204" pitchFamily="34" charset="0"/>
                        </a:rPr>
                        <a:t>lựa</a:t>
                      </a:r>
                      <a:r>
                        <a:rPr lang="en-US" sz="2000" spc="-20"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chọn</a:t>
                      </a:r>
                      <a:endParaRPr lang="vi-VN" sz="2000" smtClean="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24715731"/>
                  </a:ext>
                </a:extLst>
              </a:tr>
              <a:tr h="687115">
                <a:tc>
                  <a:txBody>
                    <a:bodyPr/>
                    <a:lstStyle/>
                    <a:p>
                      <a:pPr>
                        <a:lnSpc>
                          <a:spcPts val="1100"/>
                        </a:lnSpc>
                        <a:spcBef>
                          <a:spcPts val="25"/>
                        </a:spcBef>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a:lnSpc>
                          <a:spcPts val="1300"/>
                        </a:lnSpc>
                        <a:spcAft>
                          <a:spcPts val="0"/>
                        </a:spcAft>
                      </a:pPr>
                      <a:r>
                        <a:rPr lang="en-US" sz="2000">
                          <a:solidFill>
                            <a:schemeClr val="tx1"/>
                          </a:solidFill>
                          <a:effectLst/>
                          <a:latin typeface="Calibri" panose="020F0502020204030204" pitchFamily="34" charset="0"/>
                        </a:rPr>
                        <a:t> </a:t>
                      </a:r>
                      <a:endParaRPr lang="vi-VN" sz="2000">
                        <a:solidFill>
                          <a:schemeClr val="tx1"/>
                        </a:solidFill>
                        <a:effectLst/>
                        <a:latin typeface="Calibri" panose="020F0502020204030204" pitchFamily="34" charset="0"/>
                      </a:endParaRPr>
                    </a:p>
                    <a:p>
                      <a:pPr marL="67310">
                        <a:spcAft>
                          <a:spcPts val="0"/>
                        </a:spcAft>
                      </a:pPr>
                      <a:r>
                        <a:rPr lang="en-US" sz="2000">
                          <a:solidFill>
                            <a:schemeClr val="tx1"/>
                          </a:solidFill>
                          <a:effectLst/>
                          <a:latin typeface="Calibri" panose="020F0502020204030204" pitchFamily="34" charset="0"/>
                        </a:rPr>
                        <a:t>Cài</a:t>
                      </a:r>
                      <a:r>
                        <a:rPr lang="en-US" sz="2000" spc="-3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ặt</a:t>
                      </a:r>
                      <a:r>
                        <a:rPr lang="en-US" sz="2000" spc="-25"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hệ</a:t>
                      </a:r>
                      <a:r>
                        <a:rPr lang="en-US" sz="2000" spc="-2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thống</a:t>
                      </a:r>
                      <a:endParaRPr lang="vi-VN" sz="200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394970" indent="-342900">
                        <a:spcBef>
                          <a:spcPts val="335"/>
                        </a:spcBef>
                        <a:spcAft>
                          <a:spcPts val="0"/>
                        </a:spcAft>
                        <a:buAutoNum type="arabicPeriod"/>
                      </a:pPr>
                      <a:r>
                        <a:rPr lang="en-US" sz="2000" smtClean="0">
                          <a:solidFill>
                            <a:schemeClr val="tx1"/>
                          </a:solidFill>
                          <a:effectLst/>
                          <a:latin typeface="Calibri" panose="020F0502020204030204" pitchFamily="34" charset="0"/>
                        </a:rPr>
                        <a:t>Cài</a:t>
                      </a:r>
                      <a:r>
                        <a:rPr lang="en-US" sz="2000" spc="-25" smtClean="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ặt</a:t>
                      </a:r>
                      <a:r>
                        <a:rPr lang="en-US" sz="2000" spc="-20"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giải</a:t>
                      </a:r>
                      <a:r>
                        <a:rPr lang="en-US" sz="2000" spc="-15">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pháp</a:t>
                      </a:r>
                      <a:r>
                        <a:rPr lang="en-US" sz="2000" spc="-20">
                          <a:solidFill>
                            <a:schemeClr val="tx1"/>
                          </a:solidFill>
                          <a:effectLst/>
                          <a:latin typeface="Calibri" panose="020F0502020204030204" pitchFamily="34" charset="0"/>
                        </a:rPr>
                        <a:t> </a:t>
                      </a:r>
                      <a:r>
                        <a:rPr lang="en-US" sz="2000" spc="0" smtClean="0">
                          <a:solidFill>
                            <a:schemeClr val="tx1"/>
                          </a:solidFill>
                          <a:effectLst/>
                          <a:latin typeface="Calibri" panose="020F0502020204030204" pitchFamily="34" charset="0"/>
                        </a:rPr>
                        <a:t>đ</a:t>
                      </a:r>
                      <a:r>
                        <a:rPr lang="en-US" sz="2000" smtClean="0">
                          <a:solidFill>
                            <a:schemeClr val="tx1"/>
                          </a:solidFill>
                          <a:effectLst/>
                          <a:latin typeface="Calibri" panose="020F0502020204030204" pitchFamily="34" charset="0"/>
                        </a:rPr>
                        <a:t>ã</a:t>
                      </a:r>
                      <a:r>
                        <a:rPr lang="en-US" sz="2000" spc="-15" smtClean="0">
                          <a:solidFill>
                            <a:schemeClr val="tx1"/>
                          </a:solidFill>
                          <a:effectLst/>
                          <a:latin typeface="Calibri" panose="020F0502020204030204" pitchFamily="34" charset="0"/>
                        </a:rPr>
                        <a:t> </a:t>
                      </a:r>
                      <a:r>
                        <a:rPr lang="en-US" sz="2000">
                          <a:solidFill>
                            <a:schemeClr val="tx1"/>
                          </a:solidFill>
                          <a:effectLst/>
                          <a:latin typeface="Calibri" panose="020F0502020204030204" pitchFamily="34" charset="0"/>
                        </a:rPr>
                        <a:t>lựa</a:t>
                      </a:r>
                      <a:r>
                        <a:rPr lang="en-US" sz="2000" spc="-2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chọn</a:t>
                      </a:r>
                    </a:p>
                    <a:p>
                      <a:pPr marL="394970" marR="0" indent="-342900" algn="l" defTabSz="457200" rtl="0" eaLnBrk="1" fontAlgn="auto" latinLnBrk="0" hangingPunct="1">
                        <a:lnSpc>
                          <a:spcPct val="100000"/>
                        </a:lnSpc>
                        <a:spcBef>
                          <a:spcPts val="335"/>
                        </a:spcBef>
                        <a:spcAft>
                          <a:spcPts val="0"/>
                        </a:spcAft>
                        <a:buClrTx/>
                        <a:buSzTx/>
                        <a:buFontTx/>
                        <a:buAutoNum type="arabicPeriod"/>
                        <a:tabLst/>
                        <a:defRPr/>
                      </a:pPr>
                      <a:r>
                        <a:rPr lang="en-US" sz="2000" smtClean="0">
                          <a:solidFill>
                            <a:schemeClr val="tx1"/>
                          </a:solidFill>
                          <a:effectLst/>
                          <a:latin typeface="Calibri" panose="020F0502020204030204" pitchFamily="34" charset="0"/>
                        </a:rPr>
                        <a:t>Đánh</a:t>
                      </a:r>
                      <a:r>
                        <a:rPr lang="en-US" sz="2000" spc="15"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giá</a:t>
                      </a:r>
                      <a:r>
                        <a:rPr lang="en-US" sz="2000" spc="35"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kết</a:t>
                      </a:r>
                      <a:r>
                        <a:rPr lang="en-US" sz="2000" spc="15" smtClean="0">
                          <a:solidFill>
                            <a:schemeClr val="tx1"/>
                          </a:solidFill>
                          <a:effectLst/>
                          <a:latin typeface="Calibri" panose="020F0502020204030204" pitchFamily="34" charset="0"/>
                        </a:rPr>
                        <a:t> </a:t>
                      </a:r>
                      <a:r>
                        <a:rPr lang="en-US" sz="2000" smtClean="0">
                          <a:solidFill>
                            <a:schemeClr val="tx1"/>
                          </a:solidFill>
                          <a:effectLst/>
                          <a:latin typeface="Calibri" panose="020F0502020204030204" pitchFamily="34" charset="0"/>
                        </a:rPr>
                        <a:t>quả</a:t>
                      </a:r>
                      <a:endParaRPr lang="vi-VN" sz="2000" smtClean="0">
                        <a:solidFill>
                          <a:schemeClr val="tx1"/>
                        </a:solidFill>
                        <a:effectLst/>
                        <a:latin typeface="Calibri" panose="020F0502020204030204" pitchFamily="34" charset="0"/>
                        <a:ea typeface="Arial" panose="020B060402020202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449317363"/>
                  </a:ext>
                </a:extLst>
              </a:tr>
            </a:tbl>
          </a:graphicData>
        </a:graphic>
      </p:graphicFrame>
    </p:spTree>
    <p:extLst>
      <p:ext uri="{BB962C8B-B14F-4D97-AF65-F5344CB8AC3E}">
        <p14:creationId xmlns:p14="http://schemas.microsoft.com/office/powerpoint/2010/main" val="117197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685800"/>
            <a:ext cx="6589199" cy="551433"/>
          </a:xfrm>
          <a:prstGeom prst="rect">
            <a:avLst/>
          </a:prstGeom>
        </p:spPr>
        <p:txBody>
          <a:bodyPr vert="horz" wrap="square" lIns="0" tIns="0" rIns="0" bIns="0" rtlCol="0">
            <a:spAutoFit/>
          </a:bodyPr>
          <a:lstStyle/>
          <a:p>
            <a:pPr marL="87313">
              <a:lnSpc>
                <a:spcPts val="4315"/>
              </a:lnSpc>
            </a:pPr>
            <a:r>
              <a:rPr spc="-5" dirty="0">
                <a:latin typeface="Tahoma"/>
                <a:cs typeface="Tahoma"/>
              </a:rPr>
              <a:t>Struc</a:t>
            </a:r>
            <a:r>
              <a:rPr spc="-20" dirty="0">
                <a:latin typeface="Tahoma"/>
                <a:cs typeface="Tahoma"/>
              </a:rPr>
              <a:t>t</a:t>
            </a:r>
            <a:r>
              <a:rPr dirty="0">
                <a:latin typeface="Tahoma"/>
                <a:cs typeface="Tahoma"/>
              </a:rPr>
              <a:t>ured</a:t>
            </a:r>
            <a:r>
              <a:rPr spc="10" dirty="0">
                <a:latin typeface="Tahoma"/>
                <a:cs typeface="Tahoma"/>
              </a:rPr>
              <a:t> </a:t>
            </a:r>
            <a:r>
              <a:rPr spc="-5" dirty="0">
                <a:latin typeface="Tahoma"/>
                <a:cs typeface="Tahoma"/>
              </a:rPr>
              <a:t>Design</a:t>
            </a:r>
          </a:p>
        </p:txBody>
      </p:sp>
      <p:sp>
        <p:nvSpPr>
          <p:cNvPr id="5" name="object 5"/>
          <p:cNvSpPr txBox="1">
            <a:spLocks noGrp="1"/>
          </p:cNvSpPr>
          <p:nvPr>
            <p:ph type="ftr" sz="quarter" idx="4294967295"/>
          </p:nvPr>
        </p:nvSpPr>
        <p:spPr>
          <a:prstGeom prst="rect">
            <a:avLst/>
          </a:prstGeom>
        </p:spPr>
        <p:txBody>
          <a:bodyPr vert="horz" wrap="square" lIns="0" tIns="0" rIns="0" bIns="0" rtlCol="0">
            <a:spAutoFit/>
          </a:bodyPr>
          <a:lstStyle/>
          <a:p>
            <a:pPr marL="12700">
              <a:lnSpc>
                <a:spcPct val="100000"/>
              </a:lnSpc>
            </a:pPr>
            <a:r>
              <a:rPr spc="-15" dirty="0"/>
              <a:t>1 </a:t>
            </a:r>
            <a:r>
              <a:rPr dirty="0">
                <a:latin typeface="Verdana"/>
                <a:cs typeface="Verdana"/>
              </a:rPr>
              <a:t>– B</a:t>
            </a:r>
            <a:r>
              <a:rPr spc="-10" dirty="0">
                <a:latin typeface="Verdana"/>
                <a:cs typeface="Verdana"/>
              </a:rPr>
              <a:t>à</a:t>
            </a:r>
            <a:r>
              <a:rPr dirty="0">
                <a:latin typeface="Verdana"/>
                <a:cs typeface="Verdana"/>
              </a:rPr>
              <a:t>i</a:t>
            </a:r>
            <a:r>
              <a:rPr spc="-10" dirty="0">
                <a:latin typeface="Verdana"/>
                <a:cs typeface="Verdana"/>
              </a:rPr>
              <a:t> </a:t>
            </a:r>
            <a:r>
              <a:rPr dirty="0">
                <a:latin typeface="Verdana"/>
                <a:cs typeface="Verdana"/>
              </a:rPr>
              <a:t>mở</a:t>
            </a:r>
            <a:r>
              <a:rPr spc="-5" dirty="0">
                <a:latin typeface="Verdana"/>
                <a:cs typeface="Verdana"/>
              </a:rPr>
              <a:t> </a:t>
            </a:r>
            <a:r>
              <a:rPr dirty="0">
                <a:latin typeface="Verdana"/>
                <a:cs typeface="Verdana"/>
              </a:rPr>
              <a:t>đầu</a:t>
            </a:r>
          </a:p>
        </p:txBody>
      </p:sp>
      <p:sp>
        <p:nvSpPr>
          <p:cNvPr id="3" name="object 3"/>
          <p:cNvSpPr txBox="1">
            <a:spLocks noGrp="1"/>
          </p:cNvSpPr>
          <p:nvPr>
            <p:ph type="body" idx="1"/>
          </p:nvPr>
        </p:nvSpPr>
        <p:spPr>
          <a:xfrm>
            <a:off x="1676400" y="1676400"/>
            <a:ext cx="6591985" cy="3300904"/>
          </a:xfrm>
          <a:prstGeom prst="rect">
            <a:avLst/>
          </a:prstGeom>
        </p:spPr>
        <p:txBody>
          <a:bodyPr vert="horz" wrap="square" lIns="0" tIns="0" rIns="0" bIns="0" rtlCol="0">
            <a:spAutoFit/>
          </a:bodyPr>
          <a:lstStyle/>
          <a:p>
            <a:pPr marL="532130" indent="-519430" algn="just">
              <a:lnSpc>
                <a:spcPct val="100000"/>
              </a:lnSpc>
              <a:buClr>
                <a:srgbClr val="C00000"/>
              </a:buClr>
              <a:buFont typeface="Wingdings"/>
              <a:buChar char=""/>
              <a:tabLst>
                <a:tab pos="532765" algn="l"/>
              </a:tabLst>
            </a:pPr>
            <a:r>
              <a:rPr spc="-5" dirty="0">
                <a:latin typeface="Tahoma"/>
                <a:cs typeface="Tahoma"/>
              </a:rPr>
              <a:t>D</a:t>
            </a:r>
            <a:r>
              <a:rPr dirty="0">
                <a:latin typeface="Tahoma"/>
                <a:cs typeface="Tahoma"/>
              </a:rPr>
              <a:t>ự</a:t>
            </a:r>
            <a:r>
              <a:rPr spc="425" dirty="0">
                <a:latin typeface="Tahoma"/>
                <a:cs typeface="Tahoma"/>
              </a:rPr>
              <a:t> </a:t>
            </a:r>
            <a:r>
              <a:rPr spc="-5" dirty="0">
                <a:latin typeface="Tahoma"/>
                <a:cs typeface="Tahoma"/>
              </a:rPr>
              <a:t>á</a:t>
            </a:r>
            <a:r>
              <a:rPr dirty="0">
                <a:latin typeface="Tahoma"/>
                <a:cs typeface="Tahoma"/>
              </a:rPr>
              <a:t>n</a:t>
            </a:r>
            <a:r>
              <a:rPr spc="425" dirty="0">
                <a:latin typeface="Tahoma"/>
                <a:cs typeface="Tahoma"/>
              </a:rPr>
              <a:t> </a:t>
            </a:r>
            <a:r>
              <a:rPr spc="-5" dirty="0">
                <a:latin typeface="Tahoma"/>
                <a:cs typeface="Tahoma"/>
              </a:rPr>
              <a:t>s</a:t>
            </a:r>
            <a:r>
              <a:rPr dirty="0">
                <a:latin typeface="Tahoma"/>
                <a:cs typeface="Tahoma"/>
              </a:rPr>
              <a:t>ẽ</a:t>
            </a:r>
            <a:r>
              <a:rPr spc="430" dirty="0">
                <a:latin typeface="Tahoma"/>
                <a:cs typeface="Tahoma"/>
              </a:rPr>
              <a:t> </a:t>
            </a:r>
            <a:r>
              <a:rPr dirty="0">
                <a:latin typeface="Tahoma"/>
                <a:cs typeface="Tahoma"/>
              </a:rPr>
              <a:t>tiến</a:t>
            </a:r>
            <a:r>
              <a:rPr spc="440" dirty="0">
                <a:latin typeface="Tahoma"/>
                <a:cs typeface="Tahoma"/>
              </a:rPr>
              <a:t> </a:t>
            </a:r>
            <a:r>
              <a:rPr dirty="0">
                <a:latin typeface="Tahoma"/>
                <a:cs typeface="Tahoma"/>
              </a:rPr>
              <a:t>tri</a:t>
            </a:r>
            <a:r>
              <a:rPr spc="5" dirty="0">
                <a:latin typeface="Tahoma"/>
                <a:cs typeface="Tahoma"/>
              </a:rPr>
              <a:t>ể</a:t>
            </a:r>
            <a:r>
              <a:rPr dirty="0">
                <a:latin typeface="Tahoma"/>
                <a:cs typeface="Tahoma"/>
              </a:rPr>
              <a:t>n</a:t>
            </a:r>
            <a:r>
              <a:rPr spc="430" dirty="0">
                <a:latin typeface="Tahoma"/>
                <a:cs typeface="Tahoma"/>
              </a:rPr>
              <a:t> </a:t>
            </a:r>
            <a:r>
              <a:rPr spc="-5" dirty="0">
                <a:latin typeface="Tahoma"/>
                <a:cs typeface="Tahoma"/>
              </a:rPr>
              <a:t>t</a:t>
            </a:r>
            <a:r>
              <a:rPr dirty="0">
                <a:latin typeface="Tahoma"/>
                <a:cs typeface="Tahoma"/>
              </a:rPr>
              <a:t>ừ</a:t>
            </a:r>
            <a:r>
              <a:rPr spc="440" dirty="0">
                <a:latin typeface="Tahoma"/>
                <a:cs typeface="Tahoma"/>
              </a:rPr>
              <a:t> </a:t>
            </a:r>
            <a:r>
              <a:rPr spc="10" dirty="0">
                <a:latin typeface="Tahoma"/>
                <a:cs typeface="Tahoma"/>
              </a:rPr>
              <a:t>b</a:t>
            </a:r>
            <a:r>
              <a:rPr dirty="0">
                <a:latin typeface="Tahoma"/>
                <a:cs typeface="Tahoma"/>
              </a:rPr>
              <a:t>ước</a:t>
            </a:r>
            <a:r>
              <a:rPr spc="425" dirty="0">
                <a:latin typeface="Tahoma"/>
                <a:cs typeface="Tahoma"/>
              </a:rPr>
              <a:t> </a:t>
            </a:r>
            <a:r>
              <a:rPr dirty="0">
                <a:latin typeface="Tahoma"/>
                <a:cs typeface="Tahoma"/>
              </a:rPr>
              <a:t>này</a:t>
            </a:r>
            <a:r>
              <a:rPr spc="420" dirty="0">
                <a:latin typeface="Tahoma"/>
                <a:cs typeface="Tahoma"/>
              </a:rPr>
              <a:t> </a:t>
            </a:r>
            <a:r>
              <a:rPr spc="-5"/>
              <a:t>san</a:t>
            </a:r>
            <a:r>
              <a:rPr/>
              <a:t>g</a:t>
            </a:r>
            <a:r>
              <a:rPr spc="434"/>
              <a:t> </a:t>
            </a:r>
            <a:r>
              <a:rPr spc="10" smtClean="0">
                <a:latin typeface="Tahoma"/>
                <a:cs typeface="Tahoma"/>
              </a:rPr>
              <a:t>b</a:t>
            </a:r>
            <a:r>
              <a:rPr smtClean="0">
                <a:latin typeface="Tahoma"/>
                <a:cs typeface="Tahoma"/>
              </a:rPr>
              <a:t>ước</a:t>
            </a:r>
            <a:r>
              <a:rPr lang="vi-VN" smtClean="0">
                <a:latin typeface="Tahoma"/>
                <a:cs typeface="Tahoma"/>
              </a:rPr>
              <a:t> </a:t>
            </a:r>
            <a:r>
              <a:rPr smtClean="0">
                <a:latin typeface="Tahoma"/>
                <a:cs typeface="Tahoma"/>
              </a:rPr>
              <a:t>tiếp</a:t>
            </a:r>
            <a:r>
              <a:rPr spc="5" smtClean="0">
                <a:latin typeface="Tahoma"/>
                <a:cs typeface="Tahoma"/>
              </a:rPr>
              <a:t> </a:t>
            </a:r>
            <a:r>
              <a:rPr spc="-5" dirty="0"/>
              <a:t>the</a:t>
            </a:r>
            <a:r>
              <a:rPr dirty="0"/>
              <a:t>o </a:t>
            </a:r>
            <a:r>
              <a:rPr dirty="0">
                <a:latin typeface="Tahoma"/>
                <a:cs typeface="Tahoma"/>
              </a:rPr>
              <a:t>một</a:t>
            </a:r>
            <a:r>
              <a:rPr spc="-5" dirty="0">
                <a:latin typeface="Tahoma"/>
                <a:cs typeface="Tahoma"/>
              </a:rPr>
              <a:t> </a:t>
            </a:r>
            <a:r>
              <a:rPr dirty="0">
                <a:latin typeface="Tahoma"/>
                <a:cs typeface="Tahoma"/>
              </a:rPr>
              <a:t>cách</a:t>
            </a:r>
            <a:r>
              <a:rPr spc="-15" dirty="0">
                <a:latin typeface="Tahoma"/>
                <a:cs typeface="Tahoma"/>
              </a:rPr>
              <a:t> </a:t>
            </a:r>
            <a:r>
              <a:rPr spc="-5" dirty="0">
                <a:latin typeface="Tahoma"/>
                <a:cs typeface="Tahoma"/>
              </a:rPr>
              <a:t>c</a:t>
            </a:r>
            <a:r>
              <a:rPr dirty="0">
                <a:latin typeface="Tahoma"/>
                <a:cs typeface="Tahoma"/>
              </a:rPr>
              <a:t>ó</a:t>
            </a:r>
            <a:r>
              <a:rPr spc="-10" dirty="0">
                <a:latin typeface="Tahoma"/>
                <a:cs typeface="Tahoma"/>
              </a:rPr>
              <a:t> </a:t>
            </a:r>
            <a:r>
              <a:rPr spc="-5" dirty="0">
                <a:latin typeface="Tahoma"/>
                <a:cs typeface="Tahoma"/>
              </a:rPr>
              <a:t>h</a:t>
            </a:r>
            <a:r>
              <a:rPr dirty="0">
                <a:latin typeface="Tahoma"/>
                <a:cs typeface="Tahoma"/>
              </a:rPr>
              <a:t>ệ</a:t>
            </a:r>
            <a:r>
              <a:rPr spc="-5" dirty="0">
                <a:latin typeface="Tahoma"/>
                <a:cs typeface="Tahoma"/>
              </a:rPr>
              <a:t> </a:t>
            </a:r>
            <a:r>
              <a:rPr dirty="0">
                <a:latin typeface="Tahoma"/>
                <a:cs typeface="Tahoma"/>
              </a:rPr>
              <a:t>thống</a:t>
            </a:r>
          </a:p>
          <a:p>
            <a:pPr marL="532130" indent="-519430" algn="just">
              <a:lnSpc>
                <a:spcPct val="100000"/>
              </a:lnSpc>
              <a:spcBef>
                <a:spcPts val="2685"/>
              </a:spcBef>
              <a:buClr>
                <a:srgbClr val="C00000"/>
              </a:buClr>
              <a:buFont typeface="Wingdings"/>
              <a:buChar char=""/>
              <a:tabLst>
                <a:tab pos="532765" algn="l"/>
                <a:tab pos="1913255" algn="l"/>
                <a:tab pos="3571240" algn="l"/>
                <a:tab pos="4511675" algn="l"/>
                <a:tab pos="5642610" algn="l"/>
                <a:tab pos="6644005" algn="l"/>
                <a:tab pos="7783195" algn="l"/>
              </a:tabLst>
            </a:pPr>
            <a:r>
              <a:rPr dirty="0">
                <a:latin typeface="Tahoma"/>
                <a:cs typeface="Tahoma"/>
              </a:rPr>
              <a:t>Thông	</a:t>
            </a:r>
            <a:r>
              <a:rPr spc="5" dirty="0">
                <a:latin typeface="Tahoma"/>
                <a:cs typeface="Tahoma"/>
              </a:rPr>
              <a:t>t</a:t>
            </a:r>
            <a:r>
              <a:rPr dirty="0">
                <a:latin typeface="Tahoma"/>
                <a:cs typeface="Tahoma"/>
              </a:rPr>
              <a:t>hường,	một	bước	phải</a:t>
            </a:r>
            <a:r>
              <a:rPr>
                <a:latin typeface="Tahoma"/>
                <a:cs typeface="Tahoma"/>
              </a:rPr>
              <a:t>	</a:t>
            </a:r>
            <a:r>
              <a:rPr smtClean="0">
                <a:latin typeface="Tahoma"/>
                <a:cs typeface="Tahoma"/>
              </a:rPr>
              <a:t>được</a:t>
            </a:r>
            <a:r>
              <a:rPr lang="vi-VN" smtClean="0">
                <a:latin typeface="Tahoma"/>
                <a:cs typeface="Tahoma"/>
              </a:rPr>
              <a:t> </a:t>
            </a:r>
            <a:r>
              <a:rPr smtClean="0">
                <a:latin typeface="Tahoma"/>
                <a:cs typeface="Tahoma"/>
              </a:rPr>
              <a:t>ho</a:t>
            </a:r>
            <a:r>
              <a:rPr spc="-15" smtClean="0">
                <a:latin typeface="Tahoma"/>
                <a:cs typeface="Tahoma"/>
              </a:rPr>
              <a:t>à</a:t>
            </a:r>
            <a:r>
              <a:rPr smtClean="0">
                <a:latin typeface="Tahoma"/>
                <a:cs typeface="Tahoma"/>
              </a:rPr>
              <a:t>n</a:t>
            </a:r>
            <a:r>
              <a:rPr lang="vi-VN" smtClean="0">
                <a:latin typeface="Tahoma"/>
                <a:cs typeface="Tahoma"/>
              </a:rPr>
              <a:t> </a:t>
            </a:r>
            <a:r>
              <a:rPr smtClean="0">
                <a:latin typeface="Tahoma"/>
                <a:cs typeface="Tahoma"/>
              </a:rPr>
              <a:t>thành</a:t>
            </a:r>
            <a:r>
              <a:rPr spc="-15" smtClean="0">
                <a:latin typeface="Tahoma"/>
                <a:cs typeface="Tahoma"/>
              </a:rPr>
              <a:t> </a:t>
            </a:r>
            <a:r>
              <a:rPr dirty="0">
                <a:latin typeface="Tahoma"/>
                <a:cs typeface="Tahoma"/>
              </a:rPr>
              <a:t>trước</a:t>
            </a:r>
            <a:r>
              <a:rPr spc="-10" dirty="0">
                <a:latin typeface="Tahoma"/>
                <a:cs typeface="Tahoma"/>
              </a:rPr>
              <a:t> </a:t>
            </a:r>
            <a:r>
              <a:rPr spc="-5" dirty="0"/>
              <a:t>kh</a:t>
            </a:r>
            <a:r>
              <a:rPr dirty="0"/>
              <a:t>i</a:t>
            </a:r>
            <a:r>
              <a:rPr spc="5" dirty="0"/>
              <a:t> </a:t>
            </a:r>
            <a:r>
              <a:rPr dirty="0">
                <a:latin typeface="Tahoma"/>
                <a:cs typeface="Tahoma"/>
              </a:rPr>
              <a:t>bắt</a:t>
            </a:r>
            <a:r>
              <a:rPr spc="-10" dirty="0">
                <a:latin typeface="Tahoma"/>
                <a:cs typeface="Tahoma"/>
              </a:rPr>
              <a:t> </a:t>
            </a:r>
            <a:r>
              <a:rPr dirty="0">
                <a:latin typeface="Tahoma"/>
                <a:cs typeface="Tahoma"/>
              </a:rPr>
              <a:t>đầu</a:t>
            </a:r>
            <a:r>
              <a:rPr spc="-15" dirty="0">
                <a:latin typeface="Tahoma"/>
                <a:cs typeface="Tahoma"/>
              </a:rPr>
              <a:t> </a:t>
            </a:r>
            <a:r>
              <a:rPr dirty="0">
                <a:latin typeface="Tahoma"/>
                <a:cs typeface="Tahoma"/>
              </a:rPr>
              <a:t>bước</a:t>
            </a:r>
            <a:r>
              <a:rPr spc="-10" dirty="0">
                <a:latin typeface="Tahoma"/>
                <a:cs typeface="Tahoma"/>
              </a:rPr>
              <a:t> </a:t>
            </a:r>
            <a:r>
              <a:rPr dirty="0">
                <a:latin typeface="Tahoma"/>
                <a:cs typeface="Tahoma"/>
              </a:rPr>
              <a:t>tiếp</a:t>
            </a:r>
            <a:r>
              <a:rPr spc="5" dirty="0">
                <a:latin typeface="Tahoma"/>
                <a:cs typeface="Tahoma"/>
              </a:rPr>
              <a:t> </a:t>
            </a:r>
            <a:r>
              <a:rPr spc="-5" dirty="0"/>
              <a:t>theo</a:t>
            </a:r>
          </a:p>
        </p:txBody>
      </p:sp>
    </p:spTree>
    <p:extLst>
      <p:ext uri="{BB962C8B-B14F-4D97-AF65-F5344CB8AC3E}">
        <p14:creationId xmlns:p14="http://schemas.microsoft.com/office/powerpoint/2010/main" val="773960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72602"/>
            <a:ext cx="7924800" cy="657579"/>
          </a:xfrm>
        </p:spPr>
        <p:txBody>
          <a:bodyPr>
            <a:noAutofit/>
          </a:bodyPr>
          <a:lstStyle/>
          <a:p>
            <a:pPr algn="ctr"/>
            <a:r>
              <a:rPr lang="en-US" smtClean="0">
                <a:latin typeface="Calibri" panose="020F0502020204030204" pitchFamily="34" charset="0"/>
              </a:rPr>
              <a:t>1. ĐẠI CƯƠNG VỀ HỆ THỐNG &amp; PTTKHT</a:t>
            </a:r>
            <a:endParaRPr lang="en-US">
              <a:latin typeface="Calibri" panose="020F0502020204030204" pitchFamily="34" charset="0"/>
            </a:endParaRPr>
          </a:p>
        </p:txBody>
      </p:sp>
      <p:pic>
        <p:nvPicPr>
          <p:cNvPr id="1026" name="Picture 2" descr="E:\Mien\HTTTQL\may den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23" y="2567420"/>
            <a:ext cx="1247775" cy="1252537"/>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p:cNvSpPr/>
          <p:nvPr/>
        </p:nvSpPr>
        <p:spPr>
          <a:xfrm>
            <a:off x="533400" y="1600200"/>
            <a:ext cx="2514600" cy="609600"/>
          </a:xfrm>
          <a:prstGeom prst="cloudCallout">
            <a:avLst>
              <a:gd name="adj1" fmla="val -20938"/>
              <a:gd name="adj2" fmla="val 12714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Trời</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sắp</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mưa</a:t>
            </a:r>
            <a:endParaRPr lang="en-US">
              <a:solidFill>
                <a:schemeClr val="tx1"/>
              </a:solidFill>
              <a:latin typeface="Times New Roman" panose="02020603050405020304" pitchFamily="18" charset="0"/>
              <a:cs typeface="Times New Roman" panose="02020603050405020304" pitchFamily="18" charset="0"/>
            </a:endParaRPr>
          </a:p>
        </p:txBody>
      </p:sp>
      <p:sp>
        <p:nvSpPr>
          <p:cNvPr id="6" name="Oval Callout 5"/>
          <p:cNvSpPr/>
          <p:nvPr/>
        </p:nvSpPr>
        <p:spPr>
          <a:xfrm>
            <a:off x="200025" y="4191000"/>
            <a:ext cx="2009775" cy="1066800"/>
          </a:xfrm>
          <a:prstGeom prst="wedgeEllipseCallout">
            <a:avLst>
              <a:gd name="adj1" fmla="val 23976"/>
              <a:gd name="adj2" fmla="val -97962"/>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Mây</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đen</a:t>
            </a:r>
            <a:endParaRPr lang="en-US">
              <a:solidFill>
                <a:schemeClr val="tx1"/>
              </a:solidFill>
              <a:latin typeface="Times New Roman" panose="02020603050405020304" pitchFamily="18" charset="0"/>
              <a:cs typeface="Times New Roman" panose="02020603050405020304" pitchFamily="18" charset="0"/>
            </a:endParaRPr>
          </a:p>
        </p:txBody>
      </p:sp>
      <p:pic>
        <p:nvPicPr>
          <p:cNvPr id="1027" name="Picture 3" descr="E:\Mien\HTTTQL\hien phap 19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148" y="2491364"/>
            <a:ext cx="2714625" cy="1685925"/>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6178261" y="4495800"/>
            <a:ext cx="2438400" cy="762000"/>
          </a:xfrm>
          <a:prstGeom prst="wedgeRoundRectCallout">
            <a:avLst>
              <a:gd name="adj1" fmla="val 1894"/>
              <a:gd name="adj2" fmla="val -1229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err="1" smtClean="0">
                <a:latin typeface="Times New Roman" panose="02020603050405020304" pitchFamily="18" charset="0"/>
                <a:cs typeface="Times New Roman" panose="02020603050405020304" pitchFamily="18" charset="0"/>
              </a:rPr>
              <a:t>Sửa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đổi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hiến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pháp</a:t>
            </a:r>
            <a:endParaRPr lang="en-US">
              <a:latin typeface="Times New Roman" panose="02020603050405020304" pitchFamily="18" charset="0"/>
              <a:cs typeface="Times New Roman" panose="02020603050405020304" pitchFamily="18" charset="0"/>
            </a:endParaRPr>
          </a:p>
        </p:txBody>
      </p:sp>
      <p:pic>
        <p:nvPicPr>
          <p:cNvPr id="1028" name="Picture 4" descr="E:\Mien\HTTTQL\hop quoc ho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479819"/>
            <a:ext cx="2600325" cy="176212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ular Callout 9"/>
          <p:cNvSpPr/>
          <p:nvPr/>
        </p:nvSpPr>
        <p:spPr>
          <a:xfrm>
            <a:off x="2808577" y="4495800"/>
            <a:ext cx="2611148" cy="762000"/>
          </a:xfrm>
          <a:prstGeom prst="wedgeRoundRectCallout">
            <a:avLst>
              <a:gd name="adj1" fmla="val -25785"/>
              <a:gd name="adj2" fmla="val -107197"/>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VD: </a:t>
            </a:r>
            <a:r>
              <a:rPr lang="en-US" dirty="0" err="1" smtClean="0">
                <a:solidFill>
                  <a:schemeClr val="tx1"/>
                </a:solidFill>
                <a:latin typeface="Times New Roman" panose="02020603050405020304" pitchFamily="18" charset="0"/>
                <a:cs typeface="Times New Roman" panose="02020603050405020304" pitchFamily="18" charset="0"/>
              </a:rPr>
              <a:t>thông</a:t>
            </a:r>
            <a:r>
              <a:rPr lang="en-US" dirty="0" smtClean="0">
                <a:solidFill>
                  <a:schemeClr val="tx1"/>
                </a:solidFill>
                <a:latin typeface="Times New Roman" panose="02020603050405020304" pitchFamily="18" charset="0"/>
                <a:cs typeface="Times New Roman" panose="02020603050405020304" pitchFamily="18" charset="0"/>
              </a:rPr>
              <a:t> tin </a:t>
            </a:r>
            <a:r>
              <a:rPr lang="en-US" dirty="0" err="1" smtClean="0">
                <a:solidFill>
                  <a:schemeClr val="tx1"/>
                </a:solidFill>
                <a:latin typeface="Times New Roman" panose="02020603050405020304" pitchFamily="18" charset="0"/>
                <a:cs typeface="Times New Roman" panose="02020603050405020304" pitchFamily="18" charset="0"/>
              </a:rPr>
              <a:t>tăng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lương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tối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thiểu</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25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barn(inVertical)">
                                      <p:cBhvr>
                                        <p:cTn id="23" dur="5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 calcmode="lin" valueType="num">
                                      <p:cBhvr additive="base">
                                        <p:cTn id="33" dur="500" fill="hold"/>
                                        <p:tgtEl>
                                          <p:spTgt spid="1028"/>
                                        </p:tgtEl>
                                        <p:attrNameLst>
                                          <p:attrName>ppt_x</p:attrName>
                                        </p:attrNameLst>
                                      </p:cBhvr>
                                      <p:tavLst>
                                        <p:tav tm="0">
                                          <p:val>
                                            <p:strVal val="#ppt_x"/>
                                          </p:val>
                                        </p:tav>
                                        <p:tav tm="100000">
                                          <p:val>
                                            <p:strVal val="#ppt_x"/>
                                          </p:val>
                                        </p:tav>
                                      </p:tavLst>
                                    </p:anim>
                                    <p:anim calcmode="lin" valueType="num">
                                      <p:cBhvr additive="base">
                                        <p:cTn id="3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1)">
                                      <p:cBhvr>
                                        <p:cTn id="3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5201" y="624110"/>
            <a:ext cx="6589199" cy="551433"/>
          </a:xfrm>
          <a:prstGeom prst="rect">
            <a:avLst/>
          </a:prstGeom>
        </p:spPr>
        <p:txBody>
          <a:bodyPr vert="horz" wrap="square" lIns="0" tIns="0" rIns="0" bIns="0" rtlCol="0">
            <a:spAutoFit/>
          </a:bodyPr>
          <a:lstStyle/>
          <a:p>
            <a:pPr marL="87313">
              <a:lnSpc>
                <a:spcPts val="4315"/>
              </a:lnSpc>
            </a:pPr>
            <a:r>
              <a:rPr dirty="0">
                <a:latin typeface="Tahoma"/>
                <a:cs typeface="Tahoma"/>
              </a:rPr>
              <a:t>Waterfall</a:t>
            </a:r>
            <a:r>
              <a:rPr spc="-10" dirty="0">
                <a:latin typeface="Tahoma"/>
                <a:cs typeface="Tahoma"/>
              </a:rPr>
              <a:t> </a:t>
            </a:r>
            <a:r>
              <a:rPr dirty="0">
                <a:latin typeface="Tahoma"/>
                <a:cs typeface="Tahoma"/>
              </a:rPr>
              <a:t>m</a:t>
            </a:r>
            <a:r>
              <a:rPr spc="5" dirty="0">
                <a:latin typeface="Tahoma"/>
                <a:cs typeface="Tahoma"/>
              </a:rPr>
              <a:t>e</a:t>
            </a:r>
            <a:r>
              <a:rPr spc="-5" dirty="0">
                <a:latin typeface="Tahoma"/>
                <a:cs typeface="Tahoma"/>
              </a:rPr>
              <a:t>thod</a:t>
            </a:r>
          </a:p>
        </p:txBody>
      </p:sp>
      <p:sp>
        <p:nvSpPr>
          <p:cNvPr id="3" name="object 3"/>
          <p:cNvSpPr/>
          <p:nvPr/>
        </p:nvSpPr>
        <p:spPr>
          <a:xfrm>
            <a:off x="169037" y="1374847"/>
            <a:ext cx="8974963" cy="4884801"/>
          </a:xfrm>
          <a:prstGeom prst="rect">
            <a:avLst/>
          </a:prstGeom>
          <a:blipFill>
            <a:blip r:embed="rId2" cstate="print"/>
            <a:stretch>
              <a:fillRect/>
            </a:stretch>
          </a:blipFill>
        </p:spPr>
        <p:txBody>
          <a:bodyPr wrap="square" lIns="0" tIns="0" rIns="0" bIns="0" rtlCol="0">
            <a:spAutoFit/>
          </a:bodyPr>
          <a:lstStyle/>
          <a:p>
            <a:endParaRPr/>
          </a:p>
        </p:txBody>
      </p:sp>
      <p:sp>
        <p:nvSpPr>
          <p:cNvPr id="5" name="object 5"/>
          <p:cNvSpPr/>
          <p:nvPr/>
        </p:nvSpPr>
        <p:spPr>
          <a:xfrm>
            <a:off x="63794" y="6088198"/>
            <a:ext cx="8851900" cy="171450"/>
          </a:xfrm>
          <a:custGeom>
            <a:avLst/>
            <a:gdLst/>
            <a:ahLst/>
            <a:cxnLst/>
            <a:rect l="l" t="t" r="r" b="b"/>
            <a:pathLst>
              <a:path w="8851900" h="171450">
                <a:moveTo>
                  <a:pt x="8700516" y="0"/>
                </a:moveTo>
                <a:lnTo>
                  <a:pt x="8690065" y="3512"/>
                </a:lnTo>
                <a:lnTo>
                  <a:pt x="8681004" y="14603"/>
                </a:lnTo>
                <a:lnTo>
                  <a:pt x="8682052" y="26322"/>
                </a:lnTo>
                <a:lnTo>
                  <a:pt x="8689934" y="35334"/>
                </a:lnTo>
                <a:lnTo>
                  <a:pt x="8743363" y="66513"/>
                </a:lnTo>
                <a:lnTo>
                  <a:pt x="8813759" y="66526"/>
                </a:lnTo>
                <a:lnTo>
                  <a:pt x="8813759" y="104626"/>
                </a:lnTo>
                <a:lnTo>
                  <a:pt x="8745786" y="104626"/>
                </a:lnTo>
                <a:lnTo>
                  <a:pt x="8683386" y="142522"/>
                </a:lnTo>
                <a:lnTo>
                  <a:pt x="8681578" y="153214"/>
                </a:lnTo>
                <a:lnTo>
                  <a:pt x="8686737" y="166337"/>
                </a:lnTo>
                <a:lnTo>
                  <a:pt x="8697438" y="171169"/>
                </a:lnTo>
                <a:lnTo>
                  <a:pt x="8709111" y="168697"/>
                </a:lnTo>
                <a:lnTo>
                  <a:pt x="8819062" y="104626"/>
                </a:lnTo>
                <a:lnTo>
                  <a:pt x="8813759" y="104626"/>
                </a:lnTo>
                <a:lnTo>
                  <a:pt x="8819083" y="104613"/>
                </a:lnTo>
                <a:lnTo>
                  <a:pt x="8851732" y="85588"/>
                </a:lnTo>
                <a:lnTo>
                  <a:pt x="8709238" y="2429"/>
                </a:lnTo>
                <a:lnTo>
                  <a:pt x="8700516" y="0"/>
                </a:lnTo>
                <a:close/>
              </a:path>
              <a:path w="8851900" h="171450">
                <a:moveTo>
                  <a:pt x="8776602" y="85910"/>
                </a:moveTo>
                <a:lnTo>
                  <a:pt x="8745806" y="104613"/>
                </a:lnTo>
                <a:lnTo>
                  <a:pt x="8813759" y="104626"/>
                </a:lnTo>
                <a:lnTo>
                  <a:pt x="8813759" y="102035"/>
                </a:lnTo>
                <a:lnTo>
                  <a:pt x="8804234" y="102035"/>
                </a:lnTo>
                <a:lnTo>
                  <a:pt x="8776602" y="85910"/>
                </a:lnTo>
                <a:close/>
              </a:path>
              <a:path w="8851900" h="171450">
                <a:moveTo>
                  <a:pt x="6" y="64951"/>
                </a:moveTo>
                <a:lnTo>
                  <a:pt x="0" y="103051"/>
                </a:lnTo>
                <a:lnTo>
                  <a:pt x="8745806" y="104613"/>
                </a:lnTo>
                <a:lnTo>
                  <a:pt x="8776602" y="85910"/>
                </a:lnTo>
                <a:lnTo>
                  <a:pt x="8743363" y="66513"/>
                </a:lnTo>
                <a:lnTo>
                  <a:pt x="6" y="64951"/>
                </a:lnTo>
                <a:close/>
              </a:path>
              <a:path w="8851900" h="171450">
                <a:moveTo>
                  <a:pt x="8804234" y="69129"/>
                </a:moveTo>
                <a:lnTo>
                  <a:pt x="8776602" y="85910"/>
                </a:lnTo>
                <a:lnTo>
                  <a:pt x="8804234" y="102035"/>
                </a:lnTo>
                <a:lnTo>
                  <a:pt x="8804234" y="69129"/>
                </a:lnTo>
                <a:close/>
              </a:path>
              <a:path w="8851900" h="171450">
                <a:moveTo>
                  <a:pt x="8813759" y="69129"/>
                </a:moveTo>
                <a:lnTo>
                  <a:pt x="8804234" y="69129"/>
                </a:lnTo>
                <a:lnTo>
                  <a:pt x="8804234" y="102035"/>
                </a:lnTo>
                <a:lnTo>
                  <a:pt x="8813759" y="102035"/>
                </a:lnTo>
                <a:lnTo>
                  <a:pt x="8813759" y="69129"/>
                </a:lnTo>
                <a:close/>
              </a:path>
              <a:path w="8851900" h="171450">
                <a:moveTo>
                  <a:pt x="8743363" y="66513"/>
                </a:moveTo>
                <a:lnTo>
                  <a:pt x="8776602" y="85910"/>
                </a:lnTo>
                <a:lnTo>
                  <a:pt x="8804234" y="69129"/>
                </a:lnTo>
                <a:lnTo>
                  <a:pt x="8813759" y="69129"/>
                </a:lnTo>
                <a:lnTo>
                  <a:pt x="8813759" y="66526"/>
                </a:lnTo>
                <a:lnTo>
                  <a:pt x="8743363" y="66513"/>
                </a:lnTo>
                <a:close/>
              </a:path>
            </a:pathLst>
          </a:custGeom>
          <a:solidFill>
            <a:srgbClr val="C00000"/>
          </a:solidFill>
        </p:spPr>
        <p:txBody>
          <a:bodyPr wrap="square" lIns="0" tIns="0" rIns="0" bIns="0" rtlCol="0">
            <a:spAutoFit/>
          </a:bodyPr>
          <a:lstStyle/>
          <a:p>
            <a:endParaRPr/>
          </a:p>
        </p:txBody>
      </p:sp>
      <p:sp>
        <p:nvSpPr>
          <p:cNvPr id="6" name="object 6"/>
          <p:cNvSpPr txBox="1"/>
          <p:nvPr/>
        </p:nvSpPr>
        <p:spPr>
          <a:xfrm>
            <a:off x="3736975" y="5832043"/>
            <a:ext cx="554990" cy="285115"/>
          </a:xfrm>
          <a:prstGeom prst="rect">
            <a:avLst/>
          </a:prstGeom>
        </p:spPr>
        <p:txBody>
          <a:bodyPr vert="horz" wrap="square" lIns="0" tIns="0" rIns="0" bIns="0" rtlCol="0">
            <a:spAutoFit/>
          </a:bodyPr>
          <a:lstStyle/>
          <a:p>
            <a:pPr marL="12700">
              <a:lnSpc>
                <a:spcPct val="100000"/>
              </a:lnSpc>
            </a:pPr>
            <a:r>
              <a:rPr sz="1800" b="1" spc="-35" dirty="0">
                <a:solidFill>
                  <a:srgbClr val="C00000"/>
                </a:solidFill>
                <a:latin typeface="Arial"/>
                <a:cs typeface="Arial"/>
              </a:rPr>
              <a:t>T</a:t>
            </a:r>
            <a:r>
              <a:rPr sz="1800" b="1" dirty="0">
                <a:solidFill>
                  <a:srgbClr val="C00000"/>
                </a:solidFill>
                <a:latin typeface="Arial"/>
                <a:cs typeface="Arial"/>
              </a:rPr>
              <a:t>ime</a:t>
            </a:r>
            <a:endParaRPr sz="1800">
              <a:latin typeface="Arial"/>
              <a:cs typeface="Arial"/>
            </a:endParaRPr>
          </a:p>
        </p:txBody>
      </p:sp>
      <p:sp>
        <p:nvSpPr>
          <p:cNvPr id="7" name="object 7"/>
          <p:cNvSpPr txBox="1"/>
          <p:nvPr/>
        </p:nvSpPr>
        <p:spPr>
          <a:xfrm>
            <a:off x="612140" y="4536313"/>
            <a:ext cx="3500120" cy="285115"/>
          </a:xfrm>
          <a:prstGeom prst="rect">
            <a:avLst/>
          </a:prstGeom>
        </p:spPr>
        <p:txBody>
          <a:bodyPr vert="horz" wrap="square" lIns="0" tIns="0" rIns="0" bIns="0" rtlCol="0">
            <a:spAutoFit/>
          </a:bodyPr>
          <a:lstStyle/>
          <a:p>
            <a:pPr marL="12700">
              <a:lnSpc>
                <a:spcPct val="100000"/>
              </a:lnSpc>
            </a:pPr>
            <a:r>
              <a:rPr sz="1800" b="1" dirty="0">
                <a:solidFill>
                  <a:srgbClr val="006FC0"/>
                </a:solidFill>
                <a:latin typeface="Arial"/>
                <a:cs typeface="Arial"/>
              </a:rPr>
              <a:t>Q</a:t>
            </a:r>
            <a:r>
              <a:rPr sz="1800" b="1" spc="5" dirty="0">
                <a:solidFill>
                  <a:srgbClr val="006FC0"/>
                </a:solidFill>
                <a:latin typeface="Arial"/>
                <a:cs typeface="Arial"/>
              </a:rPr>
              <a:t>u</a:t>
            </a:r>
            <a:r>
              <a:rPr sz="1800" b="1" dirty="0">
                <a:solidFill>
                  <a:srgbClr val="006FC0"/>
                </a:solidFill>
                <a:latin typeface="Arial"/>
                <a:cs typeface="Arial"/>
              </a:rPr>
              <a:t>i t</a:t>
            </a:r>
            <a:r>
              <a:rPr sz="1800" b="1" spc="-10" dirty="0">
                <a:solidFill>
                  <a:srgbClr val="006FC0"/>
                </a:solidFill>
                <a:latin typeface="Arial"/>
                <a:cs typeface="Arial"/>
              </a:rPr>
              <a:t>r</a:t>
            </a:r>
            <a:r>
              <a:rPr sz="1800" b="1" dirty="0">
                <a:solidFill>
                  <a:srgbClr val="006FC0"/>
                </a:solidFill>
                <a:latin typeface="Arial"/>
                <a:cs typeface="Arial"/>
              </a:rPr>
              <a:t>ì</a:t>
            </a:r>
            <a:r>
              <a:rPr sz="1800" b="1" spc="5" dirty="0">
                <a:solidFill>
                  <a:srgbClr val="006FC0"/>
                </a:solidFill>
                <a:latin typeface="Arial"/>
                <a:cs typeface="Arial"/>
              </a:rPr>
              <a:t>n</a:t>
            </a:r>
            <a:r>
              <a:rPr sz="1800" b="1" dirty="0">
                <a:solidFill>
                  <a:srgbClr val="006FC0"/>
                </a:solidFill>
                <a:latin typeface="Arial"/>
                <a:cs typeface="Arial"/>
              </a:rPr>
              <a:t>h tháp</a:t>
            </a:r>
            <a:r>
              <a:rPr sz="1800" b="1" spc="-10" dirty="0">
                <a:solidFill>
                  <a:srgbClr val="006FC0"/>
                </a:solidFill>
                <a:latin typeface="Arial"/>
                <a:cs typeface="Arial"/>
              </a:rPr>
              <a:t> </a:t>
            </a:r>
            <a:r>
              <a:rPr sz="1800" b="1" dirty="0">
                <a:solidFill>
                  <a:srgbClr val="006FC0"/>
                </a:solidFill>
                <a:latin typeface="Arial"/>
                <a:cs typeface="Arial"/>
              </a:rPr>
              <a:t>n</a:t>
            </a:r>
            <a:r>
              <a:rPr sz="1800" b="1" spc="5" dirty="0">
                <a:solidFill>
                  <a:srgbClr val="006FC0"/>
                </a:solidFill>
                <a:latin typeface="Arial"/>
                <a:cs typeface="Arial"/>
              </a:rPr>
              <a:t>ư</a:t>
            </a:r>
            <a:r>
              <a:rPr sz="1800" b="1" dirty="0">
                <a:solidFill>
                  <a:srgbClr val="006FC0"/>
                </a:solidFill>
                <a:latin typeface="Arial"/>
                <a:cs typeface="Arial"/>
              </a:rPr>
              <a:t>ớc</a:t>
            </a:r>
            <a:r>
              <a:rPr sz="1800" b="1" spc="-25" dirty="0">
                <a:solidFill>
                  <a:srgbClr val="006FC0"/>
                </a:solidFill>
                <a:latin typeface="Arial"/>
                <a:cs typeface="Arial"/>
              </a:rPr>
              <a:t> </a:t>
            </a:r>
            <a:r>
              <a:rPr sz="1800" b="1" dirty="0">
                <a:solidFill>
                  <a:srgbClr val="006FC0"/>
                </a:solidFill>
                <a:latin typeface="Arial"/>
                <a:cs typeface="Arial"/>
              </a:rPr>
              <a:t>n</a:t>
            </a:r>
            <a:r>
              <a:rPr sz="1800" b="1" spc="5" dirty="0">
                <a:solidFill>
                  <a:srgbClr val="006FC0"/>
                </a:solidFill>
                <a:latin typeface="Arial"/>
                <a:cs typeface="Arial"/>
              </a:rPr>
              <a:t>h</a:t>
            </a:r>
            <a:r>
              <a:rPr sz="1800" b="1" dirty="0">
                <a:solidFill>
                  <a:srgbClr val="006FC0"/>
                </a:solidFill>
                <a:latin typeface="Arial"/>
                <a:cs typeface="Arial"/>
              </a:rPr>
              <a:t>iều </a:t>
            </a:r>
            <a:r>
              <a:rPr sz="1800" b="1" spc="-10" dirty="0">
                <a:solidFill>
                  <a:srgbClr val="006FC0"/>
                </a:solidFill>
                <a:latin typeface="Arial"/>
                <a:cs typeface="Arial"/>
              </a:rPr>
              <a:t>r</a:t>
            </a:r>
            <a:r>
              <a:rPr sz="1800" b="1" dirty="0">
                <a:solidFill>
                  <a:srgbClr val="006FC0"/>
                </a:solidFill>
                <a:latin typeface="Arial"/>
                <a:cs typeface="Arial"/>
              </a:rPr>
              <a:t>ủi</a:t>
            </a:r>
            <a:r>
              <a:rPr sz="1800" b="1" spc="-5" dirty="0">
                <a:solidFill>
                  <a:srgbClr val="006FC0"/>
                </a:solidFill>
                <a:latin typeface="Arial"/>
                <a:cs typeface="Arial"/>
              </a:rPr>
              <a:t> </a:t>
            </a:r>
            <a:r>
              <a:rPr sz="1800" b="1" dirty="0">
                <a:solidFill>
                  <a:srgbClr val="006FC0"/>
                </a:solidFill>
                <a:latin typeface="Arial"/>
                <a:cs typeface="Arial"/>
              </a:rPr>
              <a:t>ro</a:t>
            </a:r>
            <a:endParaRPr sz="1800">
              <a:latin typeface="Arial"/>
              <a:cs typeface="Arial"/>
            </a:endParaRPr>
          </a:p>
        </p:txBody>
      </p:sp>
    </p:spTree>
    <p:extLst>
      <p:ext uri="{BB962C8B-B14F-4D97-AF65-F5344CB8AC3E}">
        <p14:creationId xmlns:p14="http://schemas.microsoft.com/office/powerpoint/2010/main" val="129632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425575" y="240459"/>
            <a:ext cx="7490119" cy="497829"/>
          </a:xfrm>
          <a:prstGeom prst="rect">
            <a:avLst/>
          </a:prstGeom>
        </p:spPr>
        <p:txBody>
          <a:bodyPr vert="horz" wrap="square" lIns="0" tIns="0" rIns="0" bIns="0" rtlCol="0">
            <a:spAutoFit/>
          </a:bodyPr>
          <a:lstStyle/>
          <a:p>
            <a:pPr marL="87313">
              <a:lnSpc>
                <a:spcPts val="4315"/>
              </a:lnSpc>
            </a:pPr>
            <a:r>
              <a:rPr sz="3200" b="1" dirty="0">
                <a:latin typeface="Tahoma" panose="020B0604030504040204" pitchFamily="34" charset="0"/>
                <a:ea typeface="Tahoma" panose="020B0604030504040204" pitchFamily="34" charset="0"/>
                <a:cs typeface="Tahoma" panose="020B0604030504040204" pitchFamily="34" charset="0"/>
              </a:rPr>
              <a:t>Ứng dụ</a:t>
            </a:r>
            <a:r>
              <a:rPr sz="3200" b="1" spc="-20" dirty="0">
                <a:latin typeface="Tahoma" panose="020B0604030504040204" pitchFamily="34" charset="0"/>
                <a:ea typeface="Tahoma" panose="020B0604030504040204" pitchFamily="34" charset="0"/>
                <a:cs typeface="Tahoma" panose="020B0604030504040204" pitchFamily="34" charset="0"/>
              </a:rPr>
              <a:t>n</a:t>
            </a:r>
            <a:r>
              <a:rPr sz="3200" b="1" dirty="0">
                <a:latin typeface="Tahoma" panose="020B0604030504040204" pitchFamily="34" charset="0"/>
                <a:ea typeface="Tahoma" panose="020B0604030504040204" pitchFamily="34" charset="0"/>
                <a:cs typeface="Tahoma" panose="020B0604030504040204" pitchFamily="34" charset="0"/>
              </a:rPr>
              <a:t>g th</a:t>
            </a:r>
            <a:r>
              <a:rPr sz="3200" b="1" spc="-20" dirty="0">
                <a:latin typeface="Tahoma" panose="020B0604030504040204" pitchFamily="34" charset="0"/>
                <a:ea typeface="Tahoma" panose="020B0604030504040204" pitchFamily="34" charset="0"/>
                <a:cs typeface="Tahoma" panose="020B0604030504040204" pitchFamily="34" charset="0"/>
              </a:rPr>
              <a:t>á</a:t>
            </a:r>
            <a:r>
              <a:rPr sz="3200" b="1" dirty="0">
                <a:latin typeface="Tahoma" panose="020B0604030504040204" pitchFamily="34" charset="0"/>
                <a:ea typeface="Tahoma" panose="020B0604030504040204" pitchFamily="34" charset="0"/>
                <a:cs typeface="Tahoma" panose="020B0604030504040204" pitchFamily="34" charset="0"/>
              </a:rPr>
              <a:t>p</a:t>
            </a:r>
            <a:r>
              <a:rPr sz="3200" b="1" spc="5" dirty="0">
                <a:latin typeface="Tahoma" panose="020B0604030504040204" pitchFamily="34" charset="0"/>
                <a:ea typeface="Tahoma" panose="020B0604030504040204" pitchFamily="34" charset="0"/>
                <a:cs typeface="Tahoma" panose="020B0604030504040204" pitchFamily="34" charset="0"/>
              </a:rPr>
              <a:t> </a:t>
            </a:r>
            <a:r>
              <a:rPr sz="3200" b="1" dirty="0">
                <a:latin typeface="Tahoma" panose="020B0604030504040204" pitchFamily="34" charset="0"/>
                <a:ea typeface="Tahoma" panose="020B0604030504040204" pitchFamily="34" charset="0"/>
                <a:cs typeface="Tahoma" panose="020B0604030504040204" pitchFamily="34" charset="0"/>
              </a:rPr>
              <a:t>nước theo </a:t>
            </a:r>
            <a:r>
              <a:rPr sz="3200" b="1" spc="-15" dirty="0">
                <a:latin typeface="Tahoma" panose="020B0604030504040204" pitchFamily="34" charset="0"/>
                <a:ea typeface="Tahoma" panose="020B0604030504040204" pitchFamily="34" charset="0"/>
                <a:cs typeface="Tahoma" panose="020B0604030504040204" pitchFamily="34" charset="0"/>
              </a:rPr>
              <a:t>v</a:t>
            </a:r>
            <a:r>
              <a:rPr sz="3200" b="1" dirty="0">
                <a:latin typeface="Tahoma" panose="020B0604030504040204" pitchFamily="34" charset="0"/>
                <a:ea typeface="Tahoma" panose="020B0604030504040204" pitchFamily="34" charset="0"/>
                <a:cs typeface="Tahoma" panose="020B0604030504040204" pitchFamily="34" charset="0"/>
              </a:rPr>
              <a:t>òng</a:t>
            </a:r>
            <a:r>
              <a:rPr sz="3200" b="1" spc="-20" dirty="0">
                <a:latin typeface="Tahoma" panose="020B0604030504040204" pitchFamily="34" charset="0"/>
                <a:ea typeface="Tahoma" panose="020B0604030504040204" pitchFamily="34" charset="0"/>
                <a:cs typeface="Tahoma" panose="020B0604030504040204" pitchFamily="34" charset="0"/>
              </a:rPr>
              <a:t> </a:t>
            </a:r>
            <a:r>
              <a:rPr sz="3200" b="1" dirty="0" smtClean="0">
                <a:latin typeface="Tahoma" panose="020B0604030504040204" pitchFamily="34" charset="0"/>
                <a:ea typeface="Tahoma" panose="020B0604030504040204" pitchFamily="34" charset="0"/>
                <a:cs typeface="Tahoma" panose="020B0604030504040204" pitchFamily="34" charset="0"/>
              </a:rPr>
              <a:t>l</a:t>
            </a:r>
            <a:r>
              <a:rPr lang="vi-VN" sz="3200" b="1" dirty="0" smtClean="0">
                <a:latin typeface="Tahoma" panose="020B0604030504040204" pitchFamily="34" charset="0"/>
                <a:ea typeface="Tahoma" panose="020B0604030504040204" pitchFamily="34" charset="0"/>
                <a:cs typeface="Tahoma" panose="020B0604030504040204" pitchFamily="34" charset="0"/>
              </a:rPr>
              <a:t>ặ</a:t>
            </a:r>
            <a:r>
              <a:rPr sz="3200" b="1" dirty="0" smtClean="0">
                <a:latin typeface="Tahoma" panose="020B0604030504040204" pitchFamily="34" charset="0"/>
                <a:ea typeface="Tahoma" panose="020B0604030504040204" pitchFamily="34" charset="0"/>
                <a:cs typeface="Tahoma" panose="020B0604030504040204" pitchFamily="34" charset="0"/>
              </a:rPr>
              <a:t>p</a:t>
            </a:r>
            <a:endParaRPr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object 3"/>
          <p:cNvSpPr/>
          <p:nvPr/>
        </p:nvSpPr>
        <p:spPr>
          <a:xfrm>
            <a:off x="228600" y="1676400"/>
            <a:ext cx="3080130" cy="16764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3048000" y="1600200"/>
            <a:ext cx="3080130" cy="16764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5"/>
          <p:cNvSpPr/>
          <p:nvPr/>
        </p:nvSpPr>
        <p:spPr>
          <a:xfrm>
            <a:off x="5638800" y="1524000"/>
            <a:ext cx="3080130" cy="1676400"/>
          </a:xfrm>
          <a:prstGeom prst="rect">
            <a:avLst/>
          </a:prstGeom>
          <a:blipFill>
            <a:blip r:embed="rId2" cstate="print"/>
            <a:stretch>
              <a:fillRect/>
            </a:stretch>
          </a:blipFill>
        </p:spPr>
        <p:txBody>
          <a:bodyPr wrap="square" lIns="0" tIns="0" rIns="0" bIns="0" rtlCol="0">
            <a:spAutoFit/>
          </a:bodyPr>
          <a:lstStyle/>
          <a:p>
            <a:endParaRPr/>
          </a:p>
        </p:txBody>
      </p:sp>
      <p:sp>
        <p:nvSpPr>
          <p:cNvPr id="6" name="object 6"/>
          <p:cNvSpPr txBox="1"/>
          <p:nvPr/>
        </p:nvSpPr>
        <p:spPr>
          <a:xfrm>
            <a:off x="163779" y="3393058"/>
            <a:ext cx="8392795" cy="2738755"/>
          </a:xfrm>
          <a:prstGeom prst="rect">
            <a:avLst/>
          </a:prstGeom>
        </p:spPr>
        <p:txBody>
          <a:bodyPr vert="horz" wrap="square" lIns="0" tIns="0" rIns="0" bIns="0" rtlCol="0">
            <a:spAutoFit/>
          </a:bodyPr>
          <a:lstStyle/>
          <a:p>
            <a:pPr marR="683895" algn="ctr">
              <a:lnSpc>
                <a:spcPct val="100000"/>
              </a:lnSpc>
            </a:pPr>
            <a:r>
              <a:rPr sz="1800" b="1" spc="-35" dirty="0">
                <a:solidFill>
                  <a:srgbClr val="C00000"/>
                </a:solidFill>
                <a:latin typeface="Arial"/>
                <a:cs typeface="Arial"/>
              </a:rPr>
              <a:t>T</a:t>
            </a:r>
            <a:r>
              <a:rPr sz="1800" b="1" dirty="0">
                <a:solidFill>
                  <a:srgbClr val="C00000"/>
                </a:solidFill>
                <a:latin typeface="Arial"/>
                <a:cs typeface="Arial"/>
              </a:rPr>
              <a:t>ime</a:t>
            </a:r>
            <a:endParaRPr sz="1800" dirty="0">
              <a:latin typeface="Arial"/>
              <a:cs typeface="Arial"/>
            </a:endParaRPr>
          </a:p>
          <a:p>
            <a:pPr>
              <a:lnSpc>
                <a:spcPts val="2300"/>
              </a:lnSpc>
              <a:spcBef>
                <a:spcPts val="30"/>
              </a:spcBef>
            </a:pPr>
            <a:endParaRPr sz="2000" dirty="0">
              <a:latin typeface="Times New Roman"/>
              <a:cs typeface="Times New Roman"/>
            </a:endParaRPr>
          </a:p>
          <a:p>
            <a:pPr marL="355600" indent="-342900">
              <a:lnSpc>
                <a:spcPct val="100000"/>
              </a:lnSpc>
              <a:buClr>
                <a:srgbClr val="006FC0"/>
              </a:buClr>
              <a:buFont typeface="Wingdings"/>
              <a:buChar char=""/>
              <a:tabLst>
                <a:tab pos="355600" algn="l"/>
              </a:tabLst>
            </a:pPr>
            <a:r>
              <a:rPr sz="2400" dirty="0">
                <a:latin typeface="Tahoma"/>
                <a:cs typeface="Tahoma"/>
              </a:rPr>
              <a:t>Các v</a:t>
            </a:r>
            <a:r>
              <a:rPr sz="2400" spc="5" dirty="0">
                <a:latin typeface="Tahoma"/>
                <a:cs typeface="Tahoma"/>
              </a:rPr>
              <a:t>ò</a:t>
            </a:r>
            <a:r>
              <a:rPr sz="2400" dirty="0">
                <a:latin typeface="Tahoma"/>
                <a:cs typeface="Tahoma"/>
              </a:rPr>
              <a:t>ng</a:t>
            </a:r>
            <a:r>
              <a:rPr sz="2400" spc="-15" dirty="0">
                <a:latin typeface="Tahoma"/>
                <a:cs typeface="Tahoma"/>
              </a:rPr>
              <a:t> </a:t>
            </a:r>
            <a:r>
              <a:rPr sz="2400" dirty="0">
                <a:latin typeface="Tahoma"/>
                <a:cs typeface="Tahoma"/>
              </a:rPr>
              <a:t>lặp đầu dành</a:t>
            </a:r>
            <a:r>
              <a:rPr sz="2400" spc="-15" dirty="0">
                <a:latin typeface="Tahoma"/>
                <a:cs typeface="Tahoma"/>
              </a:rPr>
              <a:t> </a:t>
            </a:r>
            <a:r>
              <a:rPr sz="2400" dirty="0">
                <a:latin typeface="Tahoma"/>
                <a:cs typeface="Tahoma"/>
              </a:rPr>
              <a:t>cho </a:t>
            </a:r>
            <a:r>
              <a:rPr sz="2400" spc="-10" dirty="0">
                <a:latin typeface="Tahoma"/>
                <a:cs typeface="Tahoma"/>
              </a:rPr>
              <a:t>c</a:t>
            </a:r>
            <a:r>
              <a:rPr sz="2400" dirty="0">
                <a:latin typeface="Tahoma"/>
                <a:cs typeface="Tahoma"/>
              </a:rPr>
              <a:t>ác</a:t>
            </a:r>
            <a:r>
              <a:rPr sz="2400" spc="10" dirty="0">
                <a:latin typeface="Tahoma"/>
                <a:cs typeface="Tahoma"/>
              </a:rPr>
              <a:t> </a:t>
            </a:r>
            <a:r>
              <a:rPr sz="2400" spc="25" dirty="0">
                <a:latin typeface="Tahoma"/>
                <a:cs typeface="Tahoma"/>
              </a:rPr>
              <a:t>v</a:t>
            </a:r>
            <a:r>
              <a:rPr sz="2400" dirty="0">
                <a:latin typeface="Tahoma"/>
                <a:cs typeface="Tahoma"/>
              </a:rPr>
              <a:t>ấn đề</a:t>
            </a:r>
            <a:r>
              <a:rPr sz="2400" spc="-10" dirty="0">
                <a:latin typeface="Tahoma"/>
                <a:cs typeface="Tahoma"/>
              </a:rPr>
              <a:t> </a:t>
            </a:r>
            <a:r>
              <a:rPr sz="2400" dirty="0">
                <a:latin typeface="Tahoma"/>
                <a:cs typeface="Tahoma"/>
              </a:rPr>
              <a:t>n</a:t>
            </a:r>
            <a:r>
              <a:rPr sz="2400" spc="5" dirty="0">
                <a:latin typeface="Tahoma"/>
                <a:cs typeface="Tahoma"/>
              </a:rPr>
              <a:t>h</a:t>
            </a:r>
            <a:r>
              <a:rPr sz="2400" dirty="0">
                <a:latin typeface="Tahoma"/>
                <a:cs typeface="Tahoma"/>
              </a:rPr>
              <a:t>iều</a:t>
            </a:r>
            <a:r>
              <a:rPr sz="2400" spc="-15" dirty="0">
                <a:latin typeface="Tahoma"/>
                <a:cs typeface="Tahoma"/>
              </a:rPr>
              <a:t> </a:t>
            </a:r>
            <a:r>
              <a:rPr sz="2400" dirty="0">
                <a:latin typeface="Tahoma"/>
                <a:cs typeface="Tahoma"/>
              </a:rPr>
              <a:t>rủi ro</a:t>
            </a:r>
          </a:p>
          <a:p>
            <a:pPr marL="355600" indent="-342900">
              <a:lnSpc>
                <a:spcPct val="100000"/>
              </a:lnSpc>
              <a:spcBef>
                <a:spcPts val="2014"/>
              </a:spcBef>
              <a:buClr>
                <a:srgbClr val="006FC0"/>
              </a:buClr>
              <a:buFont typeface="Wingdings"/>
              <a:buChar char=""/>
              <a:tabLst>
                <a:tab pos="355600" algn="l"/>
              </a:tabLst>
            </a:pPr>
            <a:r>
              <a:rPr sz="2400" dirty="0">
                <a:latin typeface="Tahoma"/>
                <a:cs typeface="Tahoma"/>
              </a:rPr>
              <a:t>Mỗi vòng</a:t>
            </a:r>
            <a:r>
              <a:rPr sz="2400" spc="-15" dirty="0">
                <a:latin typeface="Tahoma"/>
                <a:cs typeface="Tahoma"/>
              </a:rPr>
              <a:t> </a:t>
            </a:r>
            <a:r>
              <a:rPr sz="2400" dirty="0">
                <a:latin typeface="Tahoma"/>
                <a:cs typeface="Tahoma"/>
              </a:rPr>
              <a:t>lặp </a:t>
            </a:r>
            <a:r>
              <a:rPr sz="2400" spc="-10" dirty="0">
                <a:latin typeface="Tahoma"/>
                <a:cs typeface="Tahoma"/>
              </a:rPr>
              <a:t>s</a:t>
            </a:r>
            <a:r>
              <a:rPr sz="2400" dirty="0">
                <a:latin typeface="Tahoma"/>
                <a:cs typeface="Tahoma"/>
              </a:rPr>
              <a:t>inh</a:t>
            </a:r>
            <a:r>
              <a:rPr sz="2400" spc="-10" dirty="0">
                <a:latin typeface="Tahoma"/>
                <a:cs typeface="Tahoma"/>
              </a:rPr>
              <a:t> </a:t>
            </a:r>
            <a:r>
              <a:rPr sz="2400" dirty="0">
                <a:latin typeface="Tahoma"/>
                <a:cs typeface="Tahoma"/>
              </a:rPr>
              <a:t>ra m</a:t>
            </a:r>
            <a:r>
              <a:rPr sz="2400" spc="5" dirty="0">
                <a:latin typeface="Tahoma"/>
                <a:cs typeface="Tahoma"/>
              </a:rPr>
              <a:t>ộ</a:t>
            </a:r>
            <a:r>
              <a:rPr sz="2400" dirty="0">
                <a:latin typeface="Tahoma"/>
                <a:cs typeface="Tahoma"/>
              </a:rPr>
              <a:t>t</a:t>
            </a:r>
            <a:r>
              <a:rPr sz="2400" spc="-20" dirty="0">
                <a:latin typeface="Tahoma"/>
                <a:cs typeface="Tahoma"/>
              </a:rPr>
              <a:t> </a:t>
            </a:r>
            <a:r>
              <a:rPr sz="2400" dirty="0">
                <a:latin typeface="Tahoma"/>
                <a:cs typeface="Tahoma"/>
              </a:rPr>
              <a:t>p</a:t>
            </a:r>
            <a:r>
              <a:rPr sz="2400" spc="5" dirty="0">
                <a:latin typeface="Tahoma"/>
                <a:cs typeface="Tahoma"/>
              </a:rPr>
              <a:t>h</a:t>
            </a:r>
            <a:r>
              <a:rPr sz="2400" dirty="0">
                <a:latin typeface="Tahoma"/>
                <a:cs typeface="Tahoma"/>
              </a:rPr>
              <a:t>iên</a:t>
            </a:r>
            <a:r>
              <a:rPr sz="2400" spc="-15" dirty="0">
                <a:latin typeface="Tahoma"/>
                <a:cs typeface="Tahoma"/>
              </a:rPr>
              <a:t> </a:t>
            </a:r>
            <a:r>
              <a:rPr sz="2400" dirty="0">
                <a:latin typeface="Tahoma"/>
                <a:cs typeface="Tahoma"/>
              </a:rPr>
              <a:t>bản</a:t>
            </a:r>
            <a:r>
              <a:rPr sz="2400" spc="5" dirty="0">
                <a:latin typeface="Tahoma"/>
                <a:cs typeface="Tahoma"/>
              </a:rPr>
              <a:t> </a:t>
            </a:r>
            <a:r>
              <a:rPr sz="2400" dirty="0">
                <a:latin typeface="Tahoma"/>
                <a:cs typeface="Tahoma"/>
              </a:rPr>
              <a:t>với</a:t>
            </a:r>
            <a:r>
              <a:rPr sz="2400" spc="-15" dirty="0">
                <a:latin typeface="Tahoma"/>
                <a:cs typeface="Tahoma"/>
              </a:rPr>
              <a:t> </a:t>
            </a:r>
            <a:r>
              <a:rPr sz="2400" dirty="0">
                <a:latin typeface="Tahoma"/>
                <a:cs typeface="Tahoma"/>
              </a:rPr>
              <a:t>một </a:t>
            </a:r>
            <a:r>
              <a:rPr sz="2400" spc="-10" dirty="0">
                <a:latin typeface="Tahoma"/>
                <a:cs typeface="Tahoma"/>
              </a:rPr>
              <a:t>s</a:t>
            </a:r>
            <a:r>
              <a:rPr sz="2400" dirty="0">
                <a:latin typeface="Tahoma"/>
                <a:cs typeface="Tahoma"/>
              </a:rPr>
              <a:t>ự bổ</a:t>
            </a:r>
            <a:r>
              <a:rPr sz="2400" spc="-15" dirty="0">
                <a:latin typeface="Tahoma"/>
                <a:cs typeface="Tahoma"/>
              </a:rPr>
              <a:t> </a:t>
            </a:r>
            <a:r>
              <a:rPr sz="2400" dirty="0">
                <a:latin typeface="Tahoma"/>
                <a:cs typeface="Tahoma"/>
              </a:rPr>
              <a:t>sung</a:t>
            </a:r>
            <a:r>
              <a:rPr sz="2400" spc="-15" dirty="0">
                <a:latin typeface="Tahoma"/>
                <a:cs typeface="Tahoma"/>
              </a:rPr>
              <a:t> </a:t>
            </a:r>
            <a:r>
              <a:rPr sz="2400" dirty="0">
                <a:latin typeface="Tahoma"/>
                <a:cs typeface="Tahoma"/>
              </a:rPr>
              <a:t>cho</a:t>
            </a:r>
          </a:p>
          <a:p>
            <a:pPr marL="355600">
              <a:lnSpc>
                <a:spcPct val="100000"/>
              </a:lnSpc>
              <a:spcBef>
                <a:spcPts val="1440"/>
              </a:spcBef>
            </a:pPr>
            <a:r>
              <a:rPr sz="2400" dirty="0">
                <a:latin typeface="Tahoma"/>
                <a:cs typeface="Tahoma"/>
              </a:rPr>
              <a:t>hệ</a:t>
            </a:r>
            <a:r>
              <a:rPr sz="2400" spc="-10" dirty="0">
                <a:latin typeface="Tahoma"/>
                <a:cs typeface="Tahoma"/>
              </a:rPr>
              <a:t> </a:t>
            </a:r>
            <a:r>
              <a:rPr sz="2400" dirty="0">
                <a:latin typeface="Tahoma"/>
                <a:cs typeface="Tahoma"/>
              </a:rPr>
              <a:t>th</a:t>
            </a:r>
            <a:r>
              <a:rPr sz="2400" spc="5" dirty="0">
                <a:latin typeface="Tahoma"/>
                <a:cs typeface="Tahoma"/>
              </a:rPr>
              <a:t>ố</a:t>
            </a:r>
            <a:r>
              <a:rPr sz="2400" dirty="0">
                <a:latin typeface="Tahoma"/>
                <a:cs typeface="Tahoma"/>
              </a:rPr>
              <a:t>ng</a:t>
            </a:r>
          </a:p>
          <a:p>
            <a:pPr marL="355600" indent="-342900">
              <a:lnSpc>
                <a:spcPct val="100000"/>
              </a:lnSpc>
              <a:spcBef>
                <a:spcPts val="2014"/>
              </a:spcBef>
              <a:buClr>
                <a:srgbClr val="006FC0"/>
              </a:buClr>
              <a:buFont typeface="Wingdings"/>
              <a:buChar char=""/>
              <a:tabLst>
                <a:tab pos="355600" algn="l"/>
              </a:tabLst>
            </a:pPr>
            <a:r>
              <a:rPr sz="2400" dirty="0">
                <a:latin typeface="Tahoma"/>
                <a:cs typeface="Tahoma"/>
              </a:rPr>
              <a:t>Mỗi vòng</a:t>
            </a:r>
            <a:r>
              <a:rPr sz="2400" spc="-15" dirty="0">
                <a:latin typeface="Tahoma"/>
                <a:cs typeface="Tahoma"/>
              </a:rPr>
              <a:t> </a:t>
            </a:r>
            <a:r>
              <a:rPr sz="2400" dirty="0" smtClean="0">
                <a:latin typeface="Tahoma"/>
                <a:cs typeface="Tahoma"/>
              </a:rPr>
              <a:t>l</a:t>
            </a:r>
            <a:r>
              <a:rPr lang="vi-VN" sz="2400" dirty="0" smtClean="0">
                <a:latin typeface="Tahoma"/>
                <a:cs typeface="Tahoma"/>
              </a:rPr>
              <a:t>ặ</a:t>
            </a:r>
            <a:r>
              <a:rPr sz="2400" dirty="0" smtClean="0">
                <a:latin typeface="Tahoma"/>
                <a:cs typeface="Tahoma"/>
              </a:rPr>
              <a:t>p </a:t>
            </a:r>
            <a:r>
              <a:rPr sz="2400" dirty="0">
                <a:latin typeface="Tahoma"/>
                <a:cs typeface="Tahoma"/>
              </a:rPr>
              <a:t>bao</a:t>
            </a:r>
            <a:r>
              <a:rPr sz="2400" spc="-20" dirty="0">
                <a:latin typeface="Tahoma"/>
                <a:cs typeface="Tahoma"/>
              </a:rPr>
              <a:t> </a:t>
            </a:r>
            <a:r>
              <a:rPr sz="2400" dirty="0">
                <a:latin typeface="Tahoma"/>
                <a:cs typeface="Tahoma"/>
              </a:rPr>
              <a:t>g</a:t>
            </a:r>
            <a:r>
              <a:rPr sz="2400" spc="5" dirty="0">
                <a:latin typeface="Tahoma"/>
                <a:cs typeface="Tahoma"/>
              </a:rPr>
              <a:t>ồ</a:t>
            </a:r>
            <a:r>
              <a:rPr sz="2400" dirty="0">
                <a:latin typeface="Tahoma"/>
                <a:cs typeface="Tahoma"/>
              </a:rPr>
              <a:t>m</a:t>
            </a:r>
            <a:r>
              <a:rPr sz="2400" spc="-20" dirty="0">
                <a:latin typeface="Tahoma"/>
                <a:cs typeface="Tahoma"/>
              </a:rPr>
              <a:t> </a:t>
            </a:r>
            <a:r>
              <a:rPr sz="2400" dirty="0">
                <a:latin typeface="Tahoma"/>
                <a:cs typeface="Tahoma"/>
              </a:rPr>
              <a:t>cả việc</a:t>
            </a:r>
            <a:r>
              <a:rPr sz="2400" spc="10" dirty="0">
                <a:latin typeface="Tahoma"/>
                <a:cs typeface="Tahoma"/>
              </a:rPr>
              <a:t> </a:t>
            </a:r>
            <a:r>
              <a:rPr sz="2400" dirty="0">
                <a:latin typeface="Tahoma"/>
                <a:cs typeface="Tahoma"/>
              </a:rPr>
              <a:t>tích hợp</a:t>
            </a:r>
            <a:r>
              <a:rPr sz="2400" spc="-15" dirty="0">
                <a:latin typeface="Tahoma"/>
                <a:cs typeface="Tahoma"/>
              </a:rPr>
              <a:t> </a:t>
            </a:r>
            <a:r>
              <a:rPr sz="2400" dirty="0">
                <a:latin typeface="Tahoma"/>
                <a:cs typeface="Tahoma"/>
              </a:rPr>
              <a:t>và kiểm chứng</a:t>
            </a:r>
          </a:p>
        </p:txBody>
      </p:sp>
      <p:sp>
        <p:nvSpPr>
          <p:cNvPr id="7" name="object 7"/>
          <p:cNvSpPr txBox="1"/>
          <p:nvPr/>
        </p:nvSpPr>
        <p:spPr>
          <a:xfrm>
            <a:off x="3127375" y="1106678"/>
            <a:ext cx="3709035" cy="285115"/>
          </a:xfrm>
          <a:prstGeom prst="rect">
            <a:avLst/>
          </a:prstGeom>
        </p:spPr>
        <p:txBody>
          <a:bodyPr vert="horz" wrap="square" lIns="0" tIns="0" rIns="0" bIns="0" rtlCol="0">
            <a:spAutoFit/>
          </a:bodyPr>
          <a:lstStyle/>
          <a:p>
            <a:pPr marL="12700">
              <a:lnSpc>
                <a:spcPct val="100000"/>
              </a:lnSpc>
              <a:tabLst>
                <a:tab pos="2603500" algn="l"/>
              </a:tabLst>
            </a:pPr>
            <a:r>
              <a:rPr sz="1800" b="1" dirty="0">
                <a:latin typeface="Arial"/>
                <a:cs typeface="Arial"/>
              </a:rPr>
              <a:t>Iter</a:t>
            </a:r>
            <a:r>
              <a:rPr sz="1800" b="1" spc="-10" dirty="0">
                <a:latin typeface="Arial"/>
                <a:cs typeface="Arial"/>
              </a:rPr>
              <a:t>a</a:t>
            </a:r>
            <a:r>
              <a:rPr sz="1800" b="1" dirty="0">
                <a:latin typeface="Arial"/>
                <a:cs typeface="Arial"/>
              </a:rPr>
              <a:t>ti</a:t>
            </a:r>
            <a:r>
              <a:rPr sz="1800" b="1" spc="5" dirty="0">
                <a:latin typeface="Arial"/>
                <a:cs typeface="Arial"/>
              </a:rPr>
              <a:t>o</a:t>
            </a:r>
            <a:r>
              <a:rPr sz="1800" b="1" dirty="0">
                <a:latin typeface="Arial"/>
                <a:cs typeface="Arial"/>
              </a:rPr>
              <a:t>n 2	Iter</a:t>
            </a:r>
            <a:r>
              <a:rPr sz="1800" b="1" spc="-10" dirty="0">
                <a:latin typeface="Arial"/>
                <a:cs typeface="Arial"/>
              </a:rPr>
              <a:t>a</a:t>
            </a:r>
            <a:r>
              <a:rPr sz="1800" b="1" dirty="0">
                <a:latin typeface="Arial"/>
                <a:cs typeface="Arial"/>
              </a:rPr>
              <a:t>ti</a:t>
            </a:r>
            <a:r>
              <a:rPr sz="1800" b="1" spc="5" dirty="0">
                <a:latin typeface="Arial"/>
                <a:cs typeface="Arial"/>
              </a:rPr>
              <a:t>o</a:t>
            </a:r>
            <a:r>
              <a:rPr sz="1800" b="1" dirty="0">
                <a:latin typeface="Arial"/>
                <a:cs typeface="Arial"/>
              </a:rPr>
              <a:t>n 3</a:t>
            </a:r>
            <a:endParaRPr sz="1800">
              <a:latin typeface="Arial"/>
              <a:cs typeface="Arial"/>
            </a:endParaRPr>
          </a:p>
        </p:txBody>
      </p:sp>
      <p:sp>
        <p:nvSpPr>
          <p:cNvPr id="8" name="object 8"/>
          <p:cNvSpPr txBox="1"/>
          <p:nvPr/>
        </p:nvSpPr>
        <p:spPr>
          <a:xfrm>
            <a:off x="307340" y="1182878"/>
            <a:ext cx="1118235"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Iter</a:t>
            </a:r>
            <a:r>
              <a:rPr sz="1800" b="1" spc="-10" dirty="0">
                <a:latin typeface="Arial"/>
                <a:cs typeface="Arial"/>
              </a:rPr>
              <a:t>a</a:t>
            </a:r>
            <a:r>
              <a:rPr sz="1800" b="1" dirty="0">
                <a:latin typeface="Arial"/>
                <a:cs typeface="Arial"/>
              </a:rPr>
              <a:t>ti</a:t>
            </a:r>
            <a:r>
              <a:rPr sz="1800" b="1" spc="5" dirty="0">
                <a:latin typeface="Arial"/>
                <a:cs typeface="Arial"/>
              </a:rPr>
              <a:t>o</a:t>
            </a:r>
            <a:r>
              <a:rPr sz="1800" b="1" dirty="0">
                <a:latin typeface="Arial"/>
                <a:cs typeface="Arial"/>
              </a:rPr>
              <a:t>n 1</a:t>
            </a:r>
            <a:endParaRPr sz="1800">
              <a:latin typeface="Arial"/>
              <a:cs typeface="Arial"/>
            </a:endParaRPr>
          </a:p>
        </p:txBody>
      </p:sp>
      <p:sp>
        <p:nvSpPr>
          <p:cNvPr id="9" name="object 9"/>
          <p:cNvSpPr/>
          <p:nvPr/>
        </p:nvSpPr>
        <p:spPr>
          <a:xfrm>
            <a:off x="63794" y="3664323"/>
            <a:ext cx="8851900" cy="171450"/>
          </a:xfrm>
          <a:custGeom>
            <a:avLst/>
            <a:gdLst/>
            <a:ahLst/>
            <a:cxnLst/>
            <a:rect l="l" t="t" r="r" b="b"/>
            <a:pathLst>
              <a:path w="8851900" h="171450">
                <a:moveTo>
                  <a:pt x="8700502" y="0"/>
                </a:moveTo>
                <a:lnTo>
                  <a:pt x="8690058" y="3503"/>
                </a:lnTo>
                <a:lnTo>
                  <a:pt x="8681006" y="14594"/>
                </a:lnTo>
                <a:lnTo>
                  <a:pt x="8682050" y="26302"/>
                </a:lnTo>
                <a:lnTo>
                  <a:pt x="8689934" y="35349"/>
                </a:lnTo>
                <a:lnTo>
                  <a:pt x="8743253" y="66452"/>
                </a:lnTo>
                <a:lnTo>
                  <a:pt x="8813759" y="66464"/>
                </a:lnTo>
                <a:lnTo>
                  <a:pt x="8813759" y="104564"/>
                </a:lnTo>
                <a:lnTo>
                  <a:pt x="8745865" y="104564"/>
                </a:lnTo>
                <a:lnTo>
                  <a:pt x="8683388" y="142491"/>
                </a:lnTo>
                <a:lnTo>
                  <a:pt x="8681584" y="153179"/>
                </a:lnTo>
                <a:lnTo>
                  <a:pt x="8686757" y="166344"/>
                </a:lnTo>
                <a:lnTo>
                  <a:pt x="8697452" y="171171"/>
                </a:lnTo>
                <a:lnTo>
                  <a:pt x="8709111" y="168699"/>
                </a:lnTo>
                <a:lnTo>
                  <a:pt x="8819071" y="104564"/>
                </a:lnTo>
                <a:lnTo>
                  <a:pt x="8813759" y="104564"/>
                </a:lnTo>
                <a:lnTo>
                  <a:pt x="8819091" y="104552"/>
                </a:lnTo>
                <a:lnTo>
                  <a:pt x="8851732" y="85514"/>
                </a:lnTo>
                <a:lnTo>
                  <a:pt x="8709238" y="2456"/>
                </a:lnTo>
                <a:lnTo>
                  <a:pt x="8700502" y="0"/>
                </a:lnTo>
                <a:close/>
              </a:path>
              <a:path w="8851900" h="171450">
                <a:moveTo>
                  <a:pt x="8776602" y="85905"/>
                </a:moveTo>
                <a:lnTo>
                  <a:pt x="8745885" y="104552"/>
                </a:lnTo>
                <a:lnTo>
                  <a:pt x="8813759" y="104564"/>
                </a:lnTo>
                <a:lnTo>
                  <a:pt x="8813759" y="102024"/>
                </a:lnTo>
                <a:lnTo>
                  <a:pt x="8804234" y="102024"/>
                </a:lnTo>
                <a:lnTo>
                  <a:pt x="8776602" y="85905"/>
                </a:lnTo>
                <a:close/>
              </a:path>
              <a:path w="8851900" h="171450">
                <a:moveTo>
                  <a:pt x="6" y="64940"/>
                </a:moveTo>
                <a:lnTo>
                  <a:pt x="0" y="103040"/>
                </a:lnTo>
                <a:lnTo>
                  <a:pt x="8745885" y="104552"/>
                </a:lnTo>
                <a:lnTo>
                  <a:pt x="8776602" y="85905"/>
                </a:lnTo>
                <a:lnTo>
                  <a:pt x="8743253" y="66452"/>
                </a:lnTo>
                <a:lnTo>
                  <a:pt x="6" y="64940"/>
                </a:lnTo>
                <a:close/>
              </a:path>
              <a:path w="8851900" h="171450">
                <a:moveTo>
                  <a:pt x="8804234" y="69131"/>
                </a:moveTo>
                <a:lnTo>
                  <a:pt x="8776602" y="85905"/>
                </a:lnTo>
                <a:lnTo>
                  <a:pt x="8804234" y="102024"/>
                </a:lnTo>
                <a:lnTo>
                  <a:pt x="8804234" y="69131"/>
                </a:lnTo>
                <a:close/>
              </a:path>
              <a:path w="8851900" h="171450">
                <a:moveTo>
                  <a:pt x="8813759" y="69131"/>
                </a:moveTo>
                <a:lnTo>
                  <a:pt x="8804234" y="69131"/>
                </a:lnTo>
                <a:lnTo>
                  <a:pt x="8804234" y="102024"/>
                </a:lnTo>
                <a:lnTo>
                  <a:pt x="8813759" y="102024"/>
                </a:lnTo>
                <a:lnTo>
                  <a:pt x="8813759" y="69131"/>
                </a:lnTo>
                <a:close/>
              </a:path>
              <a:path w="8851900" h="171450">
                <a:moveTo>
                  <a:pt x="8743253" y="66452"/>
                </a:moveTo>
                <a:lnTo>
                  <a:pt x="8776602" y="85905"/>
                </a:lnTo>
                <a:lnTo>
                  <a:pt x="8804234" y="69131"/>
                </a:lnTo>
                <a:lnTo>
                  <a:pt x="8813759" y="69131"/>
                </a:lnTo>
                <a:lnTo>
                  <a:pt x="8813759" y="66464"/>
                </a:lnTo>
                <a:lnTo>
                  <a:pt x="8743253" y="66452"/>
                </a:lnTo>
                <a:close/>
              </a:path>
            </a:pathLst>
          </a:custGeom>
          <a:solidFill>
            <a:srgbClr val="C00000"/>
          </a:solidFill>
        </p:spPr>
        <p:txBody>
          <a:bodyPr wrap="square" lIns="0" tIns="0" rIns="0" bIns="0" rtlCol="0">
            <a:spAutoFit/>
          </a:bodyPr>
          <a:lstStyle/>
          <a:p>
            <a:endParaRPr/>
          </a:p>
        </p:txBody>
      </p:sp>
    </p:spTree>
    <p:extLst>
      <p:ext uri="{BB962C8B-B14F-4D97-AF65-F5344CB8AC3E}">
        <p14:creationId xmlns:p14="http://schemas.microsoft.com/office/powerpoint/2010/main" val="1600784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5201" y="624110"/>
            <a:ext cx="6589199" cy="615553"/>
          </a:xfrm>
          <a:prstGeom prst="rect">
            <a:avLst/>
          </a:prstGeom>
        </p:spPr>
        <p:txBody>
          <a:bodyPr vert="horz" wrap="square" lIns="0" tIns="0" rIns="0" bIns="0" rtlCol="0">
            <a:spAutoFit/>
          </a:bodyPr>
          <a:lstStyle/>
          <a:p>
            <a:pPr marL="174625">
              <a:lnSpc>
                <a:spcPts val="4785"/>
              </a:lnSpc>
            </a:pPr>
            <a:r>
              <a:rPr sz="4000" spc="-25" dirty="0"/>
              <a:t>Ph</a:t>
            </a:r>
            <a:r>
              <a:rPr sz="4000" spc="-20" dirty="0"/>
              <a:t>ư</a:t>
            </a:r>
            <a:r>
              <a:rPr sz="4000" spc="-25" dirty="0"/>
              <a:t>ơng pháp</a:t>
            </a:r>
            <a:r>
              <a:rPr sz="4000" spc="5" dirty="0"/>
              <a:t> </a:t>
            </a:r>
            <a:r>
              <a:rPr sz="4000" spc="-20" dirty="0"/>
              <a:t>thác</a:t>
            </a:r>
            <a:r>
              <a:rPr sz="4000" spc="-5" dirty="0"/>
              <a:t> </a:t>
            </a:r>
            <a:r>
              <a:rPr sz="4000" spc="-25" dirty="0"/>
              <a:t>n</a:t>
            </a:r>
            <a:r>
              <a:rPr sz="4000" spc="-20" dirty="0"/>
              <a:t>ư</a:t>
            </a:r>
            <a:r>
              <a:rPr sz="4000" spc="-25" dirty="0"/>
              <a:t>ớc</a:t>
            </a:r>
            <a:endParaRPr sz="4000"/>
          </a:p>
        </p:txBody>
      </p:sp>
      <p:sp>
        <p:nvSpPr>
          <p:cNvPr id="3" name="object 3"/>
          <p:cNvSpPr txBox="1"/>
          <p:nvPr/>
        </p:nvSpPr>
        <p:spPr>
          <a:xfrm>
            <a:off x="687705" y="1600200"/>
            <a:ext cx="7999095" cy="5129609"/>
          </a:xfrm>
          <a:prstGeom prst="rect">
            <a:avLst/>
          </a:prstGeom>
        </p:spPr>
        <p:txBody>
          <a:bodyPr vert="horz" wrap="square" lIns="0" tIns="0" rIns="0" bIns="0" rtlCol="0">
            <a:spAutoFit/>
          </a:bodyPr>
          <a:lstStyle/>
          <a:p>
            <a:pPr marL="441959" indent="-429259" algn="just">
              <a:lnSpc>
                <a:spcPct val="100000"/>
              </a:lnSpc>
              <a:buClr>
                <a:srgbClr val="006FC0"/>
              </a:buClr>
              <a:buFont typeface="Wingdings"/>
              <a:buChar char=""/>
              <a:tabLst>
                <a:tab pos="442595" algn="l"/>
              </a:tabLst>
            </a:pPr>
            <a:r>
              <a:rPr sz="2600" spc="-15" dirty="0">
                <a:latin typeface="Tahoma"/>
                <a:cs typeface="Tahoma"/>
              </a:rPr>
              <a:t>Ưu</a:t>
            </a:r>
            <a:r>
              <a:rPr sz="2600" spc="5" dirty="0">
                <a:latin typeface="Tahoma"/>
                <a:cs typeface="Tahoma"/>
              </a:rPr>
              <a:t> </a:t>
            </a:r>
            <a:r>
              <a:rPr sz="2600" spc="-15" dirty="0">
                <a:latin typeface="Tahoma"/>
                <a:cs typeface="Tahoma"/>
              </a:rPr>
              <a:t>điểm:</a:t>
            </a:r>
            <a:endParaRPr sz="2600">
              <a:latin typeface="Tahoma"/>
              <a:cs typeface="Tahoma"/>
            </a:endParaRPr>
          </a:p>
          <a:p>
            <a:pPr marL="756285" marR="38735" lvl="1" indent="-286385" algn="just">
              <a:lnSpc>
                <a:spcPct val="150100"/>
              </a:lnSpc>
              <a:spcBef>
                <a:spcPts val="525"/>
              </a:spcBef>
              <a:buClr>
                <a:srgbClr val="4A7CE0"/>
              </a:buClr>
              <a:buFont typeface="Wingdings"/>
              <a:buChar char=""/>
              <a:tabLst>
                <a:tab pos="756920" algn="l"/>
              </a:tabLst>
            </a:pPr>
            <a:r>
              <a:rPr sz="2600" spc="-15" dirty="0">
                <a:latin typeface="Arial"/>
                <a:cs typeface="Arial"/>
              </a:rPr>
              <a:t>Tr</a:t>
            </a:r>
            <a:r>
              <a:rPr sz="2600" spc="-10" dirty="0">
                <a:latin typeface="Arial"/>
                <a:cs typeface="Arial"/>
              </a:rPr>
              <a:t>ư</a:t>
            </a:r>
            <a:r>
              <a:rPr sz="2600" spc="-15" dirty="0">
                <a:latin typeface="Arial"/>
                <a:cs typeface="Arial"/>
              </a:rPr>
              <a:t>ớc</a:t>
            </a:r>
            <a:r>
              <a:rPr sz="2600" dirty="0">
                <a:latin typeface="Arial"/>
                <a:cs typeface="Arial"/>
              </a:rPr>
              <a:t> </a:t>
            </a:r>
            <a:r>
              <a:rPr sz="2600" spc="-15" dirty="0">
                <a:latin typeface="Arial"/>
                <a:cs typeface="Arial"/>
              </a:rPr>
              <a:t>k</a:t>
            </a:r>
            <a:r>
              <a:rPr sz="2600" spc="-10" dirty="0">
                <a:latin typeface="Arial"/>
                <a:cs typeface="Arial"/>
              </a:rPr>
              <a:t>h</a:t>
            </a:r>
            <a:r>
              <a:rPr sz="2600" spc="-5" dirty="0">
                <a:latin typeface="Arial"/>
                <a:cs typeface="Arial"/>
              </a:rPr>
              <a:t>i </a:t>
            </a:r>
            <a:r>
              <a:rPr sz="2600" dirty="0">
                <a:latin typeface="Arial"/>
                <a:cs typeface="Arial"/>
              </a:rPr>
              <a:t>l</a:t>
            </a:r>
            <a:r>
              <a:rPr sz="2600" spc="-15" dirty="0">
                <a:latin typeface="Arial"/>
                <a:cs typeface="Arial"/>
              </a:rPr>
              <a:t>ập</a:t>
            </a:r>
            <a:r>
              <a:rPr sz="2600" dirty="0">
                <a:latin typeface="Arial"/>
                <a:cs typeface="Arial"/>
              </a:rPr>
              <a:t> </a:t>
            </a:r>
            <a:r>
              <a:rPr sz="2600" spc="-10" dirty="0">
                <a:latin typeface="Arial"/>
                <a:cs typeface="Arial"/>
              </a:rPr>
              <a:t>trình</a:t>
            </a:r>
            <a:r>
              <a:rPr sz="2600" spc="-5" dirty="0">
                <a:latin typeface="Arial"/>
                <a:cs typeface="Arial"/>
              </a:rPr>
              <a:t> </a:t>
            </a:r>
            <a:r>
              <a:rPr sz="2600" spc="-10" dirty="0">
                <a:latin typeface="Arial"/>
                <a:cs typeface="Arial"/>
              </a:rPr>
              <a:t>thì</a:t>
            </a:r>
            <a:r>
              <a:rPr sz="2600" spc="10" dirty="0">
                <a:latin typeface="Arial"/>
                <a:cs typeface="Arial"/>
              </a:rPr>
              <a:t> </a:t>
            </a:r>
            <a:r>
              <a:rPr sz="2600" spc="-15" dirty="0">
                <a:latin typeface="Arial"/>
                <a:cs typeface="Arial"/>
              </a:rPr>
              <a:t>c</a:t>
            </a:r>
            <a:r>
              <a:rPr sz="2600" spc="-10" dirty="0">
                <a:latin typeface="Arial"/>
                <a:cs typeface="Arial"/>
              </a:rPr>
              <a:t>á</a:t>
            </a:r>
            <a:r>
              <a:rPr sz="2600" spc="-15" dirty="0">
                <a:latin typeface="Arial"/>
                <a:cs typeface="Arial"/>
              </a:rPr>
              <a:t>c</a:t>
            </a:r>
            <a:r>
              <a:rPr sz="2600" spc="-5" dirty="0">
                <a:latin typeface="Arial"/>
                <a:cs typeface="Arial"/>
              </a:rPr>
              <a:t> </a:t>
            </a:r>
            <a:r>
              <a:rPr sz="2600" spc="-30" dirty="0">
                <a:latin typeface="Arial"/>
                <a:cs typeface="Arial"/>
              </a:rPr>
              <a:t>y</a:t>
            </a:r>
            <a:r>
              <a:rPr sz="2600" spc="-15" dirty="0">
                <a:latin typeface="Arial"/>
                <a:cs typeface="Arial"/>
              </a:rPr>
              <a:t>êu</a:t>
            </a:r>
            <a:r>
              <a:rPr sz="2600" spc="15" dirty="0">
                <a:latin typeface="Arial"/>
                <a:cs typeface="Arial"/>
              </a:rPr>
              <a:t> </a:t>
            </a:r>
            <a:r>
              <a:rPr sz="2600" spc="-15" dirty="0">
                <a:latin typeface="Arial"/>
                <a:cs typeface="Arial"/>
              </a:rPr>
              <a:t>c</a:t>
            </a:r>
            <a:r>
              <a:rPr sz="2600" spc="-10" dirty="0">
                <a:latin typeface="Arial"/>
                <a:cs typeface="Arial"/>
              </a:rPr>
              <a:t>ầ</a:t>
            </a:r>
            <a:r>
              <a:rPr sz="2600" spc="-15" dirty="0">
                <a:latin typeface="Arial"/>
                <a:cs typeface="Arial"/>
              </a:rPr>
              <a:t>u</a:t>
            </a:r>
            <a:r>
              <a:rPr sz="2600" spc="-5" dirty="0">
                <a:latin typeface="Arial"/>
                <a:cs typeface="Arial"/>
              </a:rPr>
              <a:t> </a:t>
            </a:r>
            <a:r>
              <a:rPr sz="2600" spc="-15" dirty="0">
                <a:latin typeface="Arial"/>
                <a:cs typeface="Arial"/>
              </a:rPr>
              <a:t>về</a:t>
            </a:r>
            <a:r>
              <a:rPr sz="2600" spc="10" dirty="0">
                <a:latin typeface="Arial"/>
                <a:cs typeface="Arial"/>
              </a:rPr>
              <a:t> </a:t>
            </a:r>
            <a:r>
              <a:rPr sz="2600" spc="-15" dirty="0">
                <a:latin typeface="Arial"/>
                <a:cs typeface="Arial"/>
              </a:rPr>
              <a:t>hệ</a:t>
            </a:r>
            <a:r>
              <a:rPr sz="2600" dirty="0">
                <a:latin typeface="Arial"/>
                <a:cs typeface="Arial"/>
              </a:rPr>
              <a:t> </a:t>
            </a:r>
            <a:r>
              <a:rPr sz="2600" spc="-15" dirty="0">
                <a:latin typeface="Arial"/>
                <a:cs typeface="Arial"/>
              </a:rPr>
              <a:t>thống</a:t>
            </a:r>
            <a:r>
              <a:rPr sz="2600" dirty="0">
                <a:latin typeface="Arial"/>
                <a:cs typeface="Arial"/>
              </a:rPr>
              <a:t> </a:t>
            </a:r>
            <a:r>
              <a:rPr sz="2600" spc="-15" dirty="0">
                <a:latin typeface="Arial"/>
                <a:cs typeface="Arial"/>
              </a:rPr>
              <a:t>đ</a:t>
            </a:r>
            <a:r>
              <a:rPr sz="2600" spc="-10" dirty="0">
                <a:latin typeface="Arial"/>
                <a:cs typeface="Arial"/>
              </a:rPr>
              <a:t>ư</a:t>
            </a:r>
            <a:r>
              <a:rPr sz="2600" spc="-15" dirty="0">
                <a:latin typeface="Arial"/>
                <a:cs typeface="Arial"/>
              </a:rPr>
              <a:t>ợc</a:t>
            </a:r>
            <a:r>
              <a:rPr sz="2600" dirty="0">
                <a:latin typeface="Arial"/>
                <a:cs typeface="Arial"/>
              </a:rPr>
              <a:t> </a:t>
            </a:r>
            <a:r>
              <a:rPr sz="2600" spc="-15" dirty="0">
                <a:latin typeface="Arial"/>
                <a:cs typeface="Arial"/>
              </a:rPr>
              <a:t>xác</a:t>
            </a:r>
            <a:r>
              <a:rPr sz="2600" spc="-5" dirty="0">
                <a:latin typeface="Arial"/>
                <a:cs typeface="Arial"/>
              </a:rPr>
              <a:t> </a:t>
            </a:r>
            <a:r>
              <a:rPr sz="2600" spc="-15" dirty="0">
                <a:latin typeface="Arial"/>
                <a:cs typeface="Arial"/>
              </a:rPr>
              <a:t>định</a:t>
            </a:r>
            <a:r>
              <a:rPr sz="2600" spc="-10" dirty="0">
                <a:latin typeface="Arial"/>
                <a:cs typeface="Arial"/>
              </a:rPr>
              <a:t> rất</a:t>
            </a:r>
            <a:r>
              <a:rPr sz="2600" spc="10" dirty="0">
                <a:latin typeface="Arial"/>
                <a:cs typeface="Arial"/>
              </a:rPr>
              <a:t> </a:t>
            </a:r>
            <a:r>
              <a:rPr sz="2600" spc="-10" dirty="0">
                <a:latin typeface="Arial"/>
                <a:cs typeface="Arial"/>
              </a:rPr>
              <a:t>chi</a:t>
            </a:r>
            <a:r>
              <a:rPr sz="2600" spc="-5" dirty="0">
                <a:latin typeface="Arial"/>
                <a:cs typeface="Arial"/>
              </a:rPr>
              <a:t> </a:t>
            </a:r>
            <a:r>
              <a:rPr sz="2600" spc="-10" dirty="0">
                <a:latin typeface="Arial"/>
                <a:cs typeface="Arial"/>
              </a:rPr>
              <a:t>tiết</a:t>
            </a:r>
            <a:r>
              <a:rPr sz="2600" dirty="0">
                <a:latin typeface="Arial"/>
                <a:cs typeface="Arial"/>
              </a:rPr>
              <a:t> </a:t>
            </a:r>
            <a:r>
              <a:rPr sz="2600" spc="-15" dirty="0">
                <a:latin typeface="Arial"/>
                <a:cs typeface="Arial"/>
              </a:rPr>
              <a:t>và</a:t>
            </a:r>
            <a:r>
              <a:rPr sz="2600" spc="5" dirty="0">
                <a:latin typeface="Arial"/>
                <a:cs typeface="Arial"/>
              </a:rPr>
              <a:t> </a:t>
            </a:r>
            <a:r>
              <a:rPr sz="2600" spc="-15" dirty="0">
                <a:latin typeface="Arial"/>
                <a:cs typeface="Arial"/>
              </a:rPr>
              <a:t>đầy</a:t>
            </a:r>
            <a:r>
              <a:rPr sz="2600" spc="5" dirty="0">
                <a:latin typeface="Arial"/>
                <a:cs typeface="Arial"/>
              </a:rPr>
              <a:t> </a:t>
            </a:r>
            <a:r>
              <a:rPr sz="2600" spc="-15" dirty="0">
                <a:latin typeface="Arial"/>
                <a:cs typeface="Arial"/>
              </a:rPr>
              <a:t>đủ</a:t>
            </a:r>
            <a:r>
              <a:rPr sz="2600" spc="-5" dirty="0">
                <a:latin typeface="Arial"/>
                <a:cs typeface="Arial"/>
              </a:rPr>
              <a:t> </a:t>
            </a:r>
            <a:r>
              <a:rPr sz="2600" spc="-15" dirty="0">
                <a:latin typeface="Arial"/>
                <a:cs typeface="Arial"/>
              </a:rPr>
              <a:t>=&gt;</a:t>
            </a:r>
            <a:r>
              <a:rPr sz="2600" spc="-5" dirty="0">
                <a:latin typeface="Arial"/>
                <a:cs typeface="Arial"/>
              </a:rPr>
              <a:t> </a:t>
            </a:r>
            <a:r>
              <a:rPr sz="2600" spc="-15" dirty="0">
                <a:latin typeface="Arial"/>
                <a:cs typeface="Arial"/>
              </a:rPr>
              <a:t>giảm</a:t>
            </a:r>
            <a:r>
              <a:rPr sz="2600" spc="5" dirty="0">
                <a:latin typeface="Arial"/>
                <a:cs typeface="Arial"/>
              </a:rPr>
              <a:t> </a:t>
            </a:r>
            <a:r>
              <a:rPr sz="2600" spc="-10" dirty="0">
                <a:latin typeface="Arial"/>
                <a:cs typeface="Arial"/>
              </a:rPr>
              <a:t>thiể</a:t>
            </a:r>
            <a:r>
              <a:rPr sz="2600" spc="-15" dirty="0">
                <a:latin typeface="Arial"/>
                <a:cs typeface="Arial"/>
              </a:rPr>
              <a:t>u</a:t>
            </a:r>
            <a:r>
              <a:rPr sz="2600" spc="-5" dirty="0">
                <a:latin typeface="Arial"/>
                <a:cs typeface="Arial"/>
              </a:rPr>
              <a:t> </a:t>
            </a:r>
            <a:r>
              <a:rPr sz="2600" spc="-15" dirty="0">
                <a:latin typeface="Arial"/>
                <a:cs typeface="Arial"/>
              </a:rPr>
              <a:t>đ</a:t>
            </a:r>
            <a:r>
              <a:rPr sz="2600" spc="-10" dirty="0">
                <a:latin typeface="Arial"/>
                <a:cs typeface="Arial"/>
              </a:rPr>
              <a:t>ư</a:t>
            </a:r>
            <a:r>
              <a:rPr sz="2600" spc="-15" dirty="0">
                <a:latin typeface="Arial"/>
                <a:cs typeface="Arial"/>
              </a:rPr>
              <a:t>ợc</a:t>
            </a:r>
            <a:r>
              <a:rPr sz="2600" spc="-5" dirty="0">
                <a:latin typeface="Arial"/>
                <a:cs typeface="Arial"/>
              </a:rPr>
              <a:t> </a:t>
            </a:r>
            <a:r>
              <a:rPr sz="2600" spc="-10" dirty="0">
                <a:latin typeface="Arial"/>
                <a:cs typeface="Arial"/>
              </a:rPr>
              <a:t>s</a:t>
            </a:r>
            <a:r>
              <a:rPr sz="2600" spc="-15" dirty="0">
                <a:latin typeface="Arial"/>
                <a:cs typeface="Arial"/>
              </a:rPr>
              <a:t>ự</a:t>
            </a:r>
            <a:r>
              <a:rPr sz="2600" spc="-5" dirty="0">
                <a:latin typeface="Arial"/>
                <a:cs typeface="Arial"/>
              </a:rPr>
              <a:t> </a:t>
            </a:r>
            <a:r>
              <a:rPr sz="2600" spc="-15" dirty="0">
                <a:latin typeface="Arial"/>
                <a:cs typeface="Arial"/>
              </a:rPr>
              <a:t>thay</a:t>
            </a:r>
            <a:r>
              <a:rPr sz="2600" dirty="0">
                <a:latin typeface="Arial"/>
                <a:cs typeface="Arial"/>
              </a:rPr>
              <a:t> </a:t>
            </a:r>
            <a:r>
              <a:rPr sz="2600" spc="-10" dirty="0">
                <a:latin typeface="Arial"/>
                <a:cs typeface="Arial"/>
              </a:rPr>
              <a:t>đổi</a:t>
            </a:r>
            <a:r>
              <a:rPr sz="2600" dirty="0">
                <a:latin typeface="Arial"/>
                <a:cs typeface="Arial"/>
              </a:rPr>
              <a:t> </a:t>
            </a:r>
            <a:r>
              <a:rPr sz="2600" spc="-15" dirty="0">
                <a:latin typeface="Arial"/>
                <a:cs typeface="Arial"/>
              </a:rPr>
              <a:t>về</a:t>
            </a:r>
            <a:r>
              <a:rPr sz="2600" spc="5" dirty="0">
                <a:latin typeface="Arial"/>
                <a:cs typeface="Arial"/>
              </a:rPr>
              <a:t> </a:t>
            </a:r>
            <a:r>
              <a:rPr sz="2600" spc="-25" dirty="0">
                <a:latin typeface="Arial"/>
                <a:cs typeface="Arial"/>
              </a:rPr>
              <a:t>y</a:t>
            </a:r>
            <a:r>
              <a:rPr sz="2600" spc="-15" dirty="0">
                <a:latin typeface="Arial"/>
                <a:cs typeface="Arial"/>
              </a:rPr>
              <a:t>êu</a:t>
            </a:r>
            <a:r>
              <a:rPr sz="2600" spc="-10" dirty="0">
                <a:latin typeface="Arial"/>
                <a:cs typeface="Arial"/>
              </a:rPr>
              <a:t> cầ</a:t>
            </a:r>
            <a:r>
              <a:rPr sz="2600" spc="-15" dirty="0">
                <a:latin typeface="Arial"/>
                <a:cs typeface="Arial"/>
              </a:rPr>
              <a:t>u</a:t>
            </a:r>
            <a:r>
              <a:rPr sz="2600" spc="-5" dirty="0">
                <a:latin typeface="Arial"/>
                <a:cs typeface="Arial"/>
              </a:rPr>
              <a:t> </a:t>
            </a:r>
            <a:r>
              <a:rPr sz="2600" spc="-10" dirty="0">
                <a:latin typeface="Arial"/>
                <a:cs typeface="Arial"/>
              </a:rPr>
              <a:t>trong</a:t>
            </a:r>
            <a:r>
              <a:rPr sz="2600" spc="15" dirty="0">
                <a:latin typeface="Arial"/>
                <a:cs typeface="Arial"/>
              </a:rPr>
              <a:t> </a:t>
            </a:r>
            <a:r>
              <a:rPr sz="2600" spc="-15" dirty="0">
                <a:latin typeface="Arial"/>
                <a:cs typeface="Arial"/>
              </a:rPr>
              <a:t>quá</a:t>
            </a:r>
            <a:r>
              <a:rPr sz="2600" spc="5" dirty="0">
                <a:latin typeface="Arial"/>
                <a:cs typeface="Arial"/>
              </a:rPr>
              <a:t> </a:t>
            </a:r>
            <a:r>
              <a:rPr sz="2600" spc="-10" dirty="0">
                <a:latin typeface="Arial"/>
                <a:cs typeface="Arial"/>
              </a:rPr>
              <a:t>trìn</a:t>
            </a:r>
            <a:r>
              <a:rPr sz="2600" spc="-15" dirty="0">
                <a:latin typeface="Arial"/>
                <a:cs typeface="Arial"/>
              </a:rPr>
              <a:t>h</a:t>
            </a:r>
            <a:r>
              <a:rPr sz="2600" spc="10" dirty="0">
                <a:latin typeface="Arial"/>
                <a:cs typeface="Arial"/>
              </a:rPr>
              <a:t> </a:t>
            </a:r>
            <a:r>
              <a:rPr sz="2600" spc="-15" dirty="0">
                <a:latin typeface="Arial"/>
                <a:cs typeface="Arial"/>
              </a:rPr>
              <a:t>ph</a:t>
            </a:r>
            <a:r>
              <a:rPr sz="2600" spc="-10" dirty="0">
                <a:latin typeface="Arial"/>
                <a:cs typeface="Arial"/>
              </a:rPr>
              <a:t>át</a:t>
            </a:r>
            <a:r>
              <a:rPr sz="2600" spc="-5" dirty="0">
                <a:latin typeface="Arial"/>
                <a:cs typeface="Arial"/>
              </a:rPr>
              <a:t> </a:t>
            </a:r>
            <a:r>
              <a:rPr sz="2600" spc="-10" dirty="0">
                <a:latin typeface="Arial"/>
                <a:cs typeface="Arial"/>
              </a:rPr>
              <a:t>tr</a:t>
            </a:r>
            <a:r>
              <a:rPr sz="2600" dirty="0">
                <a:latin typeface="Arial"/>
                <a:cs typeface="Arial"/>
              </a:rPr>
              <a:t>i</a:t>
            </a:r>
            <a:r>
              <a:rPr sz="2600" spc="-15" dirty="0">
                <a:latin typeface="Arial"/>
                <a:cs typeface="Arial"/>
              </a:rPr>
              <a:t>ển</a:t>
            </a:r>
            <a:r>
              <a:rPr sz="2600" dirty="0">
                <a:latin typeface="Arial"/>
                <a:cs typeface="Arial"/>
              </a:rPr>
              <a:t> </a:t>
            </a:r>
            <a:r>
              <a:rPr sz="2600" spc="-15" dirty="0">
                <a:latin typeface="Arial"/>
                <a:cs typeface="Arial"/>
              </a:rPr>
              <a:t>hệ</a:t>
            </a:r>
            <a:r>
              <a:rPr sz="2600" spc="15" dirty="0">
                <a:latin typeface="Arial"/>
                <a:cs typeface="Arial"/>
              </a:rPr>
              <a:t> </a:t>
            </a:r>
            <a:r>
              <a:rPr sz="2600" spc="-15" dirty="0">
                <a:latin typeface="Arial"/>
                <a:cs typeface="Arial"/>
              </a:rPr>
              <a:t>thống</a:t>
            </a:r>
            <a:endParaRPr sz="2600">
              <a:latin typeface="Arial"/>
              <a:cs typeface="Arial"/>
            </a:endParaRPr>
          </a:p>
          <a:p>
            <a:pPr marL="441959" indent="-429259" algn="just">
              <a:lnSpc>
                <a:spcPct val="100000"/>
              </a:lnSpc>
              <a:buClr>
                <a:srgbClr val="006FC0"/>
              </a:buClr>
              <a:buFont typeface="Wingdings"/>
              <a:buChar char=""/>
              <a:tabLst>
                <a:tab pos="442595" algn="l"/>
              </a:tabLst>
            </a:pPr>
            <a:r>
              <a:rPr sz="2600" spc="-15" smtClean="0">
                <a:latin typeface="Tahoma"/>
                <a:cs typeface="Tahoma"/>
              </a:rPr>
              <a:t>Như</a:t>
            </a:r>
            <a:r>
              <a:rPr sz="2600" spc="-25" smtClean="0">
                <a:latin typeface="Tahoma"/>
                <a:cs typeface="Tahoma"/>
              </a:rPr>
              <a:t>ợ</a:t>
            </a:r>
            <a:r>
              <a:rPr sz="2600" spc="-15" smtClean="0">
                <a:latin typeface="Tahoma"/>
                <a:cs typeface="Tahoma"/>
              </a:rPr>
              <a:t>c</a:t>
            </a:r>
            <a:r>
              <a:rPr sz="2600" spc="-5" smtClean="0">
                <a:latin typeface="Tahoma"/>
                <a:cs typeface="Tahoma"/>
              </a:rPr>
              <a:t> </a:t>
            </a:r>
            <a:r>
              <a:rPr sz="2600" spc="-15" dirty="0">
                <a:latin typeface="Tahoma"/>
                <a:cs typeface="Tahoma"/>
              </a:rPr>
              <a:t>điểm:</a:t>
            </a:r>
            <a:endParaRPr sz="2600">
              <a:latin typeface="Tahoma"/>
              <a:cs typeface="Tahoma"/>
            </a:endParaRPr>
          </a:p>
          <a:p>
            <a:pPr marL="756285" marR="5080" lvl="1" indent="-286385" algn="just">
              <a:lnSpc>
                <a:spcPct val="150000"/>
              </a:lnSpc>
              <a:spcBef>
                <a:spcPts val="525"/>
              </a:spcBef>
              <a:buClr>
                <a:srgbClr val="4A7CE0"/>
              </a:buClr>
              <a:buFont typeface="Wingdings"/>
              <a:buChar char=""/>
              <a:tabLst>
                <a:tab pos="756920" algn="l"/>
              </a:tabLst>
            </a:pPr>
            <a:r>
              <a:rPr sz="2600" spc="-15" dirty="0">
                <a:latin typeface="Arial"/>
                <a:cs typeface="Arial"/>
              </a:rPr>
              <a:t>Thời</a:t>
            </a:r>
            <a:r>
              <a:rPr sz="2600" spc="5" dirty="0">
                <a:latin typeface="Arial"/>
                <a:cs typeface="Arial"/>
              </a:rPr>
              <a:t> </a:t>
            </a:r>
            <a:r>
              <a:rPr sz="2600" spc="-15" dirty="0">
                <a:latin typeface="Arial"/>
                <a:cs typeface="Arial"/>
              </a:rPr>
              <a:t>g</a:t>
            </a:r>
            <a:r>
              <a:rPr sz="2600" dirty="0">
                <a:latin typeface="Arial"/>
                <a:cs typeface="Arial"/>
              </a:rPr>
              <a:t>i</a:t>
            </a:r>
            <a:r>
              <a:rPr sz="2600" spc="-15" dirty="0">
                <a:latin typeface="Arial"/>
                <a:cs typeface="Arial"/>
              </a:rPr>
              <a:t>an</a:t>
            </a:r>
            <a:r>
              <a:rPr sz="2600" dirty="0">
                <a:latin typeface="Arial"/>
                <a:cs typeface="Arial"/>
              </a:rPr>
              <a:t> </a:t>
            </a:r>
            <a:r>
              <a:rPr sz="2600" spc="-15" dirty="0">
                <a:latin typeface="Arial"/>
                <a:cs typeface="Arial"/>
              </a:rPr>
              <a:t>từ</a:t>
            </a:r>
            <a:r>
              <a:rPr sz="2600" spc="5" dirty="0">
                <a:latin typeface="Arial"/>
                <a:cs typeface="Arial"/>
              </a:rPr>
              <a:t> </a:t>
            </a:r>
            <a:r>
              <a:rPr sz="2600" spc="-10" dirty="0">
                <a:latin typeface="Arial"/>
                <a:cs typeface="Arial"/>
              </a:rPr>
              <a:t>khi </a:t>
            </a:r>
            <a:r>
              <a:rPr sz="2600" spc="-15" dirty="0">
                <a:latin typeface="Arial"/>
                <a:cs typeface="Arial"/>
              </a:rPr>
              <a:t>đề</a:t>
            </a:r>
            <a:r>
              <a:rPr sz="2600" spc="15" dirty="0">
                <a:latin typeface="Arial"/>
                <a:cs typeface="Arial"/>
              </a:rPr>
              <a:t> </a:t>
            </a:r>
            <a:r>
              <a:rPr sz="2600" spc="-15" dirty="0">
                <a:latin typeface="Arial"/>
                <a:cs typeface="Arial"/>
              </a:rPr>
              <a:t>xuất</a:t>
            </a:r>
            <a:r>
              <a:rPr sz="2600" spc="10" dirty="0">
                <a:latin typeface="Arial"/>
                <a:cs typeface="Arial"/>
              </a:rPr>
              <a:t> </a:t>
            </a:r>
            <a:r>
              <a:rPr sz="2600" spc="-15" dirty="0">
                <a:latin typeface="Arial"/>
                <a:cs typeface="Arial"/>
              </a:rPr>
              <a:t>dự</a:t>
            </a:r>
            <a:r>
              <a:rPr sz="2600" spc="5" dirty="0">
                <a:latin typeface="Arial"/>
                <a:cs typeface="Arial"/>
              </a:rPr>
              <a:t> </a:t>
            </a:r>
            <a:r>
              <a:rPr sz="2600" spc="-15" dirty="0">
                <a:latin typeface="Arial"/>
                <a:cs typeface="Arial"/>
              </a:rPr>
              <a:t>án</a:t>
            </a:r>
            <a:r>
              <a:rPr sz="2600" dirty="0">
                <a:latin typeface="Arial"/>
                <a:cs typeface="Arial"/>
              </a:rPr>
              <a:t> </a:t>
            </a:r>
            <a:r>
              <a:rPr sz="2600" spc="-15" dirty="0">
                <a:latin typeface="Arial"/>
                <a:cs typeface="Arial"/>
              </a:rPr>
              <a:t>đến</a:t>
            </a:r>
            <a:r>
              <a:rPr sz="2600" spc="-5" dirty="0">
                <a:latin typeface="Arial"/>
                <a:cs typeface="Arial"/>
              </a:rPr>
              <a:t> </a:t>
            </a:r>
            <a:r>
              <a:rPr sz="2600" spc="-10" dirty="0">
                <a:latin typeface="Arial"/>
                <a:cs typeface="Arial"/>
              </a:rPr>
              <a:t>khi </a:t>
            </a:r>
            <a:r>
              <a:rPr sz="2600" spc="-15" dirty="0">
                <a:latin typeface="Arial"/>
                <a:cs typeface="Arial"/>
              </a:rPr>
              <a:t>có</a:t>
            </a:r>
            <a:r>
              <a:rPr sz="2600" spc="5" dirty="0">
                <a:latin typeface="Arial"/>
                <a:cs typeface="Arial"/>
              </a:rPr>
              <a:t> </a:t>
            </a:r>
            <a:r>
              <a:rPr sz="2600" spc="-15" dirty="0">
                <a:latin typeface="Arial"/>
                <a:cs typeface="Arial"/>
              </a:rPr>
              <a:t>sản</a:t>
            </a:r>
            <a:r>
              <a:rPr sz="2600" dirty="0">
                <a:latin typeface="Arial"/>
                <a:cs typeface="Arial"/>
              </a:rPr>
              <a:t> </a:t>
            </a:r>
            <a:r>
              <a:rPr sz="2600" spc="-15" dirty="0">
                <a:latin typeface="Arial"/>
                <a:cs typeface="Arial"/>
              </a:rPr>
              <a:t>ph</a:t>
            </a:r>
            <a:r>
              <a:rPr sz="2600" spc="-10" dirty="0">
                <a:latin typeface="Arial"/>
                <a:cs typeface="Arial"/>
              </a:rPr>
              <a:t>ẩ</a:t>
            </a:r>
            <a:r>
              <a:rPr sz="2600" spc="-20" dirty="0">
                <a:latin typeface="Arial"/>
                <a:cs typeface="Arial"/>
              </a:rPr>
              <a:t>m</a:t>
            </a:r>
            <a:r>
              <a:rPr sz="2600" spc="15" dirty="0">
                <a:latin typeface="Arial"/>
                <a:cs typeface="Arial"/>
              </a:rPr>
              <a:t> </a:t>
            </a:r>
            <a:r>
              <a:rPr sz="2600" spc="-15" dirty="0">
                <a:latin typeface="Arial"/>
                <a:cs typeface="Arial"/>
              </a:rPr>
              <a:t>c</a:t>
            </a:r>
            <a:r>
              <a:rPr sz="2600" spc="-10" dirty="0">
                <a:latin typeface="Arial"/>
                <a:cs typeface="Arial"/>
              </a:rPr>
              <a:t>uối </a:t>
            </a:r>
            <a:r>
              <a:rPr sz="2600" spc="-15" dirty="0">
                <a:latin typeface="Arial"/>
                <a:cs typeface="Arial"/>
              </a:rPr>
              <a:t>c</a:t>
            </a:r>
            <a:r>
              <a:rPr sz="2600" spc="-10" dirty="0">
                <a:latin typeface="Arial"/>
                <a:cs typeface="Arial"/>
              </a:rPr>
              <a:t>ù</a:t>
            </a:r>
            <a:r>
              <a:rPr sz="2600" spc="-15" dirty="0">
                <a:latin typeface="Arial"/>
                <a:cs typeface="Arial"/>
              </a:rPr>
              <a:t>ng</a:t>
            </a:r>
            <a:r>
              <a:rPr sz="2600" spc="-10" dirty="0">
                <a:latin typeface="Arial"/>
                <a:cs typeface="Arial"/>
              </a:rPr>
              <a:t> thư</a:t>
            </a:r>
            <a:r>
              <a:rPr sz="2600" spc="-15" dirty="0">
                <a:latin typeface="Arial"/>
                <a:cs typeface="Arial"/>
              </a:rPr>
              <a:t>ờng</a:t>
            </a:r>
            <a:r>
              <a:rPr sz="2600" dirty="0">
                <a:latin typeface="Arial"/>
                <a:cs typeface="Arial"/>
              </a:rPr>
              <a:t> </a:t>
            </a:r>
            <a:r>
              <a:rPr sz="2600" spc="-10" dirty="0">
                <a:latin typeface="Arial"/>
                <a:cs typeface="Arial"/>
              </a:rPr>
              <a:t>rất</a:t>
            </a:r>
            <a:r>
              <a:rPr sz="2600" spc="15" dirty="0">
                <a:latin typeface="Arial"/>
                <a:cs typeface="Arial"/>
              </a:rPr>
              <a:t> </a:t>
            </a:r>
            <a:r>
              <a:rPr sz="2600" spc="-10" dirty="0">
                <a:latin typeface="Arial"/>
                <a:cs typeface="Arial"/>
              </a:rPr>
              <a:t>dài</a:t>
            </a:r>
            <a:r>
              <a:rPr sz="2600" spc="5" dirty="0">
                <a:latin typeface="Arial"/>
                <a:cs typeface="Arial"/>
              </a:rPr>
              <a:t> </a:t>
            </a:r>
            <a:r>
              <a:rPr sz="2600" spc="-10" dirty="0">
                <a:latin typeface="Arial"/>
                <a:cs typeface="Arial"/>
              </a:rPr>
              <a:t>(vài</a:t>
            </a:r>
            <a:r>
              <a:rPr sz="2600" spc="-5" dirty="0">
                <a:latin typeface="Arial"/>
                <a:cs typeface="Arial"/>
              </a:rPr>
              <a:t> </a:t>
            </a:r>
            <a:r>
              <a:rPr sz="2600" spc="-15" dirty="0">
                <a:latin typeface="Arial"/>
                <a:cs typeface="Arial"/>
              </a:rPr>
              <a:t>thá</a:t>
            </a:r>
            <a:r>
              <a:rPr sz="2600" spc="-10" dirty="0">
                <a:latin typeface="Arial"/>
                <a:cs typeface="Arial"/>
              </a:rPr>
              <a:t>n</a:t>
            </a:r>
            <a:r>
              <a:rPr sz="2600" spc="-15" dirty="0">
                <a:latin typeface="Arial"/>
                <a:cs typeface="Arial"/>
              </a:rPr>
              <a:t>g</a:t>
            </a:r>
            <a:r>
              <a:rPr sz="2600" spc="30" dirty="0">
                <a:latin typeface="Arial"/>
                <a:cs typeface="Arial"/>
              </a:rPr>
              <a:t> </a:t>
            </a:r>
            <a:r>
              <a:rPr sz="2600" spc="-10" dirty="0">
                <a:latin typeface="Arial"/>
                <a:cs typeface="Arial"/>
              </a:rPr>
              <a:t>-</a:t>
            </a:r>
            <a:r>
              <a:rPr sz="2600" spc="-15" dirty="0">
                <a:latin typeface="Arial"/>
                <a:cs typeface="Arial"/>
              </a:rPr>
              <a:t>&gt;</a:t>
            </a:r>
            <a:r>
              <a:rPr sz="2600" spc="10" dirty="0">
                <a:latin typeface="Arial"/>
                <a:cs typeface="Arial"/>
              </a:rPr>
              <a:t> </a:t>
            </a:r>
            <a:r>
              <a:rPr sz="2600" spc="-10">
                <a:latin typeface="Arial"/>
                <a:cs typeface="Arial"/>
              </a:rPr>
              <a:t>vài</a:t>
            </a:r>
            <a:r>
              <a:rPr sz="2600" spc="-5">
                <a:latin typeface="Arial"/>
                <a:cs typeface="Arial"/>
              </a:rPr>
              <a:t> </a:t>
            </a:r>
            <a:r>
              <a:rPr sz="2600" spc="-15" smtClean="0">
                <a:latin typeface="Arial"/>
                <a:cs typeface="Arial"/>
              </a:rPr>
              <a:t>n</a:t>
            </a:r>
            <a:r>
              <a:rPr sz="2600" spc="-10" smtClean="0">
                <a:latin typeface="Arial"/>
                <a:cs typeface="Arial"/>
              </a:rPr>
              <a:t>ă</a:t>
            </a:r>
            <a:r>
              <a:rPr sz="2600" spc="-15" smtClean="0">
                <a:latin typeface="Arial"/>
                <a:cs typeface="Arial"/>
              </a:rPr>
              <a:t>m)</a:t>
            </a:r>
            <a:endParaRPr sz="2600">
              <a:latin typeface="Arial"/>
              <a:cs typeface="Arial"/>
            </a:endParaRPr>
          </a:p>
        </p:txBody>
      </p:sp>
    </p:spTree>
    <p:extLst>
      <p:ext uri="{BB962C8B-B14F-4D97-AF65-F5344CB8AC3E}">
        <p14:creationId xmlns:p14="http://schemas.microsoft.com/office/powerpoint/2010/main" val="2161232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5200" y="624110"/>
            <a:ext cx="6589200" cy="615553"/>
          </a:xfrm>
          <a:prstGeom prst="rect">
            <a:avLst/>
          </a:prstGeom>
        </p:spPr>
        <p:txBody>
          <a:bodyPr vert="horz" wrap="square" lIns="0" tIns="0" rIns="0" bIns="0" rtlCol="0">
            <a:spAutoFit/>
          </a:bodyPr>
          <a:lstStyle/>
          <a:p>
            <a:pPr marL="174625">
              <a:lnSpc>
                <a:spcPts val="4785"/>
              </a:lnSpc>
            </a:pPr>
            <a:r>
              <a:rPr sz="4000" b="1" spc="-25" dirty="0">
                <a:latin typeface="Tahoma"/>
                <a:cs typeface="Tahoma"/>
              </a:rPr>
              <a:t>Par</a:t>
            </a:r>
            <a:r>
              <a:rPr sz="4000" b="1" spc="-15" dirty="0">
                <a:latin typeface="Tahoma"/>
                <a:cs typeface="Tahoma"/>
              </a:rPr>
              <a:t>allel</a:t>
            </a:r>
            <a:r>
              <a:rPr sz="4000" b="1" spc="-40" dirty="0">
                <a:latin typeface="Tahoma"/>
                <a:cs typeface="Tahoma"/>
              </a:rPr>
              <a:t> </a:t>
            </a:r>
            <a:r>
              <a:rPr sz="4000" b="1" spc="-30" dirty="0">
                <a:latin typeface="Tahoma"/>
                <a:cs typeface="Tahoma"/>
              </a:rPr>
              <a:t>Development</a:t>
            </a:r>
            <a:endParaRPr sz="4000" b="1" dirty="0">
              <a:latin typeface="Tahoma"/>
              <a:cs typeface="Tahoma"/>
            </a:endParaRPr>
          </a:p>
        </p:txBody>
      </p:sp>
      <p:sp>
        <p:nvSpPr>
          <p:cNvPr id="3" name="object 3"/>
          <p:cNvSpPr/>
          <p:nvPr/>
        </p:nvSpPr>
        <p:spPr>
          <a:xfrm>
            <a:off x="321640" y="1468958"/>
            <a:ext cx="8868892" cy="48006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2364994" y="5984443"/>
            <a:ext cx="4782185" cy="285115"/>
          </a:xfrm>
          <a:prstGeom prst="rect">
            <a:avLst/>
          </a:prstGeom>
        </p:spPr>
        <p:txBody>
          <a:bodyPr vert="horz" wrap="square" lIns="0" tIns="0" rIns="0" bIns="0" rtlCol="0">
            <a:spAutoFit/>
          </a:bodyPr>
          <a:lstStyle/>
          <a:p>
            <a:pPr marL="12700">
              <a:lnSpc>
                <a:spcPct val="100000"/>
              </a:lnSpc>
            </a:pPr>
            <a:r>
              <a:rPr sz="1800" b="1" dirty="0">
                <a:solidFill>
                  <a:srgbClr val="C00000"/>
                </a:solidFill>
                <a:latin typeface="Arial"/>
                <a:cs typeface="Arial"/>
              </a:rPr>
              <a:t>A</a:t>
            </a:r>
            <a:r>
              <a:rPr sz="1800" b="1" spc="-75" dirty="0">
                <a:solidFill>
                  <a:srgbClr val="C00000"/>
                </a:solidFill>
                <a:latin typeface="Arial"/>
                <a:cs typeface="Arial"/>
              </a:rPr>
              <a:t> </a:t>
            </a:r>
            <a:r>
              <a:rPr sz="1800" b="1" dirty="0">
                <a:solidFill>
                  <a:srgbClr val="C00000"/>
                </a:solidFill>
                <a:latin typeface="Arial"/>
                <a:cs typeface="Arial"/>
              </a:rPr>
              <a:t>P</a:t>
            </a:r>
            <a:r>
              <a:rPr sz="1800" b="1" spc="-10" dirty="0">
                <a:solidFill>
                  <a:srgbClr val="C00000"/>
                </a:solidFill>
                <a:latin typeface="Arial"/>
                <a:cs typeface="Arial"/>
              </a:rPr>
              <a:t>a</a:t>
            </a:r>
            <a:r>
              <a:rPr sz="1800" b="1" dirty="0">
                <a:solidFill>
                  <a:srgbClr val="C00000"/>
                </a:solidFill>
                <a:latin typeface="Arial"/>
                <a:cs typeface="Arial"/>
              </a:rPr>
              <a:t>r</a:t>
            </a:r>
            <a:r>
              <a:rPr sz="1800" b="1" spc="-10" dirty="0">
                <a:solidFill>
                  <a:srgbClr val="C00000"/>
                </a:solidFill>
                <a:latin typeface="Arial"/>
                <a:cs typeface="Arial"/>
              </a:rPr>
              <a:t>a</a:t>
            </a:r>
            <a:r>
              <a:rPr sz="1800" b="1" dirty="0">
                <a:solidFill>
                  <a:srgbClr val="C00000"/>
                </a:solidFill>
                <a:latin typeface="Arial"/>
                <a:cs typeface="Arial"/>
              </a:rPr>
              <a:t>l</a:t>
            </a:r>
            <a:r>
              <a:rPr sz="1800" b="1" spc="5" dirty="0">
                <a:solidFill>
                  <a:srgbClr val="C00000"/>
                </a:solidFill>
                <a:latin typeface="Arial"/>
                <a:cs typeface="Arial"/>
              </a:rPr>
              <a:t>l</a:t>
            </a:r>
            <a:r>
              <a:rPr sz="1800" b="1" dirty="0">
                <a:solidFill>
                  <a:srgbClr val="C00000"/>
                </a:solidFill>
                <a:latin typeface="Arial"/>
                <a:cs typeface="Arial"/>
              </a:rPr>
              <a:t>el D</a:t>
            </a:r>
            <a:r>
              <a:rPr sz="1800" b="1" spc="-10" dirty="0">
                <a:solidFill>
                  <a:srgbClr val="C00000"/>
                </a:solidFill>
                <a:latin typeface="Arial"/>
                <a:cs typeface="Arial"/>
              </a:rPr>
              <a:t>e</a:t>
            </a:r>
            <a:r>
              <a:rPr sz="1800" b="1" spc="-45" dirty="0">
                <a:solidFill>
                  <a:srgbClr val="C00000"/>
                </a:solidFill>
                <a:latin typeface="Arial"/>
                <a:cs typeface="Arial"/>
              </a:rPr>
              <a:t>v</a:t>
            </a:r>
            <a:r>
              <a:rPr sz="1800" b="1" dirty="0">
                <a:solidFill>
                  <a:srgbClr val="C00000"/>
                </a:solidFill>
                <a:latin typeface="Arial"/>
                <a:cs typeface="Arial"/>
              </a:rPr>
              <a:t>elo</a:t>
            </a:r>
            <a:r>
              <a:rPr sz="1800" b="1" spc="5" dirty="0">
                <a:solidFill>
                  <a:srgbClr val="C00000"/>
                </a:solidFill>
                <a:latin typeface="Arial"/>
                <a:cs typeface="Arial"/>
              </a:rPr>
              <a:t>p</a:t>
            </a:r>
            <a:r>
              <a:rPr sz="1800" b="1" dirty="0">
                <a:solidFill>
                  <a:srgbClr val="C00000"/>
                </a:solidFill>
                <a:latin typeface="Arial"/>
                <a:cs typeface="Arial"/>
              </a:rPr>
              <a:t>m</a:t>
            </a:r>
            <a:r>
              <a:rPr sz="1800" b="1" spc="-10" dirty="0">
                <a:solidFill>
                  <a:srgbClr val="C00000"/>
                </a:solidFill>
                <a:latin typeface="Arial"/>
                <a:cs typeface="Arial"/>
              </a:rPr>
              <a:t>e</a:t>
            </a:r>
            <a:r>
              <a:rPr sz="1800" b="1" dirty="0">
                <a:solidFill>
                  <a:srgbClr val="C00000"/>
                </a:solidFill>
                <a:latin typeface="Arial"/>
                <a:cs typeface="Arial"/>
              </a:rPr>
              <a:t>n</a:t>
            </a:r>
            <a:r>
              <a:rPr sz="1800" b="1" spc="10" dirty="0">
                <a:solidFill>
                  <a:srgbClr val="C00000"/>
                </a:solidFill>
                <a:latin typeface="Arial"/>
                <a:cs typeface="Arial"/>
              </a:rPr>
              <a:t>t</a:t>
            </a:r>
            <a:r>
              <a:rPr sz="1800" b="1" dirty="0">
                <a:solidFill>
                  <a:srgbClr val="C00000"/>
                </a:solidFill>
                <a:latin typeface="Arial"/>
                <a:cs typeface="Arial"/>
              </a:rPr>
              <a:t>-ba</a:t>
            </a:r>
            <a:r>
              <a:rPr sz="1800" b="1" spc="-10" dirty="0">
                <a:solidFill>
                  <a:srgbClr val="C00000"/>
                </a:solidFill>
                <a:latin typeface="Arial"/>
                <a:cs typeface="Arial"/>
              </a:rPr>
              <a:t>s</a:t>
            </a:r>
            <a:r>
              <a:rPr sz="1800" b="1" dirty="0">
                <a:solidFill>
                  <a:srgbClr val="C00000"/>
                </a:solidFill>
                <a:latin typeface="Arial"/>
                <a:cs typeface="Arial"/>
              </a:rPr>
              <a:t>ed</a:t>
            </a:r>
            <a:r>
              <a:rPr sz="1800" b="1" spc="45" dirty="0">
                <a:solidFill>
                  <a:srgbClr val="C00000"/>
                </a:solidFill>
                <a:latin typeface="Arial"/>
                <a:cs typeface="Arial"/>
              </a:rPr>
              <a:t> </a:t>
            </a:r>
            <a:r>
              <a:rPr sz="1800" b="1" dirty="0">
                <a:solidFill>
                  <a:srgbClr val="C00000"/>
                </a:solidFill>
                <a:latin typeface="Arial"/>
                <a:cs typeface="Arial"/>
              </a:rPr>
              <a:t>Metho</a:t>
            </a:r>
            <a:r>
              <a:rPr sz="1800" b="1" spc="5" dirty="0">
                <a:solidFill>
                  <a:srgbClr val="C00000"/>
                </a:solidFill>
                <a:latin typeface="Arial"/>
                <a:cs typeface="Arial"/>
              </a:rPr>
              <a:t>d</a:t>
            </a:r>
            <a:r>
              <a:rPr sz="1800" b="1" dirty="0">
                <a:solidFill>
                  <a:srgbClr val="C00000"/>
                </a:solidFill>
                <a:latin typeface="Arial"/>
                <a:cs typeface="Arial"/>
              </a:rPr>
              <a:t>o</a:t>
            </a:r>
            <a:r>
              <a:rPr sz="1800" b="1" spc="5" dirty="0">
                <a:solidFill>
                  <a:srgbClr val="C00000"/>
                </a:solidFill>
                <a:latin typeface="Arial"/>
                <a:cs typeface="Arial"/>
              </a:rPr>
              <a:t>l</a:t>
            </a:r>
            <a:r>
              <a:rPr sz="1800" b="1" dirty="0">
                <a:solidFill>
                  <a:srgbClr val="C00000"/>
                </a:solidFill>
                <a:latin typeface="Arial"/>
                <a:cs typeface="Arial"/>
              </a:rPr>
              <a:t>o</a:t>
            </a:r>
            <a:r>
              <a:rPr sz="1800" b="1" spc="5" dirty="0">
                <a:solidFill>
                  <a:srgbClr val="C00000"/>
                </a:solidFill>
                <a:latin typeface="Arial"/>
                <a:cs typeface="Arial"/>
              </a:rPr>
              <a:t>g</a:t>
            </a:r>
            <a:r>
              <a:rPr sz="1800" b="1" dirty="0">
                <a:solidFill>
                  <a:srgbClr val="C00000"/>
                </a:solidFill>
                <a:latin typeface="Arial"/>
                <a:cs typeface="Arial"/>
              </a:rPr>
              <a:t>y</a:t>
            </a:r>
            <a:endParaRPr sz="1800" dirty="0">
              <a:latin typeface="Arial"/>
              <a:cs typeface="Arial"/>
            </a:endParaRPr>
          </a:p>
        </p:txBody>
      </p:sp>
    </p:spTree>
    <p:extLst>
      <p:ext uri="{BB962C8B-B14F-4D97-AF65-F5344CB8AC3E}">
        <p14:creationId xmlns:p14="http://schemas.microsoft.com/office/powerpoint/2010/main" val="3936321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600200" y="235300"/>
            <a:ext cx="6589712" cy="550862"/>
          </a:xfrm>
          <a:prstGeom prst="rect">
            <a:avLst/>
          </a:prstGeom>
        </p:spPr>
        <p:txBody>
          <a:bodyPr vert="horz" wrap="square" lIns="0" tIns="0" rIns="0" bIns="0" rtlCol="0">
            <a:spAutoFit/>
          </a:bodyPr>
          <a:lstStyle/>
          <a:p>
            <a:pPr marL="87313">
              <a:lnSpc>
                <a:spcPts val="4315"/>
              </a:lnSpc>
            </a:pPr>
            <a:r>
              <a:rPr b="1" spc="-5" dirty="0">
                <a:latin typeface="Tahoma"/>
                <a:cs typeface="Tahoma"/>
              </a:rPr>
              <a:t>Spiral</a:t>
            </a:r>
          </a:p>
        </p:txBody>
      </p:sp>
      <p:sp>
        <p:nvSpPr>
          <p:cNvPr id="3" name="object 3"/>
          <p:cNvSpPr/>
          <p:nvPr/>
        </p:nvSpPr>
        <p:spPr>
          <a:xfrm>
            <a:off x="0" y="1066800"/>
            <a:ext cx="3505200" cy="3505200"/>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89407" y="1056386"/>
            <a:ext cx="8902193" cy="5242461"/>
          </a:xfrm>
          <a:prstGeom prst="rect">
            <a:avLst/>
          </a:prstGeom>
        </p:spPr>
        <p:txBody>
          <a:bodyPr vert="horz" wrap="square" lIns="0" tIns="0" rIns="0" bIns="0" rtlCol="0">
            <a:spAutoFit/>
          </a:bodyPr>
          <a:lstStyle/>
          <a:p>
            <a:pPr marL="4039870" marR="5080" indent="-342900">
              <a:lnSpc>
                <a:spcPct val="150000"/>
              </a:lnSpc>
              <a:buClr>
                <a:srgbClr val="006FC0"/>
              </a:buClr>
              <a:buFont typeface="Wingdings"/>
              <a:buChar char=""/>
              <a:tabLst>
                <a:tab pos="4040504" algn="l"/>
              </a:tabLst>
            </a:pPr>
            <a:r>
              <a:rPr sz="1800" dirty="0">
                <a:latin typeface="Tahoma"/>
                <a:cs typeface="Tahoma"/>
              </a:rPr>
              <a:t>Kết</a:t>
            </a:r>
            <a:r>
              <a:rPr sz="1800" spc="5" dirty="0">
                <a:latin typeface="Tahoma"/>
                <a:cs typeface="Tahoma"/>
              </a:rPr>
              <a:t> </a:t>
            </a:r>
            <a:r>
              <a:rPr sz="1800" dirty="0">
                <a:latin typeface="Tahoma"/>
                <a:cs typeface="Tahoma"/>
              </a:rPr>
              <a:t>hợp</a:t>
            </a:r>
            <a:r>
              <a:rPr sz="1800" spc="-15" dirty="0">
                <a:latin typeface="Tahoma"/>
                <a:cs typeface="Tahoma"/>
              </a:rPr>
              <a:t> </a:t>
            </a:r>
            <a:r>
              <a:rPr sz="1800" dirty="0">
                <a:latin typeface="Tahoma"/>
                <a:cs typeface="Tahoma"/>
              </a:rPr>
              <a:t>giữa</a:t>
            </a:r>
            <a:r>
              <a:rPr sz="1800" spc="10" dirty="0">
                <a:latin typeface="Tahoma"/>
                <a:cs typeface="Tahoma"/>
              </a:rPr>
              <a:t> </a:t>
            </a:r>
            <a:r>
              <a:rPr sz="1800" dirty="0">
                <a:latin typeface="Tahoma"/>
                <a:cs typeface="Tahoma"/>
              </a:rPr>
              <a:t>pro</a:t>
            </a:r>
            <a:r>
              <a:rPr sz="1800" spc="-10" dirty="0">
                <a:latin typeface="Tahoma"/>
                <a:cs typeface="Tahoma"/>
              </a:rPr>
              <a:t>t</a:t>
            </a:r>
            <a:r>
              <a:rPr sz="1800" dirty="0">
                <a:latin typeface="Tahoma"/>
                <a:cs typeface="Tahoma"/>
              </a:rPr>
              <a:t>o</a:t>
            </a:r>
            <a:r>
              <a:rPr sz="1800" spc="-10" dirty="0">
                <a:latin typeface="Tahoma"/>
                <a:cs typeface="Tahoma"/>
              </a:rPr>
              <a:t>t</a:t>
            </a:r>
            <a:r>
              <a:rPr sz="1800" dirty="0">
                <a:latin typeface="Tahoma"/>
                <a:cs typeface="Tahoma"/>
              </a:rPr>
              <a:t>ypin</a:t>
            </a:r>
            <a:r>
              <a:rPr sz="1800" spc="5" dirty="0">
                <a:latin typeface="Tahoma"/>
                <a:cs typeface="Tahoma"/>
              </a:rPr>
              <a:t>g</a:t>
            </a:r>
            <a:r>
              <a:rPr sz="1800" spc="-10" dirty="0">
                <a:latin typeface="Tahoma"/>
                <a:cs typeface="Tahoma"/>
              </a:rPr>
              <a:t>-i</a:t>
            </a:r>
            <a:r>
              <a:rPr sz="1800" spc="-5" dirty="0">
                <a:latin typeface="Tahoma"/>
                <a:cs typeface="Tahoma"/>
              </a:rPr>
              <a:t>n</a:t>
            </a:r>
            <a:r>
              <a:rPr sz="1800" spc="-10" dirty="0">
                <a:latin typeface="Tahoma"/>
                <a:cs typeface="Tahoma"/>
              </a:rPr>
              <a:t>-</a:t>
            </a:r>
            <a:r>
              <a:rPr sz="1800" dirty="0">
                <a:latin typeface="Tahoma"/>
                <a:cs typeface="Tahoma"/>
              </a:rPr>
              <a:t>stages</a:t>
            </a:r>
            <a:r>
              <a:rPr sz="1800" spc="10" dirty="0">
                <a:latin typeface="Tahoma"/>
                <a:cs typeface="Tahoma"/>
              </a:rPr>
              <a:t> </a:t>
            </a:r>
            <a:r>
              <a:rPr sz="1800" dirty="0">
                <a:latin typeface="Tahoma"/>
                <a:cs typeface="Tahoma"/>
              </a:rPr>
              <a:t>và</a:t>
            </a:r>
            <a:r>
              <a:rPr sz="1800" spc="5" dirty="0">
                <a:latin typeface="Tahoma"/>
                <a:cs typeface="Tahoma"/>
              </a:rPr>
              <a:t> </a:t>
            </a:r>
            <a:r>
              <a:rPr sz="1800" dirty="0">
                <a:latin typeface="Tahoma"/>
                <a:cs typeface="Tahoma"/>
              </a:rPr>
              <a:t>t</a:t>
            </a:r>
            <a:r>
              <a:rPr sz="1800" spc="-10" dirty="0">
                <a:latin typeface="Tahoma"/>
                <a:cs typeface="Tahoma"/>
              </a:rPr>
              <a:t>o</a:t>
            </a:r>
            <a:r>
              <a:rPr sz="1800" spc="5" dirty="0">
                <a:latin typeface="Tahoma"/>
                <a:cs typeface="Tahoma"/>
              </a:rPr>
              <a:t>p</a:t>
            </a:r>
            <a:r>
              <a:rPr sz="1800" spc="-10" dirty="0">
                <a:latin typeface="Tahoma"/>
                <a:cs typeface="Tahoma"/>
              </a:rPr>
              <a:t>-do</a:t>
            </a:r>
            <a:r>
              <a:rPr sz="1800" spc="-25" dirty="0">
                <a:latin typeface="Tahoma"/>
                <a:cs typeface="Tahoma"/>
              </a:rPr>
              <a:t>w</a:t>
            </a:r>
            <a:r>
              <a:rPr sz="1800" spc="-10" dirty="0">
                <a:latin typeface="Tahoma"/>
                <a:cs typeface="Tahoma"/>
              </a:rPr>
              <a:t>n a</a:t>
            </a:r>
            <a:r>
              <a:rPr sz="1800" spc="-5" dirty="0">
                <a:latin typeface="Tahoma"/>
                <a:cs typeface="Tahoma"/>
              </a:rPr>
              <a:t>n</a:t>
            </a:r>
            <a:r>
              <a:rPr sz="1800" spc="-10" dirty="0">
                <a:latin typeface="Tahoma"/>
                <a:cs typeface="Tahoma"/>
              </a:rPr>
              <a:t>d</a:t>
            </a:r>
            <a:r>
              <a:rPr sz="1800" dirty="0">
                <a:latin typeface="Tahoma"/>
                <a:cs typeface="Tahoma"/>
              </a:rPr>
              <a:t> bot</a:t>
            </a:r>
            <a:r>
              <a:rPr sz="1800" spc="-10" dirty="0">
                <a:latin typeface="Tahoma"/>
                <a:cs typeface="Tahoma"/>
              </a:rPr>
              <a:t>to</a:t>
            </a:r>
            <a:r>
              <a:rPr sz="1800" spc="-25" dirty="0">
                <a:latin typeface="Tahoma"/>
                <a:cs typeface="Tahoma"/>
              </a:rPr>
              <a:t>m</a:t>
            </a:r>
            <a:r>
              <a:rPr sz="1800" spc="-10" dirty="0">
                <a:latin typeface="Tahoma"/>
                <a:cs typeface="Tahoma"/>
              </a:rPr>
              <a:t>-up</a:t>
            </a:r>
            <a:endParaRPr sz="1800" dirty="0">
              <a:latin typeface="Tahoma"/>
              <a:cs typeface="Tahoma"/>
            </a:endParaRPr>
          </a:p>
          <a:p>
            <a:pPr marL="4039870" indent="-342900">
              <a:lnSpc>
                <a:spcPct val="100000"/>
              </a:lnSpc>
              <a:spcBef>
                <a:spcPts val="1080"/>
              </a:spcBef>
              <a:buClr>
                <a:srgbClr val="006FC0"/>
              </a:buClr>
              <a:buFont typeface="Wingdings"/>
              <a:buChar char=""/>
              <a:tabLst>
                <a:tab pos="4040504" algn="l"/>
              </a:tabLst>
            </a:pPr>
            <a:r>
              <a:rPr sz="1800" dirty="0">
                <a:latin typeface="Tahoma"/>
                <a:cs typeface="Tahoma"/>
              </a:rPr>
              <a:t>Đ</a:t>
            </a:r>
            <a:r>
              <a:rPr sz="1800" spc="5" dirty="0">
                <a:latin typeface="Tahoma"/>
                <a:cs typeface="Tahoma"/>
              </a:rPr>
              <a:t>á</a:t>
            </a:r>
            <a:r>
              <a:rPr sz="1800" dirty="0">
                <a:latin typeface="Tahoma"/>
                <a:cs typeface="Tahoma"/>
              </a:rPr>
              <a:t>nh</a:t>
            </a:r>
            <a:r>
              <a:rPr sz="1800" spc="-10" dirty="0">
                <a:latin typeface="Tahoma"/>
                <a:cs typeface="Tahoma"/>
              </a:rPr>
              <a:t> </a:t>
            </a:r>
            <a:r>
              <a:rPr sz="1800" dirty="0">
                <a:latin typeface="Tahoma"/>
                <a:cs typeface="Tahoma"/>
              </a:rPr>
              <a:t>giá</a:t>
            </a:r>
            <a:r>
              <a:rPr sz="1800" spc="10" dirty="0">
                <a:latin typeface="Tahoma"/>
                <a:cs typeface="Tahoma"/>
              </a:rPr>
              <a:t> </a:t>
            </a:r>
            <a:r>
              <a:rPr sz="1800" dirty="0">
                <a:latin typeface="Tahoma"/>
                <a:cs typeface="Tahoma"/>
              </a:rPr>
              <a:t>và</a:t>
            </a:r>
            <a:r>
              <a:rPr sz="1800" spc="5" dirty="0">
                <a:latin typeface="Tahoma"/>
                <a:cs typeface="Tahoma"/>
              </a:rPr>
              <a:t> </a:t>
            </a:r>
            <a:r>
              <a:rPr sz="1800" dirty="0">
                <a:latin typeface="Tahoma"/>
                <a:cs typeface="Tahoma"/>
              </a:rPr>
              <a:t>giảm</a:t>
            </a:r>
            <a:r>
              <a:rPr sz="1800" spc="10" dirty="0">
                <a:latin typeface="Tahoma"/>
                <a:cs typeface="Tahoma"/>
              </a:rPr>
              <a:t> </a:t>
            </a:r>
            <a:r>
              <a:rPr sz="1800" dirty="0">
                <a:latin typeface="Tahoma"/>
                <a:cs typeface="Tahoma"/>
              </a:rPr>
              <a:t>thiểu</a:t>
            </a:r>
            <a:r>
              <a:rPr sz="1800" spc="-10" dirty="0">
                <a:latin typeface="Tahoma"/>
                <a:cs typeface="Tahoma"/>
              </a:rPr>
              <a:t> </a:t>
            </a:r>
            <a:r>
              <a:rPr sz="1800" dirty="0">
                <a:latin typeface="Tahoma"/>
                <a:cs typeface="Tahoma"/>
              </a:rPr>
              <a:t>rủi</a:t>
            </a:r>
            <a:r>
              <a:rPr sz="1800" spc="-15" dirty="0">
                <a:latin typeface="Tahoma"/>
                <a:cs typeface="Tahoma"/>
              </a:rPr>
              <a:t> </a:t>
            </a:r>
            <a:r>
              <a:rPr sz="1800" dirty="0">
                <a:latin typeface="Tahoma"/>
                <a:cs typeface="Tahoma"/>
              </a:rPr>
              <a:t>ro</a:t>
            </a:r>
            <a:r>
              <a:rPr sz="1800" spc="5" dirty="0">
                <a:latin typeface="Tahoma"/>
                <a:cs typeface="Tahoma"/>
              </a:rPr>
              <a:t> </a:t>
            </a:r>
            <a:r>
              <a:rPr sz="1800" dirty="0">
                <a:latin typeface="Tahoma"/>
                <a:cs typeface="Tahoma"/>
              </a:rPr>
              <a:t>bằ</a:t>
            </a:r>
            <a:r>
              <a:rPr sz="1800" spc="5" dirty="0">
                <a:latin typeface="Tahoma"/>
                <a:cs typeface="Tahoma"/>
              </a:rPr>
              <a:t>n</a:t>
            </a:r>
            <a:r>
              <a:rPr sz="1800" dirty="0">
                <a:latin typeface="Tahoma"/>
                <a:cs typeface="Tahoma"/>
              </a:rPr>
              <a:t>g cách</a:t>
            </a:r>
            <a:r>
              <a:rPr sz="1800" spc="-10" dirty="0">
                <a:latin typeface="Tahoma"/>
                <a:cs typeface="Tahoma"/>
              </a:rPr>
              <a:t> </a:t>
            </a:r>
            <a:r>
              <a:rPr sz="1800" dirty="0">
                <a:latin typeface="Tahoma"/>
                <a:cs typeface="Tahoma"/>
              </a:rPr>
              <a:t>tách</a:t>
            </a:r>
          </a:p>
          <a:p>
            <a:pPr marL="4039870" marR="50165">
              <a:lnSpc>
                <a:spcPct val="150000"/>
              </a:lnSpc>
            </a:pPr>
            <a:r>
              <a:rPr sz="1800" dirty="0">
                <a:latin typeface="Tahoma"/>
                <a:cs typeface="Tahoma"/>
              </a:rPr>
              <a:t>n</a:t>
            </a:r>
            <a:r>
              <a:rPr sz="1800" spc="5" dirty="0">
                <a:latin typeface="Tahoma"/>
                <a:cs typeface="Tahoma"/>
              </a:rPr>
              <a:t>h</a:t>
            </a:r>
            <a:r>
              <a:rPr sz="1800" dirty="0">
                <a:latin typeface="Tahoma"/>
                <a:cs typeface="Tahoma"/>
              </a:rPr>
              <a:t>ỏ</a:t>
            </a:r>
            <a:r>
              <a:rPr sz="1800" spc="-20" dirty="0">
                <a:latin typeface="Tahoma"/>
                <a:cs typeface="Tahoma"/>
              </a:rPr>
              <a:t> </a:t>
            </a:r>
            <a:r>
              <a:rPr sz="1800" dirty="0">
                <a:latin typeface="Tahoma"/>
                <a:cs typeface="Tahoma"/>
              </a:rPr>
              <a:t>các</a:t>
            </a:r>
            <a:r>
              <a:rPr sz="1800" spc="-15" dirty="0">
                <a:latin typeface="Tahoma"/>
                <a:cs typeface="Tahoma"/>
              </a:rPr>
              <a:t> </a:t>
            </a:r>
            <a:r>
              <a:rPr sz="1800" dirty="0">
                <a:latin typeface="Tahoma"/>
                <a:cs typeface="Tahoma"/>
              </a:rPr>
              <a:t>ph</a:t>
            </a:r>
            <a:r>
              <a:rPr sz="1800" spc="5" dirty="0">
                <a:latin typeface="Tahoma"/>
                <a:cs typeface="Tahoma"/>
              </a:rPr>
              <a:t>â</a:t>
            </a:r>
            <a:r>
              <a:rPr sz="1800" dirty="0">
                <a:latin typeface="Tahoma"/>
                <a:cs typeface="Tahoma"/>
              </a:rPr>
              <a:t>n</a:t>
            </a:r>
            <a:r>
              <a:rPr sz="1800" spc="-10" dirty="0">
                <a:latin typeface="Tahoma"/>
                <a:cs typeface="Tahoma"/>
              </a:rPr>
              <a:t> </a:t>
            </a:r>
            <a:r>
              <a:rPr sz="1800" dirty="0">
                <a:latin typeface="Tahoma"/>
                <a:cs typeface="Tahoma"/>
              </a:rPr>
              <a:t>đoạn th</a:t>
            </a:r>
            <a:r>
              <a:rPr sz="1800" spc="5" dirty="0">
                <a:latin typeface="Tahoma"/>
                <a:cs typeface="Tahoma"/>
              </a:rPr>
              <a:t>a</a:t>
            </a:r>
            <a:r>
              <a:rPr sz="1800" dirty="0">
                <a:latin typeface="Tahoma"/>
                <a:cs typeface="Tahoma"/>
              </a:rPr>
              <a:t>y </a:t>
            </a:r>
            <a:r>
              <a:rPr sz="1800" spc="5" dirty="0">
                <a:latin typeface="Tahoma"/>
                <a:cs typeface="Tahoma"/>
              </a:rPr>
              <a:t>v</a:t>
            </a:r>
            <a:r>
              <a:rPr sz="1800" dirty="0">
                <a:latin typeface="Tahoma"/>
                <a:cs typeface="Tahoma"/>
              </a:rPr>
              <a:t>ì quản</a:t>
            </a:r>
            <a:r>
              <a:rPr sz="1800" spc="-10" dirty="0">
                <a:latin typeface="Tahoma"/>
                <a:cs typeface="Tahoma"/>
              </a:rPr>
              <a:t> </a:t>
            </a:r>
            <a:r>
              <a:rPr sz="1800" dirty="0">
                <a:latin typeface="Tahoma"/>
                <a:cs typeface="Tahoma"/>
              </a:rPr>
              <a:t>lý trên toàn bộ dự án</a:t>
            </a:r>
          </a:p>
          <a:p>
            <a:pPr marL="4039870" indent="-342900">
              <a:lnSpc>
                <a:spcPct val="100000"/>
              </a:lnSpc>
              <a:spcBef>
                <a:spcPts val="1080"/>
              </a:spcBef>
              <a:buClr>
                <a:srgbClr val="006FC0"/>
              </a:buClr>
              <a:buFont typeface="Wingdings"/>
              <a:buChar char=""/>
              <a:tabLst>
                <a:tab pos="4040504" algn="l"/>
              </a:tabLst>
            </a:pPr>
            <a:r>
              <a:rPr sz="1800" dirty="0">
                <a:latin typeface="Tahoma"/>
                <a:cs typeface="Tahoma"/>
              </a:rPr>
              <a:t>Mỗi</a:t>
            </a:r>
            <a:r>
              <a:rPr sz="1800" spc="-10" dirty="0">
                <a:latin typeface="Tahoma"/>
                <a:cs typeface="Tahoma"/>
              </a:rPr>
              <a:t> </a:t>
            </a:r>
            <a:r>
              <a:rPr sz="1800" dirty="0">
                <a:latin typeface="Tahoma"/>
                <a:cs typeface="Tahoma"/>
              </a:rPr>
              <a:t>vòng xoắn</a:t>
            </a:r>
            <a:r>
              <a:rPr sz="1800" spc="-10" dirty="0">
                <a:latin typeface="Tahoma"/>
                <a:cs typeface="Tahoma"/>
              </a:rPr>
              <a:t> </a:t>
            </a:r>
            <a:r>
              <a:rPr sz="1800" dirty="0">
                <a:latin typeface="Tahoma"/>
                <a:cs typeface="Tahoma"/>
              </a:rPr>
              <a:t>ốc</a:t>
            </a:r>
            <a:r>
              <a:rPr sz="1800" spc="-10" dirty="0">
                <a:latin typeface="Tahoma"/>
                <a:cs typeface="Tahoma"/>
              </a:rPr>
              <a:t> </a:t>
            </a:r>
            <a:r>
              <a:rPr sz="1800" dirty="0">
                <a:latin typeface="Tahoma"/>
                <a:cs typeface="Tahoma"/>
              </a:rPr>
              <a:t>đi</a:t>
            </a:r>
            <a:r>
              <a:rPr sz="1800" spc="5" dirty="0">
                <a:latin typeface="Tahoma"/>
                <a:cs typeface="Tahoma"/>
              </a:rPr>
              <a:t> </a:t>
            </a:r>
            <a:r>
              <a:rPr sz="1800" dirty="0">
                <a:latin typeface="Tahoma"/>
                <a:cs typeface="Tahoma"/>
              </a:rPr>
              <a:t>qu</a:t>
            </a:r>
            <a:r>
              <a:rPr sz="1800" spc="5" dirty="0">
                <a:latin typeface="Tahoma"/>
                <a:cs typeface="Tahoma"/>
              </a:rPr>
              <a:t>a</a:t>
            </a:r>
            <a:r>
              <a:rPr sz="1800" dirty="0">
                <a:latin typeface="Tahoma"/>
                <a:cs typeface="Tahoma"/>
              </a:rPr>
              <a:t>:</a:t>
            </a:r>
          </a:p>
          <a:p>
            <a:pPr marL="4441190" lvl="1" indent="-287020">
              <a:lnSpc>
                <a:spcPct val="100000"/>
              </a:lnSpc>
              <a:spcBef>
                <a:spcPts val="940"/>
              </a:spcBef>
              <a:buClr>
                <a:srgbClr val="4A7CE0"/>
              </a:buClr>
              <a:buFont typeface="Wingdings"/>
              <a:buChar char=""/>
              <a:tabLst>
                <a:tab pos="4441190" algn="l"/>
              </a:tabLst>
            </a:pPr>
            <a:r>
              <a:rPr sz="1400" dirty="0">
                <a:latin typeface="Arial"/>
                <a:cs typeface="Arial"/>
              </a:rPr>
              <a:t>Phân</a:t>
            </a:r>
            <a:r>
              <a:rPr sz="1400" spc="-20" dirty="0">
                <a:latin typeface="Arial"/>
                <a:cs typeface="Arial"/>
              </a:rPr>
              <a:t> </a:t>
            </a:r>
            <a:r>
              <a:rPr sz="1400" dirty="0">
                <a:latin typeface="Arial"/>
                <a:cs typeface="Arial"/>
              </a:rPr>
              <a:t>tích</a:t>
            </a:r>
            <a:r>
              <a:rPr sz="1400" spc="-25" dirty="0">
                <a:latin typeface="Arial"/>
                <a:cs typeface="Arial"/>
              </a:rPr>
              <a:t> </a:t>
            </a:r>
            <a:r>
              <a:rPr sz="1400" spc="-10" dirty="0">
                <a:latin typeface="Arial"/>
                <a:cs typeface="Arial"/>
              </a:rPr>
              <a:t>m</a:t>
            </a:r>
            <a:r>
              <a:rPr sz="1400" dirty="0">
                <a:latin typeface="Arial"/>
                <a:cs typeface="Arial"/>
              </a:rPr>
              <a:t>ục</a:t>
            </a:r>
            <a:r>
              <a:rPr sz="1400" spc="-15" dirty="0">
                <a:latin typeface="Arial"/>
                <a:cs typeface="Arial"/>
              </a:rPr>
              <a:t> </a:t>
            </a:r>
            <a:r>
              <a:rPr sz="1400" dirty="0">
                <a:latin typeface="Arial"/>
                <a:cs typeface="Arial"/>
              </a:rPr>
              <a:t>tiêu,</a:t>
            </a:r>
            <a:r>
              <a:rPr sz="1400" spc="-30" dirty="0">
                <a:latin typeface="Arial"/>
                <a:cs typeface="Arial"/>
              </a:rPr>
              <a:t> </a:t>
            </a:r>
            <a:r>
              <a:rPr sz="1400" dirty="0">
                <a:latin typeface="Arial"/>
                <a:cs typeface="Arial"/>
              </a:rPr>
              <a:t>lựa</a:t>
            </a:r>
            <a:r>
              <a:rPr sz="1400" spc="-10" dirty="0">
                <a:latin typeface="Arial"/>
                <a:cs typeface="Arial"/>
              </a:rPr>
              <a:t> </a:t>
            </a:r>
            <a:r>
              <a:rPr sz="1400" dirty="0">
                <a:latin typeface="Arial"/>
                <a:cs typeface="Arial"/>
              </a:rPr>
              <a:t>chọn</a:t>
            </a:r>
            <a:r>
              <a:rPr sz="1400" spc="-20" dirty="0">
                <a:latin typeface="Arial"/>
                <a:cs typeface="Arial"/>
              </a:rPr>
              <a:t> </a:t>
            </a:r>
            <a:r>
              <a:rPr sz="1400" dirty="0">
                <a:latin typeface="Arial"/>
                <a:cs typeface="Arial"/>
              </a:rPr>
              <a:t>thay</a:t>
            </a:r>
            <a:r>
              <a:rPr sz="1400" spc="-25" dirty="0">
                <a:latin typeface="Arial"/>
                <a:cs typeface="Arial"/>
              </a:rPr>
              <a:t> </a:t>
            </a:r>
            <a:r>
              <a:rPr sz="1400" dirty="0">
                <a:latin typeface="Arial"/>
                <a:cs typeface="Arial"/>
              </a:rPr>
              <a:t>th</a:t>
            </a:r>
            <a:r>
              <a:rPr sz="1400" spc="5" dirty="0">
                <a:latin typeface="Arial"/>
                <a:cs typeface="Arial"/>
              </a:rPr>
              <a:t>ế</a:t>
            </a:r>
            <a:r>
              <a:rPr sz="1400" dirty="0">
                <a:latin typeface="Arial"/>
                <a:cs typeface="Arial"/>
              </a:rPr>
              <a:t>.</a:t>
            </a:r>
          </a:p>
          <a:p>
            <a:pPr marL="4441190" marR="195580" lvl="1" indent="-287020">
              <a:lnSpc>
                <a:spcPct val="150000"/>
              </a:lnSpc>
              <a:buClr>
                <a:srgbClr val="4A7CE0"/>
              </a:buClr>
              <a:buFont typeface="Wingdings"/>
              <a:buChar char=""/>
              <a:tabLst>
                <a:tab pos="4441190" algn="l"/>
              </a:tabLst>
            </a:pPr>
            <a:r>
              <a:rPr sz="1400" spc="-10" dirty="0">
                <a:latin typeface="Arial"/>
                <a:cs typeface="Arial"/>
              </a:rPr>
              <a:t>Đ</a:t>
            </a:r>
            <a:r>
              <a:rPr sz="1400" dirty="0">
                <a:latin typeface="Arial"/>
                <a:cs typeface="Arial"/>
              </a:rPr>
              <a:t>ánh</a:t>
            </a:r>
            <a:r>
              <a:rPr sz="1400" spc="-20" dirty="0">
                <a:latin typeface="Arial"/>
                <a:cs typeface="Arial"/>
              </a:rPr>
              <a:t> </a:t>
            </a:r>
            <a:r>
              <a:rPr sz="1400" dirty="0">
                <a:latin typeface="Arial"/>
                <a:cs typeface="Arial"/>
              </a:rPr>
              <a:t>giá</a:t>
            </a:r>
            <a:r>
              <a:rPr sz="1400" spc="-10" dirty="0">
                <a:latin typeface="Arial"/>
                <a:cs typeface="Arial"/>
              </a:rPr>
              <a:t> </a:t>
            </a:r>
            <a:r>
              <a:rPr sz="1400" dirty="0">
                <a:latin typeface="Arial"/>
                <a:cs typeface="Arial"/>
              </a:rPr>
              <a:t>các</a:t>
            </a:r>
            <a:r>
              <a:rPr sz="1400" spc="-30" dirty="0">
                <a:latin typeface="Arial"/>
                <a:cs typeface="Arial"/>
              </a:rPr>
              <a:t> </a:t>
            </a:r>
            <a:r>
              <a:rPr sz="1400" dirty="0">
                <a:latin typeface="Arial"/>
                <a:cs typeface="Arial"/>
              </a:rPr>
              <a:t>lựa</a:t>
            </a:r>
            <a:r>
              <a:rPr sz="1400" spc="-10" dirty="0">
                <a:latin typeface="Arial"/>
                <a:cs typeface="Arial"/>
              </a:rPr>
              <a:t> </a:t>
            </a:r>
            <a:r>
              <a:rPr sz="1400" dirty="0">
                <a:latin typeface="Arial"/>
                <a:cs typeface="Arial"/>
              </a:rPr>
              <a:t>chọn</a:t>
            </a:r>
            <a:r>
              <a:rPr sz="1400" spc="-20" dirty="0">
                <a:latin typeface="Arial"/>
                <a:cs typeface="Arial"/>
              </a:rPr>
              <a:t> </a:t>
            </a:r>
            <a:r>
              <a:rPr sz="1400" dirty="0">
                <a:latin typeface="Arial"/>
                <a:cs typeface="Arial"/>
              </a:rPr>
              <a:t>thay</a:t>
            </a:r>
            <a:r>
              <a:rPr sz="1400" spc="-25" dirty="0">
                <a:latin typeface="Arial"/>
                <a:cs typeface="Arial"/>
              </a:rPr>
              <a:t> </a:t>
            </a:r>
            <a:r>
              <a:rPr sz="1400" dirty="0">
                <a:latin typeface="Arial"/>
                <a:cs typeface="Arial"/>
              </a:rPr>
              <a:t>th</a:t>
            </a:r>
            <a:r>
              <a:rPr sz="1400" spc="5" dirty="0">
                <a:latin typeface="Arial"/>
                <a:cs typeface="Arial"/>
              </a:rPr>
              <a:t>ế</a:t>
            </a:r>
            <a:r>
              <a:rPr sz="1400" dirty="0">
                <a:latin typeface="Arial"/>
                <a:cs typeface="Arial"/>
              </a:rPr>
              <a:t>,</a:t>
            </a:r>
            <a:r>
              <a:rPr sz="1400" spc="-25" dirty="0">
                <a:latin typeface="Arial"/>
                <a:cs typeface="Arial"/>
              </a:rPr>
              <a:t> </a:t>
            </a:r>
            <a:r>
              <a:rPr sz="1400" spc="-20" dirty="0">
                <a:latin typeface="Arial"/>
                <a:cs typeface="Arial"/>
              </a:rPr>
              <a:t>x</a:t>
            </a:r>
            <a:r>
              <a:rPr sz="1400" dirty="0">
                <a:latin typeface="Arial"/>
                <a:cs typeface="Arial"/>
              </a:rPr>
              <a:t>ác</a:t>
            </a:r>
            <a:r>
              <a:rPr sz="1400" spc="5" dirty="0">
                <a:latin typeface="Arial"/>
                <a:cs typeface="Arial"/>
              </a:rPr>
              <a:t> </a:t>
            </a:r>
            <a:r>
              <a:rPr sz="1400" dirty="0">
                <a:latin typeface="Arial"/>
                <a:cs typeface="Arial"/>
              </a:rPr>
              <a:t>định</a:t>
            </a:r>
            <a:r>
              <a:rPr sz="1400" spc="-20" dirty="0">
                <a:latin typeface="Arial"/>
                <a:cs typeface="Arial"/>
              </a:rPr>
              <a:t> v</a:t>
            </a:r>
            <a:r>
              <a:rPr sz="1400" dirty="0">
                <a:latin typeface="Arial"/>
                <a:cs typeface="Arial"/>
              </a:rPr>
              <a:t>à</a:t>
            </a:r>
            <a:r>
              <a:rPr sz="1400" spc="5" dirty="0">
                <a:latin typeface="Arial"/>
                <a:cs typeface="Arial"/>
              </a:rPr>
              <a:t> </a:t>
            </a:r>
            <a:r>
              <a:rPr sz="1400" dirty="0">
                <a:latin typeface="Arial"/>
                <a:cs typeface="Arial"/>
              </a:rPr>
              <a:t>giải</a:t>
            </a:r>
            <a:r>
              <a:rPr sz="1400" spc="-20" dirty="0">
                <a:latin typeface="Arial"/>
                <a:cs typeface="Arial"/>
              </a:rPr>
              <a:t> </a:t>
            </a:r>
            <a:r>
              <a:rPr sz="1400" dirty="0">
                <a:latin typeface="Arial"/>
                <a:cs typeface="Arial"/>
              </a:rPr>
              <a:t>qu</a:t>
            </a:r>
            <a:r>
              <a:rPr sz="1400" spc="-20" dirty="0">
                <a:latin typeface="Arial"/>
                <a:cs typeface="Arial"/>
              </a:rPr>
              <a:t>y</a:t>
            </a:r>
            <a:r>
              <a:rPr sz="1400" dirty="0">
                <a:latin typeface="Arial"/>
                <a:cs typeface="Arial"/>
              </a:rPr>
              <a:t>ết các</a:t>
            </a:r>
            <a:r>
              <a:rPr sz="1400" spc="-15" dirty="0">
                <a:latin typeface="Arial"/>
                <a:cs typeface="Arial"/>
              </a:rPr>
              <a:t> </a:t>
            </a:r>
            <a:r>
              <a:rPr sz="1400" dirty="0">
                <a:latin typeface="Arial"/>
                <a:cs typeface="Arial"/>
              </a:rPr>
              <a:t>rủi</a:t>
            </a:r>
            <a:r>
              <a:rPr sz="1400" spc="-20" dirty="0">
                <a:latin typeface="Arial"/>
                <a:cs typeface="Arial"/>
              </a:rPr>
              <a:t> </a:t>
            </a:r>
            <a:r>
              <a:rPr sz="1400" dirty="0">
                <a:latin typeface="Arial"/>
                <a:cs typeface="Arial"/>
              </a:rPr>
              <a:t>ro.</a:t>
            </a:r>
          </a:p>
          <a:p>
            <a:pPr marL="4441190" lvl="1" indent="-287020">
              <a:lnSpc>
                <a:spcPct val="100000"/>
              </a:lnSpc>
              <a:spcBef>
                <a:spcPts val="840"/>
              </a:spcBef>
              <a:buClr>
                <a:srgbClr val="4A7CE0"/>
              </a:buClr>
              <a:buFont typeface="Wingdings"/>
              <a:buChar char=""/>
              <a:tabLst>
                <a:tab pos="4441190" algn="l"/>
              </a:tabLst>
            </a:pPr>
            <a:r>
              <a:rPr sz="1400" spc="-5" dirty="0">
                <a:latin typeface="Arial"/>
                <a:cs typeface="Arial"/>
              </a:rPr>
              <a:t>P</a:t>
            </a:r>
            <a:r>
              <a:rPr sz="1400" dirty="0">
                <a:latin typeface="Arial"/>
                <a:cs typeface="Arial"/>
              </a:rPr>
              <a:t>hát</a:t>
            </a:r>
            <a:r>
              <a:rPr sz="1400" spc="-15" dirty="0">
                <a:latin typeface="Arial"/>
                <a:cs typeface="Arial"/>
              </a:rPr>
              <a:t> </a:t>
            </a:r>
            <a:r>
              <a:rPr sz="1400" dirty="0">
                <a:latin typeface="Arial"/>
                <a:cs typeface="Arial"/>
              </a:rPr>
              <a:t>triển</a:t>
            </a:r>
            <a:r>
              <a:rPr sz="1400" spc="-30" dirty="0">
                <a:latin typeface="Arial"/>
                <a:cs typeface="Arial"/>
              </a:rPr>
              <a:t> </a:t>
            </a:r>
            <a:r>
              <a:rPr sz="1400" dirty="0">
                <a:latin typeface="Arial"/>
                <a:cs typeface="Arial"/>
              </a:rPr>
              <a:t>từ</a:t>
            </a:r>
            <a:r>
              <a:rPr sz="1400" spc="-10" dirty="0">
                <a:latin typeface="Arial"/>
                <a:cs typeface="Arial"/>
              </a:rPr>
              <a:t> </a:t>
            </a:r>
            <a:r>
              <a:rPr sz="1400" dirty="0">
                <a:latin typeface="Arial"/>
                <a:cs typeface="Arial"/>
              </a:rPr>
              <a:t>các</a:t>
            </a:r>
            <a:r>
              <a:rPr sz="1400" spc="-30" dirty="0">
                <a:latin typeface="Arial"/>
                <a:cs typeface="Arial"/>
              </a:rPr>
              <a:t> </a:t>
            </a:r>
            <a:r>
              <a:rPr sz="1400" dirty="0">
                <a:latin typeface="Arial"/>
                <a:cs typeface="Arial"/>
              </a:rPr>
              <a:t>iteration</a:t>
            </a:r>
          </a:p>
          <a:p>
            <a:pPr marL="4441190" lvl="1" indent="-287020">
              <a:lnSpc>
                <a:spcPct val="100000"/>
              </a:lnSpc>
              <a:spcBef>
                <a:spcPts val="840"/>
              </a:spcBef>
              <a:buClr>
                <a:srgbClr val="4A7CE0"/>
              </a:buClr>
              <a:buFont typeface="Wingdings"/>
              <a:buChar char=""/>
              <a:tabLst>
                <a:tab pos="4441190" algn="l"/>
              </a:tabLst>
            </a:pPr>
            <a:r>
              <a:rPr sz="1400" spc="-5" dirty="0">
                <a:latin typeface="Arial"/>
                <a:cs typeface="Arial"/>
              </a:rPr>
              <a:t>K</a:t>
            </a:r>
            <a:r>
              <a:rPr sz="1400" dirty="0">
                <a:latin typeface="Arial"/>
                <a:cs typeface="Arial"/>
              </a:rPr>
              <a:t>ế</a:t>
            </a:r>
            <a:r>
              <a:rPr sz="1400" spc="-10" dirty="0">
                <a:latin typeface="Arial"/>
                <a:cs typeface="Arial"/>
              </a:rPr>
              <a:t> </a:t>
            </a:r>
            <a:r>
              <a:rPr sz="1400" dirty="0">
                <a:latin typeface="Arial"/>
                <a:cs typeface="Arial"/>
              </a:rPr>
              <a:t>hoạch</a:t>
            </a:r>
            <a:r>
              <a:rPr sz="1400" spc="-25" dirty="0">
                <a:latin typeface="Arial"/>
                <a:cs typeface="Arial"/>
              </a:rPr>
              <a:t> </a:t>
            </a:r>
            <a:r>
              <a:rPr sz="1400" dirty="0">
                <a:latin typeface="Arial"/>
                <a:cs typeface="Arial"/>
              </a:rPr>
              <a:t>được</a:t>
            </a:r>
            <a:r>
              <a:rPr sz="1400" spc="-25" dirty="0">
                <a:latin typeface="Arial"/>
                <a:cs typeface="Arial"/>
              </a:rPr>
              <a:t> </a:t>
            </a:r>
            <a:r>
              <a:rPr sz="1400" dirty="0">
                <a:latin typeface="Arial"/>
                <a:cs typeface="Arial"/>
              </a:rPr>
              <a:t>lặp</a:t>
            </a:r>
            <a:r>
              <a:rPr sz="1400" spc="-10" dirty="0">
                <a:latin typeface="Arial"/>
                <a:cs typeface="Arial"/>
              </a:rPr>
              <a:t> </a:t>
            </a:r>
            <a:r>
              <a:rPr sz="1400" dirty="0">
                <a:latin typeface="Arial"/>
                <a:cs typeface="Arial"/>
              </a:rPr>
              <a:t>tiếp</a:t>
            </a:r>
            <a:r>
              <a:rPr sz="1400" spc="-20" dirty="0">
                <a:latin typeface="Arial"/>
                <a:cs typeface="Arial"/>
              </a:rPr>
              <a:t> </a:t>
            </a:r>
            <a:r>
              <a:rPr sz="1400" dirty="0">
                <a:latin typeface="Arial"/>
                <a:cs typeface="Arial"/>
              </a:rPr>
              <a:t>theo</a:t>
            </a:r>
          </a:p>
          <a:p>
            <a:pPr>
              <a:lnSpc>
                <a:spcPts val="1400"/>
              </a:lnSpc>
            </a:pPr>
            <a:endParaRPr sz="1200" dirty="0">
              <a:latin typeface="Times New Roman"/>
              <a:cs typeface="Times New Roman"/>
            </a:endParaRPr>
          </a:p>
          <a:p>
            <a:pPr>
              <a:lnSpc>
                <a:spcPts val="2000"/>
              </a:lnSpc>
              <a:spcBef>
                <a:spcPts val="49"/>
              </a:spcBef>
            </a:pPr>
            <a:endParaRPr sz="1700" dirty="0">
              <a:latin typeface="Times New Roman"/>
              <a:cs typeface="Times New Roman"/>
            </a:endParaRPr>
          </a:p>
          <a:p>
            <a:pPr marL="244475" indent="17463">
              <a:lnSpc>
                <a:spcPct val="100000"/>
              </a:lnSpc>
              <a:buClr>
                <a:srgbClr val="006FC0"/>
              </a:buClr>
              <a:buFont typeface="Wingdings"/>
              <a:buChar char=""/>
              <a:tabLst>
                <a:tab pos="246379" algn="l"/>
              </a:tabLst>
            </a:pPr>
            <a:r>
              <a:rPr sz="1800" dirty="0">
                <a:latin typeface="Arial"/>
                <a:cs typeface="Arial"/>
              </a:rPr>
              <a:t>B</a:t>
            </a:r>
            <a:r>
              <a:rPr sz="1800" spc="-10" dirty="0">
                <a:latin typeface="Arial"/>
                <a:cs typeface="Arial"/>
              </a:rPr>
              <a:t>ắ</a:t>
            </a:r>
            <a:r>
              <a:rPr sz="1800" dirty="0">
                <a:latin typeface="Arial"/>
                <a:cs typeface="Arial"/>
              </a:rPr>
              <a:t>t</a:t>
            </a:r>
            <a:r>
              <a:rPr sz="1800" spc="5" dirty="0">
                <a:latin typeface="Arial"/>
                <a:cs typeface="Arial"/>
              </a:rPr>
              <a:t> </a:t>
            </a:r>
            <a:r>
              <a:rPr sz="1800" dirty="0">
                <a:latin typeface="Arial"/>
                <a:cs typeface="Arial"/>
              </a:rPr>
              <a:t>đ</a:t>
            </a:r>
            <a:r>
              <a:rPr sz="1800" spc="-10" dirty="0">
                <a:latin typeface="Arial"/>
                <a:cs typeface="Arial"/>
              </a:rPr>
              <a:t>ầ</a:t>
            </a:r>
            <a:r>
              <a:rPr sz="1800" dirty="0">
                <a:latin typeface="Arial"/>
                <a:cs typeface="Arial"/>
              </a:rPr>
              <a:t>u m</a:t>
            </a:r>
            <a:r>
              <a:rPr sz="1800" spc="-10" dirty="0">
                <a:latin typeface="Arial"/>
                <a:cs typeface="Arial"/>
              </a:rPr>
              <a:t>ỗ</a:t>
            </a:r>
            <a:r>
              <a:rPr sz="1800" dirty="0">
                <a:latin typeface="Arial"/>
                <a:cs typeface="Arial"/>
              </a:rPr>
              <a:t>i</a:t>
            </a:r>
            <a:r>
              <a:rPr sz="1800" spc="10" dirty="0">
                <a:latin typeface="Arial"/>
                <a:cs typeface="Arial"/>
              </a:rPr>
              <a:t> </a:t>
            </a:r>
            <a:r>
              <a:rPr sz="1800" dirty="0">
                <a:latin typeface="Arial"/>
                <a:cs typeface="Arial"/>
              </a:rPr>
              <a:t>chu</a:t>
            </a:r>
            <a:r>
              <a:rPr sz="1800" spc="-10" dirty="0">
                <a:latin typeface="Arial"/>
                <a:cs typeface="Arial"/>
              </a:rPr>
              <a:t> </a:t>
            </a:r>
            <a:r>
              <a:rPr sz="1800" dirty="0" smtClean="0">
                <a:latin typeface="Arial"/>
                <a:cs typeface="Arial"/>
              </a:rPr>
              <a:t>kỳ: </a:t>
            </a:r>
            <a:r>
              <a:rPr sz="1800" dirty="0">
                <a:latin typeface="Arial"/>
                <a:cs typeface="Arial"/>
              </a:rPr>
              <a:t>c</a:t>
            </a:r>
            <a:r>
              <a:rPr sz="1800" spc="-10" dirty="0">
                <a:latin typeface="Arial"/>
                <a:cs typeface="Arial"/>
              </a:rPr>
              <a:t>á</a:t>
            </a:r>
            <a:r>
              <a:rPr sz="1800" dirty="0">
                <a:latin typeface="Arial"/>
                <a:cs typeface="Arial"/>
              </a:rPr>
              <a:t>c</a:t>
            </a:r>
            <a:r>
              <a:rPr sz="1800" spc="5" dirty="0">
                <a:latin typeface="Arial"/>
                <a:cs typeface="Arial"/>
              </a:rPr>
              <a:t> </a:t>
            </a:r>
            <a:r>
              <a:rPr sz="1800" dirty="0">
                <a:latin typeface="Arial"/>
                <a:cs typeface="Arial"/>
              </a:rPr>
              <a:t>b</a:t>
            </a:r>
            <a:r>
              <a:rPr sz="1800" spc="-10" dirty="0">
                <a:latin typeface="Arial"/>
                <a:cs typeface="Arial"/>
              </a:rPr>
              <a:t>ê</a:t>
            </a:r>
            <a:r>
              <a:rPr sz="1800" dirty="0">
                <a:latin typeface="Arial"/>
                <a:cs typeface="Arial"/>
              </a:rPr>
              <a:t>n</a:t>
            </a:r>
            <a:r>
              <a:rPr sz="1800" spc="5" dirty="0">
                <a:latin typeface="Arial"/>
                <a:cs typeface="Arial"/>
              </a:rPr>
              <a:t> </a:t>
            </a:r>
            <a:r>
              <a:rPr sz="1800" dirty="0">
                <a:latin typeface="Arial"/>
                <a:cs typeface="Arial"/>
              </a:rPr>
              <a:t>l</a:t>
            </a:r>
            <a:r>
              <a:rPr sz="1800" spc="-10" dirty="0">
                <a:latin typeface="Arial"/>
                <a:cs typeface="Arial"/>
              </a:rPr>
              <a:t>i</a:t>
            </a:r>
            <a:r>
              <a:rPr sz="1800" dirty="0">
                <a:latin typeface="Arial"/>
                <a:cs typeface="Arial"/>
              </a:rPr>
              <a:t>ên</a:t>
            </a:r>
            <a:r>
              <a:rPr sz="1800" spc="5" dirty="0">
                <a:latin typeface="Arial"/>
                <a:cs typeface="Arial"/>
              </a:rPr>
              <a:t> </a:t>
            </a:r>
            <a:r>
              <a:rPr sz="1800" dirty="0">
                <a:latin typeface="Arial"/>
                <a:cs typeface="Arial"/>
              </a:rPr>
              <a:t>q</a:t>
            </a:r>
            <a:r>
              <a:rPr sz="1800" spc="-10" dirty="0">
                <a:latin typeface="Arial"/>
                <a:cs typeface="Arial"/>
              </a:rPr>
              <a:t>u</a:t>
            </a:r>
            <a:r>
              <a:rPr sz="1800" dirty="0">
                <a:latin typeface="Arial"/>
                <a:cs typeface="Arial"/>
              </a:rPr>
              <a:t>an</a:t>
            </a:r>
            <a:r>
              <a:rPr sz="1800" spc="5" dirty="0">
                <a:latin typeface="Arial"/>
                <a:cs typeface="Arial"/>
              </a:rPr>
              <a:t> </a:t>
            </a:r>
            <a:r>
              <a:rPr sz="1800" spc="-15" dirty="0">
                <a:latin typeface="Arial"/>
                <a:cs typeface="Arial"/>
              </a:rPr>
              <a:t>x</a:t>
            </a:r>
            <a:r>
              <a:rPr sz="1800" dirty="0">
                <a:latin typeface="Arial"/>
                <a:cs typeface="Arial"/>
              </a:rPr>
              <a:t>ác</a:t>
            </a:r>
            <a:r>
              <a:rPr sz="1800" spc="5" dirty="0">
                <a:latin typeface="Arial"/>
                <a:cs typeface="Arial"/>
              </a:rPr>
              <a:t> </a:t>
            </a:r>
            <a:r>
              <a:rPr sz="1800" dirty="0">
                <a:latin typeface="Arial"/>
                <a:cs typeface="Arial"/>
              </a:rPr>
              <a:t>đ</a:t>
            </a:r>
            <a:r>
              <a:rPr sz="1800" spc="-10" dirty="0">
                <a:latin typeface="Arial"/>
                <a:cs typeface="Arial"/>
              </a:rPr>
              <a:t>ị</a:t>
            </a:r>
            <a:r>
              <a:rPr sz="1800" dirty="0">
                <a:latin typeface="Arial"/>
                <a:cs typeface="Arial"/>
              </a:rPr>
              <a:t>nh</a:t>
            </a:r>
            <a:r>
              <a:rPr sz="1800" spc="10" dirty="0">
                <a:latin typeface="Arial"/>
                <a:cs typeface="Arial"/>
              </a:rPr>
              <a:t> </a:t>
            </a:r>
            <a:r>
              <a:rPr sz="1800" dirty="0">
                <a:latin typeface="Arial"/>
                <a:cs typeface="Arial"/>
              </a:rPr>
              <a:t>mục đích</a:t>
            </a:r>
            <a:r>
              <a:rPr sz="1800" spc="-10" dirty="0">
                <a:latin typeface="Arial"/>
                <a:cs typeface="Arial"/>
              </a:rPr>
              <a:t> </a:t>
            </a:r>
            <a:r>
              <a:rPr sz="1800" dirty="0">
                <a:latin typeface="Arial"/>
                <a:cs typeface="Arial"/>
              </a:rPr>
              <a:t>và kết quả</a:t>
            </a:r>
            <a:r>
              <a:rPr sz="1800" spc="-10" dirty="0">
                <a:latin typeface="Arial"/>
                <a:cs typeface="Arial"/>
              </a:rPr>
              <a:t> </a:t>
            </a:r>
            <a:r>
              <a:rPr sz="1800" dirty="0">
                <a:latin typeface="Arial"/>
                <a:cs typeface="Arial"/>
              </a:rPr>
              <a:t>cần</a:t>
            </a:r>
            <a:r>
              <a:rPr sz="1800" spc="5" dirty="0">
                <a:latin typeface="Arial"/>
                <a:cs typeface="Arial"/>
              </a:rPr>
              <a:t> </a:t>
            </a:r>
            <a:r>
              <a:rPr sz="1800" dirty="0" smtClean="0">
                <a:latin typeface="Arial"/>
                <a:cs typeface="Arial"/>
              </a:rPr>
              <a:t>th</a:t>
            </a:r>
            <a:r>
              <a:rPr sz="1800" spc="-10" dirty="0" smtClean="0">
                <a:latin typeface="Arial"/>
                <a:cs typeface="Arial"/>
              </a:rPr>
              <a:t>o</a:t>
            </a:r>
            <a:r>
              <a:rPr sz="1800" dirty="0" smtClean="0">
                <a:latin typeface="Arial"/>
                <a:cs typeface="Arial"/>
              </a:rPr>
              <a:t>ả</a:t>
            </a:r>
            <a:r>
              <a:rPr lang="vi-VN" sz="1800" dirty="0" smtClean="0">
                <a:latin typeface="Arial"/>
                <a:cs typeface="Arial"/>
              </a:rPr>
              <a:t> mãn</a:t>
            </a:r>
            <a:endParaRPr sz="1800" dirty="0">
              <a:latin typeface="Arial"/>
              <a:cs typeface="Arial"/>
            </a:endParaRPr>
          </a:p>
          <a:p>
            <a:pPr marL="244475" indent="17463">
              <a:lnSpc>
                <a:spcPct val="100000"/>
              </a:lnSpc>
              <a:spcBef>
                <a:spcPts val="1080"/>
              </a:spcBef>
              <a:buClr>
                <a:srgbClr val="006FC0"/>
              </a:buClr>
              <a:buFont typeface="Wingdings"/>
              <a:buChar char=""/>
              <a:tabLst>
                <a:tab pos="246379" algn="l"/>
              </a:tabLst>
            </a:pPr>
            <a:r>
              <a:rPr sz="1800" spc="-5" dirty="0">
                <a:latin typeface="Arial"/>
                <a:cs typeface="Arial"/>
              </a:rPr>
              <a:t>K</a:t>
            </a:r>
            <a:r>
              <a:rPr sz="1800" dirty="0">
                <a:latin typeface="Arial"/>
                <a:cs typeface="Arial"/>
              </a:rPr>
              <a:t>ết th</a:t>
            </a:r>
            <a:r>
              <a:rPr sz="1800" spc="-10" dirty="0">
                <a:latin typeface="Arial"/>
                <a:cs typeface="Arial"/>
              </a:rPr>
              <a:t>ú</a:t>
            </a:r>
            <a:r>
              <a:rPr sz="1800" dirty="0">
                <a:latin typeface="Arial"/>
                <a:cs typeface="Arial"/>
              </a:rPr>
              <a:t>c mỗi c</a:t>
            </a:r>
            <a:r>
              <a:rPr sz="1800" spc="-10" dirty="0">
                <a:latin typeface="Arial"/>
                <a:cs typeface="Arial"/>
              </a:rPr>
              <a:t>h</a:t>
            </a:r>
            <a:r>
              <a:rPr sz="1800" dirty="0">
                <a:latin typeface="Arial"/>
                <a:cs typeface="Arial"/>
              </a:rPr>
              <a:t>u k</a:t>
            </a:r>
            <a:r>
              <a:rPr sz="1800" spc="-25" dirty="0">
                <a:latin typeface="Arial"/>
                <a:cs typeface="Arial"/>
              </a:rPr>
              <a:t>ỳ</a:t>
            </a:r>
            <a:r>
              <a:rPr sz="1800" dirty="0">
                <a:latin typeface="Arial"/>
                <a:cs typeface="Arial"/>
              </a:rPr>
              <a:t>:</a:t>
            </a:r>
            <a:r>
              <a:rPr sz="1800" spc="30" dirty="0">
                <a:latin typeface="Arial"/>
                <a:cs typeface="Arial"/>
              </a:rPr>
              <a:t> </a:t>
            </a:r>
            <a:r>
              <a:rPr sz="1800" spc="-15" dirty="0">
                <a:latin typeface="Arial"/>
                <a:cs typeface="Arial"/>
              </a:rPr>
              <a:t>x</a:t>
            </a:r>
            <a:r>
              <a:rPr sz="1800" dirty="0">
                <a:latin typeface="Arial"/>
                <a:cs typeface="Arial"/>
              </a:rPr>
              <a:t>em</a:t>
            </a:r>
            <a:r>
              <a:rPr sz="1800" spc="5" dirty="0">
                <a:latin typeface="Arial"/>
                <a:cs typeface="Arial"/>
              </a:rPr>
              <a:t> </a:t>
            </a:r>
            <a:r>
              <a:rPr sz="1800" spc="-15" dirty="0">
                <a:latin typeface="Arial"/>
                <a:cs typeface="Arial"/>
              </a:rPr>
              <a:t>x</a:t>
            </a:r>
            <a:r>
              <a:rPr sz="1800" dirty="0">
                <a:latin typeface="Arial"/>
                <a:cs typeface="Arial"/>
              </a:rPr>
              <a:t>ét và cam kết</a:t>
            </a:r>
            <a:r>
              <a:rPr sz="1800" spc="5" dirty="0">
                <a:latin typeface="Arial"/>
                <a:cs typeface="Arial"/>
              </a:rPr>
              <a:t> </a:t>
            </a:r>
            <a:r>
              <a:rPr sz="1800" dirty="0">
                <a:latin typeface="Arial"/>
                <a:cs typeface="Arial"/>
              </a:rPr>
              <a:t>của</a:t>
            </a:r>
            <a:r>
              <a:rPr sz="1800" spc="-10" dirty="0">
                <a:latin typeface="Arial"/>
                <a:cs typeface="Arial"/>
              </a:rPr>
              <a:t> </a:t>
            </a:r>
            <a:r>
              <a:rPr sz="1800" dirty="0">
                <a:latin typeface="Arial"/>
                <a:cs typeface="Arial"/>
              </a:rPr>
              <a:t>các b</a:t>
            </a:r>
            <a:r>
              <a:rPr sz="1800" spc="-10" dirty="0">
                <a:latin typeface="Arial"/>
                <a:cs typeface="Arial"/>
              </a:rPr>
              <a:t>ê</a:t>
            </a:r>
            <a:r>
              <a:rPr sz="1800" dirty="0">
                <a:latin typeface="Arial"/>
                <a:cs typeface="Arial"/>
              </a:rPr>
              <a:t>n</a:t>
            </a:r>
          </a:p>
        </p:txBody>
      </p:sp>
    </p:spTree>
    <p:extLst>
      <p:ext uri="{BB962C8B-B14F-4D97-AF65-F5344CB8AC3E}">
        <p14:creationId xmlns:p14="http://schemas.microsoft.com/office/powerpoint/2010/main" val="2665468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533400"/>
            <a:ext cx="6589200" cy="1102866"/>
          </a:xfrm>
          <a:prstGeom prst="rect">
            <a:avLst/>
          </a:prstGeom>
        </p:spPr>
        <p:txBody>
          <a:bodyPr vert="horz" wrap="square" lIns="0" tIns="0" rIns="0" bIns="0" rtlCol="0">
            <a:spAutoFit/>
          </a:bodyPr>
          <a:lstStyle/>
          <a:p>
            <a:pPr marL="455930">
              <a:lnSpc>
                <a:spcPts val="4315"/>
              </a:lnSpc>
            </a:pPr>
            <a:r>
              <a:rPr b="1" dirty="0">
                <a:latin typeface="Tahoma" panose="020B0604030504040204" pitchFamily="34" charset="0"/>
                <a:ea typeface="Tahoma" panose="020B0604030504040204" pitchFamily="34" charset="0"/>
                <a:cs typeface="Tahoma" panose="020B0604030504040204" pitchFamily="34" charset="0"/>
              </a:rPr>
              <a:t>P</a:t>
            </a:r>
            <a:r>
              <a:rPr b="1" spc="-15" dirty="0">
                <a:latin typeface="Tahoma" panose="020B0604030504040204" pitchFamily="34" charset="0"/>
                <a:ea typeface="Tahoma" panose="020B0604030504040204" pitchFamily="34" charset="0"/>
                <a:cs typeface="Tahoma" panose="020B0604030504040204" pitchFamily="34" charset="0"/>
              </a:rPr>
              <a:t>h</a:t>
            </a:r>
            <a:r>
              <a:rPr b="1" dirty="0">
                <a:latin typeface="Tahoma" panose="020B0604030504040204" pitchFamily="34" charset="0"/>
                <a:ea typeface="Tahoma" panose="020B0604030504040204" pitchFamily="34" charset="0"/>
                <a:cs typeface="Tahoma" panose="020B0604030504040204" pitchFamily="34" charset="0"/>
              </a:rPr>
              <a:t>ương</a:t>
            </a:r>
            <a:r>
              <a:rPr b="1" spc="10" dirty="0">
                <a:latin typeface="Tahoma" panose="020B0604030504040204" pitchFamily="34" charset="0"/>
                <a:ea typeface="Tahoma" panose="020B0604030504040204" pitchFamily="34" charset="0"/>
                <a:cs typeface="Tahoma" panose="020B0604030504040204" pitchFamily="34" charset="0"/>
              </a:rPr>
              <a:t> </a:t>
            </a:r>
            <a:r>
              <a:rPr b="1" dirty="0">
                <a:latin typeface="Tahoma" panose="020B0604030504040204" pitchFamily="34" charset="0"/>
                <a:ea typeface="Tahoma" panose="020B0604030504040204" pitchFamily="34" charset="0"/>
                <a:cs typeface="Tahoma" panose="020B0604030504040204" pitchFamily="34" charset="0"/>
              </a:rPr>
              <a:t>ph</a:t>
            </a:r>
            <a:r>
              <a:rPr b="1" spc="-15" dirty="0">
                <a:latin typeface="Tahoma" panose="020B0604030504040204" pitchFamily="34" charset="0"/>
                <a:ea typeface="Tahoma" panose="020B0604030504040204" pitchFamily="34" charset="0"/>
                <a:cs typeface="Tahoma" panose="020B0604030504040204" pitchFamily="34" charset="0"/>
              </a:rPr>
              <a:t>á</a:t>
            </a:r>
            <a:r>
              <a:rPr b="1" dirty="0">
                <a:latin typeface="Tahoma" panose="020B0604030504040204" pitchFamily="34" charset="0"/>
                <a:ea typeface="Tahoma" panose="020B0604030504040204" pitchFamily="34" charset="0"/>
                <a:cs typeface="Tahoma" panose="020B0604030504040204" pitchFamily="34" charset="0"/>
              </a:rPr>
              <a:t>p ph</a:t>
            </a:r>
            <a:r>
              <a:rPr b="1" spc="-15" dirty="0">
                <a:latin typeface="Tahoma" panose="020B0604030504040204" pitchFamily="34" charset="0"/>
                <a:ea typeface="Tahoma" panose="020B0604030504040204" pitchFamily="34" charset="0"/>
                <a:cs typeface="Tahoma" panose="020B0604030504040204" pitchFamily="34" charset="0"/>
              </a:rPr>
              <a:t>á</a:t>
            </a:r>
            <a:r>
              <a:rPr b="1" dirty="0">
                <a:latin typeface="Tahoma" panose="020B0604030504040204" pitchFamily="34" charset="0"/>
                <a:ea typeface="Tahoma" panose="020B0604030504040204" pitchFamily="34" charset="0"/>
                <a:cs typeface="Tahoma" panose="020B0604030504040204" pitchFamily="34" charset="0"/>
              </a:rPr>
              <a:t>t triển</a:t>
            </a:r>
            <a:r>
              <a:rPr b="1" spc="10" dirty="0">
                <a:latin typeface="Tahoma" panose="020B0604030504040204" pitchFamily="34" charset="0"/>
                <a:ea typeface="Tahoma" panose="020B0604030504040204" pitchFamily="34" charset="0"/>
                <a:cs typeface="Tahoma" panose="020B0604030504040204" pitchFamily="34" charset="0"/>
              </a:rPr>
              <a:t> </a:t>
            </a:r>
            <a:r>
              <a:rPr b="1" dirty="0">
                <a:latin typeface="Tahoma" panose="020B0604030504040204" pitchFamily="34" charset="0"/>
                <a:ea typeface="Tahoma" panose="020B0604030504040204" pitchFamily="34" charset="0"/>
                <a:cs typeface="Tahoma" panose="020B0604030504040204" pitchFamily="34" charset="0"/>
              </a:rPr>
              <a:t>theo p</a:t>
            </a:r>
            <a:r>
              <a:rPr b="1" spc="-15" dirty="0">
                <a:latin typeface="Tahoma" panose="020B0604030504040204" pitchFamily="34" charset="0"/>
                <a:ea typeface="Tahoma" panose="020B0604030504040204" pitchFamily="34" charset="0"/>
                <a:cs typeface="Tahoma" panose="020B0604030504040204" pitchFamily="34" charset="0"/>
              </a:rPr>
              <a:t>h</a:t>
            </a:r>
            <a:r>
              <a:rPr b="1" dirty="0">
                <a:latin typeface="Tahoma" panose="020B0604030504040204" pitchFamily="34" charset="0"/>
                <a:ea typeface="Tahoma" panose="020B0604030504040204" pitchFamily="34" charset="0"/>
                <a:cs typeface="Tahoma" panose="020B0604030504040204" pitchFamily="34" charset="0"/>
              </a:rPr>
              <a:t>a</a:t>
            </a:r>
          </a:p>
        </p:txBody>
      </p:sp>
      <p:sp>
        <p:nvSpPr>
          <p:cNvPr id="3" name="object 3"/>
          <p:cNvSpPr/>
          <p:nvPr/>
        </p:nvSpPr>
        <p:spPr>
          <a:xfrm>
            <a:off x="1056420" y="1883229"/>
            <a:ext cx="8366760" cy="495300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1401555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291114" y="304800"/>
            <a:ext cx="6589712" cy="461665"/>
          </a:xfrm>
          <a:prstGeom prst="rect">
            <a:avLst/>
          </a:prstGeom>
        </p:spPr>
        <p:txBody>
          <a:bodyPr vert="horz" wrap="square" lIns="0" tIns="0" rIns="0" bIns="0" rtlCol="0">
            <a:spAutoFit/>
          </a:bodyPr>
          <a:lstStyle/>
          <a:p>
            <a:pPr marL="449263">
              <a:lnSpc>
                <a:spcPct val="100000"/>
              </a:lnSpc>
            </a:pPr>
            <a:r>
              <a:rPr sz="3000" b="1" spc="-5" dirty="0">
                <a:latin typeface="Tahoma"/>
                <a:cs typeface="Tahoma"/>
              </a:rPr>
              <a:t>Sof</a:t>
            </a:r>
            <a:r>
              <a:rPr sz="3000" b="1" spc="5" dirty="0">
                <a:latin typeface="Tahoma"/>
                <a:cs typeface="Tahoma"/>
              </a:rPr>
              <a:t>t</a:t>
            </a:r>
            <a:r>
              <a:rPr sz="3000" b="1" spc="-5" dirty="0">
                <a:latin typeface="Tahoma"/>
                <a:cs typeface="Tahoma"/>
              </a:rPr>
              <a:t>war</a:t>
            </a:r>
            <a:r>
              <a:rPr sz="3000" b="1" dirty="0">
                <a:latin typeface="Tahoma"/>
                <a:cs typeface="Tahoma"/>
              </a:rPr>
              <a:t>e</a:t>
            </a:r>
            <a:r>
              <a:rPr sz="3000" b="1" spc="-35" dirty="0">
                <a:latin typeface="Tahoma"/>
                <a:cs typeface="Tahoma"/>
              </a:rPr>
              <a:t> </a:t>
            </a:r>
            <a:r>
              <a:rPr sz="3000" b="1" dirty="0">
                <a:latin typeface="Tahoma"/>
                <a:cs typeface="Tahoma"/>
              </a:rPr>
              <a:t>proto</a:t>
            </a:r>
            <a:r>
              <a:rPr sz="3000" b="1" spc="-5" dirty="0">
                <a:latin typeface="Tahoma"/>
                <a:cs typeface="Tahoma"/>
              </a:rPr>
              <a:t>t</a:t>
            </a:r>
            <a:r>
              <a:rPr sz="3000" b="1" spc="5" dirty="0">
                <a:latin typeface="Tahoma"/>
                <a:cs typeface="Tahoma"/>
              </a:rPr>
              <a:t>y</a:t>
            </a:r>
            <a:r>
              <a:rPr sz="3000" b="1" spc="-15" dirty="0">
                <a:latin typeface="Tahoma"/>
                <a:cs typeface="Tahoma"/>
              </a:rPr>
              <a:t>pi</a:t>
            </a:r>
            <a:r>
              <a:rPr sz="3000" b="1" spc="-35" dirty="0">
                <a:latin typeface="Tahoma"/>
                <a:cs typeface="Tahoma"/>
              </a:rPr>
              <a:t>n</a:t>
            </a:r>
            <a:r>
              <a:rPr sz="3000" b="1" spc="-20" dirty="0">
                <a:latin typeface="Tahoma"/>
                <a:cs typeface="Tahoma"/>
              </a:rPr>
              <a:t>g</a:t>
            </a:r>
            <a:endParaRPr sz="3000" b="1">
              <a:latin typeface="Tahoma"/>
              <a:cs typeface="Tahoma"/>
            </a:endParaRPr>
          </a:p>
        </p:txBody>
      </p:sp>
      <p:sp>
        <p:nvSpPr>
          <p:cNvPr id="3" name="object 3"/>
          <p:cNvSpPr/>
          <p:nvPr/>
        </p:nvSpPr>
        <p:spPr>
          <a:xfrm>
            <a:off x="228600" y="1143000"/>
            <a:ext cx="8714740" cy="464820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2753925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381000"/>
            <a:ext cx="7897495" cy="461665"/>
          </a:xfrm>
          <a:prstGeom prst="rect">
            <a:avLst/>
          </a:prstGeom>
        </p:spPr>
        <p:txBody>
          <a:bodyPr vert="horz" wrap="square" lIns="0" tIns="0" rIns="0" bIns="0" rtlCol="0">
            <a:spAutoFit/>
          </a:bodyPr>
          <a:lstStyle/>
          <a:p>
            <a:pPr marL="12700">
              <a:lnSpc>
                <a:spcPct val="100000"/>
              </a:lnSpc>
            </a:pPr>
            <a:r>
              <a:rPr sz="3000" dirty="0">
                <a:latin typeface="Tahoma"/>
                <a:cs typeface="Tahoma"/>
              </a:rPr>
              <a:t>Phương</a:t>
            </a:r>
            <a:r>
              <a:rPr sz="3000" spc="-25" dirty="0">
                <a:latin typeface="Tahoma"/>
                <a:cs typeface="Tahoma"/>
              </a:rPr>
              <a:t> </a:t>
            </a:r>
            <a:r>
              <a:rPr sz="3000" dirty="0">
                <a:latin typeface="Tahoma"/>
                <a:cs typeface="Tahoma"/>
              </a:rPr>
              <a:t>pháp x</a:t>
            </a:r>
            <a:r>
              <a:rPr sz="3000" spc="-15" dirty="0">
                <a:latin typeface="Tahoma"/>
                <a:cs typeface="Tahoma"/>
              </a:rPr>
              <a:t>â</a:t>
            </a:r>
            <a:r>
              <a:rPr sz="3000" dirty="0">
                <a:latin typeface="Tahoma"/>
                <a:cs typeface="Tahoma"/>
              </a:rPr>
              <a:t>y dựng</a:t>
            </a:r>
            <a:r>
              <a:rPr sz="3000" spc="-10" dirty="0">
                <a:latin typeface="Tahoma"/>
                <a:cs typeface="Tahoma"/>
              </a:rPr>
              <a:t> </a:t>
            </a:r>
            <a:r>
              <a:rPr sz="3000" dirty="0">
                <a:latin typeface="Tahoma"/>
                <a:cs typeface="Tahoma"/>
              </a:rPr>
              <a:t>nguyên m</a:t>
            </a:r>
            <a:r>
              <a:rPr sz="3000" spc="-15" dirty="0">
                <a:latin typeface="Tahoma"/>
                <a:cs typeface="Tahoma"/>
              </a:rPr>
              <a:t>ẫ</a:t>
            </a:r>
            <a:r>
              <a:rPr sz="3000" dirty="0">
                <a:latin typeface="Tahoma"/>
                <a:cs typeface="Tahoma"/>
              </a:rPr>
              <a:t>u </a:t>
            </a:r>
            <a:r>
              <a:rPr sz="3000" spc="-10" dirty="0">
                <a:latin typeface="Tahoma"/>
                <a:cs typeface="Tahoma"/>
              </a:rPr>
              <a:t>l</a:t>
            </a:r>
            <a:r>
              <a:rPr sz="3000" dirty="0">
                <a:latin typeface="Tahoma"/>
                <a:cs typeface="Tahoma"/>
              </a:rPr>
              <a:t>oại bỏ</a:t>
            </a:r>
            <a:endParaRPr sz="3000">
              <a:latin typeface="Tahoma"/>
              <a:cs typeface="Tahoma"/>
            </a:endParaRPr>
          </a:p>
        </p:txBody>
      </p:sp>
      <p:sp>
        <p:nvSpPr>
          <p:cNvPr id="3" name="object 3"/>
          <p:cNvSpPr/>
          <p:nvPr/>
        </p:nvSpPr>
        <p:spPr>
          <a:xfrm>
            <a:off x="0" y="1066800"/>
            <a:ext cx="9090786" cy="4876800"/>
          </a:xfrm>
          <a:prstGeom prst="rect">
            <a:avLst/>
          </a:prstGeom>
          <a:blipFill>
            <a:blip r:embed="rId2"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2001804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990600" y="304800"/>
            <a:ext cx="7924800" cy="551433"/>
          </a:xfrm>
          <a:prstGeom prst="rect">
            <a:avLst/>
          </a:prstGeom>
        </p:spPr>
        <p:txBody>
          <a:bodyPr vert="horz" wrap="square" lIns="0" tIns="0" rIns="0" bIns="0" rtlCol="0">
            <a:spAutoFit/>
          </a:bodyPr>
          <a:lstStyle/>
          <a:p>
            <a:pPr marL="565785">
              <a:lnSpc>
                <a:spcPts val="4315"/>
              </a:lnSpc>
            </a:pPr>
            <a:r>
              <a:rPr b="1" dirty="0">
                <a:latin typeface="Tahoma" panose="020B0604030504040204" pitchFamily="34" charset="0"/>
                <a:ea typeface="Tahoma" panose="020B0604030504040204" pitchFamily="34" charset="0"/>
                <a:cs typeface="Tahoma" panose="020B0604030504040204" pitchFamily="34" charset="0"/>
              </a:rPr>
              <a:t>Lựa</a:t>
            </a:r>
            <a:r>
              <a:rPr b="1" spc="-15" dirty="0">
                <a:latin typeface="Tahoma" panose="020B0604030504040204" pitchFamily="34" charset="0"/>
                <a:ea typeface="Tahoma" panose="020B0604030504040204" pitchFamily="34" charset="0"/>
                <a:cs typeface="Tahoma" panose="020B0604030504040204" pitchFamily="34" charset="0"/>
              </a:rPr>
              <a:t> </a:t>
            </a:r>
            <a:r>
              <a:rPr b="1" dirty="0">
                <a:latin typeface="Tahoma" panose="020B0604030504040204" pitchFamily="34" charset="0"/>
                <a:ea typeface="Tahoma" panose="020B0604030504040204" pitchFamily="34" charset="0"/>
                <a:cs typeface="Tahoma" panose="020B0604030504040204" pitchFamily="34" charset="0"/>
              </a:rPr>
              <a:t>chọn</a:t>
            </a:r>
            <a:r>
              <a:rPr b="1" spc="15" dirty="0">
                <a:latin typeface="Tahoma" panose="020B0604030504040204" pitchFamily="34" charset="0"/>
                <a:ea typeface="Tahoma" panose="020B0604030504040204" pitchFamily="34" charset="0"/>
                <a:cs typeface="Tahoma" panose="020B0604030504040204" pitchFamily="34" charset="0"/>
              </a:rPr>
              <a:t> </a:t>
            </a:r>
            <a:r>
              <a:rPr b="1" dirty="0">
                <a:latin typeface="Tahoma" panose="020B0604030504040204" pitchFamily="34" charset="0"/>
                <a:ea typeface="Tahoma" panose="020B0604030504040204" pitchFamily="34" charset="0"/>
                <a:cs typeface="Tahoma" panose="020B0604030504040204" pitchFamily="34" charset="0"/>
              </a:rPr>
              <a:t>phương pháp phù hợp</a:t>
            </a:r>
          </a:p>
        </p:txBody>
      </p:sp>
      <p:sp>
        <p:nvSpPr>
          <p:cNvPr id="3" name="object 3"/>
          <p:cNvSpPr txBox="1"/>
          <p:nvPr/>
        </p:nvSpPr>
        <p:spPr>
          <a:xfrm>
            <a:off x="459740" y="1255014"/>
            <a:ext cx="7813040" cy="4777740"/>
          </a:xfrm>
          <a:prstGeom prst="rect">
            <a:avLst/>
          </a:prstGeom>
        </p:spPr>
        <p:txBody>
          <a:bodyPr vert="horz" wrap="square" lIns="0" tIns="0" rIns="0" bIns="0" rtlCol="0">
            <a:spAutoFit/>
          </a:bodyPr>
          <a:lstStyle/>
          <a:p>
            <a:pPr marL="12700">
              <a:lnSpc>
                <a:spcPct val="100000"/>
              </a:lnSpc>
            </a:pPr>
            <a:r>
              <a:rPr sz="3200" spc="-315" dirty="0">
                <a:solidFill>
                  <a:srgbClr val="006FC0"/>
                </a:solidFill>
                <a:latin typeface="Wingdings"/>
                <a:cs typeface="Wingdings"/>
              </a:rPr>
              <a:t></a:t>
            </a:r>
            <a:r>
              <a:rPr sz="3200" spc="-315" dirty="0">
                <a:latin typeface="Tahoma"/>
                <a:cs typeface="Tahoma"/>
              </a:rPr>
              <a:t>Tiêu</a:t>
            </a:r>
            <a:r>
              <a:rPr sz="3200" spc="5" dirty="0">
                <a:latin typeface="Tahoma"/>
                <a:cs typeface="Tahoma"/>
              </a:rPr>
              <a:t> </a:t>
            </a:r>
            <a:r>
              <a:rPr sz="3200" dirty="0">
                <a:latin typeface="Tahoma"/>
                <a:cs typeface="Tahoma"/>
              </a:rPr>
              <a:t>chí:</a:t>
            </a:r>
            <a:endParaRPr sz="3200">
              <a:latin typeface="Tahoma"/>
              <a:cs typeface="Tahoma"/>
            </a:endParaRPr>
          </a:p>
          <a:p>
            <a:pPr marL="756285" marR="659765" indent="-286385">
              <a:lnSpc>
                <a:spcPct val="150000"/>
              </a:lnSpc>
              <a:spcBef>
                <a:spcPts val="775"/>
              </a:spcBef>
              <a:buClr>
                <a:srgbClr val="4A7CE0"/>
              </a:buClr>
              <a:buFont typeface="Wingdings"/>
              <a:buChar char=""/>
              <a:tabLst>
                <a:tab pos="855980" algn="l"/>
              </a:tabLst>
            </a:pPr>
            <a:r>
              <a:rPr sz="2800" spc="-20" dirty="0">
                <a:latin typeface="Arial"/>
                <a:cs typeface="Arial"/>
              </a:rPr>
              <a:t>Độ</a:t>
            </a:r>
            <a:r>
              <a:rPr sz="2800" spc="-5" dirty="0">
                <a:latin typeface="Arial"/>
                <a:cs typeface="Arial"/>
              </a:rPr>
              <a:t> r</a:t>
            </a:r>
            <a:r>
              <a:rPr sz="2800" spc="-20" dirty="0">
                <a:latin typeface="Arial"/>
                <a:cs typeface="Arial"/>
              </a:rPr>
              <a:t>õ</a:t>
            </a:r>
            <a:r>
              <a:rPr sz="2800" spc="-5" dirty="0">
                <a:latin typeface="Arial"/>
                <a:cs typeface="Arial"/>
              </a:rPr>
              <a:t> </a:t>
            </a:r>
            <a:r>
              <a:rPr sz="2800" dirty="0">
                <a:latin typeface="Arial"/>
                <a:cs typeface="Arial"/>
              </a:rPr>
              <a:t>r</a:t>
            </a:r>
            <a:r>
              <a:rPr sz="2800" spc="-20" dirty="0">
                <a:latin typeface="Arial"/>
                <a:cs typeface="Arial"/>
              </a:rPr>
              <a:t>à</a:t>
            </a:r>
            <a:r>
              <a:rPr sz="2800" spc="-15" dirty="0">
                <a:latin typeface="Arial"/>
                <a:cs typeface="Arial"/>
              </a:rPr>
              <a:t>ng,</a:t>
            </a:r>
            <a:r>
              <a:rPr sz="2800" spc="5" dirty="0">
                <a:latin typeface="Arial"/>
                <a:cs typeface="Arial"/>
              </a:rPr>
              <a:t> </a:t>
            </a:r>
            <a:r>
              <a:rPr sz="2800" spc="-20" dirty="0">
                <a:latin typeface="Arial"/>
                <a:cs typeface="Arial"/>
              </a:rPr>
              <a:t>đ</a:t>
            </a:r>
            <a:r>
              <a:rPr sz="2800" spc="-15" dirty="0">
                <a:latin typeface="Arial"/>
                <a:cs typeface="Arial"/>
              </a:rPr>
              <a:t>ầy</a:t>
            </a:r>
            <a:r>
              <a:rPr sz="2800" dirty="0">
                <a:latin typeface="Arial"/>
                <a:cs typeface="Arial"/>
              </a:rPr>
              <a:t> </a:t>
            </a:r>
            <a:r>
              <a:rPr sz="2800" spc="-20" dirty="0">
                <a:latin typeface="Arial"/>
                <a:cs typeface="Arial"/>
              </a:rPr>
              <a:t>đủ</a:t>
            </a:r>
            <a:r>
              <a:rPr sz="2800" spc="5" dirty="0">
                <a:latin typeface="Arial"/>
                <a:cs typeface="Arial"/>
              </a:rPr>
              <a:t> </a:t>
            </a:r>
            <a:r>
              <a:rPr sz="2800" spc="-10" dirty="0">
                <a:latin typeface="Arial"/>
                <a:cs typeface="Arial"/>
              </a:rPr>
              <a:t>c</a:t>
            </a:r>
            <a:r>
              <a:rPr sz="2800" spc="-20" dirty="0">
                <a:latin typeface="Arial"/>
                <a:cs typeface="Arial"/>
              </a:rPr>
              <a:t>ủa</a:t>
            </a:r>
            <a:r>
              <a:rPr sz="2800" spc="-5" dirty="0">
                <a:latin typeface="Arial"/>
                <a:cs typeface="Arial"/>
              </a:rPr>
              <a:t> </a:t>
            </a:r>
            <a:r>
              <a:rPr sz="2800" spc="-15" dirty="0">
                <a:latin typeface="Arial"/>
                <a:cs typeface="Arial"/>
              </a:rPr>
              <a:t>các</a:t>
            </a:r>
            <a:r>
              <a:rPr sz="2800" spc="-5" dirty="0">
                <a:latin typeface="Arial"/>
                <a:cs typeface="Arial"/>
              </a:rPr>
              <a:t> </a:t>
            </a:r>
            <a:r>
              <a:rPr sz="2800" spc="-15" dirty="0">
                <a:latin typeface="Arial"/>
                <a:cs typeface="Arial"/>
              </a:rPr>
              <a:t>yêu</a:t>
            </a:r>
            <a:r>
              <a:rPr sz="2800" spc="10" dirty="0">
                <a:latin typeface="Arial"/>
                <a:cs typeface="Arial"/>
              </a:rPr>
              <a:t> </a:t>
            </a:r>
            <a:r>
              <a:rPr sz="2800" spc="-10" dirty="0">
                <a:latin typeface="Arial"/>
                <a:cs typeface="Arial"/>
              </a:rPr>
              <a:t>c</a:t>
            </a:r>
            <a:r>
              <a:rPr sz="2800" spc="-20" dirty="0">
                <a:latin typeface="Arial"/>
                <a:cs typeface="Arial"/>
              </a:rPr>
              <a:t>ầu</a:t>
            </a:r>
            <a:r>
              <a:rPr sz="2800" spc="5" dirty="0">
                <a:latin typeface="Arial"/>
                <a:cs typeface="Arial"/>
              </a:rPr>
              <a:t> </a:t>
            </a:r>
            <a:r>
              <a:rPr sz="2800" spc="-10" dirty="0">
                <a:latin typeface="Arial"/>
                <a:cs typeface="Arial"/>
              </a:rPr>
              <a:t>c</a:t>
            </a:r>
            <a:r>
              <a:rPr sz="2800" spc="-20" dirty="0">
                <a:latin typeface="Arial"/>
                <a:cs typeface="Arial"/>
              </a:rPr>
              <a:t>ủa</a:t>
            </a:r>
            <a:r>
              <a:rPr sz="2800" spc="-15" dirty="0">
                <a:latin typeface="Arial"/>
                <a:cs typeface="Arial"/>
              </a:rPr>
              <a:t> người</a:t>
            </a:r>
            <a:r>
              <a:rPr sz="2800" dirty="0">
                <a:latin typeface="Arial"/>
                <a:cs typeface="Arial"/>
              </a:rPr>
              <a:t> </a:t>
            </a:r>
            <a:r>
              <a:rPr sz="2800" spc="-20" dirty="0">
                <a:latin typeface="Arial"/>
                <a:cs typeface="Arial"/>
              </a:rPr>
              <a:t>sử</a:t>
            </a:r>
            <a:r>
              <a:rPr sz="2800" spc="5" dirty="0">
                <a:latin typeface="Arial"/>
                <a:cs typeface="Arial"/>
              </a:rPr>
              <a:t> </a:t>
            </a:r>
            <a:r>
              <a:rPr sz="2800" spc="-20" dirty="0">
                <a:latin typeface="Arial"/>
                <a:cs typeface="Arial"/>
              </a:rPr>
              <a:t>d</a:t>
            </a:r>
            <a:r>
              <a:rPr sz="2800" spc="-15" dirty="0">
                <a:latin typeface="Arial"/>
                <a:cs typeface="Arial"/>
              </a:rPr>
              <a:t>ụ</a:t>
            </a:r>
            <a:r>
              <a:rPr sz="2800" spc="-20" dirty="0">
                <a:latin typeface="Arial"/>
                <a:cs typeface="Arial"/>
              </a:rPr>
              <a:t>ng</a:t>
            </a:r>
            <a:endParaRPr sz="2800">
              <a:latin typeface="Arial"/>
              <a:cs typeface="Arial"/>
            </a:endParaRPr>
          </a:p>
          <a:p>
            <a:pPr marL="855344" indent="-385445">
              <a:lnSpc>
                <a:spcPct val="100000"/>
              </a:lnSpc>
              <a:spcBef>
                <a:spcPts val="2350"/>
              </a:spcBef>
              <a:buClr>
                <a:srgbClr val="4A7CE0"/>
              </a:buClr>
              <a:buFont typeface="Wingdings"/>
              <a:buChar char=""/>
              <a:tabLst>
                <a:tab pos="855980" algn="l"/>
              </a:tabLst>
            </a:pPr>
            <a:r>
              <a:rPr sz="2800" spc="-20" dirty="0">
                <a:latin typeface="Arial"/>
                <a:cs typeface="Arial"/>
              </a:rPr>
              <a:t>Khả n</a:t>
            </a:r>
            <a:r>
              <a:rPr sz="2800" spc="-15" dirty="0">
                <a:latin typeface="Arial"/>
                <a:cs typeface="Arial"/>
              </a:rPr>
              <a:t>ă</a:t>
            </a:r>
            <a:r>
              <a:rPr sz="2800" spc="-20" dirty="0">
                <a:latin typeface="Arial"/>
                <a:cs typeface="Arial"/>
              </a:rPr>
              <a:t>n</a:t>
            </a:r>
            <a:r>
              <a:rPr sz="2800" spc="-15" dirty="0">
                <a:latin typeface="Arial"/>
                <a:cs typeface="Arial"/>
              </a:rPr>
              <a:t>g</a:t>
            </a:r>
            <a:r>
              <a:rPr sz="2800" spc="-10" dirty="0">
                <a:latin typeface="Arial"/>
                <a:cs typeface="Arial"/>
              </a:rPr>
              <a:t>,</a:t>
            </a:r>
            <a:r>
              <a:rPr sz="2800" spc="-5" dirty="0">
                <a:latin typeface="Arial"/>
                <a:cs typeface="Arial"/>
              </a:rPr>
              <a:t> </a:t>
            </a:r>
            <a:r>
              <a:rPr sz="2800" spc="-20" dirty="0">
                <a:latin typeface="Arial"/>
                <a:cs typeface="Arial"/>
              </a:rPr>
              <a:t>mức</a:t>
            </a:r>
            <a:r>
              <a:rPr sz="2800" spc="5" dirty="0">
                <a:latin typeface="Arial"/>
                <a:cs typeface="Arial"/>
              </a:rPr>
              <a:t> </a:t>
            </a:r>
            <a:r>
              <a:rPr sz="2800" spc="-20" dirty="0">
                <a:latin typeface="Arial"/>
                <a:cs typeface="Arial"/>
              </a:rPr>
              <a:t>độ</a:t>
            </a:r>
            <a:r>
              <a:rPr sz="2800" spc="10" dirty="0">
                <a:latin typeface="Arial"/>
                <a:cs typeface="Arial"/>
              </a:rPr>
              <a:t> </a:t>
            </a:r>
            <a:r>
              <a:rPr sz="2800" spc="-10" dirty="0">
                <a:latin typeface="Arial"/>
                <a:cs typeface="Arial"/>
              </a:rPr>
              <a:t>t</a:t>
            </a:r>
            <a:r>
              <a:rPr sz="2800" spc="-15" dirty="0">
                <a:latin typeface="Arial"/>
                <a:cs typeface="Arial"/>
              </a:rPr>
              <a:t>h</a:t>
            </a:r>
            <a:r>
              <a:rPr sz="2800" spc="-20" dirty="0">
                <a:latin typeface="Arial"/>
                <a:cs typeface="Arial"/>
              </a:rPr>
              <a:t>à</a:t>
            </a:r>
            <a:r>
              <a:rPr sz="2800" spc="-15" dirty="0">
                <a:latin typeface="Arial"/>
                <a:cs typeface="Arial"/>
              </a:rPr>
              <a:t>n</a:t>
            </a:r>
            <a:r>
              <a:rPr sz="2800" spc="-20" dirty="0">
                <a:latin typeface="Arial"/>
                <a:cs typeface="Arial"/>
              </a:rPr>
              <a:t>h</a:t>
            </a:r>
            <a:r>
              <a:rPr sz="2800" spc="-5" dirty="0">
                <a:latin typeface="Arial"/>
                <a:cs typeface="Arial"/>
              </a:rPr>
              <a:t> t</a:t>
            </a:r>
            <a:r>
              <a:rPr sz="2800" spc="-20" dirty="0">
                <a:latin typeface="Arial"/>
                <a:cs typeface="Arial"/>
              </a:rPr>
              <a:t>h</a:t>
            </a:r>
            <a:r>
              <a:rPr sz="2800" spc="-15" dirty="0">
                <a:latin typeface="Arial"/>
                <a:cs typeface="Arial"/>
              </a:rPr>
              <a:t>ạ</a:t>
            </a:r>
            <a:r>
              <a:rPr sz="2800" spc="-20" dirty="0">
                <a:latin typeface="Arial"/>
                <a:cs typeface="Arial"/>
              </a:rPr>
              <a:t>o</a:t>
            </a:r>
            <a:r>
              <a:rPr sz="2800" spc="-5" dirty="0">
                <a:latin typeface="Arial"/>
                <a:cs typeface="Arial"/>
              </a:rPr>
              <a:t> v</a:t>
            </a:r>
            <a:r>
              <a:rPr sz="2800" spc="-20" dirty="0">
                <a:latin typeface="Arial"/>
                <a:cs typeface="Arial"/>
              </a:rPr>
              <a:t>ề</a:t>
            </a:r>
            <a:r>
              <a:rPr sz="2800" spc="-5" dirty="0">
                <a:latin typeface="Arial"/>
                <a:cs typeface="Arial"/>
              </a:rPr>
              <a:t> </a:t>
            </a:r>
            <a:r>
              <a:rPr sz="2800" spc="-15" dirty="0">
                <a:latin typeface="Arial"/>
                <a:cs typeface="Arial"/>
              </a:rPr>
              <a:t>cô</a:t>
            </a:r>
            <a:r>
              <a:rPr sz="2800" spc="-10" dirty="0">
                <a:latin typeface="Arial"/>
                <a:cs typeface="Arial"/>
              </a:rPr>
              <a:t>n</a:t>
            </a:r>
            <a:r>
              <a:rPr sz="2800" spc="-20" dirty="0">
                <a:latin typeface="Arial"/>
                <a:cs typeface="Arial"/>
              </a:rPr>
              <a:t>g</a:t>
            </a:r>
            <a:r>
              <a:rPr sz="2800" spc="-5" dirty="0">
                <a:latin typeface="Arial"/>
                <a:cs typeface="Arial"/>
              </a:rPr>
              <a:t> </a:t>
            </a:r>
            <a:r>
              <a:rPr sz="2800" spc="-10" dirty="0">
                <a:latin typeface="Arial"/>
                <a:cs typeface="Arial"/>
              </a:rPr>
              <a:t>n</a:t>
            </a:r>
            <a:r>
              <a:rPr sz="2800" spc="-20" dirty="0">
                <a:latin typeface="Arial"/>
                <a:cs typeface="Arial"/>
              </a:rPr>
              <a:t>g</a:t>
            </a:r>
            <a:r>
              <a:rPr sz="2800" spc="-15" dirty="0">
                <a:latin typeface="Arial"/>
                <a:cs typeface="Arial"/>
              </a:rPr>
              <a:t>h</a:t>
            </a:r>
            <a:r>
              <a:rPr sz="2800" spc="-20" dirty="0">
                <a:latin typeface="Arial"/>
                <a:cs typeface="Arial"/>
              </a:rPr>
              <a:t>ệ</a:t>
            </a:r>
            <a:endParaRPr sz="2800">
              <a:latin typeface="Arial"/>
              <a:cs typeface="Arial"/>
            </a:endParaRPr>
          </a:p>
          <a:p>
            <a:pPr marL="855344" indent="-385445">
              <a:lnSpc>
                <a:spcPct val="100000"/>
              </a:lnSpc>
              <a:spcBef>
                <a:spcPts val="2350"/>
              </a:spcBef>
              <a:buClr>
                <a:srgbClr val="4A7CE0"/>
              </a:buClr>
              <a:buFont typeface="Wingdings"/>
              <a:buChar char=""/>
              <a:tabLst>
                <a:tab pos="855980" algn="l"/>
              </a:tabLst>
            </a:pPr>
            <a:r>
              <a:rPr sz="2800" spc="-20" dirty="0">
                <a:latin typeface="Arial"/>
                <a:cs typeface="Arial"/>
              </a:rPr>
              <a:t>Độ</a:t>
            </a:r>
            <a:r>
              <a:rPr sz="2800" spc="-5" dirty="0">
                <a:latin typeface="Arial"/>
                <a:cs typeface="Arial"/>
              </a:rPr>
              <a:t> </a:t>
            </a:r>
            <a:r>
              <a:rPr sz="2800" spc="-15" dirty="0">
                <a:latin typeface="Arial"/>
                <a:cs typeface="Arial"/>
              </a:rPr>
              <a:t>p</a:t>
            </a:r>
            <a:r>
              <a:rPr sz="2800" spc="-20" dirty="0">
                <a:latin typeface="Arial"/>
                <a:cs typeface="Arial"/>
              </a:rPr>
              <a:t>hức</a:t>
            </a:r>
            <a:r>
              <a:rPr sz="2800" spc="10" dirty="0">
                <a:latin typeface="Arial"/>
                <a:cs typeface="Arial"/>
              </a:rPr>
              <a:t> </a:t>
            </a:r>
            <a:r>
              <a:rPr sz="2800" spc="-10" dirty="0">
                <a:latin typeface="Arial"/>
                <a:cs typeface="Arial"/>
              </a:rPr>
              <a:t>t</a:t>
            </a:r>
            <a:r>
              <a:rPr sz="2800" spc="-15" dirty="0">
                <a:latin typeface="Arial"/>
                <a:cs typeface="Arial"/>
              </a:rPr>
              <a:t>ạ</a:t>
            </a:r>
            <a:r>
              <a:rPr sz="2800" spc="-20" dirty="0">
                <a:latin typeface="Arial"/>
                <a:cs typeface="Arial"/>
              </a:rPr>
              <a:t>p</a:t>
            </a:r>
            <a:r>
              <a:rPr sz="2800" spc="-5" dirty="0">
                <a:latin typeface="Arial"/>
                <a:cs typeface="Arial"/>
              </a:rPr>
              <a:t> c</a:t>
            </a:r>
            <a:r>
              <a:rPr sz="2800" spc="-20" dirty="0">
                <a:latin typeface="Arial"/>
                <a:cs typeface="Arial"/>
              </a:rPr>
              <a:t>ủa</a:t>
            </a:r>
            <a:r>
              <a:rPr sz="2800" spc="-5" dirty="0">
                <a:latin typeface="Arial"/>
                <a:cs typeface="Arial"/>
              </a:rPr>
              <a:t> </a:t>
            </a:r>
            <a:r>
              <a:rPr sz="2800" spc="-20" dirty="0">
                <a:latin typeface="Arial"/>
                <a:cs typeface="Arial"/>
              </a:rPr>
              <a:t>hệ</a:t>
            </a:r>
            <a:r>
              <a:rPr sz="2800" spc="5" dirty="0">
                <a:latin typeface="Arial"/>
                <a:cs typeface="Arial"/>
              </a:rPr>
              <a:t> </a:t>
            </a:r>
            <a:r>
              <a:rPr sz="2800" spc="-10" dirty="0">
                <a:latin typeface="Arial"/>
                <a:cs typeface="Arial"/>
              </a:rPr>
              <a:t>t</a:t>
            </a:r>
            <a:r>
              <a:rPr sz="2800" spc="-15" dirty="0">
                <a:latin typeface="Arial"/>
                <a:cs typeface="Arial"/>
              </a:rPr>
              <a:t>h</a:t>
            </a:r>
            <a:r>
              <a:rPr sz="2800" spc="-20" dirty="0">
                <a:latin typeface="Arial"/>
                <a:cs typeface="Arial"/>
              </a:rPr>
              <a:t>ố</a:t>
            </a:r>
            <a:r>
              <a:rPr sz="2800" spc="-15" dirty="0">
                <a:latin typeface="Arial"/>
                <a:cs typeface="Arial"/>
              </a:rPr>
              <a:t>n</a:t>
            </a:r>
            <a:r>
              <a:rPr sz="2800" spc="-20" dirty="0">
                <a:latin typeface="Arial"/>
                <a:cs typeface="Arial"/>
              </a:rPr>
              <a:t>g</a:t>
            </a:r>
            <a:endParaRPr sz="2800">
              <a:latin typeface="Arial"/>
              <a:cs typeface="Arial"/>
            </a:endParaRPr>
          </a:p>
          <a:p>
            <a:pPr marL="855344" indent="-385445">
              <a:lnSpc>
                <a:spcPct val="100000"/>
              </a:lnSpc>
              <a:spcBef>
                <a:spcPts val="2350"/>
              </a:spcBef>
              <a:buClr>
                <a:srgbClr val="4A7CE0"/>
              </a:buClr>
              <a:buFont typeface="Wingdings"/>
              <a:buChar char=""/>
              <a:tabLst>
                <a:tab pos="855980" algn="l"/>
              </a:tabLst>
            </a:pPr>
            <a:r>
              <a:rPr sz="2800" spc="-20" dirty="0">
                <a:latin typeface="Arial"/>
                <a:cs typeface="Arial"/>
              </a:rPr>
              <a:t>Độ</a:t>
            </a:r>
            <a:r>
              <a:rPr sz="2800" spc="-5" dirty="0">
                <a:latin typeface="Arial"/>
                <a:cs typeface="Arial"/>
              </a:rPr>
              <a:t> </a:t>
            </a:r>
            <a:r>
              <a:rPr sz="2800" spc="-10" dirty="0">
                <a:latin typeface="Arial"/>
                <a:cs typeface="Arial"/>
              </a:rPr>
              <a:t>t</a:t>
            </a:r>
            <a:r>
              <a:rPr sz="2800" spc="-5" dirty="0">
                <a:latin typeface="Arial"/>
                <a:cs typeface="Arial"/>
              </a:rPr>
              <a:t>i</a:t>
            </a:r>
            <a:r>
              <a:rPr sz="2800" spc="-20" dirty="0">
                <a:latin typeface="Arial"/>
                <a:cs typeface="Arial"/>
              </a:rPr>
              <a:t>n</a:t>
            </a:r>
            <a:r>
              <a:rPr sz="2800" spc="-5" dirty="0">
                <a:latin typeface="Arial"/>
                <a:cs typeface="Arial"/>
              </a:rPr>
              <a:t> c</a:t>
            </a:r>
            <a:r>
              <a:rPr sz="2800" spc="-15" dirty="0">
                <a:latin typeface="Arial"/>
                <a:cs typeface="Arial"/>
              </a:rPr>
              <a:t>ậy</a:t>
            </a:r>
            <a:r>
              <a:rPr sz="2800" spc="-5" dirty="0">
                <a:latin typeface="Arial"/>
                <a:cs typeface="Arial"/>
              </a:rPr>
              <a:t> </a:t>
            </a:r>
            <a:r>
              <a:rPr sz="2800" spc="-15" dirty="0">
                <a:latin typeface="Arial"/>
                <a:cs typeface="Arial"/>
              </a:rPr>
              <a:t>củ</a:t>
            </a:r>
            <a:r>
              <a:rPr sz="2800" spc="-20" dirty="0">
                <a:latin typeface="Arial"/>
                <a:cs typeface="Arial"/>
              </a:rPr>
              <a:t>a</a:t>
            </a:r>
            <a:r>
              <a:rPr sz="2800" spc="-5" dirty="0">
                <a:latin typeface="Arial"/>
                <a:cs typeface="Arial"/>
              </a:rPr>
              <a:t> </a:t>
            </a:r>
            <a:r>
              <a:rPr sz="2800" spc="-20" dirty="0">
                <a:latin typeface="Arial"/>
                <a:cs typeface="Arial"/>
              </a:rPr>
              <a:t>hệ</a:t>
            </a:r>
            <a:r>
              <a:rPr sz="2800" dirty="0">
                <a:latin typeface="Arial"/>
                <a:cs typeface="Arial"/>
              </a:rPr>
              <a:t> </a:t>
            </a:r>
            <a:r>
              <a:rPr sz="2800" spc="-15" dirty="0">
                <a:latin typeface="Arial"/>
                <a:cs typeface="Arial"/>
              </a:rPr>
              <a:t>th</a:t>
            </a:r>
            <a:r>
              <a:rPr sz="2800" spc="-10" dirty="0">
                <a:latin typeface="Arial"/>
                <a:cs typeface="Arial"/>
              </a:rPr>
              <a:t>ố</a:t>
            </a:r>
            <a:r>
              <a:rPr sz="2800" spc="-20" dirty="0">
                <a:latin typeface="Arial"/>
                <a:cs typeface="Arial"/>
              </a:rPr>
              <a:t>ng</a:t>
            </a:r>
            <a:endParaRPr sz="2800">
              <a:latin typeface="Arial"/>
              <a:cs typeface="Arial"/>
            </a:endParaRPr>
          </a:p>
          <a:p>
            <a:pPr marL="855344" indent="-385445">
              <a:lnSpc>
                <a:spcPct val="100000"/>
              </a:lnSpc>
              <a:spcBef>
                <a:spcPts val="2355"/>
              </a:spcBef>
              <a:buClr>
                <a:srgbClr val="4A7CE0"/>
              </a:buClr>
              <a:buFont typeface="Wingdings"/>
              <a:buChar char=""/>
              <a:tabLst>
                <a:tab pos="855980" algn="l"/>
              </a:tabLst>
            </a:pPr>
            <a:r>
              <a:rPr sz="2800" spc="-20" dirty="0">
                <a:latin typeface="Arial"/>
                <a:cs typeface="Arial"/>
              </a:rPr>
              <a:t>Quỹ</a:t>
            </a:r>
            <a:r>
              <a:rPr sz="2800" spc="-5" dirty="0">
                <a:latin typeface="Arial"/>
                <a:cs typeface="Arial"/>
              </a:rPr>
              <a:t> </a:t>
            </a:r>
            <a:r>
              <a:rPr sz="2800" spc="-15" dirty="0">
                <a:latin typeface="Arial"/>
                <a:cs typeface="Arial"/>
              </a:rPr>
              <a:t>thời</a:t>
            </a:r>
            <a:r>
              <a:rPr sz="2800" spc="-5" dirty="0">
                <a:latin typeface="Arial"/>
                <a:cs typeface="Arial"/>
              </a:rPr>
              <a:t> </a:t>
            </a:r>
            <a:r>
              <a:rPr sz="2800" spc="-15" dirty="0">
                <a:latin typeface="Arial"/>
                <a:cs typeface="Arial"/>
              </a:rPr>
              <a:t>gian</a:t>
            </a:r>
            <a:endParaRPr sz="2800">
              <a:latin typeface="Arial"/>
              <a:cs typeface="Arial"/>
            </a:endParaRPr>
          </a:p>
        </p:txBody>
      </p:sp>
    </p:spTree>
    <p:extLst>
      <p:ext uri="{BB962C8B-B14F-4D97-AF65-F5344CB8AC3E}">
        <p14:creationId xmlns:p14="http://schemas.microsoft.com/office/powerpoint/2010/main" val="1011770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PHÁT TRIỂN HỆ THỐNG THÔNG TIN</a:t>
            </a:r>
            <a:endParaRPr lang="vi-VN"/>
          </a:p>
        </p:txBody>
      </p:sp>
      <p:sp>
        <p:nvSpPr>
          <p:cNvPr id="3" name="Content Placeholder 2"/>
          <p:cNvSpPr>
            <a:spLocks noGrp="1"/>
          </p:cNvSpPr>
          <p:nvPr>
            <p:ph idx="1"/>
          </p:nvPr>
        </p:nvSpPr>
        <p:spPr/>
        <p:txBody>
          <a:bodyPr/>
          <a:lstStyle/>
          <a:p>
            <a:pPr marL="342900" lvl="1" indent="-342900"/>
            <a:r>
              <a:rPr lang="en-US" sz="3200"/>
              <a:t>Quy trình phát triển hệ thống</a:t>
            </a:r>
            <a:endParaRPr lang="vi-VN" sz="3200"/>
          </a:p>
          <a:p>
            <a:pPr marL="0" indent="449263" algn="just">
              <a:buNone/>
            </a:pPr>
            <a:r>
              <a:rPr lang="en-US" smtClean="0"/>
              <a:t>Là một </a:t>
            </a:r>
            <a:r>
              <a:rPr lang="en-US"/>
              <a:t>tập hợp các hoạt đ</a:t>
            </a:r>
            <a:r>
              <a:rPr lang="en-US" smtClean="0"/>
              <a:t>ộng</a:t>
            </a:r>
            <a:r>
              <a:rPr lang="en-US"/>
              <a:t>, phương pháp, thực nghiệm, kết quả và các công cụ tự đ</a:t>
            </a:r>
            <a:r>
              <a:rPr lang="en-US" smtClean="0"/>
              <a:t>ộng </a:t>
            </a:r>
            <a:r>
              <a:rPr lang="en-US"/>
              <a:t>hóa mà các nhân sự sử dụng đ</a:t>
            </a:r>
            <a:r>
              <a:rPr lang="en-US" smtClean="0"/>
              <a:t>ể </a:t>
            </a:r>
            <a:r>
              <a:rPr lang="en-US"/>
              <a:t>phát triển và cải thiện không ngừng hệ thống thông tin và phần mềm</a:t>
            </a:r>
            <a:endParaRPr lang="vi-VN"/>
          </a:p>
          <a:p>
            <a:endParaRPr lang="vi-VN"/>
          </a:p>
        </p:txBody>
      </p:sp>
    </p:spTree>
    <p:extLst>
      <p:ext uri="{BB962C8B-B14F-4D97-AF65-F5344CB8AC3E}">
        <p14:creationId xmlns:p14="http://schemas.microsoft.com/office/powerpoint/2010/main" val="232559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981200"/>
            <a:ext cx="6591985" cy="3777622"/>
          </a:xfrm>
        </p:spPr>
        <p:txBody>
          <a:bodyPr/>
          <a:lstStyle/>
          <a:p>
            <a:pPr algn="just"/>
            <a:r>
              <a:rPr lang="en-US" b="1" err="1" smtClean="0">
                <a:latin typeface="Calibri" panose="020F0502020204030204" pitchFamily="34" charset="0"/>
              </a:rPr>
              <a:t>Thông</a:t>
            </a:r>
            <a:r>
              <a:rPr lang="en-US" b="1" smtClean="0">
                <a:latin typeface="Calibri" panose="020F0502020204030204" pitchFamily="34" charset="0"/>
              </a:rPr>
              <a:t> tin: </a:t>
            </a:r>
            <a:r>
              <a:rPr lang="en-US" i="1" err="1" smtClean="0">
                <a:latin typeface="Calibri" panose="020F0502020204030204" pitchFamily="34" charset="0"/>
              </a:rPr>
              <a:t>Luôn</a:t>
            </a:r>
            <a:r>
              <a:rPr lang="en-US" i="1" smtClean="0">
                <a:latin typeface="Calibri" panose="020F0502020204030204" pitchFamily="34" charset="0"/>
              </a:rPr>
              <a:t> </a:t>
            </a:r>
            <a:r>
              <a:rPr lang="en-US" i="1" err="1" smtClean="0">
                <a:latin typeface="Calibri" panose="020F0502020204030204" pitchFamily="34" charset="0"/>
              </a:rPr>
              <a:t>luôn</a:t>
            </a:r>
            <a:r>
              <a:rPr lang="en-US" i="1" smtClean="0">
                <a:latin typeface="Calibri" panose="020F0502020204030204" pitchFamily="34" charset="0"/>
              </a:rPr>
              <a:t> </a:t>
            </a:r>
            <a:r>
              <a:rPr lang="en-US" i="1" err="1" smtClean="0">
                <a:latin typeface="Calibri" panose="020F0502020204030204" pitchFamily="34" charset="0"/>
              </a:rPr>
              <a:t>được</a:t>
            </a:r>
            <a:r>
              <a:rPr lang="en-US" i="1" smtClean="0">
                <a:latin typeface="Calibri" panose="020F0502020204030204" pitchFamily="34" charset="0"/>
              </a:rPr>
              <a:t> </a:t>
            </a:r>
            <a:r>
              <a:rPr lang="en-US" i="1" err="1" smtClean="0">
                <a:latin typeface="Calibri" panose="020F0502020204030204" pitchFamily="34" charset="0"/>
              </a:rPr>
              <a:t>hiểu</a:t>
            </a:r>
            <a:r>
              <a:rPr lang="en-US" i="1" smtClean="0">
                <a:latin typeface="Calibri" panose="020F0502020204030204" pitchFamily="34" charset="0"/>
              </a:rPr>
              <a:t> </a:t>
            </a:r>
            <a:r>
              <a:rPr lang="en-US" i="1" err="1" smtClean="0">
                <a:latin typeface="Calibri" panose="020F0502020204030204" pitchFamily="34" charset="0"/>
              </a:rPr>
              <a:t>như</a:t>
            </a:r>
            <a:r>
              <a:rPr lang="en-US" i="1" smtClean="0">
                <a:latin typeface="Calibri" panose="020F0502020204030204" pitchFamily="34" charset="0"/>
              </a:rPr>
              <a:t> </a:t>
            </a:r>
            <a:r>
              <a:rPr lang="en-US" i="1" err="1" smtClean="0">
                <a:latin typeface="Calibri" panose="020F0502020204030204" pitchFamily="34" charset="0"/>
              </a:rPr>
              <a:t>các</a:t>
            </a:r>
            <a:r>
              <a:rPr lang="en-US" i="1" smtClean="0">
                <a:latin typeface="Calibri" panose="020F0502020204030204" pitchFamily="34" charset="0"/>
              </a:rPr>
              <a:t> </a:t>
            </a:r>
            <a:r>
              <a:rPr lang="en-US" i="1" err="1" smtClean="0">
                <a:latin typeface="Calibri" panose="020F0502020204030204" pitchFamily="34" charset="0"/>
              </a:rPr>
              <a:t>thông</a:t>
            </a:r>
            <a:r>
              <a:rPr lang="en-US" i="1" smtClean="0">
                <a:latin typeface="Calibri" panose="020F0502020204030204" pitchFamily="34" charset="0"/>
              </a:rPr>
              <a:t> </a:t>
            </a:r>
            <a:r>
              <a:rPr lang="en-US" i="1" err="1" smtClean="0">
                <a:latin typeface="Calibri" panose="020F0502020204030204" pitchFamily="34" charset="0"/>
              </a:rPr>
              <a:t>báo</a:t>
            </a:r>
            <a:r>
              <a:rPr lang="en-US" i="1" smtClean="0">
                <a:latin typeface="Calibri" panose="020F0502020204030204" pitchFamily="34" charset="0"/>
              </a:rPr>
              <a:t> </a:t>
            </a:r>
            <a:r>
              <a:rPr lang="en-US" i="1" err="1" smtClean="0">
                <a:latin typeface="Calibri" panose="020F0502020204030204" pitchFamily="34" charset="0"/>
              </a:rPr>
              <a:t>nhằm</a:t>
            </a:r>
            <a:r>
              <a:rPr lang="en-US" i="1" smtClean="0">
                <a:latin typeface="Calibri" panose="020F0502020204030204" pitchFamily="34" charset="0"/>
              </a:rPr>
              <a:t> </a:t>
            </a:r>
            <a:r>
              <a:rPr lang="en-US" i="1" err="1" smtClean="0">
                <a:latin typeface="Calibri" panose="020F0502020204030204" pitchFamily="34" charset="0"/>
              </a:rPr>
              <a:t>mang</a:t>
            </a:r>
            <a:r>
              <a:rPr lang="en-US" i="1" smtClean="0">
                <a:latin typeface="Calibri" panose="020F0502020204030204" pitchFamily="34" charset="0"/>
              </a:rPr>
              <a:t> </a:t>
            </a:r>
            <a:r>
              <a:rPr lang="en-US" i="1" err="1" smtClean="0">
                <a:latin typeface="Calibri" panose="020F0502020204030204" pitchFamily="34" charset="0"/>
              </a:rPr>
              <a:t>lại</a:t>
            </a:r>
            <a:r>
              <a:rPr lang="en-US" i="1" smtClean="0">
                <a:latin typeface="Calibri" panose="020F0502020204030204" pitchFamily="34" charset="0"/>
              </a:rPr>
              <a:t> </a:t>
            </a:r>
            <a:r>
              <a:rPr lang="en-US" i="1" err="1" smtClean="0">
                <a:latin typeface="Calibri" panose="020F0502020204030204" pitchFamily="34" charset="0"/>
              </a:rPr>
              <a:t>một</a:t>
            </a:r>
            <a:r>
              <a:rPr lang="en-US" i="1" smtClean="0">
                <a:latin typeface="Calibri" panose="020F0502020204030204" pitchFamily="34" charset="0"/>
              </a:rPr>
              <a:t> </a:t>
            </a:r>
            <a:r>
              <a:rPr lang="en-US" i="1" err="1" smtClean="0">
                <a:latin typeface="Calibri" panose="020F0502020204030204" pitchFamily="34" charset="0"/>
              </a:rPr>
              <a:t>sự</a:t>
            </a:r>
            <a:r>
              <a:rPr lang="en-US" i="1" smtClean="0">
                <a:latin typeface="Calibri" panose="020F0502020204030204" pitchFamily="34" charset="0"/>
              </a:rPr>
              <a:t> </a:t>
            </a:r>
            <a:r>
              <a:rPr lang="en-US" i="1" err="1" smtClean="0">
                <a:latin typeface="Calibri" panose="020F0502020204030204" pitchFamily="34" charset="0"/>
              </a:rPr>
              <a:t>hiểu</a:t>
            </a:r>
            <a:r>
              <a:rPr lang="en-US" i="1" smtClean="0">
                <a:latin typeface="Calibri" panose="020F0502020204030204" pitchFamily="34" charset="0"/>
              </a:rPr>
              <a:t> </a:t>
            </a:r>
            <a:r>
              <a:rPr lang="en-US" i="1" err="1" smtClean="0">
                <a:latin typeface="Calibri" panose="020F0502020204030204" pitchFamily="34" charset="0"/>
              </a:rPr>
              <a:t>biết</a:t>
            </a:r>
            <a:r>
              <a:rPr lang="en-US" i="1" smtClean="0">
                <a:latin typeface="Calibri" panose="020F0502020204030204" pitchFamily="34" charset="0"/>
              </a:rPr>
              <a:t> </a:t>
            </a:r>
            <a:r>
              <a:rPr lang="en-US" i="1" err="1" smtClean="0">
                <a:latin typeface="Calibri" panose="020F0502020204030204" pitchFamily="34" charset="0"/>
              </a:rPr>
              <a:t>nào</a:t>
            </a:r>
            <a:r>
              <a:rPr lang="en-US" i="1" smtClean="0">
                <a:latin typeface="Calibri" panose="020F0502020204030204" pitchFamily="34" charset="0"/>
              </a:rPr>
              <a:t> </a:t>
            </a:r>
            <a:r>
              <a:rPr lang="en-US" i="1" err="1" smtClean="0">
                <a:latin typeface="Calibri" panose="020F0502020204030204" pitchFamily="34" charset="0"/>
              </a:rPr>
              <a:t>đó</a:t>
            </a:r>
            <a:r>
              <a:rPr lang="en-US" i="1" smtClean="0">
                <a:latin typeface="Calibri" panose="020F0502020204030204" pitchFamily="34" charset="0"/>
              </a:rPr>
              <a:t> </a:t>
            </a:r>
            <a:r>
              <a:rPr lang="en-US" i="1" err="1" smtClean="0">
                <a:latin typeface="Calibri" panose="020F0502020204030204" pitchFamily="34" charset="0"/>
              </a:rPr>
              <a:t>cho</a:t>
            </a:r>
            <a:r>
              <a:rPr lang="en-US" i="1" smtClean="0">
                <a:latin typeface="Calibri" panose="020F0502020204030204" pitchFamily="34" charset="0"/>
              </a:rPr>
              <a:t> </a:t>
            </a:r>
            <a:r>
              <a:rPr lang="en-US" i="1" err="1" smtClean="0">
                <a:latin typeface="Calibri" panose="020F0502020204030204" pitchFamily="34" charset="0"/>
              </a:rPr>
              <a:t>đối</a:t>
            </a:r>
            <a:r>
              <a:rPr lang="en-US" i="1" smtClean="0">
                <a:latin typeface="Calibri" panose="020F0502020204030204" pitchFamily="34" charset="0"/>
              </a:rPr>
              <a:t> </a:t>
            </a:r>
            <a:r>
              <a:rPr lang="en-US" i="1" err="1" smtClean="0">
                <a:latin typeface="Calibri" panose="020F0502020204030204" pitchFamily="34" charset="0"/>
              </a:rPr>
              <a:t>tượng</a:t>
            </a:r>
            <a:r>
              <a:rPr lang="en-US" i="1" smtClean="0">
                <a:latin typeface="Calibri" panose="020F0502020204030204" pitchFamily="34" charset="0"/>
              </a:rPr>
              <a:t> </a:t>
            </a:r>
            <a:r>
              <a:rPr lang="en-US" i="1" err="1" smtClean="0">
                <a:latin typeface="Calibri" panose="020F0502020204030204" pitchFamily="34" charset="0"/>
              </a:rPr>
              <a:t>nhận</a:t>
            </a:r>
            <a:r>
              <a:rPr lang="en-US" i="1" smtClean="0">
                <a:latin typeface="Calibri" panose="020F0502020204030204" pitchFamily="34" charset="0"/>
              </a:rPr>
              <a:t> tin</a:t>
            </a:r>
            <a:r>
              <a:rPr lang="en-US" smtClean="0">
                <a:latin typeface="Calibri" panose="020F0502020204030204" pitchFamily="34" charset="0"/>
              </a:rPr>
              <a:t>.</a:t>
            </a:r>
            <a:endParaRPr lang="en-US">
              <a:latin typeface="Calibri" panose="020F0502020204030204" pitchFamily="34" charset="0"/>
            </a:endParaRPr>
          </a:p>
          <a:p>
            <a:r>
              <a:rPr lang="en-US" b="1" err="1">
                <a:latin typeface="Calibri" panose="020F0502020204030204" pitchFamily="34" charset="0"/>
              </a:rPr>
              <a:t>T</a:t>
            </a:r>
            <a:r>
              <a:rPr lang="en-US" b="1" err="1" smtClean="0">
                <a:latin typeface="Calibri" panose="020F0502020204030204" pitchFamily="34" charset="0"/>
              </a:rPr>
              <a:t>ính</a:t>
            </a:r>
            <a:r>
              <a:rPr lang="en-US" b="1" smtClean="0">
                <a:latin typeface="Calibri" panose="020F0502020204030204" pitchFamily="34" charset="0"/>
              </a:rPr>
              <a:t> </a:t>
            </a:r>
            <a:r>
              <a:rPr lang="en-US" b="1" err="1">
                <a:latin typeface="Calibri" panose="020F0502020204030204" pitchFamily="34" charset="0"/>
              </a:rPr>
              <a:t>chất</a:t>
            </a:r>
            <a:r>
              <a:rPr lang="en-US" b="1">
                <a:latin typeface="Calibri" panose="020F0502020204030204" pitchFamily="34" charset="0"/>
              </a:rPr>
              <a:t> </a:t>
            </a:r>
            <a:r>
              <a:rPr lang="en-US" b="1" err="1" smtClean="0">
                <a:latin typeface="Calibri" panose="020F0502020204030204" pitchFamily="34" charset="0"/>
              </a:rPr>
              <a:t>phản</a:t>
            </a:r>
            <a:r>
              <a:rPr lang="en-US" b="1" smtClean="0">
                <a:latin typeface="Calibri" panose="020F0502020204030204" pitchFamily="34" charset="0"/>
              </a:rPr>
              <a:t> </a:t>
            </a:r>
            <a:r>
              <a:rPr lang="en-US" b="1" err="1">
                <a:latin typeface="Calibri" panose="020F0502020204030204" pitchFamily="34" charset="0"/>
              </a:rPr>
              <a:t>ánh</a:t>
            </a:r>
            <a:r>
              <a:rPr lang="en-US" b="1">
                <a:latin typeface="Calibri" panose="020F0502020204030204" pitchFamily="34" charset="0"/>
              </a:rPr>
              <a:t> </a:t>
            </a:r>
            <a:r>
              <a:rPr lang="en-US" b="1" err="1">
                <a:latin typeface="Calibri" panose="020F0502020204030204" pitchFamily="34" charset="0"/>
              </a:rPr>
              <a:t>của</a:t>
            </a:r>
            <a:r>
              <a:rPr lang="en-US" b="1">
                <a:latin typeface="Calibri" panose="020F0502020204030204" pitchFamily="34" charset="0"/>
              </a:rPr>
              <a:t> </a:t>
            </a:r>
            <a:r>
              <a:rPr lang="en-US" b="1" err="1">
                <a:latin typeface="Calibri" panose="020F0502020204030204" pitchFamily="34" charset="0"/>
              </a:rPr>
              <a:t>thông</a:t>
            </a:r>
            <a:r>
              <a:rPr lang="en-US" b="1">
                <a:latin typeface="Calibri" panose="020F0502020204030204" pitchFamily="34" charset="0"/>
              </a:rPr>
              <a:t> </a:t>
            </a:r>
            <a:r>
              <a:rPr lang="en-US" b="1" smtClean="0">
                <a:latin typeface="Calibri" panose="020F0502020204030204" pitchFamily="34" charset="0"/>
              </a:rPr>
              <a:t>tin: </a:t>
            </a:r>
          </a:p>
          <a:p>
            <a:pPr marL="0" indent="0">
              <a:buNone/>
            </a:pPr>
            <a:endParaRPr lang="en-US" b="1">
              <a:latin typeface="Calibri" panose="020F0502020204030204" pitchFamily="34"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64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1447800" y="685800"/>
            <a:ext cx="6589199" cy="657579"/>
          </a:xfrm>
        </p:spPr>
        <p:txBody>
          <a:bodyPr>
            <a:noAutofit/>
          </a:bodyPr>
          <a:lstStyle/>
          <a:p>
            <a:pPr algn="ctr"/>
            <a:r>
              <a:rPr lang="en-US" sz="4000" smtClean="0">
                <a:latin typeface="Calibri" panose="020F0502020204030204" pitchFamily="34" charset="0"/>
              </a:rPr>
              <a:t>THÔNG TIN</a:t>
            </a:r>
            <a:endParaRPr lang="en-US" sz="4000">
              <a:latin typeface="Calibri" panose="020F0502020204030204" pitchFamily="34" charset="0"/>
            </a:endParaRPr>
          </a:p>
        </p:txBody>
      </p:sp>
    </p:spTree>
    <p:extLst>
      <p:ext uri="{BB962C8B-B14F-4D97-AF65-F5344CB8AC3E}">
        <p14:creationId xmlns:p14="http://schemas.microsoft.com/office/powerpoint/2010/main" val="30970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in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05000" y="1524000"/>
            <a:ext cx="6591985" cy="3777622"/>
          </a:xfrm>
        </p:spPr>
        <p:txBody>
          <a:bodyPr/>
          <a:lstStyle/>
          <a:p>
            <a:r>
              <a:rPr lang="vi-VN" b="1"/>
              <a:t>Giai đoạn 1: Khảo sát dự án</a:t>
            </a:r>
          </a:p>
          <a:p>
            <a:r>
              <a:rPr lang="vi-VN" b="1"/>
              <a:t>Giai đoạn 2: Phân tích hệ thống</a:t>
            </a:r>
          </a:p>
          <a:p>
            <a:r>
              <a:rPr lang="vi-VN" b="1"/>
              <a:t>Giai đoạn 3: Thiết kế</a:t>
            </a:r>
          </a:p>
          <a:p>
            <a:r>
              <a:rPr lang="vi-VN" b="1"/>
              <a:t>Giai đoạn 4: Thực hiện</a:t>
            </a:r>
          </a:p>
          <a:p>
            <a:r>
              <a:rPr lang="vi-VN" b="1"/>
              <a:t>Giai đoạn 5: Kiểm thử</a:t>
            </a:r>
          </a:p>
          <a:p>
            <a:r>
              <a:rPr lang="vi-VN" b="1"/>
              <a:t>Giai đoạn 6: Triển khai và bảo trì</a:t>
            </a:r>
          </a:p>
          <a:p>
            <a:endParaRPr lang="vi-VN"/>
          </a:p>
        </p:txBody>
      </p:sp>
    </p:spTree>
    <p:extLst>
      <p:ext uri="{BB962C8B-B14F-4D97-AF65-F5344CB8AC3E}">
        <p14:creationId xmlns:p14="http://schemas.microsoft.com/office/powerpoint/2010/main" val="149440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sz="3200">
                <a:solidFill>
                  <a:schemeClr val="tx1"/>
                </a:solidFill>
              </a:rPr>
              <a:t>Quy trình phát triển hệ </a:t>
            </a:r>
            <a:r>
              <a:rPr lang="en-US" sz="3200" smtClean="0">
                <a:solidFill>
                  <a:schemeClr val="tx1"/>
                </a:solidFill>
              </a:rPr>
              <a:t>thống</a:t>
            </a:r>
            <a:endParaRPr lang="vi-VN">
              <a:solidFill>
                <a:schemeClr val="tx1"/>
              </a:solidFill>
            </a:endParaRPr>
          </a:p>
        </p:txBody>
      </p:sp>
      <p:sp>
        <p:nvSpPr>
          <p:cNvPr id="3" name="Content Placeholder 2"/>
          <p:cNvSpPr>
            <a:spLocks noGrp="1"/>
          </p:cNvSpPr>
          <p:nvPr>
            <p:ph idx="1"/>
          </p:nvPr>
        </p:nvSpPr>
        <p:spPr>
          <a:xfrm>
            <a:off x="1906129" y="1676400"/>
            <a:ext cx="6591985" cy="3777622"/>
          </a:xfrm>
        </p:spPr>
        <p:txBody>
          <a:bodyPr>
            <a:normAutofit fontScale="92500" lnSpcReduction="20000"/>
          </a:bodyPr>
          <a:lstStyle/>
          <a:p>
            <a:pPr algn="just"/>
            <a:r>
              <a:rPr lang="en-US"/>
              <a:t>Một quy trình phù hợp đ</a:t>
            </a:r>
            <a:r>
              <a:rPr lang="en-US" smtClean="0"/>
              <a:t>ể </a:t>
            </a:r>
            <a:r>
              <a:rPr lang="en-US"/>
              <a:t>phát triển hệ thống phải bảo đ</a:t>
            </a:r>
            <a:r>
              <a:rPr lang="en-US" smtClean="0"/>
              <a:t>ảm</a:t>
            </a:r>
            <a:r>
              <a:rPr lang="en-US"/>
              <a:t>:</a:t>
            </a:r>
            <a:endParaRPr lang="vi-VN"/>
          </a:p>
          <a:p>
            <a:pPr lvl="1" algn="just">
              <a:buFont typeface="Wingdings" panose="05000000000000000000" pitchFamily="2" charset="2"/>
              <a:buChar char="§"/>
            </a:pPr>
            <a:r>
              <a:rPr lang="en-US"/>
              <a:t>Hiệu quả đ</a:t>
            </a:r>
            <a:r>
              <a:rPr lang="en-US" smtClean="0"/>
              <a:t>ể </a:t>
            </a:r>
            <a:r>
              <a:rPr lang="en-US"/>
              <a:t>cho phép nhà quản lý đ</a:t>
            </a:r>
            <a:r>
              <a:rPr lang="en-US" smtClean="0"/>
              <a:t>iều </a:t>
            </a:r>
            <a:r>
              <a:rPr lang="en-US"/>
              <a:t>chuyển nguồn lực giữa các dự án</a:t>
            </a:r>
            <a:endParaRPr lang="vi-VN"/>
          </a:p>
          <a:p>
            <a:pPr lvl="1" algn="just">
              <a:buFont typeface="Wingdings" panose="05000000000000000000" pitchFamily="2" charset="2"/>
              <a:buChar char="§"/>
            </a:pPr>
            <a:r>
              <a:rPr lang="en-US"/>
              <a:t>Tài liệu nhất quán nhằm giảm chi phí thời gian sống đ</a:t>
            </a:r>
            <a:r>
              <a:rPr lang="en-US" smtClean="0"/>
              <a:t>ể </a:t>
            </a:r>
            <a:r>
              <a:rPr lang="en-US"/>
              <a:t>bảo trì hệ thống (bởi các đ</a:t>
            </a:r>
            <a:r>
              <a:rPr lang="en-US" smtClean="0"/>
              <a:t>ội </a:t>
            </a:r>
            <a:r>
              <a:rPr lang="en-US"/>
              <a:t>phát triển khác) về sau</a:t>
            </a:r>
            <a:endParaRPr lang="vi-VN"/>
          </a:p>
          <a:p>
            <a:pPr lvl="1" algn="just">
              <a:buFont typeface="Wingdings" panose="05000000000000000000" pitchFamily="2" charset="2"/>
              <a:buChar char="§"/>
            </a:pPr>
            <a:r>
              <a:rPr lang="en-US"/>
              <a:t>Chất lượng nhất quán xuyên suốt các dự án</a:t>
            </a:r>
            <a:endParaRPr lang="vi-VN"/>
          </a:p>
          <a:p>
            <a:pPr algn="just"/>
            <a:endParaRPr lang="vi-VN"/>
          </a:p>
        </p:txBody>
      </p:sp>
    </p:spTree>
    <p:extLst>
      <p:ext uri="{BB962C8B-B14F-4D97-AF65-F5344CB8AC3E}">
        <p14:creationId xmlns:p14="http://schemas.microsoft.com/office/powerpoint/2010/main" val="3762504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Vòng đ</a:t>
            </a:r>
            <a:r>
              <a:rPr lang="en-US" smtClean="0"/>
              <a:t>ời </a:t>
            </a:r>
            <a:r>
              <a:rPr lang="en-US"/>
              <a:t>hệ thống </a:t>
            </a:r>
            <a:endParaRPr lang="vi-VN"/>
          </a:p>
        </p:txBody>
      </p:sp>
      <p:sp>
        <p:nvSpPr>
          <p:cNvPr id="3" name="Content Placeholder 2"/>
          <p:cNvSpPr>
            <a:spLocks noGrp="1"/>
          </p:cNvSpPr>
          <p:nvPr>
            <p:ph idx="1"/>
          </p:nvPr>
        </p:nvSpPr>
        <p:spPr>
          <a:xfrm>
            <a:off x="1524000" y="1600200"/>
            <a:ext cx="6591985" cy="3777622"/>
          </a:xfrm>
        </p:spPr>
        <p:txBody>
          <a:bodyPr>
            <a:normAutofit/>
          </a:bodyPr>
          <a:lstStyle/>
          <a:p>
            <a:pPr marL="342900" lvl="3" indent="-342900" algn="just"/>
            <a:r>
              <a:rPr lang="en-US" sz="3200"/>
              <a:t>L</a:t>
            </a:r>
            <a:r>
              <a:rPr lang="en-US" sz="3200" smtClean="0"/>
              <a:t>à </a:t>
            </a:r>
            <a:r>
              <a:rPr lang="en-US" sz="3200"/>
              <a:t>sự phân tích vòng đ</a:t>
            </a:r>
            <a:r>
              <a:rPr lang="en-US" sz="3200" smtClean="0"/>
              <a:t>ời </a:t>
            </a:r>
            <a:r>
              <a:rPr lang="en-US" sz="3200"/>
              <a:t>của một hệ thống thông tin thành hai giai </a:t>
            </a:r>
            <a:r>
              <a:rPr lang="en-US" sz="3200" smtClean="0"/>
              <a:t>đoạn:</a:t>
            </a:r>
          </a:p>
          <a:p>
            <a:pPr marL="914400" lvl="4" indent="-457200" algn="just">
              <a:buFont typeface="Wingdings" panose="05000000000000000000" pitchFamily="2" charset="2"/>
              <a:buChar char="§"/>
            </a:pPr>
            <a:r>
              <a:rPr lang="en-US" sz="3200" smtClean="0"/>
              <a:t> </a:t>
            </a:r>
            <a:r>
              <a:rPr lang="en-US" sz="3200"/>
              <a:t>(1) phát triển hệ </a:t>
            </a:r>
            <a:r>
              <a:rPr lang="en-US" sz="3200" smtClean="0"/>
              <a:t>thống</a:t>
            </a:r>
          </a:p>
          <a:p>
            <a:pPr marL="914400" lvl="4" indent="-457200" algn="just">
              <a:buFont typeface="Wingdings" panose="05000000000000000000" pitchFamily="2" charset="2"/>
              <a:buChar char="§"/>
            </a:pPr>
            <a:r>
              <a:rPr lang="en-US" sz="3200" smtClean="0"/>
              <a:t> (</a:t>
            </a:r>
            <a:r>
              <a:rPr lang="en-US" sz="3200"/>
              <a:t>2) đ</a:t>
            </a:r>
            <a:r>
              <a:rPr lang="en-US" sz="3200" smtClean="0"/>
              <a:t>ưa </a:t>
            </a:r>
            <a:r>
              <a:rPr lang="en-US" sz="3200"/>
              <a:t>vào hoạt đ</a:t>
            </a:r>
            <a:r>
              <a:rPr lang="en-US" sz="3200" smtClean="0"/>
              <a:t>ộng </a:t>
            </a:r>
            <a:r>
              <a:rPr lang="en-US" sz="3200"/>
              <a:t>và bảo trì hệ thống</a:t>
            </a:r>
            <a:endParaRPr lang="vi-VN" sz="3200"/>
          </a:p>
          <a:p>
            <a:pPr algn="just"/>
            <a:endParaRPr lang="vi-VN"/>
          </a:p>
        </p:txBody>
      </p:sp>
    </p:spTree>
    <p:extLst>
      <p:ext uri="{BB962C8B-B14F-4D97-AF65-F5344CB8AC3E}">
        <p14:creationId xmlns:p14="http://schemas.microsoft.com/office/powerpoint/2010/main" val="1391203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507" y="533400"/>
            <a:ext cx="6817799" cy="1280890"/>
          </a:xfrm>
        </p:spPr>
        <p:txBody>
          <a:bodyPr/>
          <a:lstStyle/>
          <a:p>
            <a:r>
              <a:rPr lang="en-US"/>
              <a:t>Phương pháp luận phát triển hệ thống </a:t>
            </a:r>
            <a:endParaRPr lang="vi-VN"/>
          </a:p>
        </p:txBody>
      </p:sp>
      <p:sp>
        <p:nvSpPr>
          <p:cNvPr id="3" name="Content Placeholder 2"/>
          <p:cNvSpPr>
            <a:spLocks noGrp="1"/>
          </p:cNvSpPr>
          <p:nvPr>
            <p:ph idx="1"/>
          </p:nvPr>
        </p:nvSpPr>
        <p:spPr/>
        <p:txBody>
          <a:bodyPr>
            <a:normAutofit/>
          </a:bodyPr>
          <a:lstStyle/>
          <a:p>
            <a:pPr marL="342900" lvl="3" indent="-342900" algn="just"/>
            <a:r>
              <a:rPr lang="en-US" sz="2800"/>
              <a:t>L</a:t>
            </a:r>
            <a:r>
              <a:rPr lang="en-US" sz="2800" smtClean="0"/>
              <a:t>à </a:t>
            </a:r>
            <a:r>
              <a:rPr lang="en-US" sz="2800"/>
              <a:t>một quy trình phát triển chuẩn hóa xác đ</a:t>
            </a:r>
            <a:r>
              <a:rPr lang="en-US" sz="2800" smtClean="0"/>
              <a:t>ịnh </a:t>
            </a:r>
            <a:r>
              <a:rPr lang="en-US" sz="2800"/>
              <a:t>một tập các hoạt ñộng, phương pháp, thực nghiệm, kết quả và các công cụ tự đ</a:t>
            </a:r>
            <a:r>
              <a:rPr lang="en-US" sz="2800" smtClean="0"/>
              <a:t>ộng </a:t>
            </a:r>
            <a:r>
              <a:rPr lang="en-US" sz="2800"/>
              <a:t>hóa mà những người phát triển hệ thống và người quản lý dự án dùng đ</a:t>
            </a:r>
            <a:r>
              <a:rPr lang="en-US" sz="2800" smtClean="0"/>
              <a:t>ể </a:t>
            </a:r>
            <a:r>
              <a:rPr lang="en-US" sz="2800"/>
              <a:t>phát triển và cải thiện không ngừng các hệ thống thông tin và phần mềm</a:t>
            </a:r>
            <a:endParaRPr lang="vi-VN" sz="2800"/>
          </a:p>
          <a:p>
            <a:pPr algn="just"/>
            <a:endParaRPr lang="vi-VN" sz="2800"/>
          </a:p>
        </p:txBody>
      </p:sp>
    </p:spTree>
    <p:extLst>
      <p:ext uri="{BB962C8B-B14F-4D97-AF65-F5344CB8AC3E}">
        <p14:creationId xmlns:p14="http://schemas.microsoft.com/office/powerpoint/2010/main" val="3518347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28600"/>
            <a:ext cx="6553200" cy="1281112"/>
          </a:xfrm>
        </p:spPr>
        <p:txBody>
          <a:bodyPr>
            <a:normAutofit/>
          </a:bodyPr>
          <a:lstStyle/>
          <a:p>
            <a:pPr lvl="3" algn="l" defTabSz="457200" rtl="0">
              <a:spcBef>
                <a:spcPct val="0"/>
              </a:spcBef>
            </a:pPr>
            <a:r>
              <a:rPr lang="en-US" sz="3600" b="1">
                <a:solidFill>
                  <a:schemeClr val="tx1"/>
                </a:solidFill>
                <a:latin typeface="Tahoma" panose="020B0604030504040204" pitchFamily="34" charset="0"/>
                <a:ea typeface="Tahoma" panose="020B0604030504040204" pitchFamily="34" charset="0"/>
                <a:cs typeface="Tahoma" panose="020B0604030504040204" pitchFamily="34" charset="0"/>
              </a:rPr>
              <a:t>Các phương pháp luận phát triển hệ </a:t>
            </a:r>
            <a:r>
              <a:rPr lang="en-US" sz="3600" b="1" smtClean="0">
                <a:solidFill>
                  <a:schemeClr val="tx1"/>
                </a:solidFill>
                <a:latin typeface="Tahoma" panose="020B0604030504040204" pitchFamily="34" charset="0"/>
                <a:ea typeface="Tahoma" panose="020B0604030504040204" pitchFamily="34" charset="0"/>
                <a:cs typeface="Tahoma" panose="020B0604030504040204" pitchFamily="34" charset="0"/>
              </a:rPr>
              <a:t>thống</a:t>
            </a:r>
            <a:endParaRPr lang="vi-VN" sz="3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4294967295"/>
          </p:nvPr>
        </p:nvSpPr>
        <p:spPr>
          <a:xfrm>
            <a:off x="1553028" y="1509712"/>
            <a:ext cx="7057571" cy="4724400"/>
          </a:xfrm>
        </p:spPr>
        <p:txBody>
          <a:bodyPr>
            <a:noAutofit/>
          </a:bodyPr>
          <a:lstStyle/>
          <a:p>
            <a:r>
              <a:rPr lang="en-US" sz="2000">
                <a:latin typeface="Calibri" panose="020F0502020204030204" pitchFamily="34" charset="0"/>
              </a:rPr>
              <a:t>Phát triển ứng dụng nhanh có kiến trúc (Architected Rapid Application Development - Architected RAD)</a:t>
            </a:r>
            <a:endParaRPr lang="vi-VN" sz="2000">
              <a:latin typeface="Calibri" panose="020F0502020204030204" pitchFamily="34" charset="0"/>
            </a:endParaRPr>
          </a:p>
          <a:p>
            <a:r>
              <a:rPr lang="en-US" sz="2000">
                <a:latin typeface="Calibri" panose="020F0502020204030204" pitchFamily="34" charset="0"/>
              </a:rPr>
              <a:t>Phương  pháp  luận  phát  triển  hệ  thống  ñộng  (Dynamic  Systems Development Methodology - DSDM)</a:t>
            </a:r>
            <a:endParaRPr lang="vi-VN" sz="2000">
              <a:latin typeface="Calibri" panose="020F0502020204030204" pitchFamily="34" charset="0"/>
            </a:endParaRPr>
          </a:p>
          <a:p>
            <a:r>
              <a:rPr lang="en-US" sz="2000">
                <a:latin typeface="Calibri" panose="020F0502020204030204" pitchFamily="34" charset="0"/>
              </a:rPr>
              <a:t>Phát triển ứng dụng kết hợp (Joint Application Development - JAD)</a:t>
            </a:r>
            <a:endParaRPr lang="vi-VN" sz="2000">
              <a:latin typeface="Calibri" panose="020F0502020204030204" pitchFamily="34" charset="0"/>
            </a:endParaRPr>
          </a:p>
          <a:p>
            <a:r>
              <a:rPr lang="en-US" sz="2000">
                <a:latin typeface="Calibri" panose="020F0502020204030204" pitchFamily="34" charset="0"/>
              </a:rPr>
              <a:t>Công nghệ thông tin (Information Engineering - IE)</a:t>
            </a:r>
            <a:endParaRPr lang="vi-VN" sz="2000">
              <a:latin typeface="Calibri" panose="020F0502020204030204" pitchFamily="34" charset="0"/>
            </a:endParaRPr>
          </a:p>
          <a:p>
            <a:r>
              <a:rPr lang="en-US" sz="2000">
                <a:latin typeface="Calibri" panose="020F0502020204030204" pitchFamily="34" charset="0"/>
              </a:rPr>
              <a:t>Phát triển ứng dụng nhanh (Rapid Application Development - RAD)</a:t>
            </a:r>
            <a:endParaRPr lang="vi-VN" sz="2000">
              <a:latin typeface="Calibri" panose="020F0502020204030204" pitchFamily="34" charset="0"/>
            </a:endParaRPr>
          </a:p>
          <a:p>
            <a:r>
              <a:rPr lang="en-US" sz="2000">
                <a:latin typeface="Calibri" panose="020F0502020204030204" pitchFamily="34" charset="0"/>
              </a:rPr>
              <a:t>Quy trình hợp nhất Rational (Rational Unified Process - RUP)</a:t>
            </a:r>
            <a:endParaRPr lang="vi-VN" sz="2000">
              <a:latin typeface="Calibri" panose="020F0502020204030204" pitchFamily="34" charset="0"/>
            </a:endParaRPr>
          </a:p>
          <a:p>
            <a:r>
              <a:rPr lang="en-US" sz="2000" smtClean="0">
                <a:latin typeface="Calibri" panose="020F0502020204030204" pitchFamily="34" charset="0"/>
              </a:rPr>
              <a:t>Phân </a:t>
            </a:r>
            <a:r>
              <a:rPr lang="en-US" sz="2000">
                <a:latin typeface="Calibri" panose="020F0502020204030204" pitchFamily="34" charset="0"/>
              </a:rPr>
              <a:t>tích và thiết kế hướng cấu trúc (Structured Analysis and Design) – ñây là phương pháp ñược trình bày trong bài giảng này</a:t>
            </a:r>
            <a:endParaRPr lang="vi-VN" sz="2000">
              <a:latin typeface="Calibri" panose="020F0502020204030204" pitchFamily="34" charset="0"/>
            </a:endParaRPr>
          </a:p>
          <a:p>
            <a:r>
              <a:rPr lang="en-US" sz="2000">
                <a:latin typeface="Calibri" panose="020F0502020204030204" pitchFamily="34" charset="0"/>
              </a:rPr>
              <a:t>Lập trình eXtreme (eXtremeProgramming - XP)</a:t>
            </a:r>
            <a:endParaRPr lang="vi-VN" sz="2000">
              <a:latin typeface="Calibri" panose="020F0502020204030204" pitchFamily="34" charset="0"/>
            </a:endParaRPr>
          </a:p>
          <a:p>
            <a:endParaRPr lang="vi-VN" sz="2000">
              <a:latin typeface="Calibri" panose="020F0502020204030204" pitchFamily="34" charset="0"/>
            </a:endParaRPr>
          </a:p>
        </p:txBody>
      </p:sp>
    </p:spTree>
    <p:extLst>
      <p:ext uri="{BB962C8B-B14F-4D97-AF65-F5344CB8AC3E}">
        <p14:creationId xmlns:p14="http://schemas.microsoft.com/office/powerpoint/2010/main" val="1529980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19200" y="1752600"/>
            <a:ext cx="7391400" cy="3778250"/>
          </a:xfrm>
        </p:spPr>
        <p:txBody>
          <a:bodyPr>
            <a:noAutofit/>
          </a:bodyPr>
          <a:lstStyle/>
          <a:p>
            <a:pPr marL="342900" lvl="3" indent="-342900"/>
            <a:r>
              <a:rPr lang="en-US" sz="2400">
                <a:latin typeface="Calibri" panose="020F0502020204030204" pitchFamily="34" charset="0"/>
              </a:rPr>
              <a:t>Đ</a:t>
            </a:r>
            <a:r>
              <a:rPr lang="en-US" sz="2400" smtClean="0">
                <a:latin typeface="Calibri" panose="020F0502020204030204" pitchFamily="34" charset="0"/>
              </a:rPr>
              <a:t>ể </a:t>
            </a:r>
            <a:r>
              <a:rPr lang="en-US" sz="2400">
                <a:latin typeface="Calibri" panose="020F0502020204030204" pitchFamily="34" charset="0"/>
              </a:rPr>
              <a:t>người sử </a:t>
            </a:r>
            <a:r>
              <a:rPr lang="en-US" sz="2400" smtClean="0">
                <a:latin typeface="Calibri" panose="020F0502020204030204" pitchFamily="34" charset="0"/>
              </a:rPr>
              <a:t>dụng </a:t>
            </a:r>
            <a:r>
              <a:rPr lang="en-US" sz="2400">
                <a:latin typeface="Calibri" panose="020F0502020204030204" pitchFamily="34" charset="0"/>
              </a:rPr>
              <a:t>hệ thống tham gia vào</a:t>
            </a:r>
            <a:endParaRPr lang="vi-VN" sz="2400">
              <a:latin typeface="Calibri" panose="020F0502020204030204" pitchFamily="34" charset="0"/>
            </a:endParaRPr>
          </a:p>
          <a:p>
            <a:r>
              <a:rPr lang="en-US" sz="2400" smtClean="0">
                <a:latin typeface="Calibri" panose="020F0502020204030204" pitchFamily="34" charset="0"/>
              </a:rPr>
              <a:t>Sử dụng một cách tiếp cận giải quyết vấn đề</a:t>
            </a:r>
            <a:endParaRPr lang="vi-VN" sz="2400" smtClean="0">
              <a:latin typeface="Calibri" panose="020F0502020204030204" pitchFamily="34" charset="0"/>
            </a:endParaRPr>
          </a:p>
          <a:p>
            <a:r>
              <a:rPr lang="en-US" sz="2400" smtClean="0">
                <a:latin typeface="Calibri" panose="020F0502020204030204" pitchFamily="34" charset="0"/>
              </a:rPr>
              <a:t>Thiết </a:t>
            </a:r>
            <a:r>
              <a:rPr lang="en-US" sz="2400">
                <a:latin typeface="Calibri" panose="020F0502020204030204" pitchFamily="34" charset="0"/>
              </a:rPr>
              <a:t>lập các giai đ</a:t>
            </a:r>
            <a:r>
              <a:rPr lang="en-US" sz="2400" smtClean="0">
                <a:latin typeface="Calibri" panose="020F0502020204030204" pitchFamily="34" charset="0"/>
              </a:rPr>
              <a:t>oạn </a:t>
            </a:r>
            <a:r>
              <a:rPr lang="en-US" sz="2400">
                <a:latin typeface="Calibri" panose="020F0502020204030204" pitchFamily="34" charset="0"/>
              </a:rPr>
              <a:t>và các hoạt đ</a:t>
            </a:r>
            <a:r>
              <a:rPr lang="en-US" sz="2400" smtClean="0">
                <a:latin typeface="Calibri" panose="020F0502020204030204" pitchFamily="34" charset="0"/>
              </a:rPr>
              <a:t>ộng</a:t>
            </a:r>
            <a:endParaRPr lang="vi-VN" sz="2400">
              <a:latin typeface="Calibri" panose="020F0502020204030204" pitchFamily="34" charset="0"/>
            </a:endParaRPr>
          </a:p>
          <a:p>
            <a:r>
              <a:rPr lang="en-US" sz="2400">
                <a:latin typeface="Calibri" panose="020F0502020204030204" pitchFamily="34" charset="0"/>
              </a:rPr>
              <a:t>Tài liệu hóa suốt quá trình phát triển</a:t>
            </a:r>
            <a:endParaRPr lang="vi-VN" sz="2400">
              <a:latin typeface="Calibri" panose="020F0502020204030204" pitchFamily="34" charset="0"/>
            </a:endParaRPr>
          </a:p>
          <a:p>
            <a:r>
              <a:rPr lang="en-US" sz="2400">
                <a:latin typeface="Calibri" panose="020F0502020204030204" pitchFamily="34" charset="0"/>
              </a:rPr>
              <a:t>Thiết lập các chuẩn</a:t>
            </a:r>
            <a:endParaRPr lang="vi-VN" sz="2400">
              <a:latin typeface="Calibri" panose="020F0502020204030204" pitchFamily="34" charset="0"/>
            </a:endParaRPr>
          </a:p>
          <a:p>
            <a:r>
              <a:rPr lang="en-US" sz="2400">
                <a:latin typeface="Calibri" panose="020F0502020204030204" pitchFamily="34" charset="0"/>
              </a:rPr>
              <a:t>Quản lý quá trình và các dự án</a:t>
            </a:r>
            <a:endParaRPr lang="vi-VN" sz="2400">
              <a:latin typeface="Calibri" panose="020F0502020204030204" pitchFamily="34" charset="0"/>
            </a:endParaRPr>
          </a:p>
          <a:p>
            <a:r>
              <a:rPr lang="en-US" sz="2400">
                <a:latin typeface="Calibri" panose="020F0502020204030204" pitchFamily="34" charset="0"/>
              </a:rPr>
              <a:t>Cân đ</a:t>
            </a:r>
            <a:r>
              <a:rPr lang="en-US" sz="2400" smtClean="0">
                <a:latin typeface="Calibri" panose="020F0502020204030204" pitchFamily="34" charset="0"/>
              </a:rPr>
              <a:t>ối </a:t>
            </a:r>
            <a:r>
              <a:rPr lang="en-US" sz="2400">
                <a:latin typeface="Calibri" panose="020F0502020204030204" pitchFamily="34" charset="0"/>
              </a:rPr>
              <a:t>hệ thống với vốn đ</a:t>
            </a:r>
            <a:r>
              <a:rPr lang="en-US" sz="2400" smtClean="0">
                <a:latin typeface="Calibri" panose="020F0502020204030204" pitchFamily="34" charset="0"/>
              </a:rPr>
              <a:t>ầu </a:t>
            </a:r>
            <a:r>
              <a:rPr lang="en-US" sz="2400">
                <a:latin typeface="Calibri" panose="020F0502020204030204" pitchFamily="34" charset="0"/>
              </a:rPr>
              <a:t>tư</a:t>
            </a:r>
            <a:endParaRPr lang="vi-VN" sz="2400">
              <a:latin typeface="Calibri" panose="020F0502020204030204" pitchFamily="34" charset="0"/>
            </a:endParaRPr>
          </a:p>
          <a:p>
            <a:r>
              <a:rPr lang="en-US" sz="2400">
                <a:latin typeface="Calibri" panose="020F0502020204030204" pitchFamily="34" charset="0"/>
              </a:rPr>
              <a:t>Không né tránh việc hủy bỏ hoặc sửa phạm vi</a:t>
            </a:r>
            <a:endParaRPr lang="vi-VN" sz="2400">
              <a:latin typeface="Calibri" panose="020F0502020204030204" pitchFamily="34" charset="0"/>
            </a:endParaRPr>
          </a:p>
          <a:p>
            <a:r>
              <a:rPr lang="en-US" sz="2400">
                <a:latin typeface="Calibri" panose="020F0502020204030204" pitchFamily="34" charset="0"/>
              </a:rPr>
              <a:t>Chia đ</a:t>
            </a:r>
            <a:r>
              <a:rPr lang="en-US" sz="2400" smtClean="0">
                <a:latin typeface="Calibri" panose="020F0502020204030204" pitchFamily="34" charset="0"/>
              </a:rPr>
              <a:t>ể </a:t>
            </a:r>
            <a:r>
              <a:rPr lang="en-US" sz="2400">
                <a:latin typeface="Calibri" panose="020F0502020204030204" pitchFamily="34" charset="0"/>
              </a:rPr>
              <a:t>trị</a:t>
            </a:r>
            <a:endParaRPr lang="vi-VN" sz="2400">
              <a:latin typeface="Calibri" panose="020F0502020204030204" pitchFamily="34" charset="0"/>
            </a:endParaRPr>
          </a:p>
          <a:p>
            <a:r>
              <a:rPr lang="en-US" sz="2400">
                <a:latin typeface="Calibri" panose="020F0502020204030204" pitchFamily="34" charset="0"/>
              </a:rPr>
              <a:t>Thiết kế hệ thống đ</a:t>
            </a:r>
            <a:r>
              <a:rPr lang="en-US" sz="2400" smtClean="0">
                <a:latin typeface="Calibri" panose="020F0502020204030204" pitchFamily="34" charset="0"/>
              </a:rPr>
              <a:t>ể </a:t>
            </a:r>
            <a:r>
              <a:rPr lang="en-US" sz="2400">
                <a:latin typeface="Calibri" panose="020F0502020204030204" pitchFamily="34" charset="0"/>
              </a:rPr>
              <a:t>có thể phát triển và thay đ</a:t>
            </a:r>
            <a:r>
              <a:rPr lang="en-US" sz="2400" smtClean="0">
                <a:latin typeface="Calibri" panose="020F0502020204030204" pitchFamily="34" charset="0"/>
              </a:rPr>
              <a:t>ổi</a:t>
            </a:r>
            <a:endParaRPr lang="vi-VN" sz="2400">
              <a:latin typeface="Calibri" panose="020F0502020204030204" pitchFamily="34" charset="0"/>
            </a:endParaRPr>
          </a:p>
          <a:p>
            <a:endParaRPr lang="vi-VN" sz="2400">
              <a:latin typeface="Calibri" panose="020F0502020204030204" pitchFamily="34" charset="0"/>
            </a:endParaRPr>
          </a:p>
        </p:txBody>
      </p:sp>
      <p:sp>
        <p:nvSpPr>
          <p:cNvPr id="2" name="Title 1"/>
          <p:cNvSpPr>
            <a:spLocks noGrp="1"/>
          </p:cNvSpPr>
          <p:nvPr>
            <p:ph type="title" idx="4294967295"/>
          </p:nvPr>
        </p:nvSpPr>
        <p:spPr>
          <a:xfrm>
            <a:off x="1447800" y="152400"/>
            <a:ext cx="6589712" cy="1281112"/>
          </a:xfrm>
        </p:spPr>
        <p:txBody>
          <a:bodyPr>
            <a:noAutofit/>
          </a:bodyPr>
          <a:lstStyle/>
          <a:p>
            <a:pPr lvl="2" algn="l" defTabSz="457200" rtl="0">
              <a:spcBef>
                <a:spcPct val="0"/>
              </a:spcBef>
            </a:pPr>
            <a:r>
              <a:rPr lang="en-US" sz="4000" b="1">
                <a:solidFill>
                  <a:schemeClr val="tx1"/>
                </a:solidFill>
                <a:latin typeface="Tahoma" panose="020B0604030504040204" pitchFamily="34" charset="0"/>
                <a:ea typeface="Tahoma" panose="020B0604030504040204" pitchFamily="34" charset="0"/>
                <a:cs typeface="Tahoma" panose="020B0604030504040204" pitchFamily="34" charset="0"/>
              </a:rPr>
              <a:t>Các nguyên lý phát triển hệ </a:t>
            </a:r>
            <a:r>
              <a:rPr lang="en-US" sz="4000" b="1" smtClean="0">
                <a:solidFill>
                  <a:schemeClr val="tx1"/>
                </a:solidFill>
                <a:latin typeface="Tahoma" panose="020B0604030504040204" pitchFamily="34" charset="0"/>
                <a:ea typeface="Tahoma" panose="020B0604030504040204" pitchFamily="34" charset="0"/>
                <a:cs typeface="Tahoma" panose="020B0604030504040204" pitchFamily="34" charset="0"/>
              </a:rPr>
              <a:t>thống</a:t>
            </a:r>
            <a:endParaRPr lang="vi-VN" sz="40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3191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01" y="685800"/>
            <a:ext cx="6970199" cy="1280890"/>
          </a:xfrm>
        </p:spPr>
        <p:txBody>
          <a:bodyPr>
            <a:noAutofit/>
          </a:bodyPr>
          <a:lstStyle/>
          <a:p>
            <a:pPr lvl="2" algn="l" defTabSz="457200" rtl="0">
              <a:spcBef>
                <a:spcPct val="0"/>
              </a:spcBef>
            </a:pPr>
            <a:r>
              <a:rPr lang="en-US" sz="3200" b="1" smtClean="0">
                <a:solidFill>
                  <a:schemeClr val="tx1"/>
                </a:solidFill>
                <a:latin typeface="Tahoma" panose="020B0604030504040204" pitchFamily="34" charset="0"/>
                <a:ea typeface="Tahoma" panose="020B0604030504040204" pitchFamily="34" charset="0"/>
                <a:cs typeface="Tahoma" panose="020B0604030504040204" pitchFamily="34" charset="0"/>
              </a:rPr>
              <a:t>Các </a:t>
            </a:r>
            <a:r>
              <a:rPr lang="en-US" sz="3200" b="1">
                <a:solidFill>
                  <a:schemeClr val="tx1"/>
                </a:solidFill>
                <a:latin typeface="Tahoma" panose="020B0604030504040204" pitchFamily="34" charset="0"/>
                <a:ea typeface="Tahoma" panose="020B0604030504040204" pitchFamily="34" charset="0"/>
                <a:cs typeface="Tahoma" panose="020B0604030504040204" pitchFamily="34" charset="0"/>
              </a:rPr>
              <a:t>giai đ</a:t>
            </a:r>
            <a:r>
              <a:rPr lang="en-US" sz="3200" b="1" smtClean="0">
                <a:solidFill>
                  <a:schemeClr val="tx1"/>
                </a:solidFill>
                <a:latin typeface="Tahoma" panose="020B0604030504040204" pitchFamily="34" charset="0"/>
                <a:ea typeface="Tahoma" panose="020B0604030504040204" pitchFamily="34" charset="0"/>
                <a:cs typeface="Tahoma" panose="020B0604030504040204" pitchFamily="34" charset="0"/>
              </a:rPr>
              <a:t>oạn </a:t>
            </a:r>
            <a:r>
              <a:rPr lang="en-US" sz="3200" b="1">
                <a:solidFill>
                  <a:schemeClr val="tx1"/>
                </a:solidFill>
                <a:latin typeface="Tahoma" panose="020B0604030504040204" pitchFamily="34" charset="0"/>
                <a:ea typeface="Tahoma" panose="020B0604030504040204" pitchFamily="34" charset="0"/>
                <a:cs typeface="Tahoma" panose="020B0604030504040204" pitchFamily="34" charset="0"/>
              </a:rPr>
              <a:t>phát triển hệ </a:t>
            </a:r>
            <a:r>
              <a:rPr lang="en-US" sz="3200" b="1" smtClean="0">
                <a:solidFill>
                  <a:schemeClr val="tx1"/>
                </a:solidFill>
                <a:latin typeface="Tahoma" panose="020B0604030504040204" pitchFamily="34" charset="0"/>
                <a:ea typeface="Tahoma" panose="020B0604030504040204" pitchFamily="34" charset="0"/>
                <a:cs typeface="Tahoma" panose="020B0604030504040204" pitchFamily="34" charset="0"/>
              </a:rPr>
              <a:t>thống</a:t>
            </a:r>
            <a:r>
              <a:rPr lang="vi-VN" sz="3200" b="1">
                <a:solidFill>
                  <a:schemeClr val="tx1"/>
                </a:solidFill>
                <a:latin typeface="Tahoma" panose="020B0604030504040204" pitchFamily="34" charset="0"/>
                <a:ea typeface="Tahoma" panose="020B0604030504040204" pitchFamily="34" charset="0"/>
                <a:cs typeface="Tahoma" panose="020B0604030504040204" pitchFamily="34" charset="0"/>
              </a:rPr>
              <a:t/>
            </a:r>
            <a:br>
              <a:rPr lang="vi-VN" sz="3200" b="1">
                <a:solidFill>
                  <a:schemeClr val="tx1"/>
                </a:solidFill>
                <a:latin typeface="Tahoma" panose="020B0604030504040204" pitchFamily="34" charset="0"/>
                <a:ea typeface="Tahoma" panose="020B0604030504040204" pitchFamily="34" charset="0"/>
                <a:cs typeface="Tahoma" panose="020B0604030504040204" pitchFamily="34" charset="0"/>
              </a:rPr>
            </a:br>
            <a:endParaRPr lang="vi-VN" sz="3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3000" y="1676400"/>
            <a:ext cx="6591985" cy="3777622"/>
          </a:xfrm>
        </p:spPr>
        <p:txBody>
          <a:bodyPr>
            <a:noAutofit/>
          </a:bodyPr>
          <a:lstStyle/>
          <a:p>
            <a:pPr lvl="2"/>
            <a:r>
              <a:rPr lang="en-US" sz="2800" smtClean="0"/>
              <a:t>Xác </a:t>
            </a:r>
            <a:r>
              <a:rPr lang="en-US" sz="2800"/>
              <a:t>đ</a:t>
            </a:r>
            <a:r>
              <a:rPr lang="en-US" sz="2800" smtClean="0"/>
              <a:t>ịnh </a:t>
            </a:r>
            <a:r>
              <a:rPr lang="en-US" sz="2800"/>
              <a:t>phạm vi</a:t>
            </a:r>
            <a:endParaRPr lang="vi-VN" sz="2800"/>
          </a:p>
          <a:p>
            <a:pPr lvl="2"/>
            <a:r>
              <a:rPr lang="en-US" sz="2800"/>
              <a:t>Phân tích vấn đ</a:t>
            </a:r>
            <a:r>
              <a:rPr lang="en-US" sz="2800" smtClean="0"/>
              <a:t>ề</a:t>
            </a:r>
            <a:endParaRPr lang="vi-VN" sz="2800"/>
          </a:p>
          <a:p>
            <a:pPr lvl="2"/>
            <a:r>
              <a:rPr lang="en-US" sz="2800"/>
              <a:t>Phân tích yêu cầu</a:t>
            </a:r>
            <a:endParaRPr lang="vi-VN" sz="2800"/>
          </a:p>
          <a:p>
            <a:pPr lvl="2"/>
            <a:r>
              <a:rPr lang="en-US" sz="2800"/>
              <a:t>Thiết kế lôgíc</a:t>
            </a:r>
            <a:endParaRPr lang="vi-VN" sz="2800"/>
          </a:p>
          <a:p>
            <a:pPr lvl="2"/>
            <a:r>
              <a:rPr lang="en-US" sz="2800"/>
              <a:t>Phân tích quyết đ</a:t>
            </a:r>
            <a:r>
              <a:rPr lang="en-US" sz="2800" smtClean="0"/>
              <a:t>ịnh</a:t>
            </a:r>
            <a:endParaRPr lang="vi-VN" sz="2800"/>
          </a:p>
          <a:p>
            <a:pPr lvl="2"/>
            <a:r>
              <a:rPr lang="en-US" sz="2800"/>
              <a:t>Thiết kế vật lý và tích hợp</a:t>
            </a:r>
            <a:endParaRPr lang="vi-VN" sz="2800"/>
          </a:p>
          <a:p>
            <a:pPr lvl="2"/>
            <a:r>
              <a:rPr lang="en-US" sz="2800"/>
              <a:t>Xây dựng và kiểm thử</a:t>
            </a:r>
            <a:endParaRPr lang="vi-VN" sz="2800"/>
          </a:p>
          <a:p>
            <a:pPr lvl="2"/>
            <a:r>
              <a:rPr lang="en-US" sz="2800"/>
              <a:t>Cài đ</a:t>
            </a:r>
            <a:r>
              <a:rPr lang="en-US" sz="2800" smtClean="0"/>
              <a:t>ặt </a:t>
            </a:r>
            <a:r>
              <a:rPr lang="en-US" sz="2800"/>
              <a:t>và đ</a:t>
            </a:r>
            <a:r>
              <a:rPr lang="en-US" sz="2800" smtClean="0"/>
              <a:t>ưa </a:t>
            </a:r>
            <a:r>
              <a:rPr lang="en-US" sz="2800"/>
              <a:t>vào hoạt đ</a:t>
            </a:r>
            <a:r>
              <a:rPr lang="en-US" sz="2800" smtClean="0"/>
              <a:t>ộng</a:t>
            </a:r>
            <a:endParaRPr lang="vi-VN" sz="2800"/>
          </a:p>
          <a:p>
            <a:endParaRPr lang="vi-VN" sz="2800"/>
          </a:p>
        </p:txBody>
      </p:sp>
    </p:spTree>
    <p:extLst>
      <p:ext uri="{BB962C8B-B14F-4D97-AF65-F5344CB8AC3E}">
        <p14:creationId xmlns:p14="http://schemas.microsoft.com/office/powerpoint/2010/main" val="3883578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887" y="533400"/>
            <a:ext cx="7046399" cy="1280890"/>
          </a:xfrm>
        </p:spPr>
        <p:txBody>
          <a:bodyPr/>
          <a:lstStyle/>
          <a:p>
            <a:r>
              <a:rPr lang="en-US"/>
              <a:t>C</a:t>
            </a:r>
            <a:r>
              <a:rPr lang="en-US" smtClean="0"/>
              <a:t>ác </a:t>
            </a:r>
            <a:r>
              <a:rPr lang="en-US"/>
              <a:t>hướng tiếp cận phát triển hệ </a:t>
            </a:r>
            <a:r>
              <a:rPr lang="en-US" smtClean="0"/>
              <a:t>thống</a:t>
            </a:r>
            <a:endParaRPr lang="vi-VN"/>
          </a:p>
        </p:txBody>
      </p:sp>
      <p:sp>
        <p:nvSpPr>
          <p:cNvPr id="3" name="Content Placeholder 2"/>
          <p:cNvSpPr>
            <a:spLocks noGrp="1"/>
          </p:cNvSpPr>
          <p:nvPr>
            <p:ph idx="1"/>
          </p:nvPr>
        </p:nvSpPr>
        <p:spPr/>
        <p:txBody>
          <a:bodyPr/>
          <a:lstStyle/>
          <a:p>
            <a:pPr marL="228600" lvl="2" algn="just"/>
            <a:r>
              <a:rPr lang="en-US" sz="2800"/>
              <a:t>Chiến lược phát triển hướng mô hình</a:t>
            </a:r>
            <a:endParaRPr lang="vi-VN" sz="2800"/>
          </a:p>
          <a:p>
            <a:pPr marL="228600" lvl="2" algn="just"/>
            <a:r>
              <a:rPr lang="en-US" sz="2800"/>
              <a:t>Chiến lược phát triển ứng dụng nhanh</a:t>
            </a:r>
            <a:endParaRPr lang="vi-VN" sz="2800"/>
          </a:p>
          <a:p>
            <a:pPr marL="228600" lvl="2" algn="just"/>
            <a:r>
              <a:rPr lang="en-US" sz="2800"/>
              <a:t>Chiến lược cài đ</a:t>
            </a:r>
            <a:r>
              <a:rPr lang="en-US" sz="2800" smtClean="0"/>
              <a:t>ặt </a:t>
            </a:r>
            <a:r>
              <a:rPr lang="en-US" sz="2800"/>
              <a:t>gói ứng dụng thương mại</a:t>
            </a:r>
            <a:endParaRPr lang="vi-VN" sz="2800"/>
          </a:p>
          <a:p>
            <a:endParaRPr lang="vi-VN"/>
          </a:p>
        </p:txBody>
      </p:sp>
    </p:spTree>
    <p:extLst>
      <p:ext uri="{BB962C8B-B14F-4D97-AF65-F5344CB8AC3E}">
        <p14:creationId xmlns:p14="http://schemas.microsoft.com/office/powerpoint/2010/main" val="317521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Mien\HTTTQL\dai bang di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6800" y="1328057"/>
            <a:ext cx="1524000" cy="80962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6248400" y="32657"/>
            <a:ext cx="2667000" cy="1371600"/>
          </a:xfrm>
          <a:prstGeom prst="cloudCallout">
            <a:avLst>
              <a:gd name="adj1" fmla="val -64123"/>
              <a:gd name="adj2" fmla="val 64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t>Hôm</a:t>
            </a:r>
            <a:r>
              <a:rPr lang="en-US" smtClean="0"/>
              <a:t> nay </a:t>
            </a:r>
            <a:r>
              <a:rPr lang="en-US" err="1" smtClean="0"/>
              <a:t>trời</a:t>
            </a:r>
            <a:r>
              <a:rPr lang="en-US" smtClean="0"/>
              <a:t> </a:t>
            </a:r>
            <a:r>
              <a:rPr lang="en-US" err="1" smtClean="0"/>
              <a:t>nắng</a:t>
            </a:r>
            <a:r>
              <a:rPr lang="en-US" smtClean="0"/>
              <a:t>, </a:t>
            </a:r>
            <a:r>
              <a:rPr lang="en-US" err="1" smtClean="0"/>
              <a:t>nhiệt</a:t>
            </a:r>
            <a:r>
              <a:rPr lang="en-US" smtClean="0"/>
              <a:t> </a:t>
            </a:r>
            <a:r>
              <a:rPr lang="en-US" err="1" smtClean="0"/>
              <a:t>độ</a:t>
            </a:r>
            <a:r>
              <a:rPr lang="en-US" smtClean="0"/>
              <a:t> </a:t>
            </a:r>
            <a:r>
              <a:rPr lang="en-US" err="1" smtClean="0"/>
              <a:t>từ</a:t>
            </a:r>
            <a:r>
              <a:rPr lang="en-US" smtClean="0"/>
              <a:t> 30</a:t>
            </a:r>
            <a:r>
              <a:rPr lang="en-US" baseline="30000" smtClean="0"/>
              <a:t>0</a:t>
            </a:r>
            <a:r>
              <a:rPr lang="en-US" smtClean="0"/>
              <a:t>- 38</a:t>
            </a:r>
            <a:r>
              <a:rPr lang="en-US" baseline="30000" smtClean="0"/>
              <a:t>0</a:t>
            </a:r>
            <a:endParaRPr lang="en-US"/>
          </a:p>
        </p:txBody>
      </p:sp>
      <p:sp>
        <p:nvSpPr>
          <p:cNvPr id="6" name="Content Placeholder 2"/>
          <p:cNvSpPr txBox="1">
            <a:spLocks/>
          </p:cNvSpPr>
          <p:nvPr/>
        </p:nvSpPr>
        <p:spPr>
          <a:xfrm>
            <a:off x="1172633" y="2362200"/>
            <a:ext cx="7408333" cy="345069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r>
              <a:rPr lang="en-US" sz="2800" b="1" err="1" smtClean="0">
                <a:solidFill>
                  <a:schemeClr val="tx1"/>
                </a:solidFill>
                <a:latin typeface="Calibri" panose="020F0502020204030204" pitchFamily="34" charset="0"/>
              </a:rPr>
              <a:t>Vật</a:t>
            </a:r>
            <a:r>
              <a:rPr lang="en-US" sz="2800" b="1" smtClean="0">
                <a:solidFill>
                  <a:schemeClr val="tx1"/>
                </a:solidFill>
                <a:latin typeface="Calibri" panose="020F0502020204030204" pitchFamily="34" charset="0"/>
              </a:rPr>
              <a:t> </a:t>
            </a:r>
            <a:r>
              <a:rPr lang="en-US" sz="2800" b="1" err="1" smtClean="0">
                <a:solidFill>
                  <a:schemeClr val="tx1"/>
                </a:solidFill>
                <a:latin typeface="Calibri" panose="020F0502020204030204" pitchFamily="34" charset="0"/>
              </a:rPr>
              <a:t>mang</a:t>
            </a:r>
            <a:r>
              <a:rPr lang="en-US" sz="2800" b="1" smtClean="0">
                <a:solidFill>
                  <a:schemeClr val="tx1"/>
                </a:solidFill>
                <a:latin typeface="Calibri" panose="020F0502020204030204" pitchFamily="34" charset="0"/>
              </a:rPr>
              <a:t> tin: </a:t>
            </a:r>
            <a:r>
              <a:rPr lang="en-US" sz="2800" err="1">
                <a:solidFill>
                  <a:schemeClr val="tx1"/>
                </a:solidFill>
                <a:latin typeface="Calibri" panose="020F0502020204030204" pitchFamily="34" charset="0"/>
              </a:rPr>
              <a:t>Cái</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vỏ</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vật</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chất</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chuyên</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chở</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thông</a:t>
            </a:r>
            <a:r>
              <a:rPr lang="en-US" sz="2800">
                <a:solidFill>
                  <a:schemeClr val="tx1"/>
                </a:solidFill>
                <a:latin typeface="Calibri" panose="020F0502020204030204" pitchFamily="34" charset="0"/>
              </a:rPr>
              <a:t> </a:t>
            </a:r>
            <a:r>
              <a:rPr lang="en-US" sz="2800" smtClean="0">
                <a:solidFill>
                  <a:schemeClr val="tx1"/>
                </a:solidFill>
                <a:latin typeface="Calibri" panose="020F0502020204030204" pitchFamily="34" charset="0"/>
              </a:rPr>
              <a:t>tin</a:t>
            </a:r>
          </a:p>
          <a:p>
            <a:pPr algn="just"/>
            <a:r>
              <a:rPr lang="en-US" sz="2800" b="1" smtClean="0">
                <a:solidFill>
                  <a:schemeClr val="tx1"/>
                </a:solidFill>
                <a:latin typeface="Calibri" panose="020F0502020204030204" pitchFamily="34" charset="0"/>
              </a:rPr>
              <a:t>Nội dung </a:t>
            </a:r>
            <a:r>
              <a:rPr lang="en-US" sz="2800" b="1" err="1" smtClean="0">
                <a:solidFill>
                  <a:schemeClr val="tx1"/>
                </a:solidFill>
                <a:latin typeface="Calibri" panose="020F0502020204030204" pitchFamily="34" charset="0"/>
              </a:rPr>
              <a:t>của</a:t>
            </a:r>
            <a:r>
              <a:rPr lang="en-US" sz="2800" b="1" smtClean="0">
                <a:solidFill>
                  <a:schemeClr val="tx1"/>
                </a:solidFill>
                <a:latin typeface="Calibri" panose="020F0502020204030204" pitchFamily="34" charset="0"/>
              </a:rPr>
              <a:t> </a:t>
            </a:r>
            <a:r>
              <a:rPr lang="en-US" sz="2800" b="1" err="1" smtClean="0">
                <a:solidFill>
                  <a:schemeClr val="tx1"/>
                </a:solidFill>
                <a:latin typeface="Calibri" panose="020F0502020204030204" pitchFamily="34" charset="0"/>
              </a:rPr>
              <a:t>thông</a:t>
            </a:r>
            <a:r>
              <a:rPr lang="en-US" sz="2800" b="1" smtClean="0">
                <a:solidFill>
                  <a:schemeClr val="tx1"/>
                </a:solidFill>
                <a:latin typeface="Calibri" panose="020F0502020204030204" pitchFamily="34" charset="0"/>
              </a:rPr>
              <a:t> tin: </a:t>
            </a:r>
            <a:r>
              <a:rPr lang="en-US" sz="2800" err="1">
                <a:solidFill>
                  <a:schemeClr val="tx1"/>
                </a:solidFill>
                <a:latin typeface="Calibri" panose="020F0502020204030204" pitchFamily="34" charset="0"/>
              </a:rPr>
              <a:t>Khối</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lượng</a:t>
            </a:r>
            <a:r>
              <a:rPr lang="en-US" sz="2800">
                <a:solidFill>
                  <a:schemeClr val="tx1"/>
                </a:solidFill>
                <a:latin typeface="Calibri" panose="020F0502020204030204" pitchFamily="34" charset="0"/>
              </a:rPr>
              <a:t> tri </a:t>
            </a:r>
            <a:r>
              <a:rPr lang="en-US" sz="2800" err="1">
                <a:solidFill>
                  <a:schemeClr val="tx1"/>
                </a:solidFill>
                <a:latin typeface="Calibri" panose="020F0502020204030204" pitchFamily="34" charset="0"/>
              </a:rPr>
              <a:t>thức</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mà</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một</a:t>
            </a:r>
            <a:r>
              <a:rPr lang="en-US" sz="2800">
                <a:solidFill>
                  <a:schemeClr val="tx1"/>
                </a:solidFill>
                <a:latin typeface="Calibri" panose="020F0502020204030204" pitchFamily="34" charset="0"/>
              </a:rPr>
              <a:t> </a:t>
            </a:r>
            <a:r>
              <a:rPr lang="en-US" sz="2800" err="1">
                <a:solidFill>
                  <a:schemeClr val="tx1"/>
                </a:solidFill>
                <a:latin typeface="Calibri" panose="020F0502020204030204" pitchFamily="34" charset="0"/>
              </a:rPr>
              <a:t>thông</a:t>
            </a:r>
            <a:r>
              <a:rPr lang="en-US" sz="2800">
                <a:solidFill>
                  <a:schemeClr val="tx1"/>
                </a:solidFill>
                <a:latin typeface="Calibri" panose="020F0502020204030204" pitchFamily="34" charset="0"/>
              </a:rPr>
              <a:t> tin </a:t>
            </a:r>
            <a:r>
              <a:rPr lang="en-US" sz="2800" err="1">
                <a:solidFill>
                  <a:schemeClr val="tx1"/>
                </a:solidFill>
                <a:latin typeface="Calibri" panose="020F0502020204030204" pitchFamily="34" charset="0"/>
              </a:rPr>
              <a:t>mang</a:t>
            </a:r>
            <a:r>
              <a:rPr lang="en-US" sz="2800">
                <a:solidFill>
                  <a:schemeClr val="tx1"/>
                </a:solidFill>
                <a:latin typeface="Calibri" panose="020F0502020204030204" pitchFamily="34" charset="0"/>
              </a:rPr>
              <a:t> </a:t>
            </a:r>
            <a:r>
              <a:rPr lang="en-US" sz="2800" err="1" smtClean="0">
                <a:solidFill>
                  <a:schemeClr val="tx1"/>
                </a:solidFill>
                <a:latin typeface="Calibri" panose="020F0502020204030204" pitchFamily="34" charset="0"/>
              </a:rPr>
              <a:t>lại</a:t>
            </a:r>
            <a:r>
              <a:rPr lang="en-US" sz="2800">
                <a:solidFill>
                  <a:schemeClr val="tx1"/>
                </a:solidFill>
                <a:latin typeface="Calibri" panose="020F0502020204030204" pitchFamily="34" charset="0"/>
              </a:rPr>
              <a:t>.</a:t>
            </a:r>
            <a:endParaRPr lang="en-US" sz="2800" smtClean="0">
              <a:solidFill>
                <a:schemeClr val="tx1"/>
              </a:solidFill>
              <a:latin typeface="Calibri" panose="020F0502020204030204" pitchFamily="34" charset="0"/>
            </a:endParaRPr>
          </a:p>
          <a:p>
            <a:pPr marL="0" indent="0" algn="just">
              <a:buNone/>
            </a:pPr>
            <a:r>
              <a:rPr lang="en-US" sz="2800" b="1">
                <a:solidFill>
                  <a:schemeClr val="tx1"/>
                </a:solidFill>
                <a:latin typeface="Calibri" panose="020F0502020204030204" pitchFamily="34" charset="0"/>
              </a:rPr>
              <a:t>	</a:t>
            </a:r>
            <a:r>
              <a:rPr lang="en-US" sz="2800" smtClean="0">
                <a:solidFill>
                  <a:schemeClr val="tx1"/>
                </a:solidFill>
                <a:latin typeface="Calibri" panose="020F0502020204030204" pitchFamily="34" charset="0"/>
              </a:rPr>
              <a:t>Giả sử có thông tin về:</a:t>
            </a:r>
          </a:p>
          <a:p>
            <a:pPr lvl="1" algn="just">
              <a:buFontTx/>
              <a:buChar char="-"/>
            </a:pPr>
            <a:r>
              <a:rPr lang="en-US" sz="2800" smtClean="0">
                <a:solidFill>
                  <a:schemeClr val="tx1"/>
                </a:solidFill>
                <a:latin typeface="Calibri" panose="020F0502020204030204" pitchFamily="34" charset="0"/>
              </a:rPr>
              <a:t>Giá xăng,</a:t>
            </a:r>
          </a:p>
          <a:p>
            <a:pPr lvl="1" algn="just">
              <a:buFontTx/>
              <a:buChar char="-"/>
            </a:pPr>
            <a:r>
              <a:rPr lang="en-US" sz="2800" smtClean="0">
                <a:solidFill>
                  <a:schemeClr val="tx1"/>
                </a:solidFill>
                <a:latin typeface="Calibri" panose="020F0502020204030204" pitchFamily="34" charset="0"/>
              </a:rPr>
              <a:t>Hoặc thông tin về sự đình công của công ty may Hồ gươm tại Thanh Hóa ngày 7/6/2013</a:t>
            </a:r>
          </a:p>
          <a:p>
            <a:pPr marL="0" indent="0">
              <a:buFont typeface="Symbol" pitchFamily="18" charset="2"/>
              <a:buNone/>
            </a:pPr>
            <a:endParaRPr lang="en-US" sz="2800" b="1">
              <a:solidFill>
                <a:schemeClr val="tx1"/>
              </a:solidFill>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325118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barn(inVertical)">
                                      <p:cBhvr>
                                        <p:cTn id="26" dur="500"/>
                                        <p:tgtEl>
                                          <p:spTgt spid="6">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barn(inVertical)">
                                      <p:cBhvr>
                                        <p:cTn id="29" dur="500"/>
                                        <p:tgtEl>
                                          <p:spTgt spid="6">
                                            <p:txEl>
                                              <p:pRg st="3" end="3"/>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arn(inVertical)">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447800"/>
            <a:ext cx="6591985" cy="3777622"/>
          </a:xfrm>
        </p:spPr>
        <p:txBody>
          <a:bodyPr/>
          <a:lstStyle/>
          <a:p>
            <a:pPr algn="just"/>
            <a:r>
              <a:rPr lang="en-US" b="1"/>
              <a:t>Ý nghĩa của thông tin: </a:t>
            </a:r>
            <a:r>
              <a:rPr lang="en-US"/>
              <a:t>phụ thuộc hoàn toàn vào đối tượng nhận tin.</a:t>
            </a:r>
          </a:p>
          <a:p>
            <a:pPr algn="just"/>
            <a:r>
              <a:rPr lang="en-US" b="1"/>
              <a:t>Vai trò của thông tin trong kinh tế và xã </a:t>
            </a:r>
            <a:r>
              <a:rPr lang="en-US" b="1" smtClean="0"/>
              <a:t>hội</a:t>
            </a:r>
            <a:endParaRPr lang="en-US" b="1"/>
          </a:p>
          <a:p>
            <a:pPr algn="just"/>
            <a:r>
              <a:rPr lang="en-US" b="1"/>
              <a:t>Phân biệt dữ liệu và thông </a:t>
            </a:r>
            <a:r>
              <a:rPr lang="en-US" b="1" smtClean="0"/>
              <a:t>tin</a:t>
            </a:r>
            <a:endParaRPr lang="vi-VN"/>
          </a:p>
        </p:txBody>
      </p:sp>
    </p:spTree>
    <p:extLst>
      <p:ext uri="{BB962C8B-B14F-4D97-AF65-F5344CB8AC3E}">
        <p14:creationId xmlns:p14="http://schemas.microsoft.com/office/powerpoint/2010/main" val="2121682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284610-244B-495D-9FBB-6FC8BE8886BB}" type="slidenum">
              <a:rPr lang="en-US" altLang="vi-VN"/>
              <a:pPr/>
              <a:t>7</a:t>
            </a:fld>
            <a:endParaRPr lang="en-US" altLang="vi-VN"/>
          </a:p>
        </p:txBody>
      </p:sp>
      <p:sp>
        <p:nvSpPr>
          <p:cNvPr id="30723" name="Rectangle 2"/>
          <p:cNvSpPr>
            <a:spLocks noGrp="1" noChangeArrowheads="1"/>
          </p:cNvSpPr>
          <p:nvPr>
            <p:ph type="title"/>
          </p:nvPr>
        </p:nvSpPr>
        <p:spPr>
          <a:xfrm>
            <a:off x="1615394" y="576376"/>
            <a:ext cx="8229600" cy="685800"/>
          </a:xfrm>
        </p:spPr>
        <p:txBody>
          <a:bodyPr/>
          <a:lstStyle/>
          <a:p>
            <a:pPr eaLnBrk="1" hangingPunct="1"/>
            <a:r>
              <a:rPr lang="en-US" altLang="vi-VN" sz="3600" smtClean="0"/>
              <a:t>Thông tin &amp; dữ liệu</a:t>
            </a:r>
          </a:p>
        </p:txBody>
      </p:sp>
      <p:grpSp>
        <p:nvGrpSpPr>
          <p:cNvPr id="30724" name="Group 40"/>
          <p:cNvGrpSpPr>
            <a:grpSpLocks/>
          </p:cNvGrpSpPr>
          <p:nvPr/>
        </p:nvGrpSpPr>
        <p:grpSpPr bwMode="auto">
          <a:xfrm>
            <a:off x="228600" y="1219200"/>
            <a:ext cx="8448675" cy="4948238"/>
            <a:chOff x="144" y="768"/>
            <a:chExt cx="5322" cy="3117"/>
          </a:xfrm>
        </p:grpSpPr>
        <p:sp>
          <p:nvSpPr>
            <p:cNvPr id="30725" name="AutoShape 4"/>
            <p:cNvSpPr>
              <a:spLocks noChangeArrowheads="1"/>
            </p:cNvSpPr>
            <p:nvPr/>
          </p:nvSpPr>
          <p:spPr bwMode="auto">
            <a:xfrm>
              <a:off x="384" y="768"/>
              <a:ext cx="1296" cy="1152"/>
            </a:xfrm>
            <a:prstGeom prst="irregularSeal1">
              <a:avLst/>
            </a:prstGeom>
            <a:solidFill>
              <a:srgbClr val="99FF66"/>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Dữ liệu</a:t>
              </a:r>
            </a:p>
          </p:txBody>
        </p:sp>
        <p:sp>
          <p:nvSpPr>
            <p:cNvPr id="30726" name="Oval 6"/>
            <p:cNvSpPr>
              <a:spLocks noChangeArrowheads="1"/>
            </p:cNvSpPr>
            <p:nvPr/>
          </p:nvSpPr>
          <p:spPr bwMode="auto">
            <a:xfrm>
              <a:off x="2304" y="960"/>
              <a:ext cx="1248" cy="768"/>
            </a:xfrm>
            <a:prstGeom prst="ellipse">
              <a:avLst/>
            </a:prstGeom>
            <a:solidFill>
              <a:srgbClr val="0099CC"/>
            </a:solidFill>
            <a:ln w="9525">
              <a:solidFill>
                <a:schemeClr val="folHlink"/>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Xử lý dữ liệu</a:t>
              </a:r>
            </a:p>
          </p:txBody>
        </p:sp>
        <p:sp>
          <p:nvSpPr>
            <p:cNvPr id="30727" name="AutoShape 7"/>
            <p:cNvSpPr>
              <a:spLocks noChangeArrowheads="1"/>
            </p:cNvSpPr>
            <p:nvPr/>
          </p:nvSpPr>
          <p:spPr bwMode="auto">
            <a:xfrm>
              <a:off x="4464" y="1008"/>
              <a:ext cx="912" cy="720"/>
            </a:xfrm>
            <a:prstGeom prst="flowChartDocument">
              <a:avLst/>
            </a:prstGeom>
            <a:solidFill>
              <a:srgbClr val="FF9966"/>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Thông tin</a:t>
              </a:r>
            </a:p>
          </p:txBody>
        </p:sp>
        <p:sp>
          <p:nvSpPr>
            <p:cNvPr id="30728" name="AutoShape 8"/>
            <p:cNvSpPr>
              <a:spLocks noChangeArrowheads="1"/>
            </p:cNvSpPr>
            <p:nvPr/>
          </p:nvSpPr>
          <p:spPr bwMode="auto">
            <a:xfrm>
              <a:off x="3744" y="1152"/>
              <a:ext cx="624" cy="336"/>
            </a:xfrm>
            <a:prstGeom prst="notchedRightArrow">
              <a:avLst>
                <a:gd name="adj1" fmla="val 50000"/>
                <a:gd name="adj2" fmla="val 46429"/>
              </a:avLst>
            </a:prstGeom>
            <a:solidFill>
              <a:srgbClr val="B2B2B2"/>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0729" name="AutoShape 9"/>
            <p:cNvSpPr>
              <a:spLocks noChangeArrowheads="1"/>
            </p:cNvSpPr>
            <p:nvPr/>
          </p:nvSpPr>
          <p:spPr bwMode="auto">
            <a:xfrm>
              <a:off x="1680" y="1200"/>
              <a:ext cx="528" cy="336"/>
            </a:xfrm>
            <a:prstGeom prst="notchedRightArrow">
              <a:avLst>
                <a:gd name="adj1" fmla="val 50000"/>
                <a:gd name="adj2" fmla="val 39286"/>
              </a:avLst>
            </a:prstGeom>
            <a:solidFill>
              <a:srgbClr val="B2B2B2"/>
            </a:solidFill>
            <a:ln w="9525">
              <a:solidFill>
                <a:schemeClr val="folHlink"/>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0730" name="AutoShape 10"/>
            <p:cNvSpPr>
              <a:spLocks noChangeArrowheads="1"/>
            </p:cNvSpPr>
            <p:nvPr/>
          </p:nvSpPr>
          <p:spPr bwMode="auto">
            <a:xfrm>
              <a:off x="2682" y="2112"/>
              <a:ext cx="624" cy="432"/>
            </a:xfrm>
            <a:prstGeom prst="downArrow">
              <a:avLst>
                <a:gd name="adj1" fmla="val 50000"/>
                <a:gd name="adj2" fmla="val 25000"/>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0731" name="AutoShape 11"/>
            <p:cNvSpPr>
              <a:spLocks noChangeArrowheads="1"/>
            </p:cNvSpPr>
            <p:nvPr/>
          </p:nvSpPr>
          <p:spPr bwMode="auto">
            <a:xfrm>
              <a:off x="144" y="2755"/>
              <a:ext cx="1872" cy="237"/>
            </a:xfrm>
            <a:prstGeom prst="flowChartInputOutpu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Dữ liệu môn học</a:t>
              </a:r>
            </a:p>
          </p:txBody>
        </p:sp>
        <p:sp>
          <p:nvSpPr>
            <p:cNvPr id="30732" name="AutoShape 12"/>
            <p:cNvSpPr>
              <a:spLocks noChangeArrowheads="1"/>
            </p:cNvSpPr>
            <p:nvPr/>
          </p:nvSpPr>
          <p:spPr bwMode="auto">
            <a:xfrm>
              <a:off x="144" y="3216"/>
              <a:ext cx="1536" cy="237"/>
            </a:xfrm>
            <a:prstGeom prst="flowChartInputOutput">
              <a:avLst/>
            </a:prstGeom>
            <a:solidFill>
              <a:srgbClr val="99FF66"/>
            </a:solidFill>
            <a:ln w="9525">
              <a:solidFill>
                <a:schemeClr val="tx1"/>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Dữ liệu thi</a:t>
              </a:r>
            </a:p>
          </p:txBody>
        </p:sp>
        <p:sp>
          <p:nvSpPr>
            <p:cNvPr id="30733" name="AutoShape 13"/>
            <p:cNvSpPr>
              <a:spLocks noChangeArrowheads="1"/>
            </p:cNvSpPr>
            <p:nvPr/>
          </p:nvSpPr>
          <p:spPr bwMode="auto">
            <a:xfrm>
              <a:off x="1770" y="2976"/>
              <a:ext cx="384" cy="432"/>
            </a:xfrm>
            <a:prstGeom prst="notchedRightArrow">
              <a:avLst>
                <a:gd name="adj1" fmla="val 50000"/>
                <a:gd name="adj2" fmla="val 25000"/>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0734" name="Oval 14"/>
            <p:cNvSpPr>
              <a:spLocks noChangeArrowheads="1"/>
            </p:cNvSpPr>
            <p:nvPr/>
          </p:nvSpPr>
          <p:spPr bwMode="auto">
            <a:xfrm>
              <a:off x="2250" y="2832"/>
              <a:ext cx="1536" cy="768"/>
            </a:xfrm>
            <a:prstGeom prst="ellipse">
              <a:avLst/>
            </a:prstGeom>
            <a:solidFill>
              <a:srgbClr val="0099CC"/>
            </a:solidFill>
            <a:ln w="9525">
              <a:solidFill>
                <a:schemeClr val="tx1"/>
              </a:solidFill>
              <a:round/>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Tổng hợp dữ liệu</a:t>
              </a:r>
            </a:p>
          </p:txBody>
        </p:sp>
        <p:sp>
          <p:nvSpPr>
            <p:cNvPr id="30735" name="AutoShape 15"/>
            <p:cNvSpPr>
              <a:spLocks noChangeArrowheads="1"/>
            </p:cNvSpPr>
            <p:nvPr/>
          </p:nvSpPr>
          <p:spPr bwMode="auto">
            <a:xfrm>
              <a:off x="4266" y="2880"/>
              <a:ext cx="1200" cy="586"/>
            </a:xfrm>
            <a:prstGeom prst="flowChartMultidocument">
              <a:avLst/>
            </a:prstGeom>
            <a:solidFill>
              <a:srgbClr val="FF9966"/>
            </a:solidFill>
            <a:ln w="9525">
              <a:solidFill>
                <a:schemeClr val="tx1"/>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Bảng điểm tổng hợp</a:t>
              </a:r>
            </a:p>
          </p:txBody>
        </p:sp>
        <p:sp>
          <p:nvSpPr>
            <p:cNvPr id="30736" name="AutoShape 16"/>
            <p:cNvSpPr>
              <a:spLocks noChangeArrowheads="1"/>
            </p:cNvSpPr>
            <p:nvPr/>
          </p:nvSpPr>
          <p:spPr bwMode="auto">
            <a:xfrm>
              <a:off x="3834" y="3024"/>
              <a:ext cx="384" cy="432"/>
            </a:xfrm>
            <a:prstGeom prst="notchedRightArrow">
              <a:avLst>
                <a:gd name="adj1" fmla="val 50000"/>
                <a:gd name="adj2" fmla="val 25000"/>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ltLang="vi-VN"/>
            </a:p>
          </p:txBody>
        </p:sp>
        <p:sp>
          <p:nvSpPr>
            <p:cNvPr id="30737" name="Line 17"/>
            <p:cNvSpPr>
              <a:spLocks noChangeShapeType="1"/>
            </p:cNvSpPr>
            <p:nvPr/>
          </p:nvSpPr>
          <p:spPr bwMode="auto">
            <a:xfrm>
              <a:off x="570" y="2496"/>
              <a:ext cx="4608"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738" name="AutoShape 39"/>
            <p:cNvSpPr>
              <a:spLocks noChangeArrowheads="1"/>
            </p:cNvSpPr>
            <p:nvPr/>
          </p:nvSpPr>
          <p:spPr bwMode="auto">
            <a:xfrm>
              <a:off x="192" y="3648"/>
              <a:ext cx="1536" cy="237"/>
            </a:xfrm>
            <a:prstGeom prst="flowChartInputOutput">
              <a:avLst/>
            </a:prstGeom>
            <a:solidFill>
              <a:srgbClr val="99FF66"/>
            </a:solidFill>
            <a:ln w="9525">
              <a:solidFill>
                <a:schemeClr val="tx1"/>
              </a:solidFill>
              <a:miter lim="800000"/>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vi-VN">
                  <a:latin typeface="Times New Roman" panose="02020603050405020304" pitchFamily="18" charset="0"/>
                </a:rPr>
                <a:t>Dữ liệu SV</a:t>
              </a:r>
            </a:p>
          </p:txBody>
        </p:sp>
      </p:grpSp>
    </p:spTree>
    <p:extLst>
      <p:ext uri="{BB962C8B-B14F-4D97-AF65-F5344CB8AC3E}">
        <p14:creationId xmlns:p14="http://schemas.microsoft.com/office/powerpoint/2010/main" val="129661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5201" y="624110"/>
            <a:ext cx="6589199" cy="1280890"/>
          </a:xfrm>
        </p:spPr>
        <p:txBody>
          <a:bodyPr>
            <a:normAutofit/>
          </a:bodyPr>
          <a:lstStyle/>
          <a:p>
            <a:pPr algn="l"/>
            <a:r>
              <a:rPr lang="en-US" b="1" smtClean="0"/>
              <a:t>HỆ THỐNG</a:t>
            </a:r>
            <a:endParaRPr lang="en-US"/>
          </a:p>
        </p:txBody>
      </p:sp>
      <p:sp>
        <p:nvSpPr>
          <p:cNvPr id="2" name="Content Placeholder 1"/>
          <p:cNvSpPr>
            <a:spLocks noGrp="1"/>
          </p:cNvSpPr>
          <p:nvPr>
            <p:ph idx="1"/>
          </p:nvPr>
        </p:nvSpPr>
        <p:spPr>
          <a:xfrm>
            <a:off x="838200" y="2133600"/>
            <a:ext cx="7408333" cy="4495800"/>
          </a:xfrm>
        </p:spPr>
        <p:txBody>
          <a:bodyPr>
            <a:normAutofit/>
          </a:bodyPr>
          <a:lstStyle/>
          <a:p>
            <a:r>
              <a:rPr lang="en-US" b="1" i="1" smtClean="0"/>
              <a:t>Hệ thống</a:t>
            </a:r>
          </a:p>
          <a:p>
            <a:pPr marL="0" indent="0" algn="just">
              <a:buNone/>
            </a:pPr>
            <a:r>
              <a:rPr lang="en-US" i="1" dirty="0" smtClean="0"/>
              <a:t>	</a:t>
            </a:r>
            <a:r>
              <a:rPr lang="en-US" i="1" dirty="0" err="1" smtClean="0"/>
              <a:t>Hệ</a:t>
            </a:r>
            <a:r>
              <a:rPr lang="en-US" i="1" dirty="0" smtClean="0"/>
              <a:t> </a:t>
            </a:r>
            <a:r>
              <a:rPr lang="en-US" i="1" dirty="0" err="1"/>
              <a:t>thống</a:t>
            </a:r>
            <a:r>
              <a:rPr lang="en-US" i="1" dirty="0"/>
              <a:t> </a:t>
            </a:r>
            <a:r>
              <a:rPr lang="en-US" i="1" dirty="0" err="1"/>
              <a:t>là</a:t>
            </a:r>
            <a:r>
              <a:rPr lang="en-US" i="1" dirty="0"/>
              <a:t> </a:t>
            </a:r>
            <a:r>
              <a:rPr lang="en-US" i="1" dirty="0" err="1"/>
              <a:t>một</a:t>
            </a:r>
            <a:r>
              <a:rPr lang="en-US" i="1" dirty="0"/>
              <a:t> </a:t>
            </a:r>
            <a:r>
              <a:rPr lang="en-US" i="1" dirty="0" err="1"/>
              <a:t>tập</a:t>
            </a:r>
            <a:r>
              <a:rPr lang="en-US" i="1" dirty="0"/>
              <a:t> </a:t>
            </a:r>
            <a:r>
              <a:rPr lang="en-US" i="1" dirty="0" err="1"/>
              <a:t>hợp</a:t>
            </a:r>
            <a:r>
              <a:rPr lang="en-US" i="1" dirty="0"/>
              <a:t> </a:t>
            </a:r>
            <a:r>
              <a:rPr lang="en-US" i="1" dirty="0" err="1"/>
              <a:t>gồm</a:t>
            </a:r>
            <a:r>
              <a:rPr lang="en-US" i="1" dirty="0"/>
              <a:t> </a:t>
            </a:r>
            <a:r>
              <a:rPr lang="en-US" i="1" dirty="0" err="1"/>
              <a:t>nhiều</a:t>
            </a:r>
            <a:r>
              <a:rPr lang="en-US" i="1" dirty="0"/>
              <a:t> </a:t>
            </a:r>
            <a:r>
              <a:rPr lang="en-US" b="1" i="1" dirty="0" err="1"/>
              <a:t>phần</a:t>
            </a:r>
            <a:r>
              <a:rPr lang="en-US" b="1" i="1" dirty="0"/>
              <a:t> </a:t>
            </a:r>
            <a:r>
              <a:rPr lang="en-US" b="1" i="1" dirty="0" err="1"/>
              <a:t>tử</a:t>
            </a:r>
            <a:r>
              <a:rPr lang="en-US" i="1" dirty="0"/>
              <a:t>, </a:t>
            </a:r>
            <a:r>
              <a:rPr lang="en-US" i="1" dirty="0" err="1"/>
              <a:t>các</a:t>
            </a:r>
            <a:r>
              <a:rPr lang="en-US" i="1" dirty="0"/>
              <a:t> </a:t>
            </a:r>
            <a:r>
              <a:rPr lang="en-US" i="1" dirty="0" err="1"/>
              <a:t>mối</a:t>
            </a:r>
            <a:r>
              <a:rPr lang="en-US" i="1" dirty="0"/>
              <a:t> </a:t>
            </a:r>
            <a:r>
              <a:rPr lang="en-US" b="1" i="1" dirty="0" err="1"/>
              <a:t>quan</a:t>
            </a:r>
            <a:r>
              <a:rPr lang="en-US" b="1" i="1" dirty="0"/>
              <a:t> </a:t>
            </a:r>
            <a:r>
              <a:rPr lang="en-US" b="1" i="1" dirty="0" err="1"/>
              <a:t>hệ</a:t>
            </a:r>
            <a:r>
              <a:rPr lang="en-US" b="1" i="1" dirty="0"/>
              <a:t> </a:t>
            </a:r>
            <a:r>
              <a:rPr lang="en-US" i="1" dirty="0" err="1"/>
              <a:t>ràng</a:t>
            </a:r>
            <a:r>
              <a:rPr lang="en-US" i="1" dirty="0"/>
              <a:t> </a:t>
            </a:r>
            <a:r>
              <a:rPr lang="en-US" i="1" dirty="0" err="1"/>
              <a:t>buộc</a:t>
            </a:r>
            <a:r>
              <a:rPr lang="en-US" i="1" dirty="0"/>
              <a:t> </a:t>
            </a:r>
            <a:r>
              <a:rPr lang="en-US" i="1" dirty="0" err="1"/>
              <a:t>lẫn</a:t>
            </a:r>
            <a:r>
              <a:rPr lang="en-US" i="1" dirty="0"/>
              <a:t> </a:t>
            </a:r>
            <a:r>
              <a:rPr lang="en-US" i="1" dirty="0" err="1"/>
              <a:t>nhau</a:t>
            </a:r>
            <a:r>
              <a:rPr lang="en-US" i="1" dirty="0"/>
              <a:t> </a:t>
            </a:r>
            <a:r>
              <a:rPr lang="en-US" i="1" dirty="0" err="1"/>
              <a:t>và</a:t>
            </a:r>
            <a:r>
              <a:rPr lang="en-US" i="1" dirty="0"/>
              <a:t> </a:t>
            </a:r>
            <a:r>
              <a:rPr lang="en-US" i="1" dirty="0" err="1"/>
              <a:t>cùng</a:t>
            </a:r>
            <a:r>
              <a:rPr lang="en-US" i="1" dirty="0"/>
              <a:t> </a:t>
            </a:r>
            <a:r>
              <a:rPr lang="en-US" i="1" dirty="0" err="1"/>
              <a:t>hoạt</a:t>
            </a:r>
            <a:r>
              <a:rPr lang="en-US" i="1" dirty="0"/>
              <a:t> </a:t>
            </a:r>
            <a:r>
              <a:rPr lang="en-US" i="1" dirty="0" err="1"/>
              <a:t>động</a:t>
            </a:r>
            <a:r>
              <a:rPr lang="en-US" i="1" dirty="0"/>
              <a:t> </a:t>
            </a:r>
            <a:r>
              <a:rPr lang="en-US" i="1" dirty="0" err="1"/>
              <a:t>hướng</a:t>
            </a:r>
            <a:r>
              <a:rPr lang="en-US" i="1" dirty="0"/>
              <a:t> </a:t>
            </a:r>
            <a:r>
              <a:rPr lang="en-US" i="1" dirty="0" err="1"/>
              <a:t>tới</a:t>
            </a:r>
            <a:r>
              <a:rPr lang="en-US" i="1" dirty="0"/>
              <a:t>  </a:t>
            </a:r>
            <a:r>
              <a:rPr lang="en-US" i="1" dirty="0" err="1"/>
              <a:t>một</a:t>
            </a:r>
            <a:r>
              <a:rPr lang="en-US" i="1" dirty="0"/>
              <a:t> </a:t>
            </a:r>
            <a:r>
              <a:rPr lang="en-US" i="1" dirty="0" err="1"/>
              <a:t>mục</a:t>
            </a:r>
            <a:r>
              <a:rPr lang="en-US" i="1" dirty="0"/>
              <a:t> </a:t>
            </a:r>
            <a:r>
              <a:rPr lang="en-US" i="1" dirty="0" err="1"/>
              <a:t>đích</a:t>
            </a:r>
            <a:r>
              <a:rPr lang="en-US" i="1" dirty="0"/>
              <a:t> </a:t>
            </a:r>
            <a:r>
              <a:rPr lang="en-US" i="1" err="1"/>
              <a:t>chung</a:t>
            </a:r>
            <a:r>
              <a:rPr lang="en-US" i="1"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601" y="2126343"/>
            <a:ext cx="6935738" cy="4343400"/>
          </a:xfrm>
          <a:prstGeom prst="rect">
            <a:avLst/>
          </a:prstGeom>
        </p:spPr>
      </p:pic>
    </p:spTree>
    <p:extLst>
      <p:ext uri="{BB962C8B-B14F-4D97-AF65-F5344CB8AC3E}">
        <p14:creationId xmlns:p14="http://schemas.microsoft.com/office/powerpoint/2010/main" val="25908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305561" y="1395577"/>
            <a:ext cx="6847839" cy="4471823"/>
            <a:chOff x="1305561" y="1395577"/>
            <a:chExt cx="6847839" cy="4471823"/>
          </a:xfrm>
        </p:grpSpPr>
        <p:sp>
          <p:nvSpPr>
            <p:cNvPr id="6" name="Oval 5"/>
            <p:cNvSpPr/>
            <p:nvPr/>
          </p:nvSpPr>
          <p:spPr>
            <a:xfrm>
              <a:off x="2133600" y="1600200"/>
              <a:ext cx="4648200" cy="4267200"/>
            </a:xfrm>
            <a:prstGeom prst="ellipse">
              <a:avLst/>
            </a:prstGeom>
            <a:ln w="285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Oval 6"/>
            <p:cNvSpPr/>
            <p:nvPr/>
          </p:nvSpPr>
          <p:spPr>
            <a:xfrm>
              <a:off x="3352800" y="23622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Oval 7"/>
            <p:cNvSpPr/>
            <p:nvPr/>
          </p:nvSpPr>
          <p:spPr>
            <a:xfrm>
              <a:off x="5334000" y="2812143"/>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Oval 8"/>
            <p:cNvSpPr/>
            <p:nvPr/>
          </p:nvSpPr>
          <p:spPr>
            <a:xfrm>
              <a:off x="3009900" y="35052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p:cNvSpPr/>
            <p:nvPr/>
          </p:nvSpPr>
          <p:spPr>
            <a:xfrm>
              <a:off x="4345214" y="35052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p:cNvSpPr/>
            <p:nvPr/>
          </p:nvSpPr>
          <p:spPr>
            <a:xfrm>
              <a:off x="4002314" y="4595586"/>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Oval 11"/>
            <p:cNvSpPr/>
            <p:nvPr/>
          </p:nvSpPr>
          <p:spPr>
            <a:xfrm>
              <a:off x="5334000" y="4405086"/>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4" name="Straight Arrow Connector 13"/>
            <p:cNvCxnSpPr>
              <a:stCxn id="7" idx="6"/>
              <a:endCxn id="10" idx="2"/>
            </p:cNvCxnSpPr>
            <p:nvPr/>
          </p:nvCxnSpPr>
          <p:spPr>
            <a:xfrm>
              <a:off x="4038600" y="2552700"/>
              <a:ext cx="306614" cy="114300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345214" y="3886200"/>
              <a:ext cx="342900" cy="70938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9" idx="6"/>
            </p:cNvCxnSpPr>
            <p:nvPr/>
          </p:nvCxnSpPr>
          <p:spPr>
            <a:xfrm flipH="1">
              <a:off x="3695700" y="3695700"/>
              <a:ext cx="649514"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352800" y="3886200"/>
              <a:ext cx="649514" cy="89988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0"/>
            </p:cNvCxnSpPr>
            <p:nvPr/>
          </p:nvCxnSpPr>
          <p:spPr>
            <a:xfrm flipH="1">
              <a:off x="5676900" y="3193143"/>
              <a:ext cx="76200" cy="121194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1" idx="6"/>
            </p:cNvCxnSpPr>
            <p:nvPr/>
          </p:nvCxnSpPr>
          <p:spPr>
            <a:xfrm flipH="1">
              <a:off x="4688114" y="4595586"/>
              <a:ext cx="645886" cy="19050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620000" y="1763486"/>
              <a:ext cx="533400" cy="609600"/>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p:cNvSpPr/>
            <p:nvPr/>
          </p:nvSpPr>
          <p:spPr>
            <a:xfrm>
              <a:off x="1358900" y="2779486"/>
              <a:ext cx="533400" cy="609600"/>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p:cNvSpPr/>
            <p:nvPr/>
          </p:nvSpPr>
          <p:spPr>
            <a:xfrm>
              <a:off x="7086600" y="5257800"/>
              <a:ext cx="533400" cy="609600"/>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31" name="Straight Arrow Connector 30"/>
            <p:cNvCxnSpPr>
              <a:stCxn id="8" idx="6"/>
            </p:cNvCxnSpPr>
            <p:nvPr/>
          </p:nvCxnSpPr>
          <p:spPr>
            <a:xfrm flipV="1">
              <a:off x="6019800" y="2209800"/>
              <a:ext cx="1600200" cy="79284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919367" y="4725797"/>
              <a:ext cx="1167233" cy="83231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3"/>
              <a:endCxn id="9" idx="2"/>
            </p:cNvCxnSpPr>
            <p:nvPr/>
          </p:nvCxnSpPr>
          <p:spPr>
            <a:xfrm>
              <a:off x="1892300" y="3084286"/>
              <a:ext cx="1117600" cy="61141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Flowchart: Connector 36"/>
            <p:cNvSpPr/>
            <p:nvPr/>
          </p:nvSpPr>
          <p:spPr>
            <a:xfrm>
              <a:off x="6502983" y="2743200"/>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Flowchart: Connector 37"/>
            <p:cNvSpPr/>
            <p:nvPr/>
          </p:nvSpPr>
          <p:spPr>
            <a:xfrm>
              <a:off x="2164081" y="3230881"/>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Flowchart: Connector 39"/>
            <p:cNvSpPr/>
            <p:nvPr/>
          </p:nvSpPr>
          <p:spPr>
            <a:xfrm>
              <a:off x="6284686" y="4998357"/>
              <a:ext cx="65898"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TextBox 40"/>
            <p:cNvSpPr txBox="1"/>
            <p:nvPr/>
          </p:nvSpPr>
          <p:spPr>
            <a:xfrm>
              <a:off x="4457700" y="2068286"/>
              <a:ext cx="1219200" cy="369332"/>
            </a:xfrm>
            <a:prstGeom prst="rect">
              <a:avLst/>
            </a:prstGeom>
            <a:noFill/>
          </p:spPr>
          <p:txBody>
            <a:bodyPr wrap="square" rtlCol="0">
              <a:spAutoFit/>
            </a:bodyPr>
            <a:lstStyle/>
            <a:p>
              <a:r>
                <a:rPr lang="en-US" smtClean="0">
                  <a:latin typeface="Calibri" panose="020F0502020204030204" pitchFamily="34" charset="0"/>
                </a:rPr>
                <a:t>Hệ thống</a:t>
              </a:r>
              <a:endParaRPr lang="vi-VN">
                <a:latin typeface="Calibri" panose="020F0502020204030204" pitchFamily="34" charset="0"/>
              </a:endParaRPr>
            </a:p>
          </p:txBody>
        </p:sp>
        <p:sp>
          <p:nvSpPr>
            <p:cNvPr id="42" name="TextBox 41"/>
            <p:cNvSpPr txBox="1"/>
            <p:nvPr/>
          </p:nvSpPr>
          <p:spPr>
            <a:xfrm>
              <a:off x="6227212" y="1395577"/>
              <a:ext cx="1436331" cy="369332"/>
            </a:xfrm>
            <a:prstGeom prst="rect">
              <a:avLst/>
            </a:prstGeom>
            <a:noFill/>
          </p:spPr>
          <p:txBody>
            <a:bodyPr wrap="square" rtlCol="0">
              <a:spAutoFit/>
            </a:bodyPr>
            <a:lstStyle/>
            <a:p>
              <a:r>
                <a:rPr lang="en-US" smtClean="0">
                  <a:latin typeface="Calibri" panose="020F0502020204030204" pitchFamily="34" charset="0"/>
                </a:rPr>
                <a:t>Môi trường</a:t>
              </a:r>
              <a:endParaRPr lang="vi-VN">
                <a:latin typeface="Calibri" panose="020F0502020204030204" pitchFamily="34" charset="0"/>
              </a:endParaRPr>
            </a:p>
          </p:txBody>
        </p:sp>
        <p:cxnSp>
          <p:nvCxnSpPr>
            <p:cNvPr id="44" name="Straight Connector 43"/>
            <p:cNvCxnSpPr>
              <a:stCxn id="38" idx="4"/>
            </p:cNvCxnSpPr>
            <p:nvPr/>
          </p:nvCxnSpPr>
          <p:spPr>
            <a:xfrm flipH="1" flipV="1">
              <a:off x="1857467" y="1763486"/>
              <a:ext cx="329474" cy="151311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305561" y="1485580"/>
              <a:ext cx="1485900" cy="367909"/>
            </a:xfrm>
            <a:prstGeom prst="rect">
              <a:avLst/>
            </a:prstGeom>
            <a:noFill/>
          </p:spPr>
          <p:txBody>
            <a:bodyPr wrap="square" rtlCol="0">
              <a:spAutoFit/>
            </a:bodyPr>
            <a:lstStyle/>
            <a:p>
              <a:r>
                <a:rPr lang="en-US" smtClean="0">
                  <a:latin typeface="Calibri" panose="020F0502020204030204" pitchFamily="34" charset="0"/>
                </a:rPr>
                <a:t>Giới hạn</a:t>
              </a:r>
              <a:endParaRPr lang="vi-VN">
                <a:latin typeface="Calibri" panose="020F0502020204030204" pitchFamily="34" charset="0"/>
              </a:endParaRPr>
            </a:p>
          </p:txBody>
        </p:sp>
      </p:grpSp>
    </p:spTree>
    <p:extLst>
      <p:ext uri="{BB962C8B-B14F-4D97-AF65-F5344CB8AC3E}">
        <p14:creationId xmlns:p14="http://schemas.microsoft.com/office/powerpoint/2010/main" val="910962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4541</TotalTime>
  <Words>2710</Words>
  <Application>Microsoft Office PowerPoint</Application>
  <PresentationFormat>On-screen Show (4:3)</PresentationFormat>
  <Paragraphs>345</Paragraphs>
  <Slides>47</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9" baseType="lpstr">
      <vt:lpstr>Arial</vt:lpstr>
      <vt:lpstr>Calibri</vt:lpstr>
      <vt:lpstr>Century Gothic</vt:lpstr>
      <vt:lpstr>Symbol</vt:lpstr>
      <vt:lpstr>Tahoma</vt:lpstr>
      <vt:lpstr>Times New Roman</vt:lpstr>
      <vt:lpstr>Verdana</vt:lpstr>
      <vt:lpstr>Wingdings</vt:lpstr>
      <vt:lpstr>Wingdings 3</vt:lpstr>
      <vt:lpstr>Wisp</vt:lpstr>
      <vt:lpstr>Bitmap Image</vt:lpstr>
      <vt:lpstr>Chart</vt:lpstr>
      <vt:lpstr>HỌC PHẦN: PHÂN TÍCH THIẾT KẾ HỆ THỐNG</vt:lpstr>
      <vt:lpstr>CHƯƠNG I: ĐẠI CƯƠNG VỀ HỆ THỐNG THÔNG TIN</vt:lpstr>
      <vt:lpstr>1. ĐẠI CƯƠNG VỀ HỆ THỐNG &amp; PTTKHT</vt:lpstr>
      <vt:lpstr>THÔNG TIN</vt:lpstr>
      <vt:lpstr>PowerPoint Presentation</vt:lpstr>
      <vt:lpstr>PowerPoint Presentation</vt:lpstr>
      <vt:lpstr>Thông tin &amp; dữ liệu</vt:lpstr>
      <vt:lpstr>HỆ THỐNG</vt:lpstr>
      <vt:lpstr>PowerPoint Presentation</vt:lpstr>
      <vt:lpstr>PowerPoint Presentation</vt:lpstr>
      <vt:lpstr>Các bộ phận của hệ thống</vt:lpstr>
      <vt:lpstr>HỆ THỐNG THÔNG TIN</vt:lpstr>
      <vt:lpstr>Phân loại hệ thống thông tin</vt:lpstr>
      <vt:lpstr>Các hệ thống thông tin</vt:lpstr>
      <vt:lpstr>Các hệ thống thông tin</vt:lpstr>
      <vt:lpstr>Các hệ thống thông tin</vt:lpstr>
      <vt:lpstr>Các hệ thống thông tin</vt:lpstr>
      <vt:lpstr>Các hệ thống thông tin (ví dụ)</vt:lpstr>
      <vt:lpstr>Nhiệm vụ - vai trò của HTTT </vt:lpstr>
      <vt:lpstr>Nhiệm vụ của HTTT </vt:lpstr>
      <vt:lpstr>Vai trò của HTTT </vt:lpstr>
      <vt:lpstr>Biểu diễn HTTT</vt:lpstr>
      <vt:lpstr>Không gian 3 mức nhận thức</vt:lpstr>
      <vt:lpstr>Không gian 3 mức nhận thức (tt)</vt:lpstr>
      <vt:lpstr>Trình tự mô hình hoá HTTT</vt:lpstr>
      <vt:lpstr>Tầm quan trọng của một hệ thống thông tin hoạt động tốt</vt:lpstr>
      <vt:lpstr>PowerPoint Presentation</vt:lpstr>
      <vt:lpstr>Quy trình phát triển hệ thống đơn giản</vt:lpstr>
      <vt:lpstr>Structured Design</vt:lpstr>
      <vt:lpstr>Waterfall method</vt:lpstr>
      <vt:lpstr>Ứng dụng tháp nước theo vòng lặp</vt:lpstr>
      <vt:lpstr>Phương pháp thác nước</vt:lpstr>
      <vt:lpstr>Parallel Development</vt:lpstr>
      <vt:lpstr>Spiral</vt:lpstr>
      <vt:lpstr>Phương pháp phát triển theo pha</vt:lpstr>
      <vt:lpstr>Software prototyping</vt:lpstr>
      <vt:lpstr>PowerPoint Presentation</vt:lpstr>
      <vt:lpstr>Lựa chọn phương pháp phù hợp</vt:lpstr>
      <vt:lpstr>2. PHÁT TRIỂN HỆ THỐNG THÔNG TIN</vt:lpstr>
      <vt:lpstr>PowerPoint Presentation</vt:lpstr>
      <vt:lpstr>Quy trình phát triển hệ thống</vt:lpstr>
      <vt:lpstr>Vòng đời hệ thống </vt:lpstr>
      <vt:lpstr>Phương pháp luận phát triển hệ thống </vt:lpstr>
      <vt:lpstr>Các phương pháp luận phát triển hệ thống</vt:lpstr>
      <vt:lpstr>Các nguyên lý phát triển hệ thống</vt:lpstr>
      <vt:lpstr>Các giai đoạn phát triển hệ thống </vt:lpstr>
      <vt:lpstr>Các hướng tiếp cận phát triển hệ thống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HỆ THỐNG THÔNG TIN QUẢN LÝ</dc:title>
  <dc:creator>Windows User</dc:creator>
  <cp:lastModifiedBy>MyPC</cp:lastModifiedBy>
  <cp:revision>429</cp:revision>
  <dcterms:created xsi:type="dcterms:W3CDTF">2013-05-28T03:03:24Z</dcterms:created>
  <dcterms:modified xsi:type="dcterms:W3CDTF">2021-09-07T07:36:14Z</dcterms:modified>
</cp:coreProperties>
</file>