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11"/>
  </p:notesMasterIdLst>
  <p:sldIdLst>
    <p:sldId id="458" r:id="rId2"/>
    <p:sldId id="398" r:id="rId3"/>
    <p:sldId id="413" r:id="rId4"/>
    <p:sldId id="399" r:id="rId5"/>
    <p:sldId id="400" r:id="rId6"/>
    <p:sldId id="401" r:id="rId7"/>
    <p:sldId id="402" r:id="rId8"/>
    <p:sldId id="282" r:id="rId9"/>
    <p:sldId id="286" r:id="rId10"/>
    <p:sldId id="405" r:id="rId11"/>
    <p:sldId id="403" r:id="rId12"/>
    <p:sldId id="406" r:id="rId13"/>
    <p:sldId id="407" r:id="rId14"/>
    <p:sldId id="408" r:id="rId15"/>
    <p:sldId id="409" r:id="rId16"/>
    <p:sldId id="410" r:id="rId17"/>
    <p:sldId id="411" r:id="rId18"/>
    <p:sldId id="412" r:id="rId19"/>
    <p:sldId id="418" r:id="rId20"/>
    <p:sldId id="414" r:id="rId21"/>
    <p:sldId id="415" r:id="rId22"/>
    <p:sldId id="416" r:id="rId23"/>
    <p:sldId id="417" r:id="rId24"/>
    <p:sldId id="283" r:id="rId25"/>
    <p:sldId id="419" r:id="rId26"/>
    <p:sldId id="421" r:id="rId27"/>
    <p:sldId id="422" r:id="rId28"/>
    <p:sldId id="423" r:id="rId29"/>
    <p:sldId id="420" r:id="rId30"/>
    <p:sldId id="424" r:id="rId31"/>
    <p:sldId id="425" r:id="rId32"/>
    <p:sldId id="426" r:id="rId33"/>
    <p:sldId id="290" r:id="rId34"/>
    <p:sldId id="427" r:id="rId35"/>
    <p:sldId id="428" r:id="rId36"/>
    <p:sldId id="429" r:id="rId37"/>
    <p:sldId id="430" r:id="rId38"/>
    <p:sldId id="431" r:id="rId39"/>
    <p:sldId id="292" r:id="rId40"/>
    <p:sldId id="293" r:id="rId41"/>
    <p:sldId id="294" r:id="rId42"/>
    <p:sldId id="314" r:id="rId43"/>
    <p:sldId id="295" r:id="rId44"/>
    <p:sldId id="296" r:id="rId45"/>
    <p:sldId id="297" r:id="rId46"/>
    <p:sldId id="298" r:id="rId47"/>
    <p:sldId id="299" r:id="rId48"/>
    <p:sldId id="300" r:id="rId49"/>
    <p:sldId id="301" r:id="rId50"/>
    <p:sldId id="302" r:id="rId51"/>
    <p:sldId id="303" r:id="rId52"/>
    <p:sldId id="304" r:id="rId53"/>
    <p:sldId id="305" r:id="rId54"/>
    <p:sldId id="433" r:id="rId55"/>
    <p:sldId id="432" r:id="rId56"/>
    <p:sldId id="437" r:id="rId57"/>
    <p:sldId id="438" r:id="rId58"/>
    <p:sldId id="306" r:id="rId59"/>
    <p:sldId id="348" r:id="rId60"/>
    <p:sldId id="349" r:id="rId61"/>
    <p:sldId id="307" r:id="rId62"/>
    <p:sldId id="309" r:id="rId63"/>
    <p:sldId id="310" r:id="rId64"/>
    <p:sldId id="311" r:id="rId65"/>
    <p:sldId id="313" r:id="rId66"/>
    <p:sldId id="439" r:id="rId67"/>
    <p:sldId id="440" r:id="rId68"/>
    <p:sldId id="315" r:id="rId69"/>
    <p:sldId id="441" r:id="rId70"/>
    <p:sldId id="316" r:id="rId71"/>
    <p:sldId id="317" r:id="rId72"/>
    <p:sldId id="318" r:id="rId73"/>
    <p:sldId id="319" r:id="rId74"/>
    <p:sldId id="322" r:id="rId75"/>
    <p:sldId id="345" r:id="rId76"/>
    <p:sldId id="443" r:id="rId77"/>
    <p:sldId id="444" r:id="rId78"/>
    <p:sldId id="445" r:id="rId79"/>
    <p:sldId id="446" r:id="rId80"/>
    <p:sldId id="447" r:id="rId81"/>
    <p:sldId id="323" r:id="rId82"/>
    <p:sldId id="324" r:id="rId83"/>
    <p:sldId id="448" r:id="rId84"/>
    <p:sldId id="450" r:id="rId85"/>
    <p:sldId id="449" r:id="rId86"/>
    <p:sldId id="347" r:id="rId87"/>
    <p:sldId id="350" r:id="rId88"/>
    <p:sldId id="339" r:id="rId89"/>
    <p:sldId id="326" r:id="rId90"/>
    <p:sldId id="340" r:id="rId91"/>
    <p:sldId id="451" r:id="rId92"/>
    <p:sldId id="452" r:id="rId93"/>
    <p:sldId id="453" r:id="rId94"/>
    <p:sldId id="454" r:id="rId95"/>
    <p:sldId id="455" r:id="rId96"/>
    <p:sldId id="456" r:id="rId97"/>
    <p:sldId id="342" r:id="rId98"/>
    <p:sldId id="457" r:id="rId99"/>
    <p:sldId id="330" r:id="rId100"/>
    <p:sldId id="351" r:id="rId101"/>
    <p:sldId id="331" r:id="rId102"/>
    <p:sldId id="352" r:id="rId103"/>
    <p:sldId id="332" r:id="rId104"/>
    <p:sldId id="333" r:id="rId105"/>
    <p:sldId id="334" r:id="rId106"/>
    <p:sldId id="335" r:id="rId107"/>
    <p:sldId id="336" r:id="rId108"/>
    <p:sldId id="337" r:id="rId109"/>
    <p:sldId id="338"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792" y="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AD007-48EF-4DD7-853A-46B1D52C264F}" type="datetimeFigureOut">
              <a:rPr lang="vi-VN" smtClean="0"/>
              <a:t>07/09/2021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06365-6CBC-4A6A-A57A-631CA06CE53D}" type="slidenum">
              <a:rPr lang="vi-VN" smtClean="0"/>
              <a:t>‹#›</a:t>
            </a:fld>
            <a:endParaRPr lang="vi-VN"/>
          </a:p>
        </p:txBody>
      </p:sp>
    </p:spTree>
    <p:extLst>
      <p:ext uri="{BB962C8B-B14F-4D97-AF65-F5344CB8AC3E}">
        <p14:creationId xmlns:p14="http://schemas.microsoft.com/office/powerpoint/2010/main" val="74286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D40157C-65F5-4475-9CF6-F2AAC145A5DE}" type="slidenum">
              <a:rPr lang="en-US" altLang="vi-VN" smtClean="0">
                <a:latin typeface="Arial" panose="020B0604020202020204" pitchFamily="34" charset="0"/>
              </a:rPr>
              <a:pPr/>
              <a:t>76</a:t>
            </a:fld>
            <a:endParaRPr lang="en-US" altLang="vi-VN" smtClean="0">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vi-VN" altLang="vi-VN" smtClean="0"/>
          </a:p>
        </p:txBody>
      </p:sp>
    </p:spTree>
    <p:extLst>
      <p:ext uri="{BB962C8B-B14F-4D97-AF65-F5344CB8AC3E}">
        <p14:creationId xmlns:p14="http://schemas.microsoft.com/office/powerpoint/2010/main" val="205933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5BE7C27-23F1-4A42-BF18-4875390ADA3B}" type="slidenum">
              <a:rPr lang="en-US" altLang="vi-VN" smtClean="0">
                <a:latin typeface="Arial" panose="020B0604020202020204" pitchFamily="34" charset="0"/>
              </a:rPr>
              <a:pPr/>
              <a:t>84</a:t>
            </a:fld>
            <a:endParaRPr lang="en-US" altLang="vi-VN"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vi-VN" altLang="vi-VN" smtClean="0"/>
          </a:p>
        </p:txBody>
      </p:sp>
    </p:spTree>
    <p:extLst>
      <p:ext uri="{BB962C8B-B14F-4D97-AF65-F5344CB8AC3E}">
        <p14:creationId xmlns:p14="http://schemas.microsoft.com/office/powerpoint/2010/main" val="27746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8D4E2E-27A9-48DA-A8B1-464228EAB5EF}" type="slidenum">
              <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vi-VN" altLang="vi-VN"/>
          </a:p>
        </p:txBody>
      </p:sp>
    </p:spTree>
    <p:extLst>
      <p:ext uri="{BB962C8B-B14F-4D97-AF65-F5344CB8AC3E}">
        <p14:creationId xmlns:p14="http://schemas.microsoft.com/office/powerpoint/2010/main" val="56350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FBD99-C90A-43AA-81F5-E37F48CCD1C7}" type="slidenum">
              <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vi-VN" altLang="vi-VN"/>
          </a:p>
        </p:txBody>
      </p:sp>
    </p:spTree>
    <p:extLst>
      <p:ext uri="{BB962C8B-B14F-4D97-AF65-F5344CB8AC3E}">
        <p14:creationId xmlns:p14="http://schemas.microsoft.com/office/powerpoint/2010/main" val="291456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A8DD79-EDD7-4763-806B-00248DF52225}" type="slidenum">
              <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vi-VN" altLang="vi-VN"/>
          </a:p>
        </p:txBody>
      </p:sp>
    </p:spTree>
    <p:extLst>
      <p:ext uri="{BB962C8B-B14F-4D97-AF65-F5344CB8AC3E}">
        <p14:creationId xmlns:p14="http://schemas.microsoft.com/office/powerpoint/2010/main" val="112777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A8DD79-EDD7-4763-806B-00248DF52225}" type="slidenum">
              <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vi-VN" altLang="vi-VN"/>
          </a:p>
        </p:txBody>
      </p:sp>
    </p:spTree>
    <p:extLst>
      <p:ext uri="{BB962C8B-B14F-4D97-AF65-F5344CB8AC3E}">
        <p14:creationId xmlns:p14="http://schemas.microsoft.com/office/powerpoint/2010/main" val="401222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FE1E6D5-E4A5-46B4-B3F5-15874BB90904}" type="slidenum">
              <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vi-VN" altLang="vi-VN"/>
          </a:p>
        </p:txBody>
      </p:sp>
    </p:spTree>
    <p:extLst>
      <p:ext uri="{BB962C8B-B14F-4D97-AF65-F5344CB8AC3E}">
        <p14:creationId xmlns:p14="http://schemas.microsoft.com/office/powerpoint/2010/main" val="63294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FE1E6D5-E4A5-46B4-B3F5-15874BB90904}" type="slidenum">
              <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0" lang="en-US" altLang="vi-VN"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vi-VN" altLang="vi-VN"/>
          </a:p>
        </p:txBody>
      </p:sp>
    </p:spTree>
    <p:extLst>
      <p:ext uri="{BB962C8B-B14F-4D97-AF65-F5344CB8AC3E}">
        <p14:creationId xmlns:p14="http://schemas.microsoft.com/office/powerpoint/2010/main" val="28969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58880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1218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C080B7-B8D5-4BDF-8CE9-341208323E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37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3590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0404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43669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7780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667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5168" y="628124"/>
            <a:ext cx="8911687" cy="1280890"/>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800">
                <a:solidFill>
                  <a:schemeClr val="tx1"/>
                </a:solidFill>
                <a:latin typeface="Calibri" panose="020F0502020204030204" pitchFamily="34" charset="0"/>
              </a:defRPr>
            </a:lvl1pPr>
            <a:lvl2pPr>
              <a:defRPr sz="2800">
                <a:solidFill>
                  <a:schemeClr val="tx1"/>
                </a:solidFill>
                <a:latin typeface="Calibri" panose="020F0502020204030204" pitchFamily="34" charset="0"/>
              </a:defRPr>
            </a:lvl2pPr>
            <a:lvl3pPr>
              <a:defRPr sz="2800">
                <a:solidFill>
                  <a:schemeClr val="tx1"/>
                </a:solidFill>
                <a:latin typeface="Calibri" panose="020F0502020204030204" pitchFamily="34" charset="0"/>
              </a:defRPr>
            </a:lvl3pPr>
            <a:lvl4pPr>
              <a:defRPr sz="2800">
                <a:solidFill>
                  <a:schemeClr val="tx1"/>
                </a:solidFill>
                <a:latin typeface="Calibri" panose="020F0502020204030204" pitchFamily="34" charset="0"/>
              </a:defRPr>
            </a:lvl4pPr>
            <a:lvl5pPr>
              <a:defRPr sz="2800">
                <a:solidFill>
                  <a:schemeClr val="tx1"/>
                </a:solidFill>
                <a:latin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696755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41051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80860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BD25DD-8B71-4CA6-9E2E-2749D54804FD}"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67572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BD25DD-8B71-4CA6-9E2E-2749D54804FD}"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80165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D25DD-8B71-4CA6-9E2E-2749D54804FD}"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97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69460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80560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BD25DD-8B71-4CA6-9E2E-2749D54804FD}" type="datetimeFigureOut">
              <a:rPr lang="en-US" smtClean="0"/>
              <a:t>9/7/2021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C080B7-B8D5-4BDF-8CE9-341208323E86}" type="slidenum">
              <a:rPr lang="en-US" smtClean="0"/>
              <a:t>‹#›</a:t>
            </a:fld>
            <a:endParaRPr lang="en-US"/>
          </a:p>
        </p:txBody>
      </p:sp>
    </p:spTree>
    <p:extLst>
      <p:ext uri="{BB962C8B-B14F-4D97-AF65-F5344CB8AC3E}">
        <p14:creationId xmlns:p14="http://schemas.microsoft.com/office/powerpoint/2010/main" val="92556966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10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V&#237;%20d&#7909;%20H&#7878;%20TH&#7888;NG%20CUNG%20&#7912;NG%20V&#7852;T%20T&#431;%20C&#7910;A%20NH&#192;%20M&#193;Y%20X.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0182" y="510709"/>
            <a:ext cx="8074967" cy="807913"/>
          </a:xfrm>
          <a:prstGeom prst="rect">
            <a:avLst/>
          </a:prstGeom>
          <a:noFill/>
        </p:spPr>
        <p:txBody>
          <a:bodyPr wrap="none" lIns="68580" tIns="34290" rIns="68580" bIns="34290">
            <a:spAutoFit/>
          </a:bodyPr>
          <a:lstStyle/>
          <a:p>
            <a:pPr lvl="0" algn="ctr"/>
            <a:r>
              <a:rPr lang="en-US" sz="2400" b="1" cap="all" dirty="0">
                <a:ln w="9000" cmpd="sng">
                  <a:solidFill>
                    <a:srgbClr val="FFC000"/>
                  </a:solidFill>
                  <a:prstDash val="solid"/>
                </a:ln>
                <a:solidFill>
                  <a:srgbClr val="002060"/>
                </a:solidFill>
                <a:effectLst>
                  <a:reflection blurRad="12700" stA="28000" endPos="45000" dist="1000" dir="5400000" sy="-100000" algn="bl" rotWithShape="0"/>
                </a:effectLst>
                <a:latin typeface="Arial" pitchFamily="34" charset="0"/>
                <a:cs typeface="Arial" pitchFamily="34" charset="0"/>
              </a:rPr>
              <a:t>PHÂN HIỆU TRƯỜNG ĐẠI HỌC GIAO THÔNG VẬN TẢI</a:t>
            </a:r>
          </a:p>
          <a:p>
            <a:pPr algn="ctr"/>
            <a:r>
              <a:rPr lang="en-US" sz="2400" b="1" cap="all" dirty="0">
                <a:ln w="9000" cmpd="sng">
                  <a:solidFill>
                    <a:srgbClr val="FFC000"/>
                  </a:solidFill>
                  <a:prstDash val="solid"/>
                </a:ln>
                <a:solidFill>
                  <a:srgbClr val="002060"/>
                </a:solidFill>
                <a:effectLst>
                  <a:reflection blurRad="12700" stA="28000" endPos="45000" dist="1000" dir="5400000" sy="-100000" algn="bl" rotWithShape="0"/>
                </a:effectLst>
                <a:latin typeface="Arial" pitchFamily="34" charset="0"/>
                <a:cs typeface="Arial" pitchFamily="34" charset="0"/>
              </a:rPr>
              <a:t>TẠI TP. HỒ CHÍ MINH</a:t>
            </a:r>
          </a:p>
        </p:txBody>
      </p:sp>
      <p:sp>
        <p:nvSpPr>
          <p:cNvPr id="6" name="Title 5"/>
          <p:cNvSpPr>
            <a:spLocks noGrp="1"/>
          </p:cNvSpPr>
          <p:nvPr>
            <p:ph type="ctrTitle"/>
          </p:nvPr>
        </p:nvSpPr>
        <p:spPr>
          <a:xfrm>
            <a:off x="2561230" y="2766301"/>
            <a:ext cx="8106770" cy="671953"/>
          </a:xfrm>
        </p:spPr>
        <p:txBody>
          <a:bodyPr>
            <a:no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HỌC PHẦN: PHÂN TÍCH THIẾT KẾ HỆ THỐNG</a:t>
            </a:r>
            <a:endParaRPr lang="vi-VN" sz="27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4648201" y="1235046"/>
            <a:ext cx="4841543" cy="738664"/>
          </a:xfrm>
          <a:prstGeom prst="rect">
            <a:avLst/>
          </a:prstGeom>
          <a:noFill/>
        </p:spPr>
        <p:txBody>
          <a:bodyPr wrap="square" rtlCol="0">
            <a:spAutoFit/>
          </a:bodyPr>
          <a:lstStyle/>
          <a:p>
            <a:r>
              <a:rPr lang="en-US" sz="2100" b="1"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Arial" pitchFamily="34" charset="0"/>
                <a:cs typeface="Arial" pitchFamily="34" charset="0"/>
              </a:rPr>
              <a:t>Bộ môn công nghệ thông tin</a:t>
            </a:r>
          </a:p>
          <a:p>
            <a:endParaRPr lang="vi-VN" sz="2100" dirty="0">
              <a:solidFill>
                <a:srgbClr val="0070C0"/>
              </a:solidFill>
            </a:endParaRPr>
          </a:p>
        </p:txBody>
      </p:sp>
      <p:cxnSp>
        <p:nvCxnSpPr>
          <p:cNvPr id="7" name="Straight Connector 6"/>
          <p:cNvCxnSpPr/>
          <p:nvPr/>
        </p:nvCxnSpPr>
        <p:spPr>
          <a:xfrm>
            <a:off x="5004180" y="1665330"/>
            <a:ext cx="2906973"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7911152" y="6172200"/>
            <a:ext cx="2344004" cy="369332"/>
          </a:xfrm>
          <a:prstGeom prst="rect">
            <a:avLst/>
          </a:prstGeom>
          <a:noFill/>
        </p:spPr>
        <p:txBody>
          <a:bodyPr wrap="square" rtlCol="0">
            <a:spAutoFit/>
          </a:bodyPr>
          <a:lstStyle/>
          <a:p>
            <a:r>
              <a:rPr lang="vi-VN" dirty="0"/>
              <a:t>GV: Phạm Thị Miên</a:t>
            </a:r>
          </a:p>
        </p:txBody>
      </p:sp>
    </p:spTree>
    <p:extLst>
      <p:ext uri="{BB962C8B-B14F-4D97-AF65-F5344CB8AC3E}">
        <p14:creationId xmlns:p14="http://schemas.microsoft.com/office/powerpoint/2010/main" val="2662056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1455" y="1524000"/>
            <a:ext cx="8915400" cy="2743200"/>
          </a:xfrm>
        </p:spPr>
        <p:txBody>
          <a:bodyPr/>
          <a:lstStyle/>
          <a:p>
            <a:pPr marL="0" indent="0">
              <a:buNone/>
            </a:pPr>
            <a:r>
              <a:rPr lang="en-US" b="1" i="1"/>
              <a:t>Mục đích</a:t>
            </a:r>
          </a:p>
          <a:p>
            <a:r>
              <a:rPr lang="en-US"/>
              <a:t>“Nghiên cứu tính khả thi” của dự án.</a:t>
            </a:r>
          </a:p>
          <a:p>
            <a:pPr lvl="1">
              <a:buFont typeface="Wingdings" panose="05000000000000000000" pitchFamily="2" charset="2"/>
              <a:buChar char="§"/>
            </a:pPr>
            <a:r>
              <a:rPr lang="en-US"/>
              <a:t>Khảo sát sơ bộ để xác định tính khả thi của dự án</a:t>
            </a:r>
          </a:p>
          <a:p>
            <a:pPr lvl="1">
              <a:buFont typeface="Wingdings" panose="05000000000000000000" pitchFamily="2" charset="2"/>
              <a:buChar char="§"/>
            </a:pPr>
            <a:r>
              <a:rPr lang="en-US"/>
              <a:t>Khảo sát chi tiết những gì sẽ thực hiện và  khẳng định lợi ích kèm theo.</a:t>
            </a:r>
          </a:p>
          <a:p>
            <a:endParaRPr lang="vi-VN"/>
          </a:p>
        </p:txBody>
      </p:sp>
      <p:sp>
        <p:nvSpPr>
          <p:cNvPr id="4" name="Title 1"/>
          <p:cNvSpPr>
            <a:spLocks noGrp="1"/>
          </p:cNvSpPr>
          <p:nvPr>
            <p:ph type="title"/>
          </p:nvPr>
        </p:nvSpPr>
        <p:spPr>
          <a:xfrm>
            <a:off x="1825168" y="628124"/>
            <a:ext cx="8911687" cy="667276"/>
          </a:xfrm>
        </p:spPr>
        <p:txBody>
          <a:bodyPr/>
          <a:lstStyle/>
          <a:p>
            <a:r>
              <a:rPr lang="en-US"/>
              <a:t>Giai đoạn xác định phạm </a:t>
            </a:r>
            <a:r>
              <a:rPr lang="en-US" smtClean="0"/>
              <a:t>vi (tt)</a:t>
            </a:r>
            <a:endParaRPr lang="vi-VN"/>
          </a:p>
        </p:txBody>
      </p:sp>
      <p:grpSp>
        <p:nvGrpSpPr>
          <p:cNvPr id="19" name="Group 18"/>
          <p:cNvGrpSpPr/>
          <p:nvPr/>
        </p:nvGrpSpPr>
        <p:grpSpPr>
          <a:xfrm>
            <a:off x="3810000" y="4294952"/>
            <a:ext cx="4800600" cy="658048"/>
            <a:chOff x="3810000" y="4294952"/>
            <a:chExt cx="4800600" cy="658048"/>
          </a:xfrm>
        </p:grpSpPr>
        <p:cxnSp>
          <p:nvCxnSpPr>
            <p:cNvPr id="6" name="Straight Arrow Connector 5"/>
            <p:cNvCxnSpPr/>
            <p:nvPr/>
          </p:nvCxnSpPr>
          <p:spPr>
            <a:xfrm flipV="1">
              <a:off x="3810000" y="4480112"/>
              <a:ext cx="914400" cy="47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0600" y="4294952"/>
              <a:ext cx="3810000" cy="461665"/>
            </a:xfrm>
            <a:prstGeom prst="rect">
              <a:avLst/>
            </a:prstGeom>
            <a:noFill/>
          </p:spPr>
          <p:txBody>
            <a:bodyPr wrap="square" rtlCol="0">
              <a:spAutoFit/>
            </a:bodyPr>
            <a:lstStyle/>
            <a:p>
              <a:r>
                <a:rPr lang="en-US" sz="2400" smtClean="0">
                  <a:latin typeface="Calibri" panose="020F0502020204030204" pitchFamily="34" charset="0"/>
                </a:rPr>
                <a:t>Để nguyên</a:t>
              </a:r>
              <a:endParaRPr lang="vi-VN" sz="2400">
                <a:latin typeface="Calibri" panose="020F0502020204030204" pitchFamily="34" charset="0"/>
              </a:endParaRPr>
            </a:p>
          </p:txBody>
        </p:sp>
      </p:grpSp>
      <p:grpSp>
        <p:nvGrpSpPr>
          <p:cNvPr id="20" name="Group 19"/>
          <p:cNvGrpSpPr/>
          <p:nvPr/>
        </p:nvGrpSpPr>
        <p:grpSpPr>
          <a:xfrm>
            <a:off x="3810000" y="4752152"/>
            <a:ext cx="4800600" cy="461665"/>
            <a:chOff x="3810000" y="4752152"/>
            <a:chExt cx="4800600" cy="461665"/>
          </a:xfrm>
        </p:grpSpPr>
        <p:cxnSp>
          <p:nvCxnSpPr>
            <p:cNvPr id="8" name="Straight Arrow Connector 7"/>
            <p:cNvCxnSpPr/>
            <p:nvPr/>
          </p:nvCxnSpPr>
          <p:spPr>
            <a:xfrm>
              <a:off x="3810000" y="4953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00600" y="4752152"/>
              <a:ext cx="3810000" cy="461665"/>
            </a:xfrm>
            <a:prstGeom prst="rect">
              <a:avLst/>
            </a:prstGeom>
            <a:noFill/>
          </p:spPr>
          <p:txBody>
            <a:bodyPr wrap="square" rtlCol="0">
              <a:spAutoFit/>
            </a:bodyPr>
            <a:lstStyle/>
            <a:p>
              <a:r>
                <a:rPr lang="en-US" sz="2400" smtClean="0">
                  <a:latin typeface="Calibri" panose="020F0502020204030204" pitchFamily="34" charset="0"/>
                </a:rPr>
                <a:t>Sửa nhanh</a:t>
              </a:r>
              <a:endParaRPr lang="vi-VN" sz="2400">
                <a:latin typeface="Calibri" panose="020F0502020204030204" pitchFamily="34" charset="0"/>
              </a:endParaRPr>
            </a:p>
          </p:txBody>
        </p:sp>
      </p:grpSp>
      <p:grpSp>
        <p:nvGrpSpPr>
          <p:cNvPr id="21" name="Group 20"/>
          <p:cNvGrpSpPr/>
          <p:nvPr/>
        </p:nvGrpSpPr>
        <p:grpSpPr>
          <a:xfrm>
            <a:off x="3810000" y="4973193"/>
            <a:ext cx="4800600" cy="914361"/>
            <a:chOff x="3810000" y="4973193"/>
            <a:chExt cx="4800600" cy="914361"/>
          </a:xfrm>
        </p:grpSpPr>
        <p:cxnSp>
          <p:nvCxnSpPr>
            <p:cNvPr id="10" name="Straight Arrow Connector 9"/>
            <p:cNvCxnSpPr/>
            <p:nvPr/>
          </p:nvCxnSpPr>
          <p:spPr>
            <a:xfrm>
              <a:off x="3810000" y="4973193"/>
              <a:ext cx="1066800" cy="645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00600" y="5425889"/>
              <a:ext cx="3810000" cy="461665"/>
            </a:xfrm>
            <a:prstGeom prst="rect">
              <a:avLst/>
            </a:prstGeom>
            <a:noFill/>
          </p:spPr>
          <p:txBody>
            <a:bodyPr wrap="square" rtlCol="0">
              <a:spAutoFit/>
            </a:bodyPr>
            <a:lstStyle/>
            <a:p>
              <a:r>
                <a:rPr lang="en-US" sz="2400" smtClean="0">
                  <a:latin typeface="Calibri" panose="020F0502020204030204" pitchFamily="34" charset="0"/>
                </a:rPr>
                <a:t>Thiết kế lại hệ thống hiện có</a:t>
              </a:r>
              <a:endParaRPr lang="vi-VN" sz="2400">
                <a:latin typeface="Calibri" panose="020F0502020204030204" pitchFamily="34" charset="0"/>
              </a:endParaRPr>
            </a:p>
          </p:txBody>
        </p:sp>
      </p:grpSp>
      <p:grpSp>
        <p:nvGrpSpPr>
          <p:cNvPr id="22" name="Group 21"/>
          <p:cNvGrpSpPr/>
          <p:nvPr/>
        </p:nvGrpSpPr>
        <p:grpSpPr>
          <a:xfrm>
            <a:off x="3810000" y="4959935"/>
            <a:ext cx="4811486" cy="1534752"/>
            <a:chOff x="3810000" y="4959935"/>
            <a:chExt cx="4811486" cy="1534752"/>
          </a:xfrm>
        </p:grpSpPr>
        <p:cxnSp>
          <p:nvCxnSpPr>
            <p:cNvPr id="12" name="Straight Arrow Connector 11"/>
            <p:cNvCxnSpPr/>
            <p:nvPr/>
          </p:nvCxnSpPr>
          <p:spPr>
            <a:xfrm>
              <a:off x="3810000" y="4959935"/>
              <a:ext cx="1066800" cy="133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11486" y="6033022"/>
              <a:ext cx="3810000" cy="461665"/>
            </a:xfrm>
            <a:prstGeom prst="rect">
              <a:avLst/>
            </a:prstGeom>
            <a:noFill/>
          </p:spPr>
          <p:txBody>
            <a:bodyPr wrap="square" rtlCol="0">
              <a:spAutoFit/>
            </a:bodyPr>
            <a:lstStyle/>
            <a:p>
              <a:r>
                <a:rPr lang="en-US" sz="2400" smtClean="0">
                  <a:latin typeface="Calibri" panose="020F0502020204030204" pitchFamily="34" charset="0"/>
                </a:rPr>
                <a:t>Thiết kế hệ thống mới</a:t>
              </a:r>
              <a:endParaRPr lang="vi-VN" sz="2400">
                <a:latin typeface="Calibri" panose="020F0502020204030204" pitchFamily="34" charset="0"/>
              </a:endParaRPr>
            </a:p>
          </p:txBody>
        </p:sp>
      </p:grpSp>
    </p:spTree>
    <p:extLst>
      <p:ext uri="{BB962C8B-B14F-4D97-AF65-F5344CB8AC3E}">
        <p14:creationId xmlns:p14="http://schemas.microsoft.com/office/powerpoint/2010/main" val="39579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2057400"/>
            <a:ext cx="7814733" cy="3450696"/>
          </a:xfrm>
        </p:spPr>
        <p:txBody>
          <a:bodyPr>
            <a:normAutofit fontScale="92500" lnSpcReduction="10000"/>
          </a:bodyPr>
          <a:lstStyle/>
          <a:p>
            <a:pPr marL="0" indent="0" algn="just">
              <a:buNone/>
            </a:pPr>
            <a:r>
              <a:rPr lang="en-US" dirty="0"/>
              <a:t>+ Chuẩn 3 (</a:t>
            </a:r>
            <a:r>
              <a:rPr lang="en-US" i="1" dirty="0"/>
              <a:t>third  normal form - 3NF</a:t>
            </a:r>
            <a:r>
              <a:rPr lang="en-US" dirty="0"/>
              <a:t>): Một quan hệ là chuẩn 3 nếu:</a:t>
            </a:r>
          </a:p>
          <a:p>
            <a:pPr marL="0" indent="0" algn="just">
              <a:buNone/>
            </a:pPr>
            <a:r>
              <a:rPr lang="en-US" dirty="0"/>
              <a:t>		- Là chuẩn 2;</a:t>
            </a:r>
          </a:p>
          <a:p>
            <a:pPr marL="0" indent="0" algn="just">
              <a:buNone/>
            </a:pPr>
            <a:r>
              <a:rPr lang="en-US" dirty="0"/>
              <a:t>		- Không tồn tại các thuộc tính không khoá phụ thuộc bắc cầu vào khoá (qua một thuộc tính gọi là </a:t>
            </a:r>
            <a:r>
              <a:rPr lang="en-US" i="1" dirty="0"/>
              <a:t>thuộc tính</a:t>
            </a:r>
            <a:r>
              <a:rPr lang="en-US" dirty="0"/>
              <a:t> </a:t>
            </a:r>
            <a:r>
              <a:rPr lang="en-US" i="1" dirty="0"/>
              <a:t>bắc cầu</a:t>
            </a:r>
            <a:r>
              <a:rPr lang="en-US" dirty="0"/>
              <a:t>).</a:t>
            </a:r>
          </a:p>
          <a:p>
            <a:pPr marL="0" indent="0" algn="just">
              <a:buNone/>
            </a:pPr>
            <a:r>
              <a:rPr lang="en-US" dirty="0"/>
              <a:t>	+ Một số chuẩn bổ sung: chuẩn Boyce </a:t>
            </a:r>
            <a:r>
              <a:rPr lang="en-US" dirty="0" err="1"/>
              <a:t>Codd</a:t>
            </a:r>
            <a:r>
              <a:rPr lang="en-US" dirty="0"/>
              <a:t>; chuẩn 4, chuẩn 5, ...</a:t>
            </a:r>
          </a:p>
          <a:p>
            <a:pPr algn="just"/>
            <a:endParaRPr lang="vi-VN" dirty="0"/>
          </a:p>
        </p:txBody>
      </p:sp>
      <p:sp>
        <p:nvSpPr>
          <p:cNvPr id="4"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4426033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1" y="1981200"/>
            <a:ext cx="8047567" cy="4495800"/>
          </a:xfrm>
        </p:spPr>
        <p:txBody>
          <a:bodyPr>
            <a:noAutofit/>
          </a:bodyPr>
          <a:lstStyle/>
          <a:p>
            <a:pPr marL="0" indent="0" algn="just">
              <a:buNone/>
            </a:pPr>
            <a:r>
              <a:rPr lang="en-US" b="1" i="1" smtClean="0"/>
              <a:t>* Chuẩn </a:t>
            </a:r>
            <a:r>
              <a:rPr lang="en-US" b="1" i="1" dirty="0"/>
              <a:t>hoá các quan </a:t>
            </a:r>
            <a:r>
              <a:rPr lang="en-US" b="1" i="1" dirty="0" smtClean="0"/>
              <a:t>hệ</a:t>
            </a:r>
          </a:p>
          <a:p>
            <a:pPr marL="0" indent="0" algn="just">
              <a:buNone/>
            </a:pPr>
            <a:r>
              <a:rPr lang="en-US" dirty="0"/>
              <a:t>Chuẩn hoá là một quá trình chuyển một quan hệ có cấu trúc dữ liệu phức tạp thành các quan hệ có cấu trúc dữ liệu đơn giản hơn và vững chắc.</a:t>
            </a:r>
          </a:p>
          <a:p>
            <a:pPr marL="0" indent="0" algn="just">
              <a:buNone/>
            </a:pPr>
            <a:r>
              <a:rPr lang="fr-FR" i="1" dirty="0"/>
              <a:t>a) Nếu quan hệ không phải là chuẩn 1:</a:t>
            </a:r>
            <a:endParaRPr lang="en-US" dirty="0"/>
          </a:p>
          <a:p>
            <a:pPr algn="just"/>
            <a:r>
              <a:rPr lang="fr-FR" dirty="0"/>
              <a:t>Khi một quan hệ không phải là chuẩn 1, nghĩa là nó chứa thuộc tính lặp. Khi đó ta phải phân rã quan hệ thành hai quan hệ:</a:t>
            </a:r>
            <a:endParaRPr lang="en-US" dirty="0"/>
          </a:p>
          <a:p>
            <a:pPr marL="0" indent="0" algn="just">
              <a:buNone/>
            </a:pPr>
            <a:r>
              <a:rPr lang="fr-FR" dirty="0"/>
              <a:t>	- Quan hệ 1: gồm các thuộc tính lặp và phần khoá chính xác định chúng.</a:t>
            </a:r>
            <a:endParaRPr lang="en-US" dirty="0"/>
          </a:p>
          <a:p>
            <a:pPr marL="0" indent="0" algn="just">
              <a:buNone/>
            </a:pPr>
            <a:r>
              <a:rPr lang="fr-FR" dirty="0"/>
              <a:t>	- Quan hệ 2: gồm các thuộc tính còn lại và khoá chính nhưng không chứa các thuộc tính lặp.</a:t>
            </a:r>
            <a:endParaRPr lang="en-US" dirty="0"/>
          </a:p>
          <a:p>
            <a:pPr marL="0" indent="0" algn="just">
              <a:buNone/>
            </a:pPr>
            <a:endParaRPr lang="en-US" b="1" i="1" dirty="0"/>
          </a:p>
        </p:txBody>
      </p:sp>
      <p:sp>
        <p:nvSpPr>
          <p:cNvPr id="5"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404805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ircle(in)">
                                      <p:cBhvr>
                                        <p:cTn id="3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4600" y="1905000"/>
            <a:ext cx="8915400" cy="3777622"/>
          </a:xfrm>
        </p:spPr>
        <p:txBody>
          <a:bodyPr>
            <a:normAutofit/>
          </a:bodyPr>
          <a:lstStyle/>
          <a:p>
            <a:pPr marL="0" indent="0" algn="just">
              <a:buNone/>
            </a:pPr>
            <a:r>
              <a:rPr lang="fr-FR" i="1" dirty="0"/>
              <a:t>b) Nếu quan hệ không phải là chuẩn 2: </a:t>
            </a:r>
            <a:endParaRPr lang="en-US" dirty="0"/>
          </a:p>
          <a:p>
            <a:pPr algn="just"/>
            <a:r>
              <a:rPr lang="fr-FR" dirty="0"/>
              <a:t>Khi quan hệ là chuẩn 1 nhưng chưa phải là chuẩn 2 có nghĩa là nó chứa thuộc tính phụ thuộc vào một phần của khoá. Ta phân rã quan hệ thành hai quan hệ:</a:t>
            </a:r>
            <a:endParaRPr lang="en-US" dirty="0"/>
          </a:p>
          <a:p>
            <a:pPr marL="0" indent="0" algn="just">
              <a:buNone/>
            </a:pPr>
            <a:r>
              <a:rPr lang="fr-FR" dirty="0"/>
              <a:t>	- Quan hệ 1: gồm các thuộc tính phụ thuộc vào một phần khoá chính và phần khoá chính xác định chúng.</a:t>
            </a:r>
            <a:endParaRPr lang="en-US" dirty="0"/>
          </a:p>
          <a:p>
            <a:pPr marL="0" indent="0" algn="just">
              <a:buNone/>
            </a:pPr>
            <a:r>
              <a:rPr lang="fr-FR" dirty="0"/>
              <a:t>	- Quan hệ 2: gồm các thuộc tính còn lại và khoá chính. </a:t>
            </a:r>
            <a:endParaRPr lang="en-US" dirty="0"/>
          </a:p>
          <a:p>
            <a:pPr algn="just"/>
            <a:endParaRPr lang="vi-VN" dirty="0"/>
          </a:p>
        </p:txBody>
      </p:sp>
      <p:sp>
        <p:nvSpPr>
          <p:cNvPr id="4"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8923277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1" y="1981200"/>
            <a:ext cx="8047567" cy="4495800"/>
          </a:xfrm>
        </p:spPr>
        <p:txBody>
          <a:bodyPr>
            <a:noAutofit/>
          </a:bodyPr>
          <a:lstStyle/>
          <a:p>
            <a:pPr marL="0" indent="0" algn="just">
              <a:buNone/>
            </a:pPr>
            <a:r>
              <a:rPr lang="fr-FR" i="1" smtClean="0"/>
              <a:t>c</a:t>
            </a:r>
            <a:r>
              <a:rPr lang="fr-FR" i="1" dirty="0"/>
              <a:t>) Nếu quan hệ không phải là chuẩn 3: </a:t>
            </a:r>
            <a:endParaRPr lang="en-US" dirty="0"/>
          </a:p>
          <a:p>
            <a:pPr algn="just"/>
            <a:r>
              <a:rPr lang="fr-FR" dirty="0"/>
              <a:t>Khi quan hệ là chuẩn 2 nhưng chưa phải là chuẩn 3 có nghĩa là tồn tại phụ thuộc bắc cầu trong quan hệ. Ta phân rã quan hệ thành hai quan hệ:</a:t>
            </a:r>
            <a:endParaRPr lang="en-US" dirty="0"/>
          </a:p>
          <a:p>
            <a:pPr marL="0" indent="0" algn="just">
              <a:buNone/>
            </a:pPr>
            <a:r>
              <a:rPr lang="fr-FR" dirty="0"/>
              <a:t>	- Quan hệ 1: gồm các thuộc tính phụ thuộc bắc cầu và thuộc tính cầu.</a:t>
            </a:r>
            <a:endParaRPr lang="en-US" dirty="0"/>
          </a:p>
          <a:p>
            <a:pPr marL="0" indent="0" algn="just">
              <a:buNone/>
            </a:pPr>
            <a:r>
              <a:rPr lang="fr-FR" dirty="0"/>
              <a:t>	- Quan hệ 2: gồm các thuộc tính còn lại và thuộc tính cầu.</a:t>
            </a:r>
            <a:endParaRPr lang="en-US" dirty="0"/>
          </a:p>
          <a:p>
            <a:pPr marL="0" indent="0" algn="just">
              <a:buNone/>
            </a:pPr>
            <a:endParaRPr lang="en-US" b="1" i="1" dirty="0"/>
          </a:p>
        </p:txBody>
      </p:sp>
      <p:sp>
        <p:nvSpPr>
          <p:cNvPr id="5"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242323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00200"/>
            <a:ext cx="8047567" cy="4495800"/>
          </a:xfrm>
        </p:spPr>
        <p:txBody>
          <a:bodyPr>
            <a:noAutofit/>
          </a:bodyPr>
          <a:lstStyle/>
          <a:p>
            <a:pPr marL="0" indent="0">
              <a:buNone/>
            </a:pPr>
            <a:r>
              <a:rPr lang="en-US" b="1" i="1"/>
              <a:t>Ví dụ: Xét hóa đơn bán hàng sau</a:t>
            </a:r>
            <a:endParaRPr lang="en-US"/>
          </a:p>
          <a:p>
            <a:pPr marL="0" indent="0">
              <a:buNone/>
            </a:pPr>
            <a:endParaRPr lang="en-US" b="1" i="1"/>
          </a:p>
        </p:txBody>
      </p:sp>
      <p:sp>
        <p:nvSpPr>
          <p:cNvPr id="6" name="Title 1"/>
          <p:cNvSpPr>
            <a:spLocks noGrp="1"/>
          </p:cNvSpPr>
          <p:nvPr>
            <p:ph type="title"/>
          </p:nvPr>
        </p:nvSpPr>
        <p:spPr>
          <a:xfrm>
            <a:off x="1825168" y="628124"/>
            <a:ext cx="8911687" cy="743476"/>
          </a:xfrm>
        </p:spPr>
        <p:txBody>
          <a:bodyPr/>
          <a:lstStyle/>
          <a:p>
            <a:r>
              <a:rPr lang="en-US" smtClean="0"/>
              <a:t>CHUẨN HÓA DỮ LIỆU (tt)</a:t>
            </a:r>
            <a:endParaRPr lang="vi-VN"/>
          </a:p>
        </p:txBody>
      </p:sp>
      <p:grpSp>
        <p:nvGrpSpPr>
          <p:cNvPr id="8" name="Group 7"/>
          <p:cNvGrpSpPr/>
          <p:nvPr/>
        </p:nvGrpSpPr>
        <p:grpSpPr>
          <a:xfrm>
            <a:off x="2743200" y="2285716"/>
            <a:ext cx="7696200" cy="4586798"/>
            <a:chOff x="2743200" y="2285716"/>
            <a:chExt cx="7696200" cy="4586798"/>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2285716"/>
              <a:ext cx="7696200" cy="4586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725884" y="6339114"/>
              <a:ext cx="642211" cy="3114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mtClean="0">
                  <a:latin typeface="Times New Roman" panose="02020603050405020304" pitchFamily="18" charset="0"/>
                  <a:cs typeface="Times New Roman" panose="02020603050405020304" pitchFamily="18" charset="0"/>
                </a:rPr>
                <a:t>MUA</a:t>
              </a:r>
              <a:endParaRPr lang="vi-VN" sz="14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963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00"/>
            <a:ext cx="8047567" cy="4495800"/>
          </a:xfrm>
        </p:spPr>
        <p:txBody>
          <a:bodyPr>
            <a:noAutofit/>
          </a:bodyPr>
          <a:lstStyle/>
          <a:p>
            <a:pPr marL="0" indent="0">
              <a:buNone/>
            </a:pPr>
            <a:r>
              <a:rPr lang="en-US" b="1"/>
              <a:t>Liệt kê tất cả các thuộc tính, xác định các thuộc tính lặp (R), các thuộc tính thứ sinh (S). </a:t>
            </a:r>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r>
              <a:rPr lang="en-US"/>
              <a:t>Xác định khóa cho quan hệ.</a:t>
            </a:r>
            <a:endParaRPr lang="en-US" b="1"/>
          </a:p>
          <a:p>
            <a:pPr marL="0" indent="0">
              <a:buNone/>
            </a:pPr>
            <a:endParaRPr lang="en-US" b="1" i="1"/>
          </a:p>
          <a:p>
            <a:pPr marL="0" indent="0">
              <a:buNone/>
            </a:pPr>
            <a:endParaRPr lang="en-US" b="1" i="1"/>
          </a:p>
        </p:txBody>
      </p:sp>
      <p:graphicFrame>
        <p:nvGraphicFramePr>
          <p:cNvPr id="4" name="Table 3"/>
          <p:cNvGraphicFramePr>
            <a:graphicFrameLocks noGrp="1"/>
          </p:cNvGraphicFramePr>
          <p:nvPr>
            <p:extLst>
              <p:ext uri="{D42A27DB-BD31-4B8C-83A1-F6EECF244321}">
                <p14:modId xmlns:p14="http://schemas.microsoft.com/office/powerpoint/2010/main" val="2511252616"/>
              </p:ext>
            </p:extLst>
          </p:nvPr>
        </p:nvGraphicFramePr>
        <p:xfrm>
          <a:off x="3461611" y="2514600"/>
          <a:ext cx="5638800" cy="3302000"/>
        </p:xfrm>
        <a:graphic>
          <a:graphicData uri="http://schemas.openxmlformats.org/drawingml/2006/table">
            <a:tbl>
              <a:tblPr firstRow="1" firstCol="1" lastRow="1" lastCol="1" bandRow="1" bandCol="1">
                <a:tableStyleId>{5C22544A-7EE6-4342-B048-85BDC9FD1C3A}</a:tableStyleId>
              </a:tblPr>
              <a:tblGrid>
                <a:gridCol w="3007360">
                  <a:extLst>
                    <a:ext uri="{9D8B030D-6E8A-4147-A177-3AD203B41FA5}">
                      <a16:colId xmlns:a16="http://schemas.microsoft.com/office/drawing/2014/main" val="20000"/>
                    </a:ext>
                  </a:extLst>
                </a:gridCol>
                <a:gridCol w="2631440">
                  <a:extLst>
                    <a:ext uri="{9D8B030D-6E8A-4147-A177-3AD203B41FA5}">
                      <a16:colId xmlns:a16="http://schemas.microsoft.com/office/drawing/2014/main" val="20001"/>
                    </a:ext>
                  </a:extLst>
                </a:gridCol>
              </a:tblGrid>
              <a:tr h="3276600">
                <a:tc>
                  <a:txBody>
                    <a:bodyPr/>
                    <a:lstStyle/>
                    <a:p>
                      <a:pPr algn="just">
                        <a:lnSpc>
                          <a:spcPts val="1800"/>
                        </a:lnSpc>
                        <a:spcBef>
                          <a:spcPts val="400"/>
                        </a:spcBef>
                        <a:spcAft>
                          <a:spcPts val="0"/>
                        </a:spcAft>
                      </a:pPr>
                      <a:endParaRPr lang="en-US" sz="2000" smtClean="0">
                        <a:solidFill>
                          <a:schemeClr val="tx1"/>
                        </a:solidFill>
                        <a:effectLst/>
                        <a:latin typeface="Calibri" panose="020F0502020204030204" pitchFamily="34" charset="0"/>
                      </a:endParaRPr>
                    </a:p>
                    <a:p>
                      <a:pPr algn="just">
                        <a:lnSpc>
                          <a:spcPts val="1800"/>
                        </a:lnSpc>
                        <a:spcBef>
                          <a:spcPts val="400"/>
                        </a:spcBef>
                        <a:spcAft>
                          <a:spcPts val="0"/>
                        </a:spcAft>
                      </a:pPr>
                      <a:r>
                        <a:rPr lang="en-US" sz="2000" smtClean="0">
                          <a:solidFill>
                            <a:schemeClr val="tx1"/>
                          </a:solidFill>
                          <a:effectLst/>
                          <a:latin typeface="Calibri" panose="020F0502020204030204" pitchFamily="34" charset="0"/>
                        </a:rPr>
                        <a:t>Số </a:t>
                      </a:r>
                      <a:r>
                        <a:rPr lang="en-US" sz="2000">
                          <a:solidFill>
                            <a:schemeClr val="tx1"/>
                          </a:solidFill>
                          <a:effectLst/>
                          <a:latin typeface="Calibri" panose="020F0502020204030204" pitchFamily="34" charset="0"/>
                        </a:rPr>
                        <a:t>HĐ</a:t>
                      </a:r>
                    </a:p>
                    <a:p>
                      <a:pPr algn="just">
                        <a:lnSpc>
                          <a:spcPts val="1800"/>
                        </a:lnSpc>
                        <a:spcBef>
                          <a:spcPts val="400"/>
                        </a:spcBef>
                        <a:spcAft>
                          <a:spcPts val="0"/>
                        </a:spcAft>
                      </a:pPr>
                      <a:r>
                        <a:rPr lang="en-US" sz="2000">
                          <a:solidFill>
                            <a:schemeClr val="tx1"/>
                          </a:solidFill>
                          <a:effectLst/>
                          <a:latin typeface="Calibri" panose="020F0502020204030204" pitchFamily="34" charset="0"/>
                        </a:rPr>
                        <a:t>Liên số</a:t>
                      </a:r>
                    </a:p>
                    <a:p>
                      <a:pPr algn="just">
                        <a:lnSpc>
                          <a:spcPts val="1800"/>
                        </a:lnSpc>
                        <a:spcBef>
                          <a:spcPts val="400"/>
                        </a:spcBef>
                        <a:spcAft>
                          <a:spcPts val="0"/>
                        </a:spcAft>
                      </a:pPr>
                      <a:r>
                        <a:rPr lang="en-US" sz="2000">
                          <a:solidFill>
                            <a:schemeClr val="tx1"/>
                          </a:solidFill>
                          <a:effectLst/>
                          <a:latin typeface="Calibri" panose="020F0502020204030204" pitchFamily="34" charset="0"/>
                        </a:rPr>
                        <a:t>MãKH</a:t>
                      </a:r>
                    </a:p>
                    <a:p>
                      <a:pPr algn="just">
                        <a:lnSpc>
                          <a:spcPts val="1800"/>
                        </a:lnSpc>
                        <a:spcBef>
                          <a:spcPts val="400"/>
                        </a:spcBef>
                        <a:spcAft>
                          <a:spcPts val="0"/>
                        </a:spcAft>
                      </a:pPr>
                      <a:r>
                        <a:rPr lang="en-US" sz="2000">
                          <a:solidFill>
                            <a:schemeClr val="tx1"/>
                          </a:solidFill>
                          <a:effectLst/>
                          <a:latin typeface="Calibri" panose="020F0502020204030204" pitchFamily="34" charset="0"/>
                        </a:rPr>
                        <a:t>Họ tên KH</a:t>
                      </a:r>
                    </a:p>
                    <a:p>
                      <a:pPr algn="just">
                        <a:lnSpc>
                          <a:spcPts val="1800"/>
                        </a:lnSpc>
                        <a:spcBef>
                          <a:spcPts val="400"/>
                        </a:spcBef>
                        <a:spcAft>
                          <a:spcPts val="0"/>
                        </a:spcAft>
                      </a:pPr>
                      <a:r>
                        <a:rPr lang="en-US" sz="2000">
                          <a:solidFill>
                            <a:schemeClr val="tx1"/>
                          </a:solidFill>
                          <a:effectLst/>
                          <a:latin typeface="Calibri" panose="020F0502020204030204" pitchFamily="34" charset="0"/>
                        </a:rPr>
                        <a:t>Địa chỉ KH</a:t>
                      </a:r>
                    </a:p>
                    <a:p>
                      <a:pPr algn="just">
                        <a:lnSpc>
                          <a:spcPts val="1800"/>
                        </a:lnSpc>
                        <a:spcBef>
                          <a:spcPts val="400"/>
                        </a:spcBef>
                        <a:spcAft>
                          <a:spcPts val="0"/>
                        </a:spcAft>
                      </a:pPr>
                      <a:r>
                        <a:rPr lang="en-US" sz="2000">
                          <a:solidFill>
                            <a:schemeClr val="tx1"/>
                          </a:solidFill>
                          <a:effectLst/>
                          <a:latin typeface="Calibri" panose="020F0502020204030204" pitchFamily="34" charset="0"/>
                        </a:rPr>
                        <a:t>Số TK</a:t>
                      </a:r>
                    </a:p>
                    <a:p>
                      <a:pPr algn="just">
                        <a:lnSpc>
                          <a:spcPts val="1800"/>
                        </a:lnSpc>
                        <a:spcBef>
                          <a:spcPts val="400"/>
                        </a:spcBef>
                        <a:spcAft>
                          <a:spcPts val="0"/>
                        </a:spcAft>
                      </a:pPr>
                      <a:r>
                        <a:rPr lang="en-US" sz="2000">
                          <a:solidFill>
                            <a:schemeClr val="tx1"/>
                          </a:solidFill>
                          <a:effectLst/>
                          <a:latin typeface="Calibri" panose="020F0502020204030204" pitchFamily="34" charset="0"/>
                        </a:rPr>
                        <a:t>PT thanh toán</a:t>
                      </a:r>
                    </a:p>
                    <a:p>
                      <a:pPr algn="just">
                        <a:lnSpc>
                          <a:spcPts val="1800"/>
                        </a:lnSpc>
                        <a:spcBef>
                          <a:spcPts val="400"/>
                        </a:spcBef>
                        <a:spcAft>
                          <a:spcPts val="0"/>
                        </a:spcAft>
                      </a:pPr>
                      <a:r>
                        <a:rPr lang="en-US" sz="2000">
                          <a:solidFill>
                            <a:schemeClr val="tx1"/>
                          </a:solidFill>
                          <a:effectLst/>
                          <a:latin typeface="Calibri" panose="020F0502020204030204" pitchFamily="34" charset="0"/>
                        </a:rPr>
                        <a:t>Ngày HĐ</a:t>
                      </a:r>
                    </a:p>
                    <a:p>
                      <a:pPr algn="just">
                        <a:lnSpc>
                          <a:spcPts val="1800"/>
                        </a:lnSpc>
                        <a:spcBef>
                          <a:spcPts val="400"/>
                        </a:spcBef>
                        <a:spcAft>
                          <a:spcPts val="0"/>
                        </a:spcAft>
                      </a:pPr>
                      <a:r>
                        <a:rPr lang="en-US" sz="2000">
                          <a:solidFill>
                            <a:schemeClr val="tx1"/>
                          </a:solidFill>
                          <a:effectLst/>
                          <a:latin typeface="Calibri" panose="020F0502020204030204" pitchFamily="34" charset="0"/>
                        </a:rPr>
                        <a:t>Người bán</a:t>
                      </a:r>
                    </a:p>
                    <a:p>
                      <a:pPr algn="just">
                        <a:lnSpc>
                          <a:spcPts val="1800"/>
                        </a:lnSpc>
                        <a:spcBef>
                          <a:spcPts val="400"/>
                        </a:spcBef>
                        <a:spcAft>
                          <a:spcPts val="0"/>
                        </a:spcAft>
                      </a:pPr>
                      <a:r>
                        <a:rPr lang="en-US" sz="2000">
                          <a:solidFill>
                            <a:schemeClr val="tx1"/>
                          </a:solidFill>
                          <a:effectLst/>
                          <a:latin typeface="Calibri" panose="020F0502020204030204" pitchFamily="34" charset="0"/>
                        </a:rPr>
                        <a:t>Người mua</a:t>
                      </a:r>
                      <a:endParaRPr lang="en-US" sz="2000" b="1">
                        <a:solidFill>
                          <a:schemeClr val="tx1"/>
                        </a:solidFill>
                        <a:effectLst/>
                        <a:latin typeface="Calibri" panose="020F0502020204030204" pitchFamily="34" charset="0"/>
                        <a:ea typeface="Times New Roman"/>
                      </a:endParaRPr>
                    </a:p>
                  </a:txBody>
                  <a:tcPr marL="68580" marR="68580" marT="0" marB="0">
                    <a:solidFill>
                      <a:schemeClr val="bg2">
                        <a:lumMod val="75000"/>
                      </a:schemeClr>
                    </a:solidFill>
                  </a:tcPr>
                </a:tc>
                <a:tc>
                  <a:txBody>
                    <a:bodyPr/>
                    <a:lstStyle/>
                    <a:p>
                      <a:pPr algn="just">
                        <a:lnSpc>
                          <a:spcPts val="1800"/>
                        </a:lnSpc>
                        <a:spcBef>
                          <a:spcPts val="400"/>
                        </a:spcBef>
                        <a:spcAft>
                          <a:spcPts val="0"/>
                        </a:spcAft>
                      </a:pPr>
                      <a:endParaRPr lang="en-US" sz="2000" smtClean="0">
                        <a:solidFill>
                          <a:schemeClr val="tx1"/>
                        </a:solidFill>
                        <a:effectLst/>
                        <a:latin typeface="Calibri" panose="020F0502020204030204" pitchFamily="34" charset="0"/>
                      </a:endParaRPr>
                    </a:p>
                    <a:p>
                      <a:pPr algn="just">
                        <a:lnSpc>
                          <a:spcPts val="1800"/>
                        </a:lnSpc>
                        <a:spcBef>
                          <a:spcPts val="400"/>
                        </a:spcBef>
                        <a:spcAft>
                          <a:spcPts val="0"/>
                        </a:spcAft>
                      </a:pPr>
                      <a:r>
                        <a:rPr lang="en-US" sz="2000" smtClean="0">
                          <a:solidFill>
                            <a:schemeClr val="tx1"/>
                          </a:solidFill>
                          <a:effectLst/>
                          <a:latin typeface="Calibri" panose="020F0502020204030204" pitchFamily="34" charset="0"/>
                        </a:rPr>
                        <a:t>STT </a:t>
                      </a:r>
                      <a:r>
                        <a:rPr lang="en-US" sz="2000">
                          <a:solidFill>
                            <a:schemeClr val="tx1"/>
                          </a:solidFill>
                          <a:effectLst/>
                          <a:latin typeface="Calibri" panose="020F0502020204030204" pitchFamily="34" charset="0"/>
                        </a:rPr>
                        <a:t>(R)</a:t>
                      </a:r>
                    </a:p>
                    <a:p>
                      <a:pPr algn="just">
                        <a:lnSpc>
                          <a:spcPts val="1800"/>
                        </a:lnSpc>
                        <a:spcBef>
                          <a:spcPts val="400"/>
                        </a:spcBef>
                        <a:spcAft>
                          <a:spcPts val="0"/>
                        </a:spcAft>
                      </a:pPr>
                      <a:r>
                        <a:rPr lang="en-US" sz="2000">
                          <a:solidFill>
                            <a:schemeClr val="tx1"/>
                          </a:solidFill>
                          <a:effectLst/>
                          <a:latin typeface="Calibri" panose="020F0502020204030204" pitchFamily="34" charset="0"/>
                        </a:rPr>
                        <a:t>Mã hàng (R)</a:t>
                      </a:r>
                    </a:p>
                    <a:p>
                      <a:pPr algn="just">
                        <a:lnSpc>
                          <a:spcPts val="1800"/>
                        </a:lnSpc>
                        <a:spcBef>
                          <a:spcPts val="400"/>
                        </a:spcBef>
                        <a:spcAft>
                          <a:spcPts val="0"/>
                        </a:spcAft>
                      </a:pPr>
                      <a:r>
                        <a:rPr lang="en-US" sz="2000">
                          <a:solidFill>
                            <a:schemeClr val="tx1"/>
                          </a:solidFill>
                          <a:effectLst/>
                          <a:latin typeface="Calibri" panose="020F0502020204030204" pitchFamily="34" charset="0"/>
                        </a:rPr>
                        <a:t>Tên hàng (R)</a:t>
                      </a:r>
                    </a:p>
                    <a:p>
                      <a:pPr algn="just">
                        <a:lnSpc>
                          <a:spcPts val="1800"/>
                        </a:lnSpc>
                        <a:spcBef>
                          <a:spcPts val="400"/>
                        </a:spcBef>
                        <a:spcAft>
                          <a:spcPts val="0"/>
                        </a:spcAft>
                      </a:pPr>
                      <a:r>
                        <a:rPr lang="en-US" sz="2000">
                          <a:solidFill>
                            <a:schemeClr val="tx1"/>
                          </a:solidFill>
                          <a:effectLst/>
                          <a:latin typeface="Calibri" panose="020F0502020204030204" pitchFamily="34" charset="0"/>
                        </a:rPr>
                        <a:t>Đơn vị tính (R)</a:t>
                      </a:r>
                    </a:p>
                    <a:p>
                      <a:pPr algn="just">
                        <a:lnSpc>
                          <a:spcPts val="1800"/>
                        </a:lnSpc>
                        <a:spcBef>
                          <a:spcPts val="400"/>
                        </a:spcBef>
                        <a:spcAft>
                          <a:spcPts val="0"/>
                        </a:spcAft>
                      </a:pPr>
                      <a:r>
                        <a:rPr lang="en-US" sz="2000">
                          <a:solidFill>
                            <a:schemeClr val="tx1"/>
                          </a:solidFill>
                          <a:effectLst/>
                          <a:latin typeface="Calibri" panose="020F0502020204030204" pitchFamily="34" charset="0"/>
                        </a:rPr>
                        <a:t>Đơn giá (R)</a:t>
                      </a:r>
                    </a:p>
                    <a:p>
                      <a:pPr algn="just">
                        <a:lnSpc>
                          <a:spcPts val="1800"/>
                        </a:lnSpc>
                        <a:spcBef>
                          <a:spcPts val="400"/>
                        </a:spcBef>
                        <a:spcAft>
                          <a:spcPts val="0"/>
                        </a:spcAft>
                      </a:pPr>
                      <a:r>
                        <a:rPr lang="en-US" sz="2000">
                          <a:solidFill>
                            <a:schemeClr val="tx1"/>
                          </a:solidFill>
                          <a:effectLst/>
                          <a:latin typeface="Calibri" panose="020F0502020204030204" pitchFamily="34" charset="0"/>
                        </a:rPr>
                        <a:t>Số lượng (R)</a:t>
                      </a:r>
                    </a:p>
                    <a:p>
                      <a:pPr algn="just">
                        <a:lnSpc>
                          <a:spcPts val="1800"/>
                        </a:lnSpc>
                        <a:spcBef>
                          <a:spcPts val="400"/>
                        </a:spcBef>
                        <a:spcAft>
                          <a:spcPts val="0"/>
                        </a:spcAft>
                      </a:pPr>
                      <a:r>
                        <a:rPr lang="en-US" sz="2000">
                          <a:solidFill>
                            <a:schemeClr val="tx1"/>
                          </a:solidFill>
                          <a:effectLst/>
                          <a:latin typeface="Calibri" panose="020F0502020204030204" pitchFamily="34" charset="0"/>
                        </a:rPr>
                        <a:t>Thành tiền (R), (S)</a:t>
                      </a:r>
                    </a:p>
                    <a:p>
                      <a:pPr algn="just">
                        <a:lnSpc>
                          <a:spcPts val="1800"/>
                        </a:lnSpc>
                        <a:spcBef>
                          <a:spcPts val="400"/>
                        </a:spcBef>
                        <a:spcAft>
                          <a:spcPts val="0"/>
                        </a:spcAft>
                      </a:pPr>
                      <a:r>
                        <a:rPr lang="en-US" sz="2000">
                          <a:solidFill>
                            <a:schemeClr val="tx1"/>
                          </a:solidFill>
                          <a:effectLst/>
                          <a:latin typeface="Calibri" panose="020F0502020204030204" pitchFamily="34" charset="0"/>
                        </a:rPr>
                        <a:t>Cộng (S)</a:t>
                      </a:r>
                    </a:p>
                    <a:p>
                      <a:pPr algn="just">
                        <a:lnSpc>
                          <a:spcPts val="1800"/>
                        </a:lnSpc>
                        <a:spcBef>
                          <a:spcPts val="400"/>
                        </a:spcBef>
                        <a:spcAft>
                          <a:spcPts val="0"/>
                        </a:spcAft>
                      </a:pPr>
                      <a:r>
                        <a:rPr lang="en-US" sz="2000">
                          <a:solidFill>
                            <a:schemeClr val="tx1"/>
                          </a:solidFill>
                          <a:effectLst/>
                          <a:latin typeface="Calibri" panose="020F0502020204030204" pitchFamily="34" charset="0"/>
                        </a:rPr>
                        <a:t>VAT (S)</a:t>
                      </a:r>
                    </a:p>
                    <a:p>
                      <a:pPr algn="just">
                        <a:lnSpc>
                          <a:spcPts val="1800"/>
                        </a:lnSpc>
                        <a:spcBef>
                          <a:spcPts val="400"/>
                        </a:spcBef>
                        <a:spcAft>
                          <a:spcPts val="0"/>
                        </a:spcAft>
                      </a:pPr>
                      <a:r>
                        <a:rPr lang="en-US" sz="2000">
                          <a:solidFill>
                            <a:schemeClr val="tx1"/>
                          </a:solidFill>
                          <a:effectLst/>
                          <a:latin typeface="Calibri" panose="020F0502020204030204" pitchFamily="34" charset="0"/>
                        </a:rPr>
                        <a:t>Tiền phải trả (S)</a:t>
                      </a:r>
                    </a:p>
                    <a:p>
                      <a:pPr algn="just">
                        <a:lnSpc>
                          <a:spcPts val="1800"/>
                        </a:lnSpc>
                        <a:spcBef>
                          <a:spcPts val="400"/>
                        </a:spcBef>
                        <a:spcAft>
                          <a:spcPts val="0"/>
                        </a:spcAft>
                      </a:pPr>
                      <a:r>
                        <a:rPr lang="en-US" sz="2000">
                          <a:solidFill>
                            <a:schemeClr val="tx1"/>
                          </a:solidFill>
                          <a:effectLst/>
                          <a:latin typeface="Calibri" panose="020F0502020204030204" pitchFamily="34" charset="0"/>
                        </a:rPr>
                        <a:t>Viết chữ (S)</a:t>
                      </a:r>
                      <a:endParaRPr lang="en-US" sz="2000" b="1">
                        <a:solidFill>
                          <a:schemeClr val="tx1"/>
                        </a:solidFill>
                        <a:effectLst/>
                        <a:latin typeface="Calibri" panose="020F0502020204030204" pitchFamily="34" charset="0"/>
                        <a:ea typeface="Times New Roman"/>
                      </a:endParaRPr>
                    </a:p>
                  </a:txBody>
                  <a:tcPr marL="68580" marR="68580" marT="0" marB="0">
                    <a:solidFill>
                      <a:schemeClr val="bg2">
                        <a:lumMod val="75000"/>
                      </a:schemeClr>
                    </a:solidFill>
                  </a:tcPr>
                </a:tc>
                <a:extLst>
                  <a:ext uri="{0D108BD9-81ED-4DB2-BD59-A6C34878D82A}">
                    <a16:rowId xmlns:a16="http://schemas.microsoft.com/office/drawing/2014/main" val="10000"/>
                  </a:ext>
                </a:extLst>
              </a:tr>
            </a:tbl>
          </a:graphicData>
        </a:graphic>
      </p:graphicFrame>
      <p:sp>
        <p:nvSpPr>
          <p:cNvPr id="6"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9485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circle(in)">
                                      <p:cBhvr>
                                        <p:cTn id="12"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00200"/>
            <a:ext cx="9020373" cy="4495800"/>
          </a:xfrm>
        </p:spPr>
        <p:txBody>
          <a:bodyPr>
            <a:noAutofit/>
          </a:bodyPr>
          <a:lstStyle/>
          <a:p>
            <a:pPr marL="0" indent="0">
              <a:buNone/>
            </a:pPr>
            <a:r>
              <a:rPr lang="en-US" sz="2400"/>
              <a:t>2. Loại bỏ các thuộc tính thứ sinh và các thuộc tính ít có ý nghĩa trong quản lý (Liên số, STT).</a:t>
            </a:r>
            <a:endParaRPr lang="en-US" sz="2400" b="1"/>
          </a:p>
          <a:p>
            <a:pPr marL="0" indent="0">
              <a:buNone/>
            </a:pPr>
            <a:r>
              <a:rPr lang="en-US" sz="2400"/>
              <a:t>3. Thực hiện chuẩn hóa</a:t>
            </a:r>
            <a:endParaRPr lang="en-US" sz="2400" b="1"/>
          </a:p>
          <a:p>
            <a:pPr marL="0" indent="0">
              <a:buNone/>
            </a:pPr>
            <a:r>
              <a:rPr lang="en-US" sz="2400"/>
              <a:t>	a. Xét dạng chuẩn 1 (chuẩn hóa mức 1)</a:t>
            </a:r>
            <a:endParaRPr lang="en-US" sz="2400" b="1"/>
          </a:p>
          <a:p>
            <a:pPr marL="0" indent="0">
              <a:buNone/>
            </a:pPr>
            <a:r>
              <a:rPr lang="en-US" sz="2400" smtClean="0"/>
              <a:t>Danh </a:t>
            </a:r>
            <a:r>
              <a:rPr lang="en-US" sz="2400"/>
              <a:t>sách </a:t>
            </a:r>
            <a:r>
              <a:rPr lang="en-US" sz="2400" smtClean="0"/>
              <a:t>có </a:t>
            </a:r>
            <a:r>
              <a:rPr lang="en-US" sz="2400"/>
              <a:t>chứa các thuộc tính lặp nên </a:t>
            </a:r>
            <a:r>
              <a:rPr lang="en-US" sz="2400" smtClean="0"/>
              <a:t>tách </a:t>
            </a:r>
            <a:r>
              <a:rPr lang="en-US" sz="2400"/>
              <a:t>các thành 2 quan </a:t>
            </a:r>
            <a:r>
              <a:rPr lang="en-US" sz="2400" smtClean="0"/>
              <a:t>hệ:</a:t>
            </a:r>
            <a:endParaRPr lang="en-US" sz="2400" b="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a:p>
            <a:pPr marL="0" indent="0">
              <a:buNone/>
            </a:pPr>
            <a:endParaRPr lang="en-US" sz="2400" b="1" i="1"/>
          </a:p>
        </p:txBody>
      </p:sp>
      <p:graphicFrame>
        <p:nvGraphicFramePr>
          <p:cNvPr id="5" name="Table 4"/>
          <p:cNvGraphicFramePr>
            <a:graphicFrameLocks noGrp="1"/>
          </p:cNvGraphicFramePr>
          <p:nvPr>
            <p:extLst>
              <p:ext uri="{D42A27DB-BD31-4B8C-83A1-F6EECF244321}">
                <p14:modId xmlns:p14="http://schemas.microsoft.com/office/powerpoint/2010/main" val="2213555116"/>
              </p:ext>
            </p:extLst>
          </p:nvPr>
        </p:nvGraphicFramePr>
        <p:xfrm>
          <a:off x="3124200" y="3962400"/>
          <a:ext cx="6172200" cy="2880424"/>
        </p:xfrm>
        <a:graphic>
          <a:graphicData uri="http://schemas.openxmlformats.org/drawingml/2006/table">
            <a:tbl>
              <a:tblPr firstRow="1" firstCol="1" lastRow="1" lastCol="1" bandRow="1" bandCol="1">
                <a:tableStyleId>{5C22544A-7EE6-4342-B048-85BDC9FD1C3A}</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2880424">
                <a:tc>
                  <a:txBody>
                    <a:bodyPr/>
                    <a:lstStyle/>
                    <a:p>
                      <a:pPr algn="just">
                        <a:lnSpc>
                          <a:spcPts val="1800"/>
                        </a:lnSpc>
                        <a:spcBef>
                          <a:spcPts val="400"/>
                        </a:spcBef>
                        <a:spcAft>
                          <a:spcPts val="0"/>
                        </a:spcAft>
                      </a:pPr>
                      <a:r>
                        <a:rPr lang="en-US" sz="1300">
                          <a:solidFill>
                            <a:schemeClr val="tx1"/>
                          </a:solidFill>
                          <a:effectLst/>
                        </a:rPr>
                        <a:t>- Quan hệ 1 (đặt tên là HOADON):  </a:t>
                      </a:r>
                      <a:endParaRPr lang="en-US" sz="1400">
                        <a:solidFill>
                          <a:schemeClr val="tx1"/>
                        </a:solidFill>
                        <a:effectLst/>
                      </a:endParaRPr>
                    </a:p>
                    <a:p>
                      <a:pPr indent="444500" algn="just">
                        <a:lnSpc>
                          <a:spcPts val="1800"/>
                        </a:lnSpc>
                        <a:spcBef>
                          <a:spcPts val="400"/>
                        </a:spcBef>
                        <a:spcAft>
                          <a:spcPts val="0"/>
                        </a:spcAft>
                      </a:pPr>
                      <a:r>
                        <a:rPr lang="en-US" sz="1300" u="sng">
                          <a:solidFill>
                            <a:schemeClr val="tx1"/>
                          </a:solidFill>
                          <a:effectLst/>
                        </a:rPr>
                        <a:t>Số HĐ</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MãKH</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Họ tên KH</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Địa chỉ KH</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Số TK</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PT thanh toán</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Ngày HĐ</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Người bán</a:t>
                      </a:r>
                      <a:endParaRPr lang="en-US" sz="1400">
                        <a:solidFill>
                          <a:schemeClr val="tx1"/>
                        </a:solidFill>
                        <a:effectLst/>
                      </a:endParaRPr>
                    </a:p>
                    <a:p>
                      <a:pPr indent="444500" algn="just">
                        <a:lnSpc>
                          <a:spcPts val="1800"/>
                        </a:lnSpc>
                        <a:spcBef>
                          <a:spcPts val="400"/>
                        </a:spcBef>
                        <a:spcAft>
                          <a:spcPts val="0"/>
                        </a:spcAft>
                      </a:pPr>
                      <a:r>
                        <a:rPr lang="en-US" sz="1300">
                          <a:solidFill>
                            <a:schemeClr val="tx1"/>
                          </a:solidFill>
                          <a:effectLst/>
                        </a:rPr>
                        <a:t>Người mua</a:t>
                      </a:r>
                      <a:endParaRPr lang="en-US" sz="1400" b="1">
                        <a:solidFill>
                          <a:schemeClr val="tx1"/>
                        </a:solidFill>
                        <a:effectLst/>
                        <a:latin typeface="Times New Roman"/>
                        <a:ea typeface="Times New Roman"/>
                      </a:endParaRPr>
                    </a:p>
                  </a:txBody>
                  <a:tcPr marL="68580" marR="68580" marT="0" marB="0">
                    <a:solidFill>
                      <a:schemeClr val="accent5">
                        <a:lumMod val="60000"/>
                        <a:lumOff val="40000"/>
                      </a:schemeClr>
                    </a:solidFill>
                  </a:tcPr>
                </a:tc>
                <a:tc>
                  <a:txBody>
                    <a:bodyPr/>
                    <a:lstStyle/>
                    <a:p>
                      <a:pPr algn="just">
                        <a:lnSpc>
                          <a:spcPts val="1800"/>
                        </a:lnSpc>
                        <a:spcBef>
                          <a:spcPts val="400"/>
                        </a:spcBef>
                        <a:spcAft>
                          <a:spcPts val="0"/>
                        </a:spcAft>
                      </a:pPr>
                      <a:r>
                        <a:rPr lang="en-US" sz="1300">
                          <a:solidFill>
                            <a:schemeClr val="tx1"/>
                          </a:solidFill>
                          <a:effectLst/>
                        </a:rPr>
                        <a:t>- Quan hệ 2 (đặt tên là HANGMUA):</a:t>
                      </a:r>
                      <a:endParaRPr lang="en-US" sz="1400">
                        <a:solidFill>
                          <a:schemeClr val="tx1"/>
                        </a:solidFill>
                        <a:effectLst/>
                      </a:endParaRPr>
                    </a:p>
                    <a:p>
                      <a:pPr indent="695960" algn="just">
                        <a:lnSpc>
                          <a:spcPts val="1800"/>
                        </a:lnSpc>
                        <a:spcBef>
                          <a:spcPts val="400"/>
                        </a:spcBef>
                        <a:spcAft>
                          <a:spcPts val="0"/>
                        </a:spcAft>
                      </a:pPr>
                      <a:r>
                        <a:rPr lang="en-US" sz="1300" u="sng">
                          <a:solidFill>
                            <a:schemeClr val="tx1"/>
                          </a:solidFill>
                          <a:effectLst/>
                        </a:rPr>
                        <a:t>Số HĐ</a:t>
                      </a:r>
                      <a:endParaRPr lang="en-US" sz="1400">
                        <a:solidFill>
                          <a:schemeClr val="tx1"/>
                        </a:solidFill>
                        <a:effectLst/>
                      </a:endParaRPr>
                    </a:p>
                    <a:p>
                      <a:pPr indent="695960" algn="just">
                        <a:lnSpc>
                          <a:spcPts val="1800"/>
                        </a:lnSpc>
                        <a:spcBef>
                          <a:spcPts val="400"/>
                        </a:spcBef>
                        <a:spcAft>
                          <a:spcPts val="0"/>
                        </a:spcAft>
                      </a:pPr>
                      <a:r>
                        <a:rPr lang="en-US" sz="1300" u="sng">
                          <a:solidFill>
                            <a:schemeClr val="tx1"/>
                          </a:solidFill>
                          <a:effectLst/>
                        </a:rPr>
                        <a:t>Mã hàng </a:t>
                      </a:r>
                      <a:endParaRPr lang="en-US" sz="1400">
                        <a:solidFill>
                          <a:schemeClr val="tx1"/>
                        </a:solidFill>
                        <a:effectLst/>
                      </a:endParaRPr>
                    </a:p>
                    <a:p>
                      <a:pPr indent="695960" algn="just">
                        <a:lnSpc>
                          <a:spcPts val="1800"/>
                        </a:lnSpc>
                        <a:spcBef>
                          <a:spcPts val="400"/>
                        </a:spcBef>
                        <a:spcAft>
                          <a:spcPts val="0"/>
                        </a:spcAft>
                      </a:pPr>
                      <a:r>
                        <a:rPr lang="en-US" sz="1300">
                          <a:solidFill>
                            <a:schemeClr val="tx1"/>
                          </a:solidFill>
                          <a:effectLst/>
                        </a:rPr>
                        <a:t>Tên hàng </a:t>
                      </a:r>
                      <a:endParaRPr lang="en-US" sz="1400">
                        <a:solidFill>
                          <a:schemeClr val="tx1"/>
                        </a:solidFill>
                        <a:effectLst/>
                      </a:endParaRPr>
                    </a:p>
                    <a:p>
                      <a:pPr indent="695960" algn="just">
                        <a:lnSpc>
                          <a:spcPts val="1800"/>
                        </a:lnSpc>
                        <a:spcBef>
                          <a:spcPts val="400"/>
                        </a:spcBef>
                        <a:spcAft>
                          <a:spcPts val="0"/>
                        </a:spcAft>
                      </a:pPr>
                      <a:r>
                        <a:rPr lang="en-US" sz="1300">
                          <a:solidFill>
                            <a:schemeClr val="tx1"/>
                          </a:solidFill>
                          <a:effectLst/>
                        </a:rPr>
                        <a:t>Đơn vị tính</a:t>
                      </a:r>
                      <a:endParaRPr lang="en-US" sz="1400">
                        <a:solidFill>
                          <a:schemeClr val="tx1"/>
                        </a:solidFill>
                        <a:effectLst/>
                      </a:endParaRPr>
                    </a:p>
                    <a:p>
                      <a:pPr indent="695960" algn="just">
                        <a:lnSpc>
                          <a:spcPts val="1800"/>
                        </a:lnSpc>
                        <a:spcBef>
                          <a:spcPts val="400"/>
                        </a:spcBef>
                        <a:spcAft>
                          <a:spcPts val="0"/>
                        </a:spcAft>
                      </a:pPr>
                      <a:r>
                        <a:rPr lang="en-US" sz="1300">
                          <a:solidFill>
                            <a:schemeClr val="tx1"/>
                          </a:solidFill>
                          <a:effectLst/>
                        </a:rPr>
                        <a:t>Đơn giá</a:t>
                      </a:r>
                      <a:endParaRPr lang="en-US" sz="1400">
                        <a:solidFill>
                          <a:schemeClr val="tx1"/>
                        </a:solidFill>
                        <a:effectLst/>
                      </a:endParaRPr>
                    </a:p>
                    <a:p>
                      <a:pPr indent="695960" algn="just">
                        <a:lnSpc>
                          <a:spcPts val="1800"/>
                        </a:lnSpc>
                        <a:spcBef>
                          <a:spcPts val="400"/>
                        </a:spcBef>
                        <a:spcAft>
                          <a:spcPts val="0"/>
                        </a:spcAft>
                      </a:pPr>
                      <a:r>
                        <a:rPr lang="en-US" sz="1300">
                          <a:solidFill>
                            <a:schemeClr val="tx1"/>
                          </a:solidFill>
                          <a:effectLst/>
                        </a:rPr>
                        <a:t>Số lượng</a:t>
                      </a:r>
                      <a:endParaRPr lang="en-US" sz="1400">
                        <a:solidFill>
                          <a:schemeClr val="tx1"/>
                        </a:solidFill>
                        <a:effectLst/>
                      </a:endParaRPr>
                    </a:p>
                    <a:p>
                      <a:pPr algn="just">
                        <a:lnSpc>
                          <a:spcPts val="1800"/>
                        </a:lnSpc>
                        <a:spcBef>
                          <a:spcPts val="400"/>
                        </a:spcBef>
                        <a:spcAft>
                          <a:spcPts val="0"/>
                        </a:spcAft>
                      </a:pPr>
                      <a:r>
                        <a:rPr lang="en-US" sz="1300">
                          <a:solidFill>
                            <a:schemeClr val="tx1"/>
                          </a:solidFill>
                          <a:effectLst/>
                        </a:rPr>
                        <a:t> </a:t>
                      </a:r>
                      <a:endParaRPr lang="en-US" sz="1400" b="1">
                        <a:solidFill>
                          <a:schemeClr val="tx1"/>
                        </a:solidFill>
                        <a:effectLst/>
                        <a:latin typeface="Times New Roman"/>
                        <a:ea typeface="Times New Roman"/>
                      </a:endParaRPr>
                    </a:p>
                  </a:txBody>
                  <a:tcPr marL="68580" marR="68580" marT="0" marB="0">
                    <a:solidFill>
                      <a:schemeClr val="accent5">
                        <a:lumMod val="60000"/>
                        <a:lumOff val="40000"/>
                      </a:schemeClr>
                    </a:solidFill>
                  </a:tcPr>
                </a:tc>
                <a:extLst>
                  <a:ext uri="{0D108BD9-81ED-4DB2-BD59-A6C34878D82A}">
                    <a16:rowId xmlns:a16="http://schemas.microsoft.com/office/drawing/2014/main" val="10000"/>
                  </a:ext>
                </a:extLst>
              </a:tr>
            </a:tbl>
          </a:graphicData>
        </a:graphic>
      </p:graphicFrame>
      <p:sp>
        <p:nvSpPr>
          <p:cNvPr id="6"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127796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57227" y="1676400"/>
            <a:ext cx="8047567" cy="4495800"/>
          </a:xfrm>
        </p:spPr>
        <p:txBody>
          <a:bodyPr>
            <a:noAutofit/>
          </a:bodyPr>
          <a:lstStyle/>
          <a:p>
            <a:pPr marL="0" indent="0">
              <a:buNone/>
            </a:pPr>
            <a:r>
              <a:rPr lang="en-US"/>
              <a:t>	b. Xét dạng chuẩn 2 (chuẩn hóa mức 2)</a:t>
            </a:r>
            <a:endParaRPr lang="en-US" b="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p:txBody>
      </p:sp>
      <p:graphicFrame>
        <p:nvGraphicFramePr>
          <p:cNvPr id="6" name="Object 5"/>
          <p:cNvGraphicFramePr>
            <a:graphicFrameLocks noChangeAspect="1"/>
          </p:cNvGraphicFramePr>
          <p:nvPr>
            <p:extLst>
              <p:ext uri="{D42A27DB-BD31-4B8C-83A1-F6EECF244321}">
                <p14:modId xmlns:p14="http://schemas.microsoft.com/office/powerpoint/2010/main" val="583867120"/>
              </p:ext>
            </p:extLst>
          </p:nvPr>
        </p:nvGraphicFramePr>
        <p:xfrm>
          <a:off x="2257227" y="2362200"/>
          <a:ext cx="9187069" cy="4495800"/>
        </p:xfrm>
        <a:graphic>
          <a:graphicData uri="http://schemas.openxmlformats.org/presentationml/2006/ole">
            <mc:AlternateContent xmlns:mc="http://schemas.openxmlformats.org/markup-compatibility/2006">
              <mc:Choice xmlns:v="urn:schemas-microsoft-com:vml" Requires="v">
                <p:oleObj spid="_x0000_s1128" name="Document" r:id="rId3" imgW="5911438" imgH="2995995" progId="Word.Document.12">
                  <p:embed/>
                </p:oleObj>
              </mc:Choice>
              <mc:Fallback>
                <p:oleObj name="Document" r:id="rId3" imgW="5911438" imgH="2995995" progId="Word.Document.12">
                  <p:embed/>
                  <p:pic>
                    <p:nvPicPr>
                      <p:cNvPr id="0" name=""/>
                      <p:cNvPicPr/>
                      <p:nvPr/>
                    </p:nvPicPr>
                    <p:blipFill>
                      <a:blip r:embed="rId4"/>
                      <a:stretch>
                        <a:fillRect/>
                      </a:stretch>
                    </p:blipFill>
                    <p:spPr>
                      <a:xfrm>
                        <a:off x="2257227" y="2362200"/>
                        <a:ext cx="9187069" cy="4495800"/>
                      </a:xfrm>
                      <a:prstGeom prst="rect">
                        <a:avLst/>
                      </a:prstGeom>
                    </p:spPr>
                  </p:pic>
                </p:oleObj>
              </mc:Fallback>
            </mc:AlternateContent>
          </a:graphicData>
        </a:graphic>
      </p:graphicFrame>
      <p:sp>
        <p:nvSpPr>
          <p:cNvPr id="7"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303453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7825" y="1600200"/>
            <a:ext cx="8047567" cy="4495800"/>
          </a:xfrm>
        </p:spPr>
        <p:txBody>
          <a:bodyPr>
            <a:noAutofit/>
          </a:bodyPr>
          <a:lstStyle/>
          <a:p>
            <a:pPr marL="0" indent="0">
              <a:buNone/>
            </a:pPr>
            <a:r>
              <a:rPr lang="en-US"/>
              <a:t>	c. Xét dạng chuẩn 3 (chuẩn hóa mức 3)</a:t>
            </a:r>
            <a:endParaRPr lang="en-US" b="1"/>
          </a:p>
          <a:p>
            <a:pPr marL="0" indent="0">
              <a:buNone/>
            </a:pPr>
            <a:r>
              <a:rPr lang="en-US"/>
              <a:t>	</a:t>
            </a: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a:p>
            <a:pPr marL="0" indent="0">
              <a:buNone/>
            </a:pPr>
            <a:endParaRPr lang="en-US" b="1" i="1"/>
          </a:p>
        </p:txBody>
      </p:sp>
      <p:graphicFrame>
        <p:nvGraphicFramePr>
          <p:cNvPr id="4" name="Object 3"/>
          <p:cNvGraphicFramePr>
            <a:graphicFrameLocks noChangeAspect="1"/>
          </p:cNvGraphicFramePr>
          <p:nvPr>
            <p:extLst>
              <p:ext uri="{D42A27DB-BD31-4B8C-83A1-F6EECF244321}">
                <p14:modId xmlns:p14="http://schemas.microsoft.com/office/powerpoint/2010/main" val="1703333289"/>
              </p:ext>
            </p:extLst>
          </p:nvPr>
        </p:nvGraphicFramePr>
        <p:xfrm>
          <a:off x="1857825" y="2362200"/>
          <a:ext cx="9832656" cy="4229100"/>
        </p:xfrm>
        <a:graphic>
          <a:graphicData uri="http://schemas.openxmlformats.org/presentationml/2006/ole">
            <mc:AlternateContent xmlns:mc="http://schemas.openxmlformats.org/markup-compatibility/2006">
              <mc:Choice xmlns:v="urn:schemas-microsoft-com:vml" Requires="v">
                <p:oleObj spid="_x0000_s2154" name="Document" r:id="rId3" imgW="5911438" imgH="2666144" progId="Word.Document.12">
                  <p:embed/>
                </p:oleObj>
              </mc:Choice>
              <mc:Fallback>
                <p:oleObj name="Document" r:id="rId3" imgW="5911438" imgH="2666144" progId="Word.Document.12">
                  <p:embed/>
                  <p:pic>
                    <p:nvPicPr>
                      <p:cNvPr id="0" name=""/>
                      <p:cNvPicPr/>
                      <p:nvPr/>
                    </p:nvPicPr>
                    <p:blipFill>
                      <a:blip r:embed="rId4"/>
                      <a:stretch>
                        <a:fillRect/>
                      </a:stretch>
                    </p:blipFill>
                    <p:spPr>
                      <a:xfrm>
                        <a:off x="1857825" y="2362200"/>
                        <a:ext cx="9832656" cy="4229100"/>
                      </a:xfrm>
                      <a:prstGeom prst="rect">
                        <a:avLst/>
                      </a:prstGeom>
                    </p:spPr>
                  </p:pic>
                </p:oleObj>
              </mc:Fallback>
            </mc:AlternateContent>
          </a:graphicData>
        </a:graphic>
      </p:graphicFrame>
      <p:sp>
        <p:nvSpPr>
          <p:cNvPr id="6"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34729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600200"/>
            <a:ext cx="9143999" cy="4495800"/>
          </a:xfrm>
        </p:spPr>
        <p:txBody>
          <a:bodyPr>
            <a:noAutofit/>
          </a:bodyPr>
          <a:lstStyle/>
          <a:p>
            <a:pPr marL="0" indent="0" algn="just">
              <a:lnSpc>
                <a:spcPct val="150000"/>
              </a:lnSpc>
              <a:spcBef>
                <a:spcPts val="400"/>
              </a:spcBef>
              <a:buNone/>
            </a:pPr>
            <a:r>
              <a:rPr lang="en-US" smtClean="0">
                <a:latin typeface="Times New Roman"/>
                <a:ea typeface="Times New Roman"/>
              </a:rPr>
              <a:t>Dựa </a:t>
            </a:r>
            <a:r>
              <a:rPr lang="en-US">
                <a:latin typeface="Times New Roman"/>
                <a:ea typeface="Times New Roman"/>
              </a:rPr>
              <a:t>vào 4 danh sách trên ta thu được 4 quan hệ (đều ở dạng 3 NF) như sau:</a:t>
            </a:r>
            <a:endParaRPr lang="en-US" b="1">
              <a:latin typeface="Times New Roman"/>
              <a:ea typeface="Times New Roman"/>
            </a:endParaRPr>
          </a:p>
          <a:p>
            <a:pPr marL="0" indent="0" algn="just">
              <a:lnSpc>
                <a:spcPct val="150000"/>
              </a:lnSpc>
              <a:spcBef>
                <a:spcPts val="400"/>
              </a:spcBef>
              <a:buNone/>
            </a:pPr>
            <a:r>
              <a:rPr lang="en-US" spc="-30">
                <a:latin typeface="Times New Roman"/>
                <a:ea typeface="Times New Roman"/>
              </a:rPr>
              <a:t>  1/ HOADON (</a:t>
            </a:r>
            <a:r>
              <a:rPr lang="en-US" b="1" u="sng" spc="-30">
                <a:latin typeface="Times New Roman"/>
                <a:ea typeface="Times New Roman"/>
              </a:rPr>
              <a:t>Số HĐ</a:t>
            </a:r>
            <a:r>
              <a:rPr lang="en-US" spc="-30">
                <a:latin typeface="Times New Roman"/>
                <a:ea typeface="Times New Roman"/>
              </a:rPr>
              <a:t>, Ngày HĐ, Mã KH, PT thanh toán, Người bán, Người mua);</a:t>
            </a:r>
            <a:endParaRPr lang="en-US" b="1">
              <a:latin typeface="Times New Roman"/>
              <a:ea typeface="Times New Roman"/>
            </a:endParaRPr>
          </a:p>
          <a:p>
            <a:pPr marL="0" indent="0" algn="just">
              <a:lnSpc>
                <a:spcPct val="150000"/>
              </a:lnSpc>
              <a:spcBef>
                <a:spcPts val="400"/>
              </a:spcBef>
              <a:buNone/>
            </a:pPr>
            <a:r>
              <a:rPr lang="en-US" spc="-30">
                <a:latin typeface="Times New Roman"/>
                <a:ea typeface="Times New Roman"/>
              </a:rPr>
              <a:t>  2/ KHACHHANG (</a:t>
            </a:r>
            <a:r>
              <a:rPr lang="en-US" b="1" u="sng" spc="-30">
                <a:latin typeface="Times New Roman"/>
                <a:ea typeface="Times New Roman"/>
              </a:rPr>
              <a:t>Mã KH</a:t>
            </a:r>
            <a:r>
              <a:rPr lang="en-US" spc="-30">
                <a:latin typeface="Times New Roman"/>
                <a:ea typeface="Times New Roman"/>
              </a:rPr>
              <a:t>, Họ tên KH, Địa chỉ KH, Số TK);</a:t>
            </a:r>
            <a:endParaRPr lang="en-US" b="1">
              <a:latin typeface="Times New Roman"/>
              <a:ea typeface="Times New Roman"/>
            </a:endParaRPr>
          </a:p>
          <a:p>
            <a:pPr marL="0" indent="0" algn="just">
              <a:lnSpc>
                <a:spcPct val="150000"/>
              </a:lnSpc>
              <a:spcBef>
                <a:spcPts val="400"/>
              </a:spcBef>
              <a:buNone/>
            </a:pPr>
            <a:r>
              <a:rPr lang="en-US" spc="-30">
                <a:latin typeface="Times New Roman"/>
                <a:ea typeface="Times New Roman"/>
              </a:rPr>
              <a:t>  3/ HANGMUA (</a:t>
            </a:r>
            <a:r>
              <a:rPr lang="en-US" b="1" u="sng" spc="-30">
                <a:latin typeface="Times New Roman"/>
                <a:ea typeface="Times New Roman"/>
              </a:rPr>
              <a:t>Số HĐ, Mã hàng</a:t>
            </a:r>
            <a:r>
              <a:rPr lang="en-US" spc="-30">
                <a:latin typeface="Times New Roman"/>
                <a:ea typeface="Times New Roman"/>
              </a:rPr>
              <a:t>, Số lượng);</a:t>
            </a:r>
            <a:endParaRPr lang="en-US" b="1">
              <a:latin typeface="Times New Roman"/>
              <a:ea typeface="Times New Roman"/>
            </a:endParaRPr>
          </a:p>
          <a:p>
            <a:pPr marL="0" indent="0" algn="just">
              <a:lnSpc>
                <a:spcPct val="150000"/>
              </a:lnSpc>
              <a:spcBef>
                <a:spcPts val="400"/>
              </a:spcBef>
              <a:buNone/>
            </a:pPr>
            <a:r>
              <a:rPr lang="en-US" spc="-30">
                <a:latin typeface="Times New Roman"/>
                <a:ea typeface="Times New Roman"/>
              </a:rPr>
              <a:t>  4/ HANGHOA (</a:t>
            </a:r>
            <a:r>
              <a:rPr lang="en-US" b="1" u="sng" spc="-30">
                <a:latin typeface="Times New Roman"/>
                <a:ea typeface="Times New Roman"/>
              </a:rPr>
              <a:t>Mã hàng</a:t>
            </a:r>
            <a:r>
              <a:rPr lang="en-US" spc="-30">
                <a:latin typeface="Times New Roman"/>
                <a:ea typeface="Times New Roman"/>
              </a:rPr>
              <a:t>, Tên hàng, Đơn vị tính, Đơn giá).</a:t>
            </a:r>
            <a:endParaRPr lang="en-US" b="1">
              <a:latin typeface="Times New Roman"/>
              <a:ea typeface="Times New Roman"/>
            </a:endParaRPr>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a:p>
            <a:pPr marL="0" indent="0">
              <a:lnSpc>
                <a:spcPct val="150000"/>
              </a:lnSpc>
              <a:buNone/>
            </a:pPr>
            <a:endParaRPr lang="en-US" b="1" i="1"/>
          </a:p>
        </p:txBody>
      </p:sp>
      <p:sp>
        <p:nvSpPr>
          <p:cNvPr id="5"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273562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752600"/>
            <a:ext cx="8915400" cy="4953000"/>
          </a:xfrm>
        </p:spPr>
        <p:txBody>
          <a:bodyPr>
            <a:noAutofit/>
          </a:bodyPr>
          <a:lstStyle/>
          <a:p>
            <a:pPr marL="0" indent="0">
              <a:buNone/>
            </a:pPr>
            <a:r>
              <a:rPr lang="en-US" smtClean="0">
                <a:solidFill>
                  <a:schemeClr val="tx1"/>
                </a:solidFill>
              </a:rPr>
              <a:t>2. </a:t>
            </a:r>
            <a:r>
              <a:rPr lang="en-US">
                <a:solidFill>
                  <a:schemeClr val="tx1"/>
                </a:solidFill>
              </a:rPr>
              <a:t>Thảo luận sơ bộ phạm </a:t>
            </a:r>
            <a:r>
              <a:rPr lang="en-US" smtClean="0">
                <a:solidFill>
                  <a:schemeClr val="tx1"/>
                </a:solidFill>
              </a:rPr>
              <a:t>vi</a:t>
            </a:r>
          </a:p>
          <a:p>
            <a:pPr lvl="1"/>
            <a:r>
              <a:rPr lang="en-US" smtClean="0">
                <a:solidFill>
                  <a:schemeClr val="tx1"/>
                </a:solidFill>
              </a:rPr>
              <a:t>Đánh </a:t>
            </a:r>
            <a:r>
              <a:rPr lang="en-US">
                <a:solidFill>
                  <a:schemeClr val="tx1"/>
                </a:solidFill>
              </a:rPr>
              <a:t>giá sự hoạt động của hệ thống </a:t>
            </a:r>
            <a:r>
              <a:rPr lang="en-US" smtClean="0">
                <a:solidFill>
                  <a:schemeClr val="tx1"/>
                </a:solidFill>
              </a:rPr>
              <a:t>cũ (</a:t>
            </a:r>
            <a:r>
              <a:rPr lang="en-US">
                <a:solidFill>
                  <a:schemeClr val="tx1"/>
                </a:solidFill>
              </a:rPr>
              <a:t>Giới hạn của dự </a:t>
            </a:r>
            <a:r>
              <a:rPr lang="en-US" smtClean="0">
                <a:solidFill>
                  <a:schemeClr val="tx1"/>
                </a:solidFill>
              </a:rPr>
              <a:t>án)</a:t>
            </a:r>
            <a:endParaRPr lang="en-US">
              <a:solidFill>
                <a:schemeClr val="tx1"/>
              </a:solidFill>
            </a:endParaRPr>
          </a:p>
          <a:p>
            <a:pPr lvl="1"/>
            <a:r>
              <a:rPr lang="en-US">
                <a:solidFill>
                  <a:schemeClr val="tx1"/>
                </a:solidFill>
              </a:rPr>
              <a:t>Đề xuất mục tiêu, ưu tiên cho hệ thống mới.</a:t>
            </a:r>
          </a:p>
          <a:p>
            <a:pPr lvl="1"/>
            <a:r>
              <a:rPr lang="en-US">
                <a:solidFill>
                  <a:schemeClr val="tx1"/>
                </a:solidFill>
              </a:rPr>
              <a:t>Đề xuất ý tưởng cho giải pháp mới. </a:t>
            </a:r>
          </a:p>
          <a:p>
            <a:pPr lvl="1"/>
            <a:r>
              <a:rPr lang="en-US">
                <a:solidFill>
                  <a:schemeClr val="tx1"/>
                </a:solidFill>
              </a:rPr>
              <a:t>Vạch kế hoạch cho dự án.</a:t>
            </a:r>
          </a:p>
          <a:p>
            <a:pPr marL="0" indent="0">
              <a:buNone/>
            </a:pPr>
            <a:endParaRPr lang="en-US" smtClean="0">
              <a:solidFill>
                <a:schemeClr val="tx1"/>
              </a:solidFill>
            </a:endParaRPr>
          </a:p>
          <a:p>
            <a:pPr marL="0" indent="0">
              <a:buNone/>
            </a:pPr>
            <a:endParaRPr lang="vi-VN">
              <a:solidFill>
                <a:schemeClr val="tx1"/>
              </a:solidFill>
            </a:endParaRPr>
          </a:p>
        </p:txBody>
      </p:sp>
      <p:sp>
        <p:nvSpPr>
          <p:cNvPr id="4" name="Title 1"/>
          <p:cNvSpPr>
            <a:spLocks noGrp="1"/>
          </p:cNvSpPr>
          <p:nvPr>
            <p:ph type="title"/>
          </p:nvPr>
        </p:nvSpPr>
        <p:spPr>
          <a:xfrm>
            <a:off x="1825168" y="628124"/>
            <a:ext cx="8911687" cy="819676"/>
          </a:xfrm>
        </p:spPr>
        <p:txBody>
          <a:bodyPr/>
          <a:lstStyle/>
          <a:p>
            <a:r>
              <a:rPr lang="en-US"/>
              <a:t>Giai đoạn xác định phạm </a:t>
            </a:r>
            <a:r>
              <a:rPr lang="en-US" smtClean="0"/>
              <a:t>vi (tt)</a:t>
            </a:r>
            <a:endParaRPr lang="vi-VN"/>
          </a:p>
        </p:txBody>
      </p:sp>
    </p:spTree>
    <p:extLst>
      <p:ext uri="{BB962C8B-B14F-4D97-AF65-F5344CB8AC3E}">
        <p14:creationId xmlns:p14="http://schemas.microsoft.com/office/powerpoint/2010/main" val="2378249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76400"/>
            <a:ext cx="8915400" cy="3777622"/>
          </a:xfrm>
        </p:spPr>
        <p:txBody>
          <a:bodyPr>
            <a:noAutofit/>
          </a:bodyPr>
          <a:lstStyle/>
          <a:p>
            <a:pPr marL="0" indent="0">
              <a:buNone/>
            </a:pPr>
            <a:r>
              <a:rPr lang="en-US" sz="2400">
                <a:solidFill>
                  <a:schemeClr val="tx1"/>
                </a:solidFill>
              </a:rPr>
              <a:t>3. Đánh giá tính khả thi của dự án</a:t>
            </a:r>
          </a:p>
          <a:p>
            <a:r>
              <a:rPr lang="pt-BR" sz="2400">
                <a:solidFill>
                  <a:schemeClr val="tx1"/>
                </a:solidFill>
              </a:rPr>
              <a:t>Phác họa tính khả thi nhằm vào các điều kiện sau:</a:t>
            </a:r>
            <a:endParaRPr lang="en-US" sz="2400">
              <a:solidFill>
                <a:schemeClr val="tx1"/>
              </a:solidFill>
            </a:endParaRPr>
          </a:p>
          <a:p>
            <a:pPr marL="301943" lvl="1" indent="0">
              <a:buNone/>
            </a:pPr>
            <a:r>
              <a:rPr lang="pt-BR" sz="2400">
                <a:solidFill>
                  <a:schemeClr val="tx1"/>
                </a:solidFill>
              </a:rPr>
              <a:t>+ Thỏa mãn nhu cầu của bên A (bên chủ đầu tư) hay không?</a:t>
            </a:r>
            <a:endParaRPr lang="en-US" sz="2400">
              <a:solidFill>
                <a:schemeClr val="tx1"/>
              </a:solidFill>
            </a:endParaRPr>
          </a:p>
          <a:p>
            <a:pPr marL="301943" lvl="1" indent="0">
              <a:buNone/>
            </a:pPr>
            <a:r>
              <a:rPr lang="pt-BR" sz="2400">
                <a:solidFill>
                  <a:schemeClr val="tx1"/>
                </a:solidFill>
              </a:rPr>
              <a:t>+ Định hướng giải quyết như thế nào.	</a:t>
            </a:r>
            <a:endParaRPr lang="en-US" sz="2400">
              <a:solidFill>
                <a:schemeClr val="tx1"/>
              </a:solidFill>
            </a:endParaRPr>
          </a:p>
          <a:p>
            <a:pPr marL="301943" lvl="1" indent="0">
              <a:buNone/>
            </a:pPr>
            <a:r>
              <a:rPr lang="pt-BR" sz="2400">
                <a:solidFill>
                  <a:schemeClr val="tx1"/>
                </a:solidFill>
              </a:rPr>
              <a:t>+ Về thiết bị: đưa ra các chủng loại, tính năng, giá cả, thời gian cung cấp (vì chúng phải được dự trù sớm).</a:t>
            </a:r>
          </a:p>
          <a:p>
            <a:pPr marL="759143" lvl="1" indent="-457200">
              <a:buFont typeface="Wingdings" panose="05000000000000000000" pitchFamily="2" charset="2"/>
              <a:buChar char="à"/>
            </a:pPr>
            <a:r>
              <a:rPr lang="pt-BR" sz="2400">
                <a:solidFill>
                  <a:schemeClr val="tx1"/>
                </a:solidFill>
                <a:sym typeface="Wingdings" panose="05000000000000000000" pitchFamily="2" charset="2"/>
              </a:rPr>
              <a:t>Phân tích tính hiệu quả và đánh giá tính khả thi: (Chi phí/lợi ích)</a:t>
            </a:r>
          </a:p>
          <a:p>
            <a:pPr marL="1158875" lvl="2" indent="-222250">
              <a:buFont typeface="Wingdings" panose="05000000000000000000" pitchFamily="2" charset="2"/>
              <a:buChar char="ü"/>
            </a:pPr>
            <a:r>
              <a:rPr lang="pt-BR" sz="2400">
                <a:solidFill>
                  <a:schemeClr val="tx1"/>
                </a:solidFill>
                <a:sym typeface="Wingdings" panose="05000000000000000000" pitchFamily="2" charset="2"/>
              </a:rPr>
              <a:t>Khả thi về kỹ thuật</a:t>
            </a:r>
          </a:p>
          <a:p>
            <a:pPr marL="1158875" lvl="2" indent="-222250">
              <a:buFont typeface="Wingdings" panose="05000000000000000000" pitchFamily="2" charset="2"/>
              <a:buChar char="ü"/>
            </a:pPr>
            <a:r>
              <a:rPr lang="pt-BR" sz="2400">
                <a:solidFill>
                  <a:schemeClr val="tx1"/>
                </a:solidFill>
                <a:sym typeface="Wingdings" panose="05000000000000000000" pitchFamily="2" charset="2"/>
              </a:rPr>
              <a:t>Khả thi về tác vụ (xử lý thông tin)</a:t>
            </a:r>
          </a:p>
          <a:p>
            <a:pPr marL="1158875" lvl="2" indent="-222250">
              <a:buFont typeface="Wingdings" panose="05000000000000000000" pitchFamily="2" charset="2"/>
              <a:buChar char="ü"/>
            </a:pPr>
            <a:r>
              <a:rPr lang="pt-BR" sz="2400">
                <a:solidFill>
                  <a:schemeClr val="tx1"/>
                </a:solidFill>
                <a:sym typeface="Wingdings" panose="05000000000000000000" pitchFamily="2" charset="2"/>
              </a:rPr>
              <a:t>Khả thi về kinh tế</a:t>
            </a:r>
            <a:endParaRPr lang="en-US" sz="2400">
              <a:solidFill>
                <a:schemeClr val="tx1"/>
              </a:solidFill>
            </a:endParaRPr>
          </a:p>
          <a:p>
            <a:endParaRPr lang="vi-VN" sz="2400">
              <a:solidFill>
                <a:schemeClr val="tx1"/>
              </a:solidFill>
            </a:endParaRPr>
          </a:p>
        </p:txBody>
      </p:sp>
      <p:sp>
        <p:nvSpPr>
          <p:cNvPr id="4" name="Title 1"/>
          <p:cNvSpPr>
            <a:spLocks noGrp="1"/>
          </p:cNvSpPr>
          <p:nvPr>
            <p:ph type="title"/>
          </p:nvPr>
        </p:nvSpPr>
        <p:spPr>
          <a:xfrm>
            <a:off x="1825168" y="628124"/>
            <a:ext cx="8911687" cy="819676"/>
          </a:xfrm>
        </p:spPr>
        <p:txBody>
          <a:bodyPr/>
          <a:lstStyle/>
          <a:p>
            <a:r>
              <a:rPr lang="en-US"/>
              <a:t>Giai đoạn xác định phạm </a:t>
            </a:r>
            <a:r>
              <a:rPr lang="en-US" smtClean="0"/>
              <a:t>vi (tt)</a:t>
            </a:r>
            <a:endParaRPr lang="vi-VN"/>
          </a:p>
        </p:txBody>
      </p:sp>
    </p:spTree>
    <p:extLst>
      <p:ext uri="{BB962C8B-B14F-4D97-AF65-F5344CB8AC3E}">
        <p14:creationId xmlns:p14="http://schemas.microsoft.com/office/powerpoint/2010/main" val="301501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752600"/>
            <a:ext cx="8915400" cy="3777622"/>
          </a:xfrm>
        </p:spPr>
        <p:txBody>
          <a:bodyPr/>
          <a:lstStyle/>
          <a:p>
            <a:pPr marL="0" indent="0">
              <a:buNone/>
            </a:pPr>
            <a:r>
              <a:rPr lang="en-US">
                <a:solidFill>
                  <a:schemeClr val="tx1"/>
                </a:solidFill>
              </a:rPr>
              <a:t>4. Lập biểu và lập kế hoạch ngân sách cho dự </a:t>
            </a:r>
            <a:r>
              <a:rPr lang="en-US" smtClean="0">
                <a:solidFill>
                  <a:schemeClr val="tx1"/>
                </a:solidFill>
              </a:rPr>
              <a:t>án</a:t>
            </a:r>
          </a:p>
          <a:p>
            <a:pPr marL="623888" lvl="3" algn="just"/>
            <a:r>
              <a:rPr lang="en-US" smtClean="0">
                <a:solidFill>
                  <a:schemeClr val="tx1"/>
                </a:solidFill>
              </a:rPr>
              <a:t> Lập </a:t>
            </a:r>
            <a:r>
              <a:rPr lang="en-US">
                <a:solidFill>
                  <a:schemeClr val="tx1"/>
                </a:solidFill>
              </a:rPr>
              <a:t>kế hoạch chủ đ</a:t>
            </a:r>
            <a:r>
              <a:rPr lang="en-US" smtClean="0">
                <a:solidFill>
                  <a:schemeClr val="tx1"/>
                </a:solidFill>
              </a:rPr>
              <a:t>ạo </a:t>
            </a:r>
            <a:r>
              <a:rPr lang="en-US">
                <a:solidFill>
                  <a:schemeClr val="tx1"/>
                </a:solidFill>
              </a:rPr>
              <a:t>cho toàn bộ dự án: lập biểu và phân bố tài nguyên</a:t>
            </a:r>
            <a:endParaRPr lang="vi-VN">
              <a:solidFill>
                <a:schemeClr val="tx1"/>
              </a:solidFill>
            </a:endParaRPr>
          </a:p>
          <a:p>
            <a:pPr marL="623888" lvl="3" algn="just"/>
            <a:r>
              <a:rPr lang="en-US" smtClean="0">
                <a:solidFill>
                  <a:schemeClr val="tx1"/>
                </a:solidFill>
              </a:rPr>
              <a:t> Lập </a:t>
            </a:r>
            <a:r>
              <a:rPr lang="en-US">
                <a:solidFill>
                  <a:schemeClr val="tx1"/>
                </a:solidFill>
              </a:rPr>
              <a:t>kế hoạch chi tiết và lập biểu đ</a:t>
            </a:r>
            <a:r>
              <a:rPr lang="en-US" smtClean="0">
                <a:solidFill>
                  <a:schemeClr val="tx1"/>
                </a:solidFill>
              </a:rPr>
              <a:t>ể </a:t>
            </a:r>
            <a:r>
              <a:rPr lang="en-US">
                <a:solidFill>
                  <a:schemeClr val="tx1"/>
                </a:solidFill>
              </a:rPr>
              <a:t>hoàn thiện giai đ</a:t>
            </a:r>
            <a:r>
              <a:rPr lang="en-US" smtClean="0">
                <a:solidFill>
                  <a:schemeClr val="tx1"/>
                </a:solidFill>
              </a:rPr>
              <a:t>oạn </a:t>
            </a:r>
            <a:r>
              <a:rPr lang="en-US">
                <a:solidFill>
                  <a:schemeClr val="tx1"/>
                </a:solidFill>
              </a:rPr>
              <a:t>kế tiếp</a:t>
            </a:r>
            <a:endParaRPr lang="vi-VN">
              <a:solidFill>
                <a:schemeClr val="tx1"/>
              </a:solidFill>
            </a:endParaRPr>
          </a:p>
          <a:p>
            <a:pPr marL="0" indent="0">
              <a:buNone/>
            </a:pPr>
            <a:r>
              <a:rPr lang="en-US" smtClean="0">
                <a:solidFill>
                  <a:schemeClr val="tx1"/>
                </a:solidFill>
              </a:rPr>
              <a:t>5</a:t>
            </a:r>
            <a:r>
              <a:rPr lang="en-US">
                <a:solidFill>
                  <a:schemeClr val="tx1"/>
                </a:solidFill>
              </a:rPr>
              <a:t>. Trình bày dự án và kế hoạch</a:t>
            </a:r>
            <a:endParaRPr lang="vi-VN">
              <a:solidFill>
                <a:schemeClr val="tx1"/>
              </a:solidFill>
            </a:endParaRPr>
          </a:p>
          <a:p>
            <a:endParaRPr lang="vi-VN">
              <a:solidFill>
                <a:schemeClr val="tx1"/>
              </a:solidFill>
            </a:endParaRPr>
          </a:p>
        </p:txBody>
      </p:sp>
      <p:sp>
        <p:nvSpPr>
          <p:cNvPr id="4" name="Title 1"/>
          <p:cNvSpPr txBox="1">
            <a:spLocks/>
          </p:cNvSpPr>
          <p:nvPr/>
        </p:nvSpPr>
        <p:spPr>
          <a:xfrm>
            <a:off x="1825168" y="628124"/>
            <a:ext cx="8911687" cy="8196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Giai đoạn xác định phạm vi (tt)</a:t>
            </a:r>
            <a:endParaRPr lang="vi-VN"/>
          </a:p>
        </p:txBody>
      </p:sp>
    </p:spTree>
    <p:extLst>
      <p:ext uri="{BB962C8B-B14F-4D97-AF65-F5344CB8AC3E}">
        <p14:creationId xmlns:p14="http://schemas.microsoft.com/office/powerpoint/2010/main" val="1217805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905000"/>
            <a:ext cx="8915400" cy="3777622"/>
          </a:xfrm>
        </p:spPr>
        <p:txBody>
          <a:bodyPr/>
          <a:lstStyle/>
          <a:p>
            <a:pPr algn="just"/>
            <a:r>
              <a:rPr lang="en-US" dirty="0">
                <a:solidFill>
                  <a:schemeClr val="tx1"/>
                </a:solidFill>
              </a:rPr>
              <a:t>Nghiên cứu lĩnh </a:t>
            </a:r>
            <a:r>
              <a:rPr lang="en-US" dirty="0" smtClean="0">
                <a:solidFill>
                  <a:schemeClr val="tx1"/>
                </a:solidFill>
              </a:rPr>
              <a:t>vực</a:t>
            </a:r>
          </a:p>
          <a:p>
            <a:pPr lvl="3" algn="just">
              <a:buFont typeface="Wingdings" panose="05000000000000000000" pitchFamily="2" charset="2"/>
              <a:buChar char="§"/>
            </a:pPr>
            <a:r>
              <a:rPr lang="en-US" dirty="0">
                <a:solidFill>
                  <a:schemeClr val="tx1"/>
                </a:solidFill>
              </a:rPr>
              <a:t>Dữ </a:t>
            </a:r>
            <a:r>
              <a:rPr lang="en-US" dirty="0" smtClean="0">
                <a:solidFill>
                  <a:schemeClr val="tx1"/>
                </a:solidFill>
              </a:rPr>
              <a:t>liệu đang được </a:t>
            </a:r>
            <a:r>
              <a:rPr lang="en-US" dirty="0">
                <a:solidFill>
                  <a:schemeClr val="tx1"/>
                </a:solidFill>
              </a:rPr>
              <a:t>lưu </a:t>
            </a:r>
            <a:r>
              <a:rPr lang="en-US" dirty="0" smtClean="0">
                <a:solidFill>
                  <a:schemeClr val="tx1"/>
                </a:solidFill>
              </a:rPr>
              <a:t>trữ</a:t>
            </a:r>
          </a:p>
          <a:p>
            <a:pPr lvl="3" algn="just">
              <a:buFont typeface="Wingdings" panose="05000000000000000000" pitchFamily="2" charset="2"/>
              <a:buChar char="§"/>
            </a:pPr>
            <a:r>
              <a:rPr lang="en-US" dirty="0" smtClean="0">
                <a:solidFill>
                  <a:schemeClr val="tx1"/>
                </a:solidFill>
              </a:rPr>
              <a:t>Các sự </a:t>
            </a:r>
            <a:r>
              <a:rPr lang="en-US" dirty="0">
                <a:solidFill>
                  <a:schemeClr val="tx1"/>
                </a:solidFill>
              </a:rPr>
              <a:t>kiện nghiệp vụ hiện có</a:t>
            </a:r>
            <a:endParaRPr lang="vi-VN" dirty="0">
              <a:solidFill>
                <a:schemeClr val="tx1"/>
              </a:solidFill>
            </a:endParaRPr>
          </a:p>
          <a:p>
            <a:pPr lvl="3" algn="just">
              <a:buFont typeface="Wingdings" panose="05000000000000000000" pitchFamily="2" charset="2"/>
              <a:buChar char="§"/>
            </a:pPr>
            <a:r>
              <a:rPr lang="en-US" dirty="0">
                <a:solidFill>
                  <a:schemeClr val="tx1"/>
                </a:solidFill>
              </a:rPr>
              <a:t>Các </a:t>
            </a:r>
            <a:r>
              <a:rPr lang="en-US" dirty="0" smtClean="0">
                <a:solidFill>
                  <a:schemeClr val="tx1"/>
                </a:solidFill>
              </a:rPr>
              <a:t>vị </a:t>
            </a:r>
            <a:r>
              <a:rPr lang="en-US" dirty="0">
                <a:solidFill>
                  <a:schemeClr val="tx1"/>
                </a:solidFill>
              </a:rPr>
              <a:t>trí và </a:t>
            </a:r>
            <a:r>
              <a:rPr lang="en-US" dirty="0" smtClean="0">
                <a:solidFill>
                  <a:schemeClr val="tx1"/>
                </a:solidFill>
              </a:rPr>
              <a:t>người </a:t>
            </a:r>
            <a:r>
              <a:rPr lang="en-US" dirty="0">
                <a:solidFill>
                  <a:schemeClr val="tx1"/>
                </a:solidFill>
              </a:rPr>
              <a:t>dùng hiện tại</a:t>
            </a:r>
            <a:endParaRPr lang="vi-VN" dirty="0">
              <a:solidFill>
                <a:schemeClr val="tx1"/>
              </a:solidFill>
            </a:endParaRPr>
          </a:p>
          <a:p>
            <a:pPr marL="342900" lvl="3" indent="-342900" algn="just"/>
            <a:r>
              <a:rPr lang="en-US" dirty="0">
                <a:solidFill>
                  <a:schemeClr val="tx1"/>
                </a:solidFill>
              </a:rPr>
              <a:t>Phân tích các vấn đ</a:t>
            </a:r>
            <a:r>
              <a:rPr lang="en-US" dirty="0" smtClean="0">
                <a:solidFill>
                  <a:schemeClr val="tx1"/>
                </a:solidFill>
              </a:rPr>
              <a:t>ề </a:t>
            </a:r>
            <a:r>
              <a:rPr lang="en-US" dirty="0">
                <a:solidFill>
                  <a:schemeClr val="tx1"/>
                </a:solidFill>
              </a:rPr>
              <a:t>và cơ </a:t>
            </a:r>
            <a:r>
              <a:rPr lang="en-US" dirty="0" smtClean="0">
                <a:solidFill>
                  <a:schemeClr val="tx1"/>
                </a:solidFill>
              </a:rPr>
              <a:t>hội: </a:t>
            </a:r>
            <a:r>
              <a:rPr lang="en-US" dirty="0">
                <a:solidFill>
                  <a:schemeClr val="tx1"/>
                </a:solidFill>
              </a:rPr>
              <a:t>Nghiên cứu các nguyên nhân và hệ quả của từng vấn đ</a:t>
            </a:r>
            <a:r>
              <a:rPr lang="en-US" dirty="0" smtClean="0">
                <a:solidFill>
                  <a:schemeClr val="tx1"/>
                </a:solidFill>
              </a:rPr>
              <a:t>ề </a:t>
            </a:r>
            <a:r>
              <a:rPr lang="en-US" i="1" dirty="0" smtClean="0">
                <a:solidFill>
                  <a:schemeClr val="tx1"/>
                </a:solidFill>
              </a:rPr>
              <a:t>(một </a:t>
            </a:r>
            <a:r>
              <a:rPr lang="en-US" i="1" dirty="0">
                <a:solidFill>
                  <a:schemeClr val="tx1"/>
                </a:solidFill>
              </a:rPr>
              <a:t>hệ quả có thể lại là nguyên nhân của những vấn đ</a:t>
            </a:r>
            <a:r>
              <a:rPr lang="en-US" i="1" dirty="0" smtClean="0">
                <a:solidFill>
                  <a:schemeClr val="tx1"/>
                </a:solidFill>
              </a:rPr>
              <a:t>ề </a:t>
            </a:r>
            <a:r>
              <a:rPr lang="en-US" i="1" dirty="0">
                <a:solidFill>
                  <a:schemeClr val="tx1"/>
                </a:solidFill>
              </a:rPr>
              <a:t>khác)</a:t>
            </a:r>
            <a:endParaRPr lang="vi-VN" i="1" dirty="0">
              <a:solidFill>
                <a:schemeClr val="tx1"/>
              </a:solidFill>
            </a:endParaRPr>
          </a:p>
          <a:p>
            <a:pPr algn="just"/>
            <a:endParaRPr lang="vi-VN" dirty="0">
              <a:solidFill>
                <a:schemeClr val="tx1"/>
              </a:solidFill>
            </a:endParaRPr>
          </a:p>
          <a:p>
            <a:pPr algn="just"/>
            <a:endParaRPr lang="vi-VN" dirty="0">
              <a:solidFill>
                <a:schemeClr val="tx1"/>
              </a:solidFill>
            </a:endParaRPr>
          </a:p>
        </p:txBody>
      </p:sp>
      <p:sp>
        <p:nvSpPr>
          <p:cNvPr id="4" name="Title 1"/>
          <p:cNvSpPr txBox="1">
            <a:spLocks/>
          </p:cNvSpPr>
          <p:nvPr/>
        </p:nvSpPr>
        <p:spPr>
          <a:xfrm>
            <a:off x="1825168" y="628124"/>
            <a:ext cx="8911687" cy="8196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solidFill>
                  <a:srgbClr val="0070C0"/>
                </a:solidFill>
              </a:rPr>
              <a:t>(2) Giai đoạn phân tích vấn đề</a:t>
            </a:r>
            <a:endParaRPr lang="vi-VN">
              <a:solidFill>
                <a:srgbClr val="0070C0"/>
              </a:solidFill>
            </a:endParaRPr>
          </a:p>
        </p:txBody>
      </p:sp>
    </p:spTree>
    <p:extLst>
      <p:ext uri="{BB962C8B-B14F-4D97-AF65-F5344CB8AC3E}">
        <p14:creationId xmlns:p14="http://schemas.microsoft.com/office/powerpoint/2010/main" val="1309088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828800"/>
            <a:ext cx="8915400" cy="4648200"/>
          </a:xfrm>
        </p:spPr>
        <p:txBody>
          <a:bodyPr>
            <a:normAutofit fontScale="92500" lnSpcReduction="20000"/>
          </a:bodyPr>
          <a:lstStyle/>
          <a:p>
            <a:r>
              <a:rPr lang="en-US">
                <a:solidFill>
                  <a:schemeClr val="tx1"/>
                </a:solidFill>
              </a:rPr>
              <a:t>Phân tích các quá trình nghiệp vụ </a:t>
            </a:r>
            <a:endParaRPr lang="en-US" smtClean="0">
              <a:solidFill>
                <a:schemeClr val="tx1"/>
              </a:solidFill>
            </a:endParaRPr>
          </a:p>
          <a:p>
            <a:pPr marL="457200" lvl="4" indent="0">
              <a:buNone/>
            </a:pPr>
            <a:r>
              <a:rPr lang="en-US">
                <a:solidFill>
                  <a:schemeClr val="tx1"/>
                </a:solidFill>
              </a:rPr>
              <a:t>Số lượng đ</a:t>
            </a:r>
            <a:r>
              <a:rPr lang="en-US" smtClean="0">
                <a:solidFill>
                  <a:schemeClr val="tx1"/>
                </a:solidFill>
              </a:rPr>
              <a:t>ầu </a:t>
            </a:r>
            <a:r>
              <a:rPr lang="en-US">
                <a:solidFill>
                  <a:schemeClr val="tx1"/>
                </a:solidFill>
              </a:rPr>
              <a:t>vào, thời gian đ</a:t>
            </a:r>
            <a:r>
              <a:rPr lang="en-US" smtClean="0">
                <a:solidFill>
                  <a:schemeClr val="tx1"/>
                </a:solidFill>
              </a:rPr>
              <a:t>áp </a:t>
            </a:r>
            <a:r>
              <a:rPr lang="en-US">
                <a:solidFill>
                  <a:schemeClr val="tx1"/>
                </a:solidFill>
              </a:rPr>
              <a:t>ứng, các khâu đ</a:t>
            </a:r>
            <a:r>
              <a:rPr lang="en-US" smtClean="0">
                <a:solidFill>
                  <a:schemeClr val="tx1"/>
                </a:solidFill>
              </a:rPr>
              <a:t>ình </a:t>
            </a:r>
            <a:r>
              <a:rPr lang="en-US">
                <a:solidFill>
                  <a:schemeClr val="tx1"/>
                </a:solidFill>
              </a:rPr>
              <a:t>trệ, chi phí, giá trị gia tăng, các hệ quả của việc loại bỏ hoặc hợp lý hóa quá trình</a:t>
            </a:r>
            <a:endParaRPr lang="vi-VN">
              <a:solidFill>
                <a:schemeClr val="tx1"/>
              </a:solidFill>
            </a:endParaRPr>
          </a:p>
          <a:p>
            <a:r>
              <a:rPr lang="en-US">
                <a:solidFill>
                  <a:schemeClr val="tx1"/>
                </a:solidFill>
              </a:rPr>
              <a:t>Xác lập các mục tiêu cải thiện hệ </a:t>
            </a:r>
            <a:r>
              <a:rPr lang="en-US" smtClean="0">
                <a:solidFill>
                  <a:schemeClr val="tx1"/>
                </a:solidFill>
              </a:rPr>
              <a:t>thống</a:t>
            </a:r>
          </a:p>
          <a:p>
            <a:pPr marL="301943" lvl="1" indent="0">
              <a:buNone/>
            </a:pPr>
            <a:r>
              <a:rPr lang="pt-BR" smtClean="0">
                <a:solidFill>
                  <a:schemeClr val="tx1"/>
                </a:solidFill>
              </a:rPr>
              <a:t>+ Khắc </a:t>
            </a:r>
            <a:r>
              <a:rPr lang="pt-BR">
                <a:solidFill>
                  <a:schemeClr val="tx1"/>
                </a:solidFill>
              </a:rPr>
              <a:t>phục những yếu kém hiện tại.</a:t>
            </a:r>
            <a:endParaRPr lang="en-US">
              <a:solidFill>
                <a:schemeClr val="tx1"/>
              </a:solidFill>
            </a:endParaRPr>
          </a:p>
          <a:p>
            <a:pPr marL="301943" lvl="1" indent="0">
              <a:buNone/>
            </a:pPr>
            <a:r>
              <a:rPr lang="pt-BR">
                <a:solidFill>
                  <a:schemeClr val="tx1"/>
                </a:solidFill>
              </a:rPr>
              <a:t>+ Đáp ứng nhu cầu cho tương lai.</a:t>
            </a:r>
            <a:endParaRPr lang="en-US">
              <a:solidFill>
                <a:schemeClr val="tx1"/>
              </a:solidFill>
            </a:endParaRPr>
          </a:p>
          <a:p>
            <a:pPr marL="301943" lvl="1" indent="0">
              <a:buNone/>
            </a:pPr>
            <a:r>
              <a:rPr lang="pt-BR">
                <a:solidFill>
                  <a:schemeClr val="tx1"/>
                </a:solidFill>
              </a:rPr>
              <a:t>+ Thể hiện các hạn chế về thời gian, chi phí, con người. </a:t>
            </a:r>
            <a:endParaRPr lang="pt-BR" smtClean="0">
              <a:solidFill>
                <a:schemeClr val="tx1"/>
              </a:solidFill>
            </a:endParaRPr>
          </a:p>
          <a:p>
            <a:r>
              <a:rPr lang="en-US">
                <a:solidFill>
                  <a:schemeClr val="tx1"/>
                </a:solidFill>
              </a:rPr>
              <a:t>Cập nhật kế hoạch dự </a:t>
            </a:r>
            <a:r>
              <a:rPr lang="en-US" smtClean="0">
                <a:solidFill>
                  <a:schemeClr val="tx1"/>
                </a:solidFill>
              </a:rPr>
              <a:t>án</a:t>
            </a:r>
          </a:p>
          <a:p>
            <a:r>
              <a:rPr lang="en-US" smtClean="0">
                <a:solidFill>
                  <a:schemeClr val="tx1"/>
                </a:solidFill>
              </a:rPr>
              <a:t>Trình </a:t>
            </a:r>
            <a:r>
              <a:rPr lang="en-US">
                <a:solidFill>
                  <a:schemeClr val="tx1"/>
                </a:solidFill>
              </a:rPr>
              <a:t>bày các nhận xét và đ</a:t>
            </a:r>
            <a:r>
              <a:rPr lang="en-US" smtClean="0">
                <a:solidFill>
                  <a:schemeClr val="tx1"/>
                </a:solidFill>
              </a:rPr>
              <a:t>ề xuất</a:t>
            </a:r>
          </a:p>
          <a:p>
            <a:pPr marL="0" lvl="3" indent="0">
              <a:buNone/>
            </a:pPr>
            <a:r>
              <a:rPr lang="en-US" smtClean="0">
                <a:solidFill>
                  <a:schemeClr val="tx1"/>
                </a:solidFill>
                <a:sym typeface="Wingdings" panose="05000000000000000000" pitchFamily="2" charset="2"/>
              </a:rPr>
              <a:t> </a:t>
            </a:r>
            <a:r>
              <a:rPr lang="en-US">
                <a:solidFill>
                  <a:schemeClr val="tx1"/>
                </a:solidFill>
              </a:rPr>
              <a:t>Quyết đ</a:t>
            </a:r>
            <a:r>
              <a:rPr lang="en-US" smtClean="0">
                <a:solidFill>
                  <a:schemeClr val="tx1"/>
                </a:solidFill>
              </a:rPr>
              <a:t>ịnh</a:t>
            </a:r>
            <a:r>
              <a:rPr lang="en-US">
                <a:solidFill>
                  <a:schemeClr val="tx1"/>
                </a:solidFill>
              </a:rPr>
              <a:t>: tiếp </a:t>
            </a:r>
            <a:r>
              <a:rPr lang="en-US" smtClean="0">
                <a:solidFill>
                  <a:schemeClr val="tx1"/>
                </a:solidFill>
              </a:rPr>
              <a:t>tục/điều </a:t>
            </a:r>
            <a:r>
              <a:rPr lang="en-US">
                <a:solidFill>
                  <a:schemeClr val="tx1"/>
                </a:solidFill>
              </a:rPr>
              <a:t>chỉnh/hủy bỏ dự án hiện tại</a:t>
            </a:r>
            <a:endParaRPr lang="vi-VN">
              <a:solidFill>
                <a:schemeClr val="tx1"/>
              </a:solidFill>
            </a:endParaRPr>
          </a:p>
          <a:p>
            <a:pPr marL="0" indent="0">
              <a:buNone/>
            </a:pPr>
            <a:endParaRPr lang="vi-VN">
              <a:solidFill>
                <a:schemeClr val="tx1"/>
              </a:solidFill>
            </a:endParaRPr>
          </a:p>
          <a:p>
            <a:endParaRPr lang="vi-VN">
              <a:solidFill>
                <a:schemeClr val="tx1"/>
              </a:solidFill>
            </a:endParaRPr>
          </a:p>
          <a:p>
            <a:pPr marL="301943" lvl="1" indent="0">
              <a:buNone/>
            </a:pPr>
            <a:endParaRPr lang="en-US">
              <a:solidFill>
                <a:schemeClr val="tx1"/>
              </a:solidFill>
            </a:endParaRPr>
          </a:p>
          <a:p>
            <a:endParaRPr lang="vi-VN">
              <a:solidFill>
                <a:schemeClr val="tx1"/>
              </a:solidFill>
            </a:endParaRPr>
          </a:p>
          <a:p>
            <a:endParaRPr lang="vi-VN">
              <a:solidFill>
                <a:schemeClr val="tx1"/>
              </a:solidFill>
            </a:endParaRPr>
          </a:p>
        </p:txBody>
      </p:sp>
      <p:sp>
        <p:nvSpPr>
          <p:cNvPr id="4" name="Title 1"/>
          <p:cNvSpPr txBox="1">
            <a:spLocks/>
          </p:cNvSpPr>
          <p:nvPr/>
        </p:nvSpPr>
        <p:spPr>
          <a:xfrm>
            <a:off x="1825168" y="628124"/>
            <a:ext cx="8911687" cy="8196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Giai đoạn phân tích vấn đề (tt)</a:t>
            </a:r>
            <a:endParaRPr lang="vi-VN"/>
          </a:p>
        </p:txBody>
      </p:sp>
    </p:spTree>
    <p:extLst>
      <p:ext uri="{BB962C8B-B14F-4D97-AF65-F5344CB8AC3E}">
        <p14:creationId xmlns:p14="http://schemas.microsoft.com/office/powerpoint/2010/main" val="385337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Autofit/>
          </a:bodyPr>
          <a:lstStyle/>
          <a:p>
            <a:pPr lvl="2" algn="l" defTabSz="457200" rtl="0">
              <a:spcBef>
                <a:spcPct val="0"/>
              </a:spcBef>
            </a:pPr>
            <a:r>
              <a:rPr lang="en-US" sz="4000" b="1" smtClean="0">
                <a:solidFill>
                  <a:srgbClr val="0070C0"/>
                </a:solidFill>
                <a:latin typeface="Tahoma" panose="020B0604030504040204" pitchFamily="34" charset="0"/>
                <a:ea typeface="Tahoma" panose="020B0604030504040204" pitchFamily="34" charset="0"/>
                <a:cs typeface="Tahoma" panose="020B0604030504040204" pitchFamily="34" charset="0"/>
              </a:rPr>
              <a:t>(4) Giai </a:t>
            </a:r>
            <a:r>
              <a:rPr lang="en-US" sz="4000" b="1">
                <a:solidFill>
                  <a:srgbClr val="0070C0"/>
                </a:solidFill>
                <a:latin typeface="Tahoma" panose="020B0604030504040204" pitchFamily="34" charset="0"/>
                <a:ea typeface="Tahoma" panose="020B0604030504040204" pitchFamily="34" charset="0"/>
                <a:cs typeface="Tahoma" panose="020B0604030504040204" pitchFamily="34" charset="0"/>
              </a:rPr>
              <a:t>đ</a:t>
            </a:r>
            <a:r>
              <a:rPr lang="en-US" sz="4000" b="1" smtClean="0">
                <a:solidFill>
                  <a:srgbClr val="0070C0"/>
                </a:solidFill>
                <a:latin typeface="Tahoma" panose="020B0604030504040204" pitchFamily="34" charset="0"/>
                <a:ea typeface="Tahoma" panose="020B0604030504040204" pitchFamily="34" charset="0"/>
                <a:cs typeface="Tahoma" panose="020B0604030504040204" pitchFamily="34" charset="0"/>
              </a:rPr>
              <a:t>oạn </a:t>
            </a:r>
            <a:r>
              <a:rPr lang="en-US" sz="4000" b="1">
                <a:solidFill>
                  <a:srgbClr val="0070C0"/>
                </a:solidFill>
                <a:latin typeface="Tahoma" panose="020B0604030504040204" pitchFamily="34" charset="0"/>
                <a:ea typeface="Tahoma" panose="020B0604030504040204" pitchFamily="34" charset="0"/>
                <a:cs typeface="Tahoma" panose="020B0604030504040204" pitchFamily="34" charset="0"/>
              </a:rPr>
              <a:t>phân tích yêu cầu</a:t>
            </a:r>
            <a:r>
              <a:rPr lang="vi-VN" sz="4000" b="1">
                <a:solidFill>
                  <a:srgbClr val="0070C0"/>
                </a:solidFill>
                <a:latin typeface="Tahoma" panose="020B0604030504040204" pitchFamily="34" charset="0"/>
                <a:ea typeface="Tahoma" panose="020B0604030504040204" pitchFamily="34" charset="0"/>
                <a:cs typeface="Tahoma" panose="020B0604030504040204" pitchFamily="34" charset="0"/>
              </a:rPr>
              <a:t/>
            </a:r>
            <a:br>
              <a:rPr lang="vi-VN" sz="4000" b="1">
                <a:solidFill>
                  <a:srgbClr val="0070C0"/>
                </a:solidFill>
                <a:latin typeface="Tahoma" panose="020B0604030504040204" pitchFamily="34" charset="0"/>
                <a:ea typeface="Tahoma" panose="020B0604030504040204" pitchFamily="34" charset="0"/>
                <a:cs typeface="Tahoma" panose="020B0604030504040204" pitchFamily="34" charset="0"/>
              </a:rPr>
            </a:br>
            <a:endParaRPr lang="vi-VN" sz="4000"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589212" y="1752600"/>
            <a:ext cx="8915400" cy="4800600"/>
          </a:xfrm>
        </p:spPr>
        <p:txBody>
          <a:bodyPr>
            <a:normAutofit/>
          </a:bodyPr>
          <a:lstStyle/>
          <a:p>
            <a:r>
              <a:rPr lang="en-US">
                <a:solidFill>
                  <a:schemeClr val="tx1"/>
                </a:solidFill>
              </a:rPr>
              <a:t>X</a:t>
            </a:r>
            <a:r>
              <a:rPr lang="en-US" smtClean="0">
                <a:solidFill>
                  <a:schemeClr val="tx1"/>
                </a:solidFill>
              </a:rPr>
              <a:t>ác </a:t>
            </a:r>
            <a:r>
              <a:rPr lang="en-US">
                <a:solidFill>
                  <a:schemeClr val="tx1"/>
                </a:solidFill>
              </a:rPr>
              <a:t>đ</a:t>
            </a:r>
            <a:r>
              <a:rPr lang="en-US" smtClean="0">
                <a:solidFill>
                  <a:schemeClr val="tx1"/>
                </a:solidFill>
              </a:rPr>
              <a:t>ịnh </a:t>
            </a:r>
            <a:r>
              <a:rPr lang="en-US">
                <a:solidFill>
                  <a:schemeClr val="tx1"/>
                </a:solidFill>
              </a:rPr>
              <a:t>các yêu cầu hệ </a:t>
            </a:r>
            <a:r>
              <a:rPr lang="en-US" smtClean="0">
                <a:solidFill>
                  <a:schemeClr val="tx1"/>
                </a:solidFill>
              </a:rPr>
              <a:t>thống</a:t>
            </a:r>
          </a:p>
          <a:p>
            <a:pPr lvl="1">
              <a:buFont typeface="Wingdings" panose="05000000000000000000" pitchFamily="2" charset="2"/>
              <a:buChar char="§"/>
            </a:pPr>
            <a:r>
              <a:rPr lang="en-US">
                <a:solidFill>
                  <a:schemeClr val="tx1"/>
                </a:solidFill>
              </a:rPr>
              <a:t>Các yêu cầu chức </a:t>
            </a:r>
            <a:r>
              <a:rPr lang="en-US" smtClean="0">
                <a:solidFill>
                  <a:schemeClr val="tx1"/>
                </a:solidFill>
              </a:rPr>
              <a:t>năng</a:t>
            </a:r>
          </a:p>
          <a:p>
            <a:pPr lvl="1">
              <a:buFont typeface="Wingdings" panose="05000000000000000000" pitchFamily="2" charset="2"/>
              <a:buChar char="§"/>
            </a:pPr>
            <a:r>
              <a:rPr lang="en-US">
                <a:solidFill>
                  <a:schemeClr val="tx1"/>
                </a:solidFill>
              </a:rPr>
              <a:t>Các yêu cầu phi chức </a:t>
            </a:r>
            <a:r>
              <a:rPr lang="en-US" smtClean="0">
                <a:solidFill>
                  <a:schemeClr val="tx1"/>
                </a:solidFill>
              </a:rPr>
              <a:t>năng</a:t>
            </a:r>
          </a:p>
          <a:p>
            <a:r>
              <a:rPr lang="en-US">
                <a:solidFill>
                  <a:schemeClr val="tx1"/>
                </a:solidFill>
              </a:rPr>
              <a:t>Phân mức ưu tiên cho các yêu </a:t>
            </a:r>
            <a:r>
              <a:rPr lang="en-US" smtClean="0">
                <a:solidFill>
                  <a:schemeClr val="tx1"/>
                </a:solidFill>
              </a:rPr>
              <a:t>cầu</a:t>
            </a:r>
          </a:p>
          <a:p>
            <a:pPr marL="0" lvl="3" indent="0">
              <a:buNone/>
            </a:pPr>
            <a:r>
              <a:rPr lang="en-US">
                <a:solidFill>
                  <a:schemeClr val="tx1"/>
                </a:solidFill>
              </a:rPr>
              <a:t>Các yêu cầu mang tính bắt buộc có ưu tiên cao hơn các yêu cầu </a:t>
            </a:r>
            <a:r>
              <a:rPr lang="en-US" smtClean="0">
                <a:solidFill>
                  <a:schemeClr val="tx1"/>
                </a:solidFill>
              </a:rPr>
              <a:t>khác</a:t>
            </a:r>
          </a:p>
          <a:p>
            <a:pPr marL="342900" lvl="3" indent="-342900"/>
            <a:r>
              <a:rPr lang="en-US">
                <a:solidFill>
                  <a:schemeClr val="tx1"/>
                </a:solidFill>
              </a:rPr>
              <a:t>Cập nhật kế hoạch dự án</a:t>
            </a:r>
          </a:p>
          <a:p>
            <a:pPr marL="0" lvl="3" indent="0">
              <a:buNone/>
            </a:pPr>
            <a:r>
              <a:rPr lang="en-US">
                <a:solidFill>
                  <a:schemeClr val="tx1"/>
                </a:solidFill>
              </a:rPr>
              <a:t>Nếu các yêu cầu vượt quá phiên bản đ</a:t>
            </a:r>
            <a:r>
              <a:rPr lang="en-US" smtClean="0">
                <a:solidFill>
                  <a:schemeClr val="tx1"/>
                </a:solidFill>
              </a:rPr>
              <a:t>ầu tiên </a:t>
            </a:r>
            <a:r>
              <a:rPr lang="en-US" smtClean="0">
                <a:solidFill>
                  <a:schemeClr val="tx1"/>
                </a:solidFill>
                <a:sym typeface="Wingdings" panose="05000000000000000000" pitchFamily="2" charset="2"/>
              </a:rPr>
              <a:t></a:t>
            </a:r>
            <a:r>
              <a:rPr lang="en-US" smtClean="0">
                <a:solidFill>
                  <a:schemeClr val="tx1"/>
                </a:solidFill>
              </a:rPr>
              <a:t> </a:t>
            </a:r>
            <a:r>
              <a:rPr lang="en-US">
                <a:solidFill>
                  <a:schemeClr val="tx1"/>
                </a:solidFill>
              </a:rPr>
              <a:t>thu hẹp phạm vi hoặc tăng ngân sách</a:t>
            </a:r>
            <a:endParaRPr lang="vi-VN">
              <a:solidFill>
                <a:schemeClr val="tx1"/>
              </a:solidFill>
            </a:endParaRPr>
          </a:p>
          <a:p>
            <a:pPr marL="0" lvl="3" indent="0">
              <a:buNone/>
            </a:pPr>
            <a:endParaRPr lang="vi-VN">
              <a:solidFill>
                <a:schemeClr val="tx1"/>
              </a:solidFill>
            </a:endParaRPr>
          </a:p>
          <a:p>
            <a:endParaRPr lang="vi-VN">
              <a:solidFill>
                <a:schemeClr val="tx1"/>
              </a:solidFill>
            </a:endParaRPr>
          </a:p>
          <a:p>
            <a:endParaRPr lang="vi-VN">
              <a:solidFill>
                <a:schemeClr val="tx1"/>
              </a:solidFill>
            </a:endParaRPr>
          </a:p>
          <a:p>
            <a:endParaRPr lang="vi-VN">
              <a:solidFill>
                <a:schemeClr val="tx1"/>
              </a:solidFill>
            </a:endParaRPr>
          </a:p>
        </p:txBody>
      </p:sp>
    </p:spTree>
    <p:extLst>
      <p:ext uri="{BB962C8B-B14F-4D97-AF65-F5344CB8AC3E}">
        <p14:creationId xmlns:p14="http://schemas.microsoft.com/office/powerpoint/2010/main" val="762554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lstStyle/>
          <a:p>
            <a:r>
              <a:rPr lang="en-US" smtClean="0">
                <a:solidFill>
                  <a:srgbClr val="0070C0"/>
                </a:solidFill>
              </a:rPr>
              <a:t>(5) Giai </a:t>
            </a:r>
            <a:r>
              <a:rPr lang="en-US">
                <a:solidFill>
                  <a:srgbClr val="0070C0"/>
                </a:solidFill>
              </a:rPr>
              <a:t>đoạn </a:t>
            </a:r>
            <a:r>
              <a:rPr lang="en-US" smtClean="0">
                <a:solidFill>
                  <a:srgbClr val="0070C0"/>
                </a:solidFill>
              </a:rPr>
              <a:t>mô hình hóa Lôgíc</a:t>
            </a:r>
            <a:endParaRPr lang="vi-VN">
              <a:solidFill>
                <a:srgbClr val="0070C0"/>
              </a:solidFill>
            </a:endParaRPr>
          </a:p>
        </p:txBody>
      </p:sp>
      <p:sp>
        <p:nvSpPr>
          <p:cNvPr id="3" name="Content Placeholder 2"/>
          <p:cNvSpPr>
            <a:spLocks noGrp="1"/>
          </p:cNvSpPr>
          <p:nvPr>
            <p:ph idx="1"/>
          </p:nvPr>
        </p:nvSpPr>
        <p:spPr/>
        <p:txBody>
          <a:bodyPr/>
          <a:lstStyle/>
          <a:p>
            <a:r>
              <a:rPr lang="en-US">
                <a:solidFill>
                  <a:schemeClr val="tx1"/>
                </a:solidFill>
              </a:rPr>
              <a:t>Phân tích các yêu cầu mang tính chức </a:t>
            </a:r>
            <a:r>
              <a:rPr lang="en-US" smtClean="0">
                <a:solidFill>
                  <a:schemeClr val="tx1"/>
                </a:solidFill>
              </a:rPr>
              <a:t>năng</a:t>
            </a:r>
          </a:p>
          <a:p>
            <a:pPr marL="0" indent="0">
              <a:buNone/>
            </a:pPr>
            <a:r>
              <a:rPr lang="en-US" smtClean="0">
                <a:solidFill>
                  <a:schemeClr val="tx1"/>
                </a:solidFill>
              </a:rPr>
              <a:t>Xây dựng các mô hình thể hiện “hệ thống làm gì?”</a:t>
            </a:r>
          </a:p>
          <a:p>
            <a:r>
              <a:rPr lang="en-US">
                <a:solidFill>
                  <a:schemeClr val="tx1"/>
                </a:solidFill>
              </a:rPr>
              <a:t>Kiểm tra các yêu cầu mang tính chức năng</a:t>
            </a:r>
            <a:endParaRPr lang="vi-VN">
              <a:solidFill>
                <a:schemeClr val="tx1"/>
              </a:solidFill>
            </a:endParaRPr>
          </a:p>
          <a:p>
            <a:pPr marL="0" indent="0">
              <a:buNone/>
            </a:pPr>
            <a:endParaRPr lang="vi-VN">
              <a:solidFill>
                <a:schemeClr val="tx1"/>
              </a:solidFill>
            </a:endParaRPr>
          </a:p>
        </p:txBody>
      </p:sp>
    </p:spTree>
    <p:extLst>
      <p:ext uri="{BB962C8B-B14F-4D97-AF65-F5344CB8AC3E}">
        <p14:creationId xmlns:p14="http://schemas.microsoft.com/office/powerpoint/2010/main" val="593607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9147632" cy="1280890"/>
          </a:xfrm>
        </p:spPr>
        <p:txBody>
          <a:bodyPr>
            <a:noAutofit/>
          </a:bodyPr>
          <a:lstStyle/>
          <a:p>
            <a:pPr lvl="2" algn="l" defTabSz="457200" rtl="0">
              <a:spcBef>
                <a:spcPct val="0"/>
              </a:spcBef>
            </a:pPr>
            <a:r>
              <a:rPr lang="en-US" sz="4000" b="1" smtClean="0">
                <a:solidFill>
                  <a:srgbClr val="0070C0"/>
                </a:solidFill>
                <a:latin typeface="Tahoma" panose="020B0604030504040204" pitchFamily="34" charset="0"/>
                <a:ea typeface="Tahoma" panose="020B0604030504040204" pitchFamily="34" charset="0"/>
                <a:cs typeface="Tahoma" panose="020B0604030504040204" pitchFamily="34" charset="0"/>
              </a:rPr>
              <a:t>(6) Giai </a:t>
            </a:r>
            <a:r>
              <a:rPr lang="en-US" sz="4000" b="1">
                <a:solidFill>
                  <a:srgbClr val="0070C0"/>
                </a:solidFill>
                <a:latin typeface="Tahoma" panose="020B0604030504040204" pitchFamily="34" charset="0"/>
                <a:ea typeface="Tahoma" panose="020B0604030504040204" pitchFamily="34" charset="0"/>
                <a:cs typeface="Tahoma" panose="020B0604030504040204" pitchFamily="34" charset="0"/>
              </a:rPr>
              <a:t>đoạn phân tích quyết định</a:t>
            </a:r>
            <a:r>
              <a:rPr lang="vi-VN" sz="4000" b="1">
                <a:solidFill>
                  <a:srgbClr val="0070C0"/>
                </a:solidFill>
                <a:latin typeface="Tahoma" panose="020B0604030504040204" pitchFamily="34" charset="0"/>
                <a:ea typeface="Tahoma" panose="020B0604030504040204" pitchFamily="34" charset="0"/>
                <a:cs typeface="Tahoma" panose="020B0604030504040204" pitchFamily="34" charset="0"/>
              </a:rPr>
              <a:t/>
            </a:r>
            <a:br>
              <a:rPr lang="vi-VN" sz="4000" b="1">
                <a:solidFill>
                  <a:srgbClr val="0070C0"/>
                </a:solidFill>
                <a:latin typeface="Tahoma" panose="020B0604030504040204" pitchFamily="34" charset="0"/>
                <a:ea typeface="Tahoma" panose="020B0604030504040204" pitchFamily="34" charset="0"/>
                <a:cs typeface="Tahoma" panose="020B0604030504040204" pitchFamily="34" charset="0"/>
              </a:rPr>
            </a:br>
            <a:endParaRPr lang="vi-VN" sz="4000"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marL="0" lvl="3" indent="0">
              <a:buNone/>
            </a:pPr>
            <a:r>
              <a:rPr lang="en-US">
                <a:solidFill>
                  <a:schemeClr val="tx1"/>
                </a:solidFill>
              </a:rPr>
              <a:t>Là giai đoạn chuyển tiếp giữa phân tích hệ thống và thiết kế hệ </a:t>
            </a:r>
            <a:r>
              <a:rPr lang="en-US" smtClean="0">
                <a:solidFill>
                  <a:schemeClr val="tx1"/>
                </a:solidFill>
              </a:rPr>
              <a:t>thống</a:t>
            </a:r>
          </a:p>
          <a:p>
            <a:pPr marL="342900" lvl="3" indent="-342900"/>
            <a:r>
              <a:rPr lang="en-US">
                <a:solidFill>
                  <a:schemeClr val="tx1"/>
                </a:solidFill>
              </a:rPr>
              <a:t>X</a:t>
            </a:r>
            <a:r>
              <a:rPr lang="en-US" smtClean="0">
                <a:solidFill>
                  <a:schemeClr val="tx1"/>
                </a:solidFill>
              </a:rPr>
              <a:t>ác </a:t>
            </a:r>
            <a:r>
              <a:rPr lang="en-US">
                <a:solidFill>
                  <a:schemeClr val="tx1"/>
                </a:solidFill>
              </a:rPr>
              <a:t>định các giải pháp đề </a:t>
            </a:r>
            <a:r>
              <a:rPr lang="en-US" smtClean="0">
                <a:solidFill>
                  <a:schemeClr val="tx1"/>
                </a:solidFill>
              </a:rPr>
              <a:t>cử</a:t>
            </a:r>
          </a:p>
          <a:p>
            <a:pPr marL="342900" lvl="3" indent="-342900"/>
            <a:r>
              <a:rPr lang="en-US">
                <a:solidFill>
                  <a:schemeClr val="tx1"/>
                </a:solidFill>
              </a:rPr>
              <a:t>Phân tích các giải pháp đề </a:t>
            </a:r>
            <a:r>
              <a:rPr lang="en-US" smtClean="0">
                <a:solidFill>
                  <a:schemeClr val="tx1"/>
                </a:solidFill>
              </a:rPr>
              <a:t>cử: khả thi??</a:t>
            </a:r>
          </a:p>
          <a:p>
            <a:pPr marL="342900" lvl="3" indent="-342900"/>
            <a:r>
              <a:rPr lang="en-US">
                <a:solidFill>
                  <a:schemeClr val="tx1"/>
                </a:solidFill>
              </a:rPr>
              <a:t>So sánh các giải pháp đề </a:t>
            </a:r>
            <a:r>
              <a:rPr lang="en-US" smtClean="0">
                <a:solidFill>
                  <a:schemeClr val="tx1"/>
                </a:solidFill>
              </a:rPr>
              <a:t>cử</a:t>
            </a:r>
          </a:p>
          <a:p>
            <a:pPr marL="342900" lvl="3" indent="-342900"/>
            <a:r>
              <a:rPr lang="en-US">
                <a:solidFill>
                  <a:schemeClr val="tx1"/>
                </a:solidFill>
              </a:rPr>
              <a:t>Cập nhật kế hoạch dự án</a:t>
            </a:r>
            <a:endParaRPr lang="vi-VN">
              <a:solidFill>
                <a:schemeClr val="tx1"/>
              </a:solidFill>
            </a:endParaRPr>
          </a:p>
          <a:p>
            <a:pPr marL="342900" lvl="3" indent="-342900"/>
            <a:endParaRPr lang="vi-VN">
              <a:solidFill>
                <a:schemeClr val="tx1"/>
              </a:solidFill>
            </a:endParaRPr>
          </a:p>
        </p:txBody>
      </p:sp>
    </p:spTree>
    <p:extLst>
      <p:ext uri="{BB962C8B-B14F-4D97-AF65-F5344CB8AC3E}">
        <p14:creationId xmlns:p14="http://schemas.microsoft.com/office/powerpoint/2010/main" val="2529194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8911687" cy="667276"/>
          </a:xfrm>
        </p:spPr>
        <p:txBody>
          <a:bodyPr>
            <a:normAutofit fontScale="90000"/>
          </a:bodyPr>
          <a:lstStyle/>
          <a:p>
            <a:r>
              <a:rPr lang="en-US" smtClean="0"/>
              <a:t>TỔNG QUAN VỀ PHÂN TÍCH HỆ THỐNG</a:t>
            </a:r>
            <a:br>
              <a:rPr lang="en-US" smtClean="0"/>
            </a:br>
            <a:endParaRPr lang="vi-VN"/>
          </a:p>
        </p:txBody>
      </p:sp>
      <p:sp>
        <p:nvSpPr>
          <p:cNvPr id="3" name="Content Placeholder 2"/>
          <p:cNvSpPr>
            <a:spLocks noGrp="1"/>
          </p:cNvSpPr>
          <p:nvPr>
            <p:ph idx="1"/>
          </p:nvPr>
        </p:nvSpPr>
        <p:spPr/>
        <p:txBody>
          <a:bodyPr/>
          <a:lstStyle/>
          <a:p>
            <a:r>
              <a:rPr lang="en-US" smtClean="0">
                <a:solidFill>
                  <a:schemeClr val="bg1">
                    <a:lumMod val="75000"/>
                  </a:schemeClr>
                </a:solidFill>
              </a:rPr>
              <a:t>Khái niệm phân tích hệ thống</a:t>
            </a:r>
          </a:p>
          <a:p>
            <a:r>
              <a:rPr lang="en-US">
                <a:solidFill>
                  <a:schemeClr val="bg1">
                    <a:lumMod val="75000"/>
                  </a:schemeClr>
                </a:solidFill>
              </a:rPr>
              <a:t>Các hướng tiếp cận phân tích hệ </a:t>
            </a:r>
            <a:r>
              <a:rPr lang="en-US" smtClean="0">
                <a:solidFill>
                  <a:schemeClr val="bg1">
                    <a:lumMod val="75000"/>
                  </a:schemeClr>
                </a:solidFill>
              </a:rPr>
              <a:t>thống</a:t>
            </a:r>
          </a:p>
          <a:p>
            <a:r>
              <a:rPr lang="en-US">
                <a:solidFill>
                  <a:schemeClr val="bg1">
                    <a:lumMod val="75000"/>
                  </a:schemeClr>
                </a:solidFill>
              </a:rPr>
              <a:t>Các giai đoạn phân tích hệ </a:t>
            </a:r>
            <a:r>
              <a:rPr lang="en-US" smtClean="0">
                <a:solidFill>
                  <a:schemeClr val="bg1">
                    <a:lumMod val="75000"/>
                  </a:schemeClr>
                </a:solidFill>
              </a:rPr>
              <a:t>thống</a:t>
            </a:r>
          </a:p>
          <a:p>
            <a:r>
              <a:rPr lang="en-US"/>
              <a:t>Xác định các yêu cầu của người dùng</a:t>
            </a:r>
            <a:endParaRPr lang="vi-VN"/>
          </a:p>
        </p:txBody>
      </p:sp>
    </p:spTree>
    <p:extLst>
      <p:ext uri="{BB962C8B-B14F-4D97-AF65-F5344CB8AC3E}">
        <p14:creationId xmlns:p14="http://schemas.microsoft.com/office/powerpoint/2010/main" val="58100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chemeClr val="accent2"/>
                                        </p:clrVal>
                                      </p:to>
                                    </p:set>
                                    <p:set>
                                      <p:cBhvr>
                                        <p:cTn id="7" dur="500" fill="hold"/>
                                        <p:tgtEl>
                                          <p:spTgt spid="3">
                                            <p:txEl>
                                              <p:pRg st="3" end="3"/>
                                            </p:txEl>
                                          </p:spTgt>
                                        </p:tgtEl>
                                        <p:attrNameLst>
                                          <p:attrName>fillcolor</p:attrName>
                                        </p:attrNameLst>
                                      </p:cBhvr>
                                      <p:to>
                                        <p:clrVal>
                                          <a:schemeClr val="accent2"/>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828800" y="609600"/>
            <a:ext cx="8458200" cy="762000"/>
          </a:xfrm>
        </p:spPr>
        <p:txBody>
          <a:bodyPr>
            <a:noAutofit/>
          </a:bodyPr>
          <a:lstStyle/>
          <a:p>
            <a:pPr algn="l"/>
            <a:r>
              <a:rPr lang="en-US" b="1" dirty="0"/>
              <a:t>CHƯƠNG II: PHÂN TÍCH HỆ THỐNG </a:t>
            </a:r>
            <a:r>
              <a:rPr lang="en-US" b="1" dirty="0" smtClean="0"/>
              <a:t> 		</a:t>
            </a:r>
            <a:r>
              <a:rPr lang="en-US" b="1" smtClean="0"/>
              <a:t>	</a:t>
            </a:r>
            <a:endParaRPr lang="en-US" dirty="0"/>
          </a:p>
        </p:txBody>
      </p:sp>
      <p:sp>
        <p:nvSpPr>
          <p:cNvPr id="3" name="Content Placeholder 2"/>
          <p:cNvSpPr>
            <a:spLocks noGrp="1"/>
          </p:cNvSpPr>
          <p:nvPr>
            <p:ph idx="1"/>
          </p:nvPr>
        </p:nvSpPr>
        <p:spPr>
          <a:xfrm>
            <a:off x="2514600" y="1676400"/>
            <a:ext cx="8915400" cy="3777622"/>
          </a:xfrm>
        </p:spPr>
        <p:txBody>
          <a:bodyPr/>
          <a:lstStyle/>
          <a:p>
            <a:r>
              <a:rPr lang="en-US" smtClean="0"/>
              <a:t>Tổng quan về phân tích hệ thống</a:t>
            </a:r>
          </a:p>
          <a:p>
            <a:r>
              <a:rPr lang="en-US" smtClean="0"/>
              <a:t>Các phương pháp thu thập thông tin</a:t>
            </a:r>
          </a:p>
          <a:p>
            <a:r>
              <a:rPr lang="en-US" smtClean="0"/>
              <a:t>Mô hình hóa chức năng</a:t>
            </a:r>
          </a:p>
          <a:p>
            <a:r>
              <a:rPr lang="en-US" smtClean="0"/>
              <a:t>Mô hình hóa dữ liệu</a:t>
            </a:r>
            <a:endParaRPr lang="vi-VN"/>
          </a:p>
        </p:txBody>
      </p:sp>
    </p:spTree>
    <p:extLst>
      <p:ext uri="{BB962C8B-B14F-4D97-AF65-F5344CB8AC3E}">
        <p14:creationId xmlns:p14="http://schemas.microsoft.com/office/powerpoint/2010/main" val="348773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600" b="1">
                <a:solidFill>
                  <a:schemeClr val="tx1"/>
                </a:solidFill>
                <a:latin typeface="Tahoma" panose="020B0604030504040204" pitchFamily="34" charset="0"/>
                <a:ea typeface="Tahoma" panose="020B0604030504040204" pitchFamily="34" charset="0"/>
                <a:cs typeface="Tahoma" panose="020B0604030504040204" pitchFamily="34" charset="0"/>
              </a:rPr>
              <a:t>Xác định các yêu cầu của người dùng</a:t>
            </a:r>
            <a:r>
              <a:rPr lang="vi-VN" sz="3600" b="1">
                <a:solidFill>
                  <a:schemeClr val="tx1"/>
                </a:solidFill>
                <a:latin typeface="Tahoma" panose="020B0604030504040204" pitchFamily="34" charset="0"/>
                <a:ea typeface="Tahoma" panose="020B0604030504040204" pitchFamily="34" charset="0"/>
                <a:cs typeface="Tahoma" panose="020B0604030504040204" pitchFamily="34" charset="0"/>
              </a:rPr>
              <a:t/>
            </a:r>
            <a:br>
              <a:rPr lang="vi-VN" sz="3600" b="1">
                <a:solidFill>
                  <a:schemeClr val="tx1"/>
                </a:solidFill>
                <a:latin typeface="Tahoma" panose="020B0604030504040204" pitchFamily="34" charset="0"/>
                <a:ea typeface="Tahoma" panose="020B0604030504040204" pitchFamily="34" charset="0"/>
                <a:cs typeface="Tahoma" panose="020B0604030504040204" pitchFamily="34" charset="0"/>
              </a:rPr>
            </a:br>
            <a:endParaRPr lang="vi-VN" sz="3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86000" y="1752600"/>
            <a:ext cx="8915400" cy="4953000"/>
          </a:xfrm>
        </p:spPr>
        <p:txBody>
          <a:bodyPr>
            <a:noAutofit/>
          </a:bodyPr>
          <a:lstStyle/>
          <a:p>
            <a:r>
              <a:rPr lang="en-US" sz="2400">
                <a:solidFill>
                  <a:schemeClr val="tx1"/>
                </a:solidFill>
              </a:rPr>
              <a:t>Vai trò của việc xác định yêu </a:t>
            </a:r>
            <a:r>
              <a:rPr lang="en-US" sz="2400" smtClean="0">
                <a:solidFill>
                  <a:schemeClr val="tx1"/>
                </a:solidFill>
              </a:rPr>
              <a:t>cầu</a:t>
            </a:r>
          </a:p>
          <a:p>
            <a:r>
              <a:rPr lang="en-US" sz="2400">
                <a:solidFill>
                  <a:schemeClr val="tx1"/>
                </a:solidFill>
              </a:rPr>
              <a:t>Hậu quả của yêu cầu không chính </a:t>
            </a:r>
            <a:r>
              <a:rPr lang="en-US" sz="2400" smtClean="0">
                <a:solidFill>
                  <a:schemeClr val="tx1"/>
                </a:solidFill>
              </a:rPr>
              <a:t>xác</a:t>
            </a:r>
          </a:p>
          <a:p>
            <a:r>
              <a:rPr lang="en-US" sz="2400">
                <a:solidFill>
                  <a:schemeClr val="tx1"/>
                </a:solidFill>
              </a:rPr>
              <a:t>Các tiêu chuẩn xác định yêu cầu hệ </a:t>
            </a:r>
            <a:r>
              <a:rPr lang="en-US" sz="2400" smtClean="0">
                <a:solidFill>
                  <a:schemeClr val="tx1"/>
                </a:solidFill>
              </a:rPr>
              <a:t>thống:</a:t>
            </a:r>
          </a:p>
          <a:p>
            <a:pPr lvl="1">
              <a:buFont typeface="Wingdings" panose="05000000000000000000" pitchFamily="2" charset="2"/>
              <a:buChar char="§"/>
            </a:pPr>
            <a:r>
              <a:rPr lang="en-US" sz="2400">
                <a:solidFill>
                  <a:schemeClr val="tx1"/>
                </a:solidFill>
              </a:rPr>
              <a:t>Nhất quán </a:t>
            </a:r>
            <a:endParaRPr lang="en-US" sz="2400" smtClean="0">
              <a:solidFill>
                <a:schemeClr val="tx1"/>
              </a:solidFill>
            </a:endParaRPr>
          </a:p>
          <a:p>
            <a:pPr lvl="1">
              <a:buFont typeface="Wingdings" panose="05000000000000000000" pitchFamily="2" charset="2"/>
              <a:buChar char="§"/>
            </a:pPr>
            <a:r>
              <a:rPr lang="en-US" sz="2400" smtClean="0">
                <a:solidFill>
                  <a:schemeClr val="tx1"/>
                </a:solidFill>
              </a:rPr>
              <a:t>Toàn diện</a:t>
            </a:r>
          </a:p>
          <a:p>
            <a:pPr lvl="1">
              <a:buFont typeface="Wingdings" panose="05000000000000000000" pitchFamily="2" charset="2"/>
              <a:buChar char="§"/>
            </a:pPr>
            <a:r>
              <a:rPr lang="en-US" sz="2400" smtClean="0">
                <a:solidFill>
                  <a:schemeClr val="tx1"/>
                </a:solidFill>
              </a:rPr>
              <a:t>Khả </a:t>
            </a:r>
            <a:r>
              <a:rPr lang="en-US" sz="2400">
                <a:solidFill>
                  <a:schemeClr val="tx1"/>
                </a:solidFill>
              </a:rPr>
              <a:t>thi </a:t>
            </a:r>
            <a:endParaRPr lang="en-US" sz="2400" smtClean="0">
              <a:solidFill>
                <a:schemeClr val="tx1"/>
              </a:solidFill>
            </a:endParaRPr>
          </a:p>
          <a:p>
            <a:pPr lvl="1">
              <a:buFont typeface="Wingdings" panose="05000000000000000000" pitchFamily="2" charset="2"/>
              <a:buChar char="§"/>
            </a:pPr>
            <a:r>
              <a:rPr lang="en-US" sz="2400" smtClean="0">
                <a:solidFill>
                  <a:schemeClr val="tx1"/>
                </a:solidFill>
              </a:rPr>
              <a:t>Cần thiết</a:t>
            </a:r>
          </a:p>
          <a:p>
            <a:pPr lvl="1">
              <a:buFont typeface="Wingdings" panose="05000000000000000000" pitchFamily="2" charset="2"/>
              <a:buChar char="§"/>
            </a:pPr>
            <a:r>
              <a:rPr lang="en-US" sz="2400" smtClean="0">
                <a:solidFill>
                  <a:schemeClr val="tx1"/>
                </a:solidFill>
              </a:rPr>
              <a:t>Chính </a:t>
            </a:r>
            <a:r>
              <a:rPr lang="en-US" sz="2400">
                <a:solidFill>
                  <a:schemeClr val="tx1"/>
                </a:solidFill>
              </a:rPr>
              <a:t>xác </a:t>
            </a:r>
            <a:endParaRPr lang="en-US" sz="2400" smtClean="0">
              <a:solidFill>
                <a:schemeClr val="tx1"/>
              </a:solidFill>
            </a:endParaRPr>
          </a:p>
          <a:p>
            <a:pPr lvl="1">
              <a:buFont typeface="Wingdings" panose="05000000000000000000" pitchFamily="2" charset="2"/>
              <a:buChar char="§"/>
            </a:pPr>
            <a:r>
              <a:rPr lang="en-US" sz="2400" smtClean="0">
                <a:solidFill>
                  <a:schemeClr val="tx1"/>
                </a:solidFill>
              </a:rPr>
              <a:t>Dễ </a:t>
            </a:r>
            <a:r>
              <a:rPr lang="en-US" sz="2400">
                <a:solidFill>
                  <a:schemeClr val="tx1"/>
                </a:solidFill>
              </a:rPr>
              <a:t>theo </a:t>
            </a:r>
            <a:r>
              <a:rPr lang="en-US" sz="2400" smtClean="0">
                <a:solidFill>
                  <a:schemeClr val="tx1"/>
                </a:solidFill>
              </a:rPr>
              <a:t>dõi</a:t>
            </a:r>
            <a:endParaRPr lang="vi-VN" sz="2400">
              <a:solidFill>
                <a:schemeClr val="tx1"/>
              </a:solidFill>
            </a:endParaRPr>
          </a:p>
          <a:p>
            <a:pPr lvl="1">
              <a:buFont typeface="Wingdings" panose="05000000000000000000" pitchFamily="2" charset="2"/>
              <a:buChar char="§"/>
            </a:pPr>
            <a:r>
              <a:rPr lang="en-US" sz="2400">
                <a:solidFill>
                  <a:schemeClr val="tx1"/>
                </a:solidFill>
              </a:rPr>
              <a:t>Có thể kiểm </a:t>
            </a:r>
            <a:r>
              <a:rPr lang="en-US" sz="2400" smtClean="0">
                <a:solidFill>
                  <a:schemeClr val="tx1"/>
                </a:solidFill>
              </a:rPr>
              <a:t>tra</a:t>
            </a:r>
            <a:endParaRPr lang="vi-VN" sz="2400">
              <a:solidFill>
                <a:schemeClr val="tx1"/>
              </a:solidFill>
            </a:endParaRPr>
          </a:p>
        </p:txBody>
      </p:sp>
    </p:spTree>
    <p:extLst>
      <p:ext uri="{BB962C8B-B14F-4D97-AF65-F5344CB8AC3E}">
        <p14:creationId xmlns:p14="http://schemas.microsoft.com/office/powerpoint/2010/main" val="236636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p:cTn id="4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3">
                                            <p:txEl>
                                              <p:pRg st="6" end="6"/>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3">
                                            <p:txEl>
                                              <p:pRg st="7" end="7"/>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p:cTn id="5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2" dur="500"/>
                                        <p:tgtEl>
                                          <p:spTgt spid="3">
                                            <p:txEl>
                                              <p:pRg st="8" end="8"/>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8911687" cy="667276"/>
          </a:xfrm>
        </p:spPr>
        <p:txBody>
          <a:bodyPr>
            <a:noAutofit/>
          </a:bodyPr>
          <a:lstStyle/>
          <a:p>
            <a:pPr lvl="2"/>
            <a:r>
              <a:rPr lang="en-US" sz="4000" b="1">
                <a:solidFill>
                  <a:schemeClr val="tx1"/>
                </a:solidFill>
                <a:latin typeface="Tahoma" panose="020B0604030504040204" pitchFamily="34" charset="0"/>
                <a:ea typeface="Tahoma" panose="020B0604030504040204" pitchFamily="34" charset="0"/>
                <a:cs typeface="Tahoma" panose="020B0604030504040204" pitchFamily="34" charset="0"/>
              </a:rPr>
              <a:t>Quy trình xác định yêu cầu</a:t>
            </a:r>
            <a:endParaRPr lang="vi-VN" sz="4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09800" y="1828800"/>
            <a:ext cx="8915400" cy="3777622"/>
          </a:xfrm>
        </p:spPr>
        <p:txBody>
          <a:bodyPr/>
          <a:lstStyle/>
          <a:p>
            <a:pPr marL="0" lvl="0" indent="0">
              <a:buNone/>
            </a:pPr>
            <a:r>
              <a:rPr lang="en-US" smtClean="0">
                <a:solidFill>
                  <a:schemeClr val="tx1"/>
                </a:solidFill>
              </a:rPr>
              <a:t>(1). Phân </a:t>
            </a:r>
            <a:r>
              <a:rPr lang="en-US">
                <a:solidFill>
                  <a:schemeClr val="tx1"/>
                </a:solidFill>
              </a:rPr>
              <a:t>tích các yêu cầu để giải quyết các vấn đề về:</a:t>
            </a:r>
            <a:endParaRPr lang="vi-VN">
              <a:solidFill>
                <a:schemeClr val="tx1"/>
              </a:solidFill>
            </a:endParaRPr>
          </a:p>
          <a:p>
            <a:pPr lvl="1">
              <a:buFont typeface="Wingdings" panose="05000000000000000000" pitchFamily="2" charset="2"/>
              <a:buChar char="§"/>
            </a:pPr>
            <a:r>
              <a:rPr lang="en-US">
                <a:solidFill>
                  <a:schemeClr val="tx1"/>
                </a:solidFill>
              </a:rPr>
              <a:t>Các yêu cầu bị thiếu</a:t>
            </a:r>
            <a:endParaRPr lang="vi-VN">
              <a:solidFill>
                <a:schemeClr val="tx1"/>
              </a:solidFill>
            </a:endParaRPr>
          </a:p>
          <a:p>
            <a:pPr lvl="1">
              <a:buFont typeface="Wingdings" panose="05000000000000000000" pitchFamily="2" charset="2"/>
              <a:buChar char="§"/>
            </a:pPr>
            <a:r>
              <a:rPr lang="en-US">
                <a:solidFill>
                  <a:schemeClr val="tx1"/>
                </a:solidFill>
              </a:rPr>
              <a:t>Các yêu cầu mâu thuẫn nhau</a:t>
            </a:r>
            <a:endParaRPr lang="vi-VN">
              <a:solidFill>
                <a:schemeClr val="tx1"/>
              </a:solidFill>
            </a:endParaRPr>
          </a:p>
          <a:p>
            <a:pPr lvl="1">
              <a:buFont typeface="Wingdings" panose="05000000000000000000" pitchFamily="2" charset="2"/>
              <a:buChar char="§"/>
            </a:pPr>
            <a:r>
              <a:rPr lang="en-US">
                <a:solidFill>
                  <a:schemeClr val="tx1"/>
                </a:solidFill>
              </a:rPr>
              <a:t>Các yêu cầu không khả thi</a:t>
            </a:r>
            <a:endParaRPr lang="vi-VN">
              <a:solidFill>
                <a:schemeClr val="tx1"/>
              </a:solidFill>
            </a:endParaRPr>
          </a:p>
          <a:p>
            <a:pPr lvl="1">
              <a:buFont typeface="Wingdings" panose="05000000000000000000" pitchFamily="2" charset="2"/>
              <a:buChar char="§"/>
            </a:pPr>
            <a:r>
              <a:rPr lang="en-US">
                <a:solidFill>
                  <a:schemeClr val="tx1"/>
                </a:solidFill>
              </a:rPr>
              <a:t>Các yêu cầu trùng lặp</a:t>
            </a:r>
            <a:endParaRPr lang="vi-VN">
              <a:solidFill>
                <a:schemeClr val="tx1"/>
              </a:solidFill>
            </a:endParaRPr>
          </a:p>
          <a:p>
            <a:pPr lvl="1">
              <a:buFont typeface="Wingdings" panose="05000000000000000000" pitchFamily="2" charset="2"/>
              <a:buChar char="§"/>
            </a:pPr>
            <a:r>
              <a:rPr lang="en-US">
                <a:solidFill>
                  <a:schemeClr val="tx1"/>
                </a:solidFill>
              </a:rPr>
              <a:t>Các yêu cầu mơ hồ</a:t>
            </a:r>
            <a:endParaRPr lang="vi-VN">
              <a:solidFill>
                <a:schemeClr val="tx1"/>
              </a:solidFill>
            </a:endParaRPr>
          </a:p>
          <a:p>
            <a:endParaRPr lang="vi-VN">
              <a:solidFill>
                <a:schemeClr val="tx1"/>
              </a:solidFill>
            </a:endParaRPr>
          </a:p>
        </p:txBody>
      </p:sp>
    </p:spTree>
    <p:extLst>
      <p:ext uri="{BB962C8B-B14F-4D97-AF65-F5344CB8AC3E}">
        <p14:creationId xmlns:p14="http://schemas.microsoft.com/office/powerpoint/2010/main" val="4270820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8911687" cy="667276"/>
          </a:xfrm>
        </p:spPr>
        <p:txBody>
          <a:bodyPr>
            <a:noAutofit/>
          </a:bodyPr>
          <a:lstStyle/>
          <a:p>
            <a:pPr lvl="2"/>
            <a:r>
              <a:rPr lang="en-US" sz="4000" b="1">
                <a:solidFill>
                  <a:schemeClr val="tx1"/>
                </a:solidFill>
                <a:latin typeface="Tahoma" panose="020B0604030504040204" pitchFamily="34" charset="0"/>
                <a:ea typeface="Tahoma" panose="020B0604030504040204" pitchFamily="34" charset="0"/>
                <a:cs typeface="Tahoma" panose="020B0604030504040204" pitchFamily="34" charset="0"/>
              </a:rPr>
              <a:t>Quy trình xác định yêu </a:t>
            </a:r>
            <a:r>
              <a:rPr lang="en-US" sz="4000" b="1" smtClean="0">
                <a:solidFill>
                  <a:schemeClr val="tx1"/>
                </a:solidFill>
                <a:latin typeface="Tahoma" panose="020B0604030504040204" pitchFamily="34" charset="0"/>
                <a:ea typeface="Tahoma" panose="020B0604030504040204" pitchFamily="34" charset="0"/>
                <a:cs typeface="Tahoma" panose="020B0604030504040204" pitchFamily="34" charset="0"/>
              </a:rPr>
              <a:t>cầu (tt)</a:t>
            </a:r>
            <a:endParaRPr lang="vi-VN" sz="4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09800" y="1828800"/>
            <a:ext cx="8915400" cy="3777622"/>
          </a:xfrm>
        </p:spPr>
        <p:txBody>
          <a:bodyPr/>
          <a:lstStyle/>
          <a:p>
            <a:pPr marL="0" lvl="0" indent="0">
              <a:buNone/>
            </a:pPr>
            <a:r>
              <a:rPr lang="en-US" smtClean="0">
                <a:solidFill>
                  <a:schemeClr val="tx1"/>
                </a:solidFill>
              </a:rPr>
              <a:t>(2). </a:t>
            </a:r>
            <a:r>
              <a:rPr lang="en-US">
                <a:solidFill>
                  <a:schemeClr val="tx1"/>
                </a:solidFill>
              </a:rPr>
              <a:t>Chính thức hóa các yêu cầu:</a:t>
            </a:r>
            <a:endParaRPr lang="vi-VN">
              <a:solidFill>
                <a:schemeClr val="tx1"/>
              </a:solidFill>
            </a:endParaRPr>
          </a:p>
          <a:p>
            <a:pPr lvl="1">
              <a:buFont typeface="Wingdings" panose="05000000000000000000" pitchFamily="2" charset="2"/>
              <a:buChar char="§"/>
            </a:pPr>
            <a:r>
              <a:rPr lang="en-US">
                <a:solidFill>
                  <a:schemeClr val="tx1"/>
                </a:solidFill>
              </a:rPr>
              <a:t>Lập tài liệu xác định các yêu cầu</a:t>
            </a:r>
            <a:endParaRPr lang="vi-VN">
              <a:solidFill>
                <a:schemeClr val="tx1"/>
              </a:solidFill>
            </a:endParaRPr>
          </a:p>
          <a:p>
            <a:pPr lvl="1">
              <a:buFont typeface="Wingdings" panose="05000000000000000000" pitchFamily="2" charset="2"/>
              <a:buChar char="§"/>
            </a:pPr>
            <a:r>
              <a:rPr lang="en-US">
                <a:solidFill>
                  <a:schemeClr val="tx1"/>
                </a:solidFill>
              </a:rPr>
              <a:t>Truyền đạt tới các nhân sự tham gia</a:t>
            </a:r>
            <a:endParaRPr lang="vi-VN">
              <a:solidFill>
                <a:schemeClr val="tx1"/>
              </a:solidFill>
            </a:endParaRPr>
          </a:p>
          <a:p>
            <a:pPr lvl="1">
              <a:buFont typeface="Wingdings" panose="05000000000000000000" pitchFamily="2" charset="2"/>
              <a:buChar char="§"/>
            </a:pPr>
            <a:r>
              <a:rPr lang="en-US">
                <a:solidFill>
                  <a:schemeClr val="tx1"/>
                </a:solidFill>
              </a:rPr>
              <a:t>Lập tài liệu yêu cầu </a:t>
            </a:r>
            <a:endParaRPr lang="en-US" smtClean="0">
              <a:solidFill>
                <a:schemeClr val="tx1"/>
              </a:solidFill>
            </a:endParaRPr>
          </a:p>
          <a:p>
            <a:pPr marL="57150" lvl="1" indent="0">
              <a:buNone/>
            </a:pPr>
            <a:r>
              <a:rPr lang="en-US" smtClean="0">
                <a:solidFill>
                  <a:schemeClr val="tx1"/>
                </a:solidFill>
              </a:rPr>
              <a:t>(3). </a:t>
            </a:r>
            <a:r>
              <a:rPr lang="en-US">
                <a:solidFill>
                  <a:schemeClr val="tx1"/>
                </a:solidFill>
              </a:rPr>
              <a:t>Quản lý yêu cầu: là quá trình quản lý các thay đổi đối với các yêu cầu</a:t>
            </a:r>
            <a:endParaRPr lang="vi-VN">
              <a:solidFill>
                <a:schemeClr val="tx1"/>
              </a:solidFill>
            </a:endParaRPr>
          </a:p>
          <a:p>
            <a:pPr marL="57150" indent="0">
              <a:buNone/>
            </a:pPr>
            <a:endParaRPr lang="en-US" smtClean="0">
              <a:solidFill>
                <a:schemeClr val="tx1"/>
              </a:solidFill>
            </a:endParaRPr>
          </a:p>
        </p:txBody>
      </p:sp>
    </p:spTree>
    <p:extLst>
      <p:ext uri="{BB962C8B-B14F-4D97-AF65-F5344CB8AC3E}">
        <p14:creationId xmlns:p14="http://schemas.microsoft.com/office/powerpoint/2010/main" val="511855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Autofit/>
          </a:bodyPr>
          <a:lstStyle/>
          <a:p>
            <a:pPr lvl="2" algn="l" defTabSz="457200" rtl="0">
              <a:spcBef>
                <a:spcPct val="0"/>
              </a:spcBef>
            </a:pPr>
            <a:r>
              <a:rPr lang="en-US" sz="4000" b="1" smtClean="0">
                <a:solidFill>
                  <a:schemeClr val="tx1"/>
                </a:solidFill>
                <a:latin typeface="Tahoma" panose="020B0604030504040204" pitchFamily="34" charset="0"/>
                <a:ea typeface="Tahoma" panose="020B0604030504040204" pitchFamily="34" charset="0"/>
                <a:cs typeface="Tahoma" panose="020B0604030504040204" pitchFamily="34" charset="0"/>
                <a:hlinkClick r:id="rId2" action="ppaction://hlinkfile"/>
              </a:rPr>
              <a:t>Ví dụ</a:t>
            </a:r>
            <a:endParaRPr lang="vi-VN" sz="4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676400" y="1905000"/>
            <a:ext cx="8915400" cy="3777622"/>
          </a:xfrm>
        </p:spPr>
        <p:txBody>
          <a:bodyPr/>
          <a:lstStyle/>
          <a:p>
            <a:r>
              <a:rPr lang="en-US" smtClean="0"/>
              <a:t>Hệ thống cung ứng vật tư của một xí nghiệp X</a:t>
            </a:r>
            <a:endParaRPr lang="vi-VN"/>
          </a:p>
        </p:txBody>
      </p:sp>
    </p:spTree>
    <p:extLst>
      <p:ext uri="{BB962C8B-B14F-4D97-AF65-F5344CB8AC3E}">
        <p14:creationId xmlns:p14="http://schemas.microsoft.com/office/powerpoint/2010/main" val="1386753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304800"/>
            <a:ext cx="8229600" cy="1252728"/>
          </a:xfrm>
        </p:spPr>
        <p:txBody>
          <a:bodyPr>
            <a:normAutofit/>
          </a:bodyPr>
          <a:lstStyle/>
          <a:p>
            <a:r>
              <a:rPr lang="en-US" smtClean="0">
                <a:solidFill>
                  <a:srgbClr val="0070C0"/>
                </a:solidFill>
              </a:rPr>
              <a:t>2.2. CÁC </a:t>
            </a:r>
            <a:r>
              <a:rPr lang="en-US">
                <a:solidFill>
                  <a:srgbClr val="0070C0"/>
                </a:solidFill>
              </a:rPr>
              <a:t>PHƯƠNG PHÁP THU THẬP THÔNG TIN</a:t>
            </a:r>
            <a:endParaRPr lang="vi-VN">
              <a:solidFill>
                <a:srgbClr val="0070C0"/>
              </a:solidFill>
            </a:endParaRPr>
          </a:p>
        </p:txBody>
      </p:sp>
      <p:sp>
        <p:nvSpPr>
          <p:cNvPr id="2" name="Content Placeholder 1"/>
          <p:cNvSpPr>
            <a:spLocks noGrp="1"/>
          </p:cNvSpPr>
          <p:nvPr>
            <p:ph idx="1"/>
          </p:nvPr>
        </p:nvSpPr>
        <p:spPr>
          <a:xfrm>
            <a:off x="2396068" y="2133600"/>
            <a:ext cx="7408333" cy="4419600"/>
          </a:xfrm>
        </p:spPr>
        <p:txBody>
          <a:bodyPr>
            <a:normAutofit fontScale="92500"/>
          </a:bodyPr>
          <a:lstStyle/>
          <a:p>
            <a:pPr marL="0" indent="0">
              <a:buNone/>
            </a:pPr>
            <a:r>
              <a:rPr lang="pt-BR" b="1" i="1" smtClean="0">
                <a:solidFill>
                  <a:schemeClr val="tx1"/>
                </a:solidFill>
              </a:rPr>
              <a:t>1. Phỏng </a:t>
            </a:r>
            <a:r>
              <a:rPr lang="pt-BR" b="1" i="1">
                <a:solidFill>
                  <a:schemeClr val="tx1"/>
                </a:solidFill>
              </a:rPr>
              <a:t>vấn</a:t>
            </a:r>
            <a:r>
              <a:rPr lang="pt-BR" b="1" i="1" smtClean="0">
                <a:solidFill>
                  <a:schemeClr val="tx1"/>
                </a:solidFill>
              </a:rPr>
              <a:t>:</a:t>
            </a:r>
          </a:p>
          <a:p>
            <a:pPr>
              <a:buFont typeface="Arial" panose="020B0604020202020204" pitchFamily="34" charset="0"/>
              <a:buChar char="•"/>
            </a:pPr>
            <a:r>
              <a:rPr lang="pt-BR" smtClean="0">
                <a:solidFill>
                  <a:schemeClr val="tx1"/>
                </a:solidFill>
              </a:rPr>
              <a:t>Câu hỏi mở</a:t>
            </a:r>
          </a:p>
          <a:p>
            <a:pPr>
              <a:buFont typeface="Arial" panose="020B0604020202020204" pitchFamily="34" charset="0"/>
              <a:buChar char="•"/>
            </a:pPr>
            <a:r>
              <a:rPr lang="pt-BR" smtClean="0">
                <a:solidFill>
                  <a:schemeClr val="tx1"/>
                </a:solidFill>
              </a:rPr>
              <a:t>Câu hỏi đóng   </a:t>
            </a:r>
          </a:p>
          <a:p>
            <a:pPr>
              <a:buFont typeface="Arial" panose="020B0604020202020204" pitchFamily="34" charset="0"/>
              <a:buChar char="•"/>
            </a:pPr>
            <a:r>
              <a:rPr lang="pt-BR" smtClean="0">
                <a:solidFill>
                  <a:schemeClr val="tx1"/>
                </a:solidFill>
              </a:rPr>
              <a:t>Câu hỏi khác: Câu hỏi lưỡng cực, câu hỏi thăm dò</a:t>
            </a:r>
          </a:p>
          <a:p>
            <a:r>
              <a:rPr lang="en-US">
                <a:solidFill>
                  <a:schemeClr val="tx1"/>
                </a:solidFill>
              </a:rPr>
              <a:t>C</a:t>
            </a:r>
            <a:r>
              <a:rPr lang="en-US" smtClean="0">
                <a:solidFill>
                  <a:schemeClr val="tx1"/>
                </a:solidFill>
              </a:rPr>
              <a:t>ấu </a:t>
            </a:r>
            <a:r>
              <a:rPr lang="en-US">
                <a:solidFill>
                  <a:schemeClr val="tx1"/>
                </a:solidFill>
              </a:rPr>
              <a:t>trúc cuộc phỏng vấn là:</a:t>
            </a:r>
            <a:endParaRPr lang="vi-VN">
              <a:solidFill>
                <a:schemeClr val="tx1"/>
              </a:solidFill>
            </a:endParaRPr>
          </a:p>
          <a:p>
            <a:pPr lvl="3">
              <a:buFont typeface="Wingdings" panose="05000000000000000000" pitchFamily="2" charset="2"/>
              <a:buChar char="Ø"/>
            </a:pPr>
            <a:r>
              <a:rPr lang="en-US">
                <a:solidFill>
                  <a:schemeClr val="tx1"/>
                </a:solidFill>
              </a:rPr>
              <a:t>Kim tự </a:t>
            </a:r>
            <a:r>
              <a:rPr lang="en-US" smtClean="0">
                <a:solidFill>
                  <a:schemeClr val="tx1"/>
                </a:solidFill>
              </a:rPr>
              <a:t>tháp</a:t>
            </a:r>
          </a:p>
          <a:p>
            <a:pPr lvl="3">
              <a:buFont typeface="Wingdings" panose="05000000000000000000" pitchFamily="2" charset="2"/>
              <a:buChar char="Ø"/>
            </a:pPr>
            <a:r>
              <a:rPr lang="en-US" smtClean="0">
                <a:solidFill>
                  <a:schemeClr val="tx1"/>
                </a:solidFill>
              </a:rPr>
              <a:t>Hình phễu </a:t>
            </a:r>
          </a:p>
          <a:p>
            <a:pPr lvl="3">
              <a:buFont typeface="Wingdings" panose="05000000000000000000" pitchFamily="2" charset="2"/>
              <a:buChar char="Ø"/>
            </a:pPr>
            <a:r>
              <a:rPr lang="en-US" smtClean="0">
                <a:solidFill>
                  <a:schemeClr val="tx1"/>
                </a:solidFill>
              </a:rPr>
              <a:t>Kim cương</a:t>
            </a:r>
            <a:endParaRPr lang="pt-BR" b="1" i="1" smtClean="0">
              <a:solidFill>
                <a:schemeClr val="tx1"/>
              </a:solidFill>
            </a:endParaRPr>
          </a:p>
          <a:p>
            <a:pPr marL="0" indent="0">
              <a:buNone/>
            </a:pPr>
            <a:endParaRPr lang="en-US">
              <a:solidFill>
                <a:schemeClr val="tx1"/>
              </a:solidFill>
            </a:endParaRPr>
          </a:p>
          <a:p>
            <a:pPr marL="0" indent="0">
              <a:buNone/>
            </a:pPr>
            <a:endParaRPr lang="en-US" b="1" i="1">
              <a:solidFill>
                <a:schemeClr val="tx1"/>
              </a:solidFill>
            </a:endParaRPr>
          </a:p>
          <a:p>
            <a:pPr marL="0" indent="0">
              <a:buNone/>
            </a:pPr>
            <a:endParaRPr lang="en-US" b="1" i="1" smtClean="0">
              <a:solidFill>
                <a:schemeClr val="tx1"/>
              </a:solidFill>
            </a:endParaRPr>
          </a:p>
          <a:p>
            <a:pPr marL="0" indent="0">
              <a:buNone/>
            </a:pPr>
            <a:endParaRPr lang="en-US" b="1" i="1">
              <a:solidFill>
                <a:schemeClr val="tx1"/>
              </a:solidFill>
            </a:endParaRPr>
          </a:p>
          <a:p>
            <a:endParaRPr lang="en-US">
              <a:solidFill>
                <a:schemeClr val="tx1"/>
              </a:solidFill>
            </a:endParaRPr>
          </a:p>
          <a:p>
            <a:endParaRPr lang="en-US" smtClean="0">
              <a:solidFill>
                <a:schemeClr val="tx1"/>
              </a:solidFill>
            </a:endParaRPr>
          </a:p>
          <a:p>
            <a:pPr lvl="3"/>
            <a:endParaRPr lang="en-US">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2286000"/>
            <a:ext cx="1143000" cy="1143000"/>
          </a:xfrm>
          <a:prstGeom prst="rect">
            <a:avLst/>
          </a:prstGeom>
        </p:spPr>
      </p:pic>
      <p:sp>
        <p:nvSpPr>
          <p:cNvPr id="7" name="AutoShape 2" descr="Hình mặt cười - Tổng hợp những hình mặt cười đẹp"/>
          <p:cNvSpPr>
            <a:spLocks noChangeAspect="1" noChangeArrowheads="1"/>
          </p:cNvSpPr>
          <p:nvPr/>
        </p:nvSpPr>
        <p:spPr bwMode="auto">
          <a:xfrm>
            <a:off x="155575" y="-838200"/>
            <a:ext cx="2333625" cy="17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2273846"/>
            <a:ext cx="1638657" cy="1228993"/>
          </a:xfrm>
          <a:prstGeom prst="rect">
            <a:avLst/>
          </a:prstGeom>
        </p:spPr>
      </p:pic>
    </p:spTree>
    <p:extLst>
      <p:ext uri="{BB962C8B-B14F-4D97-AF65-F5344CB8AC3E}">
        <p14:creationId xmlns:p14="http://schemas.microsoft.com/office/powerpoint/2010/main" val="35630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p:cTn id="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2">
                                            <p:txEl>
                                              <p:pRg st="4" end="4"/>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 calcmode="lin" valueType="num">
                                      <p:cBhvr>
                                        <p:cTn id="1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2">
                                            <p:txEl>
                                              <p:pRg st="5" end="5"/>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p:cTn id="1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19" dur="500"/>
                                        <p:tgtEl>
                                          <p:spTgt spid="2">
                                            <p:txEl>
                                              <p:pRg st="6" end="6"/>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p:cTn id="22"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pt-BR" b="1" i="1" smtClean="0">
                <a:solidFill>
                  <a:schemeClr val="tx1"/>
                </a:solidFill>
              </a:rPr>
              <a:t>2. Điều </a:t>
            </a:r>
            <a:r>
              <a:rPr lang="pt-BR" b="1" i="1">
                <a:solidFill>
                  <a:schemeClr val="tx1"/>
                </a:solidFill>
              </a:rPr>
              <a:t>tra bằng bảng hỏi</a:t>
            </a:r>
          </a:p>
          <a:p>
            <a:r>
              <a:rPr lang="en-US" smtClean="0">
                <a:solidFill>
                  <a:schemeClr val="tx1"/>
                </a:solidFill>
              </a:rPr>
              <a:t>Phiếu </a:t>
            </a:r>
            <a:r>
              <a:rPr lang="en-US">
                <a:solidFill>
                  <a:schemeClr val="tx1"/>
                </a:solidFill>
              </a:rPr>
              <a:t>hỏi có ích để thu thập thông tin từ các thành viên chủ đạo trong tổ chức về:</a:t>
            </a:r>
            <a:endParaRPr lang="vi-VN">
              <a:solidFill>
                <a:schemeClr val="tx1"/>
              </a:solidFill>
            </a:endParaRPr>
          </a:p>
          <a:p>
            <a:pPr lvl="2"/>
            <a:r>
              <a:rPr lang="en-US">
                <a:solidFill>
                  <a:schemeClr val="tx1"/>
                </a:solidFill>
              </a:rPr>
              <a:t>Thái độ</a:t>
            </a:r>
            <a:endParaRPr lang="vi-VN">
              <a:solidFill>
                <a:schemeClr val="tx1"/>
              </a:solidFill>
            </a:endParaRPr>
          </a:p>
          <a:p>
            <a:pPr lvl="2"/>
            <a:r>
              <a:rPr lang="en-US">
                <a:solidFill>
                  <a:schemeClr val="tx1"/>
                </a:solidFill>
              </a:rPr>
              <a:t>Niềm tin</a:t>
            </a:r>
            <a:endParaRPr lang="vi-VN">
              <a:solidFill>
                <a:schemeClr val="tx1"/>
              </a:solidFill>
            </a:endParaRPr>
          </a:p>
          <a:p>
            <a:pPr lvl="2"/>
            <a:r>
              <a:rPr lang="en-US">
                <a:solidFill>
                  <a:schemeClr val="tx1"/>
                </a:solidFill>
              </a:rPr>
              <a:t>Hành vi</a:t>
            </a:r>
            <a:endParaRPr lang="vi-VN">
              <a:solidFill>
                <a:schemeClr val="tx1"/>
              </a:solidFill>
            </a:endParaRPr>
          </a:p>
          <a:p>
            <a:pPr lvl="2"/>
            <a:r>
              <a:rPr lang="en-US">
                <a:solidFill>
                  <a:schemeClr val="tx1"/>
                </a:solidFill>
              </a:rPr>
              <a:t>Tính cách</a:t>
            </a:r>
            <a:endParaRPr lang="vi-VN">
              <a:solidFill>
                <a:schemeClr val="tx1"/>
              </a:solidFill>
            </a:endParaRPr>
          </a:p>
          <a:p>
            <a:pPr marL="0" indent="0">
              <a:buNone/>
            </a:pPr>
            <a:endParaRPr lang="vi-VN">
              <a:solidFill>
                <a:schemeClr val="tx1"/>
              </a:solidFill>
            </a:endParaRPr>
          </a:p>
        </p:txBody>
      </p:sp>
      <p:sp>
        <p:nvSpPr>
          <p:cNvPr id="4" name="Title 2"/>
          <p:cNvSpPr>
            <a:spLocks noGrp="1"/>
          </p:cNvSpPr>
          <p:nvPr>
            <p:ph type="title"/>
          </p:nvPr>
        </p:nvSpPr>
        <p:spPr/>
        <p:txBody>
          <a:bodyPr>
            <a:normAutofit/>
          </a:bodyPr>
          <a:lstStyle/>
          <a:p>
            <a:r>
              <a:rPr lang="en-US">
                <a:solidFill>
                  <a:schemeClr val="tx1"/>
                </a:solidFill>
              </a:rPr>
              <a:t>C</a:t>
            </a:r>
            <a:r>
              <a:rPr lang="en-US" smtClean="0">
                <a:solidFill>
                  <a:schemeClr val="tx1"/>
                </a:solidFill>
              </a:rPr>
              <a:t>ác phương pháp thu thập thông tin (tt)</a:t>
            </a:r>
            <a:endParaRPr lang="vi-VN">
              <a:solidFill>
                <a:schemeClr val="tx1"/>
              </a:solidFill>
            </a:endParaRPr>
          </a:p>
        </p:txBody>
      </p:sp>
    </p:spTree>
    <p:extLst>
      <p:ext uri="{BB962C8B-B14F-4D97-AF65-F5344CB8AC3E}">
        <p14:creationId xmlns:p14="http://schemas.microsoft.com/office/powerpoint/2010/main" val="130546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743476"/>
          </a:xfrm>
        </p:spPr>
        <p:txBody>
          <a:bodyPr>
            <a:normAutofit fontScale="90000"/>
          </a:bodyPr>
          <a:lstStyle/>
          <a:p>
            <a:r>
              <a:rPr lang="pt-BR" i="1"/>
              <a:t>Điều tra bằng bảng hỏi (tt)</a:t>
            </a:r>
            <a:br>
              <a:rPr lang="pt-BR" i="1"/>
            </a:br>
            <a:endParaRPr lang="vi-VN"/>
          </a:p>
        </p:txBody>
      </p:sp>
      <p:sp>
        <p:nvSpPr>
          <p:cNvPr id="3" name="Content Placeholder 2"/>
          <p:cNvSpPr>
            <a:spLocks noGrp="1"/>
          </p:cNvSpPr>
          <p:nvPr>
            <p:ph idx="1"/>
          </p:nvPr>
        </p:nvSpPr>
        <p:spPr/>
        <p:txBody>
          <a:bodyPr>
            <a:normAutofit/>
          </a:bodyPr>
          <a:lstStyle/>
          <a:p>
            <a:pPr marL="0" indent="0">
              <a:buNone/>
            </a:pPr>
            <a:r>
              <a:rPr lang="pt-BR" b="1" i="1" smtClean="0"/>
              <a:t> </a:t>
            </a:r>
            <a:r>
              <a:rPr lang="en-US" smtClean="0"/>
              <a:t>Phiếu </a:t>
            </a:r>
            <a:r>
              <a:rPr lang="en-US"/>
              <a:t>hỏi có giá trị nếu:</a:t>
            </a:r>
            <a:endParaRPr lang="vi-VN"/>
          </a:p>
          <a:p>
            <a:pPr lvl="0"/>
            <a:r>
              <a:rPr lang="en-US"/>
              <a:t>Các thành viên của tổ chức phân tán rộng</a:t>
            </a:r>
            <a:endParaRPr lang="vi-VN"/>
          </a:p>
          <a:p>
            <a:pPr lvl="0"/>
            <a:r>
              <a:rPr lang="en-US"/>
              <a:t>Nhiều thành viên tham gia vào dự án</a:t>
            </a:r>
            <a:endParaRPr lang="vi-VN"/>
          </a:p>
          <a:p>
            <a:pPr lvl="0"/>
            <a:r>
              <a:rPr lang="en-US"/>
              <a:t>Cần việc có tính thăm dò</a:t>
            </a:r>
            <a:endParaRPr lang="vi-VN"/>
          </a:p>
          <a:p>
            <a:pPr marL="0" indent="0">
              <a:buNone/>
            </a:pPr>
            <a:endParaRPr lang="vi-VN"/>
          </a:p>
        </p:txBody>
      </p:sp>
    </p:spTree>
    <p:extLst>
      <p:ext uri="{BB962C8B-B14F-4D97-AF65-F5344CB8AC3E}">
        <p14:creationId xmlns:p14="http://schemas.microsoft.com/office/powerpoint/2010/main" val="2725361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1455" y="1727860"/>
            <a:ext cx="8915400" cy="3777622"/>
          </a:xfrm>
        </p:spPr>
        <p:txBody>
          <a:bodyPr/>
          <a:lstStyle/>
          <a:p>
            <a:pPr lvl="0"/>
            <a:r>
              <a:rPr lang="en-US">
                <a:solidFill>
                  <a:schemeClr val="tx1"/>
                </a:solidFill>
              </a:rPr>
              <a:t>Các câu hỏi được thiết kế theo một trong hai kiểu: </a:t>
            </a:r>
            <a:r>
              <a:rPr lang="en-US" smtClean="0">
                <a:solidFill>
                  <a:schemeClr val="tx1"/>
                </a:solidFill>
              </a:rPr>
              <a:t>mở/đóng</a:t>
            </a:r>
          </a:p>
          <a:p>
            <a:pPr lvl="0"/>
            <a:r>
              <a:rPr lang="en-US" smtClean="0">
                <a:solidFill>
                  <a:schemeClr val="tx1"/>
                </a:solidFill>
              </a:rPr>
              <a:t>So sánh câu hỏi mở/đóng khi dùng phiếu hỏi</a:t>
            </a:r>
            <a:endParaRPr lang="vi-VN">
              <a:solidFill>
                <a:schemeClr val="tx1"/>
              </a:solidFill>
            </a:endParaRPr>
          </a:p>
          <a:p>
            <a:endParaRPr lang="vi-VN">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4219"/>
            <a:ext cx="4648200" cy="339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1825168" y="628124"/>
            <a:ext cx="8911687" cy="743476"/>
          </a:xfrm>
        </p:spPr>
        <p:txBody>
          <a:bodyPr>
            <a:normAutofit fontScale="90000"/>
          </a:bodyPr>
          <a:lstStyle/>
          <a:p>
            <a:r>
              <a:rPr lang="pt-BR" i="1"/>
              <a:t>Điều tra bằng bảng hỏi (tt)</a:t>
            </a:r>
            <a:br>
              <a:rPr lang="pt-BR" i="1"/>
            </a:br>
            <a:endParaRPr lang="vi-VN"/>
          </a:p>
        </p:txBody>
      </p:sp>
      <p:sp>
        <p:nvSpPr>
          <p:cNvPr id="4" name="Right Arrow 3"/>
          <p:cNvSpPr/>
          <p:nvPr/>
        </p:nvSpPr>
        <p:spPr>
          <a:xfrm>
            <a:off x="7391400" y="49530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p:cNvSpPr txBox="1"/>
          <p:nvPr/>
        </p:nvSpPr>
        <p:spPr>
          <a:xfrm>
            <a:off x="8840882" y="4628346"/>
            <a:ext cx="2514600" cy="954107"/>
          </a:xfrm>
          <a:prstGeom prst="rect">
            <a:avLst/>
          </a:prstGeom>
          <a:noFill/>
        </p:spPr>
        <p:txBody>
          <a:bodyPr wrap="square" rtlCol="0">
            <a:spAutoFit/>
          </a:bodyPr>
          <a:lstStyle/>
          <a:p>
            <a:r>
              <a:rPr lang="en-US" sz="2800" smtClean="0">
                <a:latin typeface="Calibri" panose="020F0502020204030204" pitchFamily="34" charset="0"/>
              </a:rPr>
              <a:t>Thiết kế phiếu hỏi hợp lý</a:t>
            </a:r>
            <a:endParaRPr lang="vi-VN" sz="2800">
              <a:latin typeface="Calibri" panose="020F0502020204030204" pitchFamily="34" charset="0"/>
            </a:endParaRPr>
          </a:p>
        </p:txBody>
      </p:sp>
    </p:spTree>
    <p:extLst>
      <p:ext uri="{BB962C8B-B14F-4D97-AF65-F5344CB8AC3E}">
        <p14:creationId xmlns:p14="http://schemas.microsoft.com/office/powerpoint/2010/main" val="455081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2" indent="0">
              <a:buNone/>
            </a:pPr>
            <a:r>
              <a:rPr lang="en-US" smtClean="0">
                <a:solidFill>
                  <a:schemeClr val="tx1"/>
                </a:solidFill>
              </a:rPr>
              <a:t>3. </a:t>
            </a:r>
            <a:r>
              <a:rPr lang="en-US"/>
              <a:t>Phân </a:t>
            </a:r>
            <a:r>
              <a:rPr lang="en-US" smtClean="0"/>
              <a:t>tích </a:t>
            </a:r>
            <a:r>
              <a:rPr lang="en-US"/>
              <a:t>tài liệu định lượng/định </a:t>
            </a:r>
            <a:r>
              <a:rPr lang="en-US" smtClean="0"/>
              <a:t>tính</a:t>
            </a:r>
          </a:p>
          <a:p>
            <a:pPr marL="457200" lvl="2" indent="-457200">
              <a:buFont typeface="Wingdings" panose="05000000000000000000" pitchFamily="2" charset="2"/>
              <a:buChar char="§"/>
            </a:pPr>
            <a:r>
              <a:rPr lang="en-US"/>
              <a:t>Phân tích các tài liệu định </a:t>
            </a:r>
            <a:r>
              <a:rPr lang="en-US" smtClean="0"/>
              <a:t>lượng: </a:t>
            </a:r>
          </a:p>
          <a:p>
            <a:pPr marL="457200" lvl="2" indent="-457200">
              <a:buFont typeface="Wingdings" panose="05000000000000000000" pitchFamily="2" charset="2"/>
              <a:buChar char="§"/>
            </a:pPr>
            <a:endParaRPr lang="en-US"/>
          </a:p>
          <a:p>
            <a:pPr marL="457200" lvl="2" indent="-457200">
              <a:buFont typeface="Wingdings" panose="05000000000000000000" pitchFamily="2" charset="2"/>
              <a:buChar char="§"/>
            </a:pPr>
            <a:endParaRPr lang="en-US" smtClean="0"/>
          </a:p>
          <a:p>
            <a:pPr marL="457200" lvl="2" indent="-457200">
              <a:buFont typeface="Wingdings" panose="05000000000000000000" pitchFamily="2" charset="2"/>
              <a:buChar char="§"/>
            </a:pPr>
            <a:r>
              <a:rPr lang="en-US" smtClean="0"/>
              <a:t>Phân </a:t>
            </a:r>
            <a:r>
              <a:rPr lang="en-US"/>
              <a:t>tích tài liệu định </a:t>
            </a:r>
            <a:r>
              <a:rPr lang="en-US" smtClean="0"/>
              <a:t>tính:</a:t>
            </a:r>
            <a:endParaRPr lang="vi-VN"/>
          </a:p>
        </p:txBody>
      </p:sp>
      <p:sp>
        <p:nvSpPr>
          <p:cNvPr id="4" name="Title 2"/>
          <p:cNvSpPr>
            <a:spLocks noGrp="1"/>
          </p:cNvSpPr>
          <p:nvPr>
            <p:ph type="title"/>
          </p:nvPr>
        </p:nvSpPr>
        <p:spPr>
          <a:xfrm>
            <a:off x="1825168" y="628124"/>
            <a:ext cx="8911687" cy="1280890"/>
          </a:xfrm>
        </p:spPr>
        <p:txBody>
          <a:bodyPr>
            <a:normAutofit/>
          </a:bodyPr>
          <a:lstStyle/>
          <a:p>
            <a:r>
              <a:rPr lang="en-US">
                <a:solidFill>
                  <a:schemeClr val="tx1"/>
                </a:solidFill>
              </a:rPr>
              <a:t>C</a:t>
            </a:r>
            <a:r>
              <a:rPr lang="en-US" smtClean="0">
                <a:solidFill>
                  <a:schemeClr val="tx1"/>
                </a:solidFill>
              </a:rPr>
              <a:t>ác phương pháp thu thập thông tin (tt)</a:t>
            </a:r>
            <a:endParaRPr lang="vi-VN">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64742079"/>
              </p:ext>
            </p:extLst>
          </p:nvPr>
        </p:nvGraphicFramePr>
        <p:xfrm>
          <a:off x="3200400" y="4800600"/>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2311994"/>
                    </a:ext>
                  </a:extLst>
                </a:gridCol>
                <a:gridCol w="4064000">
                  <a:extLst>
                    <a:ext uri="{9D8B030D-6E8A-4147-A177-3AD203B41FA5}">
                      <a16:colId xmlns:a16="http://schemas.microsoft.com/office/drawing/2014/main" val="1980862539"/>
                    </a:ext>
                  </a:extLst>
                </a:gridCol>
              </a:tblGrid>
              <a:tr h="370840">
                <a:tc>
                  <a:txBody>
                    <a:bodyPr/>
                    <a:lstStyle/>
                    <a:p>
                      <a:r>
                        <a:rPr lang="en-US" sz="2400" smtClean="0">
                          <a:latin typeface="Calibri" panose="020F0502020204030204" pitchFamily="34" charset="0"/>
                        </a:rPr>
                        <a:t>Các bản ghi nhớ</a:t>
                      </a:r>
                      <a:endParaRPr lang="vi-VN" sz="2400">
                        <a:latin typeface="Calibri" panose="020F0502020204030204" pitchFamily="34" charset="0"/>
                      </a:endParaRPr>
                    </a:p>
                  </a:txBody>
                  <a:tcPr/>
                </a:tc>
                <a:tc>
                  <a:txBody>
                    <a:bodyPr/>
                    <a:lstStyle/>
                    <a:p>
                      <a:r>
                        <a:rPr lang="en-US" sz="2400" smtClean="0">
                          <a:latin typeface="Calibri" panose="020F0502020204030204" pitchFamily="34" charset="0"/>
                        </a:rPr>
                        <a:t>Các tài liệu chỉ dẫn</a:t>
                      </a:r>
                      <a:endParaRPr lang="vi-VN" sz="2400">
                        <a:latin typeface="Calibri" panose="020F0502020204030204" pitchFamily="34" charset="0"/>
                      </a:endParaRPr>
                    </a:p>
                  </a:txBody>
                  <a:tcPr/>
                </a:tc>
                <a:extLst>
                  <a:ext uri="{0D108BD9-81ED-4DB2-BD59-A6C34878D82A}">
                    <a16:rowId xmlns:a16="http://schemas.microsoft.com/office/drawing/2014/main" val="1247629018"/>
                  </a:ext>
                </a:extLst>
              </a:tr>
              <a:tr h="609600">
                <a:tc>
                  <a:txBody>
                    <a:bodyPr/>
                    <a:lstStyle/>
                    <a:p>
                      <a:r>
                        <a:rPr lang="en-US" sz="2400" smtClean="0">
                          <a:latin typeface="Calibri" panose="020F0502020204030204" pitchFamily="34" charset="0"/>
                        </a:rPr>
                        <a:t>Dấu hiệu trên các bản tin</a:t>
                      </a:r>
                      <a:endParaRPr lang="vi-VN" sz="2400">
                        <a:latin typeface="Calibri" panose="020F0502020204030204" pitchFamily="34" charset="0"/>
                      </a:endParaRPr>
                    </a:p>
                  </a:txBody>
                  <a:tcPr/>
                </a:tc>
                <a:tc rowSpan="2">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2400" smtClean="0">
                          <a:latin typeface="Calibri" panose="020F0502020204030204" pitchFamily="34" charset="0"/>
                        </a:rPr>
                        <a:t>Sổ tay về chính sách của tổ chức</a:t>
                      </a:r>
                    </a:p>
                    <a:p>
                      <a:endParaRPr lang="vi-VN" sz="2400">
                        <a:latin typeface="Calibri" panose="020F0502020204030204" pitchFamily="34" charset="0"/>
                      </a:endParaRPr>
                    </a:p>
                  </a:txBody>
                  <a:tcPr/>
                </a:tc>
                <a:extLst>
                  <a:ext uri="{0D108BD9-81ED-4DB2-BD59-A6C34878D82A}">
                    <a16:rowId xmlns:a16="http://schemas.microsoft.com/office/drawing/2014/main" val="1175930380"/>
                  </a:ext>
                </a:extLst>
              </a:tr>
              <a:tr h="370840">
                <a:tc>
                  <a:txBody>
                    <a:bodyPr/>
                    <a:lstStyle/>
                    <a:p>
                      <a:r>
                        <a:rPr lang="en-US" sz="2400" smtClean="0">
                          <a:latin typeface="Calibri" panose="020F0502020204030204" pitchFamily="34" charset="0"/>
                        </a:rPr>
                        <a:t>Website của tổ chức</a:t>
                      </a:r>
                      <a:endParaRPr lang="vi-VN" sz="2400">
                        <a:latin typeface="Calibri" panose="020F0502020204030204" pitchFamily="34" charset="0"/>
                      </a:endParaRPr>
                    </a:p>
                  </a:txBody>
                  <a:tcPr/>
                </a:tc>
                <a:tc vMerge="1">
                  <a:txBody>
                    <a:bodyPr/>
                    <a:lstStyle/>
                    <a:p>
                      <a:endParaRPr lang="vi-VN" sz="2400">
                        <a:latin typeface="Calibri" panose="020F0502020204030204" pitchFamily="34" charset="0"/>
                      </a:endParaRPr>
                    </a:p>
                  </a:txBody>
                  <a:tcPr/>
                </a:tc>
                <a:extLst>
                  <a:ext uri="{0D108BD9-81ED-4DB2-BD59-A6C34878D82A}">
                    <a16:rowId xmlns:a16="http://schemas.microsoft.com/office/drawing/2014/main" val="46005040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89432088"/>
              </p:ext>
            </p:extLst>
          </p:nvPr>
        </p:nvGraphicFramePr>
        <p:xfrm>
          <a:off x="3200400" y="3118587"/>
          <a:ext cx="8128000" cy="914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0672"/>
                    </a:ext>
                  </a:extLst>
                </a:gridCol>
                <a:gridCol w="4064000">
                  <a:extLst>
                    <a:ext uri="{9D8B030D-6E8A-4147-A177-3AD203B41FA5}">
                      <a16:colId xmlns:a16="http://schemas.microsoft.com/office/drawing/2014/main" val="3624403730"/>
                    </a:ext>
                  </a:extLst>
                </a:gridCol>
              </a:tblGrid>
              <a:tr h="370840">
                <a:tc>
                  <a:txBody>
                    <a:bodyPr/>
                    <a:lstStyle/>
                    <a:p>
                      <a:r>
                        <a:rPr lang="en-US" sz="2400" smtClean="0">
                          <a:latin typeface="Calibri" panose="020F0502020204030204" pitchFamily="34" charset="0"/>
                        </a:rPr>
                        <a:t>Các hồ sơ</a:t>
                      </a:r>
                      <a:endParaRPr lang="vi-VN" sz="2400">
                        <a:latin typeface="Calibri" panose="020F0502020204030204" pitchFamily="34" charset="0"/>
                      </a:endParaRPr>
                    </a:p>
                  </a:txBody>
                  <a:tcPr/>
                </a:tc>
                <a:tc>
                  <a:txBody>
                    <a:bodyPr/>
                    <a:lstStyle/>
                    <a:p>
                      <a:r>
                        <a:rPr lang="en-US" sz="2400" smtClean="0">
                          <a:latin typeface="Calibri" panose="020F0502020204030204" pitchFamily="34" charset="0"/>
                        </a:rPr>
                        <a:t>Mẫu thu thập dữ liệu</a:t>
                      </a:r>
                      <a:endParaRPr lang="vi-VN" sz="2400">
                        <a:latin typeface="Calibri" panose="020F0502020204030204" pitchFamily="34" charset="0"/>
                      </a:endParaRPr>
                    </a:p>
                  </a:txBody>
                  <a:tcPr/>
                </a:tc>
                <a:extLst>
                  <a:ext uri="{0D108BD9-81ED-4DB2-BD59-A6C34878D82A}">
                    <a16:rowId xmlns:a16="http://schemas.microsoft.com/office/drawing/2014/main" val="1971250151"/>
                  </a:ext>
                </a:extLst>
              </a:tr>
              <a:tr h="370840">
                <a:tc>
                  <a:txBody>
                    <a:bodyPr/>
                    <a:lstStyle/>
                    <a:p>
                      <a:r>
                        <a:rPr lang="en-US" sz="2400" smtClean="0">
                          <a:latin typeface="Calibri" panose="020F0502020204030204" pitchFamily="34" charset="0"/>
                        </a:rPr>
                        <a:t>Báo cáo</a:t>
                      </a:r>
                      <a:endParaRPr lang="vi-VN" sz="2400">
                        <a:latin typeface="Calibri" panose="020F0502020204030204" pitchFamily="34" charset="0"/>
                      </a:endParaRPr>
                    </a:p>
                  </a:txBody>
                  <a:tcPr/>
                </a:tc>
                <a:tc>
                  <a:txBody>
                    <a:bodyPr/>
                    <a:lstStyle/>
                    <a:p>
                      <a:r>
                        <a:rPr lang="en-US" sz="2400" smtClean="0">
                          <a:latin typeface="Calibri" panose="020F0502020204030204" pitchFamily="34" charset="0"/>
                        </a:rPr>
                        <a:t>Giao dịch nghiệp vụ</a:t>
                      </a:r>
                      <a:endParaRPr lang="vi-VN" sz="2400">
                        <a:latin typeface="Calibri" panose="020F0502020204030204" pitchFamily="34" charset="0"/>
                      </a:endParaRPr>
                    </a:p>
                  </a:txBody>
                  <a:tcPr/>
                </a:tc>
                <a:extLst>
                  <a:ext uri="{0D108BD9-81ED-4DB2-BD59-A6C34878D82A}">
                    <a16:rowId xmlns:a16="http://schemas.microsoft.com/office/drawing/2014/main" val="1082147660"/>
                  </a:ext>
                </a:extLst>
              </a:tr>
            </a:tbl>
          </a:graphicData>
        </a:graphic>
      </p:graphicFrame>
    </p:spTree>
    <p:extLst>
      <p:ext uri="{BB962C8B-B14F-4D97-AF65-F5344CB8AC3E}">
        <p14:creationId xmlns:p14="http://schemas.microsoft.com/office/powerpoint/2010/main" val="610229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pt-BR" b="1" i="1" smtClean="0"/>
              <a:t>4. Phương pháp Quan </a:t>
            </a:r>
            <a:r>
              <a:rPr lang="pt-BR" b="1" i="1"/>
              <a:t>sát </a:t>
            </a:r>
            <a:endParaRPr lang="en-US" b="1" i="1"/>
          </a:p>
          <a:p>
            <a:pPr marL="627063" lvl="2" indent="0">
              <a:buNone/>
            </a:pPr>
            <a:r>
              <a:rPr lang="pt-BR"/>
              <a:t>- Chính thức: </a:t>
            </a:r>
          </a:p>
          <a:p>
            <a:pPr marL="627063" lvl="2" indent="0">
              <a:buNone/>
            </a:pPr>
            <a:r>
              <a:rPr lang="pt-BR"/>
              <a:t>- Không chính thức:</a:t>
            </a:r>
          </a:p>
          <a:p>
            <a:r>
              <a:rPr lang="en-US"/>
              <a:t>Kỹ thuật </a:t>
            </a:r>
            <a:r>
              <a:rPr lang="en-US" smtClean="0"/>
              <a:t>STROBE </a:t>
            </a:r>
            <a:r>
              <a:rPr lang="en-US"/>
              <a:t>(STRuctured OBservation of the</a:t>
            </a:r>
            <a:endParaRPr lang="vi-VN"/>
          </a:p>
          <a:p>
            <a:pPr marL="0" indent="0">
              <a:buNone/>
            </a:pPr>
            <a:r>
              <a:rPr lang="en-US"/>
              <a:t>Environment</a:t>
            </a:r>
            <a:r>
              <a:rPr lang="en-US" smtClean="0"/>
              <a:t>): </a:t>
            </a:r>
            <a:r>
              <a:rPr lang="en-US"/>
              <a:t>kỹ thuật quan sát môi trường có cấu trúc </a:t>
            </a:r>
            <a:r>
              <a:rPr lang="en-US" u="heavy" smtClean="0"/>
              <a:t> </a:t>
            </a:r>
            <a:endParaRPr lang="vi-VN"/>
          </a:p>
        </p:txBody>
      </p:sp>
      <p:sp>
        <p:nvSpPr>
          <p:cNvPr id="4" name="Title 2"/>
          <p:cNvSpPr>
            <a:spLocks noGrp="1"/>
          </p:cNvSpPr>
          <p:nvPr>
            <p:ph type="title"/>
          </p:nvPr>
        </p:nvSpPr>
        <p:spPr>
          <a:xfrm>
            <a:off x="1825168" y="628124"/>
            <a:ext cx="8911687" cy="1280890"/>
          </a:xfrm>
        </p:spPr>
        <p:txBody>
          <a:bodyPr>
            <a:normAutofit/>
          </a:bodyPr>
          <a:lstStyle/>
          <a:p>
            <a:r>
              <a:rPr lang="en-US">
                <a:solidFill>
                  <a:schemeClr val="tx1"/>
                </a:solidFill>
              </a:rPr>
              <a:t>C</a:t>
            </a:r>
            <a:r>
              <a:rPr lang="en-US" smtClean="0">
                <a:solidFill>
                  <a:schemeClr val="tx1"/>
                </a:solidFill>
              </a:rPr>
              <a:t>ác phương pháp thu thập thông tin (tt)</a:t>
            </a:r>
            <a:endParaRPr lang="vi-VN">
              <a:solidFill>
                <a:schemeClr val="tx1"/>
              </a:solidFill>
            </a:endParaRPr>
          </a:p>
        </p:txBody>
      </p:sp>
    </p:spTree>
    <p:extLst>
      <p:ext uri="{BB962C8B-B14F-4D97-AF65-F5344CB8AC3E}">
        <p14:creationId xmlns:p14="http://schemas.microsoft.com/office/powerpoint/2010/main" val="28112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9372600" cy="667276"/>
          </a:xfrm>
        </p:spPr>
        <p:txBody>
          <a:bodyPr>
            <a:normAutofit fontScale="90000"/>
          </a:bodyPr>
          <a:lstStyle/>
          <a:p>
            <a:r>
              <a:rPr lang="en-US" smtClean="0">
                <a:solidFill>
                  <a:srgbClr val="0070C0"/>
                </a:solidFill>
              </a:rPr>
              <a:t>2.1. TỔNG QUAN VỀ PHÂN TÍCH HỆ THỐNG</a:t>
            </a:r>
            <a:br>
              <a:rPr lang="en-US" smtClean="0">
                <a:solidFill>
                  <a:srgbClr val="0070C0"/>
                </a:solidFill>
              </a:rPr>
            </a:br>
            <a:endParaRPr lang="vi-VN">
              <a:solidFill>
                <a:srgbClr val="0070C0"/>
              </a:solidFill>
            </a:endParaRPr>
          </a:p>
        </p:txBody>
      </p:sp>
      <p:sp>
        <p:nvSpPr>
          <p:cNvPr id="3" name="Content Placeholder 2"/>
          <p:cNvSpPr>
            <a:spLocks noGrp="1"/>
          </p:cNvSpPr>
          <p:nvPr>
            <p:ph idx="1"/>
          </p:nvPr>
        </p:nvSpPr>
        <p:spPr/>
        <p:txBody>
          <a:bodyPr/>
          <a:lstStyle/>
          <a:p>
            <a:r>
              <a:rPr lang="en-US" smtClean="0">
                <a:solidFill>
                  <a:srgbClr val="0070C0"/>
                </a:solidFill>
              </a:rPr>
              <a:t>Khái niệm phân tích hệ thống</a:t>
            </a:r>
          </a:p>
          <a:p>
            <a:r>
              <a:rPr lang="en-US">
                <a:solidFill>
                  <a:srgbClr val="0070C0"/>
                </a:solidFill>
              </a:rPr>
              <a:t>Các hướng tiếp cận phân tích hệ </a:t>
            </a:r>
            <a:r>
              <a:rPr lang="en-US" smtClean="0">
                <a:solidFill>
                  <a:srgbClr val="0070C0"/>
                </a:solidFill>
              </a:rPr>
              <a:t>thống</a:t>
            </a:r>
          </a:p>
          <a:p>
            <a:r>
              <a:rPr lang="en-US">
                <a:solidFill>
                  <a:srgbClr val="0070C0"/>
                </a:solidFill>
              </a:rPr>
              <a:t>Các giai đoạn phân tích hệ </a:t>
            </a:r>
            <a:r>
              <a:rPr lang="en-US" smtClean="0">
                <a:solidFill>
                  <a:srgbClr val="0070C0"/>
                </a:solidFill>
              </a:rPr>
              <a:t>thống</a:t>
            </a:r>
          </a:p>
          <a:p>
            <a:r>
              <a:rPr lang="en-US">
                <a:solidFill>
                  <a:srgbClr val="0070C0"/>
                </a:solidFill>
              </a:rPr>
              <a:t>Xác định các yêu cầu của người dùng</a:t>
            </a:r>
            <a:endParaRPr lang="vi-VN">
              <a:solidFill>
                <a:srgbClr val="0070C0"/>
              </a:solidFill>
            </a:endParaRPr>
          </a:p>
        </p:txBody>
      </p:sp>
    </p:spTree>
    <p:extLst>
      <p:ext uri="{BB962C8B-B14F-4D97-AF65-F5344CB8AC3E}">
        <p14:creationId xmlns:p14="http://schemas.microsoft.com/office/powerpoint/2010/main" val="3411426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2133600"/>
            <a:ext cx="8915400" cy="3777622"/>
          </a:xfrm>
        </p:spPr>
        <p:txBody>
          <a:bodyPr>
            <a:normAutofit lnSpcReduction="10000"/>
          </a:bodyPr>
          <a:lstStyle/>
          <a:p>
            <a:pPr marL="0" lvl="1" indent="0">
              <a:buNone/>
            </a:pPr>
            <a:r>
              <a:rPr lang="en-US" b="1" i="1" smtClean="0"/>
              <a:t>5. Phương pháp lấy mẫu</a:t>
            </a:r>
            <a:endParaRPr lang="vi-VN" b="1" i="1"/>
          </a:p>
          <a:p>
            <a:pPr marL="0" indent="0">
              <a:buNone/>
            </a:pPr>
            <a:r>
              <a:rPr lang="en-US" smtClean="0"/>
              <a:t>Lựa chọn các tài liệu mẫu, các đối tượng mẫu</a:t>
            </a:r>
          </a:p>
          <a:p>
            <a:pPr marL="0" indent="0">
              <a:buNone/>
            </a:pPr>
            <a:r>
              <a:rPr lang="en-US" u="sng" smtClean="0"/>
              <a:t>Mục đích:</a:t>
            </a:r>
          </a:p>
          <a:p>
            <a:pPr lvl="2"/>
            <a:r>
              <a:rPr lang="en-US"/>
              <a:t>Giảm chi phí</a:t>
            </a:r>
            <a:endParaRPr lang="vi-VN"/>
          </a:p>
          <a:p>
            <a:pPr lvl="2"/>
            <a:r>
              <a:rPr lang="en-US"/>
              <a:t>Tăng tốc quá trình thu thập dữ liệu </a:t>
            </a:r>
            <a:endParaRPr lang="en-US" smtClean="0"/>
          </a:p>
          <a:p>
            <a:pPr lvl="2"/>
            <a:r>
              <a:rPr lang="en-US" smtClean="0"/>
              <a:t>Cải </a:t>
            </a:r>
            <a:r>
              <a:rPr lang="en-US"/>
              <a:t>thiện hiệu quả</a:t>
            </a:r>
            <a:endParaRPr lang="vi-VN"/>
          </a:p>
          <a:p>
            <a:pPr lvl="2"/>
            <a:r>
              <a:rPr lang="en-US"/>
              <a:t>Giảm việc tập trung thu thập dữ liệu</a:t>
            </a:r>
            <a:endParaRPr lang="vi-VN"/>
          </a:p>
          <a:p>
            <a:pPr marL="0" indent="0">
              <a:buNone/>
            </a:pPr>
            <a:endParaRPr lang="vi-VN"/>
          </a:p>
        </p:txBody>
      </p:sp>
      <p:sp>
        <p:nvSpPr>
          <p:cNvPr id="4" name="Title 2"/>
          <p:cNvSpPr>
            <a:spLocks noGrp="1"/>
          </p:cNvSpPr>
          <p:nvPr>
            <p:ph type="title"/>
          </p:nvPr>
        </p:nvSpPr>
        <p:spPr>
          <a:xfrm>
            <a:off x="1825168" y="628124"/>
            <a:ext cx="8911687" cy="1280890"/>
          </a:xfrm>
        </p:spPr>
        <p:txBody>
          <a:bodyPr>
            <a:normAutofit/>
          </a:bodyPr>
          <a:lstStyle/>
          <a:p>
            <a:r>
              <a:rPr lang="en-US">
                <a:solidFill>
                  <a:schemeClr val="tx1"/>
                </a:solidFill>
              </a:rPr>
              <a:t>C</a:t>
            </a:r>
            <a:r>
              <a:rPr lang="en-US" smtClean="0">
                <a:solidFill>
                  <a:schemeClr val="tx1"/>
                </a:solidFill>
              </a:rPr>
              <a:t>ác phương pháp thu thập thông tin (tt)</a:t>
            </a:r>
            <a:endParaRPr lang="vi-VN">
              <a:solidFill>
                <a:schemeClr val="tx1"/>
              </a:solidFill>
            </a:endParaRPr>
          </a:p>
        </p:txBody>
      </p:sp>
    </p:spTree>
    <p:extLst>
      <p:ext uri="{BB962C8B-B14F-4D97-AF65-F5344CB8AC3E}">
        <p14:creationId xmlns:p14="http://schemas.microsoft.com/office/powerpoint/2010/main" val="1563853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295400"/>
            <a:ext cx="8911687" cy="609600"/>
          </a:xfrm>
        </p:spPr>
        <p:txBody>
          <a:bodyPr>
            <a:noAutofit/>
          </a:bodyPr>
          <a:lstStyle/>
          <a:p>
            <a:pPr lvl="1" algn="l" defTabSz="457200" rtl="0">
              <a:spcBef>
                <a:spcPct val="0"/>
              </a:spcBef>
            </a:pPr>
            <a:r>
              <a:rPr lang="en-US" sz="2800" b="1" i="1">
                <a:solidFill>
                  <a:schemeClr val="tx1"/>
                </a:solidFill>
              </a:rPr>
              <a:t>Phương pháp lấy </a:t>
            </a:r>
            <a:r>
              <a:rPr lang="en-US" sz="2800" b="1" i="1" smtClean="0">
                <a:solidFill>
                  <a:schemeClr val="tx1"/>
                </a:solidFill>
              </a:rPr>
              <a:t>mẫu</a:t>
            </a:r>
            <a:r>
              <a:rPr lang="vi-VN" sz="2800" b="1" i="1" smtClean="0">
                <a:solidFill>
                  <a:schemeClr val="tx1"/>
                </a:solidFill>
              </a:rPr>
              <a:t> (tt)</a:t>
            </a:r>
            <a:r>
              <a:rPr lang="vi-VN" sz="2800" b="1" i="1">
                <a:solidFill>
                  <a:schemeClr val="tx1"/>
                </a:solidFill>
              </a:rPr>
              <a:t/>
            </a:r>
            <a:br>
              <a:rPr lang="vi-VN" sz="2800" b="1" i="1">
                <a:solidFill>
                  <a:schemeClr val="tx1"/>
                </a:solidFill>
              </a:rPr>
            </a:br>
            <a:endParaRPr lang="vi-VN" sz="2800">
              <a:solidFill>
                <a:schemeClr val="tx1"/>
              </a:solidFill>
            </a:endParaRPr>
          </a:p>
        </p:txBody>
      </p:sp>
      <p:sp>
        <p:nvSpPr>
          <p:cNvPr id="3" name="Content Placeholder 2"/>
          <p:cNvSpPr>
            <a:spLocks noGrp="1"/>
          </p:cNvSpPr>
          <p:nvPr>
            <p:ph idx="1"/>
          </p:nvPr>
        </p:nvSpPr>
        <p:spPr/>
        <p:txBody>
          <a:bodyPr/>
          <a:lstStyle/>
          <a:p>
            <a:pPr marL="342900" lvl="2" indent="-342900"/>
            <a:r>
              <a:rPr lang="en-US"/>
              <a:t>Các bước thiết kế </a:t>
            </a:r>
            <a:r>
              <a:rPr lang="en-US" smtClean="0"/>
              <a:t>mẫu:</a:t>
            </a:r>
            <a:endParaRPr lang="vi-VN"/>
          </a:p>
          <a:p>
            <a:pPr lvl="1">
              <a:buFont typeface="Wingdings" panose="05000000000000000000" pitchFamily="2" charset="2"/>
              <a:buChar char="§"/>
            </a:pPr>
            <a:r>
              <a:rPr lang="en-US"/>
              <a:t>Xác định dữ liệu cần được thu thập hoặc mô tả </a:t>
            </a:r>
            <a:endParaRPr lang="en-US" smtClean="0"/>
          </a:p>
          <a:p>
            <a:pPr lvl="1">
              <a:buFont typeface="Wingdings" panose="05000000000000000000" pitchFamily="2" charset="2"/>
              <a:buChar char="§"/>
            </a:pPr>
            <a:r>
              <a:rPr lang="en-US" smtClean="0"/>
              <a:t>Xác </a:t>
            </a:r>
            <a:r>
              <a:rPr lang="en-US"/>
              <a:t>định tập cần được lấy mẫu</a:t>
            </a:r>
            <a:endParaRPr lang="vi-VN"/>
          </a:p>
          <a:p>
            <a:pPr lvl="1">
              <a:buFont typeface="Wingdings" panose="05000000000000000000" pitchFamily="2" charset="2"/>
              <a:buChar char="§"/>
            </a:pPr>
            <a:r>
              <a:rPr lang="en-US"/>
              <a:t>Chọn loại mẫu</a:t>
            </a:r>
            <a:endParaRPr lang="vi-VN"/>
          </a:p>
          <a:p>
            <a:pPr lvl="1">
              <a:buFont typeface="Wingdings" panose="05000000000000000000" pitchFamily="2" charset="2"/>
              <a:buChar char="§"/>
            </a:pPr>
            <a:r>
              <a:rPr lang="en-US"/>
              <a:t>Quyết định kích thước </a:t>
            </a:r>
            <a:r>
              <a:rPr lang="en-US" smtClean="0"/>
              <a:t>mẫu (các thuộc tính, các biến,…)</a:t>
            </a:r>
            <a:endParaRPr lang="vi-VN"/>
          </a:p>
          <a:p>
            <a:endParaRPr lang="vi-VN"/>
          </a:p>
        </p:txBody>
      </p:sp>
    </p:spTree>
    <p:extLst>
      <p:ext uri="{BB962C8B-B14F-4D97-AF65-F5344CB8AC3E}">
        <p14:creationId xmlns:p14="http://schemas.microsoft.com/office/powerpoint/2010/main" val="1940778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819676"/>
          </a:xfrm>
        </p:spPr>
        <p:txBody>
          <a:bodyPr/>
          <a:lstStyle/>
          <a:p>
            <a:r>
              <a:rPr lang="pt-BR" i="1"/>
              <a:t>Phân loại thông tin</a:t>
            </a:r>
            <a:endParaRPr lang="vi-VN"/>
          </a:p>
        </p:txBody>
      </p:sp>
      <p:sp>
        <p:nvSpPr>
          <p:cNvPr id="3" name="Content Placeholder 2"/>
          <p:cNvSpPr>
            <a:spLocks noGrp="1"/>
          </p:cNvSpPr>
          <p:nvPr>
            <p:ph idx="1"/>
          </p:nvPr>
        </p:nvSpPr>
        <p:spPr/>
        <p:txBody>
          <a:bodyPr>
            <a:normAutofit/>
          </a:bodyPr>
          <a:lstStyle/>
          <a:p>
            <a:pPr marL="0" indent="0">
              <a:buNone/>
            </a:pPr>
            <a:r>
              <a:rPr lang="pt-BR" b="1" i="1" smtClean="0"/>
              <a:t>Từ thông tin thu được </a:t>
            </a:r>
            <a:r>
              <a:rPr lang="pt-BR" b="1" i="1" smtClean="0">
                <a:sym typeface="Wingdings" panose="05000000000000000000" pitchFamily="2" charset="2"/>
              </a:rPr>
              <a:t> </a:t>
            </a:r>
            <a:r>
              <a:rPr lang="pt-BR" b="1" i="1" smtClean="0"/>
              <a:t>Phân </a:t>
            </a:r>
            <a:r>
              <a:rPr lang="pt-BR" b="1" i="1"/>
              <a:t>loại thông </a:t>
            </a:r>
            <a:r>
              <a:rPr lang="pt-BR" b="1" i="1" smtClean="0"/>
              <a:t>tin:</a:t>
            </a:r>
            <a:endParaRPr lang="en-US" b="1" i="1"/>
          </a:p>
          <a:p>
            <a:pPr marL="0" indent="0">
              <a:buNone/>
            </a:pPr>
            <a:r>
              <a:rPr lang="pt-BR"/>
              <a:t>+ Thông tin Hiện tại/tương lai?</a:t>
            </a:r>
          </a:p>
          <a:p>
            <a:pPr marL="0" indent="0">
              <a:buNone/>
            </a:pPr>
            <a:r>
              <a:rPr lang="pt-BR"/>
              <a:t>+ Thông tin Tĩnh /động/ biến đổi?</a:t>
            </a:r>
            <a:endParaRPr lang="en-US"/>
          </a:p>
          <a:p>
            <a:pPr marL="0" indent="0">
              <a:buNone/>
            </a:pPr>
            <a:r>
              <a:rPr lang="pt-BR" smtClean="0"/>
              <a:t>+ </a:t>
            </a:r>
            <a:r>
              <a:rPr lang="pt-BR"/>
              <a:t>Thông tin Môi trường/ nội bộ?</a:t>
            </a:r>
            <a:endParaRPr lang="en-US"/>
          </a:p>
          <a:p>
            <a:endParaRPr lang="vi-VN"/>
          </a:p>
        </p:txBody>
      </p:sp>
    </p:spTree>
    <p:extLst>
      <p:ext uri="{BB962C8B-B14F-4D97-AF65-F5344CB8AC3E}">
        <p14:creationId xmlns:p14="http://schemas.microsoft.com/office/powerpoint/2010/main" val="3188733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0" y="1676400"/>
            <a:ext cx="7408333" cy="4419600"/>
          </a:xfrm>
        </p:spPr>
        <p:txBody>
          <a:bodyPr>
            <a:normAutofit/>
          </a:bodyPr>
          <a:lstStyle/>
          <a:p>
            <a:pPr marL="0" indent="0">
              <a:buNone/>
            </a:pPr>
            <a:r>
              <a:rPr lang="en-US" b="1" i="1" dirty="0" smtClean="0"/>
              <a:t>Xét Hệ thống quản lý bán hàng</a:t>
            </a:r>
          </a:p>
          <a:p>
            <a:pPr>
              <a:buFont typeface="Wingdings" panose="05000000000000000000" pitchFamily="2" charset="2"/>
              <a:buChar char="Ø"/>
            </a:pPr>
            <a:r>
              <a:rPr lang="en-US" dirty="0" smtClean="0"/>
              <a:t>Phương pháp để thu thập thông tin?</a:t>
            </a:r>
          </a:p>
          <a:p>
            <a:pPr>
              <a:buFont typeface="Wingdings" panose="05000000000000000000" pitchFamily="2" charset="2"/>
              <a:buChar char="Ø"/>
            </a:pPr>
            <a:r>
              <a:rPr lang="en-US" dirty="0" smtClean="0"/>
              <a:t>Phân loại thông tin?</a:t>
            </a:r>
          </a:p>
          <a:p>
            <a:pPr>
              <a:buFont typeface="Wingdings" panose="05000000000000000000" pitchFamily="2" charset="2"/>
              <a:buChar char="Ø"/>
            </a:pPr>
            <a:r>
              <a:rPr lang="en-US" dirty="0" smtClean="0"/>
              <a:t>Phát hiện yếu kém của HT?</a:t>
            </a:r>
          </a:p>
          <a:p>
            <a:pPr>
              <a:buFont typeface="Wingdings" panose="05000000000000000000" pitchFamily="2" charset="2"/>
              <a:buChar char="Ø"/>
            </a:pPr>
            <a:r>
              <a:rPr lang="en-US" dirty="0" smtClean="0"/>
              <a:t>Yêu cầu của HT mới?</a:t>
            </a:r>
          </a:p>
          <a:p>
            <a:pPr>
              <a:buFont typeface="Wingdings" panose="05000000000000000000" pitchFamily="2" charset="2"/>
              <a:buChar char="Ø"/>
            </a:pPr>
            <a:r>
              <a:rPr lang="en-US" dirty="0" smtClean="0"/>
              <a:t>? Khả thi không?</a:t>
            </a:r>
          </a:p>
          <a:p>
            <a:pPr>
              <a:buFont typeface="Wingdings" panose="05000000000000000000" pitchFamily="2" charset="2"/>
              <a:buChar char="Ø"/>
            </a:pPr>
            <a:r>
              <a:rPr lang="en-US" dirty="0" smtClean="0"/>
              <a:t>Mục tiêu đưa ra sau khi khảo sát?</a:t>
            </a:r>
          </a:p>
          <a:p>
            <a:pPr>
              <a:buFontTx/>
              <a:buChar char="-"/>
            </a:pPr>
            <a:endParaRPr lang="en-US" b="1" i="1" dirty="0"/>
          </a:p>
          <a:p>
            <a:pPr marL="0" indent="0">
              <a:buNone/>
            </a:pPr>
            <a:endParaRPr lang="en-US" dirty="0"/>
          </a:p>
          <a:p>
            <a:endParaRPr lang="en-US" dirty="0" smtClean="0"/>
          </a:p>
          <a:p>
            <a:pPr lvl="3"/>
            <a:endParaRPr lang="en-US" dirty="0"/>
          </a:p>
        </p:txBody>
      </p:sp>
      <p:sp>
        <p:nvSpPr>
          <p:cNvPr id="4" name="Title 3"/>
          <p:cNvSpPr>
            <a:spLocks noGrp="1"/>
          </p:cNvSpPr>
          <p:nvPr>
            <p:ph type="title"/>
          </p:nvPr>
        </p:nvSpPr>
        <p:spPr>
          <a:xfrm>
            <a:off x="1825168" y="628124"/>
            <a:ext cx="8911687" cy="743476"/>
          </a:xfrm>
        </p:spPr>
        <p:txBody>
          <a:bodyPr/>
          <a:lstStyle/>
          <a:p>
            <a:r>
              <a:rPr lang="en-US"/>
              <a:t>Thảo luận</a:t>
            </a:r>
            <a:endParaRPr lang="vi-VN"/>
          </a:p>
        </p:txBody>
      </p:sp>
    </p:spTree>
    <p:extLst>
      <p:ext uri="{BB962C8B-B14F-4D97-AF65-F5344CB8AC3E}">
        <p14:creationId xmlns:p14="http://schemas.microsoft.com/office/powerpoint/2010/main" val="176502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819676"/>
          </a:xfrm>
        </p:spPr>
        <p:txBody>
          <a:bodyPr/>
          <a:lstStyle/>
          <a:p>
            <a:r>
              <a:rPr lang="en-US" smtClean="0">
                <a:solidFill>
                  <a:srgbClr val="0070C0"/>
                </a:solidFill>
              </a:rPr>
              <a:t>2.3. </a:t>
            </a:r>
            <a:r>
              <a:rPr lang="en-US">
                <a:solidFill>
                  <a:srgbClr val="0070C0"/>
                </a:solidFill>
              </a:rPr>
              <a:t>MÔ HÌNH HÓA CHỨC NĂNG</a:t>
            </a:r>
            <a:endParaRPr lang="vi-VN">
              <a:solidFill>
                <a:srgbClr val="0070C0"/>
              </a:solidFill>
            </a:endParaRPr>
          </a:p>
        </p:txBody>
      </p:sp>
      <p:sp>
        <p:nvSpPr>
          <p:cNvPr id="3" name="Content Placeholder 2"/>
          <p:cNvSpPr>
            <a:spLocks noGrp="1"/>
          </p:cNvSpPr>
          <p:nvPr>
            <p:ph idx="1"/>
          </p:nvPr>
        </p:nvSpPr>
        <p:spPr>
          <a:xfrm>
            <a:off x="2362200" y="1905000"/>
            <a:ext cx="8915400" cy="3777622"/>
          </a:xfrm>
        </p:spPr>
        <p:txBody>
          <a:bodyPr>
            <a:normAutofit/>
          </a:bodyPr>
          <a:lstStyle/>
          <a:p>
            <a:pPr lvl="1"/>
            <a:r>
              <a:rPr lang="en-US"/>
              <a:t>Mô hình hóa hệ </a:t>
            </a:r>
            <a:r>
              <a:rPr lang="en-US" smtClean="0"/>
              <a:t>thống</a:t>
            </a:r>
            <a:endParaRPr lang="vi-VN"/>
          </a:p>
          <a:p>
            <a:pPr lvl="1"/>
            <a:r>
              <a:rPr lang="en-US"/>
              <a:t>Mô hình </a:t>
            </a:r>
            <a:r>
              <a:rPr lang="en-US" smtClean="0"/>
              <a:t>logic</a:t>
            </a:r>
            <a:endParaRPr lang="vi-VN"/>
          </a:p>
          <a:p>
            <a:pPr lvl="1"/>
            <a:r>
              <a:rPr lang="en-US"/>
              <a:t>Biểu đồ phân rã chức </a:t>
            </a:r>
            <a:r>
              <a:rPr lang="en-US" smtClean="0"/>
              <a:t>năng</a:t>
            </a:r>
            <a:endParaRPr lang="vi-VN"/>
          </a:p>
          <a:p>
            <a:pPr lvl="1"/>
            <a:r>
              <a:rPr lang="en-US"/>
              <a:t>Biểu đồ luồng dữ liệu (</a:t>
            </a:r>
            <a:r>
              <a:rPr lang="en-US" smtClean="0"/>
              <a:t>DFD)</a:t>
            </a:r>
            <a:endParaRPr lang="vi-VN"/>
          </a:p>
          <a:p>
            <a:pPr lvl="1"/>
            <a:r>
              <a:rPr lang="en-US" smtClean="0"/>
              <a:t>Trình </a:t>
            </a:r>
            <a:r>
              <a:rPr lang="en-US"/>
              <a:t>tự và quy tắc xây dựng DFD</a:t>
            </a:r>
            <a:endParaRPr lang="vi-VN"/>
          </a:p>
        </p:txBody>
      </p:sp>
    </p:spTree>
    <p:extLst>
      <p:ext uri="{BB962C8B-B14F-4D97-AF65-F5344CB8AC3E}">
        <p14:creationId xmlns:p14="http://schemas.microsoft.com/office/powerpoint/2010/main" val="2736807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819676"/>
          </a:xfrm>
        </p:spPr>
        <p:txBody>
          <a:bodyPr>
            <a:noAutofit/>
          </a:bodyPr>
          <a:lstStyle/>
          <a:p>
            <a:pPr lvl="1" algn="l" defTabSz="457200" rtl="0">
              <a:spcBef>
                <a:spcPct val="0"/>
              </a:spcBef>
            </a:pPr>
            <a:r>
              <a:rPr lang="en-US" sz="4000" b="1">
                <a:solidFill>
                  <a:schemeClr val="tx1"/>
                </a:solidFill>
              </a:rPr>
              <a:t>Mô hình hóa hệ thống</a:t>
            </a:r>
            <a:r>
              <a:rPr lang="vi-VN" sz="4000" b="1">
                <a:solidFill>
                  <a:schemeClr val="tx1"/>
                </a:solidFill>
              </a:rPr>
              <a:t/>
            </a:r>
            <a:br>
              <a:rPr lang="vi-VN" sz="4000" b="1">
                <a:solidFill>
                  <a:schemeClr val="tx1"/>
                </a:solidFill>
              </a:rPr>
            </a:br>
            <a:endParaRPr lang="vi-VN" sz="4000" b="1">
              <a:solidFill>
                <a:schemeClr val="tx1"/>
              </a:solidFill>
            </a:endParaRPr>
          </a:p>
        </p:txBody>
      </p:sp>
      <p:sp>
        <p:nvSpPr>
          <p:cNvPr id="3" name="Content Placeholder 2"/>
          <p:cNvSpPr>
            <a:spLocks noGrp="1"/>
          </p:cNvSpPr>
          <p:nvPr>
            <p:ph idx="1"/>
          </p:nvPr>
        </p:nvSpPr>
        <p:spPr>
          <a:xfrm>
            <a:off x="2209800" y="1752600"/>
            <a:ext cx="8915400" cy="3777622"/>
          </a:xfrm>
        </p:spPr>
        <p:txBody>
          <a:bodyPr/>
          <a:lstStyle/>
          <a:p>
            <a:pPr algn="just"/>
            <a:r>
              <a:rPr lang="en-US" smtClean="0"/>
              <a:t>Mô hình?</a:t>
            </a:r>
          </a:p>
          <a:p>
            <a:pPr algn="just"/>
            <a:r>
              <a:rPr lang="en-US"/>
              <a:t>Mô hình hóa chức </a:t>
            </a:r>
            <a:r>
              <a:rPr lang="en-US" smtClean="0"/>
              <a:t>năng: </a:t>
            </a:r>
            <a:r>
              <a:rPr lang="en-US"/>
              <a:t>là kỹ thuật dùng để tổ chức và tài liệu hóa cấu trúc và luồng dữ liệu xuyên qua các quá trình của một hệ thống và/hoặc các chức năng được thực hiện bởi các quá trình hệ </a:t>
            </a:r>
            <a:r>
              <a:rPr lang="en-US" smtClean="0"/>
              <a:t>thống.</a:t>
            </a:r>
          </a:p>
          <a:p>
            <a:pPr marL="0" indent="0" algn="just">
              <a:buNone/>
            </a:pPr>
            <a:r>
              <a:rPr lang="en-US" smtClean="0">
                <a:sym typeface="Wingdings" panose="05000000000000000000" pitchFamily="2" charset="2"/>
              </a:rPr>
              <a:t> Hệ thống làm gì?</a:t>
            </a:r>
            <a:endParaRPr lang="vi-VN"/>
          </a:p>
        </p:txBody>
      </p:sp>
    </p:spTree>
    <p:extLst>
      <p:ext uri="{BB962C8B-B14F-4D97-AF65-F5344CB8AC3E}">
        <p14:creationId xmlns:p14="http://schemas.microsoft.com/office/powerpoint/2010/main" val="4013371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905000"/>
            <a:ext cx="8915400" cy="3777622"/>
          </a:xfrm>
        </p:spPr>
        <p:txBody>
          <a:bodyPr>
            <a:normAutofit fontScale="92500" lnSpcReduction="20000"/>
          </a:bodyPr>
          <a:lstStyle/>
          <a:p>
            <a:pPr marL="342900" lvl="2" indent="-342900"/>
            <a:r>
              <a:rPr lang="en-US"/>
              <a:t>Mục đích của mô hình hóa hệ thống</a:t>
            </a:r>
            <a:endParaRPr lang="vi-VN"/>
          </a:p>
          <a:p>
            <a:pPr marL="900113" lvl="3">
              <a:buFont typeface="Wingdings" panose="05000000000000000000" pitchFamily="2" charset="2"/>
              <a:buChar char="§"/>
            </a:pPr>
            <a:r>
              <a:rPr lang="en-US"/>
              <a:t>Đ</a:t>
            </a:r>
            <a:r>
              <a:rPr lang="en-US" smtClean="0"/>
              <a:t>ể </a:t>
            </a:r>
            <a:r>
              <a:rPr lang="en-US"/>
              <a:t>hiểu rõ hơn về hệ thống: các cơ hội để đơn giản hóa, tối ưu hóa (Tái cấu trúc quy trình)</a:t>
            </a:r>
            <a:endParaRPr lang="vi-VN"/>
          </a:p>
          <a:p>
            <a:pPr marL="900113" lvl="3">
              <a:buFont typeface="Wingdings" panose="05000000000000000000" pitchFamily="2" charset="2"/>
              <a:buChar char="§"/>
            </a:pPr>
            <a:r>
              <a:rPr lang="en-US"/>
              <a:t>Đ</a:t>
            </a:r>
            <a:r>
              <a:rPr lang="en-US" smtClean="0"/>
              <a:t>ể </a:t>
            </a:r>
            <a:r>
              <a:rPr lang="en-US"/>
              <a:t>liên kết các hành vi và cấu trúc của hệ thống (các yêu cầu nghiệp vụ về: thông tin/dữ liệu và chức năng/quy trình)</a:t>
            </a:r>
            <a:endParaRPr lang="vi-VN"/>
          </a:p>
          <a:p>
            <a:pPr marL="900113" lvl="3">
              <a:buFont typeface="Wingdings" panose="05000000000000000000" pitchFamily="2" charset="2"/>
              <a:buChar char="§"/>
            </a:pPr>
            <a:r>
              <a:rPr lang="en-US"/>
              <a:t>Đ</a:t>
            </a:r>
            <a:r>
              <a:rPr lang="en-US" smtClean="0"/>
              <a:t>ể </a:t>
            </a:r>
            <a:r>
              <a:rPr lang="en-US"/>
              <a:t>trực quan hóa và điều khiển kiến trúc hệ thống (thiết kế)</a:t>
            </a:r>
            <a:endParaRPr lang="vi-VN"/>
          </a:p>
          <a:p>
            <a:pPr marL="900113" lvl="3">
              <a:buFont typeface="Wingdings" panose="05000000000000000000" pitchFamily="2" charset="2"/>
              <a:buChar char="§"/>
            </a:pPr>
            <a:r>
              <a:rPr lang="en-US"/>
              <a:t>Đ</a:t>
            </a:r>
            <a:r>
              <a:rPr lang="en-US" smtClean="0"/>
              <a:t>ể </a:t>
            </a:r>
            <a:r>
              <a:rPr lang="en-US"/>
              <a:t>kiểm soát những rủi ro trong quá trình phát triển</a:t>
            </a:r>
            <a:endParaRPr lang="vi-VN"/>
          </a:p>
          <a:p>
            <a:endParaRPr lang="vi-VN"/>
          </a:p>
        </p:txBody>
      </p:sp>
      <p:sp>
        <p:nvSpPr>
          <p:cNvPr id="4" name="Title 1"/>
          <p:cNvSpPr>
            <a:spLocks noGrp="1"/>
          </p:cNvSpPr>
          <p:nvPr>
            <p:ph type="title"/>
          </p:nvPr>
        </p:nvSpPr>
        <p:spPr>
          <a:xfrm>
            <a:off x="1825168" y="628124"/>
            <a:ext cx="8911687" cy="819676"/>
          </a:xfrm>
        </p:spPr>
        <p:txBody>
          <a:bodyPr>
            <a:noAutofit/>
          </a:bodyPr>
          <a:lstStyle/>
          <a:p>
            <a:pPr lvl="1" algn="l" defTabSz="457200" rtl="0">
              <a:spcBef>
                <a:spcPct val="0"/>
              </a:spcBef>
            </a:pPr>
            <a:r>
              <a:rPr lang="en-US" sz="4000" b="1">
                <a:solidFill>
                  <a:schemeClr val="tx1"/>
                </a:solidFill>
              </a:rPr>
              <a:t>Mô hình hóa hệ </a:t>
            </a:r>
            <a:r>
              <a:rPr lang="en-US" sz="4000" b="1" smtClean="0">
                <a:solidFill>
                  <a:schemeClr val="tx1"/>
                </a:solidFill>
              </a:rPr>
              <a:t>thống</a:t>
            </a:r>
            <a:r>
              <a:rPr lang="vi-VN" sz="4000" b="1" smtClean="0">
                <a:solidFill>
                  <a:schemeClr val="tx1"/>
                </a:solidFill>
              </a:rPr>
              <a:t> (tt)</a:t>
            </a:r>
            <a:r>
              <a:rPr lang="vi-VN" sz="4000" b="1">
                <a:solidFill>
                  <a:schemeClr val="tx1"/>
                </a:solidFill>
              </a:rPr>
              <a:t/>
            </a:r>
            <a:br>
              <a:rPr lang="vi-VN" sz="4000" b="1">
                <a:solidFill>
                  <a:schemeClr val="tx1"/>
                </a:solidFill>
              </a:rPr>
            </a:br>
            <a:endParaRPr lang="vi-VN" sz="4000" b="1">
              <a:solidFill>
                <a:schemeClr val="tx1"/>
              </a:solidFill>
            </a:endParaRPr>
          </a:p>
        </p:txBody>
      </p:sp>
    </p:spTree>
    <p:extLst>
      <p:ext uri="{BB962C8B-B14F-4D97-AF65-F5344CB8AC3E}">
        <p14:creationId xmlns:p14="http://schemas.microsoft.com/office/powerpoint/2010/main" val="118323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676400"/>
            <a:ext cx="8915400" cy="3777622"/>
          </a:xfrm>
        </p:spPr>
        <p:txBody>
          <a:bodyPr/>
          <a:lstStyle/>
          <a:p>
            <a:pPr marL="342900" lvl="2" indent="-342900"/>
            <a:r>
              <a:rPr lang="en-US"/>
              <a:t>Các thao tác mô hình hóa chức </a:t>
            </a:r>
            <a:r>
              <a:rPr lang="en-US" smtClean="0"/>
              <a:t>năng:</a:t>
            </a:r>
            <a:endParaRPr lang="vi-VN"/>
          </a:p>
          <a:p>
            <a:pPr marL="914400" lvl="4" indent="-457200">
              <a:buFont typeface="Wingdings" panose="05000000000000000000" pitchFamily="2" charset="2"/>
              <a:buChar char="§"/>
            </a:pPr>
            <a:r>
              <a:rPr lang="en-US"/>
              <a:t>Lập kế hoạch chiến lược hệ thống</a:t>
            </a:r>
            <a:endParaRPr lang="vi-VN"/>
          </a:p>
          <a:p>
            <a:pPr marL="914400" lvl="4" indent="-457200">
              <a:buFont typeface="Wingdings" panose="05000000000000000000" pitchFamily="2" charset="2"/>
              <a:buChar char="§"/>
            </a:pPr>
            <a:r>
              <a:rPr lang="en-US"/>
              <a:t>Tái cấu trúc quy trình nghiệp vụ</a:t>
            </a:r>
            <a:endParaRPr lang="vi-VN"/>
          </a:p>
          <a:p>
            <a:pPr marL="914400" lvl="4" indent="-457200">
              <a:buFont typeface="Wingdings" panose="05000000000000000000" pitchFamily="2" charset="2"/>
              <a:buChar char="§"/>
            </a:pPr>
            <a:r>
              <a:rPr lang="en-US"/>
              <a:t>Phân tích hệ thống</a:t>
            </a:r>
            <a:endParaRPr lang="vi-VN"/>
          </a:p>
          <a:p>
            <a:endParaRPr lang="vi-VN"/>
          </a:p>
        </p:txBody>
      </p:sp>
      <p:sp>
        <p:nvSpPr>
          <p:cNvPr id="4" name="Title 1"/>
          <p:cNvSpPr>
            <a:spLocks noGrp="1"/>
          </p:cNvSpPr>
          <p:nvPr>
            <p:ph type="title"/>
          </p:nvPr>
        </p:nvSpPr>
        <p:spPr>
          <a:xfrm>
            <a:off x="1825168" y="628124"/>
            <a:ext cx="8911687" cy="819676"/>
          </a:xfrm>
        </p:spPr>
        <p:txBody>
          <a:bodyPr>
            <a:noAutofit/>
          </a:bodyPr>
          <a:lstStyle/>
          <a:p>
            <a:pPr lvl="1" algn="l" defTabSz="457200" rtl="0">
              <a:spcBef>
                <a:spcPct val="0"/>
              </a:spcBef>
            </a:pPr>
            <a:r>
              <a:rPr lang="en-US" sz="4000" b="1">
                <a:solidFill>
                  <a:schemeClr val="tx1"/>
                </a:solidFill>
              </a:rPr>
              <a:t>Mô hình hóa hệ </a:t>
            </a:r>
            <a:r>
              <a:rPr lang="en-US" sz="4000" b="1" smtClean="0">
                <a:solidFill>
                  <a:schemeClr val="tx1"/>
                </a:solidFill>
              </a:rPr>
              <a:t>thống</a:t>
            </a:r>
            <a:r>
              <a:rPr lang="vi-VN" sz="4000" b="1" smtClean="0">
                <a:solidFill>
                  <a:schemeClr val="tx1"/>
                </a:solidFill>
              </a:rPr>
              <a:t> (tt)</a:t>
            </a:r>
            <a:r>
              <a:rPr lang="vi-VN" sz="4000" b="1">
                <a:solidFill>
                  <a:schemeClr val="tx1"/>
                </a:solidFill>
              </a:rPr>
              <a:t/>
            </a:r>
            <a:br>
              <a:rPr lang="vi-VN" sz="4000" b="1">
                <a:solidFill>
                  <a:schemeClr val="tx1"/>
                </a:solidFill>
              </a:rPr>
            </a:br>
            <a:endParaRPr lang="vi-VN" sz="4000" b="1">
              <a:solidFill>
                <a:schemeClr val="tx1"/>
              </a:solidFill>
            </a:endParaRPr>
          </a:p>
        </p:txBody>
      </p:sp>
    </p:spTree>
    <p:extLst>
      <p:ext uri="{BB962C8B-B14F-4D97-AF65-F5344CB8AC3E}">
        <p14:creationId xmlns:p14="http://schemas.microsoft.com/office/powerpoint/2010/main" val="1471429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defTabSz="457200" rtl="0">
              <a:spcBef>
                <a:spcPct val="0"/>
              </a:spcBef>
            </a:pPr>
            <a:r>
              <a:rPr lang="en-US" sz="4000" b="1">
                <a:solidFill>
                  <a:schemeClr val="tx1"/>
                </a:solidFill>
                <a:latin typeface="Tahoma" panose="020B0604030504040204" pitchFamily="34" charset="0"/>
                <a:ea typeface="Tahoma" panose="020B0604030504040204" pitchFamily="34" charset="0"/>
                <a:cs typeface="Tahoma" panose="020B0604030504040204" pitchFamily="34" charset="0"/>
              </a:rPr>
              <a:t>Mô hình logic</a:t>
            </a:r>
            <a:r>
              <a:rPr lang="vi-VN" sz="4000" b="1">
                <a:solidFill>
                  <a:schemeClr val="tx1"/>
                </a:solidFill>
                <a:latin typeface="Tahoma" panose="020B0604030504040204" pitchFamily="34" charset="0"/>
                <a:ea typeface="Tahoma" panose="020B0604030504040204" pitchFamily="34" charset="0"/>
                <a:cs typeface="Tahoma" panose="020B0604030504040204" pitchFamily="34" charset="0"/>
              </a:rPr>
              <a:t/>
            </a:r>
            <a:br>
              <a:rPr lang="vi-VN" sz="4000" b="1">
                <a:solidFill>
                  <a:schemeClr val="tx1"/>
                </a:solidFill>
                <a:latin typeface="Tahoma" panose="020B0604030504040204" pitchFamily="34" charset="0"/>
                <a:ea typeface="Tahoma" panose="020B0604030504040204" pitchFamily="34" charset="0"/>
                <a:cs typeface="Tahoma" panose="020B0604030504040204" pitchFamily="34" charset="0"/>
              </a:rPr>
            </a:br>
            <a:endParaRPr lang="vi-VN" sz="4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057400" y="1909014"/>
            <a:ext cx="8915400" cy="4002208"/>
          </a:xfrm>
        </p:spPr>
        <p:txBody>
          <a:bodyPr>
            <a:normAutofit/>
          </a:bodyPr>
          <a:lstStyle/>
          <a:p>
            <a:pPr marL="342900" lvl="2" indent="-342900"/>
            <a:r>
              <a:rPr lang="en-US"/>
              <a:t>Phân biệt mô hình lôgíc và mô hình vật </a:t>
            </a:r>
            <a:r>
              <a:rPr lang="en-US" smtClean="0"/>
              <a:t>lý:</a:t>
            </a:r>
            <a:endParaRPr lang="vi-VN"/>
          </a:p>
          <a:p>
            <a:pPr>
              <a:buFont typeface="Wingdings" panose="05000000000000000000" pitchFamily="2" charset="2"/>
              <a:buChar char="Ø"/>
            </a:pPr>
            <a:r>
              <a:rPr lang="en-US"/>
              <a:t>Mô hình lôgíc cho biết hệ thống là gì và làm </a:t>
            </a:r>
            <a:r>
              <a:rPr lang="en-US" smtClean="0"/>
              <a:t>gì.</a:t>
            </a:r>
          </a:p>
          <a:p>
            <a:pPr marL="0" lvl="3" indent="0">
              <a:buNone/>
            </a:pPr>
            <a:r>
              <a:rPr lang="en-US"/>
              <a:t>Mô hình lôgíc </a:t>
            </a:r>
            <a:r>
              <a:rPr lang="en-US" smtClean="0"/>
              <a:t>hay mô </a:t>
            </a:r>
            <a:r>
              <a:rPr lang="en-US"/>
              <a:t>hình khái </a:t>
            </a:r>
            <a:r>
              <a:rPr lang="en-US" smtClean="0"/>
              <a:t>niệm, mô </a:t>
            </a:r>
            <a:r>
              <a:rPr lang="en-US"/>
              <a:t>hình nghiệp vụ</a:t>
            </a:r>
            <a:r>
              <a:rPr lang="en-US" smtClean="0"/>
              <a:t>.</a:t>
            </a:r>
          </a:p>
          <a:p>
            <a:pPr marL="457200" lvl="3" indent="-457200">
              <a:buFont typeface="Wingdings" panose="05000000000000000000" pitchFamily="2" charset="2"/>
              <a:buChar char="Ø"/>
            </a:pPr>
            <a:r>
              <a:rPr lang="en-US"/>
              <a:t>Mô hình vật lý không chỉ thể hiện hệ thống là gì và làm gì mà còn thể hiện cách thức hệ thống được cài đặt một cách vật lý và kỹ thuật. </a:t>
            </a:r>
            <a:endParaRPr lang="en-US" smtClean="0"/>
          </a:p>
          <a:p>
            <a:pPr marL="0" lvl="3" indent="0">
              <a:buNone/>
            </a:pPr>
            <a:r>
              <a:rPr lang="en-US"/>
              <a:t>Mô hình vật lý </a:t>
            </a:r>
            <a:r>
              <a:rPr lang="en-US" smtClean="0"/>
              <a:t>hay mô </a:t>
            </a:r>
            <a:r>
              <a:rPr lang="en-US"/>
              <a:t>hình cài </a:t>
            </a:r>
            <a:r>
              <a:rPr lang="en-US" smtClean="0"/>
              <a:t>đặt, </a:t>
            </a:r>
            <a:r>
              <a:rPr lang="en-US"/>
              <a:t>mô hình kỹ thuật.</a:t>
            </a:r>
            <a:endParaRPr lang="vi-VN"/>
          </a:p>
          <a:p>
            <a:pPr marL="342900" lvl="3" indent="-342900"/>
            <a:endParaRPr lang="vi-VN"/>
          </a:p>
          <a:p>
            <a:pPr marL="0" indent="0">
              <a:buNone/>
            </a:pPr>
            <a:endParaRPr lang="vi-VN"/>
          </a:p>
        </p:txBody>
      </p:sp>
    </p:spTree>
    <p:extLst>
      <p:ext uri="{BB962C8B-B14F-4D97-AF65-F5344CB8AC3E}">
        <p14:creationId xmlns:p14="http://schemas.microsoft.com/office/powerpoint/2010/main" val="1139688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168" y="628124"/>
            <a:ext cx="8911687" cy="743476"/>
          </a:xfrm>
        </p:spPr>
        <p:txBody>
          <a:bodyPr>
            <a:normAutofit/>
          </a:bodyPr>
          <a:lstStyle/>
          <a:p>
            <a:pPr algn="l"/>
            <a:r>
              <a:rPr lang="en-US" b="1" smtClean="0">
                <a:solidFill>
                  <a:srgbClr val="0070C0"/>
                </a:solidFill>
              </a:rPr>
              <a:t>BIỂU ĐỒ PHÂN RÃ CHỨC NĂNG</a:t>
            </a:r>
            <a:endParaRPr lang="en-US" dirty="0">
              <a:solidFill>
                <a:srgbClr val="0070C0"/>
              </a:solidFill>
            </a:endParaRPr>
          </a:p>
        </p:txBody>
      </p:sp>
      <p:sp>
        <p:nvSpPr>
          <p:cNvPr id="2" name="Content Placeholder 1"/>
          <p:cNvSpPr>
            <a:spLocks noGrp="1"/>
          </p:cNvSpPr>
          <p:nvPr>
            <p:ph idx="1"/>
          </p:nvPr>
        </p:nvSpPr>
        <p:spPr>
          <a:xfrm>
            <a:off x="2396068" y="2133600"/>
            <a:ext cx="7408333" cy="4419600"/>
          </a:xfrm>
        </p:spPr>
        <p:txBody>
          <a:bodyPr>
            <a:normAutofit fontScale="92500" lnSpcReduction="20000"/>
          </a:bodyPr>
          <a:lstStyle/>
          <a:p>
            <a:pPr marL="0" indent="0" algn="just">
              <a:buNone/>
            </a:pPr>
            <a:r>
              <a:rPr lang="pt-BR" smtClean="0"/>
              <a:t>BFD (</a:t>
            </a:r>
            <a:r>
              <a:rPr lang="en-US" b="1" i="1" smtClean="0"/>
              <a:t>Business Function Diagram)</a:t>
            </a:r>
            <a:endParaRPr lang="pt-BR" smtClean="0"/>
          </a:p>
          <a:p>
            <a:pPr marL="0" indent="0" algn="just">
              <a:buNone/>
            </a:pPr>
            <a:r>
              <a:rPr lang="pt-BR" smtClean="0"/>
              <a:t>	Mục </a:t>
            </a:r>
            <a:r>
              <a:rPr lang="pt-BR"/>
              <a:t>đích của phân </a:t>
            </a:r>
            <a:r>
              <a:rPr lang="pt-BR" smtClean="0"/>
              <a:t>rã </a:t>
            </a:r>
            <a:r>
              <a:rPr lang="pt-BR"/>
              <a:t>chức năng là xác định một cách chính xác và cụ thể các chức năng chính của hệ thống thông tin. (</a:t>
            </a:r>
            <a:r>
              <a:rPr lang="pt-BR" i="1"/>
              <a:t>trả lời cho câu hỏi “hệ thông làm gì?”, chưa cần quan tâm “hệ thống làm như thế nào?”</a:t>
            </a:r>
            <a:r>
              <a:rPr lang="pt-BR"/>
              <a:t>)</a:t>
            </a:r>
          </a:p>
          <a:p>
            <a:pPr marL="0" indent="0" algn="just">
              <a:buNone/>
            </a:pPr>
            <a:r>
              <a:rPr lang="pt-BR"/>
              <a:t>Một chức năng đầy đủ gồm những thành phần:</a:t>
            </a:r>
          </a:p>
          <a:p>
            <a:pPr marL="868680" lvl="3" indent="0">
              <a:buNone/>
            </a:pPr>
            <a:r>
              <a:rPr lang="pt-BR"/>
              <a:t>- Tên chức năng. </a:t>
            </a:r>
            <a:endParaRPr lang="en-US"/>
          </a:p>
          <a:p>
            <a:pPr marL="868680" lvl="3" indent="0">
              <a:buNone/>
            </a:pPr>
            <a:r>
              <a:rPr lang="pt-BR"/>
              <a:t>- Mô tả các chức năng.</a:t>
            </a:r>
            <a:endParaRPr lang="en-US"/>
          </a:p>
          <a:p>
            <a:pPr marL="868680" lvl="3" indent="0">
              <a:buNone/>
            </a:pPr>
            <a:r>
              <a:rPr lang="pt-BR"/>
              <a:t>- Đầu vào của chức năng (dữ liệu). </a:t>
            </a:r>
            <a:endParaRPr lang="en-US"/>
          </a:p>
          <a:p>
            <a:pPr marL="868680" lvl="3" indent="0">
              <a:buNone/>
            </a:pPr>
            <a:r>
              <a:rPr lang="pt-BR"/>
              <a:t>- Đầu ra của chức năng (dữ liệu).</a:t>
            </a:r>
            <a:endParaRPr lang="en-US"/>
          </a:p>
          <a:p>
            <a:pPr marL="0" indent="0">
              <a:buNone/>
            </a:pPr>
            <a:endParaRPr lang="en-US" b="1" i="1" smtClean="0"/>
          </a:p>
          <a:p>
            <a:endParaRPr lang="en-US"/>
          </a:p>
          <a:p>
            <a:endParaRPr lang="en-US" smtClean="0"/>
          </a:p>
          <a:p>
            <a:pPr lvl="3"/>
            <a:endParaRPr lang="en-US"/>
          </a:p>
        </p:txBody>
      </p:sp>
    </p:spTree>
    <p:extLst>
      <p:ext uri="{BB962C8B-B14F-4D97-AF65-F5344CB8AC3E}">
        <p14:creationId xmlns:p14="http://schemas.microsoft.com/office/powerpoint/2010/main" val="305107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a:t>
            </a:r>
            <a:r>
              <a:rPr lang="en-US"/>
              <a:t>tích hệ thống</a:t>
            </a:r>
            <a:endParaRPr lang="vi-VN"/>
          </a:p>
        </p:txBody>
      </p:sp>
      <p:sp>
        <p:nvSpPr>
          <p:cNvPr id="3" name="Content Placeholder 2"/>
          <p:cNvSpPr>
            <a:spLocks noGrp="1"/>
          </p:cNvSpPr>
          <p:nvPr>
            <p:ph idx="1"/>
          </p:nvPr>
        </p:nvSpPr>
        <p:spPr>
          <a:xfrm>
            <a:off x="2362200" y="1752600"/>
            <a:ext cx="8915400" cy="3777622"/>
          </a:xfrm>
        </p:spPr>
        <p:txBody>
          <a:bodyPr>
            <a:normAutofit/>
          </a:bodyPr>
          <a:lstStyle/>
          <a:p>
            <a:pPr marL="342900" lvl="2" indent="-342900" algn="just"/>
            <a:r>
              <a:rPr lang="en-US" sz="3200"/>
              <a:t>Là giai đoạn phát triển trong một dự án, tập trung vào các vấn đề nghiệp vụ, ví dụ như những gì hệ thống phải làm về mặt dữ liệu, các thủ tục xử lý và giao diện, độc lập với kỹ thuật có thể được dùng để cài đặt giải pháp cho vấn đề đó.</a:t>
            </a:r>
            <a:endParaRPr lang="vi-VN" sz="3200"/>
          </a:p>
          <a:p>
            <a:pPr algn="just"/>
            <a:endParaRPr lang="vi-VN"/>
          </a:p>
        </p:txBody>
      </p:sp>
    </p:spTree>
    <p:extLst>
      <p:ext uri="{BB962C8B-B14F-4D97-AF65-F5344CB8AC3E}">
        <p14:creationId xmlns:p14="http://schemas.microsoft.com/office/powerpoint/2010/main" val="3351307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752600"/>
            <a:ext cx="8915400" cy="4419600"/>
          </a:xfrm>
        </p:spPr>
        <p:txBody>
          <a:bodyPr>
            <a:noAutofit/>
          </a:bodyPr>
          <a:lstStyle/>
          <a:p>
            <a:pPr marL="0" indent="0" algn="just">
              <a:buNone/>
            </a:pPr>
            <a:r>
              <a:rPr lang="pt-BR" smtClean="0"/>
              <a:t>	</a:t>
            </a:r>
            <a:r>
              <a:rPr lang="pt-BR" b="1"/>
              <a:t>Mô hình nghiệp vụ </a:t>
            </a:r>
            <a:r>
              <a:rPr lang="pt-BR"/>
              <a:t>(Business </a:t>
            </a:r>
            <a:r>
              <a:rPr lang="pt-BR" smtClean="0"/>
              <a:t>Model): là </a:t>
            </a:r>
            <a:r>
              <a:rPr lang="pt-BR"/>
              <a:t>dạng mô hình mô tả các chức năng nghiệp vụ (tập hợp các công việc mà tổ chức cần thực hiện) của một tổ chức, các mối quan hệ bên trong và quan hệ bên ngoài của các chức năng đó. </a:t>
            </a:r>
            <a:endParaRPr lang="pt-BR" smtClean="0"/>
          </a:p>
          <a:p>
            <a:pPr marL="0" indent="0" algn="just">
              <a:buNone/>
            </a:pPr>
            <a:endParaRPr lang="en-US"/>
          </a:p>
          <a:p>
            <a:pPr marL="0" indent="0" algn="just">
              <a:buNone/>
            </a:pPr>
            <a:endParaRPr lang="en-US" b="1" i="1" smtClean="0"/>
          </a:p>
          <a:p>
            <a:pPr algn="just"/>
            <a:endParaRPr lang="en-US"/>
          </a:p>
          <a:p>
            <a:pPr algn="just"/>
            <a:endParaRPr lang="en-US" smtClean="0"/>
          </a:p>
          <a:p>
            <a:pPr lvl="3" algn="just"/>
            <a:endParaRPr lang="en-US"/>
          </a:p>
        </p:txBody>
      </p:sp>
      <p:sp>
        <p:nvSpPr>
          <p:cNvPr id="5" name="Title 2"/>
          <p:cNvSpPr>
            <a:spLocks noGrp="1"/>
          </p:cNvSpPr>
          <p:nvPr>
            <p:ph type="title"/>
          </p:nvPr>
        </p:nvSpPr>
        <p:spPr>
          <a:xfrm>
            <a:off x="1825168" y="628124"/>
            <a:ext cx="8911687" cy="743476"/>
          </a:xfrm>
        </p:spPr>
        <p:txBody>
          <a:bodyPr>
            <a:normAutofit/>
          </a:bodyPr>
          <a:lstStyle/>
          <a:p>
            <a:pPr algn="l"/>
            <a:r>
              <a:rPr lang="en-US" b="1" smtClean="0">
                <a:solidFill>
                  <a:schemeClr val="tx1"/>
                </a:solidFill>
              </a:rPr>
              <a:t>Biểu đồ phân rã chức năng (tt)</a:t>
            </a:r>
            <a:endParaRPr lang="en-US" dirty="0">
              <a:solidFill>
                <a:schemeClr val="tx1"/>
              </a:solidFill>
            </a:endParaRPr>
          </a:p>
        </p:txBody>
      </p:sp>
    </p:spTree>
    <p:extLst>
      <p:ext uri="{BB962C8B-B14F-4D97-AF65-F5344CB8AC3E}">
        <p14:creationId xmlns:p14="http://schemas.microsoft.com/office/powerpoint/2010/main" val="95368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0" y="1600200"/>
            <a:ext cx="7408333" cy="4419600"/>
          </a:xfrm>
        </p:spPr>
        <p:txBody>
          <a:bodyPr>
            <a:normAutofit/>
          </a:bodyPr>
          <a:lstStyle/>
          <a:p>
            <a:r>
              <a:rPr lang="pt-BR" i="1" smtClean="0"/>
              <a:t>Các </a:t>
            </a:r>
            <a:r>
              <a:rPr lang="pt-BR" i="1"/>
              <a:t>ký pháp dùng để vẽ sơ đồ </a:t>
            </a:r>
            <a:r>
              <a:rPr lang="pt-BR" i="1" smtClean="0"/>
              <a:t>BFD: </a:t>
            </a:r>
          </a:p>
          <a:p>
            <a:pPr marL="759143" lvl="1" indent="-457200">
              <a:buFontTx/>
              <a:buChar char="-"/>
            </a:pPr>
            <a:r>
              <a:rPr lang="pt-BR" smtClean="0"/>
              <a:t>Hình chữ nhật có tên ở bên trong để mô tả chức năng. 	</a:t>
            </a:r>
          </a:p>
          <a:p>
            <a:pPr marL="301943" lvl="1" indent="0">
              <a:buNone/>
            </a:pPr>
            <a:r>
              <a:rPr lang="pt-BR" b="1" smtClean="0"/>
              <a:t>Tên các chức năng = </a:t>
            </a:r>
            <a:r>
              <a:rPr lang="pt-BR" b="1" smtClean="0">
                <a:solidFill>
                  <a:srgbClr val="FF0000"/>
                </a:solidFill>
              </a:rPr>
              <a:t>động từ </a:t>
            </a:r>
            <a:r>
              <a:rPr lang="pt-BR" b="1" smtClean="0"/>
              <a:t>+ (bổ ngữ) </a:t>
            </a:r>
            <a:r>
              <a:rPr lang="pt-BR" b="1" i="1" smtClean="0"/>
              <a:t> </a:t>
            </a:r>
          </a:p>
          <a:p>
            <a:pPr marL="301943" lvl="1" indent="0">
              <a:buNone/>
            </a:pPr>
            <a:r>
              <a:rPr lang="pt-BR" smtClean="0"/>
              <a:t>- </a:t>
            </a:r>
            <a:r>
              <a:rPr lang="pt-BR"/>
              <a:t>Đường thẳng gấp khúc hình cây mô tả mối liên kết giữa các chức năng </a:t>
            </a:r>
            <a:endParaRPr lang="en-US"/>
          </a:p>
          <a:p>
            <a:pPr marL="0" indent="0">
              <a:buNone/>
            </a:pPr>
            <a:endParaRPr lang="en-US"/>
          </a:p>
          <a:p>
            <a:pPr marL="0" indent="0">
              <a:buNone/>
            </a:pPr>
            <a:endParaRPr lang="en-US" smtClean="0"/>
          </a:p>
          <a:p>
            <a:pPr lvl="3"/>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572000"/>
            <a:ext cx="7923665" cy="215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2"/>
          <p:cNvSpPr>
            <a:spLocks noGrp="1"/>
          </p:cNvSpPr>
          <p:nvPr>
            <p:ph type="title"/>
          </p:nvPr>
        </p:nvSpPr>
        <p:spPr>
          <a:xfrm>
            <a:off x="1825168" y="628124"/>
            <a:ext cx="8911687" cy="743476"/>
          </a:xfrm>
        </p:spPr>
        <p:txBody>
          <a:bodyPr>
            <a:normAutofit/>
          </a:bodyPr>
          <a:lstStyle/>
          <a:p>
            <a:pPr algn="l"/>
            <a:r>
              <a:rPr lang="en-US" b="1" smtClean="0">
                <a:solidFill>
                  <a:schemeClr val="tx1"/>
                </a:solidFill>
              </a:rPr>
              <a:t>Biểu đồ phân rã chức năng (tt)</a:t>
            </a:r>
            <a:endParaRPr lang="en-US" dirty="0">
              <a:solidFill>
                <a:schemeClr val="tx1"/>
              </a:solidFill>
            </a:endParaRPr>
          </a:p>
        </p:txBody>
      </p:sp>
    </p:spTree>
    <p:extLst>
      <p:ext uri="{BB962C8B-B14F-4D97-AF65-F5344CB8AC3E}">
        <p14:creationId xmlns:p14="http://schemas.microsoft.com/office/powerpoint/2010/main" val="72769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wipe(down)">
                                      <p:cBhvr>
                                        <p:cTn id="2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0" y="1752600"/>
            <a:ext cx="8805332" cy="4419600"/>
          </a:xfrm>
        </p:spPr>
        <p:txBody>
          <a:bodyPr>
            <a:noAutofit/>
          </a:bodyPr>
          <a:lstStyle/>
          <a:p>
            <a:pPr marL="0" indent="0" algn="just">
              <a:buNone/>
            </a:pPr>
            <a:r>
              <a:rPr lang="en-US" sz="2400" i="1"/>
              <a:t>Ý nghĩa của sơ đồ </a:t>
            </a:r>
            <a:endParaRPr lang="en-US" sz="2400"/>
          </a:p>
          <a:p>
            <a:pPr lvl="1" algn="just"/>
            <a:r>
              <a:rPr lang="en-US" sz="2400"/>
              <a:t>Sơ đồ BFD cho phép xác định các chức năng cần nghiên cứu trong một tổ chức. </a:t>
            </a:r>
          </a:p>
          <a:p>
            <a:pPr lvl="1" algn="just"/>
            <a:r>
              <a:rPr lang="en-US" sz="2400"/>
              <a:t>Qua sơ đồ ta biết được vị trí của mỗi công việc trong toàn bộ hệ thống, tránh dư thừa và trùng lặp trong nghiên cứu hệ thống. </a:t>
            </a:r>
          </a:p>
          <a:p>
            <a:pPr lvl="1" algn="just"/>
            <a:r>
              <a:rPr lang="en-US" sz="2400"/>
              <a:t>Sơ đồ giúp cho việc nắm bắt, hiểu biết hệ thống một cách đầy đủ, định hướng cho việc nghiên cứu tiếp theo. </a:t>
            </a:r>
          </a:p>
          <a:p>
            <a:pPr lvl="1" algn="just"/>
            <a:r>
              <a:rPr lang="en-US" sz="2400"/>
              <a:t>Sơ đồ BFD là cơ sở để xây dựng sơ đồ luồng dữ liệu. </a:t>
            </a:r>
          </a:p>
          <a:p>
            <a:pPr lvl="1" algn="just"/>
            <a:r>
              <a:rPr lang="en-US" sz="2400"/>
              <a:t>Sơ đồ là cơ sở để nghiên cứu cấu trúc các chương trình quản lý hệ thống. </a:t>
            </a:r>
            <a:r>
              <a:rPr lang="pt-BR" sz="2400" smtClean="0"/>
              <a:t>	</a:t>
            </a:r>
            <a:endParaRPr lang="en-US" sz="2400"/>
          </a:p>
        </p:txBody>
      </p:sp>
      <p:sp>
        <p:nvSpPr>
          <p:cNvPr id="5" name="Title 2"/>
          <p:cNvSpPr>
            <a:spLocks noGrp="1"/>
          </p:cNvSpPr>
          <p:nvPr>
            <p:ph type="title"/>
          </p:nvPr>
        </p:nvSpPr>
        <p:spPr>
          <a:xfrm>
            <a:off x="1825168" y="628124"/>
            <a:ext cx="8911687" cy="743476"/>
          </a:xfrm>
        </p:spPr>
        <p:txBody>
          <a:bodyPr>
            <a:normAutofit/>
          </a:bodyPr>
          <a:lstStyle/>
          <a:p>
            <a:pPr algn="l"/>
            <a:r>
              <a:rPr lang="en-US" b="1" smtClean="0">
                <a:solidFill>
                  <a:schemeClr val="tx1"/>
                </a:solidFill>
              </a:rPr>
              <a:t>Biểu đồ phân rã chức năng (tt)</a:t>
            </a:r>
            <a:endParaRPr lang="en-US" dirty="0">
              <a:solidFill>
                <a:schemeClr val="tx1"/>
              </a:solidFill>
            </a:endParaRPr>
          </a:p>
        </p:txBody>
      </p:sp>
    </p:spTree>
    <p:extLst>
      <p:ext uri="{BB962C8B-B14F-4D97-AF65-F5344CB8AC3E}">
        <p14:creationId xmlns:p14="http://schemas.microsoft.com/office/powerpoint/2010/main" val="22229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524000"/>
            <a:ext cx="9372600" cy="5105400"/>
          </a:xfrm>
        </p:spPr>
        <p:txBody>
          <a:bodyPr>
            <a:noAutofit/>
          </a:bodyPr>
          <a:lstStyle/>
          <a:p>
            <a:r>
              <a:rPr lang="pt-BR" sz="2200" i="1"/>
              <a:t>Quy trình xây dựng </a:t>
            </a:r>
            <a:r>
              <a:rPr lang="pt-BR" sz="2200" i="1" smtClean="0"/>
              <a:t>BFD: </a:t>
            </a:r>
            <a:endParaRPr lang="en-US" sz="2200"/>
          </a:p>
          <a:p>
            <a:pPr marL="581343" lvl="2" indent="0" algn="just">
              <a:buNone/>
            </a:pPr>
            <a:r>
              <a:rPr lang="pt-BR" sz="2200" i="1" smtClean="0"/>
              <a:t>Bước </a:t>
            </a:r>
            <a:r>
              <a:rPr lang="pt-BR" sz="2200" i="1"/>
              <a:t>1: </a:t>
            </a:r>
            <a:r>
              <a:rPr lang="pt-BR" sz="2200"/>
              <a:t>Khảo sát, tìm hiểu tổ chức, các chức năng nghiệp vụ của tổ chức </a:t>
            </a:r>
            <a:endParaRPr lang="en-US" sz="2200"/>
          </a:p>
          <a:p>
            <a:pPr marL="581343" lvl="2" indent="0" algn="just">
              <a:buNone/>
            </a:pPr>
            <a:r>
              <a:rPr lang="pt-BR" sz="2200" i="1"/>
              <a:t>Bước 2: </a:t>
            </a:r>
            <a:r>
              <a:rPr lang="pt-BR" sz="2200"/>
              <a:t>Mô tả hoạt động của các chức năng dưới dạng văn bản Text </a:t>
            </a:r>
            <a:r>
              <a:rPr lang="pt-BR" sz="2200" smtClean="0"/>
              <a:t>(theo từng cấp)</a:t>
            </a:r>
            <a:endParaRPr lang="en-US" sz="2200"/>
          </a:p>
          <a:p>
            <a:pPr marL="581343" lvl="2" indent="0" algn="just">
              <a:buNone/>
            </a:pPr>
            <a:r>
              <a:rPr lang="pt-BR" sz="2200" i="1"/>
              <a:t>Bước 3: </a:t>
            </a:r>
            <a:r>
              <a:rPr lang="pt-BR" sz="2200"/>
              <a:t>Dựa vào văn bản Text mô tả các chức năng và vẽ sơ đồ BFD </a:t>
            </a:r>
            <a:endParaRPr lang="en-US" sz="2200"/>
          </a:p>
          <a:p>
            <a:r>
              <a:rPr lang="pt-BR" sz="2200" i="1" smtClean="0"/>
              <a:t>Nguyên </a:t>
            </a:r>
            <a:r>
              <a:rPr lang="pt-BR" sz="2200" i="1"/>
              <a:t>tắc phân rã chức </a:t>
            </a:r>
            <a:r>
              <a:rPr lang="pt-BR" sz="2200" i="1" smtClean="0"/>
              <a:t>năng: </a:t>
            </a:r>
          </a:p>
          <a:p>
            <a:pPr marL="581343" lvl="2" indent="0" algn="just">
              <a:buNone/>
            </a:pPr>
            <a:r>
              <a:rPr lang="pt-BR" sz="2200" i="1" smtClean="0"/>
              <a:t>- </a:t>
            </a:r>
            <a:r>
              <a:rPr lang="pt-BR" sz="2200" smtClean="0"/>
              <a:t>Mỗi chức năng được phân rã phải là một bộ phận thực sự tham gia thực hiện chức năng đã phân rã ra nó. </a:t>
            </a:r>
            <a:endParaRPr lang="en-US" sz="2200" smtClean="0"/>
          </a:p>
          <a:p>
            <a:pPr marL="581343" lvl="2" indent="0" algn="just">
              <a:buNone/>
            </a:pPr>
            <a:r>
              <a:rPr lang="pt-BR" sz="2200" smtClean="0"/>
              <a:t>- </a:t>
            </a:r>
            <a:r>
              <a:rPr lang="pt-BR" sz="2200"/>
              <a:t>Việc thực hiện tất cả các chức năng ở mức dưới trực tiếp phải đảm bảo thực hiện được chức năng ở mức trên đã phân rã ra chúng. </a:t>
            </a:r>
            <a:endParaRPr lang="en-US" sz="2200"/>
          </a:p>
          <a:p>
            <a:pPr marL="0" indent="0" algn="just">
              <a:buNone/>
            </a:pPr>
            <a:r>
              <a:rPr lang="en-US" sz="2200" u="sng" err="1" smtClean="0"/>
              <a:t>Lưu</a:t>
            </a:r>
            <a:r>
              <a:rPr lang="en-US" sz="2200" u="sng" smtClean="0"/>
              <a:t> ý</a:t>
            </a:r>
            <a:r>
              <a:rPr lang="en-US" sz="2200" smtClean="0"/>
              <a:t>: </a:t>
            </a:r>
            <a:r>
              <a:rPr lang="pt-BR" sz="2200"/>
              <a:t>Tên gọi </a:t>
            </a:r>
            <a:r>
              <a:rPr lang="pt-BR" sz="2200" smtClean="0"/>
              <a:t>các </a:t>
            </a:r>
            <a:r>
              <a:rPr lang="pt-BR" sz="2200"/>
              <a:t>chức </a:t>
            </a:r>
            <a:r>
              <a:rPr lang="pt-BR" sz="2200" smtClean="0"/>
              <a:t>năng </a:t>
            </a:r>
            <a:r>
              <a:rPr lang="pt-BR" sz="2200"/>
              <a:t>cần được đặt một cách đầy đủ, rõ ràng để người đọc dễ hiểu và dễ dàng phân biệt giữa tên gọi của các chức năng với nhau. </a:t>
            </a:r>
            <a:endParaRPr lang="en-US" sz="2200"/>
          </a:p>
          <a:p>
            <a:pPr marL="0" indent="0">
              <a:buNone/>
            </a:pPr>
            <a:endParaRPr lang="en-US" sz="2200"/>
          </a:p>
          <a:p>
            <a:pPr marL="0" indent="0">
              <a:buNone/>
            </a:pPr>
            <a:endParaRPr lang="en-US" sz="2200" smtClean="0"/>
          </a:p>
          <a:p>
            <a:pPr marL="1371600" lvl="3" indent="0">
              <a:buNone/>
            </a:pPr>
            <a:endParaRPr lang="en-US" sz="2200"/>
          </a:p>
        </p:txBody>
      </p:sp>
      <p:sp>
        <p:nvSpPr>
          <p:cNvPr id="5" name="Title 2"/>
          <p:cNvSpPr>
            <a:spLocks noGrp="1"/>
          </p:cNvSpPr>
          <p:nvPr>
            <p:ph type="title"/>
          </p:nvPr>
        </p:nvSpPr>
        <p:spPr>
          <a:xfrm>
            <a:off x="1825168" y="628124"/>
            <a:ext cx="8911687" cy="743476"/>
          </a:xfrm>
        </p:spPr>
        <p:txBody>
          <a:bodyPr>
            <a:normAutofit/>
          </a:bodyPr>
          <a:lstStyle/>
          <a:p>
            <a:pPr algn="l"/>
            <a:r>
              <a:rPr lang="en-US" b="1" smtClean="0">
                <a:solidFill>
                  <a:schemeClr val="tx1"/>
                </a:solidFill>
              </a:rPr>
              <a:t>Biểu đồ phân rã chức năng (tt)</a:t>
            </a:r>
            <a:endParaRPr lang="en-US" dirty="0">
              <a:solidFill>
                <a:schemeClr val="tx1"/>
              </a:solidFill>
            </a:endParaRPr>
          </a:p>
        </p:txBody>
      </p:sp>
    </p:spTree>
    <p:extLst>
      <p:ext uri="{BB962C8B-B14F-4D97-AF65-F5344CB8AC3E}">
        <p14:creationId xmlns:p14="http://schemas.microsoft.com/office/powerpoint/2010/main" val="58884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0"/>
            <a:ext cx="9144000" cy="4419600"/>
          </a:xfrm>
        </p:spPr>
        <p:txBody>
          <a:bodyPr>
            <a:noAutofit/>
          </a:bodyPr>
          <a:lstStyle/>
          <a:p>
            <a:pPr marL="0" indent="0" algn="just">
              <a:buNone/>
            </a:pPr>
            <a:r>
              <a:rPr lang="pt-BR" sz="2200" b="1"/>
              <a:t>Ví dụ 1</a:t>
            </a:r>
            <a:endParaRPr lang="en-US" sz="2200"/>
          </a:p>
          <a:p>
            <a:pPr marL="0" indent="0" algn="just">
              <a:buNone/>
            </a:pPr>
            <a:r>
              <a:rPr lang="pt-BR" sz="2200"/>
              <a:t>Sau khi khảo sát và tìm hiểu chức năng quản lý bán hàng ở Công ty Thành Nam chúng ta có thể mô tả như sau: </a:t>
            </a:r>
            <a:endParaRPr lang="en-US" sz="2200"/>
          </a:p>
          <a:p>
            <a:pPr algn="just"/>
            <a:r>
              <a:rPr lang="pt-BR" sz="2200"/>
              <a:t>Công ty Thành Nam là một công ty sản xuất - kinh doanh lớn ở Hà Nội. Hàng điện tử - Điện lạnh là mặt hàng chính của Công ty. Công ty có nhiều cửa hàng bán các sản phẩm ở trong và ngoài nước. Để quản lý bán hàng trước hết Công ty phải Tìm kiếm thị trường. Sau khi đã tìm kiếm được khách hàng Công ty thực hiện </a:t>
            </a:r>
            <a:r>
              <a:rPr lang="pt-BR" sz="2200" smtClean="0"/>
              <a:t>Ký </a:t>
            </a:r>
            <a:r>
              <a:rPr lang="pt-BR" sz="2200"/>
              <a:t>kết hợp đồng và cuối cùng là </a:t>
            </a:r>
            <a:r>
              <a:rPr lang="pt-BR" sz="2200" smtClean="0"/>
              <a:t>Giao </a:t>
            </a:r>
            <a:r>
              <a:rPr lang="pt-BR" sz="2200"/>
              <a:t>hàng. </a:t>
            </a:r>
            <a:endParaRPr lang="en-US" sz="2200"/>
          </a:p>
          <a:p>
            <a:pPr algn="just"/>
            <a:r>
              <a:rPr lang="pt-BR" sz="2200"/>
              <a:t>Để tìm kiếm thị trường Công ty phải Quảng cáo sản phẩm, sau đó Giới thiệu sản phẩm cho khách hàng. </a:t>
            </a:r>
            <a:endParaRPr lang="en-US" sz="2200"/>
          </a:p>
          <a:p>
            <a:pPr algn="just"/>
            <a:r>
              <a:rPr lang="pt-BR" sz="2200"/>
              <a:t>Trong khi ký kết hợp đồng đòi hỏi phải Thoả thuận phương thức thanh toán; Thoả thuận phương thức giao hàng. </a:t>
            </a:r>
            <a:endParaRPr lang="en-US" sz="2200"/>
          </a:p>
          <a:p>
            <a:pPr algn="just"/>
            <a:r>
              <a:rPr lang="pt-BR" sz="2200"/>
              <a:t>Để thực hiện hợp đồng Công ty phải thực hiện Giao hàng bằng cách vận chuyển hàng đến địa chỉ của khách hàng và thu tiền của khách hàng. </a:t>
            </a:r>
            <a:endParaRPr lang="en-US" sz="2200"/>
          </a:p>
          <a:p>
            <a:pPr marL="0" indent="0" algn="just">
              <a:buNone/>
            </a:pPr>
            <a:endParaRPr lang="en-US" sz="2200"/>
          </a:p>
          <a:p>
            <a:pPr marL="0" indent="0" algn="just">
              <a:buNone/>
            </a:pPr>
            <a:endParaRPr lang="en-US" sz="2200" smtClean="0"/>
          </a:p>
          <a:p>
            <a:pPr lvl="3" algn="just"/>
            <a:endParaRPr lang="en-US" sz="2200"/>
          </a:p>
        </p:txBody>
      </p:sp>
      <p:sp>
        <p:nvSpPr>
          <p:cNvPr id="5" name="Title 2"/>
          <p:cNvSpPr>
            <a:spLocks noGrp="1"/>
          </p:cNvSpPr>
          <p:nvPr>
            <p:ph type="title"/>
          </p:nvPr>
        </p:nvSpPr>
        <p:spPr>
          <a:xfrm>
            <a:off x="1825168" y="628124"/>
            <a:ext cx="8911687" cy="743476"/>
          </a:xfrm>
        </p:spPr>
        <p:txBody>
          <a:bodyPr>
            <a:normAutofit/>
          </a:bodyPr>
          <a:lstStyle/>
          <a:p>
            <a:pPr algn="l"/>
            <a:r>
              <a:rPr lang="en-US" b="1" smtClean="0">
                <a:solidFill>
                  <a:schemeClr val="tx1"/>
                </a:solidFill>
              </a:rPr>
              <a:t>Biểu đồ phân rã chức năng (tt)</a:t>
            </a:r>
            <a:endParaRPr lang="en-US" dirty="0">
              <a:solidFill>
                <a:schemeClr val="tx1"/>
              </a:solidFill>
            </a:endParaRPr>
          </a:p>
        </p:txBody>
      </p:sp>
    </p:spTree>
    <p:extLst>
      <p:ext uri="{BB962C8B-B14F-4D97-AF65-F5344CB8AC3E}">
        <p14:creationId xmlns:p14="http://schemas.microsoft.com/office/powerpoint/2010/main" val="1082253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2133600"/>
            <a:ext cx="7408333" cy="4419600"/>
          </a:xfrm>
        </p:spPr>
        <p:txBody>
          <a:bodyPr>
            <a:normAutofit/>
          </a:bodyPr>
          <a:lstStyle/>
          <a:p>
            <a:pPr marL="0" indent="0" algn="just">
              <a:buNone/>
            </a:pPr>
            <a:endParaRPr lang="en-US"/>
          </a:p>
          <a:p>
            <a:pPr marL="0" indent="0" algn="just">
              <a:buNone/>
            </a:pPr>
            <a:endParaRPr lang="en-US" smtClean="0"/>
          </a:p>
          <a:p>
            <a:pPr lvl="3" algn="just"/>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685800"/>
            <a:ext cx="7696200" cy="644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459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0" y="1676400"/>
            <a:ext cx="8839200" cy="5029200"/>
          </a:xfrm>
        </p:spPr>
        <p:txBody>
          <a:bodyPr>
            <a:normAutofit fontScale="92500" lnSpcReduction="20000"/>
          </a:bodyPr>
          <a:lstStyle/>
          <a:p>
            <a:pPr marL="0" indent="0" algn="just">
              <a:buNone/>
            </a:pPr>
            <a:r>
              <a:rPr lang="pt-BR" b="1" smtClean="0"/>
              <a:t>Ví </a:t>
            </a:r>
            <a:r>
              <a:rPr lang="pt-BR" b="1"/>
              <a:t>dụ 2 </a:t>
            </a:r>
            <a:endParaRPr lang="en-US"/>
          </a:p>
          <a:p>
            <a:pPr marL="301943" lvl="1" indent="0" algn="just">
              <a:buNone/>
            </a:pPr>
            <a:r>
              <a:rPr lang="pt-BR" smtClean="0"/>
              <a:t>Phòng </a:t>
            </a:r>
            <a:r>
              <a:rPr lang="pt-BR"/>
              <a:t>tín dụng ở Ngân hàng Công thương có nhiệm vụ chính là Cho vay và Thu nợ. </a:t>
            </a:r>
            <a:endParaRPr lang="en-US"/>
          </a:p>
          <a:p>
            <a:pPr algn="just"/>
            <a:r>
              <a:rPr lang="pt-BR"/>
              <a:t>Khi khách đến vay tiền, bộ phận Cho vay phải Nhận đơn vay của khách hàng, sau đó Duyệt đơn xem có đủ điều kiện cho vay không rồi chuyển sang bộ phận Trả lời đơn. Bộ phận trả lời đơn sẽ trả lời khách hàng là từ chối hay đáp ứng cho vay, nếu đáp ứng thì cho vay luôn đồng thời ghi vào Sổ nợ. </a:t>
            </a:r>
            <a:endParaRPr lang="en-US"/>
          </a:p>
          <a:p>
            <a:pPr algn="just"/>
            <a:r>
              <a:rPr lang="pt-BR"/>
              <a:t>Khi khách đến trả tiền, dựa vào sổ nợ bộ phận Thu nợ phải xác định kỳ hạn trả cho từng khách hàng. Nếu trả trong hạn thì chuyển sang bộ phận Xử lý nợ trong hạn. Nếu ngoài hạn thì chuyển sang bộ phận Xử lý nợ ngoài hạn. Cả 2 bộ phận đều phải ghi vào Sổ nợ. </a:t>
            </a:r>
            <a:endParaRPr lang="en-US"/>
          </a:p>
          <a:p>
            <a:pPr marL="0" indent="0" algn="just">
              <a:buNone/>
            </a:pPr>
            <a:endParaRPr lang="en-US" smtClean="0"/>
          </a:p>
          <a:p>
            <a:pPr lvl="3" algn="just"/>
            <a:endParaRPr lang="en-US"/>
          </a:p>
        </p:txBody>
      </p:sp>
      <p:sp>
        <p:nvSpPr>
          <p:cNvPr id="5" name="Title 2"/>
          <p:cNvSpPr>
            <a:spLocks noGrp="1"/>
          </p:cNvSpPr>
          <p:nvPr>
            <p:ph type="title"/>
          </p:nvPr>
        </p:nvSpPr>
        <p:spPr>
          <a:xfrm>
            <a:off x="1825168" y="628124"/>
            <a:ext cx="8911687" cy="743476"/>
          </a:xfrm>
        </p:spPr>
        <p:txBody>
          <a:bodyPr>
            <a:normAutofit/>
          </a:bodyPr>
          <a:lstStyle/>
          <a:p>
            <a:pPr algn="l"/>
            <a:r>
              <a:rPr lang="en-US" b="1" smtClean="0">
                <a:solidFill>
                  <a:schemeClr val="tx1"/>
                </a:solidFill>
              </a:rPr>
              <a:t>Biểu đồ phân rã chức năng (tt)</a:t>
            </a:r>
            <a:endParaRPr lang="en-US" dirty="0">
              <a:solidFill>
                <a:schemeClr val="tx1"/>
              </a:solidFill>
            </a:endParaRPr>
          </a:p>
        </p:txBody>
      </p:sp>
    </p:spTree>
    <p:extLst>
      <p:ext uri="{BB962C8B-B14F-4D97-AF65-F5344CB8AC3E}">
        <p14:creationId xmlns:p14="http://schemas.microsoft.com/office/powerpoint/2010/main" val="1044023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168" y="685800"/>
            <a:ext cx="8911687" cy="743476"/>
          </a:xfrm>
        </p:spPr>
        <p:txBody>
          <a:bodyPr>
            <a:normAutofit/>
          </a:bodyPr>
          <a:lstStyle/>
          <a:p>
            <a:pPr algn="l"/>
            <a:r>
              <a:rPr lang="en-US" b="1" smtClean="0">
                <a:solidFill>
                  <a:srgbClr val="0070C0"/>
                </a:solidFill>
              </a:rPr>
              <a:t>BIỂU ĐỒ LUỒNG DỮ LIỆU</a:t>
            </a:r>
            <a:endParaRPr lang="en-US" dirty="0">
              <a:solidFill>
                <a:srgbClr val="0070C0"/>
              </a:solidFill>
            </a:endParaRPr>
          </a:p>
        </p:txBody>
      </p:sp>
      <p:sp>
        <p:nvSpPr>
          <p:cNvPr id="2" name="Content Placeholder 1"/>
          <p:cNvSpPr>
            <a:spLocks noGrp="1"/>
          </p:cNvSpPr>
          <p:nvPr>
            <p:ph idx="1"/>
          </p:nvPr>
        </p:nvSpPr>
        <p:spPr>
          <a:xfrm>
            <a:off x="2286000" y="1752600"/>
            <a:ext cx="8686800" cy="5029200"/>
          </a:xfrm>
        </p:spPr>
        <p:txBody>
          <a:bodyPr>
            <a:normAutofit/>
          </a:bodyPr>
          <a:lstStyle/>
          <a:p>
            <a:pPr marL="0" indent="0">
              <a:buNone/>
            </a:pPr>
            <a:r>
              <a:rPr lang="pt-BR" b="1" i="1" smtClean="0"/>
              <a:t>(</a:t>
            </a:r>
            <a:r>
              <a:rPr lang="pt-BR" b="1" i="1"/>
              <a:t>DATA FLOW DIAGRAM – DFD)</a:t>
            </a:r>
            <a:endParaRPr lang="en-US" b="1" i="1"/>
          </a:p>
          <a:p>
            <a:pPr algn="just"/>
            <a:r>
              <a:rPr lang="pt-BR" smtClean="0"/>
              <a:t>Sơ </a:t>
            </a:r>
            <a:r>
              <a:rPr lang="pt-BR"/>
              <a:t>đồ luồng dữ liệu diễn tả tập hợp các chức năng của hệ thống trong các mối quan hệ trước sau trong quá trình xử lý, trong bàn giao thông tin cho nhau. </a:t>
            </a:r>
            <a:endParaRPr lang="pt-BR" smtClean="0"/>
          </a:p>
          <a:p>
            <a:pPr algn="just"/>
            <a:r>
              <a:rPr lang="pt-BR" smtClean="0"/>
              <a:t>Mục </a:t>
            </a:r>
            <a:r>
              <a:rPr lang="pt-BR"/>
              <a:t>đích của biểu đồ luồng dữ liệu là giúp chúng ta thấy được đằng sau cái gì thực tế xảy ra trong hệ thống, làm rõ những chức năng và thông tin nào cần thiết cho quản lý.</a:t>
            </a:r>
            <a:endParaRPr lang="en-US"/>
          </a:p>
          <a:p>
            <a:pPr marL="0" indent="0">
              <a:buNone/>
            </a:pPr>
            <a:endParaRPr lang="en-US"/>
          </a:p>
          <a:p>
            <a:pPr marL="0" indent="0">
              <a:buNone/>
            </a:pPr>
            <a:endParaRPr lang="en-US" smtClean="0"/>
          </a:p>
          <a:p>
            <a:pPr lvl="3"/>
            <a:endParaRPr lang="en-US"/>
          </a:p>
        </p:txBody>
      </p:sp>
    </p:spTree>
    <p:extLst>
      <p:ext uri="{BB962C8B-B14F-4D97-AF65-F5344CB8AC3E}">
        <p14:creationId xmlns:p14="http://schemas.microsoft.com/office/powerpoint/2010/main" val="199603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676400"/>
            <a:ext cx="8805332" cy="4876800"/>
          </a:xfrm>
        </p:spPr>
        <p:txBody>
          <a:bodyPr>
            <a:normAutofit lnSpcReduction="10000"/>
          </a:bodyPr>
          <a:lstStyle/>
          <a:p>
            <a:pPr marL="0" indent="0" algn="just">
              <a:buNone/>
            </a:pPr>
            <a:r>
              <a:rPr lang="pt-BR" smtClean="0"/>
              <a:t>	DFD chỉ </a:t>
            </a:r>
            <a:r>
              <a:rPr lang="pt-BR"/>
              <a:t>ra cách thông tin chuyển vận từ một tiến trình hoặc chức năng này trong hệ thống sang một tiến trình hoặc chức năng khác. Điều quan trọng nhất là nó chỉ ra những thông tin nào cần phải có trước khi cho thực hiện một hành động hay tiến trình. </a:t>
            </a:r>
            <a:endParaRPr lang="pt-BR" smtClean="0"/>
          </a:p>
          <a:p>
            <a:pPr marL="0" indent="0">
              <a:buNone/>
            </a:pPr>
            <a:r>
              <a:rPr lang="pt-BR" b="1"/>
              <a:t>Các thành phần của DFD</a:t>
            </a:r>
            <a:r>
              <a:rPr lang="pt-BR" b="1" smtClean="0"/>
              <a:t>:</a:t>
            </a:r>
          </a:p>
          <a:p>
            <a:pPr marL="581343" lvl="2" indent="0">
              <a:buNone/>
            </a:pPr>
            <a:r>
              <a:rPr lang="pt-BR"/>
              <a:t>+ Tiến </a:t>
            </a:r>
            <a:r>
              <a:rPr lang="pt-BR" smtClean="0"/>
              <a:t>trình/Chức năng xử lý</a:t>
            </a:r>
          </a:p>
          <a:p>
            <a:pPr marL="581343" lvl="2" indent="0">
              <a:buNone/>
            </a:pPr>
            <a:r>
              <a:rPr lang="pt-BR" smtClean="0"/>
              <a:t>+ </a:t>
            </a:r>
            <a:r>
              <a:rPr lang="pt-BR"/>
              <a:t>Luồng dữ liệu</a:t>
            </a:r>
            <a:endParaRPr lang="en-US"/>
          </a:p>
          <a:p>
            <a:pPr marL="581343" lvl="2" indent="0">
              <a:buNone/>
            </a:pPr>
            <a:r>
              <a:rPr lang="pt-BR" smtClean="0"/>
              <a:t>+ </a:t>
            </a:r>
            <a:r>
              <a:rPr lang="pt-BR"/>
              <a:t>Kho dữ liệu</a:t>
            </a:r>
            <a:endParaRPr lang="en-US"/>
          </a:p>
          <a:p>
            <a:pPr marL="581343" lvl="2" indent="0">
              <a:buNone/>
            </a:pPr>
            <a:r>
              <a:rPr lang="pt-BR" smtClean="0"/>
              <a:t>+ </a:t>
            </a:r>
            <a:r>
              <a:rPr lang="pt-BR"/>
              <a:t>Tác </a:t>
            </a:r>
            <a:r>
              <a:rPr lang="pt-BR" smtClean="0"/>
              <a:t>nhân (ngoài, trong)</a:t>
            </a:r>
            <a:endParaRPr lang="en-US"/>
          </a:p>
          <a:p>
            <a:pPr marL="0" indent="0">
              <a:buNone/>
            </a:pPr>
            <a:endParaRPr lang="en-US"/>
          </a:p>
          <a:p>
            <a:pPr marL="0" indent="0">
              <a:buNone/>
            </a:pPr>
            <a:endParaRPr lang="en-US" smtClean="0"/>
          </a:p>
          <a:p>
            <a:pPr lvl="3"/>
            <a:endParaRPr lang="en-US"/>
          </a:p>
        </p:txBody>
      </p:sp>
      <p:sp>
        <p:nvSpPr>
          <p:cNvPr id="5"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117845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752600"/>
            <a:ext cx="9102718" cy="4419600"/>
          </a:xfrm>
        </p:spPr>
        <p:txBody>
          <a:bodyPr>
            <a:normAutofit fontScale="85000" lnSpcReduction="20000"/>
          </a:bodyPr>
          <a:lstStyle/>
          <a:p>
            <a:r>
              <a:rPr lang="pt-BR" i="1" smtClean="0"/>
              <a:t>Tiến trình</a:t>
            </a:r>
            <a:endParaRPr lang="en-US"/>
          </a:p>
          <a:p>
            <a:pPr marL="581343" lvl="2" indent="0">
              <a:buNone/>
            </a:pPr>
            <a:r>
              <a:rPr lang="pt-BR"/>
              <a:t>Tiến trình là một công việc hay một hành động có tác động lên các dữ liệu làm cho nó di chuyển, được lưu trữ, thay đổi hoặc được phân phối cho các đối </a:t>
            </a:r>
            <a:r>
              <a:rPr lang="pt-BR" smtClean="0"/>
              <a:t>tượng.</a:t>
            </a:r>
            <a:endParaRPr lang="en-US"/>
          </a:p>
          <a:p>
            <a:pPr marL="0" indent="0">
              <a:buNone/>
            </a:pPr>
            <a:r>
              <a:rPr lang="en-US" smtClean="0">
                <a:sym typeface="Wingdings" pitchFamily="2" charset="2"/>
              </a:rPr>
              <a:t></a:t>
            </a:r>
            <a:r>
              <a:rPr lang="en-US" err="1" smtClean="0">
                <a:sym typeface="Wingdings" pitchFamily="2" charset="2"/>
              </a:rPr>
              <a:t>Tên</a:t>
            </a:r>
            <a:r>
              <a:rPr lang="en-US" smtClean="0">
                <a:sym typeface="Wingdings" pitchFamily="2" charset="2"/>
              </a:rPr>
              <a:t> </a:t>
            </a:r>
            <a:r>
              <a:rPr lang="en-US" err="1" smtClean="0">
                <a:sym typeface="Wingdings" pitchFamily="2" charset="2"/>
              </a:rPr>
              <a:t>tiến</a:t>
            </a:r>
            <a:r>
              <a:rPr lang="en-US" smtClean="0">
                <a:sym typeface="Wingdings" pitchFamily="2" charset="2"/>
              </a:rPr>
              <a:t> </a:t>
            </a:r>
            <a:r>
              <a:rPr lang="en-US" err="1" smtClean="0">
                <a:sym typeface="Wingdings" pitchFamily="2" charset="2"/>
              </a:rPr>
              <a:t>trình</a:t>
            </a:r>
            <a:r>
              <a:rPr lang="en-US" smtClean="0">
                <a:sym typeface="Wingdings" pitchFamily="2" charset="2"/>
              </a:rPr>
              <a:t> = ?</a:t>
            </a:r>
            <a:endParaRPr lang="en-US">
              <a:sym typeface="Wingdings" pitchFamily="2" charset="2"/>
            </a:endParaRPr>
          </a:p>
          <a:p>
            <a:pPr marL="301943" lvl="1" indent="0">
              <a:buNone/>
            </a:pPr>
            <a:r>
              <a:rPr lang="en-US" err="1" smtClean="0">
                <a:sym typeface="Wingdings" pitchFamily="2" charset="2"/>
              </a:rPr>
              <a:t>Cách</a:t>
            </a:r>
            <a:r>
              <a:rPr lang="en-US" smtClean="0">
                <a:sym typeface="Wingdings" pitchFamily="2" charset="2"/>
              </a:rPr>
              <a:t> </a:t>
            </a:r>
            <a:r>
              <a:rPr lang="en-US" err="1" smtClean="0">
                <a:sym typeface="Wingdings" pitchFamily="2" charset="2"/>
              </a:rPr>
              <a:t>biểu</a:t>
            </a:r>
            <a:r>
              <a:rPr lang="en-US" smtClean="0">
                <a:sym typeface="Wingdings" pitchFamily="2" charset="2"/>
              </a:rPr>
              <a:t> </a:t>
            </a:r>
            <a:r>
              <a:rPr lang="en-US" err="1" smtClean="0">
                <a:sym typeface="Wingdings" pitchFamily="2" charset="2"/>
              </a:rPr>
              <a:t>diễn</a:t>
            </a:r>
            <a:r>
              <a:rPr lang="en-US" smtClean="0">
                <a:sym typeface="Wingdings" pitchFamily="2" charset="2"/>
              </a:rPr>
              <a:t>: </a:t>
            </a:r>
          </a:p>
          <a:p>
            <a:pPr marL="301943" lvl="1" indent="0">
              <a:buNone/>
            </a:pPr>
            <a:endParaRPr lang="en-US">
              <a:sym typeface="Wingdings" pitchFamily="2" charset="2"/>
            </a:endParaRPr>
          </a:p>
          <a:p>
            <a:pPr marL="301943" lvl="1" indent="0">
              <a:buNone/>
            </a:pPr>
            <a:endParaRPr lang="en-US" smtClean="0">
              <a:sym typeface="Wingdings" pitchFamily="2" charset="2"/>
            </a:endParaRPr>
          </a:p>
          <a:p>
            <a:pPr marL="301943" lvl="1" indent="0">
              <a:buNone/>
            </a:pPr>
            <a:endParaRPr lang="en-US" smtClean="0">
              <a:sym typeface="Wingdings" pitchFamily="2" charset="2"/>
            </a:endParaRPr>
          </a:p>
          <a:p>
            <a:pPr marL="301943" lvl="1" indent="0">
              <a:buNone/>
            </a:pPr>
            <a:endParaRPr lang="en-US">
              <a:sym typeface="Wingdings" pitchFamily="2" charset="2"/>
            </a:endParaRPr>
          </a:p>
          <a:p>
            <a:pPr marL="301943" lvl="1" indent="0">
              <a:buNone/>
            </a:pPr>
            <a:r>
              <a:rPr lang="en-US" u="sng" err="1" smtClean="0"/>
              <a:t>Lưu</a:t>
            </a:r>
            <a:r>
              <a:rPr lang="en-US" u="sng" smtClean="0"/>
              <a:t> ý: </a:t>
            </a:r>
            <a:r>
              <a:rPr lang="en-US" err="1" smtClean="0"/>
              <a:t>Tên</a:t>
            </a:r>
            <a:r>
              <a:rPr lang="en-US" smtClean="0"/>
              <a:t> </a:t>
            </a:r>
            <a:r>
              <a:rPr lang="en-US" err="1"/>
              <a:t>được</a:t>
            </a:r>
            <a:r>
              <a:rPr lang="en-US"/>
              <a:t> </a:t>
            </a:r>
            <a:r>
              <a:rPr lang="en-US" err="1"/>
              <a:t>gắn</a:t>
            </a:r>
            <a:r>
              <a:rPr lang="en-US"/>
              <a:t> </a:t>
            </a:r>
            <a:r>
              <a:rPr lang="en-US" err="1"/>
              <a:t>cho</a:t>
            </a:r>
            <a:r>
              <a:rPr lang="en-US"/>
              <a:t> </a:t>
            </a:r>
            <a:r>
              <a:rPr lang="en-US" err="1"/>
              <a:t>các</a:t>
            </a:r>
            <a:r>
              <a:rPr lang="en-US"/>
              <a:t> </a:t>
            </a:r>
            <a:r>
              <a:rPr lang="en-US" err="1"/>
              <a:t>tiến</a:t>
            </a:r>
            <a:r>
              <a:rPr lang="en-US"/>
              <a:t> </a:t>
            </a:r>
            <a:r>
              <a:rPr lang="en-US" err="1"/>
              <a:t>trình</a:t>
            </a:r>
            <a:r>
              <a:rPr lang="en-US"/>
              <a:t> </a:t>
            </a:r>
            <a:r>
              <a:rPr lang="en-US" err="1"/>
              <a:t>phải</a:t>
            </a:r>
            <a:r>
              <a:rPr lang="en-US"/>
              <a:t> </a:t>
            </a:r>
            <a:r>
              <a:rPr lang="en-US" err="1"/>
              <a:t>là</a:t>
            </a:r>
            <a:r>
              <a:rPr lang="en-US"/>
              <a:t> </a:t>
            </a:r>
            <a:r>
              <a:rPr lang="en-US" err="1"/>
              <a:t>duy</a:t>
            </a:r>
            <a:r>
              <a:rPr lang="en-US"/>
              <a:t> </a:t>
            </a:r>
            <a:r>
              <a:rPr lang="en-US" err="1" smtClean="0"/>
              <a:t>nhất</a:t>
            </a:r>
            <a:r>
              <a:rPr lang="en-US" smtClean="0"/>
              <a:t>. </a:t>
            </a:r>
          </a:p>
        </p:txBody>
      </p:sp>
      <p:sp>
        <p:nvSpPr>
          <p:cNvPr id="4" name="Oval 3"/>
          <p:cNvSpPr/>
          <p:nvPr/>
        </p:nvSpPr>
        <p:spPr>
          <a:xfrm>
            <a:off x="4572000" y="3533738"/>
            <a:ext cx="1854070" cy="1758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latin typeface="Calibri" panose="020F0502020204030204" pitchFamily="34" charset="0"/>
              </a:rPr>
              <a:t>Tên</a:t>
            </a:r>
            <a:r>
              <a:rPr lang="en-US" sz="2400">
                <a:latin typeface="Calibri" panose="020F0502020204030204" pitchFamily="34" charset="0"/>
              </a:rPr>
              <a:t> </a:t>
            </a:r>
            <a:r>
              <a:rPr lang="en-US" sz="2400" err="1">
                <a:latin typeface="Calibri" panose="020F0502020204030204" pitchFamily="34" charset="0"/>
              </a:rPr>
              <a:t>tiến</a:t>
            </a:r>
            <a:r>
              <a:rPr lang="en-US" sz="2400">
                <a:latin typeface="Calibri" panose="020F0502020204030204" pitchFamily="34" charset="0"/>
              </a:rPr>
              <a:t> </a:t>
            </a:r>
            <a:r>
              <a:rPr lang="en-US" sz="2400" err="1">
                <a:latin typeface="Calibri" panose="020F0502020204030204" pitchFamily="34" charset="0"/>
              </a:rPr>
              <a:t>trình</a:t>
            </a:r>
            <a:endParaRPr lang="en-US" sz="2400">
              <a:latin typeface="Calibri" panose="020F0502020204030204" pitchFamily="34" charset="0"/>
            </a:endParaRPr>
          </a:p>
        </p:txBody>
      </p:sp>
      <p:grpSp>
        <p:nvGrpSpPr>
          <p:cNvPr id="5" name="Group 2"/>
          <p:cNvGrpSpPr>
            <a:grpSpLocks/>
          </p:cNvGrpSpPr>
          <p:nvPr/>
        </p:nvGrpSpPr>
        <p:grpSpPr bwMode="auto">
          <a:xfrm>
            <a:off x="6453849" y="3482447"/>
            <a:ext cx="4973641" cy="2209799"/>
            <a:chOff x="2160" y="10491"/>
            <a:chExt cx="5234" cy="1749"/>
          </a:xfrm>
        </p:grpSpPr>
        <p:sp>
          <p:nvSpPr>
            <p:cNvPr id="6" name="Oval 3"/>
            <p:cNvSpPr>
              <a:spLocks noChangeArrowheads="1"/>
            </p:cNvSpPr>
            <p:nvPr/>
          </p:nvSpPr>
          <p:spPr bwMode="auto">
            <a:xfrm>
              <a:off x="2700" y="10491"/>
              <a:ext cx="1440" cy="1080"/>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2000" err="1">
                  <a:latin typeface="Calibri" pitchFamily="34" charset="0"/>
                  <a:cs typeface="Arial" pitchFamily="34" charset="0"/>
                </a:rPr>
                <a:t>Nhận</a:t>
              </a:r>
              <a:endParaRPr lang="en-US" sz="2000">
                <a:latin typeface="Times New Roman" pitchFamily="18" charset="0"/>
                <a:cs typeface="Arial" pitchFamily="34" charset="0"/>
              </a:endParaRPr>
            </a:p>
            <a:p>
              <a:pPr algn="ctr" fontAlgn="base">
                <a:spcBef>
                  <a:spcPct val="0"/>
                </a:spcBef>
                <a:spcAft>
                  <a:spcPts val="1000"/>
                </a:spcAft>
              </a:pPr>
              <a:r>
                <a:rPr lang="en-US" sz="2000" err="1">
                  <a:latin typeface="Calibri" pitchFamily="34" charset="0"/>
                  <a:cs typeface="Arial" pitchFamily="34" charset="0"/>
                </a:rPr>
                <a:t>hoá</a:t>
              </a:r>
              <a:r>
                <a:rPr lang="en-US" sz="2000">
                  <a:latin typeface="Calibri" pitchFamily="34" charset="0"/>
                  <a:cs typeface="Arial" pitchFamily="34" charset="0"/>
                </a:rPr>
                <a:t> </a:t>
              </a:r>
              <a:r>
                <a:rPr lang="en-US" sz="2000" err="1">
                  <a:latin typeface="Calibri" pitchFamily="34" charset="0"/>
                  <a:cs typeface="Arial" pitchFamily="34" charset="0"/>
                </a:rPr>
                <a:t>đơn</a:t>
              </a:r>
              <a:endParaRPr lang="en-US" sz="2000">
                <a:latin typeface="Arial" pitchFamily="34" charset="0"/>
                <a:cs typeface="Arial" pitchFamily="34" charset="0"/>
              </a:endParaRPr>
            </a:p>
          </p:txBody>
        </p:sp>
        <p:sp>
          <p:nvSpPr>
            <p:cNvPr id="7" name="Oval 4"/>
            <p:cNvSpPr>
              <a:spLocks noChangeArrowheads="1"/>
            </p:cNvSpPr>
            <p:nvPr/>
          </p:nvSpPr>
          <p:spPr bwMode="auto">
            <a:xfrm>
              <a:off x="5760" y="10491"/>
              <a:ext cx="1080" cy="900"/>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2000">
                  <a:latin typeface="Calibri" pitchFamily="34" charset="0"/>
                  <a:cs typeface="Arial" pitchFamily="34" charset="0"/>
                </a:rPr>
                <a:t>Thu nợ</a:t>
              </a:r>
              <a:endParaRPr lang="en-US" sz="2000">
                <a:latin typeface="Arial" pitchFamily="34" charset="0"/>
                <a:cs typeface="Arial" pitchFamily="34" charset="0"/>
              </a:endParaRPr>
            </a:p>
          </p:txBody>
        </p:sp>
        <p:sp>
          <p:nvSpPr>
            <p:cNvPr id="8" name="Line 5"/>
            <p:cNvSpPr>
              <a:spLocks noChangeShapeType="1"/>
            </p:cNvSpPr>
            <p:nvPr/>
          </p:nvSpPr>
          <p:spPr bwMode="auto">
            <a:xfrm flipV="1">
              <a:off x="2160" y="11211"/>
              <a:ext cx="54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4140" y="11031"/>
              <a:ext cx="54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5220" y="11031"/>
              <a:ext cx="540" cy="18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6854" y="1097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 Box 9"/>
            <p:cNvSpPr txBox="1">
              <a:spLocks noChangeArrowheads="1"/>
            </p:cNvSpPr>
            <p:nvPr/>
          </p:nvSpPr>
          <p:spPr bwMode="auto">
            <a:xfrm>
              <a:off x="3242" y="11751"/>
              <a:ext cx="3420" cy="48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Hình 2.5. Tiến trình</a:t>
              </a:r>
              <a:endParaRPr lang="en-US">
                <a:latin typeface="Arial" pitchFamily="34" charset="0"/>
                <a:cs typeface="Arial" pitchFamily="34" charset="0"/>
              </a:endParaRPr>
            </a:p>
          </p:txBody>
        </p:sp>
      </p:grpSp>
      <p:sp>
        <p:nvSpPr>
          <p:cNvPr id="14"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194409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US" sz="3200" b="1">
                <a:solidFill>
                  <a:schemeClr val="tx1"/>
                </a:solidFill>
                <a:latin typeface="Tahoma" panose="020B0604030504040204" pitchFamily="34" charset="0"/>
                <a:ea typeface="Tahoma" panose="020B0604030504040204" pitchFamily="34" charset="0"/>
                <a:cs typeface="Tahoma" panose="020B0604030504040204" pitchFamily="34" charset="0"/>
              </a:rPr>
              <a:t>Các hướng tiếp cận phân tích hệ thống</a:t>
            </a:r>
            <a:endParaRPr lang="vi-VN" sz="3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019300" y="1909014"/>
            <a:ext cx="8915400" cy="4644186"/>
          </a:xfrm>
        </p:spPr>
        <p:txBody>
          <a:bodyPr>
            <a:normAutofit/>
          </a:bodyPr>
          <a:lstStyle/>
          <a:p>
            <a:r>
              <a:rPr lang="en-US" smtClean="0">
                <a:solidFill>
                  <a:schemeClr val="tx1"/>
                </a:solidFill>
              </a:rPr>
              <a:t>Tiếp cận hướng cấu trúc</a:t>
            </a:r>
          </a:p>
          <a:p>
            <a:r>
              <a:rPr lang="en-US" smtClean="0">
                <a:solidFill>
                  <a:schemeClr val="tx1"/>
                </a:solidFill>
              </a:rPr>
              <a:t>Tiếp cận hướng đối tượng</a:t>
            </a:r>
          </a:p>
          <a:p>
            <a:r>
              <a:rPr lang="en-US" smtClean="0">
                <a:solidFill>
                  <a:schemeClr val="tx1"/>
                </a:solidFill>
              </a:rPr>
              <a:t>Tìm hiểu các phương pháp Agile</a:t>
            </a:r>
            <a:endParaRPr lang="vi-VN">
              <a:solidFill>
                <a:schemeClr val="tx1"/>
              </a:solidFill>
            </a:endParaRPr>
          </a:p>
        </p:txBody>
      </p:sp>
      <p:sp>
        <p:nvSpPr>
          <p:cNvPr id="4" name="Rectangle 3"/>
          <p:cNvSpPr/>
          <p:nvPr/>
        </p:nvSpPr>
        <p:spPr>
          <a:xfrm>
            <a:off x="2492782" y="3581400"/>
            <a:ext cx="8657821" cy="2677656"/>
          </a:xfrm>
          <a:prstGeom prst="rect">
            <a:avLst/>
          </a:prstGeom>
        </p:spPr>
        <p:txBody>
          <a:bodyPr wrap="square">
            <a:spAutoFit/>
          </a:bodyPr>
          <a:lstStyle/>
          <a:p>
            <a:pPr marL="800100" lvl="1" indent="-342900">
              <a:buFont typeface="Wingdings" panose="05000000000000000000" pitchFamily="2" charset="2"/>
              <a:buChar char="§"/>
            </a:pPr>
            <a:r>
              <a:rPr lang="en-US" sz="2400">
                <a:latin typeface="Calibri" panose="020F0502020204030204" pitchFamily="34" charset="0"/>
              </a:rPr>
              <a:t>Phương pháp tiếp cận đi từ tổng quát đến cụ thể (Top Down) theo sơ đồ cấu trúc hình cây. </a:t>
            </a:r>
          </a:p>
          <a:p>
            <a:pPr marL="800100" lvl="1" indent="-342900">
              <a:buFont typeface="Wingdings" panose="05000000000000000000" pitchFamily="2" charset="2"/>
              <a:buChar char="§"/>
            </a:pPr>
            <a:r>
              <a:rPr lang="en-US" sz="2400">
                <a:latin typeface="Calibri" panose="020F0502020204030204" pitchFamily="34" charset="0"/>
              </a:rPr>
              <a:t>Việc khảo sát được tiến hành theo các định hướng sau:</a:t>
            </a:r>
          </a:p>
          <a:p>
            <a:pPr marL="1038543" lvl="3"/>
            <a:r>
              <a:rPr lang="en-US" sz="2400">
                <a:latin typeface="Calibri" panose="020F0502020204030204" pitchFamily="34" charset="0"/>
              </a:rPr>
              <a:t>+ Về tổ chức: bắt đầu từ bộ phận cao nhất đến bộ phận thấp nhất.</a:t>
            </a:r>
          </a:p>
          <a:p>
            <a:pPr marL="1038543" lvl="3"/>
            <a:r>
              <a:rPr lang="en-US" sz="2400">
                <a:latin typeface="Calibri" panose="020F0502020204030204" pitchFamily="34" charset="0"/>
              </a:rPr>
              <a:t>+ Về quản lý: bắt đầu từ nhà quản lý cao nhất đến người thực hiện cụ thể</a:t>
            </a:r>
            <a:endParaRPr lang="vi-VN" sz="2400">
              <a:latin typeface="Calibri" panose="020F0502020204030204" pitchFamily="34" charset="0"/>
            </a:endParaRPr>
          </a:p>
        </p:txBody>
      </p:sp>
    </p:spTree>
    <p:extLst>
      <p:ext uri="{BB962C8B-B14F-4D97-AF65-F5344CB8AC3E}">
        <p14:creationId xmlns:p14="http://schemas.microsoft.com/office/powerpoint/2010/main" val="155642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600200"/>
            <a:ext cx="7408333" cy="4953000"/>
          </a:xfrm>
        </p:spPr>
        <p:txBody>
          <a:bodyPr>
            <a:noAutofit/>
          </a:bodyPr>
          <a:lstStyle/>
          <a:p>
            <a:pPr marL="581343" lvl="2" indent="0">
              <a:buNone/>
            </a:pPr>
            <a:r>
              <a:rPr lang="en-US" sz="2400" smtClean="0"/>
              <a:t>Luồng </a:t>
            </a:r>
            <a:r>
              <a:rPr lang="en-US" sz="2400"/>
              <a:t>dữ liệu là dòng thông tin được chuyển vào hoặc ra khỏi một tiến trình. </a:t>
            </a:r>
          </a:p>
          <a:p>
            <a:pPr marL="301943" lvl="1" indent="0">
              <a:buNone/>
            </a:pPr>
            <a:r>
              <a:rPr lang="en-US" sz="2400" b="1">
                <a:sym typeface="Wingdings" pitchFamily="2" charset="2"/>
              </a:rPr>
              <a:t>Cách </a:t>
            </a:r>
            <a:r>
              <a:rPr lang="en-US" sz="2400" b="1" err="1">
                <a:sym typeface="Wingdings" pitchFamily="2" charset="2"/>
              </a:rPr>
              <a:t>biểu</a:t>
            </a:r>
            <a:r>
              <a:rPr lang="en-US" sz="2400" b="1">
                <a:sym typeface="Wingdings" pitchFamily="2" charset="2"/>
              </a:rPr>
              <a:t> </a:t>
            </a:r>
            <a:r>
              <a:rPr lang="en-US" sz="2400" b="1" err="1">
                <a:sym typeface="Wingdings" pitchFamily="2" charset="2"/>
              </a:rPr>
              <a:t>diễn</a:t>
            </a:r>
            <a:r>
              <a:rPr lang="en-US" sz="2400" smtClean="0">
                <a:sym typeface="Wingdings" pitchFamily="2" charset="2"/>
              </a:rPr>
              <a:t>: </a:t>
            </a:r>
          </a:p>
          <a:p>
            <a:pPr marL="301943" lvl="1" indent="0">
              <a:buNone/>
            </a:pPr>
            <a:endParaRPr lang="en-US" sz="2400" b="1" smtClean="0">
              <a:sym typeface="Wingdings" pitchFamily="2" charset="2"/>
            </a:endParaRPr>
          </a:p>
          <a:p>
            <a:pPr marL="301943" lvl="1" indent="0">
              <a:buNone/>
            </a:pPr>
            <a:endParaRPr lang="en-US" sz="2400" b="1">
              <a:sym typeface="Wingdings" pitchFamily="2" charset="2"/>
            </a:endParaRPr>
          </a:p>
          <a:p>
            <a:pPr marL="301943" lvl="1" indent="0">
              <a:buNone/>
            </a:pPr>
            <a:r>
              <a:rPr lang="en-US" sz="2400" b="1">
                <a:sym typeface="Wingdings" pitchFamily="2" charset="2"/>
              </a:rPr>
              <a:t>Tên luồng = </a:t>
            </a:r>
            <a:r>
              <a:rPr lang="en-US" sz="2400" b="1">
                <a:solidFill>
                  <a:srgbClr val="FF0000"/>
                </a:solidFill>
                <a:sym typeface="Wingdings" pitchFamily="2" charset="2"/>
              </a:rPr>
              <a:t>Danh từ </a:t>
            </a:r>
            <a:r>
              <a:rPr lang="en-US" sz="2400" b="1">
                <a:sym typeface="Wingdings" pitchFamily="2" charset="2"/>
              </a:rPr>
              <a:t>+ tính từ </a:t>
            </a:r>
            <a:r>
              <a:rPr lang="en-US" sz="2400" b="1" i="1">
                <a:sym typeface="Wingdings" pitchFamily="2" charset="2"/>
              </a:rPr>
              <a:t>(nếu cần)</a:t>
            </a:r>
          </a:p>
          <a:p>
            <a:pPr marL="301943" lvl="1" indent="0">
              <a:buNone/>
            </a:pPr>
            <a:endParaRPr lang="pt-BR" sz="2400" smtClean="0"/>
          </a:p>
          <a:p>
            <a:pPr marL="301943" lvl="1" indent="0">
              <a:buNone/>
            </a:pPr>
            <a:endParaRPr lang="pt-BR" sz="2400" smtClean="0"/>
          </a:p>
          <a:p>
            <a:pPr marL="301943" lvl="1" indent="0">
              <a:buNone/>
            </a:pPr>
            <a:endParaRPr lang="pt-BR" sz="2400"/>
          </a:p>
          <a:p>
            <a:pPr marL="301943" lvl="1" indent="0">
              <a:buNone/>
            </a:pPr>
            <a:endParaRPr lang="pt-BR" sz="2400" smtClean="0"/>
          </a:p>
          <a:p>
            <a:pPr marL="301943" lvl="1" indent="0">
              <a:buNone/>
            </a:pPr>
            <a:endParaRPr lang="pt-BR" sz="2400"/>
          </a:p>
          <a:p>
            <a:pPr marL="301943" lvl="1" indent="0">
              <a:buNone/>
            </a:pPr>
            <a:endParaRPr lang="pt-BR" sz="2400" smtClean="0"/>
          </a:p>
          <a:p>
            <a:pPr marL="301943" lvl="1" indent="0">
              <a:buNone/>
            </a:pPr>
            <a:endParaRPr lang="pt-BR" sz="2400"/>
          </a:p>
          <a:p>
            <a:pPr marL="301943" lvl="1" indent="0">
              <a:buNone/>
            </a:pPr>
            <a:r>
              <a:rPr lang="pt-BR" sz="2400" u="sng"/>
              <a:t>Lưu ý:</a:t>
            </a:r>
            <a:r>
              <a:rPr lang="pt-BR" sz="2400"/>
              <a:t> </a:t>
            </a:r>
          </a:p>
          <a:p>
            <a:pPr marL="301943" lvl="1" indent="0">
              <a:buNone/>
            </a:pPr>
            <a:r>
              <a:rPr lang="pt-BR" sz="2400"/>
              <a:t>- Cái vào của một tiến trình phải khác với cái ra của nó; nếu luồng dữ liệu ra và luồng dữ liệu vào giống nhau thì tiến trình này là không cần thiết trong sơ đồ. </a:t>
            </a:r>
          </a:p>
          <a:p>
            <a:pPr marL="301943" lvl="1" indent="0">
              <a:buNone/>
            </a:pPr>
            <a:r>
              <a:rPr lang="pt-BR" sz="2400"/>
              <a:t>- Mỗi luồng dữ liệu không thể quay lại nơi nó vừa mới đi ra. </a:t>
            </a:r>
            <a:endParaRPr lang="en-US" sz="2400"/>
          </a:p>
          <a:p>
            <a:pPr marL="301943" lvl="1" indent="0">
              <a:buNone/>
            </a:pPr>
            <a:endParaRPr lang="en-US" sz="2400"/>
          </a:p>
          <a:p>
            <a:pPr marL="301943" lvl="1" indent="0">
              <a:buNone/>
            </a:pPr>
            <a:endParaRPr lang="en-US" sz="2400" b="1" i="1" smtClean="0"/>
          </a:p>
        </p:txBody>
      </p:sp>
      <p:grpSp>
        <p:nvGrpSpPr>
          <p:cNvPr id="17" name="Group 16"/>
          <p:cNvGrpSpPr/>
          <p:nvPr/>
        </p:nvGrpSpPr>
        <p:grpSpPr>
          <a:xfrm>
            <a:off x="4191000" y="2971801"/>
            <a:ext cx="2438400" cy="400110"/>
            <a:chOff x="3429000" y="3521360"/>
            <a:chExt cx="2438400" cy="400110"/>
          </a:xfrm>
        </p:grpSpPr>
        <p:cxnSp>
          <p:nvCxnSpPr>
            <p:cNvPr id="14" name="Straight Arrow Connector 13"/>
            <p:cNvCxnSpPr/>
            <p:nvPr/>
          </p:nvCxnSpPr>
          <p:spPr>
            <a:xfrm>
              <a:off x="3429000" y="3886200"/>
              <a:ext cx="2438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4020128" y="3521360"/>
              <a:ext cx="1371600" cy="400110"/>
            </a:xfrm>
            <a:prstGeom prst="rect">
              <a:avLst/>
            </a:prstGeom>
            <a:noFill/>
          </p:spPr>
          <p:txBody>
            <a:bodyPr wrap="square" rtlCol="0">
              <a:spAutoFit/>
            </a:bodyPr>
            <a:lstStyle/>
            <a:p>
              <a:r>
                <a:rPr lang="en-US" sz="2000">
                  <a:latin typeface="Calibri" panose="020F0502020204030204" pitchFamily="34" charset="0"/>
                </a:rPr>
                <a:t>Tên luồng</a:t>
              </a:r>
            </a:p>
          </p:txBody>
        </p:sp>
      </p:gr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5376"/>
          <a:stretch/>
        </p:blipFill>
        <p:spPr bwMode="auto">
          <a:xfrm>
            <a:off x="3022601" y="4712734"/>
            <a:ext cx="6781800" cy="180111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332366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2" end="12"/>
                                            </p:txEl>
                                          </p:spTgt>
                                        </p:tgtEl>
                                        <p:attrNameLst>
                                          <p:attrName>style.visibility</p:attrName>
                                        </p:attrNameLst>
                                      </p:cBhvr>
                                      <p:to>
                                        <p:strVal val="visible"/>
                                      </p:to>
                                    </p:set>
                                    <p:animEffect transition="in" filter="fade">
                                      <p:cBhvr>
                                        <p:cTn id="28" dur="500"/>
                                        <p:tgtEl>
                                          <p:spTgt spid="2">
                                            <p:txEl>
                                              <p:pRg st="12" end="1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animEffect transition="in" filter="fade">
                                      <p:cBhvr>
                                        <p:cTn id="33" dur="500"/>
                                        <p:tgtEl>
                                          <p:spTgt spid="2">
                                            <p:txEl>
                                              <p:pRg st="13" end="1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anim calcmode="lin" valueType="num">
                                      <p:cBhvr additive="base">
                                        <p:cTn id="43" dur="500" fill="hold"/>
                                        <p:tgtEl>
                                          <p:spTgt spid="2052"/>
                                        </p:tgtEl>
                                        <p:attrNameLst>
                                          <p:attrName>ppt_x</p:attrName>
                                        </p:attrNameLst>
                                      </p:cBhvr>
                                      <p:tavLst>
                                        <p:tav tm="0">
                                          <p:val>
                                            <p:strVal val="#ppt_x"/>
                                          </p:val>
                                        </p:tav>
                                        <p:tav tm="100000">
                                          <p:val>
                                            <p:strVal val="#ppt_x"/>
                                          </p:val>
                                        </p:tav>
                                      </p:tavLst>
                                    </p:anim>
                                    <p:anim calcmode="lin" valueType="num">
                                      <p:cBhvr additive="base">
                                        <p:cTn id="4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447800"/>
            <a:ext cx="9448800" cy="4495800"/>
          </a:xfrm>
        </p:spPr>
        <p:txBody>
          <a:bodyPr>
            <a:noAutofit/>
          </a:bodyPr>
          <a:lstStyle/>
          <a:p>
            <a:r>
              <a:rPr lang="nb-NO" sz="2400" i="1" smtClean="0"/>
              <a:t>Kho </a:t>
            </a:r>
            <a:r>
              <a:rPr lang="nb-NO" sz="2400" i="1"/>
              <a:t>dữ liệu (Data Store)</a:t>
            </a:r>
            <a:endParaRPr lang="en-US" sz="2400"/>
          </a:p>
          <a:p>
            <a:pPr marL="581343" lvl="2" indent="0">
              <a:buNone/>
            </a:pPr>
            <a:r>
              <a:rPr lang="nb-NO" sz="2400"/>
              <a:t>Là nơi lưu giữ thông tin trong một khoảng thời gian để một hoặc nhiều quá trình tác nhân truy nhập vào. </a:t>
            </a:r>
            <a:endParaRPr lang="en-US" sz="2400"/>
          </a:p>
          <a:p>
            <a:pPr marL="301943" lvl="1" indent="0">
              <a:buNone/>
            </a:pPr>
            <a:r>
              <a:rPr lang="en-US" sz="2400" b="1" smtClean="0">
                <a:sym typeface="Wingdings" pitchFamily="2" charset="2"/>
              </a:rPr>
              <a:t>Cách </a:t>
            </a:r>
            <a:r>
              <a:rPr lang="en-US" sz="2400" b="1" err="1">
                <a:sym typeface="Wingdings" pitchFamily="2" charset="2"/>
              </a:rPr>
              <a:t>biểu</a:t>
            </a:r>
            <a:r>
              <a:rPr lang="en-US" sz="2400" b="1">
                <a:sym typeface="Wingdings" pitchFamily="2" charset="2"/>
              </a:rPr>
              <a:t> </a:t>
            </a:r>
            <a:r>
              <a:rPr lang="en-US" sz="2400" b="1" err="1">
                <a:sym typeface="Wingdings" pitchFamily="2" charset="2"/>
              </a:rPr>
              <a:t>diễn</a:t>
            </a:r>
            <a:r>
              <a:rPr lang="en-US" sz="2400" b="1">
                <a:sym typeface="Wingdings" pitchFamily="2" charset="2"/>
              </a:rPr>
              <a:t>: </a:t>
            </a:r>
          </a:p>
          <a:p>
            <a:pPr marL="301943" lvl="1" indent="0">
              <a:buNone/>
            </a:pPr>
            <a:endParaRPr lang="en-US" sz="2400" b="1">
              <a:sym typeface="Wingdings" pitchFamily="2" charset="2"/>
            </a:endParaRPr>
          </a:p>
          <a:p>
            <a:pPr marL="301943" lvl="1" indent="0">
              <a:buNone/>
            </a:pPr>
            <a:r>
              <a:rPr lang="en-US" sz="2400" b="1">
                <a:sym typeface="Wingdings" pitchFamily="2" charset="2"/>
              </a:rPr>
              <a:t>Tên kho = </a:t>
            </a:r>
            <a:r>
              <a:rPr lang="en-US" sz="2400" b="1">
                <a:solidFill>
                  <a:srgbClr val="FF0000"/>
                </a:solidFill>
                <a:sym typeface="Wingdings" pitchFamily="2" charset="2"/>
              </a:rPr>
              <a:t>Danh từ </a:t>
            </a:r>
            <a:r>
              <a:rPr lang="en-US" sz="2400" b="1">
                <a:sym typeface="Wingdings" pitchFamily="2" charset="2"/>
              </a:rPr>
              <a:t>+ tính từ </a:t>
            </a:r>
            <a:r>
              <a:rPr lang="en-US" sz="2400" b="1" i="1">
                <a:sym typeface="Wingdings" pitchFamily="2" charset="2"/>
              </a:rPr>
              <a:t>(nếu cần)</a:t>
            </a:r>
          </a:p>
          <a:p>
            <a:pPr marL="301943" lvl="1" indent="0">
              <a:buNone/>
            </a:pPr>
            <a:r>
              <a:rPr lang="pt-BR" sz="2400" u="sng" smtClean="0"/>
              <a:t>Lưu </a:t>
            </a:r>
            <a:r>
              <a:rPr lang="pt-BR" sz="2400" u="sng"/>
              <a:t>ý:</a:t>
            </a:r>
            <a:r>
              <a:rPr lang="pt-BR" sz="2400"/>
              <a:t> </a:t>
            </a:r>
          </a:p>
          <a:p>
            <a:pPr marL="0" indent="0">
              <a:buNone/>
            </a:pPr>
            <a:r>
              <a:rPr lang="pt-BR" sz="2400"/>
              <a:t>- </a:t>
            </a:r>
            <a:r>
              <a:rPr lang="nb-NO" sz="2400"/>
              <a:t>Có thể đặt nhiều kho dữ liệu trên một trang của DFD để giúp làm cho sơ đồ dễ đọc hơn. </a:t>
            </a:r>
          </a:p>
          <a:p>
            <a:pPr marL="0" indent="0">
              <a:buNone/>
            </a:pPr>
            <a:r>
              <a:rPr lang="nb-NO" sz="2400"/>
              <a:t>- Một kho có thể xuất hiện ở nhiều vị trí trên một trang DFD để giúp làm cho sơ đồ dễ đọc hơn.</a:t>
            </a:r>
            <a:endParaRPr lang="en-US" sz="2400"/>
          </a:p>
          <a:p>
            <a:pPr marL="0" indent="0">
              <a:buNone/>
            </a:pPr>
            <a:r>
              <a:rPr lang="en-US" sz="2400"/>
              <a:t>- Luồng dữ liệu vào/ra kho không nhất thiết phải có tên luồng.</a:t>
            </a:r>
          </a:p>
          <a:p>
            <a:pPr marL="0" indent="0">
              <a:buNone/>
            </a:pPr>
            <a:r>
              <a:rPr lang="en-US" sz="2400"/>
              <a:t>Câu hỏi: Trong cơ quan anh (chị) thường lưu trữ tài liệu dưới hình thức nào?</a:t>
            </a:r>
          </a:p>
          <a:p>
            <a:pPr marL="301943" lvl="1" indent="0">
              <a:buNone/>
            </a:pPr>
            <a:endParaRPr lang="en-US" sz="2400"/>
          </a:p>
          <a:p>
            <a:pPr marL="301943" lvl="1" indent="0">
              <a:buNone/>
            </a:pPr>
            <a:endParaRPr lang="en-US" sz="2400" b="1" i="1"/>
          </a:p>
        </p:txBody>
      </p:sp>
      <p:graphicFrame>
        <p:nvGraphicFramePr>
          <p:cNvPr id="7" name="Table 6"/>
          <p:cNvGraphicFramePr>
            <a:graphicFrameLocks noGrp="1"/>
          </p:cNvGraphicFramePr>
          <p:nvPr>
            <p:extLst>
              <p:ext uri="{D42A27DB-BD31-4B8C-83A1-F6EECF244321}">
                <p14:modId xmlns:p14="http://schemas.microsoft.com/office/powerpoint/2010/main" val="2946208625"/>
              </p:ext>
            </p:extLst>
          </p:nvPr>
        </p:nvGraphicFramePr>
        <p:xfrm>
          <a:off x="4983843" y="2971800"/>
          <a:ext cx="1676400" cy="3657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142240">
                <a:tc>
                  <a:txBody>
                    <a:bodyPr/>
                    <a:lstStyle/>
                    <a:p>
                      <a:pPr algn="ctr"/>
                      <a:r>
                        <a:rPr lang="en-US" smtClean="0">
                          <a:solidFill>
                            <a:srgbClr val="FF0000"/>
                          </a:solidFill>
                        </a:rPr>
                        <a:t>Tên</a:t>
                      </a:r>
                      <a:r>
                        <a:rPr lang="en-US" baseline="0" smtClean="0">
                          <a:solidFill>
                            <a:srgbClr val="FF0000"/>
                          </a:solidFill>
                        </a:rPr>
                        <a:t> kho</a:t>
                      </a:r>
                      <a:endParaRPr lang="en-US">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904151594"/>
              </p:ext>
            </p:extLst>
          </p:nvPr>
        </p:nvGraphicFramePr>
        <p:xfrm>
          <a:off x="7910286" y="2966720"/>
          <a:ext cx="1676400" cy="3708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lgn="ctr"/>
                      <a:r>
                        <a:rPr lang="en-US" smtClean="0">
                          <a:solidFill>
                            <a:srgbClr val="FF0000"/>
                          </a:solidFill>
                        </a:rPr>
                        <a:t>Tệp</a:t>
                      </a:r>
                      <a:r>
                        <a:rPr lang="en-US" baseline="0" smtClean="0">
                          <a:solidFill>
                            <a:srgbClr val="FF0000"/>
                          </a:solidFill>
                        </a:rPr>
                        <a:t> hồ sơ CB</a:t>
                      </a:r>
                      <a:endParaRPr lang="en-US">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40011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fade">
                                      <p:cBhvr>
                                        <p:cTn id="54" dur="500"/>
                                        <p:tgtEl>
                                          <p:spTgt spid="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Effect transition="in" filter="fade">
                                      <p:cBhvr>
                                        <p:cTn id="5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981200"/>
            <a:ext cx="8915400" cy="4419600"/>
          </a:xfrm>
        </p:spPr>
        <p:txBody>
          <a:bodyPr>
            <a:normAutofit/>
          </a:bodyPr>
          <a:lstStyle/>
          <a:p>
            <a:r>
              <a:rPr lang="nb-NO" sz="2800" i="1" smtClean="0"/>
              <a:t>Tác </a:t>
            </a:r>
            <a:r>
              <a:rPr lang="nb-NO" sz="2800" i="1"/>
              <a:t>nhân ngoài</a:t>
            </a:r>
            <a:endParaRPr lang="en-US" sz="2800"/>
          </a:p>
          <a:p>
            <a:pPr marL="581343" lvl="2" indent="0" algn="just">
              <a:buNone/>
            </a:pPr>
            <a:r>
              <a:rPr lang="nb-NO"/>
              <a:t>Tác nhân ngoài là một người, một nhóm hoặc một tổ chức ở </a:t>
            </a:r>
            <a:r>
              <a:rPr lang="nb-NO" u="sng"/>
              <a:t>bên ngoài lĩnh vực nghiên cứu </a:t>
            </a:r>
            <a:r>
              <a:rPr lang="nb-NO"/>
              <a:t>của hệ thống, nhưng có một số hình thức tiếp xúc với hệ thống.</a:t>
            </a:r>
            <a:endParaRPr lang="en-US">
              <a:sym typeface="Wingdings" pitchFamily="2" charset="2"/>
            </a:endParaRPr>
          </a:p>
          <a:p>
            <a:pPr marL="301943" lvl="1" indent="0">
              <a:buNone/>
            </a:pPr>
            <a:r>
              <a:rPr lang="en-US" sz="2400" b="1">
                <a:sym typeface="Wingdings" pitchFamily="2" charset="2"/>
              </a:rPr>
              <a:t>Cách </a:t>
            </a:r>
            <a:r>
              <a:rPr lang="en-US" sz="2400" b="1" err="1">
                <a:sym typeface="Wingdings" pitchFamily="2" charset="2"/>
              </a:rPr>
              <a:t>biểu</a:t>
            </a:r>
            <a:r>
              <a:rPr lang="en-US" sz="2400" b="1">
                <a:sym typeface="Wingdings" pitchFamily="2" charset="2"/>
              </a:rPr>
              <a:t> </a:t>
            </a:r>
            <a:r>
              <a:rPr lang="en-US" sz="2400" b="1" err="1">
                <a:sym typeface="Wingdings" pitchFamily="2" charset="2"/>
              </a:rPr>
              <a:t>diễn</a:t>
            </a:r>
            <a:r>
              <a:rPr lang="en-US" sz="2400" b="1">
                <a:sym typeface="Wingdings" pitchFamily="2" charset="2"/>
              </a:rPr>
              <a:t>: </a:t>
            </a:r>
          </a:p>
          <a:p>
            <a:pPr marL="301943" lvl="1" indent="0">
              <a:buNone/>
            </a:pPr>
            <a:endParaRPr lang="en-US" sz="2400" b="1">
              <a:sym typeface="Wingdings" pitchFamily="2" charset="2"/>
            </a:endParaRPr>
          </a:p>
          <a:p>
            <a:pPr marL="301943" lvl="1" indent="0">
              <a:buNone/>
            </a:pPr>
            <a:r>
              <a:rPr lang="en-US" sz="2400" b="1">
                <a:sym typeface="Wingdings" pitchFamily="2" charset="2"/>
              </a:rPr>
              <a:t>Tên tác nhân ngoài = </a:t>
            </a:r>
            <a:r>
              <a:rPr lang="en-US" sz="2400" b="1">
                <a:solidFill>
                  <a:srgbClr val="FF0000"/>
                </a:solidFill>
                <a:sym typeface="Wingdings" pitchFamily="2" charset="2"/>
              </a:rPr>
              <a:t>Danh từ</a:t>
            </a:r>
            <a:endParaRPr lang="pt-BR" sz="1200"/>
          </a:p>
          <a:p>
            <a:pPr marL="301943" lvl="1" indent="0">
              <a:buNone/>
            </a:pPr>
            <a:endParaRPr lang="pt-BR" sz="1200"/>
          </a:p>
          <a:p>
            <a:pPr marL="301943" lvl="1" indent="0">
              <a:buNone/>
            </a:pPr>
            <a:endParaRPr lang="pt-BR" sz="1200"/>
          </a:p>
          <a:p>
            <a:pPr marL="301943" lvl="1" indent="0">
              <a:buNone/>
            </a:pPr>
            <a:endParaRPr lang="pt-BR" sz="1200"/>
          </a:p>
          <a:p>
            <a:pPr marL="301943" lvl="1" indent="0">
              <a:buNone/>
            </a:pPr>
            <a:endParaRPr lang="pt-BR" sz="1200"/>
          </a:p>
          <a:p>
            <a:pPr marL="301943" lvl="1" indent="0">
              <a:buNone/>
            </a:pPr>
            <a:endParaRPr lang="en-US" sz="1200"/>
          </a:p>
          <a:p>
            <a:pPr marL="301943" lvl="1" indent="0">
              <a:buNone/>
            </a:pPr>
            <a:endParaRPr lang="en-US" sz="1200" b="1" i="1"/>
          </a:p>
        </p:txBody>
      </p:sp>
      <p:graphicFrame>
        <p:nvGraphicFramePr>
          <p:cNvPr id="7" name="Table 6"/>
          <p:cNvGraphicFramePr>
            <a:graphicFrameLocks noGrp="1"/>
          </p:cNvGraphicFramePr>
          <p:nvPr>
            <p:extLst>
              <p:ext uri="{D42A27DB-BD31-4B8C-83A1-F6EECF244321}">
                <p14:modId xmlns:p14="http://schemas.microsoft.com/office/powerpoint/2010/main" val="441821499"/>
              </p:ext>
            </p:extLst>
          </p:nvPr>
        </p:nvGraphicFramePr>
        <p:xfrm>
          <a:off x="4711700" y="4216400"/>
          <a:ext cx="2819400" cy="45720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solidFill>
                            <a:srgbClr val="FF0000"/>
                          </a:solidFill>
                        </a:rPr>
                        <a:t>Tên</a:t>
                      </a:r>
                      <a:r>
                        <a:rPr lang="en-US" baseline="0" smtClean="0">
                          <a:solidFill>
                            <a:srgbClr val="FF0000"/>
                          </a:solidFill>
                        </a:rPr>
                        <a:t> tác nhân ngoài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4729919"/>
              </p:ext>
            </p:extLst>
          </p:nvPr>
        </p:nvGraphicFramePr>
        <p:xfrm>
          <a:off x="4708071" y="5638800"/>
          <a:ext cx="2819400" cy="45720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solidFill>
                            <a:srgbClr val="FF0000"/>
                          </a:solidFill>
                        </a:rPr>
                        <a:t>Khách</a:t>
                      </a:r>
                      <a:r>
                        <a:rPr lang="en-US" baseline="0" smtClean="0">
                          <a:solidFill>
                            <a:srgbClr val="FF0000"/>
                          </a:solidFill>
                        </a:rPr>
                        <a:t> hàng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363021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5323" y="1905000"/>
            <a:ext cx="8881532" cy="4419600"/>
          </a:xfrm>
        </p:spPr>
        <p:txBody>
          <a:bodyPr>
            <a:normAutofit/>
          </a:bodyPr>
          <a:lstStyle/>
          <a:p>
            <a:r>
              <a:rPr lang="nb-NO" sz="2800" i="1" smtClean="0"/>
              <a:t>Tác </a:t>
            </a:r>
            <a:r>
              <a:rPr lang="nb-NO" sz="2800" i="1"/>
              <a:t>nhân </a:t>
            </a:r>
            <a:r>
              <a:rPr lang="en-US" sz="2800" i="1"/>
              <a:t>trong</a:t>
            </a:r>
            <a:endParaRPr lang="en-US" sz="2800"/>
          </a:p>
          <a:p>
            <a:pPr marL="581343" lvl="2" indent="0" algn="just">
              <a:buNone/>
            </a:pPr>
            <a:r>
              <a:rPr lang="nb-NO"/>
              <a:t>L</a:t>
            </a:r>
            <a:r>
              <a:rPr lang="nb-NO" smtClean="0"/>
              <a:t>à </a:t>
            </a:r>
            <a:r>
              <a:rPr lang="nb-NO"/>
              <a:t>một </a:t>
            </a:r>
            <a:r>
              <a:rPr lang="nb-NO" u="sng"/>
              <a:t>chức năng</a:t>
            </a:r>
            <a:r>
              <a:rPr lang="nb-NO"/>
              <a:t> hoặc quá trình bên trong hệ thống, được mô tả ở trang khác của mô hình</a:t>
            </a:r>
            <a:r>
              <a:rPr lang="nb-NO" smtClean="0"/>
              <a:t>.</a:t>
            </a:r>
          </a:p>
          <a:p>
            <a:pPr marL="581343" lvl="2" indent="0" algn="just">
              <a:buNone/>
            </a:pPr>
            <a:r>
              <a:rPr lang="en-US" b="1">
                <a:sym typeface="Wingdings" pitchFamily="2" charset="2"/>
              </a:rPr>
              <a:t> Tên tác nhân trong = ?</a:t>
            </a:r>
            <a:endParaRPr lang="nb-NO"/>
          </a:p>
          <a:p>
            <a:pPr marL="581343" lvl="2" indent="0" algn="just">
              <a:buNone/>
            </a:pPr>
            <a:r>
              <a:rPr lang="en-US" b="1">
                <a:sym typeface="Wingdings" pitchFamily="2" charset="2"/>
              </a:rPr>
              <a:t>     Cách </a:t>
            </a:r>
            <a:r>
              <a:rPr lang="en-US" b="1" err="1">
                <a:sym typeface="Wingdings" pitchFamily="2" charset="2"/>
              </a:rPr>
              <a:t>biểu</a:t>
            </a:r>
            <a:r>
              <a:rPr lang="en-US" b="1">
                <a:sym typeface="Wingdings" pitchFamily="2" charset="2"/>
              </a:rPr>
              <a:t> </a:t>
            </a:r>
            <a:r>
              <a:rPr lang="en-US" b="1" err="1">
                <a:sym typeface="Wingdings" pitchFamily="2" charset="2"/>
              </a:rPr>
              <a:t>diễn</a:t>
            </a:r>
            <a:r>
              <a:rPr lang="en-US" b="1">
                <a:sym typeface="Wingdings" pitchFamily="2" charset="2"/>
              </a:rPr>
              <a:t>: </a:t>
            </a:r>
          </a:p>
          <a:p>
            <a:pPr marL="301943" lvl="1" indent="0">
              <a:buNone/>
            </a:pPr>
            <a:endParaRPr lang="en-US" sz="2400" b="1">
              <a:sym typeface="Wingdings" pitchFamily="2" charset="2"/>
            </a:endParaRPr>
          </a:p>
          <a:p>
            <a:pPr marL="301943" lvl="1" indent="0">
              <a:buNone/>
            </a:pPr>
            <a:endParaRPr lang="pt-BR" sz="1200"/>
          </a:p>
          <a:p>
            <a:pPr marL="301943" lvl="1" indent="0">
              <a:buNone/>
            </a:pPr>
            <a:endParaRPr lang="pt-BR" sz="1200"/>
          </a:p>
          <a:p>
            <a:pPr marL="301943" lvl="1" indent="0">
              <a:buNone/>
            </a:pPr>
            <a:endParaRPr lang="pt-BR" sz="1200"/>
          </a:p>
          <a:p>
            <a:pPr marL="301943" lvl="1" indent="0">
              <a:buNone/>
            </a:pPr>
            <a:endParaRPr lang="pt-BR" sz="1200"/>
          </a:p>
          <a:p>
            <a:pPr marL="301943" lvl="1" indent="0">
              <a:buNone/>
            </a:pPr>
            <a:endParaRPr lang="en-US" sz="1200"/>
          </a:p>
          <a:p>
            <a:pPr marL="301943" lvl="1" indent="0">
              <a:buNone/>
            </a:pPr>
            <a:endParaRPr lang="en-US" sz="1200" b="1" i="1"/>
          </a:p>
        </p:txBody>
      </p:sp>
      <p:graphicFrame>
        <p:nvGraphicFramePr>
          <p:cNvPr id="7" name="Table 6"/>
          <p:cNvGraphicFramePr>
            <a:graphicFrameLocks noGrp="1"/>
          </p:cNvGraphicFramePr>
          <p:nvPr>
            <p:extLst>
              <p:ext uri="{D42A27DB-BD31-4B8C-83A1-F6EECF244321}">
                <p14:modId xmlns:p14="http://schemas.microsoft.com/office/powerpoint/2010/main" val="2330515313"/>
              </p:ext>
            </p:extLst>
          </p:nvPr>
        </p:nvGraphicFramePr>
        <p:xfrm>
          <a:off x="5715000" y="4129314"/>
          <a:ext cx="2819400" cy="45720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solidFill>
                            <a:srgbClr val="FF0000"/>
                          </a:solidFill>
                        </a:rPr>
                        <a:t>Tên</a:t>
                      </a:r>
                      <a:r>
                        <a:rPr lang="en-US" baseline="0" smtClean="0">
                          <a:solidFill>
                            <a:srgbClr val="FF0000"/>
                          </a:solidFill>
                        </a:rPr>
                        <a:t> tác nhân trong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61329679"/>
              </p:ext>
            </p:extLst>
          </p:nvPr>
        </p:nvGraphicFramePr>
        <p:xfrm>
          <a:off x="5715000" y="5094895"/>
          <a:ext cx="2819400" cy="45720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smtClean="0">
                          <a:solidFill>
                            <a:srgbClr val="FF0000"/>
                          </a:solidFill>
                          <a:effectLst/>
                          <a:latin typeface="+mn-lt"/>
                          <a:ea typeface="+mn-ea"/>
                          <a:cs typeface="+mn-cs"/>
                        </a:rPr>
                        <a:t>Xác định nhà cung cấp</a:t>
                      </a:r>
                      <a:endParaRPr lang="en-US" baseline="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1588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752600"/>
            <a:ext cx="8915400" cy="3777622"/>
          </a:xfrm>
        </p:spPr>
        <p:txBody>
          <a:bodyPr/>
          <a:lstStyle/>
          <a:p>
            <a:r>
              <a:rPr lang="nb-NO" b="1" i="1"/>
              <a:t>Một số quy tắc vẽ sơ đồ luồng dữ </a:t>
            </a:r>
            <a:r>
              <a:rPr lang="nb-NO" b="1" i="1" smtClean="0"/>
              <a:t>liệu </a:t>
            </a:r>
            <a:endParaRPr lang="en-US" b="1"/>
          </a:p>
          <a:p>
            <a:pPr>
              <a:buFont typeface="Wingdings" panose="05000000000000000000" pitchFamily="2" charset="2"/>
              <a:buChar char="Ø"/>
            </a:pPr>
            <a:r>
              <a:rPr lang="en-US" smtClean="0"/>
              <a:t>1. </a:t>
            </a:r>
          </a:p>
          <a:p>
            <a:endParaRPr lang="en-US"/>
          </a:p>
          <a:p>
            <a:endParaRPr lang="en-US" smtClean="0"/>
          </a:p>
          <a:p>
            <a:pPr>
              <a:buFont typeface="Wingdings" panose="05000000000000000000" pitchFamily="2" charset="2"/>
              <a:buChar char="Ø"/>
            </a:pPr>
            <a:r>
              <a:rPr lang="en-US" smtClean="0"/>
              <a:t>2.</a:t>
            </a:r>
            <a:endParaRPr lang="vi-VN"/>
          </a:p>
        </p:txBody>
      </p:sp>
      <p:sp>
        <p:nvSpPr>
          <p:cNvPr id="4"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grpSp>
        <p:nvGrpSpPr>
          <p:cNvPr id="36" name="Group 35"/>
          <p:cNvGrpSpPr/>
          <p:nvPr/>
        </p:nvGrpSpPr>
        <p:grpSpPr>
          <a:xfrm>
            <a:off x="3920435" y="4620059"/>
            <a:ext cx="4267200" cy="3880533"/>
            <a:chOff x="2362200" y="4648200"/>
            <a:chExt cx="4267200" cy="3880533"/>
          </a:xfrm>
        </p:grpSpPr>
        <p:sp>
          <p:nvSpPr>
            <p:cNvPr id="28" name="Arc 27"/>
            <p:cNvSpPr/>
            <p:nvPr/>
          </p:nvSpPr>
          <p:spPr>
            <a:xfrm rot="18875890">
              <a:off x="2621866" y="4803598"/>
              <a:ext cx="3671251" cy="3779020"/>
            </a:xfrm>
            <a:prstGeom prst="arc">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cxnSp>
          <p:nvCxnSpPr>
            <p:cNvPr id="29" name="Straight Connector 28"/>
            <p:cNvCxnSpPr/>
            <p:nvPr/>
          </p:nvCxnSpPr>
          <p:spPr>
            <a:xfrm flipH="1">
              <a:off x="4239039" y="4648200"/>
              <a:ext cx="612913" cy="30834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457491" y="4652900"/>
              <a:ext cx="210587" cy="36531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198165" y="5373540"/>
              <a:ext cx="143123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198165" y="5867400"/>
              <a:ext cx="143123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362200" y="5373540"/>
              <a:ext cx="143123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362200" y="5867400"/>
              <a:ext cx="1431235"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8" name="Group 37"/>
          <p:cNvGrpSpPr/>
          <p:nvPr/>
        </p:nvGrpSpPr>
        <p:grpSpPr>
          <a:xfrm>
            <a:off x="3920435" y="2330287"/>
            <a:ext cx="4419600" cy="3575734"/>
            <a:chOff x="2209800" y="2444066"/>
            <a:chExt cx="4419600" cy="3575734"/>
          </a:xfrm>
        </p:grpSpPr>
        <p:sp>
          <p:nvSpPr>
            <p:cNvPr id="6" name="Rectangle 5"/>
            <p:cNvSpPr/>
            <p:nvPr/>
          </p:nvSpPr>
          <p:spPr>
            <a:xfrm>
              <a:off x="5198165" y="3125962"/>
              <a:ext cx="1431235" cy="457833"/>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9" name="Arc 18"/>
            <p:cNvSpPr/>
            <p:nvPr/>
          </p:nvSpPr>
          <p:spPr>
            <a:xfrm rot="18875890">
              <a:off x="2637347" y="2592049"/>
              <a:ext cx="3382889" cy="3472613"/>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cxnSp>
          <p:nvCxnSpPr>
            <p:cNvPr id="21" name="Straight Connector 20"/>
            <p:cNvCxnSpPr/>
            <p:nvPr/>
          </p:nvCxnSpPr>
          <p:spPr>
            <a:xfrm flipH="1">
              <a:off x="4128052" y="2444066"/>
              <a:ext cx="563217" cy="28412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328792" y="2448396"/>
              <a:ext cx="193512" cy="33661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2209800" y="3111196"/>
              <a:ext cx="1431235" cy="457833"/>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grpSp>
    </p:spTree>
    <p:extLst>
      <p:ext uri="{BB962C8B-B14F-4D97-AF65-F5344CB8AC3E}">
        <p14:creationId xmlns:p14="http://schemas.microsoft.com/office/powerpoint/2010/main" val="350583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752600"/>
            <a:ext cx="8915400" cy="3777622"/>
          </a:xfrm>
        </p:spPr>
        <p:txBody>
          <a:bodyPr/>
          <a:lstStyle/>
          <a:p>
            <a:r>
              <a:rPr lang="nb-NO" b="1" i="1"/>
              <a:t>Một số quy tắc vẽ sơ đồ luồng dữ </a:t>
            </a:r>
            <a:r>
              <a:rPr lang="nb-NO" b="1" i="1" smtClean="0"/>
              <a:t>liệu (tt)</a:t>
            </a:r>
          </a:p>
          <a:p>
            <a:pPr>
              <a:buFont typeface="Wingdings" panose="05000000000000000000" pitchFamily="2" charset="2"/>
              <a:buChar char="Ø"/>
            </a:pPr>
            <a:r>
              <a:rPr lang="nb-NO" b="1" i="1" smtClean="0"/>
              <a:t>3.</a:t>
            </a:r>
          </a:p>
          <a:p>
            <a:pPr>
              <a:buFont typeface="Wingdings" panose="05000000000000000000" pitchFamily="2" charset="2"/>
              <a:buChar char="Ø"/>
            </a:pPr>
            <a:endParaRPr lang="nb-NO" b="1" i="1"/>
          </a:p>
          <a:p>
            <a:pPr>
              <a:buFont typeface="Wingdings" panose="05000000000000000000" pitchFamily="2" charset="2"/>
              <a:buChar char="Ø"/>
            </a:pPr>
            <a:endParaRPr lang="nb-NO" b="1" i="1" smtClean="0"/>
          </a:p>
          <a:p>
            <a:pPr>
              <a:buFont typeface="Wingdings" panose="05000000000000000000" pitchFamily="2" charset="2"/>
              <a:buChar char="Ø"/>
            </a:pPr>
            <a:r>
              <a:rPr lang="nb-NO" b="1" i="1" smtClean="0"/>
              <a:t>4. </a:t>
            </a:r>
            <a:endParaRPr lang="en-US" b="1"/>
          </a:p>
          <a:p>
            <a:endParaRPr lang="vi-VN"/>
          </a:p>
        </p:txBody>
      </p:sp>
      <p:sp>
        <p:nvSpPr>
          <p:cNvPr id="4"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grpSp>
        <p:nvGrpSpPr>
          <p:cNvPr id="53" name="Group 52"/>
          <p:cNvGrpSpPr/>
          <p:nvPr/>
        </p:nvGrpSpPr>
        <p:grpSpPr>
          <a:xfrm>
            <a:off x="3920435" y="2330287"/>
            <a:ext cx="4140200" cy="3575734"/>
            <a:chOff x="3920435" y="2330287"/>
            <a:chExt cx="4140200" cy="3575734"/>
          </a:xfrm>
        </p:grpSpPr>
        <p:sp>
          <p:nvSpPr>
            <p:cNvPr id="41" name="Arc 40"/>
            <p:cNvSpPr/>
            <p:nvPr/>
          </p:nvSpPr>
          <p:spPr>
            <a:xfrm rot="18875890">
              <a:off x="4347982" y="2478270"/>
              <a:ext cx="3382889" cy="3472613"/>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cxnSp>
          <p:nvCxnSpPr>
            <p:cNvPr id="42" name="Straight Connector 41"/>
            <p:cNvCxnSpPr/>
            <p:nvPr/>
          </p:nvCxnSpPr>
          <p:spPr>
            <a:xfrm flipH="1">
              <a:off x="5838687" y="2330287"/>
              <a:ext cx="563217" cy="28412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039427" y="2334617"/>
              <a:ext cx="193512" cy="33661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920435" y="2997417"/>
              <a:ext cx="1431235" cy="457833"/>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49" name="Straight Connector 48"/>
            <p:cNvCxnSpPr/>
            <p:nvPr/>
          </p:nvCxnSpPr>
          <p:spPr>
            <a:xfrm>
              <a:off x="6629400" y="3011340"/>
              <a:ext cx="143123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6629400" y="3505200"/>
              <a:ext cx="1431235"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4343400" y="4419600"/>
            <a:ext cx="3886200" cy="1143000"/>
            <a:chOff x="4343400" y="4419600"/>
            <a:chExt cx="3886200" cy="1143000"/>
          </a:xfrm>
        </p:grpSpPr>
        <p:sp>
          <p:nvSpPr>
            <p:cNvPr id="54" name="Oval 53"/>
            <p:cNvSpPr/>
            <p:nvPr/>
          </p:nvSpPr>
          <p:spPr>
            <a:xfrm>
              <a:off x="5638800" y="4419600"/>
              <a:ext cx="1295400" cy="1143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58" name="Straight Arrow Connector 57"/>
            <p:cNvCxnSpPr/>
            <p:nvPr/>
          </p:nvCxnSpPr>
          <p:spPr>
            <a:xfrm>
              <a:off x="4343400" y="5029200"/>
              <a:ext cx="12954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6934200" y="5029200"/>
              <a:ext cx="12954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4572000" y="4572000"/>
              <a:ext cx="779670" cy="369332"/>
            </a:xfrm>
            <a:prstGeom prst="rect">
              <a:avLst/>
            </a:prstGeom>
            <a:noFill/>
          </p:spPr>
          <p:txBody>
            <a:bodyPr wrap="square" rtlCol="0">
              <a:spAutoFit/>
            </a:bodyPr>
            <a:lstStyle/>
            <a:p>
              <a:r>
                <a:rPr lang="en-US" smtClean="0">
                  <a:solidFill>
                    <a:srgbClr val="FF0000"/>
                  </a:solidFill>
                </a:rPr>
                <a:t>A</a:t>
              </a:r>
              <a:endParaRPr lang="vi-VN">
                <a:solidFill>
                  <a:srgbClr val="FF0000"/>
                </a:solidFill>
              </a:endParaRPr>
            </a:p>
          </p:txBody>
        </p:sp>
        <p:sp>
          <p:nvSpPr>
            <p:cNvPr id="61" name="TextBox 60"/>
            <p:cNvSpPr txBox="1"/>
            <p:nvPr/>
          </p:nvSpPr>
          <p:spPr>
            <a:xfrm>
              <a:off x="7095607" y="4621768"/>
              <a:ext cx="779670" cy="369332"/>
            </a:xfrm>
            <a:prstGeom prst="rect">
              <a:avLst/>
            </a:prstGeom>
            <a:noFill/>
          </p:spPr>
          <p:txBody>
            <a:bodyPr wrap="square" rtlCol="0">
              <a:spAutoFit/>
            </a:bodyPr>
            <a:lstStyle/>
            <a:p>
              <a:r>
                <a:rPr lang="en-US">
                  <a:solidFill>
                    <a:srgbClr val="FF0000"/>
                  </a:solidFill>
                </a:rPr>
                <a:t>B</a:t>
              </a:r>
              <a:endParaRPr lang="vi-VN">
                <a:solidFill>
                  <a:srgbClr val="FF0000"/>
                </a:solidFill>
              </a:endParaRPr>
            </a:p>
          </p:txBody>
        </p:sp>
      </p:grpSp>
    </p:spTree>
    <p:extLst>
      <p:ext uri="{BB962C8B-B14F-4D97-AF65-F5344CB8AC3E}">
        <p14:creationId xmlns:p14="http://schemas.microsoft.com/office/powerpoint/2010/main" val="2364977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752600"/>
            <a:ext cx="8915400" cy="3777622"/>
          </a:xfrm>
        </p:spPr>
        <p:txBody>
          <a:bodyPr/>
          <a:lstStyle/>
          <a:p>
            <a:r>
              <a:rPr lang="nb-NO" b="1" i="1"/>
              <a:t>Một số quy tắc vẽ sơ đồ luồng dữ </a:t>
            </a:r>
            <a:r>
              <a:rPr lang="nb-NO" b="1" i="1" smtClean="0"/>
              <a:t>liệu (tt)</a:t>
            </a:r>
          </a:p>
          <a:p>
            <a:pPr>
              <a:buFont typeface="Wingdings" panose="05000000000000000000" pitchFamily="2" charset="2"/>
              <a:buChar char="Ø"/>
            </a:pPr>
            <a:r>
              <a:rPr lang="nb-NO" b="1" i="1" smtClean="0"/>
              <a:t>5. </a:t>
            </a:r>
            <a:r>
              <a:rPr lang="nb-NO" smtClean="0"/>
              <a:t>Với mỗi tiến trình, mỗi kho phải có ít nhất 1 luồng vào và 1 luồng ra (luồng vào ra kho không cần tên)</a:t>
            </a:r>
          </a:p>
          <a:p>
            <a:pPr algn="just">
              <a:buFont typeface="Wingdings" panose="05000000000000000000" pitchFamily="2" charset="2"/>
              <a:buChar char="Ø"/>
            </a:pPr>
            <a:r>
              <a:rPr lang="nb-NO" b="1" i="1" smtClean="0"/>
              <a:t>6. </a:t>
            </a:r>
            <a:r>
              <a:rPr lang="pt-BR"/>
              <a:t>Các đối tượng phải có tên duy nhất. Tuy nhiên các tác nhân ngoài và các kho dữ liệu có thể vẽ ở nhiều vị trí khác nhau để tránh sự cắt nhau của các luồng dữ liệu. </a:t>
            </a:r>
            <a:endParaRPr lang="en-US" b="1"/>
          </a:p>
          <a:p>
            <a:endParaRPr lang="vi-VN"/>
          </a:p>
        </p:txBody>
      </p:sp>
      <p:sp>
        <p:nvSpPr>
          <p:cNvPr id="4"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2441594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b-NO" b="1" i="1"/>
              <a:t>Một số quy tắc vẽ sơ đồ luồng dữ liệu (tt)</a:t>
            </a:r>
          </a:p>
          <a:p>
            <a:pPr marL="0" indent="0" algn="just">
              <a:buNone/>
            </a:pPr>
            <a:r>
              <a:rPr lang="pt-BR" b="1" i="1" smtClean="0"/>
              <a:t>7.</a:t>
            </a:r>
            <a:r>
              <a:rPr lang="pt-BR" smtClean="0"/>
              <a:t> Mỗi </a:t>
            </a:r>
            <a:r>
              <a:rPr lang="pt-BR"/>
              <a:t>luồng dữ liệu không thể quay lại nơi nó vừa mới đi ra. </a:t>
            </a:r>
            <a:endParaRPr lang="en-US"/>
          </a:p>
          <a:p>
            <a:pPr marL="0" indent="0" algn="just">
              <a:buNone/>
            </a:pPr>
            <a:r>
              <a:rPr lang="pt-BR" b="1" i="1" smtClean="0"/>
              <a:t>8. </a:t>
            </a:r>
            <a:r>
              <a:rPr lang="pt-BR" smtClean="0"/>
              <a:t>Trong </a:t>
            </a:r>
            <a:r>
              <a:rPr lang="pt-BR"/>
              <a:t>quá trình phân rã luôn luôn phải đảm bảo tính cân bằng: Mọi luồng dữ liệu vào và ra, các tác nhân ngoài và các kho dữ liệu ở mức trước phải được bảo toàn trong sơ đồ ở mức sau. </a:t>
            </a:r>
            <a:endParaRPr lang="en-US"/>
          </a:p>
          <a:p>
            <a:endParaRPr lang="vi-VN"/>
          </a:p>
        </p:txBody>
      </p:sp>
      <p:sp>
        <p:nvSpPr>
          <p:cNvPr id="4"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2839590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0" y="1524000"/>
            <a:ext cx="8991600" cy="4419600"/>
          </a:xfrm>
        </p:spPr>
        <p:txBody>
          <a:bodyPr>
            <a:noAutofit/>
          </a:bodyPr>
          <a:lstStyle/>
          <a:p>
            <a:pPr marL="0" indent="0" algn="just">
              <a:buNone/>
            </a:pPr>
            <a:r>
              <a:rPr lang="nb-NO" smtClean="0"/>
              <a:t>Sử </a:t>
            </a:r>
            <a:r>
              <a:rPr lang="nb-NO"/>
              <a:t>dụng biểu đồ BDF để thiết kế DFD</a:t>
            </a:r>
          </a:p>
          <a:p>
            <a:pPr marL="514350" indent="-514350" algn="just">
              <a:buAutoNum type="alphaLcPeriod"/>
            </a:pPr>
            <a:r>
              <a:rPr lang="nb-NO" b="1" i="1" smtClean="0"/>
              <a:t>Biểu đồ ngữ </a:t>
            </a:r>
            <a:r>
              <a:rPr lang="nb-NO" b="1" i="1"/>
              <a:t>cảnh </a:t>
            </a:r>
            <a:endParaRPr lang="nb-NO" b="1" i="1" smtClean="0"/>
          </a:p>
          <a:p>
            <a:pPr marL="0" indent="0" algn="just">
              <a:buNone/>
            </a:pPr>
            <a:r>
              <a:rPr lang="nb-NO" smtClean="0"/>
              <a:t>Gồm </a:t>
            </a:r>
            <a:r>
              <a:rPr lang="nb-NO"/>
              <a:t>3 thành </a:t>
            </a:r>
            <a:r>
              <a:rPr lang="nb-NO" smtClean="0"/>
              <a:t>phần:</a:t>
            </a:r>
          </a:p>
          <a:p>
            <a:pPr algn="just"/>
            <a:r>
              <a:rPr lang="nb-NO" smtClean="0"/>
              <a:t>Biểu đồ ngữ </a:t>
            </a:r>
            <a:r>
              <a:rPr lang="nb-NO"/>
              <a:t>cảnh chỉ gồm một tiến trình duy nhất mô tả toàn bộ hệ thống. Tên của tiến trình này là tên của toàn bộ HTTT mà ta cần xây dựng.</a:t>
            </a:r>
            <a:endParaRPr lang="en-US"/>
          </a:p>
          <a:p>
            <a:pPr algn="just"/>
            <a:r>
              <a:rPr lang="nb-NO" smtClean="0"/>
              <a:t>Các </a:t>
            </a:r>
            <a:r>
              <a:rPr lang="nb-NO"/>
              <a:t>tác nhân.</a:t>
            </a:r>
            <a:endParaRPr lang="en-US"/>
          </a:p>
          <a:p>
            <a:pPr algn="just"/>
            <a:r>
              <a:rPr lang="nb-NO" smtClean="0"/>
              <a:t> </a:t>
            </a:r>
            <a:r>
              <a:rPr lang="nb-NO"/>
              <a:t>Các luồng dữ liệu đi từ tác nhân vào hệ thống hay từ hệ thống đến tác nhân.</a:t>
            </a:r>
            <a:endParaRPr lang="en-US"/>
          </a:p>
          <a:p>
            <a:pPr marL="301943" lvl="1" indent="0" algn="just">
              <a:buNone/>
            </a:pPr>
            <a:endParaRPr lang="en-US" b="1">
              <a:sym typeface="Wingdings" pitchFamily="2" charset="2"/>
            </a:endParaRPr>
          </a:p>
          <a:p>
            <a:pPr marL="301943" lvl="1" indent="0" algn="just">
              <a:buNone/>
            </a:pPr>
            <a:endParaRPr lang="pt-BR"/>
          </a:p>
          <a:p>
            <a:pPr marL="301943" lvl="1" indent="0" algn="just">
              <a:buNone/>
            </a:pPr>
            <a:endParaRPr lang="pt-BR"/>
          </a:p>
          <a:p>
            <a:pPr marL="301943" lvl="1" indent="0" algn="just">
              <a:buNone/>
            </a:pPr>
            <a:endParaRPr lang="pt-BR"/>
          </a:p>
          <a:p>
            <a:pPr marL="301943" lvl="1" indent="0" algn="just">
              <a:buNone/>
            </a:pPr>
            <a:endParaRPr lang="pt-BR"/>
          </a:p>
          <a:p>
            <a:pPr marL="301943" lvl="1" indent="0" algn="just">
              <a:buNone/>
            </a:pPr>
            <a:endParaRPr lang="en-US"/>
          </a:p>
          <a:p>
            <a:pPr marL="301943" lvl="1" indent="0" algn="just">
              <a:buNone/>
            </a:pPr>
            <a:endParaRPr lang="en-US" b="1" i="1"/>
          </a:p>
        </p:txBody>
      </p:sp>
      <p:sp>
        <p:nvSpPr>
          <p:cNvPr id="5"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116839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checkerboard(across)">
                                      <p:cBhvr>
                                        <p:cTn id="25" dur="500"/>
                                        <p:tgtEl>
                                          <p:spTgt spid="2">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checkerboard(across)">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488"/>
          <a:stretch/>
        </p:blipFill>
        <p:spPr bwMode="auto">
          <a:xfrm>
            <a:off x="2286000" y="838201"/>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04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7884600" cy="838200"/>
          </a:xfrm>
        </p:spPr>
        <p:txBody>
          <a:bodyPr/>
          <a:lstStyle/>
          <a:p>
            <a:r>
              <a:rPr lang="vi-VN" smtClean="0"/>
              <a:t>Các </a:t>
            </a:r>
            <a:r>
              <a:rPr lang="vi-VN"/>
              <a:t>giai đ</a:t>
            </a:r>
            <a:r>
              <a:rPr lang="vi-VN" smtClean="0"/>
              <a:t>oạn </a:t>
            </a:r>
            <a:r>
              <a:rPr lang="vi-VN"/>
              <a:t>phân tích hệ thống</a:t>
            </a:r>
          </a:p>
        </p:txBody>
      </p:sp>
      <p:sp>
        <p:nvSpPr>
          <p:cNvPr id="4" name="Content Placeholder 3"/>
          <p:cNvSpPr>
            <a:spLocks noGrp="1"/>
          </p:cNvSpPr>
          <p:nvPr>
            <p:ph idx="1"/>
          </p:nvPr>
        </p:nvSpPr>
        <p:spPr>
          <a:xfrm>
            <a:off x="1752600" y="1828800"/>
            <a:ext cx="8229600" cy="3777622"/>
          </a:xfrm>
        </p:spPr>
        <p:txBody>
          <a:bodyPr>
            <a:normAutofit/>
          </a:bodyPr>
          <a:lstStyle/>
          <a:p>
            <a:pPr marL="449263" lvl="2"/>
            <a:r>
              <a:rPr lang="en-US" sz="2800"/>
              <a:t>Giai đoạn xác định phạm vi WHAT PROBLEM</a:t>
            </a:r>
            <a:endParaRPr lang="vi-VN" sz="2800"/>
          </a:p>
          <a:p>
            <a:pPr marL="449263" lvl="2"/>
            <a:r>
              <a:rPr lang="en-US" sz="2800"/>
              <a:t>Giai đoạn phân tích vấn đề WHAT ISSUES</a:t>
            </a:r>
            <a:endParaRPr lang="vi-VN" sz="2800"/>
          </a:p>
          <a:p>
            <a:pPr marL="449263" lvl="2"/>
            <a:r>
              <a:rPr lang="en-US" sz="2800"/>
              <a:t>Giai đoạn phân tích yêu cầu WHAT REQUIREMENTS</a:t>
            </a:r>
            <a:endParaRPr lang="vi-VN" sz="2800"/>
          </a:p>
          <a:p>
            <a:pPr marL="449263" lvl="2"/>
            <a:r>
              <a:rPr lang="en-US" sz="2800"/>
              <a:t>Giai đoạn thiết kế Lôgíc WHAT TO DO</a:t>
            </a:r>
            <a:endParaRPr lang="vi-VN" sz="2800"/>
          </a:p>
          <a:p>
            <a:pPr marL="449263" lvl="2"/>
            <a:r>
              <a:rPr lang="en-US" sz="2800"/>
              <a:t>Giai đoạn phân tích quyết định WHAT SOLUTION</a:t>
            </a:r>
            <a:endParaRPr lang="vi-VN" sz="2800"/>
          </a:p>
          <a:p>
            <a:pPr marL="0" indent="0">
              <a:buNone/>
            </a:pPr>
            <a:endParaRPr lang="vi-VN" sz="2800"/>
          </a:p>
        </p:txBody>
      </p:sp>
    </p:spTree>
    <p:extLst>
      <p:ext uri="{BB962C8B-B14F-4D97-AF65-F5344CB8AC3E}">
        <p14:creationId xmlns:p14="http://schemas.microsoft.com/office/powerpoint/2010/main" val="32204681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4000" y="1988125"/>
            <a:ext cx="10058400" cy="2208068"/>
            <a:chOff x="1676400" y="5715000"/>
            <a:chExt cx="4486275" cy="714375"/>
          </a:xfrm>
        </p:grpSpPr>
        <p:sp>
          <p:nvSpPr>
            <p:cNvPr id="13" name="Text Box 24"/>
            <p:cNvSpPr txBox="1">
              <a:spLocks noChangeArrowheads="1"/>
            </p:cNvSpPr>
            <p:nvPr/>
          </p:nvSpPr>
          <p:spPr bwMode="auto">
            <a:xfrm>
              <a:off x="2685256" y="6195640"/>
              <a:ext cx="801688"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2000" i="1">
                  <a:latin typeface="Calibri" pitchFamily="34" charset="0"/>
                  <a:cs typeface="Arial" pitchFamily="34" charset="0"/>
                </a:rPr>
                <a:t>Tiền vay</a:t>
              </a:r>
              <a:endParaRPr lang="en-US" sz="2000">
                <a:latin typeface="Arial" pitchFamily="34" charset="0"/>
                <a:cs typeface="Arial" pitchFamily="34" charset="0"/>
              </a:endParaRPr>
            </a:p>
          </p:txBody>
        </p:sp>
        <p:sp>
          <p:nvSpPr>
            <p:cNvPr id="11" name="Text Box 20"/>
            <p:cNvSpPr txBox="1">
              <a:spLocks noChangeArrowheads="1"/>
            </p:cNvSpPr>
            <p:nvPr/>
          </p:nvSpPr>
          <p:spPr bwMode="auto">
            <a:xfrm>
              <a:off x="4152900" y="5801006"/>
              <a:ext cx="1030288"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2000" i="1">
                  <a:latin typeface="Calibri" pitchFamily="34" charset="0"/>
                  <a:cs typeface="Arial" pitchFamily="34" charset="0"/>
                </a:rPr>
                <a:t>TT Tiền vay</a:t>
              </a:r>
              <a:endParaRPr lang="en-US" sz="2000">
                <a:latin typeface="Arial" pitchFamily="34" charset="0"/>
                <a:cs typeface="Arial" pitchFamily="34" charset="0"/>
              </a:endParaRPr>
            </a:p>
          </p:txBody>
        </p:sp>
        <p:sp>
          <p:nvSpPr>
            <p:cNvPr id="9" name="Text Box 12"/>
            <p:cNvSpPr txBox="1">
              <a:spLocks noChangeArrowheads="1"/>
            </p:cNvSpPr>
            <p:nvPr/>
          </p:nvSpPr>
          <p:spPr bwMode="auto">
            <a:xfrm>
              <a:off x="2716429" y="5793201"/>
              <a:ext cx="801688" cy="18732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2000" i="1">
                  <a:latin typeface="Calibri" pitchFamily="34" charset="0"/>
                  <a:cs typeface="Arial" pitchFamily="34" charset="0"/>
                </a:rPr>
                <a:t>Đơn vay</a:t>
              </a:r>
              <a:endParaRPr lang="en-US" sz="2000">
                <a:latin typeface="Arial" pitchFamily="34" charset="0"/>
                <a:cs typeface="Arial"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715000"/>
              <a:ext cx="8286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867400"/>
              <a:ext cx="4486275" cy="3714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2743200" y="59436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Line 11"/>
            <p:cNvSpPr>
              <a:spLocks noChangeShapeType="1"/>
            </p:cNvSpPr>
            <p:nvPr/>
          </p:nvSpPr>
          <p:spPr bwMode="auto">
            <a:xfrm rot="16200000">
              <a:off x="4681539" y="5519737"/>
              <a:ext cx="0" cy="84772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 name="Straight Arrow Connector 11"/>
            <p:cNvCxnSpPr/>
            <p:nvPr/>
          </p:nvCxnSpPr>
          <p:spPr>
            <a:xfrm rot="10800000">
              <a:off x="2716429" y="61722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Line 11"/>
            <p:cNvSpPr>
              <a:spLocks noChangeShapeType="1"/>
            </p:cNvSpPr>
            <p:nvPr/>
          </p:nvSpPr>
          <p:spPr bwMode="auto">
            <a:xfrm rot="5400000">
              <a:off x="4681539" y="5743719"/>
              <a:ext cx="0" cy="84772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 Box 22"/>
            <p:cNvSpPr txBox="1">
              <a:spLocks noChangeArrowheads="1"/>
            </p:cNvSpPr>
            <p:nvPr/>
          </p:nvSpPr>
          <p:spPr bwMode="auto">
            <a:xfrm>
              <a:off x="4267200" y="6195640"/>
              <a:ext cx="801688"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2000" i="1">
                  <a:latin typeface="Calibri" pitchFamily="34" charset="0"/>
                  <a:cs typeface="Arial" pitchFamily="34" charset="0"/>
                </a:rPr>
                <a:t>Tiền trả</a:t>
              </a:r>
              <a:endParaRPr lang="en-US" sz="2000">
                <a:latin typeface="Arial" pitchFamily="34" charset="0"/>
                <a:cs typeface="Arial" pitchFamily="34" charset="0"/>
              </a:endParaRPr>
            </a:p>
          </p:txBody>
        </p:sp>
      </p:grpSp>
    </p:spTree>
    <p:extLst>
      <p:ext uri="{BB962C8B-B14F-4D97-AF65-F5344CB8AC3E}">
        <p14:creationId xmlns:p14="http://schemas.microsoft.com/office/powerpoint/2010/main" val="41631479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828800"/>
            <a:ext cx="9067800" cy="4419600"/>
          </a:xfrm>
        </p:spPr>
        <p:txBody>
          <a:bodyPr>
            <a:noAutofit/>
          </a:bodyPr>
          <a:lstStyle/>
          <a:p>
            <a:pPr marL="0" indent="0" algn="just">
              <a:buNone/>
            </a:pPr>
            <a:r>
              <a:rPr lang="nb-NO" sz="2400" b="1" i="1" smtClean="0"/>
              <a:t>Biểu </a:t>
            </a:r>
            <a:r>
              <a:rPr lang="nb-NO" sz="2400" b="1" i="1"/>
              <a:t>đồ luồng dữ liệu mức 0 </a:t>
            </a:r>
            <a:r>
              <a:rPr lang="nb-NO" sz="2400" b="1" i="1" smtClean="0"/>
              <a:t>(mức đỉnh)</a:t>
            </a:r>
          </a:p>
          <a:p>
            <a:pPr marL="0" indent="0" algn="just">
              <a:buNone/>
            </a:pPr>
            <a:r>
              <a:rPr lang="nb-NO" sz="2400" smtClean="0"/>
              <a:t>Sử dụng các </a:t>
            </a:r>
            <a:r>
              <a:rPr lang="nb-NO" sz="2400" u="sng" smtClean="0"/>
              <a:t>chức năng mức 1 </a:t>
            </a:r>
            <a:r>
              <a:rPr lang="nb-NO" sz="2400" smtClean="0"/>
              <a:t>trong biểu đồ BFD</a:t>
            </a:r>
          </a:p>
          <a:p>
            <a:pPr marL="0" indent="0" algn="just">
              <a:buNone/>
            </a:pPr>
            <a:r>
              <a:rPr lang="en-US" sz="2400" i="1" u="sng" smtClean="0"/>
              <a:t>Quy tắc:</a:t>
            </a:r>
            <a:endParaRPr lang="en-US" sz="2400" i="1" u="sng"/>
          </a:p>
          <a:p>
            <a:pPr algn="just"/>
            <a:r>
              <a:rPr lang="nb-NO" sz="2400" smtClean="0"/>
              <a:t>Thay </a:t>
            </a:r>
            <a:r>
              <a:rPr lang="nb-NO" sz="2400"/>
              <a:t>thế tiến trình duy nhất trong biểu đồ ngữ cảnh bằng một số tiến trình con tương ứng với chức năng mức 1 trong biểu đồ </a:t>
            </a:r>
            <a:r>
              <a:rPr lang="nb-NO" sz="2400" smtClean="0"/>
              <a:t>BFD. </a:t>
            </a:r>
            <a:endParaRPr lang="en-US" sz="2400"/>
          </a:p>
          <a:p>
            <a:pPr algn="just"/>
            <a:r>
              <a:rPr lang="nb-NO" sz="2400" smtClean="0"/>
              <a:t>Giữ </a:t>
            </a:r>
            <a:r>
              <a:rPr lang="nb-NO" sz="2400"/>
              <a:t>nguyên các tác nhân ngoài và các luồng dữ liệu giữa các tác nhân và hệ thống trong biểu đồ ngữ cảnh nhưng đặt lại đầu mút các luồng dữ liệu vào các tiến trình con một cách thích hợp.</a:t>
            </a:r>
            <a:endParaRPr lang="en-US" sz="2400"/>
          </a:p>
          <a:p>
            <a:pPr algn="just"/>
            <a:r>
              <a:rPr lang="nb-NO" sz="2400" smtClean="0"/>
              <a:t>Thêm </a:t>
            </a:r>
            <a:r>
              <a:rPr lang="nb-NO" sz="2400"/>
              <a:t>vào các kho dữ liệu tương ứng với các hồ sơ dữ </a:t>
            </a:r>
            <a:r>
              <a:rPr lang="nb-NO" sz="2400" smtClean="0"/>
              <a:t>liệu.</a:t>
            </a:r>
            <a:endParaRPr lang="en-US" sz="2400"/>
          </a:p>
          <a:p>
            <a:pPr marL="0" indent="0" algn="just">
              <a:buNone/>
            </a:pPr>
            <a:r>
              <a:rPr lang="en-US" sz="2400"/>
              <a:t>	</a:t>
            </a:r>
            <a:r>
              <a:rPr lang="nb-NO" sz="2400" smtClean="0"/>
              <a:t>Thêm </a:t>
            </a:r>
            <a:r>
              <a:rPr lang="nb-NO" sz="2400"/>
              <a:t>các luồng dữ liệu giữa các tiến trình và các </a:t>
            </a:r>
            <a:r>
              <a:rPr lang="nb-NO" sz="2400" smtClean="0"/>
              <a:t>kho; </a:t>
            </a:r>
            <a:endParaRPr lang="en-US" sz="2400"/>
          </a:p>
          <a:p>
            <a:pPr marL="301943" lvl="1" indent="0" algn="just">
              <a:buNone/>
            </a:pPr>
            <a:endParaRPr lang="en-US" sz="2400" b="1">
              <a:sym typeface="Wingdings" pitchFamily="2" charset="2"/>
            </a:endParaRPr>
          </a:p>
          <a:p>
            <a:pPr marL="301943" lvl="1" indent="0" algn="just">
              <a:buNone/>
            </a:pPr>
            <a:endParaRPr lang="pt-BR" sz="2400"/>
          </a:p>
          <a:p>
            <a:pPr marL="301943" lvl="1" indent="0" algn="just">
              <a:buNone/>
            </a:pPr>
            <a:endParaRPr lang="pt-BR" sz="2400"/>
          </a:p>
          <a:p>
            <a:pPr marL="301943" lvl="1" indent="0" algn="just">
              <a:buNone/>
            </a:pPr>
            <a:endParaRPr lang="pt-BR" sz="2400"/>
          </a:p>
          <a:p>
            <a:pPr marL="301943" lvl="1" indent="0" algn="just">
              <a:buNone/>
            </a:pPr>
            <a:endParaRPr lang="pt-BR" sz="2400"/>
          </a:p>
          <a:p>
            <a:pPr marL="301943" lvl="1" indent="0" algn="just">
              <a:buNone/>
            </a:pPr>
            <a:endParaRPr lang="en-US" sz="2400"/>
          </a:p>
          <a:p>
            <a:pPr marL="301943" lvl="1" indent="0" algn="just">
              <a:buNone/>
            </a:pPr>
            <a:endParaRPr lang="en-US" sz="2400" b="1" i="1"/>
          </a:p>
        </p:txBody>
      </p:sp>
      <p:sp>
        <p:nvSpPr>
          <p:cNvPr id="5"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54362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p:cTn id="3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5"/>
          <p:cNvSpPr>
            <a:spLocks noChangeArrowheads="1"/>
          </p:cNvSpPr>
          <p:nvPr/>
        </p:nvSpPr>
        <p:spPr bwMode="auto">
          <a:xfrm>
            <a:off x="7073900" y="3014662"/>
            <a:ext cx="803275" cy="566738"/>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a:latin typeface="Calibri" pitchFamily="34" charset="0"/>
                <a:cs typeface="Arial" pitchFamily="34" charset="0"/>
              </a:rPr>
              <a:t>1.0 </a:t>
            </a:r>
            <a:endParaRPr lang="en-US" sz="1200">
              <a:latin typeface="Times New Roman" pitchFamily="18" charset="0"/>
              <a:cs typeface="Arial" pitchFamily="34" charset="0"/>
            </a:endParaRPr>
          </a:p>
          <a:p>
            <a:pPr algn="ctr" fontAlgn="base">
              <a:spcBef>
                <a:spcPct val="0"/>
              </a:spcBef>
              <a:spcAft>
                <a:spcPts val="1000"/>
              </a:spcAft>
            </a:pPr>
            <a:r>
              <a:rPr lang="en-US" sz="1200">
                <a:latin typeface="Calibri" pitchFamily="34" charset="0"/>
                <a:cs typeface="Arial" pitchFamily="34" charset="0"/>
              </a:rPr>
              <a:t>Cho vay</a:t>
            </a:r>
            <a:endParaRPr lang="en-US">
              <a:latin typeface="Arial" pitchFamily="34" charset="0"/>
              <a:cs typeface="Arial" pitchFamily="34" charset="0"/>
            </a:endParaRPr>
          </a:p>
        </p:txBody>
      </p:sp>
      <p:sp>
        <p:nvSpPr>
          <p:cNvPr id="8" name="Oval 6"/>
          <p:cNvSpPr>
            <a:spLocks noChangeArrowheads="1"/>
          </p:cNvSpPr>
          <p:nvPr/>
        </p:nvSpPr>
        <p:spPr bwMode="auto">
          <a:xfrm>
            <a:off x="9478962" y="3014662"/>
            <a:ext cx="804863" cy="566738"/>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a:latin typeface="Calibri" pitchFamily="34" charset="0"/>
                <a:cs typeface="Arial" pitchFamily="34" charset="0"/>
              </a:rPr>
              <a:t>2.0 </a:t>
            </a:r>
            <a:endParaRPr lang="en-US" sz="1200">
              <a:latin typeface="Times New Roman" pitchFamily="18" charset="0"/>
              <a:cs typeface="Arial" pitchFamily="34" charset="0"/>
            </a:endParaRPr>
          </a:p>
          <a:p>
            <a:pPr algn="ctr" fontAlgn="base">
              <a:spcBef>
                <a:spcPct val="0"/>
              </a:spcBef>
              <a:spcAft>
                <a:spcPts val="1000"/>
              </a:spcAft>
            </a:pPr>
            <a:r>
              <a:rPr lang="en-US" sz="1200">
                <a:latin typeface="Calibri" pitchFamily="34" charset="0"/>
                <a:cs typeface="Arial" pitchFamily="34" charset="0"/>
              </a:rPr>
              <a:t>Thu n</a:t>
            </a:r>
            <a:r>
              <a:rPr lang="en-US" sz="1200">
                <a:latin typeface="Arial" pitchFamily="34" charset="0"/>
                <a:cs typeface="Arial" pitchFamily="34" charset="0"/>
              </a:rPr>
              <a:t>ợ</a:t>
            </a:r>
            <a:endParaRPr lang="en-US">
              <a:latin typeface="Arial" pitchFamily="34" charset="0"/>
              <a:cs typeface="Arial" pitchFamily="34" charset="0"/>
            </a:endParaRPr>
          </a:p>
        </p:txBody>
      </p:sp>
      <p:sp>
        <p:nvSpPr>
          <p:cNvPr id="10" name="Text Box 7"/>
          <p:cNvSpPr txBox="1">
            <a:spLocks noChangeArrowheads="1"/>
          </p:cNvSpPr>
          <p:nvPr/>
        </p:nvSpPr>
        <p:spPr bwMode="auto">
          <a:xfrm>
            <a:off x="6999288" y="2311401"/>
            <a:ext cx="1030287" cy="282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200">
                <a:latin typeface="Calibri" pitchFamily="34" charset="0"/>
                <a:cs typeface="Arial" pitchFamily="34" charset="0"/>
              </a:rPr>
              <a:t>Khách hàng</a:t>
            </a:r>
            <a:endParaRPr lang="en-US">
              <a:latin typeface="Arial" pitchFamily="34" charset="0"/>
              <a:cs typeface="Arial" pitchFamily="34" charset="0"/>
            </a:endParaRPr>
          </a:p>
        </p:txBody>
      </p:sp>
      <p:sp>
        <p:nvSpPr>
          <p:cNvPr id="11" name="Text Box 8"/>
          <p:cNvSpPr txBox="1">
            <a:spLocks noChangeArrowheads="1"/>
          </p:cNvSpPr>
          <p:nvPr/>
        </p:nvSpPr>
        <p:spPr bwMode="auto">
          <a:xfrm>
            <a:off x="9404350" y="2311401"/>
            <a:ext cx="1031875" cy="282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200">
                <a:latin typeface="Calibri" pitchFamily="34" charset="0"/>
                <a:cs typeface="Arial" pitchFamily="34" charset="0"/>
              </a:rPr>
              <a:t>Khách hàng</a:t>
            </a:r>
            <a:endParaRPr lang="en-US">
              <a:latin typeface="Arial" pitchFamily="34" charset="0"/>
              <a:cs typeface="Arial" pitchFamily="34" charset="0"/>
            </a:endParaRPr>
          </a:p>
        </p:txBody>
      </p:sp>
      <p:sp>
        <p:nvSpPr>
          <p:cNvPr id="12" name="Line 9"/>
          <p:cNvSpPr>
            <a:spLocks noChangeShapeType="1"/>
          </p:cNvSpPr>
          <p:nvPr/>
        </p:nvSpPr>
        <p:spPr bwMode="auto">
          <a:xfrm>
            <a:off x="7227887" y="2593976"/>
            <a:ext cx="228600" cy="37782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flipV="1">
            <a:off x="7572374" y="2593976"/>
            <a:ext cx="228600" cy="37782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9977437" y="2593976"/>
            <a:ext cx="0" cy="37782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 Box 12"/>
          <p:cNvSpPr txBox="1">
            <a:spLocks noChangeArrowheads="1"/>
          </p:cNvSpPr>
          <p:nvPr/>
        </p:nvSpPr>
        <p:spPr bwMode="auto">
          <a:xfrm>
            <a:off x="6434136" y="2667001"/>
            <a:ext cx="801688" cy="18732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Đơn vay</a:t>
            </a:r>
            <a:endParaRPr lang="en-US">
              <a:latin typeface="Arial" pitchFamily="34" charset="0"/>
              <a:cs typeface="Arial" pitchFamily="34" charset="0"/>
            </a:endParaRPr>
          </a:p>
        </p:txBody>
      </p:sp>
      <p:sp>
        <p:nvSpPr>
          <p:cNvPr id="16" name="Text Box 13"/>
          <p:cNvSpPr txBox="1">
            <a:spLocks noChangeArrowheads="1"/>
          </p:cNvSpPr>
          <p:nvPr/>
        </p:nvSpPr>
        <p:spPr bwMode="auto">
          <a:xfrm>
            <a:off x="6778625" y="3906838"/>
            <a:ext cx="1030287" cy="284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200">
                <a:latin typeface="Calibri" pitchFamily="34" charset="0"/>
                <a:cs typeface="Arial" pitchFamily="34" charset="0"/>
              </a:rPr>
              <a:t>Khách hàng</a:t>
            </a:r>
            <a:endParaRPr lang="en-US">
              <a:latin typeface="Arial" pitchFamily="34" charset="0"/>
              <a:cs typeface="Arial" pitchFamily="34" charset="0"/>
            </a:endParaRPr>
          </a:p>
        </p:txBody>
      </p:sp>
      <p:sp>
        <p:nvSpPr>
          <p:cNvPr id="18" name="Line 15"/>
          <p:cNvSpPr>
            <a:spLocks noChangeShapeType="1"/>
          </p:cNvSpPr>
          <p:nvPr/>
        </p:nvSpPr>
        <p:spPr bwMode="auto">
          <a:xfrm flipH="1">
            <a:off x="7121524" y="3581401"/>
            <a:ext cx="190500" cy="32543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9872661" y="3624264"/>
            <a:ext cx="342900" cy="28257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1509526303"/>
              </p:ext>
            </p:extLst>
          </p:nvPr>
        </p:nvGraphicFramePr>
        <p:xfrm>
          <a:off x="9153524" y="3962399"/>
          <a:ext cx="1438275" cy="315278"/>
        </p:xfrm>
        <a:graphic>
          <a:graphicData uri="http://schemas.openxmlformats.org/drawingml/2006/table">
            <a:tbl>
              <a:tblPr firstRow="1" bandRow="1">
                <a:tableStyleId>{5C22544A-7EE6-4342-B048-85BDC9FD1C3A}</a:tableStyleId>
              </a:tblPr>
              <a:tblGrid>
                <a:gridCol w="1438275">
                  <a:extLst>
                    <a:ext uri="{9D8B030D-6E8A-4147-A177-3AD203B41FA5}">
                      <a16:colId xmlns:a16="http://schemas.microsoft.com/office/drawing/2014/main" val="20000"/>
                    </a:ext>
                  </a:extLst>
                </a:gridCol>
              </a:tblGrid>
              <a:tr h="315278">
                <a:tc>
                  <a:txBody>
                    <a:bodyPr/>
                    <a:lstStyle/>
                    <a:p>
                      <a:pPr algn="ctr"/>
                      <a:r>
                        <a:rPr lang="en-US" sz="1200" b="0" smtClean="0">
                          <a:solidFill>
                            <a:schemeClr val="tx1"/>
                          </a:solidFill>
                        </a:rPr>
                        <a:t>Sổ</a:t>
                      </a:r>
                      <a:r>
                        <a:rPr lang="en-US" sz="1200" b="0" baseline="0" smtClean="0">
                          <a:solidFill>
                            <a:schemeClr val="tx1"/>
                          </a:solidFill>
                        </a:rPr>
                        <a:t> nợ</a:t>
                      </a:r>
                      <a:endParaRPr lang="en-US" sz="1200" b="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3" name="Text Box 18"/>
          <p:cNvSpPr txBox="1">
            <a:spLocks noChangeArrowheads="1"/>
          </p:cNvSpPr>
          <p:nvPr/>
        </p:nvSpPr>
        <p:spPr bwMode="auto">
          <a:xfrm>
            <a:off x="8278018" y="3298032"/>
            <a:ext cx="801687" cy="1889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TT đối chiếu</a:t>
            </a:r>
            <a:endParaRPr lang="en-US">
              <a:latin typeface="Arial" pitchFamily="34" charset="0"/>
              <a:cs typeface="Arial" pitchFamily="34" charset="0"/>
            </a:endParaRPr>
          </a:p>
        </p:txBody>
      </p:sp>
      <p:sp>
        <p:nvSpPr>
          <p:cNvPr id="24" name="Line 19"/>
          <p:cNvSpPr>
            <a:spLocks noChangeShapeType="1"/>
          </p:cNvSpPr>
          <p:nvPr/>
        </p:nvSpPr>
        <p:spPr bwMode="auto">
          <a:xfrm>
            <a:off x="7877175" y="3241675"/>
            <a:ext cx="1787453" cy="62309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 Box 20"/>
          <p:cNvSpPr txBox="1">
            <a:spLocks noChangeArrowheads="1"/>
          </p:cNvSpPr>
          <p:nvPr/>
        </p:nvSpPr>
        <p:spPr bwMode="auto">
          <a:xfrm>
            <a:off x="7312024" y="3675857"/>
            <a:ext cx="1030288"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TT Tiền vay</a:t>
            </a:r>
            <a:endParaRPr lang="en-US">
              <a:latin typeface="Arial" pitchFamily="34" charset="0"/>
              <a:cs typeface="Arial" pitchFamily="34" charset="0"/>
            </a:endParaRPr>
          </a:p>
        </p:txBody>
      </p:sp>
      <p:sp>
        <p:nvSpPr>
          <p:cNvPr id="27" name="Text Box 22"/>
          <p:cNvSpPr txBox="1">
            <a:spLocks noChangeArrowheads="1"/>
          </p:cNvSpPr>
          <p:nvPr/>
        </p:nvSpPr>
        <p:spPr bwMode="auto">
          <a:xfrm>
            <a:off x="10015968" y="2630488"/>
            <a:ext cx="801688"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Tiền trả</a:t>
            </a:r>
            <a:endParaRPr lang="en-US">
              <a:latin typeface="Arial" pitchFamily="34" charset="0"/>
              <a:cs typeface="Arial" pitchFamily="34" charset="0"/>
            </a:endParaRPr>
          </a:p>
        </p:txBody>
      </p:sp>
      <p:sp>
        <p:nvSpPr>
          <p:cNvPr id="28" name="Text Box 23"/>
          <p:cNvSpPr txBox="1">
            <a:spLocks noChangeArrowheads="1"/>
          </p:cNvSpPr>
          <p:nvPr/>
        </p:nvSpPr>
        <p:spPr bwMode="auto">
          <a:xfrm>
            <a:off x="10055225" y="3581400"/>
            <a:ext cx="1146175"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Tiền còn nợ</a:t>
            </a:r>
            <a:endParaRPr lang="en-US">
              <a:latin typeface="Arial" pitchFamily="34" charset="0"/>
              <a:cs typeface="Arial" pitchFamily="34" charset="0"/>
            </a:endParaRPr>
          </a:p>
        </p:txBody>
      </p:sp>
      <p:sp>
        <p:nvSpPr>
          <p:cNvPr id="29" name="Text Box 24"/>
          <p:cNvSpPr txBox="1">
            <a:spLocks noChangeArrowheads="1"/>
          </p:cNvSpPr>
          <p:nvPr/>
        </p:nvSpPr>
        <p:spPr bwMode="auto">
          <a:xfrm>
            <a:off x="7693024" y="2782888"/>
            <a:ext cx="801688" cy="1889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ts val="1000"/>
              </a:spcAft>
            </a:pPr>
            <a:r>
              <a:rPr lang="en-US" sz="1200" i="1">
                <a:latin typeface="Calibri" pitchFamily="34" charset="0"/>
                <a:cs typeface="Arial" pitchFamily="34" charset="0"/>
              </a:rPr>
              <a:t>Tiền vay</a:t>
            </a:r>
            <a:endParaRPr lang="en-US">
              <a:latin typeface="Arial" pitchFamily="34" charset="0"/>
              <a:cs typeface="Arial" pitchFamily="34" charset="0"/>
            </a:endParaRPr>
          </a:p>
        </p:txBody>
      </p:sp>
      <p:pic>
        <p:nvPicPr>
          <p:cNvPr id="3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539"/>
          <a:stretch/>
        </p:blipFill>
        <p:spPr bwMode="auto">
          <a:xfrm>
            <a:off x="1115413" y="1906588"/>
            <a:ext cx="4802884"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5257800"/>
            <a:ext cx="8564707" cy="1600200"/>
          </a:xfrm>
          <a:prstGeom prst="rect">
            <a:avLst/>
          </a:prstGeom>
          <a:noFill/>
          <a:extLst>
            <a:ext uri="{909E8E84-426E-40DD-AFC4-6F175D3DCCD1}">
              <a14:hiddenFill xmlns:a14="http://schemas.microsoft.com/office/drawing/2010/main">
                <a:solidFill>
                  <a:srgbClr val="FFFFFF"/>
                </a:solidFill>
              </a14:hiddenFill>
            </a:ext>
          </a:extLst>
        </p:spPr>
      </p:pic>
      <p:sp>
        <p:nvSpPr>
          <p:cNvPr id="30" name="Line 27"/>
          <p:cNvSpPr>
            <a:spLocks noChangeShapeType="1"/>
          </p:cNvSpPr>
          <p:nvPr/>
        </p:nvSpPr>
        <p:spPr bwMode="auto">
          <a:xfrm rot="10800000" flipH="1" flipV="1">
            <a:off x="9829799" y="3612862"/>
            <a:ext cx="0" cy="282575"/>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a:xfrm>
            <a:off x="1447800" y="1244601"/>
            <a:ext cx="8911687" cy="543610"/>
          </a:xfrm>
        </p:spPr>
        <p:txBody>
          <a:bodyPr>
            <a:normAutofit fontScale="90000"/>
          </a:bodyPr>
          <a:lstStyle/>
          <a:p>
            <a:r>
              <a:rPr lang="nb-NO" sz="2400" i="1"/>
              <a:t>Biểu đồ luồng dữ liệu mức 0 </a:t>
            </a:r>
            <a:br>
              <a:rPr lang="nb-NO" sz="2400" i="1"/>
            </a:br>
            <a:endParaRPr lang="vi-VN" sz="2400"/>
          </a:p>
        </p:txBody>
      </p:sp>
    </p:spTree>
    <p:extLst>
      <p:ext uri="{BB962C8B-B14F-4D97-AF65-F5344CB8AC3E}">
        <p14:creationId xmlns:p14="http://schemas.microsoft.com/office/powerpoint/2010/main" val="134162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circle(in)">
                                      <p:cBhvr>
                                        <p:cTn id="52" dur="2000"/>
                                        <p:tgtEl>
                                          <p:spTgt spid="27"/>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circle(in)">
                                      <p:cBhvr>
                                        <p:cTn id="55" dur="20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circle(in)">
                                      <p:cBhvr>
                                        <p:cTn id="60" dur="20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circle(in)">
                                      <p:cBhvr>
                                        <p:cTn id="77" dur="20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down)">
                                      <p:cBhvr>
                                        <p:cTn id="82" dur="500"/>
                                        <p:tgtEl>
                                          <p:spTgt spid="2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down)">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8" grpId="0" animBg="1"/>
      <p:bldP spid="20" grpId="0" animBg="1"/>
      <p:bldP spid="23" grpId="0" animBg="1"/>
      <p:bldP spid="24" grpId="0" animBg="1"/>
      <p:bldP spid="25" grpId="0" animBg="1"/>
      <p:bldP spid="27" grpId="0" animBg="1"/>
      <p:bldP spid="28" grpId="0" animBg="1"/>
      <p:bldP spid="29" grpId="0" animBg="1"/>
      <p:bldP spid="3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6139" y="1676400"/>
            <a:ext cx="9481461" cy="4419600"/>
          </a:xfrm>
        </p:spPr>
        <p:txBody>
          <a:bodyPr>
            <a:noAutofit/>
          </a:bodyPr>
          <a:lstStyle/>
          <a:p>
            <a:pPr marL="0" indent="0">
              <a:buNone/>
            </a:pPr>
            <a:r>
              <a:rPr lang="nb-NO" sz="2200" b="1" i="1" smtClean="0"/>
              <a:t>Biểu </a:t>
            </a:r>
            <a:r>
              <a:rPr lang="nb-NO" sz="2200" b="1" i="1"/>
              <a:t>đồ luồng dữ liệu mức n của hệ thống (n &gt; 1)</a:t>
            </a:r>
            <a:endParaRPr lang="en-US" sz="2200"/>
          </a:p>
          <a:p>
            <a:pPr marL="0" indent="0">
              <a:buNone/>
            </a:pPr>
            <a:r>
              <a:rPr lang="nb-NO" sz="2200" smtClean="0"/>
              <a:t>Sử dụng các </a:t>
            </a:r>
            <a:r>
              <a:rPr lang="nb-NO" sz="2200" u="sng" smtClean="0"/>
              <a:t>chức năng mức n+1 </a:t>
            </a:r>
            <a:r>
              <a:rPr lang="nb-NO" sz="2200" smtClean="0"/>
              <a:t>trong biểu đồ BFD và biểu đồ luồng dữ liệu mức n-1.</a:t>
            </a:r>
          </a:p>
          <a:p>
            <a:pPr marL="0" indent="0">
              <a:buNone/>
            </a:pPr>
            <a:r>
              <a:rPr lang="nb-NO" sz="2200" smtClean="0"/>
              <a:t>Với </a:t>
            </a:r>
            <a:r>
              <a:rPr lang="nb-NO" sz="2200"/>
              <a:t>mỗi tiến trình của biểu </a:t>
            </a:r>
            <a:r>
              <a:rPr lang="nb-NO" sz="2200" smtClean="0"/>
              <a:t>đồ DFD </a:t>
            </a:r>
            <a:r>
              <a:rPr lang="nb-NO" sz="2200"/>
              <a:t>mức n- </a:t>
            </a:r>
            <a:r>
              <a:rPr lang="nb-NO" sz="2200" smtClean="0"/>
              <a:t>1:</a:t>
            </a:r>
            <a:endParaRPr lang="en-US" sz="2200"/>
          </a:p>
          <a:p>
            <a:pPr marL="0" indent="0" algn="just">
              <a:buNone/>
            </a:pPr>
            <a:r>
              <a:rPr lang="nb-NO" sz="2200" smtClean="0"/>
              <a:t>- </a:t>
            </a:r>
            <a:r>
              <a:rPr lang="nb-NO" sz="2200"/>
              <a:t>Thay thế tiến trình đó bằng </a:t>
            </a:r>
            <a:r>
              <a:rPr lang="nb-NO" sz="2200" smtClean="0"/>
              <a:t>các tiến </a:t>
            </a:r>
            <a:r>
              <a:rPr lang="nb-NO" sz="2200"/>
              <a:t>trình </a:t>
            </a:r>
            <a:r>
              <a:rPr lang="nb-NO" sz="2200" smtClean="0"/>
              <a:t>con của nó.</a:t>
            </a:r>
          </a:p>
          <a:p>
            <a:pPr marL="0" indent="0">
              <a:buNone/>
            </a:pPr>
            <a:r>
              <a:rPr lang="nb-NO" sz="2200"/>
              <a:t>- Giữ nguyên :</a:t>
            </a:r>
            <a:endParaRPr lang="en-US" sz="2200"/>
          </a:p>
          <a:p>
            <a:pPr lvl="2"/>
            <a:r>
              <a:rPr lang="nb-NO" sz="2200"/>
              <a:t>Các tác nhân;</a:t>
            </a:r>
            <a:endParaRPr lang="en-US" sz="2200"/>
          </a:p>
          <a:p>
            <a:pPr lvl="2"/>
            <a:r>
              <a:rPr lang="nb-NO" sz="2200" smtClean="0"/>
              <a:t>Các </a:t>
            </a:r>
            <a:r>
              <a:rPr lang="nb-NO" sz="2200"/>
              <a:t>kho dữ liệu;</a:t>
            </a:r>
            <a:endParaRPr lang="en-US" sz="2200"/>
          </a:p>
          <a:p>
            <a:pPr lvl="2"/>
            <a:r>
              <a:rPr lang="nb-NO" sz="2200"/>
              <a:t>Các luồng dữ liệu đi vào và đi ra khỏi tiến trình </a:t>
            </a:r>
            <a:r>
              <a:rPr lang="nb-NO" sz="2200" smtClean="0"/>
              <a:t>đó </a:t>
            </a:r>
            <a:r>
              <a:rPr lang="nb-NO" sz="2200"/>
              <a:t>nhưng đặt lại đầu mút các luồng dữ liệu vào các tiến trình con một cách thích hợp.</a:t>
            </a:r>
            <a:endParaRPr lang="en-US" sz="2200"/>
          </a:p>
          <a:p>
            <a:pPr marL="0" indent="0" algn="just">
              <a:buNone/>
            </a:pPr>
            <a:r>
              <a:rPr lang="nb-NO" sz="2200" smtClean="0"/>
              <a:t>- </a:t>
            </a:r>
            <a:r>
              <a:rPr lang="nb-NO" sz="2200"/>
              <a:t>Thêm: các luồng dữ liệu giữa các tiến </a:t>
            </a:r>
            <a:r>
              <a:rPr lang="nb-NO" sz="2200" smtClean="0"/>
              <a:t>trình.Có thể xuất hiện thêm </a:t>
            </a:r>
            <a:r>
              <a:rPr lang="nb-NO" sz="2200"/>
              <a:t>các </a:t>
            </a:r>
            <a:r>
              <a:rPr lang="nb-NO" sz="2200" smtClean="0"/>
              <a:t>kho; </a:t>
            </a:r>
            <a:endParaRPr lang="en-US" sz="2200"/>
          </a:p>
          <a:p>
            <a:pPr marL="301943" lvl="1" indent="0">
              <a:buNone/>
            </a:pPr>
            <a:endParaRPr lang="en-US" sz="2200" b="1">
              <a:sym typeface="Wingdings" pitchFamily="2" charset="2"/>
            </a:endParaRPr>
          </a:p>
          <a:p>
            <a:pPr marL="301943" lvl="1" indent="0">
              <a:buNone/>
            </a:pPr>
            <a:endParaRPr lang="pt-BR" sz="2200"/>
          </a:p>
          <a:p>
            <a:pPr marL="301943" lvl="1" indent="0">
              <a:buNone/>
            </a:pPr>
            <a:endParaRPr lang="pt-BR" sz="2200"/>
          </a:p>
          <a:p>
            <a:pPr marL="301943" lvl="1" indent="0">
              <a:buNone/>
            </a:pPr>
            <a:endParaRPr lang="pt-BR" sz="2200"/>
          </a:p>
          <a:p>
            <a:pPr marL="301943" lvl="1" indent="0">
              <a:buNone/>
            </a:pPr>
            <a:endParaRPr lang="pt-BR" sz="2200"/>
          </a:p>
          <a:p>
            <a:pPr marL="301943" lvl="1" indent="0">
              <a:buNone/>
            </a:pPr>
            <a:endParaRPr lang="en-US" sz="2200"/>
          </a:p>
          <a:p>
            <a:pPr marL="301943" lvl="1" indent="0">
              <a:buNone/>
            </a:pPr>
            <a:endParaRPr lang="en-US" sz="2200" b="1" i="1"/>
          </a:p>
        </p:txBody>
      </p:sp>
      <p:sp>
        <p:nvSpPr>
          <p:cNvPr id="5"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328484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barn(inVertical)">
                                      <p:cBhvr>
                                        <p:cTn id="4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0" y="885371"/>
            <a:ext cx="643362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000"/>
          <a:stretch/>
        </p:blipFill>
        <p:spPr bwMode="auto">
          <a:xfrm>
            <a:off x="552935" y="914400"/>
            <a:ext cx="494270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997036"/>
            <a:ext cx="4995848" cy="286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0" y="1828800"/>
            <a:ext cx="7408333" cy="4419600"/>
          </a:xfrm>
        </p:spPr>
        <p:txBody>
          <a:bodyPr>
            <a:noAutofit/>
          </a:bodyPr>
          <a:lstStyle/>
          <a:p>
            <a:pPr marL="0" indent="0" algn="just">
              <a:buNone/>
            </a:pPr>
            <a:r>
              <a:rPr lang="en-US" b="1" u="sng" smtClean="0"/>
              <a:t>Ứng dụng: </a:t>
            </a:r>
          </a:p>
          <a:p>
            <a:pPr marL="514350" indent="-514350" algn="just">
              <a:buAutoNum type="arabicPeriod"/>
            </a:pPr>
            <a:r>
              <a:rPr lang="en-US" smtClean="0"/>
              <a:t>Xây dựng biểu đồ DFD bài toán quản lý bán hàng ở trên</a:t>
            </a:r>
          </a:p>
          <a:p>
            <a:pPr marL="514350" indent="-514350" algn="just">
              <a:buAutoNum type="arabicPeriod"/>
            </a:pPr>
            <a:r>
              <a:rPr lang="en-US"/>
              <a:t>Xây dựng biểu </a:t>
            </a:r>
            <a:r>
              <a:rPr lang="en-US" smtClean="0"/>
              <a:t>đồ BFD, </a:t>
            </a:r>
            <a:r>
              <a:rPr lang="en-US"/>
              <a:t>DFD bài toán quản </a:t>
            </a:r>
            <a:r>
              <a:rPr lang="en-US" smtClean="0"/>
              <a:t>lý thuê nhà</a:t>
            </a:r>
            <a:endParaRPr lang="en-US"/>
          </a:p>
          <a:p>
            <a:pPr marL="301943" lvl="1" indent="0" algn="just">
              <a:buNone/>
            </a:pPr>
            <a:endParaRPr lang="en-US" b="1">
              <a:sym typeface="Wingdings" pitchFamily="2" charset="2"/>
            </a:endParaRPr>
          </a:p>
          <a:p>
            <a:pPr marL="301943" lvl="1" indent="0" algn="just">
              <a:buNone/>
            </a:pPr>
            <a:endParaRPr lang="pt-BR"/>
          </a:p>
          <a:p>
            <a:pPr marL="301943" lvl="1" indent="0" algn="just">
              <a:buNone/>
            </a:pPr>
            <a:endParaRPr lang="pt-BR"/>
          </a:p>
          <a:p>
            <a:pPr marL="301943" lvl="1" indent="0" algn="just">
              <a:buNone/>
            </a:pPr>
            <a:endParaRPr lang="pt-BR"/>
          </a:p>
          <a:p>
            <a:pPr marL="301943" lvl="1" indent="0" algn="just">
              <a:buNone/>
            </a:pPr>
            <a:endParaRPr lang="pt-BR"/>
          </a:p>
          <a:p>
            <a:pPr marL="301943" lvl="1" indent="0" algn="just">
              <a:buNone/>
            </a:pPr>
            <a:endParaRPr lang="en-US"/>
          </a:p>
          <a:p>
            <a:pPr marL="301943" lvl="1" indent="0" algn="just">
              <a:buNone/>
            </a:pPr>
            <a:endParaRPr lang="en-US" b="1" i="1"/>
          </a:p>
        </p:txBody>
      </p:sp>
      <p:sp>
        <p:nvSpPr>
          <p:cNvPr id="5" name="Title 2"/>
          <p:cNvSpPr>
            <a:spLocks noGrp="1"/>
          </p:cNvSpPr>
          <p:nvPr>
            <p:ph type="title"/>
          </p:nvPr>
        </p:nvSpPr>
        <p:spPr>
          <a:xfrm>
            <a:off x="1825168" y="685800"/>
            <a:ext cx="8911687" cy="743476"/>
          </a:xfrm>
        </p:spPr>
        <p:txBody>
          <a:bodyPr>
            <a:normAutofit/>
          </a:bodyPr>
          <a:lstStyle/>
          <a:p>
            <a:pPr algn="l"/>
            <a:r>
              <a:rPr lang="en-US" b="1" smtClean="0">
                <a:solidFill>
                  <a:schemeClr val="tx1"/>
                </a:solidFill>
              </a:rPr>
              <a:t>Biểu đồ luồng dữ liệu (tt)</a:t>
            </a:r>
            <a:endParaRPr lang="en-US" dirty="0">
              <a:solidFill>
                <a:schemeClr val="tx1"/>
              </a:solidFill>
            </a:endParaRPr>
          </a:p>
        </p:txBody>
      </p:sp>
    </p:spTree>
    <p:extLst>
      <p:ext uri="{BB962C8B-B14F-4D97-AF65-F5344CB8AC3E}">
        <p14:creationId xmlns:p14="http://schemas.microsoft.com/office/powerpoint/2010/main" val="15239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Chuyển từ DFD vật lý sang DFD logic</a:t>
            </a:r>
            <a:endParaRPr lang="vi-VN"/>
          </a:p>
        </p:txBody>
      </p:sp>
      <p:sp>
        <p:nvSpPr>
          <p:cNvPr id="3" name="Content Placeholder 2"/>
          <p:cNvSpPr>
            <a:spLocks noGrp="1"/>
          </p:cNvSpPr>
          <p:nvPr>
            <p:ph idx="1"/>
          </p:nvPr>
        </p:nvSpPr>
        <p:spPr>
          <a:xfrm>
            <a:off x="1600200" y="1300605"/>
            <a:ext cx="8915400" cy="745811"/>
          </a:xfrm>
        </p:spPr>
        <p:txBody>
          <a:bodyPr/>
          <a:lstStyle/>
          <a:p>
            <a:pPr>
              <a:buFont typeface="Wingdings" panose="05000000000000000000" pitchFamily="2" charset="2"/>
              <a:buChar char="Ø"/>
            </a:pPr>
            <a:r>
              <a:rPr lang="en-US" smtClean="0"/>
              <a:t>Chỉ xét từ mức đỉnh trở đi.</a:t>
            </a:r>
          </a:p>
        </p:txBody>
      </p:sp>
      <p:sp>
        <p:nvSpPr>
          <p:cNvPr id="6" name="TextBox 5"/>
          <p:cNvSpPr txBox="1"/>
          <p:nvPr/>
        </p:nvSpPr>
        <p:spPr>
          <a:xfrm>
            <a:off x="1143000" y="2133600"/>
            <a:ext cx="3505200" cy="3785652"/>
          </a:xfrm>
          <a:prstGeom prst="rect">
            <a:avLst/>
          </a:prstGeom>
          <a:noFill/>
        </p:spPr>
        <p:txBody>
          <a:bodyPr wrap="square" rtlCol="0">
            <a:spAutoFit/>
          </a:bodyPr>
          <a:lstStyle/>
          <a:p>
            <a:pPr algn="just"/>
            <a:r>
              <a:rPr lang="en-US" sz="2400" b="1" u="sng" smtClean="0">
                <a:latin typeface="Calibri" panose="020F0502020204030204" pitchFamily="34" charset="0"/>
              </a:rPr>
              <a:t>DFD vật lý</a:t>
            </a:r>
            <a:endParaRPr lang="en-US" sz="2400" smtClean="0">
              <a:latin typeface="Calibri" panose="020F0502020204030204" pitchFamily="34" charset="0"/>
            </a:endParaRPr>
          </a:p>
          <a:p>
            <a:pPr algn="just"/>
            <a:r>
              <a:rPr lang="en-US" sz="2400" smtClean="0">
                <a:latin typeface="Calibri" panose="020F0502020204030204" pitchFamily="34" charset="0"/>
              </a:rPr>
              <a:t>Triển khai xuống mức thấp để làm rõ các chức năng vật lý (nếu cần)</a:t>
            </a:r>
          </a:p>
          <a:p>
            <a:pPr algn="just"/>
            <a:r>
              <a:rPr lang="en-US" sz="2400" smtClean="0">
                <a:latin typeface="Calibri" panose="020F0502020204030204" pitchFamily="34" charset="0"/>
              </a:rPr>
              <a:t>- </a:t>
            </a:r>
            <a:r>
              <a:rPr lang="en-US" sz="2400">
                <a:latin typeface="Calibri" panose="020F0502020204030204" pitchFamily="34" charset="0"/>
              </a:rPr>
              <a:t>Loại bỏ các chức năng không làm biến đổi dữ liệu</a:t>
            </a:r>
          </a:p>
          <a:p>
            <a:pPr algn="just"/>
            <a:r>
              <a:rPr lang="en-US" sz="2400" smtClean="0">
                <a:latin typeface="Calibri" panose="020F0502020204030204" pitchFamily="34" charset="0"/>
              </a:rPr>
              <a:t>- Loại </a:t>
            </a:r>
            <a:r>
              <a:rPr lang="en-US" sz="2400">
                <a:latin typeface="Calibri" panose="020F0502020204030204" pitchFamily="34" charset="0"/>
              </a:rPr>
              <a:t>bỏ các yếu tố vật lý</a:t>
            </a:r>
          </a:p>
          <a:p>
            <a:pPr algn="just"/>
            <a:r>
              <a:rPr lang="en-US" sz="2400" smtClean="0">
                <a:latin typeface="Calibri" panose="020F0502020204030204" pitchFamily="34" charset="0"/>
              </a:rPr>
              <a:t>- Loại </a:t>
            </a:r>
            <a:r>
              <a:rPr lang="en-US" sz="2400">
                <a:latin typeface="Calibri" panose="020F0502020204030204" pitchFamily="34" charset="0"/>
              </a:rPr>
              <a:t>bỏ các chức năng vật lý</a:t>
            </a:r>
          </a:p>
          <a:p>
            <a:pPr algn="just"/>
            <a:endParaRPr lang="vi-VN" sz="2400">
              <a:latin typeface="Calibri" panose="020F0502020204030204" pitchFamily="34" charset="0"/>
            </a:endParaRPr>
          </a:p>
        </p:txBody>
      </p:sp>
      <p:grpSp>
        <p:nvGrpSpPr>
          <p:cNvPr id="17" name="Group 16"/>
          <p:cNvGrpSpPr/>
          <p:nvPr/>
        </p:nvGrpSpPr>
        <p:grpSpPr>
          <a:xfrm>
            <a:off x="4490311" y="2356864"/>
            <a:ext cx="3581400" cy="3729786"/>
            <a:chOff x="4495800" y="1909014"/>
            <a:chExt cx="3581400" cy="3729786"/>
          </a:xfrm>
        </p:grpSpPr>
        <p:cxnSp>
          <p:nvCxnSpPr>
            <p:cNvPr id="5" name="Straight Arrow Connector 4"/>
            <p:cNvCxnSpPr/>
            <p:nvPr/>
          </p:nvCxnSpPr>
          <p:spPr>
            <a:xfrm>
              <a:off x="5181600" y="1909014"/>
              <a:ext cx="0" cy="37297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95800" y="1909014"/>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1600" y="5638800"/>
              <a:ext cx="1981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162800" y="1909014"/>
              <a:ext cx="0" cy="37297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62800" y="1909014"/>
              <a:ext cx="914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8305800" y="2170271"/>
            <a:ext cx="2743200" cy="2677656"/>
          </a:xfrm>
          <a:prstGeom prst="rect">
            <a:avLst/>
          </a:prstGeom>
          <a:noFill/>
        </p:spPr>
        <p:txBody>
          <a:bodyPr wrap="square" rtlCol="0">
            <a:spAutoFit/>
          </a:bodyPr>
          <a:lstStyle/>
          <a:p>
            <a:pPr algn="just"/>
            <a:r>
              <a:rPr lang="en-US" sz="2400" b="1" u="sng" smtClean="0">
                <a:latin typeface="Calibri" panose="020F0502020204030204" pitchFamily="34" charset="0"/>
              </a:rPr>
              <a:t>DFD logic</a:t>
            </a:r>
          </a:p>
          <a:p>
            <a:pPr algn="just"/>
            <a:endParaRPr lang="en-US" sz="2400">
              <a:latin typeface="Calibri" panose="020F0502020204030204" pitchFamily="34" charset="0"/>
            </a:endParaRPr>
          </a:p>
          <a:p>
            <a:pPr algn="just"/>
            <a:r>
              <a:rPr lang="en-US" sz="2400" smtClean="0">
                <a:latin typeface="Calibri" panose="020F0502020204030204" pitchFamily="34" charset="0"/>
              </a:rPr>
              <a:t>Gom nhóm các chức năng để tổ chức lại</a:t>
            </a:r>
          </a:p>
          <a:p>
            <a:pPr algn="just"/>
            <a:endParaRPr lang="en-US" sz="2400">
              <a:latin typeface="Calibri" panose="020F0502020204030204" pitchFamily="34" charset="0"/>
            </a:endParaRPr>
          </a:p>
          <a:p>
            <a:pPr algn="just"/>
            <a:r>
              <a:rPr lang="en-US" sz="2400" smtClean="0">
                <a:latin typeface="Calibri" panose="020F0502020204030204" pitchFamily="34" charset="0"/>
              </a:rPr>
              <a:t>Nối lại các luồng dữ liệu</a:t>
            </a:r>
            <a:endParaRPr lang="vi-VN" sz="2400">
              <a:latin typeface="Calibri" panose="020F0502020204030204" pitchFamily="34" charset="0"/>
            </a:endParaRPr>
          </a:p>
        </p:txBody>
      </p:sp>
    </p:spTree>
    <p:extLst>
      <p:ext uri="{BB962C8B-B14F-4D97-AF65-F5344CB8AC3E}">
        <p14:creationId xmlns:p14="http://schemas.microsoft.com/office/powerpoint/2010/main" val="3754930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Ứng dụng chuyển DFD vật lý sang DFD logic cho mức dưới đỉnh của bài toán Quản lý thuê nhà.</a:t>
            </a:r>
            <a:endParaRPr lang="vi-VN"/>
          </a:p>
        </p:txBody>
      </p:sp>
      <p:sp>
        <p:nvSpPr>
          <p:cNvPr id="4" name="Title 1"/>
          <p:cNvSpPr>
            <a:spLocks noGrp="1"/>
          </p:cNvSpPr>
          <p:nvPr>
            <p:ph type="title"/>
          </p:nvPr>
        </p:nvSpPr>
        <p:spPr>
          <a:xfrm>
            <a:off x="1825168" y="628124"/>
            <a:ext cx="8911687" cy="895876"/>
          </a:xfrm>
        </p:spPr>
        <p:txBody>
          <a:bodyPr/>
          <a:lstStyle/>
          <a:p>
            <a:r>
              <a:rPr lang="en-US" smtClean="0"/>
              <a:t>Chuyển từ DFD vật lý sang DFD logic</a:t>
            </a:r>
            <a:endParaRPr lang="vi-VN"/>
          </a:p>
        </p:txBody>
      </p:sp>
    </p:spTree>
    <p:extLst>
      <p:ext uri="{BB962C8B-B14F-4D97-AF65-F5344CB8AC3E}">
        <p14:creationId xmlns:p14="http://schemas.microsoft.com/office/powerpoint/2010/main" val="38297414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168" y="628124"/>
            <a:ext cx="8911687" cy="667276"/>
          </a:xfrm>
        </p:spPr>
        <p:txBody>
          <a:bodyPr>
            <a:normAutofit/>
          </a:bodyPr>
          <a:lstStyle/>
          <a:p>
            <a:r>
              <a:rPr lang="en-US" smtClean="0">
                <a:solidFill>
                  <a:srgbClr val="0070C0"/>
                </a:solidFill>
              </a:rPr>
              <a:t>2.4. MÔ </a:t>
            </a:r>
            <a:r>
              <a:rPr lang="en-US">
                <a:solidFill>
                  <a:srgbClr val="0070C0"/>
                </a:solidFill>
              </a:rPr>
              <a:t>HÌNH HOÁ DỮ LIỆU</a:t>
            </a:r>
            <a:endParaRPr lang="vi-VN">
              <a:solidFill>
                <a:srgbClr val="0070C0"/>
              </a:solidFill>
            </a:endParaRPr>
          </a:p>
        </p:txBody>
      </p:sp>
      <p:sp>
        <p:nvSpPr>
          <p:cNvPr id="2" name="Content Placeholder 1"/>
          <p:cNvSpPr>
            <a:spLocks noGrp="1"/>
          </p:cNvSpPr>
          <p:nvPr>
            <p:ph idx="1"/>
          </p:nvPr>
        </p:nvSpPr>
        <p:spPr>
          <a:xfrm>
            <a:off x="1981200" y="1676400"/>
            <a:ext cx="8305800" cy="4419600"/>
          </a:xfrm>
        </p:spPr>
        <p:txBody>
          <a:bodyPr>
            <a:noAutofit/>
          </a:bodyPr>
          <a:lstStyle/>
          <a:p>
            <a:pPr lvl="1"/>
            <a:r>
              <a:rPr lang="en-US"/>
              <a:t>Mô hình hóa dữ liệu	</a:t>
            </a:r>
            <a:endParaRPr lang="vi-VN"/>
          </a:p>
          <a:p>
            <a:pPr lvl="1"/>
            <a:r>
              <a:rPr lang="en-US" smtClean="0"/>
              <a:t>Xây </a:t>
            </a:r>
            <a:r>
              <a:rPr lang="en-US"/>
              <a:t>dựng </a:t>
            </a:r>
            <a:r>
              <a:rPr lang="en-US" smtClean="0"/>
              <a:t>mô hình quan </a:t>
            </a:r>
            <a:r>
              <a:rPr lang="en-US"/>
              <a:t>hệ thực thể	</a:t>
            </a:r>
            <a:endParaRPr lang="vi-VN"/>
          </a:p>
          <a:p>
            <a:pPr lvl="1"/>
            <a:r>
              <a:rPr lang="en-US"/>
              <a:t>Xây dựng </a:t>
            </a:r>
            <a:r>
              <a:rPr lang="en-US" smtClean="0"/>
              <a:t>mô hình dữ </a:t>
            </a:r>
            <a:r>
              <a:rPr lang="en-US"/>
              <a:t>liệu quan </a:t>
            </a:r>
            <a:r>
              <a:rPr lang="en-US" smtClean="0"/>
              <a:t>hệ</a:t>
            </a:r>
            <a:endParaRPr lang="pt-BR"/>
          </a:p>
          <a:p>
            <a:pPr marL="301943" lvl="1" indent="0" algn="just">
              <a:buNone/>
            </a:pPr>
            <a:endParaRPr lang="pt-BR"/>
          </a:p>
          <a:p>
            <a:pPr marL="301943" lvl="1" indent="0" algn="just">
              <a:buNone/>
            </a:pPr>
            <a:endParaRPr lang="pt-BR"/>
          </a:p>
          <a:p>
            <a:pPr marL="301943" lvl="1" indent="0" algn="just">
              <a:buNone/>
            </a:pPr>
            <a:endParaRPr lang="pt-BR"/>
          </a:p>
          <a:p>
            <a:pPr marL="301943" lvl="1" indent="0" algn="just">
              <a:buNone/>
            </a:pPr>
            <a:endParaRPr lang="en-US"/>
          </a:p>
          <a:p>
            <a:pPr marL="301943" lvl="1" indent="0" algn="just">
              <a:buNone/>
            </a:pPr>
            <a:endParaRPr lang="en-US" b="1" i="1"/>
          </a:p>
        </p:txBody>
      </p:sp>
    </p:spTree>
    <p:extLst>
      <p:ext uri="{BB962C8B-B14F-4D97-AF65-F5344CB8AC3E}">
        <p14:creationId xmlns:p14="http://schemas.microsoft.com/office/powerpoint/2010/main" val="396798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hóa dữ liệu</a:t>
            </a:r>
            <a:endParaRPr lang="vi-VN"/>
          </a:p>
        </p:txBody>
      </p:sp>
      <p:sp>
        <p:nvSpPr>
          <p:cNvPr id="3" name="Content Placeholder 2"/>
          <p:cNvSpPr>
            <a:spLocks noGrp="1"/>
          </p:cNvSpPr>
          <p:nvPr>
            <p:ph idx="1"/>
          </p:nvPr>
        </p:nvSpPr>
        <p:spPr/>
        <p:txBody>
          <a:bodyPr/>
          <a:lstStyle/>
          <a:p>
            <a:r>
              <a:rPr lang="en-US"/>
              <a:t>Mô hình hoá dữ liệu (mô hình hoá cơ sở dữ liệu, mô hình hoá thông tin) là một kỹ thuật để tổ chức và tài liệu hoá dữ liệu của hệ thống trong một mô hình</a:t>
            </a:r>
            <a:r>
              <a:rPr lang="en-US" smtClean="0"/>
              <a:t>.</a:t>
            </a:r>
          </a:p>
          <a:p>
            <a:r>
              <a:rPr lang="en-US" smtClean="0"/>
              <a:t>Xây dựng 2 mô hình:</a:t>
            </a:r>
          </a:p>
          <a:p>
            <a:pPr lvl="1">
              <a:buFont typeface="Wingdings" panose="05000000000000000000" pitchFamily="2" charset="2"/>
              <a:buChar char="Ø"/>
            </a:pPr>
            <a:r>
              <a:rPr lang="en-US" smtClean="0"/>
              <a:t>Mô hình quan hệ thực thể</a:t>
            </a:r>
          </a:p>
          <a:p>
            <a:pPr lvl="1">
              <a:buFont typeface="Wingdings" panose="05000000000000000000" pitchFamily="2" charset="2"/>
              <a:buChar char="Ø"/>
            </a:pPr>
            <a:r>
              <a:rPr lang="en-US" smtClean="0"/>
              <a:t>Mô hình dữ liệu quan hệ</a:t>
            </a:r>
          </a:p>
          <a:p>
            <a:endParaRPr lang="vi-VN"/>
          </a:p>
        </p:txBody>
      </p:sp>
    </p:spTree>
    <p:extLst>
      <p:ext uri="{BB962C8B-B14F-4D97-AF65-F5344CB8AC3E}">
        <p14:creationId xmlns:p14="http://schemas.microsoft.com/office/powerpoint/2010/main" val="55621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68" y="628124"/>
            <a:ext cx="8911687" cy="667276"/>
          </a:xfrm>
        </p:spPr>
        <p:txBody>
          <a:bodyPr/>
          <a:lstStyle/>
          <a:p>
            <a:r>
              <a:rPr lang="en-US" smtClean="0">
                <a:solidFill>
                  <a:srgbClr val="0070C0"/>
                </a:solidFill>
              </a:rPr>
              <a:t>(1) Giai </a:t>
            </a:r>
            <a:r>
              <a:rPr lang="en-US">
                <a:solidFill>
                  <a:srgbClr val="0070C0"/>
                </a:solidFill>
              </a:rPr>
              <a:t>đoạn xác định phạm vi</a:t>
            </a:r>
            <a:endParaRPr lang="vi-VN">
              <a:solidFill>
                <a:srgbClr val="0070C0"/>
              </a:solidFill>
            </a:endParaRPr>
          </a:p>
        </p:txBody>
      </p:sp>
      <p:sp>
        <p:nvSpPr>
          <p:cNvPr id="3" name="Content Placeholder 2"/>
          <p:cNvSpPr>
            <a:spLocks noGrp="1"/>
          </p:cNvSpPr>
          <p:nvPr>
            <p:ph idx="1"/>
          </p:nvPr>
        </p:nvSpPr>
        <p:spPr>
          <a:xfrm>
            <a:off x="2057400" y="1676400"/>
            <a:ext cx="9220200" cy="4234822"/>
          </a:xfrm>
        </p:spPr>
        <p:txBody>
          <a:bodyPr>
            <a:normAutofit lnSpcReduction="10000"/>
          </a:bodyPr>
          <a:lstStyle/>
          <a:p>
            <a:pPr marL="0" indent="0">
              <a:buNone/>
            </a:pPr>
            <a:r>
              <a:rPr lang="en-US" smtClean="0"/>
              <a:t>Là khoanh vùng dự án với các phương pháp giếng, phương pháp hồ. </a:t>
            </a:r>
          </a:p>
          <a:p>
            <a:pPr marL="0" indent="0">
              <a:buNone/>
            </a:pPr>
            <a:r>
              <a:rPr lang="en-US" smtClean="0"/>
              <a:t>1. Xác định </a:t>
            </a:r>
            <a:r>
              <a:rPr lang="en-US"/>
              <a:t>các vấn </a:t>
            </a:r>
            <a:r>
              <a:rPr lang="en-US" smtClean="0"/>
              <a:t>đề </a:t>
            </a:r>
            <a:r>
              <a:rPr lang="en-US"/>
              <a:t>theo các tiêu </a:t>
            </a:r>
            <a:r>
              <a:rPr lang="en-US" smtClean="0"/>
              <a:t>chí:</a:t>
            </a:r>
          </a:p>
          <a:p>
            <a:pPr lvl="1">
              <a:buFont typeface="Wingdings" panose="05000000000000000000" pitchFamily="2" charset="2"/>
              <a:buChar char="§"/>
            </a:pPr>
            <a:r>
              <a:rPr lang="en-US"/>
              <a:t>Tính khẩn </a:t>
            </a:r>
            <a:r>
              <a:rPr lang="en-US" smtClean="0"/>
              <a:t>cấp</a:t>
            </a:r>
          </a:p>
          <a:p>
            <a:pPr lvl="1">
              <a:buFont typeface="Wingdings" panose="05000000000000000000" pitchFamily="2" charset="2"/>
              <a:buChar char="§"/>
            </a:pPr>
            <a:r>
              <a:rPr lang="en-US"/>
              <a:t>Tính rõ </a:t>
            </a:r>
            <a:r>
              <a:rPr lang="en-US" smtClean="0"/>
              <a:t>ràng</a:t>
            </a:r>
          </a:p>
          <a:p>
            <a:pPr lvl="1">
              <a:buFont typeface="Wingdings" panose="05000000000000000000" pitchFamily="2" charset="2"/>
              <a:buChar char="§"/>
            </a:pPr>
            <a:r>
              <a:rPr lang="en-US"/>
              <a:t>Tính hữu </a:t>
            </a:r>
            <a:r>
              <a:rPr lang="en-US" smtClean="0"/>
              <a:t>ích</a:t>
            </a:r>
          </a:p>
          <a:p>
            <a:pPr lvl="1">
              <a:buFont typeface="Wingdings" panose="05000000000000000000" pitchFamily="2" charset="2"/>
              <a:buChar char="§"/>
            </a:pPr>
            <a:r>
              <a:rPr lang="en-US"/>
              <a:t>Tính ưu </a:t>
            </a:r>
            <a:r>
              <a:rPr lang="en-US" smtClean="0"/>
              <a:t>tiên</a:t>
            </a:r>
          </a:p>
          <a:p>
            <a:pPr lvl="1">
              <a:buFont typeface="Wingdings" panose="05000000000000000000" pitchFamily="2" charset="2"/>
              <a:buChar char="§"/>
            </a:pPr>
            <a:r>
              <a:rPr lang="en-US"/>
              <a:t>Giải pháp khả thi</a:t>
            </a:r>
            <a:endParaRPr lang="vi-VN"/>
          </a:p>
          <a:p>
            <a:endParaRPr lang="vi-VN"/>
          </a:p>
        </p:txBody>
      </p:sp>
    </p:spTree>
    <p:extLst>
      <p:ext uri="{BB962C8B-B14F-4D97-AF65-F5344CB8AC3E}">
        <p14:creationId xmlns:p14="http://schemas.microsoft.com/office/powerpoint/2010/main" val="10669116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752600"/>
            <a:ext cx="8915400" cy="4419600"/>
          </a:xfrm>
        </p:spPr>
        <p:txBody>
          <a:bodyPr>
            <a:noAutofit/>
          </a:bodyPr>
          <a:lstStyle/>
          <a:p>
            <a:pPr marL="0" indent="0">
              <a:buNone/>
            </a:pPr>
            <a:r>
              <a:rPr lang="en-US" smtClean="0"/>
              <a:t>Mô </a:t>
            </a:r>
            <a:r>
              <a:rPr lang="en-US"/>
              <a:t>hình </a:t>
            </a:r>
            <a:r>
              <a:rPr lang="en-US" smtClean="0"/>
              <a:t>quan hệ thực </a:t>
            </a:r>
            <a:r>
              <a:rPr lang="en-US"/>
              <a:t>thể là mô hình dữ liệu logic hoặc sơ đồ tiêu chuẩn và nó được xây dựng bởi 2 thành phần:</a:t>
            </a:r>
          </a:p>
          <a:p>
            <a:pPr lvl="2">
              <a:buNone/>
            </a:pPr>
            <a:r>
              <a:rPr lang="en-US" sz="3200"/>
              <a:t>1. Thực thể (Entity)</a:t>
            </a:r>
          </a:p>
          <a:p>
            <a:pPr lvl="2">
              <a:buNone/>
            </a:pPr>
            <a:r>
              <a:rPr lang="en-US" sz="3200"/>
              <a:t>2. Quan hệ (Relation)</a:t>
            </a:r>
          </a:p>
          <a:p>
            <a:pPr marL="301943" lvl="1" indent="0" algn="just">
              <a:buNone/>
            </a:pPr>
            <a:endParaRPr lang="en-US" sz="2400" b="1">
              <a:sym typeface="Wingdings" pitchFamily="2" charset="2"/>
            </a:endParaRPr>
          </a:p>
          <a:p>
            <a:pPr marL="301943" lvl="1" indent="0" algn="just">
              <a:buNone/>
            </a:pPr>
            <a:endParaRPr lang="pt-BR" sz="2400"/>
          </a:p>
          <a:p>
            <a:pPr marL="301943" lvl="1" indent="0" algn="just">
              <a:buNone/>
            </a:pPr>
            <a:endParaRPr lang="pt-BR" sz="2400"/>
          </a:p>
          <a:p>
            <a:pPr marL="301943" lvl="1" indent="0" algn="just">
              <a:buNone/>
            </a:pPr>
            <a:endParaRPr lang="pt-BR" sz="2400"/>
          </a:p>
          <a:p>
            <a:pPr marL="301943" lvl="1" indent="0" algn="just">
              <a:buNone/>
            </a:pPr>
            <a:endParaRPr lang="pt-BR" sz="2400"/>
          </a:p>
          <a:p>
            <a:pPr marL="301943" lvl="1" indent="0" algn="just">
              <a:buNone/>
            </a:pPr>
            <a:endParaRPr lang="en-US" sz="2400"/>
          </a:p>
          <a:p>
            <a:pPr marL="301943" lvl="1" indent="0" algn="just">
              <a:buNone/>
            </a:pPr>
            <a:endParaRPr lang="en-US" sz="2400" b="1" i="1"/>
          </a:p>
        </p:txBody>
      </p:sp>
      <p:sp>
        <p:nvSpPr>
          <p:cNvPr id="4" name="Title 3"/>
          <p:cNvSpPr>
            <a:spLocks noGrp="1"/>
          </p:cNvSpPr>
          <p:nvPr>
            <p:ph type="title"/>
          </p:nvPr>
        </p:nvSpPr>
        <p:spPr>
          <a:xfrm>
            <a:off x="1825168" y="628124"/>
            <a:ext cx="8911687" cy="895876"/>
          </a:xfrm>
        </p:spPr>
        <p:txBody>
          <a:bodyPr>
            <a:noAutofit/>
          </a:bodyPr>
          <a:lstStyle/>
          <a:p>
            <a:r>
              <a:rPr lang="pt-BR"/>
              <a:t>Mô hình </a:t>
            </a:r>
            <a:r>
              <a:rPr lang="pt-BR" smtClean="0"/>
              <a:t>quan hệ </a:t>
            </a:r>
            <a:r>
              <a:rPr lang="pt-BR"/>
              <a:t>thực thể</a:t>
            </a:r>
            <a:r>
              <a:rPr lang="en-US"/>
              <a:t/>
            </a:r>
            <a:br>
              <a:rPr lang="en-US"/>
            </a:br>
            <a:endParaRPr lang="vi-VN"/>
          </a:p>
        </p:txBody>
      </p:sp>
    </p:spTree>
    <p:extLst>
      <p:ext uri="{BB962C8B-B14F-4D97-AF65-F5344CB8AC3E}">
        <p14:creationId xmlns:p14="http://schemas.microsoft.com/office/powerpoint/2010/main" val="402919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2511" y="1524000"/>
            <a:ext cx="9300032" cy="4419600"/>
          </a:xfrm>
        </p:spPr>
        <p:txBody>
          <a:bodyPr>
            <a:noAutofit/>
          </a:bodyPr>
          <a:lstStyle/>
          <a:p>
            <a:pPr marL="0" indent="0">
              <a:buNone/>
            </a:pPr>
            <a:r>
              <a:rPr lang="pt-BR" sz="2400" b="1" i="1" smtClean="0"/>
              <a:t>Một </a:t>
            </a:r>
            <a:r>
              <a:rPr lang="pt-BR" sz="2400" b="1" i="1"/>
              <a:t>số khái niệm</a:t>
            </a:r>
            <a:endParaRPr lang="en-US" sz="2400" b="1" i="1"/>
          </a:p>
          <a:p>
            <a:pPr marL="0" indent="0">
              <a:buNone/>
            </a:pPr>
            <a:r>
              <a:rPr lang="pt-BR" sz="2400" b="1"/>
              <a:t>a. Thực thể (entity):</a:t>
            </a:r>
            <a:endParaRPr lang="en-US" sz="2400" b="1"/>
          </a:p>
          <a:p>
            <a:r>
              <a:rPr lang="pt-BR" sz="2400"/>
              <a:t>Là khái niệm để chỉ </a:t>
            </a:r>
            <a:r>
              <a:rPr lang="pt-BR" sz="2400" u="sng"/>
              <a:t>một lớp các đối tượng</a:t>
            </a:r>
            <a:r>
              <a:rPr lang="pt-BR" sz="2400"/>
              <a:t> thực hay </a:t>
            </a:r>
            <a:r>
              <a:rPr lang="pt-BR" sz="2400" u="sng"/>
              <a:t>khái niệm có đặc trưng chung</a:t>
            </a:r>
            <a:r>
              <a:rPr lang="pt-BR" sz="2400"/>
              <a:t> mà ta quan tâm.</a:t>
            </a:r>
            <a:endParaRPr lang="en-US" sz="2400"/>
          </a:p>
          <a:p>
            <a:pPr marL="0" indent="0">
              <a:buNone/>
            </a:pPr>
            <a:r>
              <a:rPr lang="pt-BR" sz="2400" i="1"/>
              <a:t>	Ví dụ: </a:t>
            </a:r>
            <a:r>
              <a:rPr lang="pt-BR" sz="2400"/>
              <a:t>SINHVIÊN </a:t>
            </a:r>
            <a:r>
              <a:rPr lang="en-US" sz="2400">
                <a:sym typeface="Symbol"/>
              </a:rPr>
              <a:t></a:t>
            </a:r>
            <a:r>
              <a:rPr lang="pt-BR" sz="2400"/>
              <a:t> Các Sinh viên (có các đặc trưng: họ tên, giới tính, Năm sinh, lớp, khoa, trường).</a:t>
            </a:r>
            <a:endParaRPr lang="en-US" sz="2400"/>
          </a:p>
          <a:p>
            <a:r>
              <a:rPr lang="pt-BR" sz="2400"/>
              <a:t>Mỗi thực thể trong </a:t>
            </a:r>
            <a:r>
              <a:rPr lang="pt-BR" sz="2400" smtClean="0"/>
              <a:t>ER </a:t>
            </a:r>
            <a:r>
              <a:rPr lang="pt-BR" sz="2400"/>
              <a:t>được gán một cái tên. Tên này đại diện cho một lớp các đối tượng. </a:t>
            </a:r>
            <a:r>
              <a:rPr lang="pt-BR" sz="2400" smtClean="0"/>
              <a:t>Sử </a:t>
            </a:r>
            <a:r>
              <a:rPr lang="pt-BR" sz="2400"/>
              <a:t>dụng </a:t>
            </a:r>
            <a:r>
              <a:rPr lang="pt-BR" sz="2400" u="sng"/>
              <a:t>chữ in hoa</a:t>
            </a:r>
            <a:r>
              <a:rPr lang="pt-BR" sz="2400"/>
              <a:t> để chỉ tên một thực thể.</a:t>
            </a:r>
            <a:endParaRPr lang="en-US" sz="2400"/>
          </a:p>
          <a:p>
            <a:r>
              <a:rPr lang="pt-BR" sz="2400" i="1"/>
              <a:t>Biểu diễn của thực thể: </a:t>
            </a:r>
            <a:r>
              <a:rPr lang="pt-BR" sz="2400"/>
              <a:t>thực thể được biểu diễn bằng hình chữ nhật trong đó có ghi nhãn (tên) của kiểu thực thể.</a:t>
            </a:r>
            <a:endParaRPr lang="en-US" sz="2400"/>
          </a:p>
          <a:p>
            <a:pPr marL="301943" lvl="1" indent="0" algn="just">
              <a:buNone/>
            </a:pPr>
            <a:endParaRPr lang="pt-BR" sz="2400"/>
          </a:p>
          <a:p>
            <a:pPr marL="301943" lvl="1" indent="0" algn="just">
              <a:buNone/>
            </a:pPr>
            <a:endParaRPr lang="pt-BR" sz="2400"/>
          </a:p>
          <a:p>
            <a:pPr marL="301943" lvl="1" indent="0" algn="just">
              <a:buNone/>
            </a:pPr>
            <a:endParaRPr lang="pt-BR" sz="2400"/>
          </a:p>
          <a:p>
            <a:pPr marL="301943" lvl="1" indent="0" algn="just">
              <a:buNone/>
            </a:pPr>
            <a:endParaRPr lang="pt-BR" sz="2400"/>
          </a:p>
          <a:p>
            <a:pPr marL="301943" lvl="1" indent="0" algn="just">
              <a:buNone/>
            </a:pPr>
            <a:endParaRPr lang="en-US" sz="2400"/>
          </a:p>
          <a:p>
            <a:pPr marL="301943" lvl="1" indent="0" algn="just">
              <a:buNone/>
            </a:pPr>
            <a:endParaRPr lang="en-US" sz="2400" b="1" i="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6096000"/>
            <a:ext cx="5457825" cy="46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a:spLocks noGrp="1"/>
          </p:cNvSpPr>
          <p:nvPr>
            <p:ph type="title"/>
          </p:nvPr>
        </p:nvSpPr>
        <p:spPr>
          <a:xfrm>
            <a:off x="1825168" y="628124"/>
            <a:ext cx="8911687" cy="895876"/>
          </a:xfrm>
        </p:spPr>
        <p:txBody>
          <a:bodyPr>
            <a:noAutofit/>
          </a:bodyPr>
          <a:lstStyle/>
          <a:p>
            <a:r>
              <a:rPr lang="pt-BR"/>
              <a:t>Mô hình </a:t>
            </a:r>
            <a:r>
              <a:rPr lang="pt-BR" smtClean="0"/>
              <a:t>quan hệ </a:t>
            </a:r>
            <a:r>
              <a:rPr lang="pt-BR"/>
              <a:t>thực thể</a:t>
            </a:r>
            <a:r>
              <a:rPr lang="en-US"/>
              <a:t/>
            </a:r>
            <a:br>
              <a:rPr lang="en-US"/>
            </a:br>
            <a:endParaRPr lang="vi-VN"/>
          </a:p>
        </p:txBody>
      </p:sp>
    </p:spTree>
    <p:extLst>
      <p:ext uri="{BB962C8B-B14F-4D97-AF65-F5344CB8AC3E}">
        <p14:creationId xmlns:p14="http://schemas.microsoft.com/office/powerpoint/2010/main" val="60440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2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1000"/>
                                        <p:tgtEl>
                                          <p:spTgt spid="2">
                                            <p:txEl>
                                              <p:pRg st="4" end="4"/>
                                            </p:txEl>
                                          </p:spTgt>
                                        </p:tgtEl>
                                      </p:cBhvr>
                                    </p:animEffect>
                                    <p:anim calcmode="lin" valueType="num">
                                      <p:cBhvr>
                                        <p:cTn id="2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ircle(in)">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6234" y="1752600"/>
            <a:ext cx="8957732" cy="4419600"/>
          </a:xfrm>
        </p:spPr>
        <p:txBody>
          <a:bodyPr>
            <a:noAutofit/>
          </a:bodyPr>
          <a:lstStyle/>
          <a:p>
            <a:pPr marL="0" indent="0">
              <a:buNone/>
            </a:pPr>
            <a:r>
              <a:rPr lang="en-US" b="1" i="1" smtClean="0"/>
              <a:t>Bản thể (thể hiện của thực thể)</a:t>
            </a:r>
            <a:endParaRPr lang="en-US" b="1" i="1" dirty="0" smtClean="0"/>
          </a:p>
          <a:p>
            <a:r>
              <a:rPr lang="pt-BR" dirty="0"/>
              <a:t>Một đối tượng cụ thể của thực thể được gọi là một bản thể.</a:t>
            </a:r>
            <a:endParaRPr lang="en-US" dirty="0"/>
          </a:p>
          <a:p>
            <a:r>
              <a:rPr lang="pt-BR" i="1" dirty="0"/>
              <a:t>	</a:t>
            </a:r>
            <a:r>
              <a:rPr lang="en-US" b="1" dirty="0"/>
              <a:t>So sánh sự giống và khác nhau giữa bản thể và thực thể.</a:t>
            </a:r>
          </a:p>
          <a:p>
            <a:pPr marL="301943" lvl="1" indent="0" algn="just">
              <a:buNone/>
            </a:pPr>
            <a:endParaRPr lang="pt-BR" dirty="0"/>
          </a:p>
          <a:p>
            <a:pPr marL="301943" lvl="1" indent="0" algn="just">
              <a:buNone/>
            </a:pPr>
            <a:endParaRPr lang="pt-BR" dirty="0"/>
          </a:p>
          <a:p>
            <a:pPr marL="301943" lvl="1" indent="0" algn="just">
              <a:buNone/>
            </a:pPr>
            <a:endParaRPr lang="pt-BR" dirty="0"/>
          </a:p>
          <a:p>
            <a:pPr marL="301943" lvl="1" indent="0" algn="just">
              <a:buNone/>
            </a:pPr>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4181987024"/>
              </p:ext>
            </p:extLst>
          </p:nvPr>
        </p:nvGraphicFramePr>
        <p:xfrm>
          <a:off x="2509111" y="4267200"/>
          <a:ext cx="7543800" cy="1371600"/>
        </p:xfrm>
        <a:graphic>
          <a:graphicData uri="http://schemas.openxmlformats.org/drawingml/2006/table">
            <a:tbl>
              <a:tblPr/>
              <a:tblGrid>
                <a:gridCol w="1178719">
                  <a:extLst>
                    <a:ext uri="{9D8B030D-6E8A-4147-A177-3AD203B41FA5}">
                      <a16:colId xmlns:a16="http://schemas.microsoft.com/office/drawing/2014/main" val="20000"/>
                    </a:ext>
                  </a:extLst>
                </a:gridCol>
                <a:gridCol w="3418284">
                  <a:extLst>
                    <a:ext uri="{9D8B030D-6E8A-4147-A177-3AD203B41FA5}">
                      <a16:colId xmlns:a16="http://schemas.microsoft.com/office/drawing/2014/main" val="20001"/>
                    </a:ext>
                  </a:extLst>
                </a:gridCol>
                <a:gridCol w="2946797">
                  <a:extLst>
                    <a:ext uri="{9D8B030D-6E8A-4147-A177-3AD203B41FA5}">
                      <a16:colId xmlns:a16="http://schemas.microsoft.com/office/drawing/2014/main" val="20002"/>
                    </a:ext>
                  </a:extLst>
                </a:gridCol>
              </a:tblGrid>
              <a:tr h="0">
                <a:tc>
                  <a:txBody>
                    <a:bodyPr/>
                    <a:lstStyle/>
                    <a:p>
                      <a:pPr algn="just">
                        <a:lnSpc>
                          <a:spcPts val="1800"/>
                        </a:lnSpc>
                        <a:spcBef>
                          <a:spcPts val="400"/>
                        </a:spcBef>
                        <a:spcAft>
                          <a:spcPts val="0"/>
                        </a:spcAft>
                      </a:pPr>
                      <a:r>
                        <a:rPr lang="en-US" sz="1800" i="1" dirty="0">
                          <a:effectLst/>
                          <a:latin typeface="Times New Roman"/>
                          <a:ea typeface="Times New Roman"/>
                        </a:rPr>
                        <a:t>Tiêu thức</a:t>
                      </a:r>
                      <a:endParaRPr lang="en-US" sz="18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i="1" dirty="0">
                          <a:effectLst/>
                          <a:latin typeface="Times New Roman"/>
                          <a:ea typeface="Times New Roman"/>
                        </a:rPr>
                        <a:t>Thực thể</a:t>
                      </a:r>
                      <a:endParaRPr lang="en-US" sz="18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i="1">
                          <a:effectLst/>
                          <a:latin typeface="Times New Roman"/>
                          <a:ea typeface="Times New Roman"/>
                        </a:rPr>
                        <a:t>Bản thể</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lnSpc>
                          <a:spcPts val="1800"/>
                        </a:lnSpc>
                        <a:spcBef>
                          <a:spcPts val="400"/>
                        </a:spcBef>
                        <a:spcAft>
                          <a:spcPts val="0"/>
                        </a:spcAft>
                      </a:pPr>
                      <a:r>
                        <a:rPr lang="en-US" sz="1800" dirty="0">
                          <a:effectLst/>
                          <a:latin typeface="Times New Roman"/>
                          <a:ea typeface="Times New Roman"/>
                        </a:rPr>
                        <a:t>Khái niệm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a:effectLst/>
                          <a:latin typeface="Times New Roman"/>
                          <a:ea typeface="Times New Roman"/>
                        </a:rPr>
                        <a:t>Chỉ một lớp đối tượng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a:effectLst/>
                          <a:latin typeface="Times New Roman"/>
                          <a:ea typeface="Times New Roman"/>
                        </a:rPr>
                        <a:t>Chỉ một đối tượng cụ thể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lnSpc>
                          <a:spcPts val="1800"/>
                        </a:lnSpc>
                        <a:spcBef>
                          <a:spcPts val="400"/>
                        </a:spcBef>
                        <a:spcAft>
                          <a:spcPts val="0"/>
                        </a:spcAft>
                      </a:pPr>
                      <a:r>
                        <a:rPr lang="en-US" sz="1800">
                          <a:effectLst/>
                          <a:latin typeface="Times New Roman"/>
                          <a:ea typeface="Times New Roman"/>
                        </a:rPr>
                        <a:t>Số lượng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dirty="0">
                          <a:effectLst/>
                          <a:latin typeface="Times New Roman"/>
                          <a:ea typeface="Times New Roman"/>
                        </a:rPr>
                        <a:t>Một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a:effectLst/>
                          <a:latin typeface="Times New Roman"/>
                          <a:ea typeface="Times New Roman"/>
                        </a:rPr>
                        <a:t>Nhiều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lnSpc>
                          <a:spcPts val="1800"/>
                        </a:lnSpc>
                        <a:spcBef>
                          <a:spcPts val="400"/>
                        </a:spcBef>
                        <a:spcAft>
                          <a:spcPts val="0"/>
                        </a:spcAft>
                      </a:pPr>
                      <a:r>
                        <a:rPr lang="en-US" sz="1800">
                          <a:effectLst/>
                          <a:latin typeface="Times New Roman"/>
                          <a:ea typeface="Times New Roman"/>
                        </a:rPr>
                        <a:t>Bản chất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dirty="0">
                          <a:effectLst/>
                          <a:latin typeface="Times New Roman"/>
                          <a:ea typeface="Times New Roman"/>
                        </a:rPr>
                        <a:t>“Khung” chứa dữ liệu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a:effectLst/>
                          <a:latin typeface="Times New Roman"/>
                          <a:ea typeface="Times New Roman"/>
                        </a:rPr>
                        <a:t>Dữ liệu cụ thể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lnSpc>
                          <a:spcPts val="1800"/>
                        </a:lnSpc>
                        <a:spcBef>
                          <a:spcPts val="400"/>
                        </a:spcBef>
                        <a:spcAft>
                          <a:spcPts val="0"/>
                        </a:spcAft>
                      </a:pPr>
                      <a:r>
                        <a:rPr lang="en-US" sz="1800">
                          <a:effectLst/>
                          <a:latin typeface="Times New Roman"/>
                          <a:ea typeface="Times New Roman"/>
                        </a:rPr>
                        <a:t>Thể hiện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dirty="0">
                          <a:effectLst/>
                          <a:latin typeface="Times New Roman"/>
                          <a:ea typeface="Times New Roman"/>
                        </a:rPr>
                        <a:t>Tên thực thể và tên các đặc trưng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Bef>
                          <a:spcPts val="400"/>
                        </a:spcBef>
                        <a:spcAft>
                          <a:spcPts val="0"/>
                        </a:spcAft>
                      </a:pPr>
                      <a:r>
                        <a:rPr lang="en-US" sz="1800" dirty="0">
                          <a:effectLst/>
                          <a:latin typeface="Times New Roman"/>
                          <a:ea typeface="Times New Roman"/>
                        </a:rPr>
                        <a:t>Bộ các giá trị tương ứng với các đặc trưng của thực thể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itle 3"/>
          <p:cNvSpPr>
            <a:spLocks noGrp="1"/>
          </p:cNvSpPr>
          <p:nvPr>
            <p:ph type="title"/>
          </p:nvPr>
        </p:nvSpPr>
        <p:spPr>
          <a:xfrm>
            <a:off x="1825168" y="628124"/>
            <a:ext cx="8911687" cy="895876"/>
          </a:xfrm>
        </p:spPr>
        <p:txBody>
          <a:bodyPr>
            <a:noAutofit/>
          </a:bodyPr>
          <a:lstStyle/>
          <a:p>
            <a:r>
              <a:rPr lang="pt-BR"/>
              <a:t>Mô hình </a:t>
            </a:r>
            <a:r>
              <a:rPr lang="pt-BR" smtClean="0"/>
              <a:t>quan hệ </a:t>
            </a:r>
            <a:r>
              <a:rPr lang="pt-BR"/>
              <a:t>thực </a:t>
            </a:r>
            <a:r>
              <a:rPr lang="pt-BR" smtClean="0"/>
              <a:t>thể (tt)</a:t>
            </a:r>
            <a:r>
              <a:rPr lang="en-US"/>
              <a:t/>
            </a:r>
            <a:br>
              <a:rPr lang="en-US"/>
            </a:br>
            <a:endParaRPr lang="vi-VN"/>
          </a:p>
        </p:txBody>
      </p:sp>
    </p:spTree>
    <p:extLst>
      <p:ext uri="{BB962C8B-B14F-4D97-AF65-F5344CB8AC3E}">
        <p14:creationId xmlns:p14="http://schemas.microsoft.com/office/powerpoint/2010/main" val="13979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676400"/>
            <a:ext cx="8679455" cy="4419600"/>
          </a:xfrm>
        </p:spPr>
        <p:txBody>
          <a:bodyPr>
            <a:noAutofit/>
          </a:bodyPr>
          <a:lstStyle/>
          <a:p>
            <a:pPr marL="0" indent="0">
              <a:buNone/>
            </a:pPr>
            <a:r>
              <a:rPr lang="en-US" b="1" smtClean="0"/>
              <a:t>b</a:t>
            </a:r>
            <a:r>
              <a:rPr lang="en-US" b="1"/>
              <a:t>. Thuộc tính</a:t>
            </a:r>
          </a:p>
          <a:p>
            <a:pPr marL="0" indent="0">
              <a:buNone/>
            </a:pPr>
            <a:r>
              <a:rPr lang="en-US"/>
              <a:t>Các đặc trưng chung của thực thể gọi là thuộc tính của </a:t>
            </a:r>
            <a:r>
              <a:rPr lang="en-US" smtClean="0"/>
              <a:t>thực thể đó.</a:t>
            </a:r>
          </a:p>
          <a:p>
            <a:pPr marL="12700" indent="0">
              <a:buClr>
                <a:srgbClr val="330066"/>
              </a:buClr>
              <a:buSzPct val="70833"/>
              <a:buNone/>
              <a:tabLst>
                <a:tab pos="355607" algn="l"/>
              </a:tabLst>
            </a:pPr>
            <a:r>
              <a:rPr lang="vi-VN" b="1" spc="-35"/>
              <a:t>C</a:t>
            </a:r>
            <a:r>
              <a:rPr lang="vi-VN" b="1" spc="-40"/>
              <a:t>á</a:t>
            </a:r>
            <a:r>
              <a:rPr lang="vi-VN" b="1">
                <a:cs typeface="Arial"/>
              </a:rPr>
              <a:t>c</a:t>
            </a:r>
            <a:r>
              <a:rPr lang="vi-VN" b="1" spc="95"/>
              <a:t> </a:t>
            </a:r>
            <a:r>
              <a:rPr lang="vi-VN" b="1" spc="15"/>
              <a:t>lo</a:t>
            </a:r>
            <a:r>
              <a:rPr lang="vi-VN" b="1" spc="-50"/>
              <a:t>ạ</a:t>
            </a:r>
            <a:r>
              <a:rPr lang="vi-VN" b="1" spc="-10"/>
              <a:t>i</a:t>
            </a:r>
            <a:r>
              <a:rPr lang="vi-VN" b="1" spc="-35"/>
              <a:t> </a:t>
            </a:r>
            <a:r>
              <a:rPr lang="vi-VN" b="1" spc="-10"/>
              <a:t>t</a:t>
            </a:r>
            <a:r>
              <a:rPr lang="vi-VN" b="1" spc="15"/>
              <a:t>huộ</a:t>
            </a:r>
            <a:r>
              <a:rPr lang="vi-VN" b="1">
                <a:cs typeface="Arial"/>
              </a:rPr>
              <a:t>c</a:t>
            </a:r>
            <a:r>
              <a:rPr lang="vi-VN" b="1" spc="-105"/>
              <a:t> </a:t>
            </a:r>
            <a:r>
              <a:rPr lang="vi-VN" b="1" spc="-10"/>
              <a:t>t</a:t>
            </a:r>
            <a:r>
              <a:rPr lang="vi-VN" b="1" spc="20"/>
              <a:t>í</a:t>
            </a:r>
            <a:r>
              <a:rPr lang="vi-VN" b="1" spc="15"/>
              <a:t>nh</a:t>
            </a:r>
            <a:r>
              <a:rPr lang="vi-VN" b="1" spc="-10"/>
              <a:t>:</a:t>
            </a:r>
          </a:p>
          <a:p>
            <a:pPr marL="812807" marR="8891" lvl="1" indent="-457200" algn="just">
              <a:buClr>
                <a:srgbClr val="669999"/>
              </a:buClr>
              <a:buSzPct val="70000"/>
              <a:buFont typeface="Wingdings" panose="05000000000000000000" pitchFamily="2" charset="2"/>
              <a:buChar char="Ø"/>
              <a:tabLst>
                <a:tab pos="711214" algn="l"/>
              </a:tabLst>
            </a:pPr>
            <a:r>
              <a:rPr lang="vi-VN" spc="-40">
                <a:cs typeface="Arial"/>
              </a:rPr>
              <a:t>Thuộ</a:t>
            </a:r>
            <a:r>
              <a:rPr lang="vi-VN" spc="-15">
                <a:cs typeface="Arial"/>
              </a:rPr>
              <a:t>c</a:t>
            </a:r>
            <a:r>
              <a:rPr lang="vi-VN">
                <a:cs typeface="Arial"/>
              </a:rPr>
              <a:t>  </a:t>
            </a:r>
            <a:r>
              <a:rPr lang="vi-VN" spc="215">
                <a:cs typeface="Arial"/>
              </a:rPr>
              <a:t> </a:t>
            </a:r>
            <a:r>
              <a:rPr lang="vi-VN" spc="20">
                <a:cs typeface="Arial"/>
              </a:rPr>
              <a:t>t</a:t>
            </a:r>
            <a:r>
              <a:rPr lang="vi-VN" spc="25">
                <a:cs typeface="Arial"/>
              </a:rPr>
              <a:t>í</a:t>
            </a:r>
            <a:r>
              <a:rPr lang="vi-VN" spc="-40">
                <a:cs typeface="Arial"/>
              </a:rPr>
              <a:t>n</a:t>
            </a:r>
            <a:r>
              <a:rPr lang="vi-VN" spc="-15">
                <a:cs typeface="Arial"/>
              </a:rPr>
              <a:t>h</a:t>
            </a:r>
            <a:r>
              <a:rPr lang="vi-VN">
                <a:cs typeface="Arial"/>
              </a:rPr>
              <a:t>  </a:t>
            </a:r>
            <a:r>
              <a:rPr lang="vi-VN" spc="210">
                <a:cs typeface="Arial"/>
              </a:rPr>
              <a:t> </a:t>
            </a:r>
            <a:r>
              <a:rPr lang="vi-VN" spc="-40">
                <a:cs typeface="Arial"/>
              </a:rPr>
              <a:t>đơ</a:t>
            </a:r>
            <a:r>
              <a:rPr lang="vi-VN" spc="-15">
                <a:cs typeface="Arial"/>
              </a:rPr>
              <a:t>n</a:t>
            </a:r>
            <a:r>
              <a:rPr lang="vi-VN">
                <a:cs typeface="Arial"/>
              </a:rPr>
              <a:t>  </a:t>
            </a:r>
            <a:r>
              <a:rPr lang="vi-VN" spc="210">
                <a:cs typeface="Arial"/>
              </a:rPr>
              <a:t> </a:t>
            </a:r>
          </a:p>
          <a:p>
            <a:pPr marL="812807" marR="5080" lvl="1" indent="-457200" algn="just">
              <a:spcBef>
                <a:spcPts val="400"/>
              </a:spcBef>
              <a:buClr>
                <a:srgbClr val="669999"/>
              </a:buClr>
              <a:buSzPct val="70000"/>
              <a:buFont typeface="Wingdings" panose="05000000000000000000" pitchFamily="2" charset="2"/>
              <a:buChar char="Ø"/>
              <a:tabLst>
                <a:tab pos="711214" algn="l"/>
              </a:tabLst>
            </a:pPr>
            <a:r>
              <a:rPr lang="vi-VN" spc="-40">
                <a:cs typeface="Arial"/>
              </a:rPr>
              <a:t>Thuộ</a:t>
            </a:r>
            <a:r>
              <a:rPr lang="vi-VN" spc="-15">
                <a:cs typeface="Arial"/>
              </a:rPr>
              <a:t>c</a:t>
            </a:r>
            <a:r>
              <a:rPr lang="vi-VN">
                <a:cs typeface="Arial"/>
              </a:rPr>
              <a:t> </a:t>
            </a:r>
            <a:r>
              <a:rPr lang="vi-VN" spc="-25">
                <a:cs typeface="Arial"/>
              </a:rPr>
              <a:t> </a:t>
            </a:r>
            <a:r>
              <a:rPr lang="vi-VN" spc="20">
                <a:cs typeface="Arial"/>
              </a:rPr>
              <a:t>t</a:t>
            </a:r>
            <a:r>
              <a:rPr lang="vi-VN" spc="25">
                <a:cs typeface="Arial"/>
              </a:rPr>
              <a:t>í</a:t>
            </a:r>
            <a:r>
              <a:rPr lang="vi-VN" spc="-40">
                <a:cs typeface="Arial"/>
              </a:rPr>
              <a:t>n</a:t>
            </a:r>
            <a:r>
              <a:rPr lang="vi-VN" spc="-15">
                <a:cs typeface="Arial"/>
              </a:rPr>
              <a:t>h</a:t>
            </a:r>
            <a:r>
              <a:rPr lang="vi-VN">
                <a:cs typeface="Arial"/>
              </a:rPr>
              <a:t> </a:t>
            </a:r>
            <a:r>
              <a:rPr lang="vi-VN" spc="-135">
                <a:cs typeface="Arial"/>
              </a:rPr>
              <a:t> </a:t>
            </a:r>
            <a:r>
              <a:rPr lang="vi-VN" spc="20">
                <a:cs typeface="Arial"/>
              </a:rPr>
              <a:t>t</a:t>
            </a:r>
            <a:r>
              <a:rPr lang="vi-VN" spc="-15">
                <a:cs typeface="Arial"/>
              </a:rPr>
              <a:t>ổ hợp</a:t>
            </a:r>
          </a:p>
          <a:p>
            <a:pPr marL="812807" marR="5080" lvl="1" indent="-457200" algn="just">
              <a:spcBef>
                <a:spcPts val="400"/>
              </a:spcBef>
              <a:buClr>
                <a:srgbClr val="669999"/>
              </a:buClr>
              <a:buSzPct val="70000"/>
              <a:buFont typeface="Wingdings" panose="05000000000000000000" pitchFamily="2" charset="2"/>
              <a:buChar char="Ø"/>
              <a:tabLst>
                <a:tab pos="711214" algn="l"/>
              </a:tabLst>
            </a:pPr>
            <a:r>
              <a:rPr lang="vi-VN" spc="-10">
                <a:cs typeface="Arial"/>
              </a:rPr>
              <a:t>Thuộc tính đa trị</a:t>
            </a:r>
          </a:p>
          <a:p>
            <a:pPr marL="812807" marR="5080" lvl="1" indent="-457200" algn="just">
              <a:spcBef>
                <a:spcPts val="400"/>
              </a:spcBef>
              <a:buClr>
                <a:srgbClr val="669999"/>
              </a:buClr>
              <a:buSzPct val="70000"/>
              <a:buFont typeface="Wingdings" panose="05000000000000000000" pitchFamily="2" charset="2"/>
              <a:buChar char="Ø"/>
              <a:tabLst>
                <a:tab pos="711214" algn="l"/>
              </a:tabLst>
            </a:pPr>
            <a:r>
              <a:rPr lang="vi-VN" spc="-10">
                <a:cs typeface="Arial"/>
              </a:rPr>
              <a:t>Thuộc tính suy diễn</a:t>
            </a:r>
          </a:p>
          <a:p>
            <a:pPr marL="812807" marR="5080" lvl="1" indent="-457200" algn="just">
              <a:spcBef>
                <a:spcPts val="400"/>
              </a:spcBef>
              <a:buClr>
                <a:srgbClr val="669999"/>
              </a:buClr>
              <a:buSzPct val="70000"/>
              <a:buFont typeface="Wingdings" panose="05000000000000000000" pitchFamily="2" charset="2"/>
              <a:buChar char="Ø"/>
              <a:tabLst>
                <a:tab pos="711214" algn="l"/>
              </a:tabLst>
            </a:pPr>
            <a:r>
              <a:rPr lang="vi-VN" spc="-10">
                <a:cs typeface="Arial"/>
              </a:rPr>
              <a:t>Thuộc tính định danh (khóa)</a:t>
            </a:r>
          </a:p>
          <a:p>
            <a:pPr marL="0" indent="0">
              <a:buNone/>
            </a:pPr>
            <a:endParaRPr lang="en-US"/>
          </a:p>
          <a:p>
            <a:pPr>
              <a:buFontTx/>
              <a:buChar char="-"/>
            </a:pPr>
            <a:endParaRPr lang="en-US" b="1" i="1" smtClean="0"/>
          </a:p>
          <a:p>
            <a:pPr marL="0" indent="0">
              <a:buNone/>
            </a:pPr>
            <a:endParaRPr lang="en-US"/>
          </a:p>
        </p:txBody>
      </p:sp>
      <p:sp>
        <p:nvSpPr>
          <p:cNvPr id="5" name="Title 3"/>
          <p:cNvSpPr>
            <a:spLocks noGrp="1"/>
          </p:cNvSpPr>
          <p:nvPr>
            <p:ph type="title"/>
          </p:nvPr>
        </p:nvSpPr>
        <p:spPr>
          <a:xfrm>
            <a:off x="1825168" y="628124"/>
            <a:ext cx="8911687" cy="895876"/>
          </a:xfrm>
        </p:spPr>
        <p:txBody>
          <a:bodyPr>
            <a:noAutofit/>
          </a:bodyPr>
          <a:lstStyle/>
          <a:p>
            <a:r>
              <a:rPr lang="pt-BR"/>
              <a:t>Mô hình </a:t>
            </a:r>
            <a:r>
              <a:rPr lang="pt-BR" smtClean="0"/>
              <a:t>quan hệ </a:t>
            </a:r>
            <a:r>
              <a:rPr lang="pt-BR"/>
              <a:t>thực </a:t>
            </a:r>
            <a:r>
              <a:rPr lang="pt-BR" smtClean="0"/>
              <a:t>thể (tt)</a:t>
            </a:r>
            <a:r>
              <a:rPr lang="en-US"/>
              <a:t/>
            </a:r>
            <a:br>
              <a:rPr lang="en-US"/>
            </a:br>
            <a:endParaRPr lang="vi-VN"/>
          </a:p>
        </p:txBody>
      </p:sp>
    </p:spTree>
    <p:extLst>
      <p:ext uri="{BB962C8B-B14F-4D97-AF65-F5344CB8AC3E}">
        <p14:creationId xmlns:p14="http://schemas.microsoft.com/office/powerpoint/2010/main" val="39430154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752600"/>
            <a:ext cx="8991600" cy="4419600"/>
          </a:xfrm>
        </p:spPr>
        <p:txBody>
          <a:bodyPr>
            <a:noAutofit/>
          </a:bodyPr>
          <a:lstStyle/>
          <a:p>
            <a:pPr marL="0" indent="0">
              <a:buNone/>
            </a:pPr>
            <a:r>
              <a:rPr lang="en-US"/>
              <a:t>	+ Tên thực thể: viết hoa, để phân biệt với các thuộc tính.</a:t>
            </a:r>
          </a:p>
          <a:p>
            <a:pPr marL="0" indent="0">
              <a:buNone/>
            </a:pPr>
            <a:r>
              <a:rPr lang="en-US"/>
              <a:t>	+ Tên thuộc tính: viết thường.</a:t>
            </a:r>
          </a:p>
          <a:p>
            <a:pPr marL="0" indent="0">
              <a:buNone/>
            </a:pPr>
            <a:r>
              <a:rPr lang="en-US" b="1" i="1" smtClean="0"/>
              <a:t>* </a:t>
            </a:r>
            <a:r>
              <a:rPr lang="en-US" b="1" i="1"/>
              <a:t>Ký pháp: </a:t>
            </a:r>
            <a:endParaRPr lang="en-US"/>
          </a:p>
          <a:p>
            <a:pPr marL="0" indent="0">
              <a:buNone/>
            </a:pPr>
            <a:r>
              <a:rPr lang="en-US"/>
              <a:t>	+ Hình chữ nhật: chỉ các thực thể;</a:t>
            </a:r>
          </a:p>
          <a:p>
            <a:pPr marL="0" indent="0">
              <a:buNone/>
            </a:pPr>
            <a:r>
              <a:rPr lang="en-US"/>
              <a:t>	+ Hình elip: chỉ các thuộc tính;</a:t>
            </a:r>
          </a:p>
          <a:p>
            <a:pPr marL="0" indent="0">
              <a:buNone/>
            </a:pPr>
            <a:r>
              <a:rPr lang="en-US"/>
              <a:t>	+ Hình elip nét kép: chỉ các thuộc tính lặp;</a:t>
            </a:r>
          </a:p>
          <a:p>
            <a:pPr marL="0" indent="0">
              <a:buNone/>
            </a:pPr>
            <a:r>
              <a:rPr lang="en-US"/>
              <a:t>	+ Thuộc tính định danh: gạch chân.</a:t>
            </a:r>
          </a:p>
          <a:p>
            <a:pPr marL="0" indent="0">
              <a:buNone/>
            </a:pPr>
            <a:endParaRPr lang="en-US"/>
          </a:p>
        </p:txBody>
      </p:sp>
      <p:sp>
        <p:nvSpPr>
          <p:cNvPr id="5" name="Title 3"/>
          <p:cNvSpPr>
            <a:spLocks noGrp="1"/>
          </p:cNvSpPr>
          <p:nvPr>
            <p:ph type="title"/>
          </p:nvPr>
        </p:nvSpPr>
        <p:spPr>
          <a:xfrm>
            <a:off x="1825168" y="628124"/>
            <a:ext cx="8911687" cy="895876"/>
          </a:xfrm>
        </p:spPr>
        <p:txBody>
          <a:bodyPr>
            <a:noAutofit/>
          </a:bodyPr>
          <a:lstStyle/>
          <a:p>
            <a:r>
              <a:rPr lang="pt-BR"/>
              <a:t>Mô hình </a:t>
            </a:r>
            <a:r>
              <a:rPr lang="pt-BR" smtClean="0"/>
              <a:t>quan hệ </a:t>
            </a:r>
            <a:r>
              <a:rPr lang="pt-BR"/>
              <a:t>thực </a:t>
            </a:r>
            <a:r>
              <a:rPr lang="pt-BR" smtClean="0"/>
              <a:t>thể (tt)</a:t>
            </a:r>
            <a:r>
              <a:rPr lang="en-US"/>
              <a:t/>
            </a:r>
            <a:br>
              <a:rPr lang="en-US"/>
            </a:br>
            <a:endParaRPr lang="vi-VN"/>
          </a:p>
        </p:txBody>
      </p:sp>
    </p:spTree>
    <p:extLst>
      <p:ext uri="{BB962C8B-B14F-4D97-AF65-F5344CB8AC3E}">
        <p14:creationId xmlns:p14="http://schemas.microsoft.com/office/powerpoint/2010/main" val="35009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down)">
                                      <p:cBhvr>
                                        <p:cTn id="24" dur="500"/>
                                        <p:tgtEl>
                                          <p:spTgt spid="2">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09800" y="609600"/>
            <a:ext cx="8382000" cy="5658643"/>
            <a:chOff x="2201613" y="5301178"/>
            <a:chExt cx="4953000" cy="1175822"/>
          </a:xfrm>
          <a:solidFill>
            <a:schemeClr val="bg1"/>
          </a:solidFill>
        </p:grpSpPr>
        <p:sp>
          <p:nvSpPr>
            <p:cNvPr id="5" name="Rectangle 4"/>
            <p:cNvSpPr/>
            <p:nvPr/>
          </p:nvSpPr>
          <p:spPr>
            <a:xfrm>
              <a:off x="3429000" y="5638800"/>
              <a:ext cx="1295400" cy="304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SINHVIEN</a:t>
              </a:r>
            </a:p>
          </p:txBody>
        </p:sp>
        <p:sp>
          <p:nvSpPr>
            <p:cNvPr id="6" name="Oval 5"/>
            <p:cNvSpPr/>
            <p:nvPr/>
          </p:nvSpPr>
          <p:spPr>
            <a:xfrm>
              <a:off x="4868613" y="5301178"/>
              <a:ext cx="11430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err="1">
                  <a:solidFill>
                    <a:schemeClr val="tx1"/>
                  </a:solidFill>
                </a:rPr>
                <a:t>MãSV</a:t>
              </a:r>
              <a:endParaRPr lang="en-US" sz="2400" u="sng" dirty="0">
                <a:solidFill>
                  <a:schemeClr val="tx1"/>
                </a:solidFill>
              </a:endParaRPr>
            </a:p>
          </p:txBody>
        </p:sp>
        <p:sp>
          <p:nvSpPr>
            <p:cNvPr id="7" name="Oval 6"/>
            <p:cNvSpPr/>
            <p:nvPr/>
          </p:nvSpPr>
          <p:spPr>
            <a:xfrm>
              <a:off x="2201613" y="5321960"/>
              <a:ext cx="11430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Họ tên SV</a:t>
              </a:r>
            </a:p>
          </p:txBody>
        </p:sp>
        <p:sp>
          <p:nvSpPr>
            <p:cNvPr id="8" name="Oval 7"/>
            <p:cNvSpPr/>
            <p:nvPr/>
          </p:nvSpPr>
          <p:spPr>
            <a:xfrm>
              <a:off x="2324101" y="6122177"/>
              <a:ext cx="11430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Ngày sinh</a:t>
              </a:r>
            </a:p>
          </p:txBody>
        </p:sp>
        <p:sp>
          <p:nvSpPr>
            <p:cNvPr id="9" name="Oval 8"/>
            <p:cNvSpPr/>
            <p:nvPr/>
          </p:nvSpPr>
          <p:spPr>
            <a:xfrm>
              <a:off x="4944813" y="6172200"/>
              <a:ext cx="11430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Quê quán</a:t>
              </a:r>
            </a:p>
          </p:txBody>
        </p:sp>
        <p:sp>
          <p:nvSpPr>
            <p:cNvPr id="10" name="Oval 9"/>
            <p:cNvSpPr/>
            <p:nvPr/>
          </p:nvSpPr>
          <p:spPr>
            <a:xfrm>
              <a:off x="6011613" y="5702960"/>
              <a:ext cx="1143000" cy="304800"/>
            </a:xfrm>
            <a:prstGeom prst="ellipse">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Trình độ ngoại ngữ</a:t>
              </a:r>
            </a:p>
          </p:txBody>
        </p:sp>
        <p:cxnSp>
          <p:nvCxnSpPr>
            <p:cNvPr id="11" name="Straight Connector 10"/>
            <p:cNvCxnSpPr>
              <a:stCxn id="7" idx="6"/>
            </p:cNvCxnSpPr>
            <p:nvPr/>
          </p:nvCxnSpPr>
          <p:spPr>
            <a:xfrm>
              <a:off x="3344613" y="5474360"/>
              <a:ext cx="170978" cy="16444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6" idx="3"/>
            </p:cNvCxnSpPr>
            <p:nvPr/>
          </p:nvCxnSpPr>
          <p:spPr>
            <a:xfrm flipV="1">
              <a:off x="4716213" y="5561341"/>
              <a:ext cx="319789" cy="77459"/>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229924" y="5941338"/>
              <a:ext cx="228600" cy="20781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4716213" y="5943600"/>
              <a:ext cx="395988" cy="273237"/>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10" idx="2"/>
            </p:cNvCxnSpPr>
            <p:nvPr/>
          </p:nvCxnSpPr>
          <p:spPr>
            <a:xfrm>
              <a:off x="4724400" y="5791200"/>
              <a:ext cx="1287213" cy="64160"/>
            </a:xfrm>
            <a:prstGeom prst="line">
              <a:avLst/>
            </a:prstGeom>
            <a:grpFill/>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76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88745" y="1555396"/>
            <a:ext cx="8911687" cy="604661"/>
          </a:xfrm>
        </p:spPr>
        <p:txBody>
          <a:bodyPr>
            <a:normAutofit/>
          </a:bodyPr>
          <a:lstStyle/>
          <a:p>
            <a:r>
              <a:rPr lang="en-US" altLang="vi-VN" sz="2400" dirty="0"/>
              <a:t>Mối liên kết</a:t>
            </a:r>
            <a:r>
              <a:rPr lang="vi-VN" sz="2400" spc="-35" dirty="0"/>
              <a:t> (</a:t>
            </a:r>
            <a:r>
              <a:rPr lang="vi-VN" sz="2400" spc="30" dirty="0"/>
              <a:t>E</a:t>
            </a:r>
            <a:r>
              <a:rPr lang="vi-VN" sz="2400" spc="-70" dirty="0"/>
              <a:t>n</a:t>
            </a:r>
            <a:r>
              <a:rPr lang="vi-VN" sz="2400" spc="-50" dirty="0"/>
              <a:t>t</a:t>
            </a:r>
            <a:r>
              <a:rPr lang="vi-VN" sz="2400" spc="-30" dirty="0"/>
              <a:t>i</a:t>
            </a:r>
            <a:r>
              <a:rPr lang="vi-VN" sz="2400" spc="-35" dirty="0"/>
              <a:t>t</a:t>
            </a:r>
            <a:r>
              <a:rPr lang="vi-VN" sz="2400" dirty="0"/>
              <a:t>y</a:t>
            </a:r>
            <a:r>
              <a:rPr lang="vi-VN" sz="2400" spc="160" dirty="0"/>
              <a:t> </a:t>
            </a:r>
            <a:r>
              <a:rPr lang="vi-VN" sz="2400" spc="10" dirty="0"/>
              <a:t>R</a:t>
            </a:r>
            <a:r>
              <a:rPr lang="vi-VN" sz="2400" spc="-25" dirty="0"/>
              <a:t>e</a:t>
            </a:r>
            <a:r>
              <a:rPr lang="vi-VN" sz="2400" spc="-30" dirty="0"/>
              <a:t>l</a:t>
            </a:r>
            <a:r>
              <a:rPr lang="vi-VN" sz="2400" spc="-25" dirty="0"/>
              <a:t>a</a:t>
            </a:r>
            <a:r>
              <a:rPr lang="vi-VN" sz="2400" spc="-50" dirty="0"/>
              <a:t>t</a:t>
            </a:r>
            <a:r>
              <a:rPr lang="vi-VN" sz="2400" spc="-30" dirty="0"/>
              <a:t>i</a:t>
            </a:r>
            <a:r>
              <a:rPr lang="vi-VN" sz="2400" spc="-70" dirty="0"/>
              <a:t>on</a:t>
            </a:r>
            <a:r>
              <a:rPr lang="vi-VN" sz="2400" spc="-25" dirty="0"/>
              <a:t>s</a:t>
            </a:r>
            <a:r>
              <a:rPr lang="vi-VN" sz="2400" spc="-70" dirty="0"/>
              <a:t>h</a:t>
            </a:r>
            <a:r>
              <a:rPr lang="vi-VN" sz="2400" spc="-30" dirty="0"/>
              <a:t>i</a:t>
            </a:r>
            <a:r>
              <a:rPr lang="vi-VN" sz="2400" spc="-70" dirty="0"/>
              <a:t>p</a:t>
            </a:r>
            <a:r>
              <a:rPr lang="vi-VN" sz="2400" dirty="0"/>
              <a:t>)</a:t>
            </a:r>
            <a:endParaRPr lang="en-US" altLang="vi-VN" sz="2400" dirty="0"/>
          </a:p>
        </p:txBody>
      </p:sp>
      <p:sp>
        <p:nvSpPr>
          <p:cNvPr id="22533" name="Rectangle 3"/>
          <p:cNvSpPr>
            <a:spLocks noGrp="1" noChangeArrowheads="1"/>
          </p:cNvSpPr>
          <p:nvPr>
            <p:ph idx="1"/>
          </p:nvPr>
        </p:nvSpPr>
        <p:spPr>
          <a:xfrm>
            <a:off x="1581488" y="2134657"/>
            <a:ext cx="9155367" cy="5248275"/>
          </a:xfrm>
        </p:spPr>
        <p:txBody>
          <a:bodyPr/>
          <a:lstStyle/>
          <a:p>
            <a:pPr eaLnBrk="1" hangingPunct="1"/>
            <a:r>
              <a:rPr lang="en-US" altLang="vi-VN" dirty="0" smtClean="0"/>
              <a:t>Là sự liên kết giữa 2 hay nhiều tập thực thể</a:t>
            </a:r>
          </a:p>
          <a:p>
            <a:pPr algn="l" eaLnBrk="1" hangingPunct="1"/>
            <a:r>
              <a:rPr lang="en-US" altLang="vi-VN" b="0" dirty="0" smtClean="0"/>
              <a:t>Ví dụ giữa tập thực thể NHANVIEN và PHONGBAN có các liên kết</a:t>
            </a:r>
          </a:p>
          <a:p>
            <a:pPr lvl="1" eaLnBrk="1" hangingPunct="1"/>
            <a:r>
              <a:rPr lang="en-US" altLang="vi-VN" dirty="0" smtClean="0"/>
              <a:t>Một nhân viên thuộc một phòng ban nào đó</a:t>
            </a:r>
          </a:p>
          <a:p>
            <a:pPr lvl="1" eaLnBrk="1" hangingPunct="1"/>
            <a:r>
              <a:rPr lang="en-US" altLang="vi-VN" dirty="0" smtClean="0"/>
              <a:t>Một phòng ban có một nhân viên làm trưởng phòng</a:t>
            </a:r>
          </a:p>
          <a:p>
            <a:pPr lvl="1"/>
            <a:r>
              <a:rPr lang="en-US" altLang="vi-VN" dirty="0"/>
              <a:t>Một phòng ban có </a:t>
            </a:r>
            <a:r>
              <a:rPr lang="en-US" altLang="vi-VN" dirty="0" smtClean="0"/>
              <a:t>nhiều </a:t>
            </a:r>
            <a:r>
              <a:rPr lang="en-US" altLang="vi-VN" dirty="0"/>
              <a:t>nhân </a:t>
            </a:r>
            <a:r>
              <a:rPr lang="en-US" altLang="vi-VN" dirty="0" smtClean="0"/>
              <a:t>viên làm việc</a:t>
            </a:r>
          </a:p>
          <a:p>
            <a:pPr marL="457209" lvl="1" indent="0">
              <a:buNone/>
            </a:pPr>
            <a:r>
              <a:rPr lang="en-US" altLang="vi-VN" dirty="0" smtClean="0"/>
              <a:t>Ký hiệu: </a:t>
            </a:r>
          </a:p>
          <a:p>
            <a:pPr eaLnBrk="1" hangingPunct="1"/>
            <a:endParaRPr lang="en-US" altLang="vi-VN" dirty="0" smtClean="0"/>
          </a:p>
          <a:p>
            <a:pPr lvl="1" eaLnBrk="1" hangingPunct="1"/>
            <a:endParaRPr lang="en-US" altLang="vi-VN" dirty="0" smtClean="0"/>
          </a:p>
        </p:txBody>
      </p:sp>
      <p:grpSp>
        <p:nvGrpSpPr>
          <p:cNvPr id="7" name="Group 15"/>
          <p:cNvGrpSpPr>
            <a:grpSpLocks/>
          </p:cNvGrpSpPr>
          <p:nvPr/>
        </p:nvGrpSpPr>
        <p:grpSpPr bwMode="auto">
          <a:xfrm>
            <a:off x="3962400" y="5714472"/>
            <a:ext cx="1953866" cy="733426"/>
            <a:chOff x="1392" y="3465"/>
            <a:chExt cx="1248" cy="462"/>
          </a:xfrm>
        </p:grpSpPr>
        <p:sp>
          <p:nvSpPr>
            <p:cNvPr id="8" name="AutoShape 10"/>
            <p:cNvSpPr>
              <a:spLocks noChangeArrowheads="1"/>
            </p:cNvSpPr>
            <p:nvPr/>
          </p:nvSpPr>
          <p:spPr bwMode="auto">
            <a:xfrm>
              <a:off x="1392" y="3465"/>
              <a:ext cx="1248" cy="462"/>
            </a:xfrm>
            <a:prstGeom prst="flowChartDecision">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endParaRPr lang="vi-VN" altLang="vi-VN"/>
            </a:p>
          </p:txBody>
        </p:sp>
        <p:sp>
          <p:nvSpPr>
            <p:cNvPr id="9" name="Text Box 11"/>
            <p:cNvSpPr txBox="1">
              <a:spLocks noChangeArrowheads="1"/>
            </p:cNvSpPr>
            <p:nvPr/>
          </p:nvSpPr>
          <p:spPr bwMode="auto">
            <a:xfrm>
              <a:off x="1392" y="3561"/>
              <a:ext cx="12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n-US" altLang="vi-VN" sz="1600" dirty="0"/>
                <a:t>Tên liên kết</a:t>
              </a:r>
            </a:p>
          </p:txBody>
        </p:sp>
      </p:grpSp>
      <p:sp>
        <p:nvSpPr>
          <p:cNvPr id="10" name="Text Box 12"/>
          <p:cNvSpPr txBox="1">
            <a:spLocks noChangeArrowheads="1"/>
          </p:cNvSpPr>
          <p:nvPr/>
        </p:nvSpPr>
        <p:spPr bwMode="auto">
          <a:xfrm>
            <a:off x="6378547" y="5835678"/>
            <a:ext cx="18787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vi-VN" b="1" dirty="0"/>
              <a:t> Mối liên kết</a:t>
            </a:r>
          </a:p>
        </p:txBody>
      </p:sp>
      <p:sp>
        <p:nvSpPr>
          <p:cNvPr id="11" name="Title 3"/>
          <p:cNvSpPr txBox="1">
            <a:spLocks/>
          </p:cNvSpPr>
          <p:nvPr/>
        </p:nvSpPr>
        <p:spPr>
          <a:xfrm>
            <a:off x="1825168" y="628124"/>
            <a:ext cx="8911687" cy="89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mtClean="0"/>
              <a:t>Mô hình quan hệ thực thể (tt)</a:t>
            </a:r>
            <a:r>
              <a:rPr lang="en-US" smtClean="0"/>
              <a:t/>
            </a:r>
            <a:br>
              <a:rPr lang="en-US" smtClean="0"/>
            </a:br>
            <a:endParaRPr lang="vi-VN"/>
          </a:p>
        </p:txBody>
      </p:sp>
    </p:spTree>
    <p:extLst>
      <p:ext uri="{BB962C8B-B14F-4D97-AF65-F5344CB8AC3E}">
        <p14:creationId xmlns:p14="http://schemas.microsoft.com/office/powerpoint/2010/main" val="3340297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6942" y="152400"/>
            <a:ext cx="8315325" cy="1102866"/>
          </a:xfrm>
          <a:prstGeom prst="rect">
            <a:avLst/>
          </a:prstGeom>
        </p:spPr>
        <p:txBody>
          <a:bodyPr vert="horz" wrap="square" lIns="0" tIns="543560" rIns="0" bIns="0" rtlCol="0" anchor="t">
            <a:spAutoFit/>
          </a:bodyPr>
          <a:lstStyle/>
          <a:p>
            <a:pPr marL="279406"/>
            <a:r>
              <a:rPr spc="-70" dirty="0"/>
              <a:t>Mố</a:t>
            </a:r>
            <a:r>
              <a:rPr spc="-15" dirty="0"/>
              <a:t>i</a:t>
            </a:r>
            <a:r>
              <a:rPr spc="75" dirty="0"/>
              <a:t> </a:t>
            </a:r>
            <a:r>
              <a:rPr spc="-30" dirty="0"/>
              <a:t>li</a:t>
            </a:r>
            <a:r>
              <a:rPr spc="-25" dirty="0"/>
              <a:t>ên</a:t>
            </a:r>
            <a:r>
              <a:rPr spc="40" dirty="0"/>
              <a:t> </a:t>
            </a:r>
            <a:r>
              <a:rPr spc="-25" dirty="0"/>
              <a:t>kế</a:t>
            </a:r>
            <a:r>
              <a:rPr dirty="0"/>
              <a:t>t</a:t>
            </a:r>
            <a:r>
              <a:rPr spc="55" dirty="0"/>
              <a:t> </a:t>
            </a:r>
            <a:r>
              <a:rPr spc="-35" dirty="0"/>
              <a:t>(</a:t>
            </a:r>
            <a:r>
              <a:rPr spc="30" dirty="0"/>
              <a:t>E</a:t>
            </a:r>
            <a:r>
              <a:rPr spc="-70" dirty="0"/>
              <a:t>n</a:t>
            </a:r>
            <a:r>
              <a:rPr spc="-50" dirty="0"/>
              <a:t>t</a:t>
            </a:r>
            <a:r>
              <a:rPr spc="-30" dirty="0"/>
              <a:t>i</a:t>
            </a:r>
            <a:r>
              <a:rPr spc="-35" dirty="0"/>
              <a:t>t</a:t>
            </a:r>
            <a:r>
              <a:rPr dirty="0"/>
              <a:t>y</a:t>
            </a:r>
            <a:r>
              <a:rPr spc="160" dirty="0"/>
              <a:t> </a:t>
            </a:r>
            <a:r>
              <a:rPr spc="10" dirty="0"/>
              <a:t>R</a:t>
            </a:r>
            <a:r>
              <a:rPr spc="-25" dirty="0"/>
              <a:t>e</a:t>
            </a:r>
            <a:r>
              <a:rPr spc="-30" dirty="0"/>
              <a:t>l</a:t>
            </a:r>
            <a:r>
              <a:rPr spc="-25" dirty="0"/>
              <a:t>a</a:t>
            </a:r>
            <a:r>
              <a:rPr spc="-50" dirty="0"/>
              <a:t>t</a:t>
            </a:r>
            <a:r>
              <a:rPr spc="-30" dirty="0"/>
              <a:t>i</a:t>
            </a:r>
            <a:r>
              <a:rPr spc="-70" dirty="0"/>
              <a:t>on</a:t>
            </a:r>
            <a:r>
              <a:rPr spc="-25" dirty="0"/>
              <a:t>s</a:t>
            </a:r>
            <a:r>
              <a:rPr spc="-70" dirty="0"/>
              <a:t>h</a:t>
            </a:r>
            <a:r>
              <a:rPr spc="-30" dirty="0"/>
              <a:t>i</a:t>
            </a:r>
            <a:r>
              <a:rPr spc="-70" dirty="0"/>
              <a:t>p</a:t>
            </a:r>
            <a:r>
              <a:rPr dirty="0"/>
              <a:t>)</a:t>
            </a:r>
          </a:p>
        </p:txBody>
      </p:sp>
      <p:sp>
        <p:nvSpPr>
          <p:cNvPr id="3" name="object 3"/>
          <p:cNvSpPr txBox="1"/>
          <p:nvPr/>
        </p:nvSpPr>
        <p:spPr>
          <a:xfrm>
            <a:off x="1706942" y="1440208"/>
            <a:ext cx="8968617" cy="3060774"/>
          </a:xfrm>
          <a:prstGeom prst="rect">
            <a:avLst/>
          </a:prstGeom>
        </p:spPr>
        <p:txBody>
          <a:bodyPr vert="horz" wrap="square" lIns="0" tIns="0" rIns="0" bIns="0" rtlCol="0">
            <a:spAutoFit/>
          </a:bodyPr>
          <a:lstStyle/>
          <a:p>
            <a:pPr marL="355607" marR="25401" indent="-342907" algn="just" defTabSz="914418">
              <a:lnSpc>
                <a:spcPct val="100699"/>
              </a:lnSpc>
              <a:buClr>
                <a:srgbClr val="330066"/>
              </a:buClr>
              <a:buSzPct val="70833"/>
              <a:buFont typeface="Arial"/>
              <a:buChar char="●"/>
              <a:tabLst>
                <a:tab pos="355607" algn="l"/>
              </a:tabLst>
            </a:pPr>
            <a:r>
              <a:rPr sz="2667" spc="-25" dirty="0">
                <a:solidFill>
                  <a:prstClr val="black"/>
                </a:solidFill>
                <a:latin typeface="Arial"/>
                <a:cs typeface="Arial"/>
              </a:rPr>
              <a:t>B</a:t>
            </a:r>
            <a:r>
              <a:rPr sz="2667" spc="-35" dirty="0">
                <a:solidFill>
                  <a:prstClr val="black"/>
                </a:solidFill>
                <a:latin typeface="Arial"/>
                <a:cs typeface="Arial"/>
              </a:rPr>
              <a:t>ậ</a:t>
            </a:r>
            <a:r>
              <a:rPr sz="2667" dirty="0">
                <a:solidFill>
                  <a:prstClr val="black"/>
                </a:solidFill>
                <a:latin typeface="Arial"/>
                <a:cs typeface="Arial"/>
              </a:rPr>
              <a:t>c</a:t>
            </a:r>
            <a:r>
              <a:rPr sz="2667" spc="30" dirty="0">
                <a:solidFill>
                  <a:prstClr val="black"/>
                </a:solidFill>
                <a:latin typeface="Arial"/>
                <a:cs typeface="Arial"/>
              </a:rPr>
              <a:t> </a:t>
            </a:r>
            <a:r>
              <a:rPr sz="2667" dirty="0">
                <a:solidFill>
                  <a:prstClr val="black"/>
                </a:solidFill>
                <a:latin typeface="Arial"/>
                <a:cs typeface="Arial"/>
              </a:rPr>
              <a:t>c</a:t>
            </a:r>
            <a:r>
              <a:rPr sz="2667" spc="-35" dirty="0">
                <a:solidFill>
                  <a:prstClr val="black"/>
                </a:solidFill>
                <a:latin typeface="Arial"/>
                <a:cs typeface="Arial"/>
              </a:rPr>
              <a:t>ủ</a:t>
            </a:r>
            <a:r>
              <a:rPr sz="2667" dirty="0">
                <a:solidFill>
                  <a:prstClr val="black"/>
                </a:solidFill>
                <a:latin typeface="Arial"/>
                <a:cs typeface="Arial"/>
              </a:rPr>
              <a:t>a</a:t>
            </a:r>
            <a:r>
              <a:rPr sz="2667" spc="-5" dirty="0">
                <a:solidFill>
                  <a:prstClr val="black"/>
                </a:solidFill>
                <a:latin typeface="Arial"/>
                <a:cs typeface="Arial"/>
              </a:rPr>
              <a:t> </a:t>
            </a:r>
            <a:r>
              <a:rPr sz="2667" dirty="0">
                <a:solidFill>
                  <a:prstClr val="black"/>
                </a:solidFill>
                <a:latin typeface="Arial"/>
                <a:cs typeface="Arial"/>
              </a:rPr>
              <a:t>k</a:t>
            </a:r>
            <a:r>
              <a:rPr sz="2667" spc="-35" dirty="0">
                <a:solidFill>
                  <a:prstClr val="black"/>
                </a:solidFill>
                <a:latin typeface="Arial"/>
                <a:cs typeface="Arial"/>
              </a:rPr>
              <a:t>iể</a:t>
            </a:r>
            <a:r>
              <a:rPr sz="2667" dirty="0">
                <a:solidFill>
                  <a:prstClr val="black"/>
                </a:solidFill>
                <a:latin typeface="Arial"/>
                <a:cs typeface="Arial"/>
              </a:rPr>
              <a:t>u</a:t>
            </a:r>
            <a:r>
              <a:rPr sz="2667" spc="95" dirty="0">
                <a:solidFill>
                  <a:prstClr val="black"/>
                </a:solidFill>
                <a:latin typeface="Arial"/>
                <a:cs typeface="Arial"/>
              </a:rPr>
              <a:t> </a:t>
            </a:r>
            <a:r>
              <a:rPr sz="2667" spc="-35" dirty="0">
                <a:solidFill>
                  <a:prstClr val="black"/>
                </a:solidFill>
                <a:latin typeface="Arial"/>
                <a:cs typeface="Arial"/>
              </a:rPr>
              <a:t>liê</a:t>
            </a:r>
            <a:r>
              <a:rPr sz="2667" dirty="0">
                <a:solidFill>
                  <a:prstClr val="black"/>
                </a:solidFill>
                <a:latin typeface="Arial"/>
                <a:cs typeface="Arial"/>
              </a:rPr>
              <a:t>n</a:t>
            </a:r>
            <a:r>
              <a:rPr sz="2667" spc="95" dirty="0">
                <a:solidFill>
                  <a:prstClr val="black"/>
                </a:solidFill>
                <a:latin typeface="Arial"/>
                <a:cs typeface="Arial"/>
              </a:rPr>
              <a:t> </a:t>
            </a:r>
            <a:r>
              <a:rPr sz="2667" dirty="0">
                <a:solidFill>
                  <a:prstClr val="black"/>
                </a:solidFill>
                <a:latin typeface="Arial"/>
                <a:cs typeface="Arial"/>
              </a:rPr>
              <a:t>k</a:t>
            </a:r>
            <a:r>
              <a:rPr sz="2667" spc="-35" dirty="0">
                <a:solidFill>
                  <a:prstClr val="black"/>
                </a:solidFill>
                <a:latin typeface="Arial"/>
                <a:cs typeface="Arial"/>
              </a:rPr>
              <a:t>ế</a:t>
            </a:r>
            <a:r>
              <a:rPr sz="2667" spc="20" dirty="0">
                <a:solidFill>
                  <a:prstClr val="black"/>
                </a:solidFill>
                <a:latin typeface="Arial"/>
                <a:cs typeface="Arial"/>
              </a:rPr>
              <a:t>t</a:t>
            </a:r>
            <a:r>
              <a:rPr sz="2667" spc="-10" dirty="0">
                <a:solidFill>
                  <a:prstClr val="black"/>
                </a:solidFill>
                <a:latin typeface="Arial"/>
                <a:cs typeface="Arial"/>
              </a:rPr>
              <a:t>:</a:t>
            </a:r>
            <a:r>
              <a:rPr sz="2667" spc="65" dirty="0">
                <a:solidFill>
                  <a:prstClr val="black"/>
                </a:solidFill>
                <a:latin typeface="Arial"/>
                <a:cs typeface="Arial"/>
              </a:rPr>
              <a:t> </a:t>
            </a:r>
            <a:r>
              <a:rPr sz="2667" spc="-35" dirty="0">
                <a:solidFill>
                  <a:prstClr val="black"/>
                </a:solidFill>
                <a:latin typeface="Arial"/>
                <a:cs typeface="Arial"/>
              </a:rPr>
              <a:t>L</a:t>
            </a:r>
            <a:r>
              <a:rPr sz="2667" dirty="0">
                <a:solidFill>
                  <a:prstClr val="black"/>
                </a:solidFill>
                <a:latin typeface="Arial"/>
                <a:cs typeface="Arial"/>
              </a:rPr>
              <a:t>à</a:t>
            </a:r>
            <a:r>
              <a:rPr sz="2667" spc="-5" dirty="0">
                <a:solidFill>
                  <a:prstClr val="black"/>
                </a:solidFill>
                <a:latin typeface="Arial"/>
                <a:cs typeface="Arial"/>
              </a:rPr>
              <a:t> </a:t>
            </a:r>
            <a:r>
              <a:rPr sz="2667" dirty="0">
                <a:solidFill>
                  <a:prstClr val="black"/>
                </a:solidFill>
                <a:latin typeface="Arial"/>
                <a:cs typeface="Arial"/>
              </a:rPr>
              <a:t>số</a:t>
            </a:r>
            <a:r>
              <a:rPr sz="2667" spc="-5" dirty="0">
                <a:solidFill>
                  <a:prstClr val="black"/>
                </a:solidFill>
                <a:latin typeface="Arial"/>
                <a:cs typeface="Arial"/>
              </a:rPr>
              <a:t> </a:t>
            </a:r>
            <a:r>
              <a:rPr sz="2667" spc="-35" dirty="0">
                <a:solidFill>
                  <a:prstClr val="black"/>
                </a:solidFill>
                <a:latin typeface="Arial"/>
                <a:cs typeface="Arial"/>
              </a:rPr>
              <a:t>l</a:t>
            </a:r>
            <a:r>
              <a:rPr sz="2667" spc="-10" dirty="0">
                <a:solidFill>
                  <a:prstClr val="black"/>
                </a:solidFill>
                <a:latin typeface="Arial"/>
                <a:cs typeface="Arial"/>
              </a:rPr>
              <a:t>ư</a:t>
            </a:r>
            <a:r>
              <a:rPr sz="2667" spc="5" dirty="0">
                <a:solidFill>
                  <a:prstClr val="black"/>
                </a:solidFill>
                <a:latin typeface="Arial"/>
                <a:cs typeface="Arial"/>
              </a:rPr>
              <a:t>ợ</a:t>
            </a:r>
            <a:r>
              <a:rPr sz="2667" spc="-35" dirty="0">
                <a:solidFill>
                  <a:prstClr val="black"/>
                </a:solidFill>
                <a:latin typeface="Arial"/>
                <a:cs typeface="Arial"/>
              </a:rPr>
              <a:t>n</a:t>
            </a:r>
            <a:r>
              <a:rPr sz="2667" dirty="0">
                <a:solidFill>
                  <a:prstClr val="black"/>
                </a:solidFill>
                <a:latin typeface="Arial"/>
                <a:cs typeface="Arial"/>
              </a:rPr>
              <a:t>g</a:t>
            </a:r>
            <a:r>
              <a:rPr sz="2667" spc="95" dirty="0">
                <a:solidFill>
                  <a:prstClr val="black"/>
                </a:solidFill>
                <a:latin typeface="Arial"/>
                <a:cs typeface="Arial"/>
              </a:rPr>
              <a:t> </a:t>
            </a:r>
            <a:r>
              <a:rPr sz="2667" dirty="0">
                <a:solidFill>
                  <a:prstClr val="black"/>
                </a:solidFill>
                <a:latin typeface="Arial"/>
                <a:cs typeface="Arial"/>
              </a:rPr>
              <a:t>c</a:t>
            </a:r>
            <a:r>
              <a:rPr sz="2667" spc="-35" dirty="0">
                <a:solidFill>
                  <a:prstClr val="black"/>
                </a:solidFill>
                <a:latin typeface="Arial"/>
                <a:cs typeface="Arial"/>
              </a:rPr>
              <a:t>á</a:t>
            </a:r>
            <a:r>
              <a:rPr sz="2667" dirty="0">
                <a:solidFill>
                  <a:prstClr val="black"/>
                </a:solidFill>
                <a:latin typeface="Arial"/>
                <a:cs typeface="Arial"/>
              </a:rPr>
              <a:t>c</a:t>
            </a:r>
            <a:r>
              <a:rPr sz="2667" spc="30" dirty="0">
                <a:solidFill>
                  <a:prstClr val="black"/>
                </a:solidFill>
                <a:latin typeface="Arial"/>
                <a:cs typeface="Arial"/>
              </a:rPr>
              <a:t> </a:t>
            </a:r>
            <a:r>
              <a:rPr sz="2667" spc="20" dirty="0">
                <a:solidFill>
                  <a:prstClr val="black"/>
                </a:solidFill>
                <a:latin typeface="Arial"/>
                <a:cs typeface="Arial"/>
              </a:rPr>
              <a:t>t</a:t>
            </a:r>
            <a:r>
              <a:rPr sz="2667" spc="-35" dirty="0">
                <a:solidFill>
                  <a:prstClr val="black"/>
                </a:solidFill>
                <a:latin typeface="Arial"/>
                <a:cs typeface="Arial"/>
              </a:rPr>
              <a:t>h</a:t>
            </a:r>
            <a:r>
              <a:rPr sz="2667" spc="-10" dirty="0">
                <a:solidFill>
                  <a:prstClr val="black"/>
                </a:solidFill>
                <a:latin typeface="Arial"/>
                <a:cs typeface="Arial"/>
              </a:rPr>
              <a:t>ự</a:t>
            </a:r>
            <a:r>
              <a:rPr sz="2667" dirty="0">
                <a:solidFill>
                  <a:prstClr val="black"/>
                </a:solidFill>
                <a:latin typeface="Arial"/>
                <a:cs typeface="Arial"/>
              </a:rPr>
              <a:t>c</a:t>
            </a:r>
            <a:r>
              <a:rPr sz="2667" spc="-70" dirty="0">
                <a:solidFill>
                  <a:prstClr val="black"/>
                </a:solidFill>
                <a:latin typeface="Arial"/>
                <a:cs typeface="Arial"/>
              </a:rPr>
              <a:t> </a:t>
            </a:r>
            <a:r>
              <a:rPr sz="2667" spc="20" dirty="0">
                <a:solidFill>
                  <a:prstClr val="black"/>
                </a:solidFill>
                <a:latin typeface="Arial"/>
                <a:cs typeface="Arial"/>
              </a:rPr>
              <a:t>t</a:t>
            </a:r>
            <a:r>
              <a:rPr sz="2667" spc="-35" dirty="0">
                <a:solidFill>
                  <a:prstClr val="black"/>
                </a:solidFill>
                <a:latin typeface="Arial"/>
                <a:cs typeface="Arial"/>
              </a:rPr>
              <a:t>h</a:t>
            </a:r>
            <a:r>
              <a:rPr sz="2667" dirty="0">
                <a:solidFill>
                  <a:prstClr val="black"/>
                </a:solidFill>
                <a:latin typeface="Arial"/>
                <a:cs typeface="Arial"/>
              </a:rPr>
              <a:t>ể</a:t>
            </a:r>
            <a:r>
              <a:rPr sz="2667" spc="-5" dirty="0">
                <a:solidFill>
                  <a:prstClr val="black"/>
                </a:solidFill>
                <a:latin typeface="Arial"/>
                <a:cs typeface="Arial"/>
              </a:rPr>
              <a:t> </a:t>
            </a:r>
            <a:r>
              <a:rPr sz="2667" spc="20" dirty="0">
                <a:solidFill>
                  <a:prstClr val="black"/>
                </a:solidFill>
                <a:latin typeface="Arial"/>
                <a:cs typeface="Arial"/>
              </a:rPr>
              <a:t>t</a:t>
            </a:r>
            <a:r>
              <a:rPr sz="2667" spc="-35" dirty="0">
                <a:solidFill>
                  <a:prstClr val="black"/>
                </a:solidFill>
                <a:latin typeface="Arial"/>
                <a:cs typeface="Arial"/>
              </a:rPr>
              <a:t>ha</a:t>
            </a:r>
            <a:r>
              <a:rPr sz="2667" dirty="0">
                <a:solidFill>
                  <a:prstClr val="black"/>
                </a:solidFill>
                <a:latin typeface="Arial"/>
                <a:cs typeface="Arial"/>
              </a:rPr>
              <a:t>m</a:t>
            </a:r>
            <a:r>
              <a:rPr sz="2667" spc="30" dirty="0">
                <a:solidFill>
                  <a:prstClr val="black"/>
                </a:solidFill>
                <a:latin typeface="Arial"/>
                <a:cs typeface="Arial"/>
              </a:rPr>
              <a:t> </a:t>
            </a:r>
            <a:r>
              <a:rPr sz="2667" spc="-35" dirty="0">
                <a:solidFill>
                  <a:prstClr val="black"/>
                </a:solidFill>
                <a:latin typeface="Arial"/>
                <a:cs typeface="Arial"/>
              </a:rPr>
              <a:t>gi</a:t>
            </a:r>
            <a:r>
              <a:rPr sz="2667" dirty="0">
                <a:solidFill>
                  <a:prstClr val="black"/>
                </a:solidFill>
                <a:latin typeface="Arial"/>
                <a:cs typeface="Arial"/>
              </a:rPr>
              <a:t>a</a:t>
            </a:r>
            <a:r>
              <a:rPr sz="2667" spc="95" dirty="0">
                <a:solidFill>
                  <a:prstClr val="black"/>
                </a:solidFill>
                <a:latin typeface="Arial"/>
                <a:cs typeface="Arial"/>
              </a:rPr>
              <a:t> </a:t>
            </a:r>
            <a:r>
              <a:rPr sz="2667" dirty="0">
                <a:solidFill>
                  <a:prstClr val="black"/>
                </a:solidFill>
                <a:latin typeface="Arial"/>
                <a:cs typeface="Arial"/>
              </a:rPr>
              <a:t>v</a:t>
            </a:r>
            <a:r>
              <a:rPr sz="2667" spc="-35" dirty="0">
                <a:solidFill>
                  <a:prstClr val="black"/>
                </a:solidFill>
                <a:latin typeface="Arial"/>
                <a:cs typeface="Arial"/>
              </a:rPr>
              <a:t>à</a:t>
            </a:r>
            <a:r>
              <a:rPr sz="2667" dirty="0">
                <a:solidFill>
                  <a:prstClr val="black"/>
                </a:solidFill>
                <a:latin typeface="Arial"/>
                <a:cs typeface="Arial"/>
              </a:rPr>
              <a:t>o </a:t>
            </a:r>
            <a:r>
              <a:rPr sz="2667" spc="-35" dirty="0">
                <a:solidFill>
                  <a:prstClr val="black"/>
                </a:solidFill>
                <a:latin typeface="Arial"/>
                <a:cs typeface="Arial"/>
              </a:rPr>
              <a:t>liê</a:t>
            </a:r>
            <a:r>
              <a:rPr sz="2667" dirty="0">
                <a:solidFill>
                  <a:prstClr val="black"/>
                </a:solidFill>
                <a:latin typeface="Arial"/>
                <a:cs typeface="Arial"/>
              </a:rPr>
              <a:t>n</a:t>
            </a:r>
            <a:r>
              <a:rPr sz="2667" spc="95" dirty="0">
                <a:solidFill>
                  <a:prstClr val="black"/>
                </a:solidFill>
                <a:latin typeface="Arial"/>
                <a:cs typeface="Arial"/>
              </a:rPr>
              <a:t> </a:t>
            </a:r>
            <a:r>
              <a:rPr sz="2667" dirty="0">
                <a:solidFill>
                  <a:prstClr val="black"/>
                </a:solidFill>
                <a:latin typeface="Arial"/>
                <a:cs typeface="Arial"/>
              </a:rPr>
              <a:t>k</a:t>
            </a:r>
            <a:r>
              <a:rPr sz="2667" spc="-35" dirty="0">
                <a:solidFill>
                  <a:prstClr val="black"/>
                </a:solidFill>
                <a:latin typeface="Arial"/>
                <a:cs typeface="Arial"/>
              </a:rPr>
              <a:t>ế</a:t>
            </a:r>
            <a:r>
              <a:rPr sz="2667" spc="20" dirty="0">
                <a:solidFill>
                  <a:prstClr val="black"/>
                </a:solidFill>
                <a:latin typeface="Arial"/>
                <a:cs typeface="Arial"/>
              </a:rPr>
              <a:t>t</a:t>
            </a:r>
            <a:r>
              <a:rPr sz="2667" spc="-10" dirty="0">
                <a:solidFill>
                  <a:prstClr val="black"/>
                </a:solidFill>
                <a:latin typeface="Arial"/>
                <a:cs typeface="Arial"/>
              </a:rPr>
              <a:t>.</a:t>
            </a:r>
            <a:endParaRPr sz="2667" dirty="0">
              <a:solidFill>
                <a:prstClr val="black"/>
              </a:solidFill>
              <a:latin typeface="Arial"/>
              <a:cs typeface="Arial"/>
            </a:endParaRPr>
          </a:p>
          <a:p>
            <a:pPr marL="711214" lvl="1" indent="-355607" algn="just" defTabSz="914418">
              <a:spcBef>
                <a:spcPts val="520"/>
              </a:spcBef>
              <a:buClr>
                <a:srgbClr val="669999"/>
              </a:buClr>
              <a:buSzPct val="70000"/>
              <a:buFont typeface="Arial"/>
              <a:buChar char="●"/>
              <a:tabLst>
                <a:tab pos="711214" algn="l"/>
              </a:tabLst>
            </a:pPr>
            <a:r>
              <a:rPr sz="2667" spc="-35" dirty="0">
                <a:solidFill>
                  <a:prstClr val="black"/>
                </a:solidFill>
                <a:latin typeface="Arial"/>
                <a:cs typeface="Arial"/>
              </a:rPr>
              <a:t>K</a:t>
            </a:r>
            <a:r>
              <a:rPr sz="2667" spc="-45" dirty="0">
                <a:solidFill>
                  <a:prstClr val="black"/>
                </a:solidFill>
                <a:latin typeface="Arial"/>
                <a:cs typeface="Arial"/>
              </a:rPr>
              <a:t>i</a:t>
            </a:r>
            <a:r>
              <a:rPr sz="2667" spc="-15" dirty="0">
                <a:solidFill>
                  <a:prstClr val="black"/>
                </a:solidFill>
                <a:latin typeface="Arial"/>
                <a:cs typeface="Arial"/>
              </a:rPr>
              <a:t>ể</a:t>
            </a:r>
            <a:r>
              <a:rPr sz="2667" dirty="0">
                <a:solidFill>
                  <a:prstClr val="black"/>
                </a:solidFill>
                <a:latin typeface="Arial"/>
                <a:cs typeface="Arial"/>
              </a:rPr>
              <a:t>u</a:t>
            </a:r>
            <a:r>
              <a:rPr sz="2667" spc="130" dirty="0">
                <a:solidFill>
                  <a:prstClr val="black"/>
                </a:solidFill>
                <a:latin typeface="Arial"/>
                <a:cs typeface="Arial"/>
              </a:rPr>
              <a:t> </a:t>
            </a:r>
            <a:r>
              <a:rPr sz="2667" spc="-45" dirty="0">
                <a:solidFill>
                  <a:prstClr val="black"/>
                </a:solidFill>
                <a:latin typeface="Arial"/>
                <a:cs typeface="Arial"/>
              </a:rPr>
              <a:t>li</a:t>
            </a:r>
            <a:r>
              <a:rPr sz="2667" spc="-15" dirty="0">
                <a:solidFill>
                  <a:prstClr val="black"/>
                </a:solidFill>
                <a:latin typeface="Arial"/>
                <a:cs typeface="Arial"/>
              </a:rPr>
              <a:t>ê</a:t>
            </a:r>
            <a:r>
              <a:rPr sz="2667" dirty="0">
                <a:solidFill>
                  <a:prstClr val="black"/>
                </a:solidFill>
                <a:latin typeface="Arial"/>
                <a:cs typeface="Arial"/>
              </a:rPr>
              <a:t>n</a:t>
            </a:r>
            <a:r>
              <a:rPr sz="2667" spc="30" dirty="0">
                <a:solidFill>
                  <a:prstClr val="black"/>
                </a:solidFill>
                <a:latin typeface="Arial"/>
                <a:cs typeface="Arial"/>
              </a:rPr>
              <a:t> </a:t>
            </a:r>
            <a:r>
              <a:rPr sz="2667" dirty="0">
                <a:solidFill>
                  <a:prstClr val="black"/>
                </a:solidFill>
                <a:latin typeface="Arial"/>
                <a:cs typeface="Arial"/>
              </a:rPr>
              <a:t>k</a:t>
            </a:r>
            <a:r>
              <a:rPr sz="2667" spc="-15" dirty="0">
                <a:solidFill>
                  <a:prstClr val="black"/>
                </a:solidFill>
                <a:latin typeface="Arial"/>
                <a:cs typeface="Arial"/>
              </a:rPr>
              <a:t>ế</a:t>
            </a:r>
            <a:r>
              <a:rPr sz="2667" spc="-10" dirty="0">
                <a:solidFill>
                  <a:prstClr val="black"/>
                </a:solidFill>
                <a:latin typeface="Arial"/>
                <a:cs typeface="Arial"/>
              </a:rPr>
              <a:t>t</a:t>
            </a:r>
            <a:r>
              <a:rPr sz="2667" spc="85" dirty="0">
                <a:solidFill>
                  <a:prstClr val="black"/>
                </a:solidFill>
                <a:latin typeface="Arial"/>
                <a:cs typeface="Arial"/>
              </a:rPr>
              <a:t> </a:t>
            </a:r>
            <a:r>
              <a:rPr sz="2667" spc="-15" dirty="0">
                <a:solidFill>
                  <a:prstClr val="black"/>
                </a:solidFill>
                <a:latin typeface="Arial"/>
                <a:cs typeface="Arial"/>
              </a:rPr>
              <a:t>bậ</a:t>
            </a:r>
            <a:r>
              <a:rPr sz="2667" dirty="0">
                <a:solidFill>
                  <a:prstClr val="black"/>
                </a:solidFill>
                <a:latin typeface="Arial"/>
                <a:cs typeface="Arial"/>
              </a:rPr>
              <a:t>c</a:t>
            </a:r>
            <a:r>
              <a:rPr sz="2667" spc="-60" dirty="0">
                <a:solidFill>
                  <a:prstClr val="black"/>
                </a:solidFill>
                <a:latin typeface="Arial"/>
                <a:cs typeface="Arial"/>
              </a:rPr>
              <a:t> </a:t>
            </a:r>
            <a:r>
              <a:rPr sz="2667" dirty="0">
                <a:solidFill>
                  <a:prstClr val="black"/>
                </a:solidFill>
                <a:latin typeface="Arial"/>
                <a:cs typeface="Arial"/>
              </a:rPr>
              <a:t>1</a:t>
            </a:r>
            <a:r>
              <a:rPr sz="2667" spc="30" dirty="0">
                <a:solidFill>
                  <a:prstClr val="black"/>
                </a:solidFill>
                <a:latin typeface="Arial"/>
                <a:cs typeface="Arial"/>
              </a:rPr>
              <a:t> (</a:t>
            </a:r>
            <a:r>
              <a:rPr sz="2667" spc="-15" dirty="0">
                <a:solidFill>
                  <a:prstClr val="black"/>
                </a:solidFill>
                <a:latin typeface="Arial"/>
                <a:cs typeface="Arial"/>
              </a:rPr>
              <a:t>đ</a:t>
            </a:r>
            <a:r>
              <a:rPr sz="2667" dirty="0">
                <a:solidFill>
                  <a:prstClr val="black"/>
                </a:solidFill>
                <a:latin typeface="Arial"/>
                <a:cs typeface="Arial"/>
              </a:rPr>
              <a:t>ệ</a:t>
            </a:r>
            <a:r>
              <a:rPr sz="2667" spc="-70" dirty="0">
                <a:solidFill>
                  <a:prstClr val="black"/>
                </a:solidFill>
                <a:latin typeface="Arial"/>
                <a:cs typeface="Arial"/>
              </a:rPr>
              <a:t> </a:t>
            </a:r>
            <a:r>
              <a:rPr sz="2667" spc="-15" dirty="0">
                <a:solidFill>
                  <a:prstClr val="black"/>
                </a:solidFill>
                <a:latin typeface="Arial"/>
                <a:cs typeface="Arial"/>
              </a:rPr>
              <a:t>qu</a:t>
            </a:r>
            <a:r>
              <a:rPr sz="2667" dirty="0">
                <a:solidFill>
                  <a:prstClr val="black"/>
                </a:solidFill>
                <a:latin typeface="Arial"/>
                <a:cs typeface="Arial"/>
              </a:rPr>
              <a:t>y)</a:t>
            </a:r>
            <a:r>
              <a:rPr sz="2667" spc="75" dirty="0">
                <a:solidFill>
                  <a:prstClr val="black"/>
                </a:solidFill>
                <a:latin typeface="Arial"/>
                <a:cs typeface="Arial"/>
              </a:rPr>
              <a:t> </a:t>
            </a:r>
            <a:r>
              <a:rPr sz="2667" spc="-45" dirty="0">
                <a:solidFill>
                  <a:prstClr val="black"/>
                </a:solidFill>
                <a:latin typeface="Arial"/>
                <a:cs typeface="Arial"/>
              </a:rPr>
              <a:t>l</a:t>
            </a:r>
            <a:r>
              <a:rPr sz="2667" dirty="0">
                <a:solidFill>
                  <a:prstClr val="black"/>
                </a:solidFill>
                <a:latin typeface="Arial"/>
                <a:cs typeface="Arial"/>
              </a:rPr>
              <a:t>à</a:t>
            </a:r>
            <a:r>
              <a:rPr sz="2667" spc="30" dirty="0">
                <a:solidFill>
                  <a:prstClr val="black"/>
                </a:solidFill>
                <a:latin typeface="Arial"/>
                <a:cs typeface="Arial"/>
              </a:rPr>
              <a:t> m</a:t>
            </a:r>
            <a:r>
              <a:rPr sz="2667" spc="-15" dirty="0">
                <a:solidFill>
                  <a:prstClr val="black"/>
                </a:solidFill>
                <a:latin typeface="Arial"/>
                <a:cs typeface="Arial"/>
              </a:rPr>
              <a:t>ố</a:t>
            </a:r>
            <a:r>
              <a:rPr sz="2667" dirty="0">
                <a:solidFill>
                  <a:prstClr val="black"/>
                </a:solidFill>
                <a:latin typeface="Arial"/>
                <a:cs typeface="Arial"/>
              </a:rPr>
              <a:t>i</a:t>
            </a:r>
            <a:r>
              <a:rPr sz="2667" spc="-5" dirty="0">
                <a:solidFill>
                  <a:prstClr val="black"/>
                </a:solidFill>
                <a:latin typeface="Arial"/>
                <a:cs typeface="Arial"/>
              </a:rPr>
              <a:t> </a:t>
            </a:r>
            <a:r>
              <a:rPr sz="2667" spc="-15" dirty="0">
                <a:solidFill>
                  <a:prstClr val="black"/>
                </a:solidFill>
                <a:latin typeface="Arial"/>
                <a:cs typeface="Arial"/>
              </a:rPr>
              <a:t>qua</a:t>
            </a:r>
            <a:r>
              <a:rPr sz="2667" dirty="0">
                <a:solidFill>
                  <a:prstClr val="black"/>
                </a:solidFill>
                <a:latin typeface="Arial"/>
                <a:cs typeface="Arial"/>
              </a:rPr>
              <a:t>n</a:t>
            </a:r>
            <a:r>
              <a:rPr sz="2667" spc="30" dirty="0">
                <a:solidFill>
                  <a:prstClr val="black"/>
                </a:solidFill>
                <a:latin typeface="Arial"/>
                <a:cs typeface="Arial"/>
              </a:rPr>
              <a:t> </a:t>
            </a:r>
            <a:r>
              <a:rPr sz="2667" spc="-15" dirty="0">
                <a:solidFill>
                  <a:prstClr val="black"/>
                </a:solidFill>
                <a:latin typeface="Arial"/>
                <a:cs typeface="Arial"/>
              </a:rPr>
              <a:t>h</a:t>
            </a:r>
            <a:r>
              <a:rPr sz="2667" dirty="0">
                <a:solidFill>
                  <a:prstClr val="black"/>
                </a:solidFill>
                <a:latin typeface="Arial"/>
                <a:cs typeface="Arial"/>
              </a:rPr>
              <a:t>ệ</a:t>
            </a:r>
            <a:r>
              <a:rPr sz="2667" spc="-70" dirty="0">
                <a:solidFill>
                  <a:prstClr val="black"/>
                </a:solidFill>
                <a:latin typeface="Arial"/>
                <a:cs typeface="Arial"/>
              </a:rPr>
              <a:t> </a:t>
            </a:r>
            <a:r>
              <a:rPr sz="2667" spc="-15" dirty="0">
                <a:solidFill>
                  <a:prstClr val="black"/>
                </a:solidFill>
                <a:latin typeface="Arial"/>
                <a:cs typeface="Arial"/>
              </a:rPr>
              <a:t>g</a:t>
            </a:r>
            <a:r>
              <a:rPr sz="2667" spc="-45" dirty="0">
                <a:solidFill>
                  <a:prstClr val="black"/>
                </a:solidFill>
                <a:latin typeface="Arial"/>
                <a:cs typeface="Arial"/>
              </a:rPr>
              <a:t>i</a:t>
            </a:r>
            <a:r>
              <a:rPr sz="2667" spc="-40" dirty="0">
                <a:solidFill>
                  <a:prstClr val="black"/>
                </a:solidFill>
                <a:latin typeface="Arial"/>
                <a:cs typeface="Arial"/>
              </a:rPr>
              <a:t>ữ</a:t>
            </a:r>
            <a:r>
              <a:rPr sz="2667" dirty="0">
                <a:solidFill>
                  <a:prstClr val="black"/>
                </a:solidFill>
                <a:latin typeface="Arial"/>
                <a:cs typeface="Arial"/>
              </a:rPr>
              <a:t>a</a:t>
            </a:r>
            <a:r>
              <a:rPr sz="2667" spc="130" dirty="0">
                <a:solidFill>
                  <a:prstClr val="black"/>
                </a:solidFill>
                <a:latin typeface="Arial"/>
                <a:cs typeface="Arial"/>
              </a:rPr>
              <a:t> </a:t>
            </a:r>
            <a:r>
              <a:rPr sz="2667" dirty="0">
                <a:solidFill>
                  <a:prstClr val="black"/>
                </a:solidFill>
                <a:latin typeface="Arial"/>
                <a:cs typeface="Arial"/>
              </a:rPr>
              <a:t>c</a:t>
            </a:r>
            <a:r>
              <a:rPr sz="2667" spc="-15" dirty="0">
                <a:solidFill>
                  <a:prstClr val="black"/>
                </a:solidFill>
                <a:latin typeface="Arial"/>
                <a:cs typeface="Arial"/>
              </a:rPr>
              <a:t>ùn</a:t>
            </a:r>
            <a:r>
              <a:rPr sz="2667" dirty="0">
                <a:solidFill>
                  <a:prstClr val="black"/>
                </a:solidFill>
                <a:latin typeface="Arial"/>
                <a:cs typeface="Arial"/>
              </a:rPr>
              <a:t>g</a:t>
            </a:r>
            <a:r>
              <a:rPr sz="2667" spc="30" dirty="0">
                <a:solidFill>
                  <a:prstClr val="black"/>
                </a:solidFill>
                <a:latin typeface="Arial"/>
                <a:cs typeface="Arial"/>
              </a:rPr>
              <a:t> </a:t>
            </a:r>
            <a:r>
              <a:rPr sz="2667" dirty="0">
                <a:solidFill>
                  <a:prstClr val="black"/>
                </a:solidFill>
                <a:latin typeface="Arial"/>
                <a:cs typeface="Arial"/>
              </a:rPr>
              <a:t>1</a:t>
            </a:r>
            <a:r>
              <a:rPr sz="2667" spc="-70" dirty="0">
                <a:solidFill>
                  <a:prstClr val="black"/>
                </a:solidFill>
                <a:latin typeface="Arial"/>
                <a:cs typeface="Arial"/>
              </a:rPr>
              <a:t> </a:t>
            </a:r>
            <a:r>
              <a:rPr sz="2667" dirty="0">
                <a:solidFill>
                  <a:prstClr val="black"/>
                </a:solidFill>
                <a:latin typeface="Arial"/>
                <a:cs typeface="Arial"/>
              </a:rPr>
              <a:t>k</a:t>
            </a:r>
            <a:r>
              <a:rPr sz="2667" spc="-45" dirty="0">
                <a:solidFill>
                  <a:prstClr val="black"/>
                </a:solidFill>
                <a:latin typeface="Arial"/>
                <a:cs typeface="Arial"/>
              </a:rPr>
              <a:t>i</a:t>
            </a:r>
            <a:r>
              <a:rPr sz="2667" spc="-15" dirty="0">
                <a:solidFill>
                  <a:prstClr val="black"/>
                </a:solidFill>
                <a:latin typeface="Arial"/>
                <a:cs typeface="Arial"/>
              </a:rPr>
              <a:t>ể</a:t>
            </a:r>
            <a:r>
              <a:rPr sz="2667" dirty="0">
                <a:solidFill>
                  <a:prstClr val="black"/>
                </a:solidFill>
                <a:latin typeface="Arial"/>
                <a:cs typeface="Arial"/>
              </a:rPr>
              <a:t>u</a:t>
            </a:r>
            <a:r>
              <a:rPr sz="2667" spc="130" dirty="0">
                <a:solidFill>
                  <a:prstClr val="black"/>
                </a:solidFill>
                <a:latin typeface="Arial"/>
                <a:cs typeface="Arial"/>
              </a:rPr>
              <a:t> </a:t>
            </a:r>
            <a:r>
              <a:rPr sz="2667" spc="25" dirty="0">
                <a:solidFill>
                  <a:prstClr val="black"/>
                </a:solidFill>
                <a:latin typeface="Arial"/>
                <a:cs typeface="Arial"/>
              </a:rPr>
              <a:t>t</a:t>
            </a:r>
            <a:r>
              <a:rPr sz="2667" spc="-15" dirty="0">
                <a:solidFill>
                  <a:prstClr val="black"/>
                </a:solidFill>
                <a:latin typeface="Arial"/>
                <a:cs typeface="Arial"/>
              </a:rPr>
              <a:t>h</a:t>
            </a:r>
            <a:r>
              <a:rPr sz="2667" spc="-40" dirty="0">
                <a:solidFill>
                  <a:prstClr val="black"/>
                </a:solidFill>
                <a:latin typeface="Arial"/>
                <a:cs typeface="Arial"/>
              </a:rPr>
              <a:t>ự</a:t>
            </a:r>
            <a:r>
              <a:rPr sz="2667" dirty="0">
                <a:solidFill>
                  <a:prstClr val="black"/>
                </a:solidFill>
                <a:latin typeface="Arial"/>
                <a:cs typeface="Arial"/>
              </a:rPr>
              <a:t>c</a:t>
            </a:r>
            <a:r>
              <a:rPr sz="2667" spc="-60" dirty="0">
                <a:solidFill>
                  <a:prstClr val="black"/>
                </a:solidFill>
                <a:latin typeface="Arial"/>
                <a:cs typeface="Arial"/>
              </a:rPr>
              <a:t> </a:t>
            </a:r>
            <a:r>
              <a:rPr sz="2667" spc="25" dirty="0">
                <a:solidFill>
                  <a:prstClr val="black"/>
                </a:solidFill>
                <a:latin typeface="Arial"/>
                <a:cs typeface="Arial"/>
              </a:rPr>
              <a:t>t</a:t>
            </a:r>
            <a:r>
              <a:rPr sz="2667" spc="-15" dirty="0">
                <a:solidFill>
                  <a:prstClr val="black"/>
                </a:solidFill>
                <a:latin typeface="Arial"/>
                <a:cs typeface="Arial"/>
              </a:rPr>
              <a:t>hể</a:t>
            </a:r>
            <a:r>
              <a:rPr sz="2667" spc="-10" dirty="0">
                <a:solidFill>
                  <a:prstClr val="black"/>
                </a:solidFill>
                <a:latin typeface="Arial"/>
                <a:cs typeface="Arial"/>
              </a:rPr>
              <a:t>.</a:t>
            </a:r>
            <a:endParaRPr sz="2667" dirty="0">
              <a:solidFill>
                <a:prstClr val="black"/>
              </a:solidFill>
              <a:latin typeface="Arial"/>
              <a:cs typeface="Arial"/>
            </a:endParaRPr>
          </a:p>
          <a:p>
            <a:pPr marL="711214" lvl="1" indent="-355607" algn="just" defTabSz="914418">
              <a:spcBef>
                <a:spcPts val="500"/>
              </a:spcBef>
              <a:buClr>
                <a:srgbClr val="669999"/>
              </a:buClr>
              <a:buSzPct val="70000"/>
              <a:buFont typeface="Arial"/>
              <a:buChar char="●"/>
              <a:tabLst>
                <a:tab pos="711214" algn="l"/>
              </a:tabLst>
            </a:pPr>
            <a:r>
              <a:rPr sz="2667" spc="-35" dirty="0">
                <a:solidFill>
                  <a:prstClr val="black"/>
                </a:solidFill>
                <a:latin typeface="Arial"/>
                <a:cs typeface="Arial"/>
              </a:rPr>
              <a:t>K</a:t>
            </a:r>
            <a:r>
              <a:rPr sz="2667" spc="-45" dirty="0">
                <a:solidFill>
                  <a:prstClr val="black"/>
                </a:solidFill>
                <a:latin typeface="Arial"/>
                <a:cs typeface="Arial"/>
              </a:rPr>
              <a:t>i</a:t>
            </a:r>
            <a:r>
              <a:rPr sz="2667" spc="-15" dirty="0">
                <a:solidFill>
                  <a:prstClr val="black"/>
                </a:solidFill>
                <a:latin typeface="Arial"/>
                <a:cs typeface="Arial"/>
              </a:rPr>
              <a:t>ể</a:t>
            </a:r>
            <a:r>
              <a:rPr sz="2667" dirty="0">
                <a:solidFill>
                  <a:prstClr val="black"/>
                </a:solidFill>
                <a:latin typeface="Arial"/>
                <a:cs typeface="Arial"/>
              </a:rPr>
              <a:t>u</a:t>
            </a:r>
            <a:r>
              <a:rPr sz="2667" spc="130" dirty="0">
                <a:solidFill>
                  <a:prstClr val="black"/>
                </a:solidFill>
                <a:latin typeface="Arial"/>
                <a:cs typeface="Arial"/>
              </a:rPr>
              <a:t> </a:t>
            </a:r>
            <a:r>
              <a:rPr sz="2667" spc="-45" dirty="0">
                <a:solidFill>
                  <a:prstClr val="black"/>
                </a:solidFill>
                <a:latin typeface="Arial"/>
                <a:cs typeface="Arial"/>
              </a:rPr>
              <a:t>li</a:t>
            </a:r>
            <a:r>
              <a:rPr sz="2667" spc="-15" dirty="0">
                <a:solidFill>
                  <a:prstClr val="black"/>
                </a:solidFill>
                <a:latin typeface="Arial"/>
                <a:cs typeface="Arial"/>
              </a:rPr>
              <a:t>ê</a:t>
            </a:r>
            <a:r>
              <a:rPr sz="2667" dirty="0">
                <a:solidFill>
                  <a:prstClr val="black"/>
                </a:solidFill>
                <a:latin typeface="Arial"/>
                <a:cs typeface="Arial"/>
              </a:rPr>
              <a:t>n</a:t>
            </a:r>
            <a:r>
              <a:rPr sz="2667" spc="30" dirty="0">
                <a:solidFill>
                  <a:prstClr val="black"/>
                </a:solidFill>
                <a:latin typeface="Arial"/>
                <a:cs typeface="Arial"/>
              </a:rPr>
              <a:t> </a:t>
            </a:r>
            <a:r>
              <a:rPr sz="2667" dirty="0">
                <a:solidFill>
                  <a:prstClr val="black"/>
                </a:solidFill>
                <a:latin typeface="Arial"/>
                <a:cs typeface="Arial"/>
              </a:rPr>
              <a:t>k</a:t>
            </a:r>
            <a:r>
              <a:rPr sz="2667" spc="-15" dirty="0">
                <a:solidFill>
                  <a:prstClr val="black"/>
                </a:solidFill>
                <a:latin typeface="Arial"/>
                <a:cs typeface="Arial"/>
              </a:rPr>
              <a:t>ế</a:t>
            </a:r>
            <a:r>
              <a:rPr sz="2667" spc="-10" dirty="0">
                <a:solidFill>
                  <a:prstClr val="black"/>
                </a:solidFill>
                <a:latin typeface="Arial"/>
                <a:cs typeface="Arial"/>
              </a:rPr>
              <a:t>t</a:t>
            </a:r>
            <a:r>
              <a:rPr sz="2667" spc="85" dirty="0">
                <a:solidFill>
                  <a:prstClr val="black"/>
                </a:solidFill>
                <a:latin typeface="Arial"/>
                <a:cs typeface="Arial"/>
              </a:rPr>
              <a:t> </a:t>
            </a:r>
            <a:r>
              <a:rPr sz="2667" spc="-15" dirty="0">
                <a:solidFill>
                  <a:prstClr val="black"/>
                </a:solidFill>
                <a:latin typeface="Arial"/>
                <a:cs typeface="Arial"/>
              </a:rPr>
              <a:t>bậ</a:t>
            </a:r>
            <a:r>
              <a:rPr sz="2667" dirty="0">
                <a:solidFill>
                  <a:prstClr val="black"/>
                </a:solidFill>
                <a:latin typeface="Arial"/>
                <a:cs typeface="Arial"/>
              </a:rPr>
              <a:t>c</a:t>
            </a:r>
            <a:r>
              <a:rPr sz="2667" spc="-60" dirty="0">
                <a:solidFill>
                  <a:prstClr val="black"/>
                </a:solidFill>
                <a:latin typeface="Arial"/>
                <a:cs typeface="Arial"/>
              </a:rPr>
              <a:t> </a:t>
            </a:r>
            <a:r>
              <a:rPr sz="2667" dirty="0">
                <a:solidFill>
                  <a:prstClr val="black"/>
                </a:solidFill>
                <a:latin typeface="Arial"/>
                <a:cs typeface="Arial"/>
              </a:rPr>
              <a:t>2</a:t>
            </a:r>
            <a:r>
              <a:rPr sz="2667" spc="30" dirty="0">
                <a:solidFill>
                  <a:prstClr val="black"/>
                </a:solidFill>
                <a:latin typeface="Arial"/>
                <a:cs typeface="Arial"/>
              </a:rPr>
              <a:t> </a:t>
            </a:r>
            <a:r>
              <a:rPr sz="2667" spc="-45" dirty="0">
                <a:solidFill>
                  <a:prstClr val="black"/>
                </a:solidFill>
                <a:latin typeface="Arial"/>
                <a:cs typeface="Arial"/>
              </a:rPr>
              <a:t>l</a:t>
            </a:r>
            <a:r>
              <a:rPr sz="2667" dirty="0">
                <a:solidFill>
                  <a:prstClr val="black"/>
                </a:solidFill>
                <a:latin typeface="Arial"/>
                <a:cs typeface="Arial"/>
              </a:rPr>
              <a:t>à</a:t>
            </a:r>
            <a:r>
              <a:rPr sz="2667" spc="30" dirty="0">
                <a:solidFill>
                  <a:prstClr val="black"/>
                </a:solidFill>
                <a:latin typeface="Arial"/>
                <a:cs typeface="Arial"/>
              </a:rPr>
              <a:t> m</a:t>
            </a:r>
            <a:r>
              <a:rPr sz="2667" spc="-15" dirty="0">
                <a:solidFill>
                  <a:prstClr val="black"/>
                </a:solidFill>
                <a:latin typeface="Arial"/>
                <a:cs typeface="Arial"/>
              </a:rPr>
              <a:t>ố</a:t>
            </a:r>
            <a:r>
              <a:rPr sz="2667" dirty="0">
                <a:solidFill>
                  <a:prstClr val="black"/>
                </a:solidFill>
                <a:latin typeface="Arial"/>
                <a:cs typeface="Arial"/>
              </a:rPr>
              <a:t>i</a:t>
            </a:r>
            <a:r>
              <a:rPr sz="2667" spc="-5" dirty="0">
                <a:solidFill>
                  <a:prstClr val="black"/>
                </a:solidFill>
                <a:latin typeface="Arial"/>
                <a:cs typeface="Arial"/>
              </a:rPr>
              <a:t> </a:t>
            </a:r>
            <a:r>
              <a:rPr sz="2667" spc="-45" dirty="0">
                <a:solidFill>
                  <a:prstClr val="black"/>
                </a:solidFill>
                <a:latin typeface="Arial"/>
                <a:cs typeface="Arial"/>
              </a:rPr>
              <a:t>li</a:t>
            </a:r>
            <a:r>
              <a:rPr sz="2667" spc="-15" dirty="0">
                <a:solidFill>
                  <a:prstClr val="black"/>
                </a:solidFill>
                <a:latin typeface="Arial"/>
                <a:cs typeface="Arial"/>
              </a:rPr>
              <a:t>ê</a:t>
            </a:r>
            <a:r>
              <a:rPr sz="2667" dirty="0">
                <a:solidFill>
                  <a:prstClr val="black"/>
                </a:solidFill>
                <a:latin typeface="Arial"/>
                <a:cs typeface="Arial"/>
              </a:rPr>
              <a:t>n</a:t>
            </a:r>
            <a:r>
              <a:rPr sz="2667" spc="130" dirty="0">
                <a:solidFill>
                  <a:prstClr val="black"/>
                </a:solidFill>
                <a:latin typeface="Arial"/>
                <a:cs typeface="Arial"/>
              </a:rPr>
              <a:t> </a:t>
            </a:r>
            <a:r>
              <a:rPr sz="2667" dirty="0">
                <a:solidFill>
                  <a:prstClr val="black"/>
                </a:solidFill>
                <a:latin typeface="Arial"/>
                <a:cs typeface="Arial"/>
              </a:rPr>
              <a:t>k</a:t>
            </a:r>
            <a:r>
              <a:rPr sz="2667" spc="-15" dirty="0">
                <a:solidFill>
                  <a:prstClr val="black"/>
                </a:solidFill>
                <a:latin typeface="Arial"/>
                <a:cs typeface="Arial"/>
              </a:rPr>
              <a:t>ế</a:t>
            </a:r>
            <a:r>
              <a:rPr sz="2667" spc="-10" dirty="0">
                <a:solidFill>
                  <a:prstClr val="black"/>
                </a:solidFill>
                <a:latin typeface="Arial"/>
                <a:cs typeface="Arial"/>
              </a:rPr>
              <a:t>t</a:t>
            </a:r>
            <a:r>
              <a:rPr sz="2667" spc="-15" dirty="0">
                <a:solidFill>
                  <a:prstClr val="black"/>
                </a:solidFill>
                <a:latin typeface="Arial"/>
                <a:cs typeface="Arial"/>
              </a:rPr>
              <a:t> g</a:t>
            </a:r>
            <a:r>
              <a:rPr sz="2667" spc="-45" dirty="0">
                <a:solidFill>
                  <a:prstClr val="black"/>
                </a:solidFill>
                <a:latin typeface="Arial"/>
                <a:cs typeface="Arial"/>
              </a:rPr>
              <a:t>i</a:t>
            </a:r>
            <a:r>
              <a:rPr sz="2667" spc="-40" dirty="0">
                <a:solidFill>
                  <a:prstClr val="black"/>
                </a:solidFill>
                <a:latin typeface="Arial"/>
                <a:cs typeface="Arial"/>
              </a:rPr>
              <a:t>ữ</a:t>
            </a:r>
            <a:r>
              <a:rPr sz="2667" dirty="0">
                <a:solidFill>
                  <a:prstClr val="black"/>
                </a:solidFill>
                <a:latin typeface="Arial"/>
                <a:cs typeface="Arial"/>
              </a:rPr>
              <a:t>a</a:t>
            </a:r>
            <a:r>
              <a:rPr sz="2667" spc="30" dirty="0">
                <a:solidFill>
                  <a:prstClr val="black"/>
                </a:solidFill>
                <a:latin typeface="Arial"/>
                <a:cs typeface="Arial"/>
              </a:rPr>
              <a:t> </a:t>
            </a:r>
            <a:r>
              <a:rPr sz="2667" spc="-15" dirty="0">
                <a:solidFill>
                  <a:prstClr val="black"/>
                </a:solidFill>
                <a:latin typeface="Arial"/>
                <a:cs typeface="Arial"/>
              </a:rPr>
              <a:t>ha</a:t>
            </a:r>
            <a:r>
              <a:rPr sz="2667" dirty="0">
                <a:solidFill>
                  <a:prstClr val="black"/>
                </a:solidFill>
                <a:latin typeface="Arial"/>
                <a:cs typeface="Arial"/>
              </a:rPr>
              <a:t>i</a:t>
            </a:r>
            <a:r>
              <a:rPr sz="2667" spc="95" dirty="0">
                <a:solidFill>
                  <a:prstClr val="black"/>
                </a:solidFill>
                <a:latin typeface="Arial"/>
                <a:cs typeface="Arial"/>
              </a:rPr>
              <a:t> </a:t>
            </a:r>
            <a:r>
              <a:rPr sz="2667" dirty="0">
                <a:solidFill>
                  <a:prstClr val="black"/>
                </a:solidFill>
                <a:latin typeface="Arial"/>
                <a:cs typeface="Arial"/>
              </a:rPr>
              <a:t>k</a:t>
            </a:r>
            <a:r>
              <a:rPr sz="2667" spc="-45" dirty="0">
                <a:solidFill>
                  <a:prstClr val="black"/>
                </a:solidFill>
                <a:latin typeface="Arial"/>
                <a:cs typeface="Arial"/>
              </a:rPr>
              <a:t>i</a:t>
            </a:r>
            <a:r>
              <a:rPr sz="2667" spc="-15" dirty="0">
                <a:solidFill>
                  <a:prstClr val="black"/>
                </a:solidFill>
                <a:latin typeface="Arial"/>
                <a:cs typeface="Arial"/>
              </a:rPr>
              <a:t>ể</a:t>
            </a:r>
            <a:r>
              <a:rPr sz="2667" dirty="0">
                <a:solidFill>
                  <a:prstClr val="black"/>
                </a:solidFill>
                <a:latin typeface="Arial"/>
                <a:cs typeface="Arial"/>
              </a:rPr>
              <a:t>u</a:t>
            </a:r>
            <a:r>
              <a:rPr sz="2667" spc="30" dirty="0">
                <a:solidFill>
                  <a:prstClr val="black"/>
                </a:solidFill>
                <a:latin typeface="Arial"/>
                <a:cs typeface="Arial"/>
              </a:rPr>
              <a:t> </a:t>
            </a:r>
            <a:r>
              <a:rPr sz="2667" spc="25" dirty="0">
                <a:solidFill>
                  <a:prstClr val="black"/>
                </a:solidFill>
                <a:latin typeface="Arial"/>
                <a:cs typeface="Arial"/>
              </a:rPr>
              <a:t>t</a:t>
            </a:r>
            <a:r>
              <a:rPr sz="2667" spc="-15" dirty="0">
                <a:solidFill>
                  <a:prstClr val="black"/>
                </a:solidFill>
                <a:latin typeface="Arial"/>
                <a:cs typeface="Arial"/>
              </a:rPr>
              <a:t>h</a:t>
            </a:r>
            <a:r>
              <a:rPr sz="2667" spc="-40" dirty="0">
                <a:solidFill>
                  <a:prstClr val="black"/>
                </a:solidFill>
                <a:latin typeface="Arial"/>
                <a:cs typeface="Arial"/>
              </a:rPr>
              <a:t>ự</a:t>
            </a:r>
            <a:r>
              <a:rPr sz="2667" dirty="0">
                <a:solidFill>
                  <a:prstClr val="black"/>
                </a:solidFill>
                <a:latin typeface="Arial"/>
                <a:cs typeface="Arial"/>
              </a:rPr>
              <a:t>c</a:t>
            </a:r>
            <a:r>
              <a:rPr sz="2667" spc="-60" dirty="0">
                <a:solidFill>
                  <a:prstClr val="black"/>
                </a:solidFill>
                <a:latin typeface="Arial"/>
                <a:cs typeface="Arial"/>
              </a:rPr>
              <a:t> </a:t>
            </a:r>
            <a:r>
              <a:rPr sz="2667" spc="25" dirty="0">
                <a:solidFill>
                  <a:prstClr val="black"/>
                </a:solidFill>
                <a:latin typeface="Arial"/>
                <a:cs typeface="Arial"/>
              </a:rPr>
              <a:t>t</a:t>
            </a:r>
            <a:r>
              <a:rPr sz="2667" spc="-30" dirty="0">
                <a:solidFill>
                  <a:prstClr val="black"/>
                </a:solidFill>
                <a:latin typeface="Arial"/>
                <a:cs typeface="Arial"/>
              </a:rPr>
              <a:t>h</a:t>
            </a:r>
            <a:r>
              <a:rPr sz="2667" dirty="0">
                <a:solidFill>
                  <a:prstClr val="black"/>
                </a:solidFill>
                <a:latin typeface="Arial"/>
                <a:cs typeface="Arial"/>
              </a:rPr>
              <a:t>ể</a:t>
            </a:r>
          </a:p>
          <a:p>
            <a:pPr marL="711214" lvl="1" indent="-355607" algn="just" defTabSz="914418">
              <a:spcBef>
                <a:spcPts val="400"/>
              </a:spcBef>
              <a:buClr>
                <a:srgbClr val="669999"/>
              </a:buClr>
              <a:buSzPct val="70000"/>
              <a:buFont typeface="Arial"/>
              <a:buChar char="●"/>
              <a:tabLst>
                <a:tab pos="711214" algn="l"/>
              </a:tabLst>
            </a:pPr>
            <a:r>
              <a:rPr sz="2667" spc="-35" dirty="0">
                <a:solidFill>
                  <a:prstClr val="black"/>
                </a:solidFill>
                <a:latin typeface="Arial"/>
                <a:cs typeface="Arial"/>
              </a:rPr>
              <a:t>K</a:t>
            </a:r>
            <a:r>
              <a:rPr sz="2667" spc="-45" dirty="0">
                <a:solidFill>
                  <a:prstClr val="black"/>
                </a:solidFill>
                <a:latin typeface="Arial"/>
                <a:cs typeface="Arial"/>
              </a:rPr>
              <a:t>i</a:t>
            </a:r>
            <a:r>
              <a:rPr sz="2667" spc="-15" dirty="0">
                <a:solidFill>
                  <a:prstClr val="black"/>
                </a:solidFill>
                <a:latin typeface="Arial"/>
                <a:cs typeface="Arial"/>
              </a:rPr>
              <a:t>ể</a:t>
            </a:r>
            <a:r>
              <a:rPr sz="2667" dirty="0">
                <a:solidFill>
                  <a:prstClr val="black"/>
                </a:solidFill>
                <a:latin typeface="Arial"/>
                <a:cs typeface="Arial"/>
              </a:rPr>
              <a:t>u</a:t>
            </a:r>
            <a:r>
              <a:rPr sz="2667" spc="130" dirty="0">
                <a:solidFill>
                  <a:prstClr val="black"/>
                </a:solidFill>
                <a:latin typeface="Arial"/>
                <a:cs typeface="Arial"/>
              </a:rPr>
              <a:t> </a:t>
            </a:r>
            <a:r>
              <a:rPr sz="2667" spc="-45" dirty="0">
                <a:solidFill>
                  <a:prstClr val="black"/>
                </a:solidFill>
                <a:latin typeface="Arial"/>
                <a:cs typeface="Arial"/>
              </a:rPr>
              <a:t>li</a:t>
            </a:r>
            <a:r>
              <a:rPr sz="2667" spc="-15" dirty="0">
                <a:solidFill>
                  <a:prstClr val="black"/>
                </a:solidFill>
                <a:latin typeface="Arial"/>
                <a:cs typeface="Arial"/>
              </a:rPr>
              <a:t>ê</a:t>
            </a:r>
            <a:r>
              <a:rPr sz="2667" dirty="0">
                <a:solidFill>
                  <a:prstClr val="black"/>
                </a:solidFill>
                <a:latin typeface="Arial"/>
                <a:cs typeface="Arial"/>
              </a:rPr>
              <a:t>n</a:t>
            </a:r>
            <a:r>
              <a:rPr sz="2667" spc="30" dirty="0">
                <a:solidFill>
                  <a:prstClr val="black"/>
                </a:solidFill>
                <a:latin typeface="Arial"/>
                <a:cs typeface="Arial"/>
              </a:rPr>
              <a:t> </a:t>
            </a:r>
            <a:r>
              <a:rPr sz="2667" dirty="0">
                <a:solidFill>
                  <a:prstClr val="black"/>
                </a:solidFill>
                <a:latin typeface="Arial"/>
                <a:cs typeface="Arial"/>
              </a:rPr>
              <a:t>k</a:t>
            </a:r>
            <a:r>
              <a:rPr sz="2667" spc="-15" dirty="0">
                <a:solidFill>
                  <a:prstClr val="black"/>
                </a:solidFill>
                <a:latin typeface="Arial"/>
                <a:cs typeface="Arial"/>
              </a:rPr>
              <a:t>ế</a:t>
            </a:r>
            <a:r>
              <a:rPr sz="2667" spc="-10" dirty="0">
                <a:solidFill>
                  <a:prstClr val="black"/>
                </a:solidFill>
                <a:latin typeface="Arial"/>
                <a:cs typeface="Arial"/>
              </a:rPr>
              <a:t>t</a:t>
            </a:r>
            <a:r>
              <a:rPr sz="2667" spc="85" dirty="0">
                <a:solidFill>
                  <a:prstClr val="black"/>
                </a:solidFill>
                <a:latin typeface="Arial"/>
                <a:cs typeface="Arial"/>
              </a:rPr>
              <a:t> </a:t>
            </a:r>
            <a:r>
              <a:rPr sz="2667" spc="-15" dirty="0">
                <a:solidFill>
                  <a:prstClr val="black"/>
                </a:solidFill>
                <a:latin typeface="Arial"/>
                <a:cs typeface="Arial"/>
              </a:rPr>
              <a:t>bậ</a:t>
            </a:r>
            <a:r>
              <a:rPr sz="2667" dirty="0">
                <a:solidFill>
                  <a:prstClr val="black"/>
                </a:solidFill>
                <a:latin typeface="Arial"/>
                <a:cs typeface="Arial"/>
              </a:rPr>
              <a:t>c</a:t>
            </a:r>
            <a:r>
              <a:rPr sz="2667" spc="-60" dirty="0">
                <a:solidFill>
                  <a:prstClr val="black"/>
                </a:solidFill>
                <a:latin typeface="Arial"/>
                <a:cs typeface="Arial"/>
              </a:rPr>
              <a:t> </a:t>
            </a:r>
            <a:r>
              <a:rPr sz="2667" dirty="0">
                <a:solidFill>
                  <a:prstClr val="black"/>
                </a:solidFill>
                <a:latin typeface="Arial"/>
                <a:cs typeface="Arial"/>
              </a:rPr>
              <a:t>3</a:t>
            </a:r>
            <a:r>
              <a:rPr sz="2667" spc="30" dirty="0">
                <a:solidFill>
                  <a:prstClr val="black"/>
                </a:solidFill>
                <a:latin typeface="Arial"/>
                <a:cs typeface="Arial"/>
              </a:rPr>
              <a:t> </a:t>
            </a:r>
            <a:r>
              <a:rPr sz="2667" spc="-45" dirty="0">
                <a:solidFill>
                  <a:prstClr val="black"/>
                </a:solidFill>
                <a:latin typeface="Arial"/>
                <a:cs typeface="Arial"/>
              </a:rPr>
              <a:t>l</a:t>
            </a:r>
            <a:r>
              <a:rPr sz="2667" dirty="0">
                <a:solidFill>
                  <a:prstClr val="black"/>
                </a:solidFill>
                <a:latin typeface="Arial"/>
                <a:cs typeface="Arial"/>
              </a:rPr>
              <a:t>à</a:t>
            </a:r>
            <a:r>
              <a:rPr sz="2667" spc="30" dirty="0">
                <a:solidFill>
                  <a:prstClr val="black"/>
                </a:solidFill>
                <a:latin typeface="Arial"/>
                <a:cs typeface="Arial"/>
              </a:rPr>
              <a:t> m</a:t>
            </a:r>
            <a:r>
              <a:rPr sz="2667" spc="-15" dirty="0">
                <a:solidFill>
                  <a:prstClr val="black"/>
                </a:solidFill>
                <a:latin typeface="Arial"/>
                <a:cs typeface="Arial"/>
              </a:rPr>
              <a:t>ố</a:t>
            </a:r>
            <a:r>
              <a:rPr sz="2667" dirty="0">
                <a:solidFill>
                  <a:prstClr val="black"/>
                </a:solidFill>
                <a:latin typeface="Arial"/>
                <a:cs typeface="Arial"/>
              </a:rPr>
              <a:t>i</a:t>
            </a:r>
            <a:r>
              <a:rPr sz="2667" spc="-5" dirty="0">
                <a:solidFill>
                  <a:prstClr val="black"/>
                </a:solidFill>
                <a:latin typeface="Arial"/>
                <a:cs typeface="Arial"/>
              </a:rPr>
              <a:t> </a:t>
            </a:r>
            <a:r>
              <a:rPr sz="2667" spc="-45" dirty="0">
                <a:solidFill>
                  <a:prstClr val="black"/>
                </a:solidFill>
                <a:latin typeface="Arial"/>
                <a:cs typeface="Arial"/>
              </a:rPr>
              <a:t>li</a:t>
            </a:r>
            <a:r>
              <a:rPr sz="2667" spc="-15" dirty="0">
                <a:solidFill>
                  <a:prstClr val="black"/>
                </a:solidFill>
                <a:latin typeface="Arial"/>
                <a:cs typeface="Arial"/>
              </a:rPr>
              <a:t>ê</a:t>
            </a:r>
            <a:r>
              <a:rPr sz="2667" dirty="0">
                <a:solidFill>
                  <a:prstClr val="black"/>
                </a:solidFill>
                <a:latin typeface="Arial"/>
                <a:cs typeface="Arial"/>
              </a:rPr>
              <a:t>n</a:t>
            </a:r>
            <a:r>
              <a:rPr sz="2667" spc="130" dirty="0">
                <a:solidFill>
                  <a:prstClr val="black"/>
                </a:solidFill>
                <a:latin typeface="Arial"/>
                <a:cs typeface="Arial"/>
              </a:rPr>
              <a:t> </a:t>
            </a:r>
            <a:r>
              <a:rPr sz="2667" dirty="0">
                <a:solidFill>
                  <a:prstClr val="black"/>
                </a:solidFill>
                <a:latin typeface="Arial"/>
                <a:cs typeface="Arial"/>
              </a:rPr>
              <a:t>k</a:t>
            </a:r>
            <a:r>
              <a:rPr sz="2667" spc="-15" dirty="0">
                <a:solidFill>
                  <a:prstClr val="black"/>
                </a:solidFill>
                <a:latin typeface="Arial"/>
                <a:cs typeface="Arial"/>
              </a:rPr>
              <a:t>ế</a:t>
            </a:r>
            <a:r>
              <a:rPr sz="2667" spc="-10" dirty="0">
                <a:solidFill>
                  <a:prstClr val="black"/>
                </a:solidFill>
                <a:latin typeface="Arial"/>
                <a:cs typeface="Arial"/>
              </a:rPr>
              <a:t>t</a:t>
            </a:r>
            <a:r>
              <a:rPr sz="2667" spc="-15" dirty="0">
                <a:solidFill>
                  <a:prstClr val="black"/>
                </a:solidFill>
                <a:latin typeface="Arial"/>
                <a:cs typeface="Arial"/>
              </a:rPr>
              <a:t> g</a:t>
            </a:r>
            <a:r>
              <a:rPr sz="2667" spc="-45" dirty="0">
                <a:solidFill>
                  <a:prstClr val="black"/>
                </a:solidFill>
                <a:latin typeface="Arial"/>
                <a:cs typeface="Arial"/>
              </a:rPr>
              <a:t>i</a:t>
            </a:r>
            <a:r>
              <a:rPr sz="2667" spc="-40" dirty="0">
                <a:solidFill>
                  <a:prstClr val="black"/>
                </a:solidFill>
                <a:latin typeface="Arial"/>
                <a:cs typeface="Arial"/>
              </a:rPr>
              <a:t>ữ</a:t>
            </a:r>
            <a:r>
              <a:rPr sz="2667" dirty="0">
                <a:solidFill>
                  <a:prstClr val="black"/>
                </a:solidFill>
                <a:latin typeface="Arial"/>
                <a:cs typeface="Arial"/>
              </a:rPr>
              <a:t>a</a:t>
            </a:r>
            <a:r>
              <a:rPr sz="2667" spc="30" dirty="0">
                <a:solidFill>
                  <a:prstClr val="black"/>
                </a:solidFill>
                <a:latin typeface="Arial"/>
                <a:cs typeface="Arial"/>
              </a:rPr>
              <a:t> </a:t>
            </a:r>
            <a:r>
              <a:rPr sz="2667" dirty="0">
                <a:solidFill>
                  <a:prstClr val="black"/>
                </a:solidFill>
                <a:latin typeface="Arial"/>
                <a:cs typeface="Arial"/>
              </a:rPr>
              <a:t>3</a:t>
            </a:r>
            <a:r>
              <a:rPr sz="2667" spc="30" dirty="0">
                <a:solidFill>
                  <a:prstClr val="black"/>
                </a:solidFill>
                <a:latin typeface="Arial"/>
                <a:cs typeface="Arial"/>
              </a:rPr>
              <a:t> </a:t>
            </a:r>
            <a:r>
              <a:rPr sz="2667" dirty="0">
                <a:solidFill>
                  <a:prstClr val="black"/>
                </a:solidFill>
                <a:latin typeface="Arial"/>
                <a:cs typeface="Arial"/>
              </a:rPr>
              <a:t>k</a:t>
            </a:r>
            <a:r>
              <a:rPr sz="2667" spc="-45" dirty="0">
                <a:solidFill>
                  <a:prstClr val="black"/>
                </a:solidFill>
                <a:latin typeface="Arial"/>
                <a:cs typeface="Arial"/>
              </a:rPr>
              <a:t>i</a:t>
            </a:r>
            <a:r>
              <a:rPr sz="2667" spc="-15" dirty="0">
                <a:solidFill>
                  <a:prstClr val="black"/>
                </a:solidFill>
                <a:latin typeface="Arial"/>
                <a:cs typeface="Arial"/>
              </a:rPr>
              <a:t>ể</a:t>
            </a:r>
            <a:r>
              <a:rPr sz="2667" dirty="0">
                <a:solidFill>
                  <a:prstClr val="black"/>
                </a:solidFill>
                <a:latin typeface="Arial"/>
                <a:cs typeface="Arial"/>
              </a:rPr>
              <a:t>u</a:t>
            </a:r>
            <a:r>
              <a:rPr sz="2667" spc="30" dirty="0">
                <a:solidFill>
                  <a:prstClr val="black"/>
                </a:solidFill>
                <a:latin typeface="Arial"/>
                <a:cs typeface="Arial"/>
              </a:rPr>
              <a:t> </a:t>
            </a:r>
            <a:r>
              <a:rPr sz="2667" spc="25" dirty="0">
                <a:solidFill>
                  <a:prstClr val="black"/>
                </a:solidFill>
                <a:latin typeface="Arial"/>
                <a:cs typeface="Arial"/>
              </a:rPr>
              <a:t>t</a:t>
            </a:r>
            <a:r>
              <a:rPr sz="2667" spc="-15" dirty="0">
                <a:solidFill>
                  <a:prstClr val="black"/>
                </a:solidFill>
                <a:latin typeface="Arial"/>
                <a:cs typeface="Arial"/>
              </a:rPr>
              <a:t>h</a:t>
            </a:r>
            <a:r>
              <a:rPr sz="2667" spc="-40" dirty="0">
                <a:solidFill>
                  <a:prstClr val="black"/>
                </a:solidFill>
                <a:latin typeface="Arial"/>
                <a:cs typeface="Arial"/>
              </a:rPr>
              <a:t>ự</a:t>
            </a:r>
            <a:r>
              <a:rPr sz="2667" dirty="0">
                <a:solidFill>
                  <a:prstClr val="black"/>
                </a:solidFill>
                <a:latin typeface="Arial"/>
                <a:cs typeface="Arial"/>
              </a:rPr>
              <a:t>c</a:t>
            </a:r>
            <a:r>
              <a:rPr sz="2667" spc="40" dirty="0">
                <a:solidFill>
                  <a:prstClr val="black"/>
                </a:solidFill>
                <a:latin typeface="Arial"/>
                <a:cs typeface="Arial"/>
              </a:rPr>
              <a:t> </a:t>
            </a:r>
            <a:r>
              <a:rPr sz="2667" spc="25" dirty="0">
                <a:solidFill>
                  <a:prstClr val="black"/>
                </a:solidFill>
                <a:latin typeface="Arial"/>
                <a:cs typeface="Arial"/>
              </a:rPr>
              <a:t>t</a:t>
            </a:r>
            <a:r>
              <a:rPr sz="2667" spc="-15" dirty="0">
                <a:solidFill>
                  <a:prstClr val="black"/>
                </a:solidFill>
                <a:latin typeface="Arial"/>
                <a:cs typeface="Arial"/>
              </a:rPr>
              <a:t>h</a:t>
            </a:r>
            <a:r>
              <a:rPr sz="2667" dirty="0">
                <a:solidFill>
                  <a:prstClr val="black"/>
                </a:solidFill>
                <a:latin typeface="Arial"/>
                <a:cs typeface="Arial"/>
              </a:rPr>
              <a:t>ể</a:t>
            </a:r>
          </a:p>
        </p:txBody>
      </p:sp>
    </p:spTree>
    <p:extLst>
      <p:ext uri="{BB962C8B-B14F-4D97-AF65-F5344CB8AC3E}">
        <p14:creationId xmlns:p14="http://schemas.microsoft.com/office/powerpoint/2010/main" val="179543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48" y="106125"/>
            <a:ext cx="3285490" cy="615553"/>
          </a:xfrm>
          <a:prstGeom prst="rect">
            <a:avLst/>
          </a:prstGeom>
        </p:spPr>
        <p:txBody>
          <a:bodyPr vert="horz" wrap="square" lIns="0" tIns="0" rIns="0" bIns="0" rtlCol="0">
            <a:spAutoFit/>
          </a:bodyPr>
          <a:lstStyle/>
          <a:p>
            <a:pPr marL="12700" defTabSz="914418"/>
            <a:r>
              <a:rPr sz="4000" b="1" spc="-70" dirty="0">
                <a:solidFill>
                  <a:schemeClr val="bg1"/>
                </a:solidFill>
                <a:latin typeface="Arial"/>
                <a:cs typeface="Arial"/>
              </a:rPr>
              <a:t>Mố</a:t>
            </a:r>
            <a:r>
              <a:rPr sz="4000" b="1" spc="-15" dirty="0">
                <a:solidFill>
                  <a:schemeClr val="bg1"/>
                </a:solidFill>
                <a:latin typeface="Arial"/>
                <a:cs typeface="Arial"/>
              </a:rPr>
              <a:t>i</a:t>
            </a:r>
            <a:r>
              <a:rPr sz="4000" b="1" spc="75" dirty="0">
                <a:solidFill>
                  <a:schemeClr val="bg1"/>
                </a:solidFill>
                <a:latin typeface="Arial"/>
                <a:cs typeface="Arial"/>
              </a:rPr>
              <a:t> </a:t>
            </a:r>
            <a:r>
              <a:rPr sz="4000" b="1" spc="-30" dirty="0">
                <a:solidFill>
                  <a:schemeClr val="bg1"/>
                </a:solidFill>
                <a:latin typeface="Arial"/>
                <a:cs typeface="Arial"/>
              </a:rPr>
              <a:t>li</a:t>
            </a:r>
            <a:r>
              <a:rPr sz="4000" b="1" spc="-25" dirty="0">
                <a:solidFill>
                  <a:schemeClr val="bg1"/>
                </a:solidFill>
                <a:latin typeface="Arial"/>
                <a:cs typeface="Arial"/>
              </a:rPr>
              <a:t>ên</a:t>
            </a:r>
            <a:r>
              <a:rPr sz="4000" b="1" spc="40" dirty="0">
                <a:solidFill>
                  <a:schemeClr val="bg1"/>
                </a:solidFill>
                <a:latin typeface="Arial"/>
                <a:cs typeface="Arial"/>
              </a:rPr>
              <a:t> </a:t>
            </a:r>
            <a:r>
              <a:rPr sz="4000" b="1" spc="-25" dirty="0">
                <a:solidFill>
                  <a:schemeClr val="bg1"/>
                </a:solidFill>
                <a:latin typeface="Arial"/>
                <a:cs typeface="Arial"/>
              </a:rPr>
              <a:t>kế</a:t>
            </a:r>
            <a:r>
              <a:rPr sz="4000" b="1" spc="-35" dirty="0">
                <a:solidFill>
                  <a:schemeClr val="bg1"/>
                </a:solidFill>
                <a:latin typeface="Arial"/>
                <a:cs typeface="Arial"/>
              </a:rPr>
              <a:t>t…</a:t>
            </a:r>
            <a:endParaRPr sz="4000" dirty="0">
              <a:solidFill>
                <a:schemeClr val="bg1"/>
              </a:solidFill>
              <a:latin typeface="Arial"/>
              <a:cs typeface="Arial"/>
            </a:endParaRPr>
          </a:p>
        </p:txBody>
      </p:sp>
      <p:sp>
        <p:nvSpPr>
          <p:cNvPr id="3" name="object 3"/>
          <p:cNvSpPr txBox="1"/>
          <p:nvPr/>
        </p:nvSpPr>
        <p:spPr>
          <a:xfrm>
            <a:off x="1706941" y="1177722"/>
            <a:ext cx="4051935" cy="369332"/>
          </a:xfrm>
          <a:prstGeom prst="rect">
            <a:avLst/>
          </a:prstGeom>
        </p:spPr>
        <p:txBody>
          <a:bodyPr vert="horz" wrap="square" lIns="0" tIns="0" rIns="0" bIns="0" rtlCol="0">
            <a:spAutoFit/>
          </a:bodyPr>
          <a:lstStyle/>
          <a:p>
            <a:pPr marL="355607" indent="-342907" defTabSz="914418">
              <a:buClr>
                <a:srgbClr val="330066"/>
              </a:buClr>
              <a:buSzPct val="70833"/>
              <a:buFont typeface="Arial"/>
              <a:buChar char="●"/>
              <a:tabLst>
                <a:tab pos="355607" algn="l"/>
              </a:tabLst>
            </a:pPr>
            <a:r>
              <a:rPr sz="2400" spc="-25" dirty="0">
                <a:solidFill>
                  <a:prstClr val="black"/>
                </a:solidFill>
                <a:latin typeface="Arial"/>
                <a:cs typeface="Arial"/>
              </a:rPr>
              <a:t>K</a:t>
            </a:r>
            <a:r>
              <a:rPr sz="2400" spc="-35" dirty="0">
                <a:solidFill>
                  <a:prstClr val="black"/>
                </a:solidFill>
                <a:latin typeface="Arial"/>
                <a:cs typeface="Arial"/>
              </a:rPr>
              <a:t>iể</a:t>
            </a:r>
            <a:r>
              <a:rPr sz="2400" dirty="0">
                <a:solidFill>
                  <a:prstClr val="black"/>
                </a:solidFill>
                <a:latin typeface="Arial"/>
                <a:cs typeface="Arial"/>
              </a:rPr>
              <a:t>u</a:t>
            </a:r>
            <a:r>
              <a:rPr sz="2400" spc="95" dirty="0">
                <a:solidFill>
                  <a:prstClr val="black"/>
                </a:solidFill>
                <a:latin typeface="Arial"/>
                <a:cs typeface="Arial"/>
              </a:rPr>
              <a:t> </a:t>
            </a:r>
            <a:r>
              <a:rPr sz="2400" spc="-35" dirty="0">
                <a:solidFill>
                  <a:prstClr val="black"/>
                </a:solidFill>
                <a:latin typeface="Arial"/>
                <a:cs typeface="Arial"/>
              </a:rPr>
              <a:t>liê</a:t>
            </a:r>
            <a:r>
              <a:rPr sz="2400" dirty="0">
                <a:solidFill>
                  <a:prstClr val="black"/>
                </a:solidFill>
                <a:latin typeface="Arial"/>
                <a:cs typeface="Arial"/>
              </a:rPr>
              <a:t>n</a:t>
            </a:r>
            <a:r>
              <a:rPr sz="2400" spc="95" dirty="0">
                <a:solidFill>
                  <a:prstClr val="black"/>
                </a:solidFill>
                <a:latin typeface="Arial"/>
                <a:cs typeface="Arial"/>
              </a:rPr>
              <a:t> </a:t>
            </a:r>
            <a:r>
              <a:rPr sz="2400" dirty="0">
                <a:solidFill>
                  <a:prstClr val="black"/>
                </a:solidFill>
                <a:latin typeface="Arial"/>
                <a:cs typeface="Arial"/>
              </a:rPr>
              <a:t>k</a:t>
            </a:r>
            <a:r>
              <a:rPr sz="2400" spc="-35" dirty="0">
                <a:solidFill>
                  <a:prstClr val="black"/>
                </a:solidFill>
                <a:latin typeface="Arial"/>
                <a:cs typeface="Arial"/>
              </a:rPr>
              <a:t>ế</a:t>
            </a:r>
            <a:r>
              <a:rPr sz="2400" spc="-10" dirty="0">
                <a:solidFill>
                  <a:prstClr val="black"/>
                </a:solidFill>
                <a:latin typeface="Arial"/>
                <a:cs typeface="Arial"/>
              </a:rPr>
              <a:t>t</a:t>
            </a:r>
            <a:r>
              <a:rPr sz="2400" spc="65" dirty="0">
                <a:solidFill>
                  <a:prstClr val="black"/>
                </a:solidFill>
                <a:latin typeface="Arial"/>
                <a:cs typeface="Arial"/>
              </a:rPr>
              <a:t> </a:t>
            </a:r>
            <a:r>
              <a:rPr sz="2400" spc="-35" dirty="0">
                <a:solidFill>
                  <a:prstClr val="black"/>
                </a:solidFill>
                <a:latin typeface="Arial"/>
                <a:cs typeface="Arial"/>
              </a:rPr>
              <a:t>bậ</a:t>
            </a:r>
            <a:r>
              <a:rPr sz="2400" dirty="0">
                <a:solidFill>
                  <a:prstClr val="black"/>
                </a:solidFill>
                <a:latin typeface="Arial"/>
                <a:cs typeface="Arial"/>
              </a:rPr>
              <a:t>c</a:t>
            </a:r>
            <a:r>
              <a:rPr sz="2400" spc="30" dirty="0">
                <a:solidFill>
                  <a:prstClr val="black"/>
                </a:solidFill>
                <a:latin typeface="Arial"/>
                <a:cs typeface="Arial"/>
              </a:rPr>
              <a:t> </a:t>
            </a:r>
            <a:r>
              <a:rPr sz="2400" dirty="0">
                <a:solidFill>
                  <a:prstClr val="black"/>
                </a:solidFill>
                <a:latin typeface="Arial"/>
                <a:cs typeface="Arial"/>
              </a:rPr>
              <a:t>1</a:t>
            </a:r>
            <a:r>
              <a:rPr sz="2400" spc="-5" dirty="0">
                <a:solidFill>
                  <a:prstClr val="black"/>
                </a:solidFill>
                <a:latin typeface="Arial"/>
                <a:cs typeface="Arial"/>
              </a:rPr>
              <a:t> </a:t>
            </a:r>
            <a:r>
              <a:rPr sz="2400" dirty="0">
                <a:solidFill>
                  <a:prstClr val="black"/>
                </a:solidFill>
                <a:latin typeface="Arial"/>
                <a:cs typeface="Arial"/>
              </a:rPr>
              <a:t>(</a:t>
            </a:r>
            <a:r>
              <a:rPr sz="2400" spc="-35" dirty="0">
                <a:solidFill>
                  <a:prstClr val="black"/>
                </a:solidFill>
                <a:latin typeface="Arial"/>
                <a:cs typeface="Arial"/>
              </a:rPr>
              <a:t>đ</a:t>
            </a:r>
            <a:r>
              <a:rPr sz="2400" dirty="0">
                <a:solidFill>
                  <a:prstClr val="black"/>
                </a:solidFill>
                <a:latin typeface="Arial"/>
                <a:cs typeface="Arial"/>
              </a:rPr>
              <a:t>ệ</a:t>
            </a:r>
            <a:r>
              <a:rPr sz="2400" spc="-5" dirty="0">
                <a:solidFill>
                  <a:prstClr val="black"/>
                </a:solidFill>
                <a:latin typeface="Arial"/>
                <a:cs typeface="Arial"/>
              </a:rPr>
              <a:t> </a:t>
            </a:r>
            <a:r>
              <a:rPr sz="2400" spc="-35" dirty="0">
                <a:solidFill>
                  <a:prstClr val="black"/>
                </a:solidFill>
                <a:latin typeface="Arial"/>
                <a:cs typeface="Arial"/>
              </a:rPr>
              <a:t>qu</a:t>
            </a:r>
            <a:r>
              <a:rPr sz="2400" dirty="0">
                <a:solidFill>
                  <a:prstClr val="black"/>
                </a:solidFill>
                <a:latin typeface="Arial"/>
                <a:cs typeface="Arial"/>
              </a:rPr>
              <a:t>y)</a:t>
            </a:r>
            <a:endParaRPr sz="2400">
              <a:solidFill>
                <a:prstClr val="black"/>
              </a:solidFill>
              <a:latin typeface="Arial"/>
              <a:cs typeface="Arial"/>
            </a:endParaRPr>
          </a:p>
        </p:txBody>
      </p:sp>
      <p:sp>
        <p:nvSpPr>
          <p:cNvPr id="6" name="object 6"/>
          <p:cNvSpPr txBox="1">
            <a:spLocks noGrp="1"/>
          </p:cNvSpPr>
          <p:nvPr>
            <p:ph type="sldNum" sz="quarter" idx="11"/>
          </p:nvPr>
        </p:nvSpPr>
        <p:spPr>
          <a:xfrm>
            <a:off x="3418417" y="5909774"/>
            <a:ext cx="7257142" cy="215444"/>
          </a:xfrm>
          <a:prstGeom prst="rect">
            <a:avLst/>
          </a:prstGeom>
        </p:spPr>
        <p:txBody>
          <a:bodyPr vert="horz" wrap="square" lIns="0" tIns="0" rIns="0" bIns="0" rtlCol="0" anchor="ctr">
            <a:spAutoFit/>
          </a:bodyPr>
          <a:lstStyle/>
          <a:p>
            <a:pPr marL="25401" defTabSz="914418"/>
            <a:fld id="{81D60167-4931-47E6-BA6A-407CBD079E47}" type="slidenum">
              <a:rPr sz="1400" dirty="0">
                <a:solidFill>
                  <a:prstClr val="black"/>
                </a:solidFill>
                <a:latin typeface="Arial"/>
                <a:cs typeface="Arial"/>
              </a:rPr>
              <a:pPr marL="25401" defTabSz="914418"/>
              <a:t>78</a:t>
            </a:fld>
            <a:endParaRPr sz="1400">
              <a:solidFill>
                <a:prstClr val="black"/>
              </a:solidFill>
              <a:latin typeface="Arial"/>
              <a:cs typeface="Arial"/>
            </a:endParaRPr>
          </a:p>
        </p:txBody>
      </p:sp>
      <p:sp>
        <p:nvSpPr>
          <p:cNvPr id="9" name="object 4"/>
          <p:cNvSpPr/>
          <p:nvPr/>
        </p:nvSpPr>
        <p:spPr>
          <a:xfrm>
            <a:off x="2667048" y="2003098"/>
            <a:ext cx="7391353" cy="2720328"/>
          </a:xfrm>
          <a:prstGeom prst="rect">
            <a:avLst/>
          </a:prstGeom>
          <a:blipFill>
            <a:blip r:embed="rId2" cstate="print"/>
            <a:stretch>
              <a:fillRect/>
            </a:stretch>
          </a:blipFill>
        </p:spPr>
        <p:txBody>
          <a:bodyPr wrap="square" lIns="0" tIns="0" rIns="0" bIns="0" rtlCol="0">
            <a:spAutoFit/>
          </a:bodyPr>
          <a:lstStyle/>
          <a:p>
            <a:endParaRPr sz="1714">
              <a:solidFill>
                <a:prstClr val="black"/>
              </a:solidFill>
              <a:latin typeface="Calibri"/>
            </a:endParaRPr>
          </a:p>
        </p:txBody>
      </p:sp>
    </p:spTree>
    <p:extLst>
      <p:ext uri="{BB962C8B-B14F-4D97-AF65-F5344CB8AC3E}">
        <p14:creationId xmlns:p14="http://schemas.microsoft.com/office/powerpoint/2010/main" val="207994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38362" y="1371628"/>
            <a:ext cx="2861945" cy="369332"/>
          </a:xfrm>
          <a:prstGeom prst="rect">
            <a:avLst/>
          </a:prstGeom>
        </p:spPr>
        <p:txBody>
          <a:bodyPr vert="horz" wrap="square" lIns="0" tIns="0" rIns="0" bIns="0" rtlCol="0">
            <a:spAutoFit/>
          </a:bodyPr>
          <a:lstStyle/>
          <a:p>
            <a:pPr marL="355607" indent="-342907" defTabSz="914418">
              <a:buClr>
                <a:srgbClr val="330066"/>
              </a:buClr>
              <a:buSzPct val="70833"/>
              <a:buFont typeface="Arial"/>
              <a:buChar char="●"/>
              <a:tabLst>
                <a:tab pos="355607" algn="l"/>
              </a:tabLst>
            </a:pPr>
            <a:r>
              <a:rPr sz="2400" spc="-25" dirty="0">
                <a:solidFill>
                  <a:prstClr val="black"/>
                </a:solidFill>
                <a:latin typeface="Arial"/>
                <a:cs typeface="Arial"/>
              </a:rPr>
              <a:t>K</a:t>
            </a:r>
            <a:r>
              <a:rPr sz="2400" spc="-35" dirty="0">
                <a:solidFill>
                  <a:prstClr val="black"/>
                </a:solidFill>
                <a:latin typeface="Arial"/>
                <a:cs typeface="Arial"/>
              </a:rPr>
              <a:t>iể</a:t>
            </a:r>
            <a:r>
              <a:rPr sz="2400" dirty="0">
                <a:solidFill>
                  <a:prstClr val="black"/>
                </a:solidFill>
                <a:latin typeface="Arial"/>
                <a:cs typeface="Arial"/>
              </a:rPr>
              <a:t>u</a:t>
            </a:r>
            <a:r>
              <a:rPr sz="2400" spc="95" dirty="0">
                <a:solidFill>
                  <a:prstClr val="black"/>
                </a:solidFill>
                <a:latin typeface="Arial"/>
                <a:cs typeface="Arial"/>
              </a:rPr>
              <a:t> </a:t>
            </a:r>
            <a:r>
              <a:rPr sz="2400" spc="-35" dirty="0">
                <a:solidFill>
                  <a:prstClr val="black"/>
                </a:solidFill>
                <a:latin typeface="Arial"/>
                <a:cs typeface="Arial"/>
              </a:rPr>
              <a:t>liê</a:t>
            </a:r>
            <a:r>
              <a:rPr sz="2400" dirty="0">
                <a:solidFill>
                  <a:prstClr val="black"/>
                </a:solidFill>
                <a:latin typeface="Arial"/>
                <a:cs typeface="Arial"/>
              </a:rPr>
              <a:t>n</a:t>
            </a:r>
            <a:r>
              <a:rPr sz="2400" spc="95" dirty="0">
                <a:solidFill>
                  <a:prstClr val="black"/>
                </a:solidFill>
                <a:latin typeface="Arial"/>
                <a:cs typeface="Arial"/>
              </a:rPr>
              <a:t> </a:t>
            </a:r>
            <a:r>
              <a:rPr sz="2400" dirty="0">
                <a:solidFill>
                  <a:prstClr val="black"/>
                </a:solidFill>
                <a:latin typeface="Arial"/>
                <a:cs typeface="Arial"/>
              </a:rPr>
              <a:t>k</a:t>
            </a:r>
            <a:r>
              <a:rPr sz="2400" spc="-35" dirty="0">
                <a:solidFill>
                  <a:prstClr val="black"/>
                </a:solidFill>
                <a:latin typeface="Arial"/>
                <a:cs typeface="Arial"/>
              </a:rPr>
              <a:t>ế</a:t>
            </a:r>
            <a:r>
              <a:rPr sz="2400" spc="-10" dirty="0">
                <a:solidFill>
                  <a:prstClr val="black"/>
                </a:solidFill>
                <a:latin typeface="Arial"/>
                <a:cs typeface="Arial"/>
              </a:rPr>
              <a:t>t</a:t>
            </a:r>
            <a:r>
              <a:rPr sz="2400" spc="65" dirty="0">
                <a:solidFill>
                  <a:prstClr val="black"/>
                </a:solidFill>
                <a:latin typeface="Arial"/>
                <a:cs typeface="Arial"/>
              </a:rPr>
              <a:t> </a:t>
            </a:r>
            <a:r>
              <a:rPr sz="2400" spc="-35" dirty="0">
                <a:solidFill>
                  <a:prstClr val="black"/>
                </a:solidFill>
                <a:latin typeface="Arial"/>
                <a:cs typeface="Arial"/>
              </a:rPr>
              <a:t>bậ</a:t>
            </a:r>
            <a:r>
              <a:rPr sz="2400" dirty="0">
                <a:solidFill>
                  <a:prstClr val="black"/>
                </a:solidFill>
                <a:latin typeface="Arial"/>
                <a:cs typeface="Arial"/>
              </a:rPr>
              <a:t>c</a:t>
            </a:r>
            <a:r>
              <a:rPr sz="2400" spc="30" dirty="0">
                <a:solidFill>
                  <a:prstClr val="black"/>
                </a:solidFill>
                <a:latin typeface="Arial"/>
                <a:cs typeface="Arial"/>
              </a:rPr>
              <a:t> </a:t>
            </a:r>
            <a:r>
              <a:rPr sz="2400" dirty="0">
                <a:solidFill>
                  <a:prstClr val="black"/>
                </a:solidFill>
                <a:latin typeface="Arial"/>
                <a:cs typeface="Arial"/>
              </a:rPr>
              <a:t>2</a:t>
            </a:r>
          </a:p>
        </p:txBody>
      </p:sp>
      <p:sp>
        <p:nvSpPr>
          <p:cNvPr id="9" name="object 2"/>
          <p:cNvSpPr txBox="1"/>
          <p:nvPr/>
        </p:nvSpPr>
        <p:spPr>
          <a:xfrm>
            <a:off x="2667048" y="106125"/>
            <a:ext cx="3285490" cy="615553"/>
          </a:xfrm>
          <a:prstGeom prst="rect">
            <a:avLst/>
          </a:prstGeom>
        </p:spPr>
        <p:txBody>
          <a:bodyPr vert="horz" wrap="square" lIns="0" tIns="0" rIns="0" bIns="0" rtlCol="0">
            <a:spAutoFit/>
          </a:bodyPr>
          <a:lstStyle/>
          <a:p>
            <a:pPr marL="12700" defTabSz="914418"/>
            <a:r>
              <a:rPr sz="4000" b="1" spc="-70" dirty="0">
                <a:solidFill>
                  <a:schemeClr val="bg1"/>
                </a:solidFill>
                <a:latin typeface="Arial"/>
                <a:cs typeface="Arial"/>
              </a:rPr>
              <a:t>Mố</a:t>
            </a:r>
            <a:r>
              <a:rPr sz="4000" b="1" spc="-15" dirty="0">
                <a:solidFill>
                  <a:schemeClr val="bg1"/>
                </a:solidFill>
                <a:latin typeface="Arial"/>
                <a:cs typeface="Arial"/>
              </a:rPr>
              <a:t>i</a:t>
            </a:r>
            <a:r>
              <a:rPr sz="4000" b="1" spc="75" dirty="0">
                <a:solidFill>
                  <a:schemeClr val="bg1"/>
                </a:solidFill>
                <a:latin typeface="Arial"/>
                <a:cs typeface="Arial"/>
              </a:rPr>
              <a:t> </a:t>
            </a:r>
            <a:r>
              <a:rPr sz="4000" b="1" spc="-30" dirty="0">
                <a:solidFill>
                  <a:schemeClr val="bg1"/>
                </a:solidFill>
                <a:latin typeface="Arial"/>
                <a:cs typeface="Arial"/>
              </a:rPr>
              <a:t>li</a:t>
            </a:r>
            <a:r>
              <a:rPr sz="4000" b="1" spc="-25" dirty="0">
                <a:solidFill>
                  <a:schemeClr val="bg1"/>
                </a:solidFill>
                <a:latin typeface="Arial"/>
                <a:cs typeface="Arial"/>
              </a:rPr>
              <a:t>ên</a:t>
            </a:r>
            <a:r>
              <a:rPr sz="4000" b="1" spc="40" dirty="0">
                <a:solidFill>
                  <a:schemeClr val="bg1"/>
                </a:solidFill>
                <a:latin typeface="Arial"/>
                <a:cs typeface="Arial"/>
              </a:rPr>
              <a:t> </a:t>
            </a:r>
            <a:r>
              <a:rPr sz="4000" b="1" spc="-25" dirty="0">
                <a:solidFill>
                  <a:schemeClr val="bg1"/>
                </a:solidFill>
                <a:latin typeface="Arial"/>
                <a:cs typeface="Arial"/>
              </a:rPr>
              <a:t>kế</a:t>
            </a:r>
            <a:r>
              <a:rPr sz="4000" b="1" spc="-35" dirty="0">
                <a:solidFill>
                  <a:schemeClr val="bg1"/>
                </a:solidFill>
                <a:latin typeface="Arial"/>
                <a:cs typeface="Arial"/>
              </a:rPr>
              <a:t>t…</a:t>
            </a:r>
            <a:endParaRPr sz="4000" dirty="0">
              <a:solidFill>
                <a:schemeClr val="bg1"/>
              </a:solidFill>
              <a:latin typeface="Arial"/>
              <a:cs typeface="Arial"/>
            </a:endParaRPr>
          </a:p>
        </p:txBody>
      </p:sp>
      <p:sp>
        <p:nvSpPr>
          <p:cNvPr id="10" name="object 4"/>
          <p:cNvSpPr/>
          <p:nvPr/>
        </p:nvSpPr>
        <p:spPr>
          <a:xfrm>
            <a:off x="2258786" y="2467428"/>
            <a:ext cx="7418614" cy="3442346"/>
          </a:xfrm>
          <a:prstGeom prst="rect">
            <a:avLst/>
          </a:prstGeom>
          <a:blipFill>
            <a:blip r:embed="rId2" cstate="print"/>
            <a:stretch>
              <a:fillRect/>
            </a:stretch>
          </a:blipFill>
        </p:spPr>
        <p:txBody>
          <a:bodyPr wrap="square" lIns="0" tIns="0" rIns="0" bIns="0" rtlCol="0">
            <a:spAutoFit/>
          </a:bodyPr>
          <a:lstStyle/>
          <a:p>
            <a:endParaRPr sz="1714"/>
          </a:p>
        </p:txBody>
      </p:sp>
    </p:spTree>
    <p:extLst>
      <p:ext uri="{BB962C8B-B14F-4D97-AF65-F5344CB8AC3E}">
        <p14:creationId xmlns:p14="http://schemas.microsoft.com/office/powerpoint/2010/main" val="3450200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847272"/>
            <a:ext cx="8229600" cy="4858328"/>
          </a:xfrm>
        </p:spPr>
        <p:txBody>
          <a:bodyPr>
            <a:normAutofit/>
          </a:bodyPr>
          <a:lstStyle/>
          <a:p>
            <a:pPr marL="0" indent="0">
              <a:buNone/>
            </a:pPr>
            <a:r>
              <a:rPr lang="en-US" b="1" i="1"/>
              <a:t>K</a:t>
            </a:r>
            <a:r>
              <a:rPr lang="en-US" b="1" i="1" smtClean="0"/>
              <a:t>hảo </a:t>
            </a:r>
            <a:r>
              <a:rPr lang="en-US" b="1" i="1" dirty="0"/>
              <a:t>sát hiện trạng</a:t>
            </a:r>
          </a:p>
          <a:p>
            <a:pPr marL="0" indent="0">
              <a:buNone/>
            </a:pPr>
            <a:endParaRPr lang="en-US" b="1" i="1" dirty="0" smtClean="0"/>
          </a:p>
          <a:p>
            <a:pPr marL="0" indent="0">
              <a:buNone/>
            </a:pPr>
            <a:endParaRPr lang="en-US" b="1" i="1" dirty="0"/>
          </a:p>
          <a:p>
            <a:pPr marL="0" indent="0">
              <a:buNone/>
            </a:pPr>
            <a:endParaRPr lang="en-US" b="1" i="1" dirty="0" smtClean="0"/>
          </a:p>
          <a:p>
            <a:endParaRPr lang="en-US" dirty="0"/>
          </a:p>
          <a:p>
            <a:endParaRPr lang="en-US" dirty="0" smtClean="0"/>
          </a:p>
          <a:p>
            <a:pPr lvl="3"/>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81200"/>
            <a:ext cx="5374729" cy="314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825168" y="628124"/>
            <a:ext cx="8911687" cy="667276"/>
          </a:xfrm>
        </p:spPr>
        <p:txBody>
          <a:bodyPr/>
          <a:lstStyle/>
          <a:p>
            <a:r>
              <a:rPr lang="en-US"/>
              <a:t>Giai đoạn xác định phạm </a:t>
            </a:r>
            <a:r>
              <a:rPr lang="en-US" smtClean="0"/>
              <a:t>vi (tt)</a:t>
            </a:r>
            <a:endParaRPr lang="vi-VN"/>
          </a:p>
        </p:txBody>
      </p:sp>
    </p:spTree>
    <p:extLst>
      <p:ext uri="{BB962C8B-B14F-4D97-AF65-F5344CB8AC3E}">
        <p14:creationId xmlns:p14="http://schemas.microsoft.com/office/powerpoint/2010/main" val="30428472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06941" y="1371628"/>
            <a:ext cx="2861945" cy="369332"/>
          </a:xfrm>
          <a:prstGeom prst="rect">
            <a:avLst/>
          </a:prstGeom>
        </p:spPr>
        <p:txBody>
          <a:bodyPr vert="horz" wrap="square" lIns="0" tIns="0" rIns="0" bIns="0" rtlCol="0">
            <a:spAutoFit/>
          </a:bodyPr>
          <a:lstStyle/>
          <a:p>
            <a:pPr marL="355607" indent="-342907" defTabSz="914418">
              <a:buClr>
                <a:srgbClr val="330066"/>
              </a:buClr>
              <a:buSzPct val="70833"/>
              <a:buFont typeface="Arial"/>
              <a:buChar char="●"/>
              <a:tabLst>
                <a:tab pos="355607" algn="l"/>
              </a:tabLst>
            </a:pPr>
            <a:r>
              <a:rPr sz="2400" spc="-25" dirty="0">
                <a:solidFill>
                  <a:prstClr val="black"/>
                </a:solidFill>
                <a:latin typeface="Arial"/>
                <a:cs typeface="Arial"/>
              </a:rPr>
              <a:t>K</a:t>
            </a:r>
            <a:r>
              <a:rPr sz="2400" spc="-35" dirty="0">
                <a:solidFill>
                  <a:prstClr val="black"/>
                </a:solidFill>
                <a:latin typeface="Arial"/>
                <a:cs typeface="Arial"/>
              </a:rPr>
              <a:t>iể</a:t>
            </a:r>
            <a:r>
              <a:rPr sz="2400" dirty="0">
                <a:solidFill>
                  <a:prstClr val="black"/>
                </a:solidFill>
                <a:latin typeface="Arial"/>
                <a:cs typeface="Arial"/>
              </a:rPr>
              <a:t>u</a:t>
            </a:r>
            <a:r>
              <a:rPr sz="2400" spc="95" dirty="0">
                <a:solidFill>
                  <a:prstClr val="black"/>
                </a:solidFill>
                <a:latin typeface="Arial"/>
                <a:cs typeface="Arial"/>
              </a:rPr>
              <a:t> </a:t>
            </a:r>
            <a:r>
              <a:rPr sz="2400" spc="-35" dirty="0">
                <a:solidFill>
                  <a:prstClr val="black"/>
                </a:solidFill>
                <a:latin typeface="Arial"/>
                <a:cs typeface="Arial"/>
              </a:rPr>
              <a:t>liê</a:t>
            </a:r>
            <a:r>
              <a:rPr sz="2400" dirty="0">
                <a:solidFill>
                  <a:prstClr val="black"/>
                </a:solidFill>
                <a:latin typeface="Arial"/>
                <a:cs typeface="Arial"/>
              </a:rPr>
              <a:t>n</a:t>
            </a:r>
            <a:r>
              <a:rPr sz="2400" spc="95" dirty="0">
                <a:solidFill>
                  <a:prstClr val="black"/>
                </a:solidFill>
                <a:latin typeface="Arial"/>
                <a:cs typeface="Arial"/>
              </a:rPr>
              <a:t> </a:t>
            </a:r>
            <a:r>
              <a:rPr sz="2400" dirty="0">
                <a:solidFill>
                  <a:prstClr val="black"/>
                </a:solidFill>
                <a:latin typeface="Arial"/>
                <a:cs typeface="Arial"/>
              </a:rPr>
              <a:t>k</a:t>
            </a:r>
            <a:r>
              <a:rPr sz="2400" spc="-35" dirty="0">
                <a:solidFill>
                  <a:prstClr val="black"/>
                </a:solidFill>
                <a:latin typeface="Arial"/>
                <a:cs typeface="Arial"/>
              </a:rPr>
              <a:t>ế</a:t>
            </a:r>
            <a:r>
              <a:rPr sz="2400" spc="-10" dirty="0">
                <a:solidFill>
                  <a:prstClr val="black"/>
                </a:solidFill>
                <a:latin typeface="Arial"/>
                <a:cs typeface="Arial"/>
              </a:rPr>
              <a:t>t</a:t>
            </a:r>
            <a:r>
              <a:rPr sz="2400" spc="65" dirty="0">
                <a:solidFill>
                  <a:prstClr val="black"/>
                </a:solidFill>
                <a:latin typeface="Arial"/>
                <a:cs typeface="Arial"/>
              </a:rPr>
              <a:t> </a:t>
            </a:r>
            <a:r>
              <a:rPr sz="2400" spc="-35" dirty="0">
                <a:solidFill>
                  <a:prstClr val="black"/>
                </a:solidFill>
                <a:latin typeface="Arial"/>
                <a:cs typeface="Arial"/>
              </a:rPr>
              <a:t>bậ</a:t>
            </a:r>
            <a:r>
              <a:rPr sz="2400" dirty="0">
                <a:solidFill>
                  <a:prstClr val="black"/>
                </a:solidFill>
                <a:latin typeface="Arial"/>
                <a:cs typeface="Arial"/>
              </a:rPr>
              <a:t>c</a:t>
            </a:r>
            <a:r>
              <a:rPr sz="2400" spc="30" dirty="0">
                <a:solidFill>
                  <a:prstClr val="black"/>
                </a:solidFill>
                <a:latin typeface="Arial"/>
                <a:cs typeface="Arial"/>
              </a:rPr>
              <a:t> </a:t>
            </a:r>
            <a:r>
              <a:rPr sz="2400" dirty="0">
                <a:solidFill>
                  <a:prstClr val="black"/>
                </a:solidFill>
                <a:latin typeface="Arial"/>
                <a:cs typeface="Arial"/>
              </a:rPr>
              <a:t>3</a:t>
            </a:r>
          </a:p>
        </p:txBody>
      </p:sp>
      <p:sp>
        <p:nvSpPr>
          <p:cNvPr id="9" name="object 2"/>
          <p:cNvSpPr txBox="1"/>
          <p:nvPr/>
        </p:nvSpPr>
        <p:spPr>
          <a:xfrm>
            <a:off x="2667048" y="106125"/>
            <a:ext cx="3285490" cy="615553"/>
          </a:xfrm>
          <a:prstGeom prst="rect">
            <a:avLst/>
          </a:prstGeom>
        </p:spPr>
        <p:txBody>
          <a:bodyPr vert="horz" wrap="square" lIns="0" tIns="0" rIns="0" bIns="0" rtlCol="0">
            <a:spAutoFit/>
          </a:bodyPr>
          <a:lstStyle/>
          <a:p>
            <a:pPr marL="12700" defTabSz="914418"/>
            <a:r>
              <a:rPr sz="4000" b="1" spc="-70" dirty="0">
                <a:solidFill>
                  <a:schemeClr val="bg1"/>
                </a:solidFill>
                <a:latin typeface="Arial"/>
                <a:cs typeface="Arial"/>
              </a:rPr>
              <a:t>Mố</a:t>
            </a:r>
            <a:r>
              <a:rPr sz="4000" b="1" spc="-15" dirty="0">
                <a:solidFill>
                  <a:schemeClr val="bg1"/>
                </a:solidFill>
                <a:latin typeface="Arial"/>
                <a:cs typeface="Arial"/>
              </a:rPr>
              <a:t>i</a:t>
            </a:r>
            <a:r>
              <a:rPr sz="4000" b="1" spc="75" dirty="0">
                <a:solidFill>
                  <a:schemeClr val="bg1"/>
                </a:solidFill>
                <a:latin typeface="Arial"/>
                <a:cs typeface="Arial"/>
              </a:rPr>
              <a:t> </a:t>
            </a:r>
            <a:r>
              <a:rPr sz="4000" b="1" spc="-30" dirty="0">
                <a:solidFill>
                  <a:schemeClr val="bg1"/>
                </a:solidFill>
                <a:latin typeface="Arial"/>
                <a:cs typeface="Arial"/>
              </a:rPr>
              <a:t>li</a:t>
            </a:r>
            <a:r>
              <a:rPr sz="4000" b="1" spc="-25" dirty="0">
                <a:solidFill>
                  <a:schemeClr val="bg1"/>
                </a:solidFill>
                <a:latin typeface="Arial"/>
                <a:cs typeface="Arial"/>
              </a:rPr>
              <a:t>ên</a:t>
            </a:r>
            <a:r>
              <a:rPr sz="4000" b="1" spc="40" dirty="0">
                <a:solidFill>
                  <a:schemeClr val="bg1"/>
                </a:solidFill>
                <a:latin typeface="Arial"/>
                <a:cs typeface="Arial"/>
              </a:rPr>
              <a:t> </a:t>
            </a:r>
            <a:r>
              <a:rPr sz="4000" b="1" spc="-25" dirty="0">
                <a:solidFill>
                  <a:schemeClr val="bg1"/>
                </a:solidFill>
                <a:latin typeface="Arial"/>
                <a:cs typeface="Arial"/>
              </a:rPr>
              <a:t>kế</a:t>
            </a:r>
            <a:r>
              <a:rPr sz="4000" b="1" spc="-35" dirty="0">
                <a:solidFill>
                  <a:schemeClr val="bg1"/>
                </a:solidFill>
                <a:latin typeface="Arial"/>
                <a:cs typeface="Arial"/>
              </a:rPr>
              <a:t>t…</a:t>
            </a:r>
            <a:endParaRPr sz="4000" dirty="0">
              <a:solidFill>
                <a:schemeClr val="bg1"/>
              </a:solidFill>
              <a:latin typeface="Arial"/>
              <a:cs typeface="Arial"/>
            </a:endParaRPr>
          </a:p>
        </p:txBody>
      </p:sp>
      <p:sp>
        <p:nvSpPr>
          <p:cNvPr id="10" name="object 4"/>
          <p:cNvSpPr/>
          <p:nvPr/>
        </p:nvSpPr>
        <p:spPr>
          <a:xfrm>
            <a:off x="2186214" y="2032000"/>
            <a:ext cx="7719786" cy="3877774"/>
          </a:xfrm>
          <a:prstGeom prst="rect">
            <a:avLst/>
          </a:prstGeom>
          <a:blipFill>
            <a:blip r:embed="rId2" cstate="print"/>
            <a:stretch>
              <a:fillRect/>
            </a:stretch>
          </a:blipFill>
        </p:spPr>
        <p:txBody>
          <a:bodyPr wrap="square" lIns="0" tIns="0" rIns="0" bIns="0" rtlCol="0">
            <a:spAutoFit/>
          </a:bodyPr>
          <a:lstStyle/>
          <a:p>
            <a:endParaRPr sz="1714"/>
          </a:p>
        </p:txBody>
      </p:sp>
    </p:spTree>
    <p:extLst>
      <p:ext uri="{BB962C8B-B14F-4D97-AF65-F5344CB8AC3E}">
        <p14:creationId xmlns:p14="http://schemas.microsoft.com/office/powerpoint/2010/main" val="3217698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00"/>
            <a:ext cx="8915400" cy="3657600"/>
          </a:xfrm>
        </p:spPr>
        <p:txBody>
          <a:bodyPr>
            <a:noAutofit/>
          </a:bodyPr>
          <a:lstStyle/>
          <a:p>
            <a:pPr marL="0" indent="0" algn="just">
              <a:buNone/>
            </a:pPr>
            <a:r>
              <a:rPr lang="en-US" sz="2600" b="1" i="1" smtClean="0"/>
              <a:t>Quan </a:t>
            </a:r>
            <a:r>
              <a:rPr lang="en-US" sz="2600" b="1" i="1"/>
              <a:t>hệ giữa các thực thể</a:t>
            </a:r>
          </a:p>
          <a:p>
            <a:pPr marL="581343" lvl="2" indent="0" algn="just">
              <a:buNone/>
            </a:pPr>
            <a:r>
              <a:rPr lang="en-US" sz="2600" smtClean="0"/>
              <a:t>1</a:t>
            </a:r>
            <a:r>
              <a:rPr lang="en-US" sz="2600"/>
              <a:t>. Quan hệ một - Một </a:t>
            </a:r>
          </a:p>
          <a:p>
            <a:pPr marL="581343" lvl="2" indent="0" algn="just">
              <a:buNone/>
            </a:pPr>
            <a:r>
              <a:rPr lang="en-US" sz="2600"/>
              <a:t>2. Quan hệ một - nhiều</a:t>
            </a:r>
          </a:p>
          <a:p>
            <a:pPr marL="581343" lvl="2" indent="0" algn="just">
              <a:buNone/>
            </a:pPr>
            <a:r>
              <a:rPr lang="en-US" sz="2600"/>
              <a:t>3. Quan hệ nhiều - nhiều</a:t>
            </a:r>
          </a:p>
          <a:p>
            <a:pPr marL="0" indent="0" algn="just">
              <a:buNone/>
            </a:pPr>
            <a:r>
              <a:rPr lang="en-US" sz="2600" b="1"/>
              <a:t>a. Quan hệ một - một: </a:t>
            </a:r>
            <a:r>
              <a:rPr lang="en-US" sz="2600"/>
              <a:t> Một bản thể của thực thể này có </a:t>
            </a:r>
            <a:r>
              <a:rPr lang="en-US" sz="2600" smtClean="0"/>
              <a:t>liên kết với </a:t>
            </a:r>
            <a:r>
              <a:rPr lang="en-US" sz="2600"/>
              <a:t>chỉ một bản thể của thực thể kia và ngược lại thì ta nói rằng chúng có quan hệ với nhau bằng </a:t>
            </a:r>
            <a:r>
              <a:rPr lang="en-US" sz="2600" i="1"/>
              <a:t>mối quan hệ một - một (1: 1)</a:t>
            </a:r>
            <a:endParaRPr lang="en-US" sz="2600"/>
          </a:p>
          <a:p>
            <a:pPr marL="581343" lvl="2" indent="0" algn="just">
              <a:buNone/>
            </a:pPr>
            <a:endParaRPr lang="en-US" sz="2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909421"/>
            <a:ext cx="5272086" cy="65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562600"/>
            <a:ext cx="79009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3"/>
          <p:cNvSpPr txBox="1">
            <a:spLocks/>
          </p:cNvSpPr>
          <p:nvPr/>
        </p:nvSpPr>
        <p:spPr>
          <a:xfrm>
            <a:off x="1825168" y="628124"/>
            <a:ext cx="8911687" cy="89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mtClean="0"/>
              <a:t>Mô hình quan hệ thực thể (tt)</a:t>
            </a:r>
            <a:r>
              <a:rPr lang="en-US" smtClean="0"/>
              <a:t/>
            </a:r>
            <a:br>
              <a:rPr lang="en-US" smtClean="0"/>
            </a:br>
            <a:endParaRPr lang="vi-VN"/>
          </a:p>
        </p:txBody>
      </p:sp>
    </p:spTree>
    <p:extLst>
      <p:ext uri="{BB962C8B-B14F-4D97-AF65-F5344CB8AC3E}">
        <p14:creationId xmlns:p14="http://schemas.microsoft.com/office/powerpoint/2010/main" val="293827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2000"/>
                                        <p:tgtEl>
                                          <p:spTgt spid="2">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circle(in)">
                                      <p:cBhvr>
                                        <p:cTn id="18" dur="20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circle(in)">
                                      <p:cBhvr>
                                        <p:cTn id="23" dur="20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wipe(down)">
                                      <p:cBhvr>
                                        <p:cTn id="28" dur="500"/>
                                        <p:tgtEl>
                                          <p:spTgt spid="307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 calcmode="lin" valueType="num">
                                      <p:cBhvr additive="base">
                                        <p:cTn id="33" dur="500" fill="hold"/>
                                        <p:tgtEl>
                                          <p:spTgt spid="3077"/>
                                        </p:tgtEl>
                                        <p:attrNameLst>
                                          <p:attrName>ppt_x</p:attrName>
                                        </p:attrNameLst>
                                      </p:cBhvr>
                                      <p:tavLst>
                                        <p:tav tm="0">
                                          <p:val>
                                            <p:strVal val="#ppt_x"/>
                                          </p:val>
                                        </p:tav>
                                        <p:tav tm="100000">
                                          <p:val>
                                            <p:strVal val="#ppt_x"/>
                                          </p:val>
                                        </p:tav>
                                      </p:tavLst>
                                    </p:anim>
                                    <p:anim calcmode="lin" valueType="num">
                                      <p:cBhvr additive="base">
                                        <p:cTn id="34"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547813"/>
            <a:ext cx="8603255" cy="2986087"/>
          </a:xfrm>
        </p:spPr>
        <p:txBody>
          <a:bodyPr>
            <a:noAutofit/>
          </a:bodyPr>
          <a:lstStyle/>
          <a:p>
            <a:pPr marL="0" indent="0">
              <a:buNone/>
            </a:pPr>
            <a:r>
              <a:rPr lang="en-US" b="1"/>
              <a:t>b. Quan hệ một – nhiều</a:t>
            </a:r>
          </a:p>
          <a:p>
            <a:pPr marL="0" indent="0" algn="just">
              <a:buNone/>
            </a:pPr>
            <a:r>
              <a:rPr lang="en-US"/>
              <a:t>	Một bản thể của thực thể này có thể có quan hệ với nhiều bản thể của thực thể kia và một bản thể của thực thể kia chỉ có thể có quan hệ với một bản thể của thực thể này thì ta nói rằng thực thể này có quan hệ với thực thể kia bằng mối </a:t>
            </a:r>
            <a:r>
              <a:rPr lang="en-US" i="1"/>
              <a:t>quan hệ một – nhiều (1: N).</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228" y="4668295"/>
            <a:ext cx="6209565" cy="86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5535385"/>
            <a:ext cx="8755664" cy="95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3"/>
          <p:cNvSpPr txBox="1">
            <a:spLocks/>
          </p:cNvSpPr>
          <p:nvPr/>
        </p:nvSpPr>
        <p:spPr>
          <a:xfrm>
            <a:off x="1825168" y="628124"/>
            <a:ext cx="8911687" cy="89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mtClean="0"/>
              <a:t>Mô hình quan hệ thực thể (tt)</a:t>
            </a:r>
            <a:r>
              <a:rPr lang="en-US" smtClean="0"/>
              <a:t/>
            </a:r>
            <a:br>
              <a:rPr lang="en-US" smtClean="0"/>
            </a:br>
            <a:endParaRPr lang="vi-VN"/>
          </a:p>
        </p:txBody>
      </p:sp>
    </p:spTree>
    <p:extLst>
      <p:ext uri="{BB962C8B-B14F-4D97-AF65-F5344CB8AC3E}">
        <p14:creationId xmlns:p14="http://schemas.microsoft.com/office/powerpoint/2010/main" val="370639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ppt_x"/>
                                          </p:val>
                                        </p:tav>
                                        <p:tav tm="100000">
                                          <p:val>
                                            <p:strVal val="#ppt_x"/>
                                          </p:val>
                                        </p:tav>
                                      </p:tavLst>
                                    </p:anim>
                                    <p:anim calcmode="lin" valueType="num">
                                      <p:cBhvr additive="base">
                                        <p:cTn id="1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anim calcmode="lin" valueType="num">
                                      <p:cBhvr additive="base">
                                        <p:cTn id="23" dur="500" fill="hold"/>
                                        <p:tgtEl>
                                          <p:spTgt spid="4099"/>
                                        </p:tgtEl>
                                        <p:attrNameLst>
                                          <p:attrName>ppt_x</p:attrName>
                                        </p:attrNameLst>
                                      </p:cBhvr>
                                      <p:tavLst>
                                        <p:tav tm="0">
                                          <p:val>
                                            <p:strVal val="#ppt_x"/>
                                          </p:val>
                                        </p:tav>
                                        <p:tav tm="100000">
                                          <p:val>
                                            <p:strVal val="#ppt_x"/>
                                          </p:val>
                                        </p:tav>
                                      </p:tavLst>
                                    </p:anim>
                                    <p:anim calcmode="lin" valueType="num">
                                      <p:cBhvr additive="base">
                                        <p:cTn id="2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3771" y="1600119"/>
            <a:ext cx="8915400" cy="3777622"/>
          </a:xfrm>
        </p:spPr>
        <p:txBody>
          <a:bodyPr/>
          <a:lstStyle/>
          <a:p>
            <a:pPr marL="0" indent="0" algn="just">
              <a:buNone/>
            </a:pPr>
            <a:r>
              <a:rPr lang="en-US" b="1"/>
              <a:t>c. Quan hệ nhiều - nhiều</a:t>
            </a:r>
          </a:p>
          <a:p>
            <a:pPr marL="0" indent="0" algn="just">
              <a:buNone/>
            </a:pPr>
            <a:r>
              <a:rPr lang="en-US"/>
              <a:t>	Một bản thể của thực thể này có thể có quan hệ với nhiều bản thể của thực thể kia và một bản thể của thực thể kia cũng có quan hệ với nhiều bản thể của thực thể này thì ta nói rằng thực thể này có quan hệ với thực thể kia bằng mối </a:t>
            </a:r>
            <a:r>
              <a:rPr lang="en-US" i="1"/>
              <a:t>quan hệ nhiều – nhiều (M: N).</a:t>
            </a:r>
            <a:endParaRPr lang="en-US"/>
          </a:p>
          <a:p>
            <a:pPr algn="just"/>
            <a:endParaRPr lang="vi-VN"/>
          </a:p>
        </p:txBody>
      </p:sp>
      <p:sp>
        <p:nvSpPr>
          <p:cNvPr id="4" name="Title 3"/>
          <p:cNvSpPr txBox="1">
            <a:spLocks/>
          </p:cNvSpPr>
          <p:nvPr/>
        </p:nvSpPr>
        <p:spPr>
          <a:xfrm>
            <a:off x="1825168" y="628124"/>
            <a:ext cx="8911687" cy="89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mtClean="0"/>
              <a:t>Mô hình quan hệ thực thể (tt)</a:t>
            </a:r>
            <a:r>
              <a:rPr lang="en-US" smtClean="0"/>
              <a:t/>
            </a:r>
            <a:br>
              <a:rPr lang="en-US" smtClean="0"/>
            </a:br>
            <a:endParaRPr lang="vi-VN"/>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171" y="4572000"/>
            <a:ext cx="669660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028" y="5638800"/>
            <a:ext cx="8916954" cy="62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1600200" y="1493155"/>
            <a:ext cx="8911687" cy="528152"/>
          </a:xfrm>
        </p:spPr>
        <p:txBody>
          <a:bodyPr>
            <a:normAutofit/>
          </a:bodyPr>
          <a:lstStyle/>
          <a:p>
            <a:pPr eaLnBrk="1" hangingPunct="1"/>
            <a:r>
              <a:rPr lang="en-US" altLang="vi-VN" sz="2800"/>
              <a:t>Các bước thiết </a:t>
            </a:r>
            <a:r>
              <a:rPr lang="en-US" altLang="vi-VN" sz="2800" smtClean="0"/>
              <a:t>kế:</a:t>
            </a:r>
            <a:endParaRPr lang="en-US" altLang="vi-VN" sz="2800"/>
          </a:p>
        </p:txBody>
      </p:sp>
      <p:sp>
        <p:nvSpPr>
          <p:cNvPr id="53253" name="Rectangle 3"/>
          <p:cNvSpPr>
            <a:spLocks noGrp="1" noChangeArrowheads="1"/>
          </p:cNvSpPr>
          <p:nvPr>
            <p:ph idx="1"/>
          </p:nvPr>
        </p:nvSpPr>
        <p:spPr/>
        <p:txBody>
          <a:bodyPr/>
          <a:lstStyle/>
          <a:p>
            <a:pPr marL="0" indent="0">
              <a:buNone/>
            </a:pPr>
            <a:r>
              <a:rPr lang="en-US" altLang="vi-VN" dirty="0" smtClean="0"/>
              <a:t>(1) Xác định tập thực thể</a:t>
            </a:r>
          </a:p>
          <a:p>
            <a:pPr marL="0" indent="0">
              <a:buNone/>
            </a:pPr>
            <a:r>
              <a:rPr lang="en-US" altLang="vi-VN" dirty="0" smtClean="0"/>
              <a:t>(2) Xác định mối quan hệ</a:t>
            </a:r>
          </a:p>
          <a:p>
            <a:pPr marL="0" indent="0">
              <a:buNone/>
            </a:pPr>
            <a:r>
              <a:rPr lang="en-US" altLang="vi-VN" dirty="0" smtClean="0"/>
              <a:t>(3) Xác định thuộc tính và gắn thuộc tính cho tập thực thể và mối quan hệ</a:t>
            </a:r>
          </a:p>
          <a:p>
            <a:pPr marL="0" indent="0">
              <a:buNone/>
            </a:pPr>
            <a:r>
              <a:rPr lang="en-US" altLang="vi-VN" dirty="0" smtClean="0"/>
              <a:t>(4) Xác định miền giá trị cho thuộc tính</a:t>
            </a:r>
          </a:p>
          <a:p>
            <a:pPr marL="0" indent="0">
              <a:buNone/>
            </a:pPr>
            <a:r>
              <a:rPr lang="en-US" altLang="vi-VN" dirty="0" smtClean="0"/>
              <a:t>(5) Xác định thuộc tính khóa</a:t>
            </a:r>
          </a:p>
          <a:p>
            <a:pPr marL="0" indent="0">
              <a:buNone/>
            </a:pPr>
            <a:r>
              <a:rPr lang="en-US" altLang="vi-VN" dirty="0" smtClean="0"/>
              <a:t>(6) Xác định (min, max) cho mối quan hệ</a:t>
            </a:r>
          </a:p>
        </p:txBody>
      </p:sp>
      <p:sp>
        <p:nvSpPr>
          <p:cNvPr id="5" name="Title 3"/>
          <p:cNvSpPr txBox="1">
            <a:spLocks/>
          </p:cNvSpPr>
          <p:nvPr/>
        </p:nvSpPr>
        <p:spPr>
          <a:xfrm>
            <a:off x="1825168" y="628124"/>
            <a:ext cx="8911687" cy="89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mtClean="0"/>
              <a:t>Mô hình quan hệ thực thể (tt)</a:t>
            </a:r>
            <a:r>
              <a:rPr lang="en-US" smtClean="0"/>
              <a:t/>
            </a:r>
            <a:br>
              <a:rPr lang="en-US" smtClean="0"/>
            </a:br>
            <a:endParaRPr lang="vi-VN"/>
          </a:p>
        </p:txBody>
      </p:sp>
    </p:spTree>
    <p:extLst>
      <p:ext uri="{BB962C8B-B14F-4D97-AF65-F5344CB8AC3E}">
        <p14:creationId xmlns:p14="http://schemas.microsoft.com/office/powerpoint/2010/main" val="182665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 calcmode="lin" valueType="num">
                                      <p:cBhvr>
                                        <p:cTn id="7" dur="500" fill="hold"/>
                                        <p:tgtEl>
                                          <p:spTgt spid="532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325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325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3253">
                                            <p:txEl>
                                              <p:pRg st="1" end="1"/>
                                            </p:txEl>
                                          </p:spTgt>
                                        </p:tgtEl>
                                        <p:attrNameLst>
                                          <p:attrName>style.visibility</p:attrName>
                                        </p:attrNameLst>
                                      </p:cBhvr>
                                      <p:to>
                                        <p:strVal val="visible"/>
                                      </p:to>
                                    </p:set>
                                    <p:anim calcmode="lin" valueType="num">
                                      <p:cBhvr>
                                        <p:cTn id="14" dur="500" fill="hold"/>
                                        <p:tgtEl>
                                          <p:spTgt spid="5325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325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325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3253">
                                            <p:txEl>
                                              <p:pRg st="2" end="2"/>
                                            </p:txEl>
                                          </p:spTgt>
                                        </p:tgtEl>
                                        <p:attrNameLst>
                                          <p:attrName>style.visibility</p:attrName>
                                        </p:attrNameLst>
                                      </p:cBhvr>
                                      <p:to>
                                        <p:strVal val="visible"/>
                                      </p:to>
                                    </p:set>
                                    <p:anim calcmode="lin" valueType="num">
                                      <p:cBhvr>
                                        <p:cTn id="21" dur="500" fill="hold"/>
                                        <p:tgtEl>
                                          <p:spTgt spid="5325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325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325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3253">
                                            <p:txEl>
                                              <p:pRg st="3" end="3"/>
                                            </p:txEl>
                                          </p:spTgt>
                                        </p:tgtEl>
                                        <p:attrNameLst>
                                          <p:attrName>style.visibility</p:attrName>
                                        </p:attrNameLst>
                                      </p:cBhvr>
                                      <p:to>
                                        <p:strVal val="visible"/>
                                      </p:to>
                                    </p:set>
                                    <p:anim calcmode="lin" valueType="num">
                                      <p:cBhvr>
                                        <p:cTn id="28" dur="500" fill="hold"/>
                                        <p:tgtEl>
                                          <p:spTgt spid="5325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325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325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3253">
                                            <p:txEl>
                                              <p:pRg st="4" end="4"/>
                                            </p:txEl>
                                          </p:spTgt>
                                        </p:tgtEl>
                                        <p:attrNameLst>
                                          <p:attrName>style.visibility</p:attrName>
                                        </p:attrNameLst>
                                      </p:cBhvr>
                                      <p:to>
                                        <p:strVal val="visible"/>
                                      </p:to>
                                    </p:set>
                                    <p:anim calcmode="lin" valueType="num">
                                      <p:cBhvr>
                                        <p:cTn id="35" dur="500" fill="hold"/>
                                        <p:tgtEl>
                                          <p:spTgt spid="5325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325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325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3253">
                                            <p:txEl>
                                              <p:pRg st="5" end="5"/>
                                            </p:txEl>
                                          </p:spTgt>
                                        </p:tgtEl>
                                        <p:attrNameLst>
                                          <p:attrName>style.visibility</p:attrName>
                                        </p:attrNameLst>
                                      </p:cBhvr>
                                      <p:to>
                                        <p:strVal val="visible"/>
                                      </p:to>
                                    </p:set>
                                    <p:anim calcmode="lin" valueType="num">
                                      <p:cBhvr>
                                        <p:cTn id="42" dur="500" fill="hold"/>
                                        <p:tgtEl>
                                          <p:spTgt spid="5325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5325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532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1553029"/>
            <a:ext cx="8915400" cy="3777622"/>
          </a:xfrm>
        </p:spPr>
        <p:txBody>
          <a:bodyPr/>
          <a:lstStyle/>
          <a:p>
            <a:pPr marL="261938" lvl="2"/>
            <a:r>
              <a:rPr lang="en-US"/>
              <a:t>Qui tắc xây dựng </a:t>
            </a:r>
            <a:r>
              <a:rPr lang="en-US" smtClean="0"/>
              <a:t>ER</a:t>
            </a:r>
            <a:endParaRPr lang="vi-VN"/>
          </a:p>
          <a:p>
            <a:pPr marL="711200" lvl="3" indent="363538">
              <a:buFont typeface="Wingdings" panose="05000000000000000000" pitchFamily="2" charset="2"/>
              <a:buChar char="§"/>
            </a:pPr>
            <a:r>
              <a:rPr lang="en-US"/>
              <a:t>Mỗi thực thể phải có tên</a:t>
            </a:r>
            <a:endParaRPr lang="vi-VN"/>
          </a:p>
          <a:p>
            <a:pPr marL="711200" lvl="3" indent="363538">
              <a:buFont typeface="Wingdings" panose="05000000000000000000" pitchFamily="2" charset="2"/>
              <a:buChar char="§"/>
            </a:pPr>
            <a:r>
              <a:rPr lang="en-US"/>
              <a:t>Mỗi thực thể phải có định danh</a:t>
            </a:r>
            <a:endParaRPr lang="vi-VN"/>
          </a:p>
          <a:p>
            <a:pPr marL="711200" lvl="3" indent="363538">
              <a:buFont typeface="Wingdings" panose="05000000000000000000" pitchFamily="2" charset="2"/>
              <a:buChar char="§"/>
            </a:pPr>
            <a:r>
              <a:rPr lang="en-US"/>
              <a:t>Mỗi thể hiện không thể là một thực thể</a:t>
            </a:r>
            <a:endParaRPr lang="vi-VN"/>
          </a:p>
          <a:p>
            <a:pPr marL="711200" lvl="3" indent="363538">
              <a:buFont typeface="Wingdings" panose="05000000000000000000" pitchFamily="2" charset="2"/>
              <a:buChar char="§"/>
            </a:pPr>
            <a:r>
              <a:rPr lang="en-US"/>
              <a:t>Mỗi quan hệ phải có </a:t>
            </a:r>
            <a:r>
              <a:rPr lang="en-US" smtClean="0"/>
              <a:t>tên</a:t>
            </a:r>
            <a:endParaRPr lang="vi-VN"/>
          </a:p>
          <a:p>
            <a:pPr marL="711200" lvl="3" indent="363538">
              <a:buFont typeface="Wingdings" panose="05000000000000000000" pitchFamily="2" charset="2"/>
              <a:buChar char="§"/>
            </a:pPr>
            <a:r>
              <a:rPr lang="en-US"/>
              <a:t>Số yếu tố phải hợp lý (rõ ràng ngữ cảnh)</a:t>
            </a:r>
            <a:endParaRPr lang="vi-VN"/>
          </a:p>
          <a:p>
            <a:endParaRPr lang="vi-VN"/>
          </a:p>
        </p:txBody>
      </p:sp>
      <p:sp>
        <p:nvSpPr>
          <p:cNvPr id="4" name="Title 3"/>
          <p:cNvSpPr txBox="1">
            <a:spLocks/>
          </p:cNvSpPr>
          <p:nvPr/>
        </p:nvSpPr>
        <p:spPr>
          <a:xfrm>
            <a:off x="1825168" y="628124"/>
            <a:ext cx="8911687" cy="89587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mtClean="0"/>
              <a:t>Mô hình quan hệ thực thể (tt)</a:t>
            </a:r>
            <a:r>
              <a:rPr lang="en-US" smtClean="0"/>
              <a:t/>
            </a:r>
            <a:br>
              <a:rPr lang="en-US" smtClean="0"/>
            </a:br>
            <a:endParaRPr lang="vi-VN"/>
          </a:p>
        </p:txBody>
      </p:sp>
    </p:spTree>
    <p:extLst>
      <p:ext uri="{BB962C8B-B14F-4D97-AF65-F5344CB8AC3E}">
        <p14:creationId xmlns:p14="http://schemas.microsoft.com/office/powerpoint/2010/main" val="11016423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990600"/>
            <a:ext cx="9372600" cy="4247317"/>
          </a:xfrm>
          <a:prstGeom prst="rect">
            <a:avLst/>
          </a:prstGeom>
        </p:spPr>
        <p:txBody>
          <a:bodyPr wrap="square">
            <a:spAutoFit/>
          </a:bodyPr>
          <a:lstStyle/>
          <a:p>
            <a:pPr algn="just"/>
            <a:r>
              <a:rPr lang="en-US" sz="3000" dirty="0">
                <a:latin typeface="Calibri" panose="020F0502020204030204" pitchFamily="34" charset="0"/>
              </a:rPr>
              <a:t>VD: </a:t>
            </a:r>
            <a:r>
              <a:rPr lang="pt-BR" sz="3000" dirty="0">
                <a:latin typeface="Calibri" panose="020F0502020204030204" pitchFamily="34" charset="0"/>
              </a:rPr>
              <a:t>Khi khảo sát các trường Đại học người ta thấy trường có nhiều khoa, mỗi khoa có nhiều Bộ môn, mỗi bộ môn có nhiều Giáo viên, để nâng cao chất lượng đào tạo, nhà trường quy định mỗi giáo viên phụ trách một môn học, mỗi khoa có nhiều lớp, mỗi lớp có nhiều sinh viên. Trong suốt những năm học tại trường mỗi sinh viên phải học nhiều môn học, mỗi môn học có nhiều sinh viên tham gia. Bên cạnh đào tạo hệ chính quy nhà trường còn đào tạo các hệ khác như tại chức, văn bằng 2, cao học,....</a:t>
            </a:r>
            <a:endParaRPr lang="en-US" sz="3000" dirty="0">
              <a:latin typeface="Calibri" panose="020F0502020204030204" pitchFamily="34" charset="0"/>
            </a:endParaRPr>
          </a:p>
        </p:txBody>
      </p:sp>
    </p:spTree>
    <p:extLst>
      <p:ext uri="{BB962C8B-B14F-4D97-AF65-F5344CB8AC3E}">
        <p14:creationId xmlns:p14="http://schemas.microsoft.com/office/powerpoint/2010/main" val="35163561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13111"/>
          <a:stretch/>
        </p:blipFill>
        <p:spPr>
          <a:xfrm>
            <a:off x="838200" y="1600200"/>
            <a:ext cx="11120772" cy="4648200"/>
          </a:xfrm>
          <a:prstGeom prst="rect">
            <a:avLst/>
          </a:prstGeom>
        </p:spPr>
      </p:pic>
    </p:spTree>
    <p:extLst>
      <p:ext uri="{BB962C8B-B14F-4D97-AF65-F5344CB8AC3E}">
        <p14:creationId xmlns:p14="http://schemas.microsoft.com/office/powerpoint/2010/main" val="22091370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168" y="628124"/>
            <a:ext cx="8911687" cy="819676"/>
          </a:xfrm>
        </p:spPr>
        <p:txBody>
          <a:bodyPr>
            <a:normAutofit/>
          </a:bodyPr>
          <a:lstStyle/>
          <a:p>
            <a:r>
              <a:rPr lang="en-US" b="1" smtClean="0">
                <a:solidFill>
                  <a:schemeClr val="tx1"/>
                </a:solidFill>
              </a:rPr>
              <a:t>Mô hình dữ liệu quan hệ</a:t>
            </a:r>
            <a:endParaRPr lang="en-US" b="1" dirty="0">
              <a:solidFill>
                <a:schemeClr val="tx1"/>
              </a:solidFill>
            </a:endParaRPr>
          </a:p>
        </p:txBody>
      </p:sp>
      <p:sp>
        <p:nvSpPr>
          <p:cNvPr id="2" name="Content Placeholder 1"/>
          <p:cNvSpPr>
            <a:spLocks noGrp="1"/>
          </p:cNvSpPr>
          <p:nvPr>
            <p:ph idx="1"/>
          </p:nvPr>
        </p:nvSpPr>
        <p:spPr>
          <a:xfrm>
            <a:off x="1600199" y="1476828"/>
            <a:ext cx="9136655" cy="5000171"/>
          </a:xfrm>
        </p:spPr>
        <p:txBody>
          <a:bodyPr>
            <a:noAutofit/>
          </a:bodyPr>
          <a:lstStyle/>
          <a:p>
            <a:pPr algn="just"/>
            <a:r>
              <a:rPr lang="en-US" smtClean="0"/>
              <a:t>Mô </a:t>
            </a:r>
            <a:r>
              <a:rPr lang="en-US"/>
              <a:t>hình </a:t>
            </a:r>
            <a:r>
              <a:rPr lang="en-US" smtClean="0"/>
              <a:t>dữ liệu </a:t>
            </a:r>
            <a:r>
              <a:rPr lang="en-US" dirty="0"/>
              <a:t>quan hệ là một cách thức biểu diễn dữ liệu ở dạng các bảng hay các quan hệ. Mô hình dữ liệu quan hệ gồm 3 thành phần:</a:t>
            </a:r>
          </a:p>
          <a:p>
            <a:pPr marL="0" indent="0" algn="just">
              <a:buNone/>
            </a:pPr>
            <a:r>
              <a:rPr lang="en-US" dirty="0" smtClean="0"/>
              <a:t>+ </a:t>
            </a:r>
            <a:r>
              <a:rPr lang="en-US" dirty="0"/>
              <a:t>Cấu trúc dữ liệu: dữ liệu được tổ chức ở dạng bảng hay quan hệ;</a:t>
            </a:r>
          </a:p>
          <a:p>
            <a:pPr marL="0" indent="0" algn="just">
              <a:buNone/>
            </a:pPr>
            <a:r>
              <a:rPr lang="en-US" dirty="0" smtClean="0"/>
              <a:t>+ </a:t>
            </a:r>
            <a:r>
              <a:rPr lang="en-US" dirty="0"/>
              <a:t>Thao tác dữ liệu: những phép toán mạnh (bằng ngôn ngữ SQL) được sử dụng để thao tác dữ liệu lưu trong các quan hệ.</a:t>
            </a:r>
          </a:p>
          <a:p>
            <a:pPr marL="0" indent="0" algn="just">
              <a:buNone/>
            </a:pPr>
            <a:r>
              <a:rPr lang="en-US" dirty="0" smtClean="0"/>
              <a:t>+ </a:t>
            </a:r>
            <a:r>
              <a:rPr lang="en-US" dirty="0"/>
              <a:t>Tích hợp dữ liệu: những tiện ích được đưa vào để mô tả những quy tắc nghiệp vụ nhằm duy trì tính toàn vẹn của dữ liệu khi chúng được thao tác.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7526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5168" y="1447800"/>
            <a:ext cx="8047567" cy="4419600"/>
          </a:xfrm>
        </p:spPr>
        <p:txBody>
          <a:bodyPr>
            <a:noAutofit/>
          </a:bodyPr>
          <a:lstStyle/>
          <a:p>
            <a:pPr marL="0" indent="0" algn="just" fontAlgn="base">
              <a:spcAft>
                <a:spcPct val="0"/>
              </a:spcAft>
              <a:buNone/>
            </a:pPr>
            <a:r>
              <a:rPr lang="en-US" b="1" i="1" smtClean="0">
                <a:solidFill>
                  <a:schemeClr val="tx1"/>
                </a:solidFill>
                <a:ea typeface="Times New Roman" pitchFamily="18" charset="0"/>
                <a:cs typeface="Arial" pitchFamily="34" charset="0"/>
              </a:rPr>
              <a:t>Nhắc lại khái niệm:</a:t>
            </a:r>
          </a:p>
          <a:p>
            <a:pPr algn="just" fontAlgn="base">
              <a:spcAft>
                <a:spcPct val="0"/>
              </a:spcAft>
              <a:buFont typeface="Wingdings" panose="05000000000000000000" pitchFamily="2" charset="2"/>
              <a:buChar char="§"/>
            </a:pPr>
            <a:r>
              <a:rPr lang="en-US" smtClean="0">
                <a:cs typeface="Arial" pitchFamily="34" charset="0"/>
              </a:rPr>
              <a:t>Quan hệ</a:t>
            </a:r>
          </a:p>
          <a:p>
            <a:pPr lvl="1" algn="just" fontAlgn="base">
              <a:spcAft>
                <a:spcPct val="0"/>
              </a:spcAft>
              <a:buFont typeface="Wingdings" panose="05000000000000000000" pitchFamily="2" charset="2"/>
              <a:buChar char="ü"/>
            </a:pPr>
            <a:r>
              <a:rPr lang="en-US" smtClean="0">
                <a:cs typeface="Arial" pitchFamily="34" charset="0"/>
              </a:rPr>
              <a:t>Tên</a:t>
            </a:r>
          </a:p>
          <a:p>
            <a:pPr lvl="1" algn="just" fontAlgn="base">
              <a:spcAft>
                <a:spcPct val="0"/>
              </a:spcAft>
              <a:buFont typeface="Wingdings" panose="05000000000000000000" pitchFamily="2" charset="2"/>
              <a:buChar char="ü"/>
            </a:pPr>
            <a:r>
              <a:rPr lang="en-US" smtClean="0">
                <a:cs typeface="Arial" pitchFamily="34" charset="0"/>
              </a:rPr>
              <a:t>Cột (kiểu dữ liệu, miền giá trị)</a:t>
            </a:r>
          </a:p>
          <a:p>
            <a:pPr lvl="1" algn="just" fontAlgn="base">
              <a:spcAft>
                <a:spcPct val="0"/>
              </a:spcAft>
              <a:buFont typeface="Wingdings" panose="05000000000000000000" pitchFamily="2" charset="2"/>
              <a:buChar char="ü"/>
            </a:pPr>
            <a:r>
              <a:rPr lang="en-US" smtClean="0">
                <a:cs typeface="Arial" pitchFamily="34" charset="0"/>
              </a:rPr>
              <a:t>Dòng</a:t>
            </a:r>
          </a:p>
          <a:p>
            <a:pPr algn="just" fontAlgn="base">
              <a:spcAft>
                <a:spcPct val="0"/>
              </a:spcAft>
              <a:buFont typeface="Wingdings" panose="05000000000000000000" pitchFamily="2" charset="2"/>
              <a:buChar char="§"/>
            </a:pPr>
            <a:r>
              <a:rPr lang="en-US" smtClean="0">
                <a:cs typeface="Arial" pitchFamily="34" charset="0"/>
              </a:rPr>
              <a:t>Dạng chuẩn</a:t>
            </a:r>
            <a:endParaRPr lang="en-US" b="1" i="1" smtClean="0">
              <a:cs typeface="Arial" pitchFamily="34" charset="0"/>
            </a:endParaRPr>
          </a:p>
          <a:p>
            <a:pPr algn="just" fontAlgn="base">
              <a:spcAft>
                <a:spcPct val="0"/>
              </a:spcAft>
              <a:buFont typeface="Wingdings" panose="05000000000000000000" pitchFamily="2" charset="2"/>
              <a:buChar char="§"/>
            </a:pPr>
            <a:r>
              <a:rPr lang="en-US" smtClean="0">
                <a:cs typeface="Arial" pitchFamily="34" charset="0"/>
              </a:rPr>
              <a:t>Phụ thuộc hàm</a:t>
            </a:r>
          </a:p>
          <a:p>
            <a:pPr algn="just" fontAlgn="base">
              <a:spcAft>
                <a:spcPct val="0"/>
              </a:spcAft>
              <a:buFont typeface="Wingdings" panose="05000000000000000000" pitchFamily="2" charset="2"/>
              <a:buChar char="§"/>
            </a:pPr>
            <a:r>
              <a:rPr lang="en-US" smtClean="0">
                <a:cs typeface="Arial" pitchFamily="34" charset="0"/>
              </a:rPr>
              <a:t>Khóa (khóa chính, khóa ngoại, khóa dự tuyển)</a:t>
            </a:r>
            <a:endParaRPr lang="en-US" dirty="0"/>
          </a:p>
          <a:p>
            <a:pPr marL="0" indent="0" algn="just">
              <a:buNone/>
            </a:pPr>
            <a:endParaRPr lang="en-US" b="1" dirty="0"/>
          </a:p>
          <a:p>
            <a:pPr marL="0" indent="0" algn="just">
              <a:buNone/>
            </a:pPr>
            <a:endParaRPr lang="en-US" dirty="0"/>
          </a:p>
          <a:p>
            <a:pPr marL="0" indent="0" algn="just">
              <a:buNone/>
            </a:pPr>
            <a:endParaRPr lang="en-US" dirty="0"/>
          </a:p>
          <a:p>
            <a:pPr marL="0" indent="0" algn="just">
              <a:buNone/>
            </a:pPr>
            <a:endParaRPr lang="en-US" dirty="0"/>
          </a:p>
        </p:txBody>
      </p:sp>
      <p:sp>
        <p:nvSpPr>
          <p:cNvPr id="5" name="Title 2"/>
          <p:cNvSpPr>
            <a:spLocks noGrp="1"/>
          </p:cNvSpPr>
          <p:nvPr>
            <p:ph type="title"/>
          </p:nvPr>
        </p:nvSpPr>
        <p:spPr>
          <a:xfrm>
            <a:off x="1825168" y="628124"/>
            <a:ext cx="8911687" cy="819676"/>
          </a:xfrm>
        </p:spPr>
        <p:txBody>
          <a:bodyPr>
            <a:normAutofit/>
          </a:bodyPr>
          <a:lstStyle/>
          <a:p>
            <a:r>
              <a:rPr lang="en-US" b="1" smtClean="0">
                <a:solidFill>
                  <a:schemeClr val="tx1"/>
                </a:solidFill>
              </a:rPr>
              <a:t>Mô hình dữ liệu quan hệ (tt)</a:t>
            </a:r>
            <a:endParaRPr lang="en-US" b="1" dirty="0">
              <a:solidFill>
                <a:schemeClr val="tx1"/>
              </a:solidFill>
            </a:endParaRPr>
          </a:p>
        </p:txBody>
      </p:sp>
    </p:spTree>
    <p:extLst>
      <p:ext uri="{BB962C8B-B14F-4D97-AF65-F5344CB8AC3E}">
        <p14:creationId xmlns:p14="http://schemas.microsoft.com/office/powerpoint/2010/main" val="366313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636932"/>
            <a:ext cx="9372600" cy="4419600"/>
          </a:xfrm>
        </p:spPr>
        <p:txBody>
          <a:bodyPr>
            <a:noAutofit/>
          </a:bodyPr>
          <a:lstStyle/>
          <a:p>
            <a:pPr marL="0" indent="0">
              <a:buNone/>
            </a:pPr>
            <a:r>
              <a:rPr lang="pt-BR" sz="2200" b="1" i="1" smtClean="0"/>
              <a:t>Phát </a:t>
            </a:r>
            <a:r>
              <a:rPr lang="pt-BR" sz="2200" b="1" i="1" dirty="0"/>
              <a:t>hiện một số yếu </a:t>
            </a:r>
            <a:r>
              <a:rPr lang="pt-BR" sz="2200" b="1" i="1"/>
              <a:t>kém </a:t>
            </a:r>
            <a:r>
              <a:rPr lang="pt-BR" sz="2200" b="1" i="1" smtClean="0"/>
              <a:t>của </a:t>
            </a:r>
            <a:r>
              <a:rPr lang="pt-BR" sz="2200" b="1" i="1" dirty="0"/>
              <a:t>hiện </a:t>
            </a:r>
            <a:r>
              <a:rPr lang="pt-BR" sz="2200" b="1" i="1"/>
              <a:t>trạng </a:t>
            </a:r>
            <a:endParaRPr lang="pt-BR" sz="2200" b="1" i="1" smtClean="0"/>
          </a:p>
          <a:p>
            <a:pPr marL="0" indent="0">
              <a:buNone/>
            </a:pPr>
            <a:r>
              <a:rPr lang="pt-BR" sz="2200" b="1" i="1" smtClean="0"/>
              <a:t>Yếu </a:t>
            </a:r>
            <a:r>
              <a:rPr lang="pt-BR" sz="2200" b="1" i="1" dirty="0"/>
              <a:t>kém</a:t>
            </a:r>
            <a:endParaRPr lang="en-US" sz="2200" dirty="0"/>
          </a:p>
          <a:p>
            <a:pPr marL="301943" lvl="1" indent="0">
              <a:buNone/>
            </a:pPr>
            <a:r>
              <a:rPr lang="pt-BR" sz="2200" dirty="0"/>
              <a:t>+ Thiếu, vắng: thiếu một chức năng nào đó, thiếu phương tiện xử lí thông tin, thiếu con người thực hiện, quản lí . . .</a:t>
            </a:r>
            <a:endParaRPr lang="en-US" sz="2200" dirty="0"/>
          </a:p>
          <a:p>
            <a:pPr marL="301943" lvl="1" indent="0">
              <a:buNone/>
            </a:pPr>
            <a:r>
              <a:rPr lang="pt-BR" sz="2200" dirty="0"/>
              <a:t>+ Kém hiệu lực:</a:t>
            </a:r>
            <a:endParaRPr lang="en-US" sz="2200" dirty="0"/>
          </a:p>
          <a:p>
            <a:pPr marL="581343" lvl="2" indent="0">
              <a:buNone/>
            </a:pPr>
            <a:r>
              <a:rPr lang="pt-BR" sz="2200" dirty="0"/>
              <a:t>- Phương pháp xử lí thống kê không chặt chẽ.</a:t>
            </a:r>
            <a:endParaRPr lang="en-US" sz="2200" dirty="0"/>
          </a:p>
          <a:p>
            <a:pPr marL="581343" lvl="2" indent="0">
              <a:buNone/>
            </a:pPr>
            <a:r>
              <a:rPr lang="pt-BR" sz="2200" dirty="0"/>
              <a:t>- Cơ cấu tổ chức bất hợp lí.</a:t>
            </a:r>
            <a:endParaRPr lang="en-US" sz="2200" dirty="0"/>
          </a:p>
          <a:p>
            <a:pPr marL="581343" lvl="2" indent="0">
              <a:buNone/>
            </a:pPr>
            <a:r>
              <a:rPr lang="pt-BR" sz="2200" dirty="0"/>
              <a:t>- Lưu chuyển thông tin chưa hợp lí.</a:t>
            </a:r>
            <a:endParaRPr lang="en-US" sz="2200" dirty="0"/>
          </a:p>
          <a:p>
            <a:pPr marL="581343" lvl="2" indent="0">
              <a:buNone/>
            </a:pPr>
            <a:r>
              <a:rPr lang="pt-BR" sz="2200" dirty="0"/>
              <a:t>- Giấy tờ tài liệu trình bày kém.</a:t>
            </a:r>
            <a:endParaRPr lang="en-US" sz="2200" dirty="0"/>
          </a:p>
          <a:p>
            <a:pPr marL="581343" lvl="2" indent="0">
              <a:buNone/>
            </a:pPr>
            <a:r>
              <a:rPr lang="pt-BR" sz="2200" dirty="0"/>
              <a:t>- Sự ùn tắc, quá tải của công việc.</a:t>
            </a:r>
            <a:endParaRPr lang="en-US" sz="2200" dirty="0"/>
          </a:p>
          <a:p>
            <a:pPr marL="301943" lvl="1" indent="0">
              <a:buNone/>
            </a:pPr>
            <a:r>
              <a:rPr lang="pt-BR" sz="2200" dirty="0"/>
              <a:t>+ Tổn phí cao: thực chất sự đánh giá theo một tiêu chuẩn và khía cạnh nào đó như yếu tố thời gian, con người, quá trình, kinh phí.</a:t>
            </a:r>
            <a:endParaRPr lang="en-US" sz="2200" dirty="0"/>
          </a:p>
          <a:p>
            <a:endParaRPr lang="en-US" sz="2200" dirty="0"/>
          </a:p>
          <a:p>
            <a:endParaRPr lang="en-US" sz="2200" dirty="0"/>
          </a:p>
          <a:p>
            <a:pPr marL="0" indent="0">
              <a:buNone/>
            </a:pPr>
            <a:endParaRPr lang="en-US" sz="2200" dirty="0"/>
          </a:p>
          <a:p>
            <a:pPr>
              <a:buFontTx/>
              <a:buChar char="-"/>
            </a:pPr>
            <a:endParaRPr lang="en-US" sz="2200" dirty="0"/>
          </a:p>
          <a:p>
            <a:pPr marL="0" indent="0">
              <a:buNone/>
            </a:pPr>
            <a:endParaRPr lang="en-US" sz="2200" b="1" i="1" dirty="0"/>
          </a:p>
          <a:p>
            <a:pPr marL="0" indent="0">
              <a:buNone/>
            </a:pPr>
            <a:endParaRPr lang="en-US" sz="2200" b="1" i="1" dirty="0" smtClean="0"/>
          </a:p>
          <a:p>
            <a:pPr marL="0" indent="0">
              <a:buNone/>
            </a:pPr>
            <a:endParaRPr lang="en-US" sz="2200" b="1" i="1" dirty="0"/>
          </a:p>
          <a:p>
            <a:endParaRPr lang="en-US" sz="2200" dirty="0"/>
          </a:p>
          <a:p>
            <a:endParaRPr lang="en-US" sz="2200" dirty="0" smtClean="0"/>
          </a:p>
          <a:p>
            <a:pPr lvl="3"/>
            <a:endParaRPr lang="en-US" sz="2200" dirty="0"/>
          </a:p>
        </p:txBody>
      </p:sp>
      <p:sp>
        <p:nvSpPr>
          <p:cNvPr id="5" name="Title 1"/>
          <p:cNvSpPr>
            <a:spLocks noGrp="1"/>
          </p:cNvSpPr>
          <p:nvPr>
            <p:ph type="title"/>
          </p:nvPr>
        </p:nvSpPr>
        <p:spPr>
          <a:xfrm>
            <a:off x="1825168" y="628124"/>
            <a:ext cx="8911687" cy="667276"/>
          </a:xfrm>
        </p:spPr>
        <p:txBody>
          <a:bodyPr/>
          <a:lstStyle/>
          <a:p>
            <a:r>
              <a:rPr lang="en-US"/>
              <a:t>Giai đoạn xác định phạm </a:t>
            </a:r>
            <a:r>
              <a:rPr lang="en-US" smtClean="0"/>
              <a:t>vi (tt)</a:t>
            </a:r>
            <a:endParaRPr lang="vi-VN"/>
          </a:p>
        </p:txBody>
      </p:sp>
    </p:spTree>
    <p:extLst>
      <p:ext uri="{BB962C8B-B14F-4D97-AF65-F5344CB8AC3E}">
        <p14:creationId xmlns:p14="http://schemas.microsoft.com/office/powerpoint/2010/main" val="286201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heel(1)">
                                      <p:cBhvr>
                                        <p:cTn id="7" dur="2000"/>
                                        <p:tgtEl>
                                          <p:spTgt spid="2">
                                            <p:txEl>
                                              <p:pRg st="2" end="2"/>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heel(1)">
                                      <p:cBhvr>
                                        <p:cTn id="10" dur="2000"/>
                                        <p:tgtEl>
                                          <p:spTgt spid="2">
                                            <p:txEl>
                                              <p:pRg st="3" end="3"/>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heel(1)">
                                      <p:cBhvr>
                                        <p:cTn id="13" dur="2000"/>
                                        <p:tgtEl>
                                          <p:spTgt spid="2">
                                            <p:txEl>
                                              <p:pRg st="4" end="4"/>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heel(1)">
                                      <p:cBhvr>
                                        <p:cTn id="16" dur="2000"/>
                                        <p:tgtEl>
                                          <p:spTgt spid="2">
                                            <p:txEl>
                                              <p:pRg st="5" end="5"/>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heel(1)">
                                      <p:cBhvr>
                                        <p:cTn id="19" dur="2000"/>
                                        <p:tgtEl>
                                          <p:spTgt spid="2">
                                            <p:txEl>
                                              <p:pRg st="6" end="6"/>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heel(1)">
                                      <p:cBhvr>
                                        <p:cTn id="22" dur="2000"/>
                                        <p:tgtEl>
                                          <p:spTgt spid="2">
                                            <p:txEl>
                                              <p:pRg st="7" end="7"/>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heel(1)">
                                      <p:cBhvr>
                                        <p:cTn id="25" dur="2000"/>
                                        <p:tgtEl>
                                          <p:spTgt spid="2">
                                            <p:txEl>
                                              <p:pRg st="8" end="8"/>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wheel(1)">
                                      <p:cBhvr>
                                        <p:cTn id="28"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676400"/>
            <a:ext cx="8047567" cy="4495800"/>
          </a:xfrm>
        </p:spPr>
        <p:txBody>
          <a:bodyPr>
            <a:noAutofit/>
          </a:bodyPr>
          <a:lstStyle/>
          <a:p>
            <a:pPr marL="0" indent="0" algn="just">
              <a:buNone/>
            </a:pPr>
            <a:r>
              <a:rPr lang="fr-FR" sz="2800" b="1" i="1" smtClean="0"/>
              <a:t>Chuyển </a:t>
            </a:r>
            <a:r>
              <a:rPr lang="fr-FR" b="1" i="1" smtClean="0"/>
              <a:t>ER </a:t>
            </a:r>
            <a:r>
              <a:rPr lang="fr-FR" sz="2800" b="1" i="1" smtClean="0"/>
              <a:t>sang RDM:</a:t>
            </a:r>
            <a:endParaRPr lang="en-US" sz="2800" dirty="0"/>
          </a:p>
          <a:p>
            <a:pPr marL="0" indent="0" algn="just">
              <a:buNone/>
            </a:pPr>
            <a:r>
              <a:rPr lang="fr-FR" sz="2800" dirty="0"/>
              <a:t>	Xét lần lượt từng sơ đồ  E-R và thực hiện các công việc sau:</a:t>
            </a:r>
            <a:endParaRPr lang="en-US" sz="2800" dirty="0"/>
          </a:p>
          <a:p>
            <a:pPr marL="0" indent="0" algn="just">
              <a:buNone/>
            </a:pPr>
            <a:r>
              <a:rPr lang="fr-FR" sz="2800"/>
              <a:t>	</a:t>
            </a:r>
            <a:r>
              <a:rPr lang="fr-FR" smtClean="0"/>
              <a:t>(1) </a:t>
            </a:r>
            <a:r>
              <a:rPr lang="fr-FR" sz="2800" i="1" smtClean="0"/>
              <a:t>Chuyển </a:t>
            </a:r>
            <a:r>
              <a:rPr lang="fr-FR" sz="2800" i="1" dirty="0"/>
              <a:t>mỗi thực thể thành một quan hệ:</a:t>
            </a:r>
            <a:endParaRPr lang="en-US" sz="2800" dirty="0"/>
          </a:p>
          <a:p>
            <a:pPr marL="0" indent="0" algn="just">
              <a:buNone/>
            </a:pPr>
            <a:r>
              <a:rPr lang="fr-FR" sz="2800" i="1" dirty="0"/>
              <a:t>	</a:t>
            </a:r>
            <a:r>
              <a:rPr lang="fr-FR" sz="2800" dirty="0"/>
              <a:t>- Tên thực thể thành tên các quan hệ ;</a:t>
            </a:r>
            <a:endParaRPr lang="en-US" sz="2800" dirty="0"/>
          </a:p>
          <a:p>
            <a:pPr marL="0" indent="0" algn="just">
              <a:buNone/>
            </a:pPr>
            <a:r>
              <a:rPr lang="fr-FR" sz="2800" dirty="0"/>
              <a:t>	- Mỗi thuộc tính của thực thể thành 1 thuộc tính (hay còn gọi là trường (cột)) của quan hệ;</a:t>
            </a:r>
            <a:endParaRPr lang="en-US" sz="2800" dirty="0"/>
          </a:p>
          <a:p>
            <a:pPr marL="0" indent="0" algn="just">
              <a:buNone/>
            </a:pPr>
            <a:r>
              <a:rPr lang="fr-FR" sz="2800" dirty="0"/>
              <a:t>	- Thuộc tính định danh của thực thể thành khoá của quan hệ.</a:t>
            </a:r>
            <a:endParaRPr lang="en-US" sz="2800" dirty="0"/>
          </a:p>
          <a:p>
            <a:pPr marL="0" indent="0" algn="just">
              <a:buNone/>
            </a:pPr>
            <a:r>
              <a:rPr lang="fr-FR" sz="2800" dirty="0"/>
              <a:t>	</a:t>
            </a:r>
            <a:r>
              <a:rPr lang="en-US" sz="2800" dirty="0"/>
              <a:t>	</a:t>
            </a: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a:p>
            <a:pPr marL="0" indent="0" algn="just">
              <a:buNone/>
            </a:pPr>
            <a:endParaRPr lang="en-US" sz="2800" b="1" i="1" dirty="0"/>
          </a:p>
        </p:txBody>
      </p:sp>
      <p:sp>
        <p:nvSpPr>
          <p:cNvPr id="5" name="Title 2"/>
          <p:cNvSpPr>
            <a:spLocks noGrp="1"/>
          </p:cNvSpPr>
          <p:nvPr>
            <p:ph type="title"/>
          </p:nvPr>
        </p:nvSpPr>
        <p:spPr>
          <a:xfrm>
            <a:off x="1825168" y="628124"/>
            <a:ext cx="8911687" cy="819676"/>
          </a:xfrm>
        </p:spPr>
        <p:txBody>
          <a:bodyPr>
            <a:normAutofit/>
          </a:bodyPr>
          <a:lstStyle/>
          <a:p>
            <a:r>
              <a:rPr lang="en-US" b="1" smtClean="0">
                <a:solidFill>
                  <a:schemeClr val="tx1"/>
                </a:solidFill>
              </a:rPr>
              <a:t>Mô hình dữ liệu quan hệ (tt)</a:t>
            </a:r>
            <a:endParaRPr lang="en-US" b="1" dirty="0">
              <a:solidFill>
                <a:schemeClr val="tx1"/>
              </a:solidFill>
            </a:endParaRPr>
          </a:p>
        </p:txBody>
      </p:sp>
    </p:spTree>
    <p:extLst>
      <p:ext uri="{BB962C8B-B14F-4D97-AF65-F5344CB8AC3E}">
        <p14:creationId xmlns:p14="http://schemas.microsoft.com/office/powerpoint/2010/main" val="205987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wipe(down)">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868756" y="327914"/>
            <a:ext cx="8911687" cy="677570"/>
          </a:xfrm>
        </p:spPr>
        <p:txBody>
          <a:bodyPr/>
          <a:lstStyle/>
          <a:p>
            <a:r>
              <a:rPr lang="en-US" altLang="vi-VN" sz="3200" smtClean="0"/>
              <a:t>(2) Mối </a:t>
            </a:r>
            <a:r>
              <a:rPr lang="en-US" altLang="vi-VN" sz="3200"/>
              <a:t>quan hệ</a:t>
            </a:r>
            <a:endParaRPr lang="en-US" altLang="vi-VN" sz="3200" dirty="0"/>
          </a:p>
        </p:txBody>
      </p:sp>
      <p:sp>
        <p:nvSpPr>
          <p:cNvPr id="365571" name="Rectangle 3"/>
          <p:cNvSpPr>
            <a:spLocks noGrp="1" noChangeArrowheads="1"/>
          </p:cNvSpPr>
          <p:nvPr>
            <p:ph idx="1"/>
          </p:nvPr>
        </p:nvSpPr>
        <p:spPr>
          <a:xfrm>
            <a:off x="1447800" y="1145547"/>
            <a:ext cx="8915400" cy="3777622"/>
          </a:xfrm>
        </p:spPr>
        <p:txBody>
          <a:bodyPr/>
          <a:lstStyle/>
          <a:p>
            <a:pPr marL="457200" lvl="1" indent="0">
              <a:buNone/>
            </a:pPr>
            <a:r>
              <a:rPr lang="en-US" altLang="vi-VN" smtClean="0"/>
              <a:t>(</a:t>
            </a:r>
            <a:r>
              <a:rPr lang="en-US" altLang="vi-VN" dirty="0"/>
              <a:t>2a) Nhiều-Nhiều</a:t>
            </a:r>
          </a:p>
          <a:p>
            <a:pPr marL="1524000" lvl="2" indent="-449263">
              <a:buFont typeface="Wingdings" panose="05000000000000000000" pitchFamily="2" charset="2"/>
              <a:buChar char="Ø"/>
            </a:pPr>
            <a:r>
              <a:rPr lang="en-US" altLang="vi-VN" dirty="0"/>
              <a:t>Tạo một quan hệ mới có </a:t>
            </a:r>
          </a:p>
          <a:p>
            <a:pPr marL="1507994" lvl="3" indent="-457200">
              <a:buFont typeface="Wingdings" panose="05000000000000000000" pitchFamily="2" charset="2"/>
              <a:buChar char="Ø"/>
            </a:pPr>
            <a:r>
              <a:rPr lang="en-US" altLang="vi-VN" dirty="0"/>
              <a:t>Tên quan hệ là tên của mối quan hệ</a:t>
            </a:r>
          </a:p>
          <a:p>
            <a:pPr marL="1507994" lvl="3" indent="-457200">
              <a:buFont typeface="Wingdings" panose="05000000000000000000" pitchFamily="2" charset="2"/>
              <a:buChar char="Ø"/>
            </a:pPr>
            <a:r>
              <a:rPr lang="en-US" altLang="vi-VN" dirty="0"/>
              <a:t>Thuộc tính là những thuộc tính khóa của các tập thực thể liên quan</a:t>
            </a:r>
            <a:endParaRPr lang="en-US" altLang="vi-VN" dirty="0">
              <a:solidFill>
                <a:srgbClr val="777777"/>
              </a:solidFill>
            </a:endParaRPr>
          </a:p>
        </p:txBody>
      </p:sp>
      <p:sp>
        <p:nvSpPr>
          <p:cNvPr id="365747" name="AutoShape 179"/>
          <p:cNvSpPr>
            <a:spLocks noChangeArrowheads="1"/>
          </p:cNvSpPr>
          <p:nvPr/>
        </p:nvSpPr>
        <p:spPr bwMode="auto">
          <a:xfrm rot="208883">
            <a:off x="5790853" y="5243777"/>
            <a:ext cx="1658938" cy="1037273"/>
          </a:xfrm>
          <a:prstGeom prst="irregularSeal1">
            <a:avLst/>
          </a:prstGeom>
          <a:solidFill>
            <a:srgbClr val="99CCFF">
              <a:alpha val="80000"/>
            </a:srgbClr>
          </a:solidFill>
          <a:ln w="12700"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65745" name="Group 177"/>
          <p:cNvGrpSpPr>
            <a:grpSpLocks/>
          </p:cNvGrpSpPr>
          <p:nvPr/>
        </p:nvGrpSpPr>
        <p:grpSpPr bwMode="auto">
          <a:xfrm>
            <a:off x="7543800" y="4118306"/>
            <a:ext cx="2819400" cy="1433513"/>
            <a:chOff x="3456" y="2212"/>
            <a:chExt cx="1776" cy="903"/>
          </a:xfrm>
        </p:grpSpPr>
        <p:sp>
          <p:nvSpPr>
            <p:cNvPr id="365660" name="Text Box 92"/>
            <p:cNvSpPr txBox="1">
              <a:spLocks noChangeArrowheads="1"/>
            </p:cNvSpPr>
            <p:nvPr/>
          </p:nvSpPr>
          <p:spPr bwMode="auto">
            <a:xfrm>
              <a:off x="3456" y="2641"/>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DEAN</a:t>
              </a:r>
            </a:p>
          </p:txBody>
        </p:sp>
        <p:grpSp>
          <p:nvGrpSpPr>
            <p:cNvPr id="365661" name="Group 93"/>
            <p:cNvGrpSpPr>
              <a:grpSpLocks/>
            </p:cNvGrpSpPr>
            <p:nvPr/>
          </p:nvGrpSpPr>
          <p:grpSpPr bwMode="auto">
            <a:xfrm>
              <a:off x="4656" y="2788"/>
              <a:ext cx="528" cy="327"/>
              <a:chOff x="2112" y="3748"/>
              <a:chExt cx="528" cy="327"/>
            </a:xfrm>
          </p:grpSpPr>
          <p:sp>
            <p:nvSpPr>
              <p:cNvPr id="365662" name="Oval 94"/>
              <p:cNvSpPr>
                <a:spLocks noChangeArrowheads="1"/>
              </p:cNvSpPr>
              <p:nvPr/>
            </p:nvSpPr>
            <p:spPr bwMode="auto">
              <a:xfrm>
                <a:off x="2112" y="3748"/>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63" name="Text Box 95"/>
              <p:cNvSpPr txBox="1">
                <a:spLocks noChangeArrowheads="1"/>
              </p:cNvSpPr>
              <p:nvPr/>
            </p:nvSpPr>
            <p:spPr bwMode="auto">
              <a:xfrm>
                <a:off x="2112" y="381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TENDA</a:t>
                </a:r>
              </a:p>
            </p:txBody>
          </p:sp>
        </p:grpSp>
        <p:grpSp>
          <p:nvGrpSpPr>
            <p:cNvPr id="365664" name="Group 96"/>
            <p:cNvGrpSpPr>
              <a:grpSpLocks/>
            </p:cNvGrpSpPr>
            <p:nvPr/>
          </p:nvGrpSpPr>
          <p:grpSpPr bwMode="auto">
            <a:xfrm>
              <a:off x="4560" y="2212"/>
              <a:ext cx="672" cy="327"/>
              <a:chOff x="3120" y="3772"/>
              <a:chExt cx="672" cy="327"/>
            </a:xfrm>
          </p:grpSpPr>
          <p:sp>
            <p:nvSpPr>
              <p:cNvPr id="365665" name="Oval 97"/>
              <p:cNvSpPr>
                <a:spLocks noChangeArrowheads="1"/>
              </p:cNvSpPr>
              <p:nvPr/>
            </p:nvSpPr>
            <p:spPr bwMode="auto">
              <a:xfrm>
                <a:off x="3120" y="3772"/>
                <a:ext cx="672"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66" name="Text Box 98"/>
              <p:cNvSpPr txBox="1">
                <a:spLocks noChangeArrowheads="1"/>
              </p:cNvSpPr>
              <p:nvPr/>
            </p:nvSpPr>
            <p:spPr bwMode="auto">
              <a:xfrm>
                <a:off x="3120" y="3840"/>
                <a:ext cx="67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DDIEM_DA</a:t>
                </a:r>
              </a:p>
            </p:txBody>
          </p:sp>
        </p:grpSp>
        <p:sp>
          <p:nvSpPr>
            <p:cNvPr id="365667" name="Line 99"/>
            <p:cNvSpPr>
              <a:spLocks noChangeShapeType="1"/>
            </p:cNvSpPr>
            <p:nvPr/>
          </p:nvSpPr>
          <p:spPr bwMode="auto">
            <a:xfrm flipV="1">
              <a:off x="4464" y="2448"/>
              <a:ext cx="144"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68" name="Line 100"/>
            <p:cNvSpPr>
              <a:spLocks noChangeShapeType="1"/>
            </p:cNvSpPr>
            <p:nvPr/>
          </p:nvSpPr>
          <p:spPr bwMode="auto">
            <a:xfrm>
              <a:off x="4464" y="2832"/>
              <a:ext cx="192"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65669" name="Group 101"/>
            <p:cNvGrpSpPr>
              <a:grpSpLocks/>
            </p:cNvGrpSpPr>
            <p:nvPr/>
          </p:nvGrpSpPr>
          <p:grpSpPr bwMode="auto">
            <a:xfrm>
              <a:off x="4656" y="2500"/>
              <a:ext cx="528" cy="327"/>
              <a:chOff x="2112" y="3748"/>
              <a:chExt cx="528" cy="327"/>
            </a:xfrm>
          </p:grpSpPr>
          <p:sp>
            <p:nvSpPr>
              <p:cNvPr id="365670" name="Oval 102"/>
              <p:cNvSpPr>
                <a:spLocks noChangeArrowheads="1"/>
              </p:cNvSpPr>
              <p:nvPr/>
            </p:nvSpPr>
            <p:spPr bwMode="auto">
              <a:xfrm>
                <a:off x="2112" y="3748"/>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71" name="Text Box 103"/>
              <p:cNvSpPr txBox="1">
                <a:spLocks noChangeArrowheads="1"/>
              </p:cNvSpPr>
              <p:nvPr/>
            </p:nvSpPr>
            <p:spPr bwMode="auto">
              <a:xfrm>
                <a:off x="2112" y="381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MADA</a:t>
                </a:r>
              </a:p>
            </p:txBody>
          </p:sp>
        </p:grpSp>
        <p:sp>
          <p:nvSpPr>
            <p:cNvPr id="365672" name="Line 104"/>
            <p:cNvSpPr>
              <a:spLocks noChangeShapeType="1"/>
            </p:cNvSpPr>
            <p:nvPr/>
          </p:nvSpPr>
          <p:spPr bwMode="auto">
            <a:xfrm flipV="1">
              <a:off x="4464" y="2640"/>
              <a:ext cx="192"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grpSp>
        <p:nvGrpSpPr>
          <p:cNvPr id="365675" name="Group 107"/>
          <p:cNvGrpSpPr>
            <a:grpSpLocks/>
          </p:cNvGrpSpPr>
          <p:nvPr/>
        </p:nvGrpSpPr>
        <p:grpSpPr bwMode="auto">
          <a:xfrm>
            <a:off x="2819400" y="3737306"/>
            <a:ext cx="3771900" cy="2119313"/>
            <a:chOff x="672" y="2260"/>
            <a:chExt cx="2376" cy="1335"/>
          </a:xfrm>
        </p:grpSpPr>
        <p:sp>
          <p:nvSpPr>
            <p:cNvPr id="365676" name="Text Box 108"/>
            <p:cNvSpPr txBox="1">
              <a:spLocks noChangeArrowheads="1"/>
            </p:cNvSpPr>
            <p:nvPr/>
          </p:nvSpPr>
          <p:spPr bwMode="auto">
            <a:xfrm>
              <a:off x="1472" y="2928"/>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NHANVIEN</a:t>
              </a:r>
            </a:p>
          </p:txBody>
        </p:sp>
        <p:grpSp>
          <p:nvGrpSpPr>
            <p:cNvPr id="365677" name="Group 109"/>
            <p:cNvGrpSpPr>
              <a:grpSpLocks/>
            </p:cNvGrpSpPr>
            <p:nvPr/>
          </p:nvGrpSpPr>
          <p:grpSpPr bwMode="auto">
            <a:xfrm>
              <a:off x="768" y="2932"/>
              <a:ext cx="528" cy="327"/>
              <a:chOff x="192" y="1036"/>
              <a:chExt cx="528" cy="327"/>
            </a:xfrm>
          </p:grpSpPr>
          <p:sp>
            <p:nvSpPr>
              <p:cNvPr id="365678" name="Oval 110"/>
              <p:cNvSpPr>
                <a:spLocks noChangeArrowheads="1"/>
              </p:cNvSpPr>
              <p:nvPr/>
            </p:nvSpPr>
            <p:spPr bwMode="auto">
              <a:xfrm>
                <a:off x="192" y="103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79" name="Text Box 111"/>
              <p:cNvSpPr txBox="1">
                <a:spLocks noChangeArrowheads="1"/>
              </p:cNvSpPr>
              <p:nvPr/>
            </p:nvSpPr>
            <p:spPr bwMode="auto">
              <a:xfrm>
                <a:off x="192" y="1104"/>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TENNV</a:t>
                </a:r>
              </a:p>
            </p:txBody>
          </p:sp>
        </p:grpSp>
        <p:grpSp>
          <p:nvGrpSpPr>
            <p:cNvPr id="365680" name="Group 112"/>
            <p:cNvGrpSpPr>
              <a:grpSpLocks/>
            </p:cNvGrpSpPr>
            <p:nvPr/>
          </p:nvGrpSpPr>
          <p:grpSpPr bwMode="auto">
            <a:xfrm>
              <a:off x="1296" y="2356"/>
              <a:ext cx="576" cy="327"/>
              <a:chOff x="864" y="796"/>
              <a:chExt cx="576" cy="327"/>
            </a:xfrm>
          </p:grpSpPr>
          <p:sp>
            <p:nvSpPr>
              <p:cNvPr id="365681" name="Oval 113"/>
              <p:cNvSpPr>
                <a:spLocks noChangeArrowheads="1"/>
              </p:cNvSpPr>
              <p:nvPr/>
            </p:nvSpPr>
            <p:spPr bwMode="auto">
              <a:xfrm>
                <a:off x="888" y="79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82" name="Text Box 114"/>
              <p:cNvSpPr txBox="1">
                <a:spLocks noChangeArrowheads="1"/>
              </p:cNvSpPr>
              <p:nvPr/>
            </p:nvSpPr>
            <p:spPr bwMode="auto">
              <a:xfrm>
                <a:off x="864" y="864"/>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NGSINH</a:t>
                </a:r>
              </a:p>
            </p:txBody>
          </p:sp>
        </p:grpSp>
        <p:grpSp>
          <p:nvGrpSpPr>
            <p:cNvPr id="365683" name="Group 115"/>
            <p:cNvGrpSpPr>
              <a:grpSpLocks/>
            </p:cNvGrpSpPr>
            <p:nvPr/>
          </p:nvGrpSpPr>
          <p:grpSpPr bwMode="auto">
            <a:xfrm>
              <a:off x="2496" y="2356"/>
              <a:ext cx="552" cy="327"/>
              <a:chOff x="3888" y="3748"/>
              <a:chExt cx="552" cy="327"/>
            </a:xfrm>
          </p:grpSpPr>
          <p:sp>
            <p:nvSpPr>
              <p:cNvPr id="365684" name="Oval 116"/>
              <p:cNvSpPr>
                <a:spLocks noChangeArrowheads="1"/>
              </p:cNvSpPr>
              <p:nvPr/>
            </p:nvSpPr>
            <p:spPr bwMode="auto">
              <a:xfrm>
                <a:off x="3912" y="3748"/>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85" name="Text Box 117"/>
              <p:cNvSpPr txBox="1">
                <a:spLocks noChangeArrowheads="1"/>
              </p:cNvSpPr>
              <p:nvPr/>
            </p:nvSpPr>
            <p:spPr bwMode="auto">
              <a:xfrm>
                <a:off x="3888" y="381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DCHI</a:t>
                </a:r>
              </a:p>
            </p:txBody>
          </p:sp>
        </p:grpSp>
        <p:grpSp>
          <p:nvGrpSpPr>
            <p:cNvPr id="365686" name="Group 118"/>
            <p:cNvGrpSpPr>
              <a:grpSpLocks/>
            </p:cNvGrpSpPr>
            <p:nvPr/>
          </p:nvGrpSpPr>
          <p:grpSpPr bwMode="auto">
            <a:xfrm>
              <a:off x="768" y="3268"/>
              <a:ext cx="528" cy="327"/>
              <a:chOff x="168" y="1372"/>
              <a:chExt cx="528" cy="327"/>
            </a:xfrm>
          </p:grpSpPr>
          <p:sp>
            <p:nvSpPr>
              <p:cNvPr id="365687" name="Oval 119"/>
              <p:cNvSpPr>
                <a:spLocks noChangeArrowheads="1"/>
              </p:cNvSpPr>
              <p:nvPr/>
            </p:nvSpPr>
            <p:spPr bwMode="auto">
              <a:xfrm>
                <a:off x="168" y="137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88" name="Text Box 120"/>
              <p:cNvSpPr txBox="1">
                <a:spLocks noChangeArrowheads="1"/>
              </p:cNvSpPr>
              <p:nvPr/>
            </p:nvSpPr>
            <p:spPr bwMode="auto">
              <a:xfrm>
                <a:off x="192" y="144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PHAI</a:t>
                </a:r>
              </a:p>
            </p:txBody>
          </p:sp>
        </p:grpSp>
        <p:grpSp>
          <p:nvGrpSpPr>
            <p:cNvPr id="365689" name="Group 121"/>
            <p:cNvGrpSpPr>
              <a:grpSpLocks/>
            </p:cNvGrpSpPr>
            <p:nvPr/>
          </p:nvGrpSpPr>
          <p:grpSpPr bwMode="auto">
            <a:xfrm>
              <a:off x="1920" y="2356"/>
              <a:ext cx="528" cy="327"/>
              <a:chOff x="3576" y="3412"/>
              <a:chExt cx="528" cy="327"/>
            </a:xfrm>
          </p:grpSpPr>
          <p:sp>
            <p:nvSpPr>
              <p:cNvPr id="365690" name="Oval 122"/>
              <p:cNvSpPr>
                <a:spLocks noChangeArrowheads="1"/>
              </p:cNvSpPr>
              <p:nvPr/>
            </p:nvSpPr>
            <p:spPr bwMode="auto">
              <a:xfrm>
                <a:off x="3576" y="341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91" name="Text Box 123"/>
              <p:cNvSpPr txBox="1">
                <a:spLocks noChangeArrowheads="1"/>
              </p:cNvSpPr>
              <p:nvPr/>
            </p:nvSpPr>
            <p:spPr bwMode="auto">
              <a:xfrm>
                <a:off x="3600" y="348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LUONG</a:t>
                </a:r>
              </a:p>
            </p:txBody>
          </p:sp>
        </p:grpSp>
        <p:grpSp>
          <p:nvGrpSpPr>
            <p:cNvPr id="365692" name="Group 124"/>
            <p:cNvGrpSpPr>
              <a:grpSpLocks/>
            </p:cNvGrpSpPr>
            <p:nvPr/>
          </p:nvGrpSpPr>
          <p:grpSpPr bwMode="auto">
            <a:xfrm>
              <a:off x="720" y="2596"/>
              <a:ext cx="528" cy="327"/>
              <a:chOff x="192" y="700"/>
              <a:chExt cx="528" cy="327"/>
            </a:xfrm>
          </p:grpSpPr>
          <p:sp>
            <p:nvSpPr>
              <p:cNvPr id="365693" name="Oval 125"/>
              <p:cNvSpPr>
                <a:spLocks noChangeArrowheads="1"/>
              </p:cNvSpPr>
              <p:nvPr/>
            </p:nvSpPr>
            <p:spPr bwMode="auto">
              <a:xfrm>
                <a:off x="192" y="70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94" name="Text Box 126"/>
              <p:cNvSpPr txBox="1">
                <a:spLocks noChangeArrowheads="1"/>
              </p:cNvSpPr>
              <p:nvPr/>
            </p:nvSpPr>
            <p:spPr bwMode="auto">
              <a:xfrm>
                <a:off x="192" y="768"/>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HONV</a:t>
                </a:r>
              </a:p>
            </p:txBody>
          </p:sp>
        </p:grpSp>
        <p:sp>
          <p:nvSpPr>
            <p:cNvPr id="365695" name="Line 127"/>
            <p:cNvSpPr>
              <a:spLocks noChangeShapeType="1"/>
            </p:cNvSpPr>
            <p:nvPr/>
          </p:nvSpPr>
          <p:spPr bwMode="auto">
            <a:xfrm flipH="1">
              <a:off x="1248" y="3168"/>
              <a:ext cx="24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96" name="Line 128"/>
            <p:cNvSpPr>
              <a:spLocks noChangeShapeType="1"/>
            </p:cNvSpPr>
            <p:nvPr/>
          </p:nvSpPr>
          <p:spPr bwMode="auto">
            <a:xfrm flipH="1">
              <a:off x="1296" y="3024"/>
              <a:ext cx="192"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97" name="Line 129"/>
            <p:cNvSpPr>
              <a:spLocks noChangeShapeType="1"/>
            </p:cNvSpPr>
            <p:nvPr/>
          </p:nvSpPr>
          <p:spPr bwMode="auto">
            <a:xfrm flipH="1" flipV="1">
              <a:off x="1248" y="2784"/>
              <a:ext cx="24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98" name="Line 130"/>
            <p:cNvSpPr>
              <a:spLocks noChangeShapeType="1"/>
            </p:cNvSpPr>
            <p:nvPr/>
          </p:nvSpPr>
          <p:spPr bwMode="auto">
            <a:xfrm flipH="1" flipV="1">
              <a:off x="1584" y="2640"/>
              <a:ext cx="96"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99" name="Line 131"/>
            <p:cNvSpPr>
              <a:spLocks noChangeShapeType="1"/>
            </p:cNvSpPr>
            <p:nvPr/>
          </p:nvSpPr>
          <p:spPr bwMode="auto">
            <a:xfrm flipV="1">
              <a:off x="2016" y="2640"/>
              <a:ext cx="19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00" name="Line 132"/>
            <p:cNvSpPr>
              <a:spLocks noChangeShapeType="1"/>
            </p:cNvSpPr>
            <p:nvPr/>
          </p:nvSpPr>
          <p:spPr bwMode="auto">
            <a:xfrm flipV="1">
              <a:off x="2304" y="2640"/>
              <a:ext cx="43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01" name="Oval 133"/>
            <p:cNvSpPr>
              <a:spLocks noChangeArrowheads="1"/>
            </p:cNvSpPr>
            <p:nvPr/>
          </p:nvSpPr>
          <p:spPr bwMode="auto">
            <a:xfrm>
              <a:off x="672" y="226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rgbClr val="CC0000">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02" name="Text Box 134"/>
            <p:cNvSpPr txBox="1">
              <a:spLocks noChangeArrowheads="1"/>
            </p:cNvSpPr>
            <p:nvPr/>
          </p:nvSpPr>
          <p:spPr bwMode="auto">
            <a:xfrm>
              <a:off x="696" y="2304"/>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MANV</a:t>
              </a:r>
            </a:p>
          </p:txBody>
        </p:sp>
        <p:sp>
          <p:nvSpPr>
            <p:cNvPr id="365703" name="Line 135"/>
            <p:cNvSpPr>
              <a:spLocks noChangeShapeType="1"/>
            </p:cNvSpPr>
            <p:nvPr/>
          </p:nvSpPr>
          <p:spPr bwMode="auto">
            <a:xfrm flipH="1" flipV="1">
              <a:off x="1152" y="2496"/>
              <a:ext cx="43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grpSp>
        <p:nvGrpSpPr>
          <p:cNvPr id="365750" name="Group 182"/>
          <p:cNvGrpSpPr>
            <a:grpSpLocks/>
          </p:cNvGrpSpPr>
          <p:nvPr/>
        </p:nvGrpSpPr>
        <p:grpSpPr bwMode="auto">
          <a:xfrm>
            <a:off x="4724400" y="4753306"/>
            <a:ext cx="3581400" cy="1311275"/>
            <a:chOff x="1680" y="2692"/>
            <a:chExt cx="2256" cy="826"/>
          </a:xfrm>
        </p:grpSpPr>
        <p:grpSp>
          <p:nvGrpSpPr>
            <p:cNvPr id="365736" name="Group 168"/>
            <p:cNvGrpSpPr>
              <a:grpSpLocks/>
            </p:cNvGrpSpPr>
            <p:nvPr/>
          </p:nvGrpSpPr>
          <p:grpSpPr bwMode="auto">
            <a:xfrm>
              <a:off x="1680" y="2960"/>
              <a:ext cx="2256" cy="558"/>
              <a:chOff x="1632" y="2928"/>
              <a:chExt cx="2256" cy="558"/>
            </a:xfrm>
          </p:grpSpPr>
          <p:grpSp>
            <p:nvGrpSpPr>
              <p:cNvPr id="365631" name="Group 63"/>
              <p:cNvGrpSpPr>
                <a:grpSpLocks/>
              </p:cNvGrpSpPr>
              <p:nvPr/>
            </p:nvGrpSpPr>
            <p:grpSpPr bwMode="auto">
              <a:xfrm>
                <a:off x="2256" y="3024"/>
                <a:ext cx="1056" cy="462"/>
                <a:chOff x="1248" y="2384"/>
                <a:chExt cx="1056" cy="462"/>
              </a:xfrm>
            </p:grpSpPr>
            <p:sp>
              <p:nvSpPr>
                <p:cNvPr id="365632" name="AutoShape 64"/>
                <p:cNvSpPr>
                  <a:spLocks noChangeArrowheads="1"/>
                </p:cNvSpPr>
                <p:nvPr/>
              </p:nvSpPr>
              <p:spPr bwMode="auto">
                <a:xfrm>
                  <a:off x="1248" y="2384"/>
                  <a:ext cx="1056" cy="462"/>
                </a:xfrm>
                <a:prstGeom prst="flowChartDecision">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633" name="Text Box 65"/>
                <p:cNvSpPr txBox="1">
                  <a:spLocks noChangeArrowheads="1"/>
                </p:cNvSpPr>
                <p:nvPr/>
              </p:nvSpPr>
              <p:spPr bwMode="auto">
                <a:xfrm>
                  <a:off x="1344" y="2496"/>
                  <a:ext cx="9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600">
                      <a:solidFill>
                        <a:srgbClr val="000000"/>
                      </a:solidFill>
                      <a:latin typeface="Tahoma" panose="020B0604030504040204" pitchFamily="34" charset="0"/>
                    </a:rPr>
                    <a:t>Phan_cong</a:t>
                  </a:r>
                </a:p>
              </p:txBody>
            </p:sp>
          </p:grpSp>
          <p:sp>
            <p:nvSpPr>
              <p:cNvPr id="365730" name="Line 162"/>
              <p:cNvSpPr>
                <a:spLocks noChangeShapeType="1"/>
              </p:cNvSpPr>
              <p:nvPr/>
            </p:nvSpPr>
            <p:spPr bwMode="auto">
              <a:xfrm>
                <a:off x="1728" y="3264"/>
                <a:ext cx="5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31" name="Line 163"/>
              <p:cNvSpPr>
                <a:spLocks noChangeShapeType="1"/>
              </p:cNvSpPr>
              <p:nvPr/>
            </p:nvSpPr>
            <p:spPr bwMode="auto">
              <a:xfrm>
                <a:off x="1728" y="292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32" name="Line 164"/>
              <p:cNvSpPr>
                <a:spLocks noChangeShapeType="1"/>
              </p:cNvSpPr>
              <p:nvPr/>
            </p:nvSpPr>
            <p:spPr bwMode="auto">
              <a:xfrm>
                <a:off x="3312" y="3264"/>
                <a:ext cx="5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33" name="Line 165"/>
              <p:cNvSpPr>
                <a:spLocks noChangeShapeType="1"/>
              </p:cNvSpPr>
              <p:nvPr/>
            </p:nvSpPr>
            <p:spPr bwMode="auto">
              <a:xfrm>
                <a:off x="3840" y="292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34" name="Text Box 166"/>
              <p:cNvSpPr txBox="1">
                <a:spLocks noChangeArrowheads="1"/>
              </p:cNvSpPr>
              <p:nvPr/>
            </p:nvSpPr>
            <p:spPr bwMode="auto">
              <a:xfrm>
                <a:off x="1632" y="3072"/>
                <a:ext cx="72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(1,n)</a:t>
                </a:r>
              </a:p>
            </p:txBody>
          </p:sp>
          <p:sp>
            <p:nvSpPr>
              <p:cNvPr id="365735" name="Text Box 167"/>
              <p:cNvSpPr txBox="1">
                <a:spLocks noChangeArrowheads="1"/>
              </p:cNvSpPr>
              <p:nvPr/>
            </p:nvSpPr>
            <p:spPr bwMode="auto">
              <a:xfrm>
                <a:off x="3168" y="3072"/>
                <a:ext cx="72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(1,n)</a:t>
                </a:r>
              </a:p>
            </p:txBody>
          </p:sp>
        </p:grpSp>
        <p:grpSp>
          <p:nvGrpSpPr>
            <p:cNvPr id="365749" name="Group 181"/>
            <p:cNvGrpSpPr>
              <a:grpSpLocks/>
            </p:cNvGrpSpPr>
            <p:nvPr/>
          </p:nvGrpSpPr>
          <p:grpSpPr bwMode="auto">
            <a:xfrm>
              <a:off x="2688" y="2692"/>
              <a:ext cx="672" cy="460"/>
              <a:chOff x="2688" y="2692"/>
              <a:chExt cx="672" cy="460"/>
            </a:xfrm>
          </p:grpSpPr>
          <p:grpSp>
            <p:nvGrpSpPr>
              <p:cNvPr id="365741" name="Group 173"/>
              <p:cNvGrpSpPr>
                <a:grpSpLocks/>
              </p:cNvGrpSpPr>
              <p:nvPr/>
            </p:nvGrpSpPr>
            <p:grpSpPr bwMode="auto">
              <a:xfrm>
                <a:off x="2688" y="2692"/>
                <a:ext cx="672" cy="327"/>
                <a:chOff x="2784" y="2404"/>
                <a:chExt cx="672" cy="327"/>
              </a:xfrm>
            </p:grpSpPr>
            <p:sp>
              <p:nvSpPr>
                <p:cNvPr id="365739" name="Oval 171"/>
                <p:cNvSpPr>
                  <a:spLocks noChangeArrowheads="1"/>
                </p:cNvSpPr>
                <p:nvPr/>
              </p:nvSpPr>
              <p:spPr bwMode="auto">
                <a:xfrm>
                  <a:off x="2784" y="2404"/>
                  <a:ext cx="672"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5740" name="Text Box 172"/>
                <p:cNvSpPr txBox="1">
                  <a:spLocks noChangeArrowheads="1"/>
                </p:cNvSpPr>
                <p:nvPr/>
              </p:nvSpPr>
              <p:spPr bwMode="auto">
                <a:xfrm>
                  <a:off x="2784" y="2472"/>
                  <a:ext cx="67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THOIGIAN</a:t>
                  </a:r>
                </a:p>
              </p:txBody>
            </p:sp>
          </p:grpSp>
          <p:sp>
            <p:nvSpPr>
              <p:cNvPr id="365742" name="Line 174"/>
              <p:cNvSpPr>
                <a:spLocks noChangeShapeType="1"/>
              </p:cNvSpPr>
              <p:nvPr/>
            </p:nvSpPr>
            <p:spPr bwMode="auto">
              <a:xfrm flipV="1">
                <a:off x="3024" y="2976"/>
                <a:ext cx="144"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grpSp>
      <p:sp>
        <p:nvSpPr>
          <p:cNvPr id="365746" name="Text Box 178"/>
          <p:cNvSpPr txBox="1">
            <a:spLocks noChangeArrowheads="1"/>
          </p:cNvSpPr>
          <p:nvPr/>
        </p:nvSpPr>
        <p:spPr bwMode="auto">
          <a:xfrm>
            <a:off x="4572000" y="6499554"/>
            <a:ext cx="434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18" fontAlgn="base">
              <a:spcBef>
                <a:spcPct val="50000"/>
              </a:spcBef>
              <a:spcAft>
                <a:spcPct val="0"/>
              </a:spcAft>
            </a:pPr>
            <a:r>
              <a:rPr lang="en-US" altLang="vi-VN">
                <a:solidFill>
                  <a:srgbClr val="000000"/>
                </a:solidFill>
                <a:latin typeface="Tahoma" panose="020B0604030504040204" pitchFamily="34" charset="0"/>
              </a:rPr>
              <a:t>PHANCONG(</a:t>
            </a:r>
            <a:r>
              <a:rPr lang="en-US" altLang="vi-VN" u="sng">
                <a:solidFill>
                  <a:srgbClr val="000000"/>
                </a:solidFill>
                <a:latin typeface="Tahoma" panose="020B0604030504040204" pitchFamily="34" charset="0"/>
              </a:rPr>
              <a:t>MANV, MADA</a:t>
            </a:r>
            <a:r>
              <a:rPr lang="en-US" altLang="vi-VN">
                <a:solidFill>
                  <a:srgbClr val="000000"/>
                </a:solidFill>
                <a:latin typeface="Tahoma" panose="020B0604030504040204" pitchFamily="34" charset="0"/>
              </a:rPr>
              <a:t>, THOIGIAN)</a:t>
            </a:r>
          </a:p>
        </p:txBody>
      </p:sp>
      <p:sp>
        <p:nvSpPr>
          <p:cNvPr id="365748" name="Line 180"/>
          <p:cNvSpPr>
            <a:spLocks noChangeShapeType="1"/>
          </p:cNvSpPr>
          <p:nvPr/>
        </p:nvSpPr>
        <p:spPr bwMode="auto">
          <a:xfrm flipH="1">
            <a:off x="5562600" y="6086805"/>
            <a:ext cx="990600" cy="412749"/>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Tree>
    <p:extLst>
      <p:ext uri="{BB962C8B-B14F-4D97-AF65-F5344CB8AC3E}">
        <p14:creationId xmlns:p14="http://schemas.microsoft.com/office/powerpoint/2010/main" val="13760229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idx="1"/>
          </p:nvPr>
        </p:nvSpPr>
        <p:spPr>
          <a:xfrm>
            <a:off x="1600200" y="1300528"/>
            <a:ext cx="9448800" cy="3777622"/>
          </a:xfrm>
        </p:spPr>
        <p:txBody>
          <a:bodyPr/>
          <a:lstStyle/>
          <a:p>
            <a:pPr marL="0" indent="0">
              <a:buNone/>
            </a:pPr>
            <a:r>
              <a:rPr lang="en-US" altLang="vi-VN" smtClean="0"/>
              <a:t>(</a:t>
            </a:r>
            <a:r>
              <a:rPr lang="en-US" altLang="vi-VN" dirty="0"/>
              <a:t>2b) Một-Nhiều</a:t>
            </a:r>
          </a:p>
          <a:p>
            <a:pPr lvl="2">
              <a:buFont typeface="Wingdings" panose="05000000000000000000" pitchFamily="2" charset="2"/>
              <a:buChar char="Ø"/>
            </a:pPr>
            <a:r>
              <a:rPr lang="en-US" altLang="vi-VN" dirty="0"/>
              <a:t>Thêm vào </a:t>
            </a:r>
            <a:r>
              <a:rPr lang="en-US" altLang="vi-VN" dirty="0" smtClean="0"/>
              <a:t>quan hệ đầu nhiều </a:t>
            </a:r>
            <a:r>
              <a:rPr lang="en-US" altLang="vi-VN" dirty="0"/>
              <a:t>thuộc tính khóa của </a:t>
            </a:r>
            <a:r>
              <a:rPr lang="en-US" altLang="vi-VN" dirty="0" smtClean="0"/>
              <a:t>quan hệ đầu một</a:t>
            </a:r>
            <a:endParaRPr lang="en-US" altLang="vi-VN" dirty="0">
              <a:solidFill>
                <a:srgbClr val="777777"/>
              </a:solidFill>
            </a:endParaRPr>
          </a:p>
        </p:txBody>
      </p:sp>
      <p:sp>
        <p:nvSpPr>
          <p:cNvPr id="367738" name="AutoShape 122"/>
          <p:cNvSpPr>
            <a:spLocks noChangeArrowheads="1"/>
          </p:cNvSpPr>
          <p:nvPr/>
        </p:nvSpPr>
        <p:spPr bwMode="auto">
          <a:xfrm>
            <a:off x="5867400" y="3634264"/>
            <a:ext cx="1371600" cy="1037273"/>
          </a:xfrm>
          <a:prstGeom prst="irregularSeal1">
            <a:avLst/>
          </a:prstGeom>
          <a:solidFill>
            <a:srgbClr val="99CCFF">
              <a:alpha val="80000"/>
            </a:srgbClr>
          </a:solidFill>
          <a:ln w="12700"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67737" name="Group 121"/>
          <p:cNvGrpSpPr>
            <a:grpSpLocks/>
          </p:cNvGrpSpPr>
          <p:nvPr/>
        </p:nvGrpSpPr>
        <p:grpSpPr bwMode="auto">
          <a:xfrm>
            <a:off x="2286000" y="2901952"/>
            <a:ext cx="7467600" cy="2119313"/>
            <a:chOff x="480" y="1620"/>
            <a:chExt cx="4704" cy="1335"/>
          </a:xfrm>
        </p:grpSpPr>
        <p:grpSp>
          <p:nvGrpSpPr>
            <p:cNvPr id="367681" name="Group 65"/>
            <p:cNvGrpSpPr>
              <a:grpSpLocks/>
            </p:cNvGrpSpPr>
            <p:nvPr/>
          </p:nvGrpSpPr>
          <p:grpSpPr bwMode="auto">
            <a:xfrm>
              <a:off x="480" y="1620"/>
              <a:ext cx="2376" cy="1335"/>
              <a:chOff x="672" y="2260"/>
              <a:chExt cx="2376" cy="1335"/>
            </a:xfrm>
          </p:grpSpPr>
          <p:sp>
            <p:nvSpPr>
              <p:cNvPr id="367682" name="Text Box 66"/>
              <p:cNvSpPr txBox="1">
                <a:spLocks noChangeArrowheads="1"/>
              </p:cNvSpPr>
              <p:nvPr/>
            </p:nvSpPr>
            <p:spPr bwMode="auto">
              <a:xfrm>
                <a:off x="1472" y="2928"/>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NHANVIEN</a:t>
                </a:r>
              </a:p>
            </p:txBody>
          </p:sp>
          <p:grpSp>
            <p:nvGrpSpPr>
              <p:cNvPr id="367683" name="Group 67"/>
              <p:cNvGrpSpPr>
                <a:grpSpLocks/>
              </p:cNvGrpSpPr>
              <p:nvPr/>
            </p:nvGrpSpPr>
            <p:grpSpPr bwMode="auto">
              <a:xfrm>
                <a:off x="768" y="2932"/>
                <a:ext cx="528" cy="327"/>
                <a:chOff x="192" y="1036"/>
                <a:chExt cx="528" cy="327"/>
              </a:xfrm>
            </p:grpSpPr>
            <p:sp>
              <p:nvSpPr>
                <p:cNvPr id="367684" name="Oval 68"/>
                <p:cNvSpPr>
                  <a:spLocks noChangeArrowheads="1"/>
                </p:cNvSpPr>
                <p:nvPr/>
              </p:nvSpPr>
              <p:spPr bwMode="auto">
                <a:xfrm>
                  <a:off x="192" y="103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685" name="Text Box 69"/>
                <p:cNvSpPr txBox="1">
                  <a:spLocks noChangeArrowheads="1"/>
                </p:cNvSpPr>
                <p:nvPr/>
              </p:nvSpPr>
              <p:spPr bwMode="auto">
                <a:xfrm>
                  <a:off x="192" y="1104"/>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TENNV</a:t>
                  </a:r>
                </a:p>
              </p:txBody>
            </p:sp>
          </p:grpSp>
          <p:grpSp>
            <p:nvGrpSpPr>
              <p:cNvPr id="367686" name="Group 70"/>
              <p:cNvGrpSpPr>
                <a:grpSpLocks/>
              </p:cNvGrpSpPr>
              <p:nvPr/>
            </p:nvGrpSpPr>
            <p:grpSpPr bwMode="auto">
              <a:xfrm>
                <a:off x="1296" y="2356"/>
                <a:ext cx="576" cy="327"/>
                <a:chOff x="864" y="796"/>
                <a:chExt cx="576" cy="327"/>
              </a:xfrm>
            </p:grpSpPr>
            <p:sp>
              <p:nvSpPr>
                <p:cNvPr id="367687" name="Oval 71"/>
                <p:cNvSpPr>
                  <a:spLocks noChangeArrowheads="1"/>
                </p:cNvSpPr>
                <p:nvPr/>
              </p:nvSpPr>
              <p:spPr bwMode="auto">
                <a:xfrm>
                  <a:off x="888" y="79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688" name="Text Box 72"/>
                <p:cNvSpPr txBox="1">
                  <a:spLocks noChangeArrowheads="1"/>
                </p:cNvSpPr>
                <p:nvPr/>
              </p:nvSpPr>
              <p:spPr bwMode="auto">
                <a:xfrm>
                  <a:off x="864" y="864"/>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NGSINH</a:t>
                  </a:r>
                </a:p>
              </p:txBody>
            </p:sp>
          </p:grpSp>
          <p:grpSp>
            <p:nvGrpSpPr>
              <p:cNvPr id="367689" name="Group 73"/>
              <p:cNvGrpSpPr>
                <a:grpSpLocks/>
              </p:cNvGrpSpPr>
              <p:nvPr/>
            </p:nvGrpSpPr>
            <p:grpSpPr bwMode="auto">
              <a:xfrm>
                <a:off x="2496" y="2356"/>
                <a:ext cx="552" cy="327"/>
                <a:chOff x="3888" y="3748"/>
                <a:chExt cx="552" cy="327"/>
              </a:xfrm>
            </p:grpSpPr>
            <p:sp>
              <p:nvSpPr>
                <p:cNvPr id="367690" name="Oval 74"/>
                <p:cNvSpPr>
                  <a:spLocks noChangeArrowheads="1"/>
                </p:cNvSpPr>
                <p:nvPr/>
              </p:nvSpPr>
              <p:spPr bwMode="auto">
                <a:xfrm>
                  <a:off x="3912" y="3748"/>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691" name="Text Box 75"/>
                <p:cNvSpPr txBox="1">
                  <a:spLocks noChangeArrowheads="1"/>
                </p:cNvSpPr>
                <p:nvPr/>
              </p:nvSpPr>
              <p:spPr bwMode="auto">
                <a:xfrm>
                  <a:off x="3888" y="381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DCHI</a:t>
                  </a:r>
                </a:p>
              </p:txBody>
            </p:sp>
          </p:grpSp>
          <p:grpSp>
            <p:nvGrpSpPr>
              <p:cNvPr id="367692" name="Group 76"/>
              <p:cNvGrpSpPr>
                <a:grpSpLocks/>
              </p:cNvGrpSpPr>
              <p:nvPr/>
            </p:nvGrpSpPr>
            <p:grpSpPr bwMode="auto">
              <a:xfrm>
                <a:off x="768" y="3268"/>
                <a:ext cx="528" cy="327"/>
                <a:chOff x="168" y="1372"/>
                <a:chExt cx="528" cy="327"/>
              </a:xfrm>
            </p:grpSpPr>
            <p:sp>
              <p:nvSpPr>
                <p:cNvPr id="367693" name="Oval 77"/>
                <p:cNvSpPr>
                  <a:spLocks noChangeArrowheads="1"/>
                </p:cNvSpPr>
                <p:nvPr/>
              </p:nvSpPr>
              <p:spPr bwMode="auto">
                <a:xfrm>
                  <a:off x="168" y="137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694" name="Text Box 78"/>
                <p:cNvSpPr txBox="1">
                  <a:spLocks noChangeArrowheads="1"/>
                </p:cNvSpPr>
                <p:nvPr/>
              </p:nvSpPr>
              <p:spPr bwMode="auto">
                <a:xfrm>
                  <a:off x="192" y="144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PHAI</a:t>
                  </a:r>
                </a:p>
              </p:txBody>
            </p:sp>
          </p:grpSp>
          <p:grpSp>
            <p:nvGrpSpPr>
              <p:cNvPr id="367695" name="Group 79"/>
              <p:cNvGrpSpPr>
                <a:grpSpLocks/>
              </p:cNvGrpSpPr>
              <p:nvPr/>
            </p:nvGrpSpPr>
            <p:grpSpPr bwMode="auto">
              <a:xfrm>
                <a:off x="1920" y="2356"/>
                <a:ext cx="528" cy="327"/>
                <a:chOff x="3576" y="3412"/>
                <a:chExt cx="528" cy="327"/>
              </a:xfrm>
            </p:grpSpPr>
            <p:sp>
              <p:nvSpPr>
                <p:cNvPr id="367696" name="Oval 80"/>
                <p:cNvSpPr>
                  <a:spLocks noChangeArrowheads="1"/>
                </p:cNvSpPr>
                <p:nvPr/>
              </p:nvSpPr>
              <p:spPr bwMode="auto">
                <a:xfrm>
                  <a:off x="3576" y="341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697" name="Text Box 81"/>
                <p:cNvSpPr txBox="1">
                  <a:spLocks noChangeArrowheads="1"/>
                </p:cNvSpPr>
                <p:nvPr/>
              </p:nvSpPr>
              <p:spPr bwMode="auto">
                <a:xfrm>
                  <a:off x="3600" y="348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LUONG</a:t>
                  </a:r>
                </a:p>
              </p:txBody>
            </p:sp>
          </p:grpSp>
          <p:grpSp>
            <p:nvGrpSpPr>
              <p:cNvPr id="367698" name="Group 82"/>
              <p:cNvGrpSpPr>
                <a:grpSpLocks/>
              </p:cNvGrpSpPr>
              <p:nvPr/>
            </p:nvGrpSpPr>
            <p:grpSpPr bwMode="auto">
              <a:xfrm>
                <a:off x="720" y="2596"/>
                <a:ext cx="528" cy="327"/>
                <a:chOff x="192" y="700"/>
                <a:chExt cx="528" cy="327"/>
              </a:xfrm>
            </p:grpSpPr>
            <p:sp>
              <p:nvSpPr>
                <p:cNvPr id="367699" name="Oval 83"/>
                <p:cNvSpPr>
                  <a:spLocks noChangeArrowheads="1"/>
                </p:cNvSpPr>
                <p:nvPr/>
              </p:nvSpPr>
              <p:spPr bwMode="auto">
                <a:xfrm>
                  <a:off x="192" y="70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0" name="Text Box 84"/>
                <p:cNvSpPr txBox="1">
                  <a:spLocks noChangeArrowheads="1"/>
                </p:cNvSpPr>
                <p:nvPr/>
              </p:nvSpPr>
              <p:spPr bwMode="auto">
                <a:xfrm>
                  <a:off x="192" y="768"/>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HONV</a:t>
                  </a:r>
                </a:p>
              </p:txBody>
            </p:sp>
          </p:grpSp>
          <p:sp>
            <p:nvSpPr>
              <p:cNvPr id="367701" name="Line 85"/>
              <p:cNvSpPr>
                <a:spLocks noChangeShapeType="1"/>
              </p:cNvSpPr>
              <p:nvPr/>
            </p:nvSpPr>
            <p:spPr bwMode="auto">
              <a:xfrm flipH="1">
                <a:off x="1248" y="3168"/>
                <a:ext cx="24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2" name="Line 86"/>
              <p:cNvSpPr>
                <a:spLocks noChangeShapeType="1"/>
              </p:cNvSpPr>
              <p:nvPr/>
            </p:nvSpPr>
            <p:spPr bwMode="auto">
              <a:xfrm flipH="1">
                <a:off x="1296" y="3024"/>
                <a:ext cx="192"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3" name="Line 87"/>
              <p:cNvSpPr>
                <a:spLocks noChangeShapeType="1"/>
              </p:cNvSpPr>
              <p:nvPr/>
            </p:nvSpPr>
            <p:spPr bwMode="auto">
              <a:xfrm flipH="1" flipV="1">
                <a:off x="1248" y="2784"/>
                <a:ext cx="24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4" name="Line 88"/>
              <p:cNvSpPr>
                <a:spLocks noChangeShapeType="1"/>
              </p:cNvSpPr>
              <p:nvPr/>
            </p:nvSpPr>
            <p:spPr bwMode="auto">
              <a:xfrm flipH="1" flipV="1">
                <a:off x="1584" y="2640"/>
                <a:ext cx="96"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5" name="Line 89"/>
              <p:cNvSpPr>
                <a:spLocks noChangeShapeType="1"/>
              </p:cNvSpPr>
              <p:nvPr/>
            </p:nvSpPr>
            <p:spPr bwMode="auto">
              <a:xfrm flipV="1">
                <a:off x="2016" y="2640"/>
                <a:ext cx="19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6" name="Line 90"/>
              <p:cNvSpPr>
                <a:spLocks noChangeShapeType="1"/>
              </p:cNvSpPr>
              <p:nvPr/>
            </p:nvSpPr>
            <p:spPr bwMode="auto">
              <a:xfrm flipV="1">
                <a:off x="2304" y="2640"/>
                <a:ext cx="43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7" name="Oval 91"/>
              <p:cNvSpPr>
                <a:spLocks noChangeArrowheads="1"/>
              </p:cNvSpPr>
              <p:nvPr/>
            </p:nvSpPr>
            <p:spPr bwMode="auto">
              <a:xfrm>
                <a:off x="672" y="226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rgbClr val="CC0000">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08" name="Text Box 92"/>
              <p:cNvSpPr txBox="1">
                <a:spLocks noChangeArrowheads="1"/>
              </p:cNvSpPr>
              <p:nvPr/>
            </p:nvSpPr>
            <p:spPr bwMode="auto">
              <a:xfrm>
                <a:off x="696" y="2304"/>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MANV</a:t>
                </a:r>
              </a:p>
            </p:txBody>
          </p:sp>
          <p:sp>
            <p:nvSpPr>
              <p:cNvPr id="367709" name="Line 93"/>
              <p:cNvSpPr>
                <a:spLocks noChangeShapeType="1"/>
              </p:cNvSpPr>
              <p:nvPr/>
            </p:nvSpPr>
            <p:spPr bwMode="auto">
              <a:xfrm flipH="1" flipV="1">
                <a:off x="1152" y="2496"/>
                <a:ext cx="43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grpSp>
          <p:nvGrpSpPr>
            <p:cNvPr id="367710" name="Group 94"/>
            <p:cNvGrpSpPr>
              <a:grpSpLocks/>
            </p:cNvGrpSpPr>
            <p:nvPr/>
          </p:nvGrpSpPr>
          <p:grpSpPr bwMode="auto">
            <a:xfrm>
              <a:off x="2296" y="2176"/>
              <a:ext cx="1736" cy="462"/>
              <a:chOff x="1864" y="944"/>
              <a:chExt cx="1736" cy="462"/>
            </a:xfrm>
          </p:grpSpPr>
          <p:grpSp>
            <p:nvGrpSpPr>
              <p:cNvPr id="367711" name="Group 95"/>
              <p:cNvGrpSpPr>
                <a:grpSpLocks/>
              </p:cNvGrpSpPr>
              <p:nvPr/>
            </p:nvGrpSpPr>
            <p:grpSpPr bwMode="auto">
              <a:xfrm>
                <a:off x="2208" y="944"/>
                <a:ext cx="1056" cy="462"/>
                <a:chOff x="3360" y="2864"/>
                <a:chExt cx="1056" cy="462"/>
              </a:xfrm>
            </p:grpSpPr>
            <p:sp>
              <p:nvSpPr>
                <p:cNvPr id="367712" name="AutoShape 96"/>
                <p:cNvSpPr>
                  <a:spLocks noChangeArrowheads="1"/>
                </p:cNvSpPr>
                <p:nvPr/>
              </p:nvSpPr>
              <p:spPr bwMode="auto">
                <a:xfrm>
                  <a:off x="3360" y="2864"/>
                  <a:ext cx="1056" cy="462"/>
                </a:xfrm>
                <a:prstGeom prst="flowChartDecision">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13" name="Text Box 97"/>
                <p:cNvSpPr txBox="1">
                  <a:spLocks noChangeArrowheads="1"/>
                </p:cNvSpPr>
                <p:nvPr/>
              </p:nvSpPr>
              <p:spPr bwMode="auto">
                <a:xfrm>
                  <a:off x="3456" y="2976"/>
                  <a:ext cx="9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600">
                      <a:solidFill>
                        <a:srgbClr val="000000"/>
                      </a:solidFill>
                      <a:latin typeface="Tahoma" panose="020B0604030504040204" pitchFamily="34" charset="0"/>
                    </a:rPr>
                    <a:t>Lam_viec</a:t>
                  </a:r>
                </a:p>
              </p:txBody>
            </p:sp>
          </p:grpSp>
          <p:sp>
            <p:nvSpPr>
              <p:cNvPr id="367714" name="Line 98"/>
              <p:cNvSpPr>
                <a:spLocks noChangeShapeType="1"/>
              </p:cNvSpPr>
              <p:nvPr/>
            </p:nvSpPr>
            <p:spPr bwMode="auto">
              <a:xfrm>
                <a:off x="1864" y="1184"/>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15" name="Line 99"/>
              <p:cNvSpPr>
                <a:spLocks noChangeShapeType="1"/>
              </p:cNvSpPr>
              <p:nvPr/>
            </p:nvSpPr>
            <p:spPr bwMode="auto">
              <a:xfrm>
                <a:off x="3264" y="1184"/>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sp>
          <p:nvSpPr>
            <p:cNvPr id="367724" name="Text Box 108"/>
            <p:cNvSpPr txBox="1">
              <a:spLocks noChangeArrowheads="1"/>
            </p:cNvSpPr>
            <p:nvPr/>
          </p:nvSpPr>
          <p:spPr bwMode="auto">
            <a:xfrm>
              <a:off x="4032" y="2288"/>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PHONGBAN</a:t>
              </a:r>
            </a:p>
          </p:txBody>
        </p:sp>
        <p:grpSp>
          <p:nvGrpSpPr>
            <p:cNvPr id="367725" name="Group 109"/>
            <p:cNvGrpSpPr>
              <a:grpSpLocks/>
            </p:cNvGrpSpPr>
            <p:nvPr/>
          </p:nvGrpSpPr>
          <p:grpSpPr bwMode="auto">
            <a:xfrm>
              <a:off x="4608" y="1764"/>
              <a:ext cx="576" cy="524"/>
              <a:chOff x="4272" y="1060"/>
              <a:chExt cx="576" cy="524"/>
            </a:xfrm>
          </p:grpSpPr>
          <p:sp>
            <p:nvSpPr>
              <p:cNvPr id="367726" name="Oval 110"/>
              <p:cNvSpPr>
                <a:spLocks noChangeArrowheads="1"/>
              </p:cNvSpPr>
              <p:nvPr/>
            </p:nvSpPr>
            <p:spPr bwMode="auto">
              <a:xfrm>
                <a:off x="4272" y="106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27" name="Text Box 111"/>
              <p:cNvSpPr txBox="1">
                <a:spLocks noChangeArrowheads="1"/>
              </p:cNvSpPr>
              <p:nvPr/>
            </p:nvSpPr>
            <p:spPr bwMode="auto">
              <a:xfrm>
                <a:off x="4272" y="1128"/>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MAPHG</a:t>
                </a:r>
              </a:p>
            </p:txBody>
          </p:sp>
          <p:sp>
            <p:nvSpPr>
              <p:cNvPr id="367728" name="Line 112"/>
              <p:cNvSpPr>
                <a:spLocks noChangeShapeType="1"/>
              </p:cNvSpPr>
              <p:nvPr/>
            </p:nvSpPr>
            <p:spPr bwMode="auto">
              <a:xfrm flipH="1">
                <a:off x="4368" y="1344"/>
                <a:ext cx="9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sp>
          <p:nvSpPr>
            <p:cNvPr id="367729" name="Oval 113"/>
            <p:cNvSpPr>
              <a:spLocks noChangeArrowheads="1"/>
            </p:cNvSpPr>
            <p:nvPr/>
          </p:nvSpPr>
          <p:spPr bwMode="auto">
            <a:xfrm>
              <a:off x="4032" y="1764"/>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30" name="Text Box 114"/>
            <p:cNvSpPr txBox="1">
              <a:spLocks noChangeArrowheads="1"/>
            </p:cNvSpPr>
            <p:nvPr/>
          </p:nvSpPr>
          <p:spPr bwMode="auto">
            <a:xfrm>
              <a:off x="4032" y="1832"/>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TENPHG</a:t>
              </a:r>
            </a:p>
          </p:txBody>
        </p:sp>
        <p:sp>
          <p:nvSpPr>
            <p:cNvPr id="367731" name="Line 115"/>
            <p:cNvSpPr>
              <a:spLocks noChangeShapeType="1"/>
            </p:cNvSpPr>
            <p:nvPr/>
          </p:nvSpPr>
          <p:spPr bwMode="auto">
            <a:xfrm>
              <a:off x="4320" y="2048"/>
              <a:ext cx="144"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7732" name="Text Box 116"/>
            <p:cNvSpPr txBox="1">
              <a:spLocks noChangeArrowheads="1"/>
            </p:cNvSpPr>
            <p:nvPr/>
          </p:nvSpPr>
          <p:spPr bwMode="auto">
            <a:xfrm>
              <a:off x="2208" y="2208"/>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dirty="0">
                  <a:solidFill>
                    <a:srgbClr val="000000"/>
                  </a:solidFill>
                  <a:latin typeface="Tahoma" panose="020B0604030504040204" pitchFamily="34" charset="0"/>
                </a:rPr>
                <a:t>N</a:t>
              </a:r>
            </a:p>
          </p:txBody>
        </p:sp>
        <p:sp>
          <p:nvSpPr>
            <p:cNvPr id="367733" name="Text Box 117"/>
            <p:cNvSpPr txBox="1">
              <a:spLocks noChangeArrowheads="1"/>
            </p:cNvSpPr>
            <p:nvPr/>
          </p:nvSpPr>
          <p:spPr bwMode="auto">
            <a:xfrm>
              <a:off x="3504" y="2208"/>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dirty="0">
                  <a:solidFill>
                    <a:srgbClr val="000000"/>
                  </a:solidFill>
                  <a:latin typeface="Tahoma" panose="020B0604030504040204" pitchFamily="34" charset="0"/>
                </a:rPr>
                <a:t>1</a:t>
              </a:r>
            </a:p>
          </p:txBody>
        </p:sp>
      </p:grpSp>
      <p:sp>
        <p:nvSpPr>
          <p:cNvPr id="367736" name="Text Box 120"/>
          <p:cNvSpPr txBox="1">
            <a:spLocks noChangeArrowheads="1"/>
          </p:cNvSpPr>
          <p:nvPr/>
        </p:nvSpPr>
        <p:spPr bwMode="auto">
          <a:xfrm>
            <a:off x="2057400" y="5438775"/>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18" fontAlgn="base">
              <a:spcBef>
                <a:spcPct val="50000"/>
              </a:spcBef>
              <a:spcAft>
                <a:spcPct val="0"/>
              </a:spcAft>
            </a:pPr>
            <a:r>
              <a:rPr lang="en-US" altLang="vi-VN">
                <a:solidFill>
                  <a:srgbClr val="000000"/>
                </a:solidFill>
                <a:latin typeface="Tahoma" panose="020B0604030504040204" pitchFamily="34" charset="0"/>
              </a:rPr>
              <a:t>NHANVIEN(</a:t>
            </a:r>
            <a:r>
              <a:rPr lang="en-US" altLang="vi-VN" u="sng">
                <a:solidFill>
                  <a:srgbClr val="000000"/>
                </a:solidFill>
                <a:latin typeface="Tahoma" panose="020B0604030504040204" pitchFamily="34" charset="0"/>
              </a:rPr>
              <a:t>MANV</a:t>
            </a:r>
            <a:r>
              <a:rPr lang="en-US" altLang="vi-VN">
                <a:solidFill>
                  <a:srgbClr val="000000"/>
                </a:solidFill>
                <a:latin typeface="Tahoma" panose="020B0604030504040204" pitchFamily="34" charset="0"/>
              </a:rPr>
              <a:t>, TENNV, HONV, NGSINH, DCHI, PHAI, LUONG, </a:t>
            </a:r>
            <a:r>
              <a:rPr lang="en-US" altLang="vi-VN" b="1">
                <a:solidFill>
                  <a:srgbClr val="000000"/>
                </a:solidFill>
                <a:latin typeface="Tahoma" panose="020B0604030504040204" pitchFamily="34" charset="0"/>
              </a:rPr>
              <a:t>MAPHG</a:t>
            </a:r>
            <a:r>
              <a:rPr lang="en-US" altLang="vi-VN">
                <a:solidFill>
                  <a:srgbClr val="000000"/>
                </a:solidFill>
                <a:latin typeface="Tahoma" panose="020B0604030504040204" pitchFamily="34" charset="0"/>
              </a:rPr>
              <a:t>)</a:t>
            </a:r>
          </a:p>
        </p:txBody>
      </p:sp>
      <p:sp>
        <p:nvSpPr>
          <p:cNvPr id="367739" name="Line 123"/>
          <p:cNvSpPr>
            <a:spLocks noChangeShapeType="1"/>
          </p:cNvSpPr>
          <p:nvPr/>
        </p:nvSpPr>
        <p:spPr bwMode="auto">
          <a:xfrm>
            <a:off x="6934200" y="4267200"/>
            <a:ext cx="2438400" cy="1219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56" name="Rectangle 2"/>
          <p:cNvSpPr>
            <a:spLocks noGrp="1" noChangeArrowheads="1"/>
          </p:cNvSpPr>
          <p:nvPr>
            <p:ph type="title"/>
          </p:nvPr>
        </p:nvSpPr>
        <p:spPr>
          <a:xfrm>
            <a:off x="1868756" y="327914"/>
            <a:ext cx="8911687" cy="677570"/>
          </a:xfrm>
        </p:spPr>
        <p:txBody>
          <a:bodyPr/>
          <a:lstStyle/>
          <a:p>
            <a:r>
              <a:rPr lang="en-US" altLang="vi-VN" sz="3200"/>
              <a:t>Mối quan </a:t>
            </a:r>
            <a:r>
              <a:rPr lang="en-US" altLang="vi-VN" sz="3200" smtClean="0"/>
              <a:t>hệ (tt)</a:t>
            </a:r>
            <a:endParaRPr lang="en-US" altLang="vi-VN" sz="3200" dirty="0"/>
          </a:p>
        </p:txBody>
      </p:sp>
    </p:spTree>
    <p:extLst>
      <p:ext uri="{BB962C8B-B14F-4D97-AF65-F5344CB8AC3E}">
        <p14:creationId xmlns:p14="http://schemas.microsoft.com/office/powerpoint/2010/main" val="15918422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a:xfrm>
            <a:off x="2019300" y="1474953"/>
            <a:ext cx="8915400" cy="3777622"/>
          </a:xfrm>
        </p:spPr>
        <p:txBody>
          <a:bodyPr/>
          <a:lstStyle/>
          <a:p>
            <a:pPr marL="87313" lvl="1" indent="0">
              <a:buNone/>
            </a:pPr>
            <a:r>
              <a:rPr lang="en-US" altLang="vi-VN" smtClean="0"/>
              <a:t>(</a:t>
            </a:r>
            <a:r>
              <a:rPr lang="en-US" altLang="vi-VN" dirty="0"/>
              <a:t>2c) Một-Một</a:t>
            </a:r>
          </a:p>
          <a:p>
            <a:pPr lvl="2"/>
            <a:r>
              <a:rPr lang="en-US" altLang="vi-VN" dirty="0"/>
              <a:t>T</a:t>
            </a:r>
            <a:r>
              <a:rPr lang="en-US" altLang="vi-VN" dirty="0" smtClean="0"/>
              <a:t>hêm </a:t>
            </a:r>
            <a:r>
              <a:rPr lang="en-US" altLang="vi-VN" dirty="0"/>
              <a:t>vào quan hệ này thuộc tính khóa của quan hệ </a:t>
            </a:r>
            <a:r>
              <a:rPr lang="en-US" altLang="vi-VN" dirty="0" smtClean="0"/>
              <a:t>kia hoặc ngược lại</a:t>
            </a:r>
            <a:endParaRPr lang="en-US" altLang="vi-VN" dirty="0">
              <a:solidFill>
                <a:srgbClr val="777777"/>
              </a:solidFill>
            </a:endParaRPr>
          </a:p>
        </p:txBody>
      </p:sp>
      <p:sp>
        <p:nvSpPr>
          <p:cNvPr id="369728" name="AutoShape 64"/>
          <p:cNvSpPr>
            <a:spLocks noChangeArrowheads="1"/>
          </p:cNvSpPr>
          <p:nvPr/>
        </p:nvSpPr>
        <p:spPr bwMode="auto">
          <a:xfrm>
            <a:off x="5614307" y="4415614"/>
            <a:ext cx="2133600" cy="1037273"/>
          </a:xfrm>
          <a:prstGeom prst="irregularSeal1">
            <a:avLst/>
          </a:prstGeom>
          <a:solidFill>
            <a:srgbClr val="99CCFF">
              <a:alpha val="80000"/>
            </a:srgbClr>
          </a:solidFill>
          <a:ln w="12700"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69727" name="Group 63"/>
          <p:cNvGrpSpPr>
            <a:grpSpLocks/>
          </p:cNvGrpSpPr>
          <p:nvPr/>
        </p:nvGrpSpPr>
        <p:grpSpPr bwMode="auto">
          <a:xfrm>
            <a:off x="2286000" y="3054351"/>
            <a:ext cx="7620000" cy="2263776"/>
            <a:chOff x="480" y="1828"/>
            <a:chExt cx="4800" cy="1426"/>
          </a:xfrm>
        </p:grpSpPr>
        <p:grpSp>
          <p:nvGrpSpPr>
            <p:cNvPr id="369669" name="Group 5"/>
            <p:cNvGrpSpPr>
              <a:grpSpLocks/>
            </p:cNvGrpSpPr>
            <p:nvPr/>
          </p:nvGrpSpPr>
          <p:grpSpPr bwMode="auto">
            <a:xfrm>
              <a:off x="480" y="1828"/>
              <a:ext cx="2376" cy="1335"/>
              <a:chOff x="672" y="2260"/>
              <a:chExt cx="2376" cy="1335"/>
            </a:xfrm>
          </p:grpSpPr>
          <p:sp>
            <p:nvSpPr>
              <p:cNvPr id="369670" name="Text Box 6"/>
              <p:cNvSpPr txBox="1">
                <a:spLocks noChangeArrowheads="1"/>
              </p:cNvSpPr>
              <p:nvPr/>
            </p:nvSpPr>
            <p:spPr bwMode="auto">
              <a:xfrm>
                <a:off x="1472" y="2928"/>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NHANVIEN</a:t>
                </a:r>
              </a:p>
            </p:txBody>
          </p:sp>
          <p:grpSp>
            <p:nvGrpSpPr>
              <p:cNvPr id="369671" name="Group 7"/>
              <p:cNvGrpSpPr>
                <a:grpSpLocks/>
              </p:cNvGrpSpPr>
              <p:nvPr/>
            </p:nvGrpSpPr>
            <p:grpSpPr bwMode="auto">
              <a:xfrm>
                <a:off x="768" y="2932"/>
                <a:ext cx="528" cy="327"/>
                <a:chOff x="192" y="1036"/>
                <a:chExt cx="528" cy="327"/>
              </a:xfrm>
            </p:grpSpPr>
            <p:sp>
              <p:nvSpPr>
                <p:cNvPr id="369672" name="Oval 8"/>
                <p:cNvSpPr>
                  <a:spLocks noChangeArrowheads="1"/>
                </p:cNvSpPr>
                <p:nvPr/>
              </p:nvSpPr>
              <p:spPr bwMode="auto">
                <a:xfrm>
                  <a:off x="192" y="103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73" name="Text Box 9"/>
                <p:cNvSpPr txBox="1">
                  <a:spLocks noChangeArrowheads="1"/>
                </p:cNvSpPr>
                <p:nvPr/>
              </p:nvSpPr>
              <p:spPr bwMode="auto">
                <a:xfrm>
                  <a:off x="192" y="1104"/>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TENNV</a:t>
                  </a:r>
                </a:p>
              </p:txBody>
            </p:sp>
          </p:grpSp>
          <p:grpSp>
            <p:nvGrpSpPr>
              <p:cNvPr id="369674" name="Group 10"/>
              <p:cNvGrpSpPr>
                <a:grpSpLocks/>
              </p:cNvGrpSpPr>
              <p:nvPr/>
            </p:nvGrpSpPr>
            <p:grpSpPr bwMode="auto">
              <a:xfrm>
                <a:off x="1296" y="2356"/>
                <a:ext cx="576" cy="327"/>
                <a:chOff x="864" y="796"/>
                <a:chExt cx="576" cy="327"/>
              </a:xfrm>
            </p:grpSpPr>
            <p:sp>
              <p:nvSpPr>
                <p:cNvPr id="369675" name="Oval 11"/>
                <p:cNvSpPr>
                  <a:spLocks noChangeArrowheads="1"/>
                </p:cNvSpPr>
                <p:nvPr/>
              </p:nvSpPr>
              <p:spPr bwMode="auto">
                <a:xfrm>
                  <a:off x="888" y="79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76" name="Text Box 12"/>
                <p:cNvSpPr txBox="1">
                  <a:spLocks noChangeArrowheads="1"/>
                </p:cNvSpPr>
                <p:nvPr/>
              </p:nvSpPr>
              <p:spPr bwMode="auto">
                <a:xfrm>
                  <a:off x="864" y="864"/>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NGSINH</a:t>
                  </a:r>
                </a:p>
              </p:txBody>
            </p:sp>
          </p:grpSp>
          <p:grpSp>
            <p:nvGrpSpPr>
              <p:cNvPr id="369677" name="Group 13"/>
              <p:cNvGrpSpPr>
                <a:grpSpLocks/>
              </p:cNvGrpSpPr>
              <p:nvPr/>
            </p:nvGrpSpPr>
            <p:grpSpPr bwMode="auto">
              <a:xfrm>
                <a:off x="2496" y="2356"/>
                <a:ext cx="552" cy="327"/>
                <a:chOff x="3888" y="3748"/>
                <a:chExt cx="552" cy="327"/>
              </a:xfrm>
            </p:grpSpPr>
            <p:sp>
              <p:nvSpPr>
                <p:cNvPr id="369678" name="Oval 14"/>
                <p:cNvSpPr>
                  <a:spLocks noChangeArrowheads="1"/>
                </p:cNvSpPr>
                <p:nvPr/>
              </p:nvSpPr>
              <p:spPr bwMode="auto">
                <a:xfrm>
                  <a:off x="3912" y="3748"/>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79" name="Text Box 15"/>
                <p:cNvSpPr txBox="1">
                  <a:spLocks noChangeArrowheads="1"/>
                </p:cNvSpPr>
                <p:nvPr/>
              </p:nvSpPr>
              <p:spPr bwMode="auto">
                <a:xfrm>
                  <a:off x="3888" y="381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DCHI</a:t>
                  </a:r>
                </a:p>
              </p:txBody>
            </p:sp>
          </p:grpSp>
          <p:grpSp>
            <p:nvGrpSpPr>
              <p:cNvPr id="369680" name="Group 16"/>
              <p:cNvGrpSpPr>
                <a:grpSpLocks/>
              </p:cNvGrpSpPr>
              <p:nvPr/>
            </p:nvGrpSpPr>
            <p:grpSpPr bwMode="auto">
              <a:xfrm>
                <a:off x="768" y="3268"/>
                <a:ext cx="528" cy="327"/>
                <a:chOff x="168" y="1372"/>
                <a:chExt cx="528" cy="327"/>
              </a:xfrm>
            </p:grpSpPr>
            <p:sp>
              <p:nvSpPr>
                <p:cNvPr id="369681" name="Oval 17"/>
                <p:cNvSpPr>
                  <a:spLocks noChangeArrowheads="1"/>
                </p:cNvSpPr>
                <p:nvPr/>
              </p:nvSpPr>
              <p:spPr bwMode="auto">
                <a:xfrm>
                  <a:off x="168" y="137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82" name="Text Box 18"/>
                <p:cNvSpPr txBox="1">
                  <a:spLocks noChangeArrowheads="1"/>
                </p:cNvSpPr>
                <p:nvPr/>
              </p:nvSpPr>
              <p:spPr bwMode="auto">
                <a:xfrm>
                  <a:off x="192" y="144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PHAI</a:t>
                  </a:r>
                </a:p>
              </p:txBody>
            </p:sp>
          </p:grpSp>
          <p:grpSp>
            <p:nvGrpSpPr>
              <p:cNvPr id="369683" name="Group 19"/>
              <p:cNvGrpSpPr>
                <a:grpSpLocks/>
              </p:cNvGrpSpPr>
              <p:nvPr/>
            </p:nvGrpSpPr>
            <p:grpSpPr bwMode="auto">
              <a:xfrm>
                <a:off x="1920" y="2356"/>
                <a:ext cx="528" cy="327"/>
                <a:chOff x="3576" y="3412"/>
                <a:chExt cx="528" cy="327"/>
              </a:xfrm>
            </p:grpSpPr>
            <p:sp>
              <p:nvSpPr>
                <p:cNvPr id="369684" name="Oval 20"/>
                <p:cNvSpPr>
                  <a:spLocks noChangeArrowheads="1"/>
                </p:cNvSpPr>
                <p:nvPr/>
              </p:nvSpPr>
              <p:spPr bwMode="auto">
                <a:xfrm>
                  <a:off x="3576" y="341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85" name="Text Box 21"/>
                <p:cNvSpPr txBox="1">
                  <a:spLocks noChangeArrowheads="1"/>
                </p:cNvSpPr>
                <p:nvPr/>
              </p:nvSpPr>
              <p:spPr bwMode="auto">
                <a:xfrm>
                  <a:off x="3600" y="348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LUONG</a:t>
                  </a:r>
                </a:p>
              </p:txBody>
            </p:sp>
          </p:grpSp>
          <p:grpSp>
            <p:nvGrpSpPr>
              <p:cNvPr id="369686" name="Group 22"/>
              <p:cNvGrpSpPr>
                <a:grpSpLocks/>
              </p:cNvGrpSpPr>
              <p:nvPr/>
            </p:nvGrpSpPr>
            <p:grpSpPr bwMode="auto">
              <a:xfrm>
                <a:off x="720" y="2596"/>
                <a:ext cx="528" cy="327"/>
                <a:chOff x="192" y="700"/>
                <a:chExt cx="528" cy="327"/>
              </a:xfrm>
            </p:grpSpPr>
            <p:sp>
              <p:nvSpPr>
                <p:cNvPr id="369687" name="Oval 23"/>
                <p:cNvSpPr>
                  <a:spLocks noChangeArrowheads="1"/>
                </p:cNvSpPr>
                <p:nvPr/>
              </p:nvSpPr>
              <p:spPr bwMode="auto">
                <a:xfrm>
                  <a:off x="192" y="70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88" name="Text Box 24"/>
                <p:cNvSpPr txBox="1">
                  <a:spLocks noChangeArrowheads="1"/>
                </p:cNvSpPr>
                <p:nvPr/>
              </p:nvSpPr>
              <p:spPr bwMode="auto">
                <a:xfrm>
                  <a:off x="192" y="768"/>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HONV</a:t>
                  </a:r>
                </a:p>
              </p:txBody>
            </p:sp>
          </p:grpSp>
          <p:sp>
            <p:nvSpPr>
              <p:cNvPr id="369689" name="Line 25"/>
              <p:cNvSpPr>
                <a:spLocks noChangeShapeType="1"/>
              </p:cNvSpPr>
              <p:nvPr/>
            </p:nvSpPr>
            <p:spPr bwMode="auto">
              <a:xfrm flipH="1">
                <a:off x="1248" y="3168"/>
                <a:ext cx="24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0" name="Line 26"/>
              <p:cNvSpPr>
                <a:spLocks noChangeShapeType="1"/>
              </p:cNvSpPr>
              <p:nvPr/>
            </p:nvSpPr>
            <p:spPr bwMode="auto">
              <a:xfrm flipH="1">
                <a:off x="1296" y="3024"/>
                <a:ext cx="192"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1" name="Line 27"/>
              <p:cNvSpPr>
                <a:spLocks noChangeShapeType="1"/>
              </p:cNvSpPr>
              <p:nvPr/>
            </p:nvSpPr>
            <p:spPr bwMode="auto">
              <a:xfrm flipH="1" flipV="1">
                <a:off x="1248" y="2784"/>
                <a:ext cx="24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2" name="Line 28"/>
              <p:cNvSpPr>
                <a:spLocks noChangeShapeType="1"/>
              </p:cNvSpPr>
              <p:nvPr/>
            </p:nvSpPr>
            <p:spPr bwMode="auto">
              <a:xfrm flipH="1" flipV="1">
                <a:off x="1584" y="2640"/>
                <a:ext cx="96"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3" name="Line 29"/>
              <p:cNvSpPr>
                <a:spLocks noChangeShapeType="1"/>
              </p:cNvSpPr>
              <p:nvPr/>
            </p:nvSpPr>
            <p:spPr bwMode="auto">
              <a:xfrm flipV="1">
                <a:off x="2016" y="2640"/>
                <a:ext cx="19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4" name="Line 30"/>
              <p:cNvSpPr>
                <a:spLocks noChangeShapeType="1"/>
              </p:cNvSpPr>
              <p:nvPr/>
            </p:nvSpPr>
            <p:spPr bwMode="auto">
              <a:xfrm flipV="1">
                <a:off x="2304" y="2640"/>
                <a:ext cx="43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5" name="Oval 31"/>
              <p:cNvSpPr>
                <a:spLocks noChangeArrowheads="1"/>
              </p:cNvSpPr>
              <p:nvPr/>
            </p:nvSpPr>
            <p:spPr bwMode="auto">
              <a:xfrm>
                <a:off x="672" y="226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rgbClr val="CC0000">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696" name="Text Box 32"/>
              <p:cNvSpPr txBox="1">
                <a:spLocks noChangeArrowheads="1"/>
              </p:cNvSpPr>
              <p:nvPr/>
            </p:nvSpPr>
            <p:spPr bwMode="auto">
              <a:xfrm>
                <a:off x="696" y="2304"/>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MANV</a:t>
                </a:r>
              </a:p>
            </p:txBody>
          </p:sp>
          <p:sp>
            <p:nvSpPr>
              <p:cNvPr id="369697" name="Line 33"/>
              <p:cNvSpPr>
                <a:spLocks noChangeShapeType="1"/>
              </p:cNvSpPr>
              <p:nvPr/>
            </p:nvSpPr>
            <p:spPr bwMode="auto">
              <a:xfrm flipH="1" flipV="1">
                <a:off x="1152" y="2496"/>
                <a:ext cx="43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grpSp>
          <p:nvGrpSpPr>
            <p:cNvPr id="369715" name="Group 51"/>
            <p:cNvGrpSpPr>
              <a:grpSpLocks/>
            </p:cNvGrpSpPr>
            <p:nvPr/>
          </p:nvGrpSpPr>
          <p:grpSpPr bwMode="auto">
            <a:xfrm>
              <a:off x="2496" y="2792"/>
              <a:ext cx="1440" cy="462"/>
              <a:chOff x="2496" y="2376"/>
              <a:chExt cx="1440" cy="462"/>
            </a:xfrm>
          </p:grpSpPr>
          <p:sp>
            <p:nvSpPr>
              <p:cNvPr id="369700" name="AutoShape 36"/>
              <p:cNvSpPr>
                <a:spLocks noChangeArrowheads="1"/>
              </p:cNvSpPr>
              <p:nvPr/>
            </p:nvSpPr>
            <p:spPr bwMode="auto">
              <a:xfrm>
                <a:off x="2496" y="2376"/>
                <a:ext cx="1440" cy="462"/>
              </a:xfrm>
              <a:prstGeom prst="flowChartDecision">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01" name="Text Box 37"/>
              <p:cNvSpPr txBox="1">
                <a:spLocks noChangeArrowheads="1"/>
              </p:cNvSpPr>
              <p:nvPr/>
            </p:nvSpPr>
            <p:spPr bwMode="auto">
              <a:xfrm>
                <a:off x="2640" y="2496"/>
                <a:ext cx="11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600">
                    <a:solidFill>
                      <a:srgbClr val="000000"/>
                    </a:solidFill>
                    <a:latin typeface="Tahoma" panose="020B0604030504040204" pitchFamily="34" charset="0"/>
                  </a:rPr>
                  <a:t>La_truong_phong</a:t>
                </a:r>
              </a:p>
            </p:txBody>
          </p:sp>
        </p:grpSp>
        <p:sp>
          <p:nvSpPr>
            <p:cNvPr id="369704" name="Text Box 40"/>
            <p:cNvSpPr txBox="1">
              <a:spLocks noChangeArrowheads="1"/>
            </p:cNvSpPr>
            <p:nvPr/>
          </p:nvSpPr>
          <p:spPr bwMode="auto">
            <a:xfrm>
              <a:off x="4128" y="2496"/>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PHONGBAN</a:t>
              </a:r>
            </a:p>
          </p:txBody>
        </p:sp>
        <p:grpSp>
          <p:nvGrpSpPr>
            <p:cNvPr id="369705" name="Group 41"/>
            <p:cNvGrpSpPr>
              <a:grpSpLocks/>
            </p:cNvGrpSpPr>
            <p:nvPr/>
          </p:nvGrpSpPr>
          <p:grpSpPr bwMode="auto">
            <a:xfrm>
              <a:off x="4704" y="1972"/>
              <a:ext cx="576" cy="524"/>
              <a:chOff x="4272" y="1060"/>
              <a:chExt cx="576" cy="524"/>
            </a:xfrm>
          </p:grpSpPr>
          <p:sp>
            <p:nvSpPr>
              <p:cNvPr id="369706" name="Oval 42"/>
              <p:cNvSpPr>
                <a:spLocks noChangeArrowheads="1"/>
              </p:cNvSpPr>
              <p:nvPr/>
            </p:nvSpPr>
            <p:spPr bwMode="auto">
              <a:xfrm>
                <a:off x="4272" y="106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07" name="Text Box 43"/>
              <p:cNvSpPr txBox="1">
                <a:spLocks noChangeArrowheads="1"/>
              </p:cNvSpPr>
              <p:nvPr/>
            </p:nvSpPr>
            <p:spPr bwMode="auto">
              <a:xfrm>
                <a:off x="4272" y="1128"/>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MAPHG</a:t>
                </a:r>
              </a:p>
            </p:txBody>
          </p:sp>
          <p:sp>
            <p:nvSpPr>
              <p:cNvPr id="369708" name="Line 44"/>
              <p:cNvSpPr>
                <a:spLocks noChangeShapeType="1"/>
              </p:cNvSpPr>
              <p:nvPr/>
            </p:nvSpPr>
            <p:spPr bwMode="auto">
              <a:xfrm flipH="1">
                <a:off x="4368" y="1344"/>
                <a:ext cx="9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sp>
          <p:nvSpPr>
            <p:cNvPr id="369709" name="Oval 45"/>
            <p:cNvSpPr>
              <a:spLocks noChangeArrowheads="1"/>
            </p:cNvSpPr>
            <p:nvPr/>
          </p:nvSpPr>
          <p:spPr bwMode="auto">
            <a:xfrm>
              <a:off x="4128" y="197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10" name="Text Box 46"/>
            <p:cNvSpPr txBox="1">
              <a:spLocks noChangeArrowheads="1"/>
            </p:cNvSpPr>
            <p:nvPr/>
          </p:nvSpPr>
          <p:spPr bwMode="auto">
            <a:xfrm>
              <a:off x="4128" y="2040"/>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TENPHG</a:t>
              </a:r>
            </a:p>
          </p:txBody>
        </p:sp>
        <p:sp>
          <p:nvSpPr>
            <p:cNvPr id="369711" name="Line 47"/>
            <p:cNvSpPr>
              <a:spLocks noChangeShapeType="1"/>
            </p:cNvSpPr>
            <p:nvPr/>
          </p:nvSpPr>
          <p:spPr bwMode="auto">
            <a:xfrm>
              <a:off x="4416" y="2256"/>
              <a:ext cx="144"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12" name="Text Box 48"/>
            <p:cNvSpPr txBox="1">
              <a:spLocks noChangeArrowheads="1"/>
            </p:cNvSpPr>
            <p:nvPr/>
          </p:nvSpPr>
          <p:spPr bwMode="auto">
            <a:xfrm>
              <a:off x="1824" y="2832"/>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(1,1)</a:t>
              </a:r>
            </a:p>
          </p:txBody>
        </p:sp>
        <p:sp>
          <p:nvSpPr>
            <p:cNvPr id="369713" name="Text Box 49"/>
            <p:cNvSpPr txBox="1">
              <a:spLocks noChangeArrowheads="1"/>
            </p:cNvSpPr>
            <p:nvPr/>
          </p:nvSpPr>
          <p:spPr bwMode="auto">
            <a:xfrm>
              <a:off x="3984" y="2832"/>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(1,n)</a:t>
              </a:r>
            </a:p>
          </p:txBody>
        </p:sp>
        <p:sp>
          <p:nvSpPr>
            <p:cNvPr id="369716" name="Line 52"/>
            <p:cNvSpPr>
              <a:spLocks noChangeShapeType="1"/>
            </p:cNvSpPr>
            <p:nvPr/>
          </p:nvSpPr>
          <p:spPr bwMode="auto">
            <a:xfrm>
              <a:off x="1776" y="2736"/>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17" name="Line 53"/>
            <p:cNvSpPr>
              <a:spLocks noChangeShapeType="1"/>
            </p:cNvSpPr>
            <p:nvPr/>
          </p:nvSpPr>
          <p:spPr bwMode="auto">
            <a:xfrm>
              <a:off x="1776" y="3024"/>
              <a:ext cx="7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18" name="Line 54"/>
            <p:cNvSpPr>
              <a:spLocks noChangeShapeType="1"/>
            </p:cNvSpPr>
            <p:nvPr/>
          </p:nvSpPr>
          <p:spPr bwMode="auto">
            <a:xfrm>
              <a:off x="4608" y="2736"/>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19" name="Line 55"/>
            <p:cNvSpPr>
              <a:spLocks noChangeShapeType="1"/>
            </p:cNvSpPr>
            <p:nvPr/>
          </p:nvSpPr>
          <p:spPr bwMode="auto">
            <a:xfrm>
              <a:off x="3888" y="3024"/>
              <a:ext cx="7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69725" name="Group 61"/>
            <p:cNvGrpSpPr>
              <a:grpSpLocks/>
            </p:cNvGrpSpPr>
            <p:nvPr/>
          </p:nvGrpSpPr>
          <p:grpSpPr bwMode="auto">
            <a:xfrm>
              <a:off x="2976" y="2356"/>
              <a:ext cx="960" cy="524"/>
              <a:chOff x="2880" y="2404"/>
              <a:chExt cx="960" cy="524"/>
            </a:xfrm>
          </p:grpSpPr>
          <p:sp>
            <p:nvSpPr>
              <p:cNvPr id="369722" name="Oval 58"/>
              <p:cNvSpPr>
                <a:spLocks noChangeArrowheads="1"/>
              </p:cNvSpPr>
              <p:nvPr/>
            </p:nvSpPr>
            <p:spPr bwMode="auto">
              <a:xfrm>
                <a:off x="2880" y="2404"/>
                <a:ext cx="960"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23" name="Text Box 59"/>
              <p:cNvSpPr txBox="1">
                <a:spLocks noChangeArrowheads="1"/>
              </p:cNvSpPr>
              <p:nvPr/>
            </p:nvSpPr>
            <p:spPr bwMode="auto">
              <a:xfrm>
                <a:off x="2928" y="2472"/>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NG_NHANCHUC</a:t>
                </a:r>
              </a:p>
            </p:txBody>
          </p:sp>
          <p:sp>
            <p:nvSpPr>
              <p:cNvPr id="369724" name="Line 60"/>
              <p:cNvSpPr>
                <a:spLocks noChangeShapeType="1"/>
              </p:cNvSpPr>
              <p:nvPr/>
            </p:nvSpPr>
            <p:spPr bwMode="auto">
              <a:xfrm flipH="1">
                <a:off x="3168" y="2688"/>
                <a:ext cx="9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grpSp>
      <p:sp>
        <p:nvSpPr>
          <p:cNvPr id="369726" name="Text Box 62"/>
          <p:cNvSpPr txBox="1">
            <a:spLocks noChangeArrowheads="1"/>
          </p:cNvSpPr>
          <p:nvPr/>
        </p:nvSpPr>
        <p:spPr bwMode="auto">
          <a:xfrm>
            <a:off x="2819400" y="5943600"/>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18" fontAlgn="base">
              <a:spcBef>
                <a:spcPct val="50000"/>
              </a:spcBef>
              <a:spcAft>
                <a:spcPct val="0"/>
              </a:spcAft>
            </a:pPr>
            <a:r>
              <a:rPr lang="en-US" altLang="vi-VN">
                <a:solidFill>
                  <a:srgbClr val="000000"/>
                </a:solidFill>
                <a:latin typeface="Tahoma" panose="020B0604030504040204" pitchFamily="34" charset="0"/>
              </a:rPr>
              <a:t>PHONGBAN(</a:t>
            </a:r>
            <a:r>
              <a:rPr lang="en-US" altLang="vi-VN" u="sng">
                <a:solidFill>
                  <a:srgbClr val="000000"/>
                </a:solidFill>
                <a:latin typeface="Tahoma" panose="020B0604030504040204" pitchFamily="34" charset="0"/>
              </a:rPr>
              <a:t>MAPHG</a:t>
            </a:r>
            <a:r>
              <a:rPr lang="en-US" altLang="vi-VN">
                <a:solidFill>
                  <a:srgbClr val="000000"/>
                </a:solidFill>
                <a:latin typeface="Tahoma" panose="020B0604030504040204" pitchFamily="34" charset="0"/>
              </a:rPr>
              <a:t>, TENPHG, </a:t>
            </a:r>
            <a:r>
              <a:rPr lang="en-US" altLang="vi-VN" b="1">
                <a:solidFill>
                  <a:srgbClr val="000000"/>
                </a:solidFill>
                <a:latin typeface="Tahoma" panose="020B0604030504040204" pitchFamily="34" charset="0"/>
              </a:rPr>
              <a:t>MANV, NG_NHANCHUC</a:t>
            </a:r>
            <a:r>
              <a:rPr lang="en-US" altLang="vi-VN">
                <a:solidFill>
                  <a:srgbClr val="000000"/>
                </a:solidFill>
                <a:latin typeface="Tahoma" panose="020B0604030504040204" pitchFamily="34" charset="0"/>
              </a:rPr>
              <a:t>)</a:t>
            </a:r>
          </a:p>
        </p:txBody>
      </p:sp>
      <p:sp>
        <p:nvSpPr>
          <p:cNvPr id="369729" name="Line 65"/>
          <p:cNvSpPr>
            <a:spLocks noChangeShapeType="1"/>
          </p:cNvSpPr>
          <p:nvPr/>
        </p:nvSpPr>
        <p:spPr bwMode="auto">
          <a:xfrm>
            <a:off x="6781800" y="5105400"/>
            <a:ext cx="457200" cy="838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69730" name="Line 66"/>
          <p:cNvSpPr>
            <a:spLocks noChangeShapeType="1"/>
          </p:cNvSpPr>
          <p:nvPr/>
        </p:nvSpPr>
        <p:spPr bwMode="auto">
          <a:xfrm flipH="1">
            <a:off x="6477000" y="5105400"/>
            <a:ext cx="304800" cy="838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62" name="Rectangle 2"/>
          <p:cNvSpPr>
            <a:spLocks noGrp="1" noChangeArrowheads="1"/>
          </p:cNvSpPr>
          <p:nvPr>
            <p:ph type="title"/>
          </p:nvPr>
        </p:nvSpPr>
        <p:spPr>
          <a:xfrm>
            <a:off x="1792556" y="628295"/>
            <a:ext cx="8911687" cy="677570"/>
          </a:xfrm>
        </p:spPr>
        <p:txBody>
          <a:bodyPr/>
          <a:lstStyle/>
          <a:p>
            <a:r>
              <a:rPr lang="en-US" altLang="vi-VN" sz="3200"/>
              <a:t>Mối quan </a:t>
            </a:r>
            <a:r>
              <a:rPr lang="en-US" altLang="vi-VN" sz="3200" smtClean="0"/>
              <a:t>hệ (tt)</a:t>
            </a:r>
            <a:endParaRPr lang="en-US" altLang="vi-VN" sz="3200" dirty="0"/>
          </a:p>
        </p:txBody>
      </p:sp>
    </p:spTree>
    <p:extLst>
      <p:ext uri="{BB962C8B-B14F-4D97-AF65-F5344CB8AC3E}">
        <p14:creationId xmlns:p14="http://schemas.microsoft.com/office/powerpoint/2010/main" val="298414144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a:xfrm>
            <a:off x="2133600" y="1676400"/>
            <a:ext cx="8915400" cy="3777622"/>
          </a:xfrm>
        </p:spPr>
        <p:txBody>
          <a:bodyPr/>
          <a:lstStyle/>
          <a:p>
            <a:pPr marL="457200" lvl="1" indent="0">
              <a:buNone/>
            </a:pPr>
            <a:r>
              <a:rPr lang="en-US" altLang="vi-VN" smtClean="0"/>
              <a:t>(</a:t>
            </a:r>
            <a:r>
              <a:rPr lang="en-US" altLang="vi-VN" dirty="0" smtClean="0"/>
              <a:t>2d) Với mối liên kết n ngôi, n&gt;2</a:t>
            </a:r>
            <a:endParaRPr lang="en-US" altLang="vi-VN" dirty="0"/>
          </a:p>
          <a:p>
            <a:pPr marL="1277938" lvl="2" indent="-566738">
              <a:buClr>
                <a:srgbClr val="C00000"/>
              </a:buClr>
              <a:buFont typeface="Wingdings" panose="05000000000000000000" pitchFamily="2" charset="2"/>
              <a:buChar char="Ø"/>
            </a:pPr>
            <a:r>
              <a:rPr lang="en-US" altLang="vi-VN" sz="2667" dirty="0"/>
              <a:t>Tạo một quan hệ mới có </a:t>
            </a:r>
          </a:p>
          <a:p>
            <a:pPr marL="1277938" lvl="3" indent="-566738">
              <a:buClr>
                <a:srgbClr val="C00000"/>
              </a:buClr>
              <a:buFont typeface="Wingdings" panose="05000000000000000000" pitchFamily="2" charset="2"/>
              <a:buChar char="Ø"/>
            </a:pPr>
            <a:r>
              <a:rPr lang="en-US" altLang="vi-VN" sz="2667" dirty="0"/>
              <a:t>Tên quan hệ cùng tên với tên liên kết</a:t>
            </a:r>
          </a:p>
          <a:p>
            <a:pPr marL="1277938" lvl="3" indent="-566738">
              <a:buClr>
                <a:srgbClr val="C00000"/>
              </a:buClr>
              <a:buFont typeface="Wingdings" panose="05000000000000000000" pitchFamily="2" charset="2"/>
              <a:buChar char="Ø"/>
            </a:pPr>
            <a:r>
              <a:rPr lang="en-US" altLang="vi-VN" sz="2667" dirty="0"/>
              <a:t>Thuộc tính khóa là những thuộc tính khóa của các tập thực thể liên quan</a:t>
            </a:r>
          </a:p>
          <a:p>
            <a:pPr marL="1277938" lvl="3" indent="-566738">
              <a:buClr>
                <a:srgbClr val="C00000"/>
              </a:buClr>
              <a:buFont typeface="Wingdings" panose="05000000000000000000" pitchFamily="2" charset="2"/>
              <a:buChar char="Ø"/>
            </a:pPr>
            <a:r>
              <a:rPr lang="en-US" altLang="vi-VN" sz="2667" dirty="0"/>
              <a:t>Kèm theo các thuộc tính đơn liên quan (nếu có)</a:t>
            </a:r>
          </a:p>
        </p:txBody>
      </p:sp>
      <p:sp>
        <p:nvSpPr>
          <p:cNvPr id="61" name="Slide Number Placeholder 5"/>
          <p:cNvSpPr>
            <a:spLocks noGrp="1"/>
          </p:cNvSpPr>
          <p:nvPr>
            <p:ph type="sldNum" sz="quarter" idx="11"/>
          </p:nvPr>
        </p:nvSpPr>
        <p:spPr/>
        <p:txBody>
          <a:bodyPr/>
          <a:lstStyle/>
          <a:p>
            <a:pPr defTabSz="914418" fontAlgn="base">
              <a:spcAft>
                <a:spcPct val="0"/>
              </a:spcAft>
            </a:pPr>
            <a:fld id="{E1A21A07-8AD2-4923-A640-6A56286CB7E6}" type="slidenum">
              <a:rPr lang="en-US" altLang="en-US">
                <a:solidFill>
                  <a:srgbClr val="000000"/>
                </a:solidFill>
                <a:latin typeface="Arial"/>
              </a:rPr>
              <a:pPr defTabSz="914418" fontAlgn="base">
                <a:spcAft>
                  <a:spcPct val="0"/>
                </a:spcAft>
              </a:pPr>
              <a:t>94</a:t>
            </a:fld>
            <a:endParaRPr lang="en-US" altLang="en-US">
              <a:solidFill>
                <a:srgbClr val="000000"/>
              </a:solidFill>
              <a:latin typeface="Arial"/>
            </a:endParaRPr>
          </a:p>
        </p:txBody>
      </p:sp>
      <p:sp>
        <p:nvSpPr>
          <p:cNvPr id="6" name="Rectangle 2"/>
          <p:cNvSpPr>
            <a:spLocks noGrp="1" noChangeArrowheads="1"/>
          </p:cNvSpPr>
          <p:nvPr>
            <p:ph type="title"/>
          </p:nvPr>
        </p:nvSpPr>
        <p:spPr>
          <a:xfrm>
            <a:off x="1752600" y="685800"/>
            <a:ext cx="8911687" cy="677570"/>
          </a:xfrm>
        </p:spPr>
        <p:txBody>
          <a:bodyPr/>
          <a:lstStyle/>
          <a:p>
            <a:r>
              <a:rPr lang="en-US" altLang="vi-VN" sz="3200"/>
              <a:t>Mối quan </a:t>
            </a:r>
            <a:r>
              <a:rPr lang="en-US" altLang="vi-VN" sz="3200" smtClean="0"/>
              <a:t>hệ (tt)</a:t>
            </a:r>
            <a:endParaRPr lang="en-US" altLang="vi-VN" sz="3200" dirty="0"/>
          </a:p>
        </p:txBody>
      </p:sp>
    </p:spTree>
    <p:extLst>
      <p:ext uri="{BB962C8B-B14F-4D97-AF65-F5344CB8AC3E}">
        <p14:creationId xmlns:p14="http://schemas.microsoft.com/office/powerpoint/2010/main" val="35181047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a:xfrm>
            <a:off x="1524000" y="1537329"/>
            <a:ext cx="8915400" cy="3777622"/>
          </a:xfrm>
        </p:spPr>
        <p:txBody>
          <a:bodyPr/>
          <a:lstStyle/>
          <a:p>
            <a:pPr marL="457200" lvl="1" indent="0">
              <a:buNone/>
            </a:pPr>
            <a:r>
              <a:rPr lang="en-US" altLang="vi-VN" smtClean="0"/>
              <a:t>Chuyển </a:t>
            </a:r>
            <a:r>
              <a:rPr lang="en-US" altLang="vi-VN"/>
              <a:t>thành một quan </a:t>
            </a:r>
            <a:r>
              <a:rPr lang="en-US" altLang="vi-VN" smtClean="0"/>
              <a:t>hệ:</a:t>
            </a:r>
            <a:endParaRPr lang="en-US" altLang="vi-VN"/>
          </a:p>
          <a:p>
            <a:pPr lvl="2"/>
            <a:r>
              <a:rPr lang="en-US" altLang="vi-VN"/>
              <a:t>Có cùng tên với thực thể yếu</a:t>
            </a:r>
          </a:p>
          <a:p>
            <a:pPr lvl="2"/>
            <a:r>
              <a:rPr lang="en-US" altLang="vi-VN"/>
              <a:t>Thêm vào thuộc tính khóa của quan hệ liên quan</a:t>
            </a:r>
          </a:p>
        </p:txBody>
      </p:sp>
      <p:sp>
        <p:nvSpPr>
          <p:cNvPr id="371822" name="AutoShape 110"/>
          <p:cNvSpPr>
            <a:spLocks noChangeArrowheads="1"/>
          </p:cNvSpPr>
          <p:nvPr/>
        </p:nvSpPr>
        <p:spPr bwMode="auto">
          <a:xfrm>
            <a:off x="6495915" y="5005864"/>
            <a:ext cx="2743200" cy="1037273"/>
          </a:xfrm>
          <a:prstGeom prst="irregularSeal1">
            <a:avLst/>
          </a:prstGeom>
          <a:solidFill>
            <a:srgbClr val="99CCFF">
              <a:alpha val="80000"/>
            </a:srgbClr>
          </a:solidFill>
          <a:ln w="12700" algn="ctr">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71717" name="Group 5"/>
          <p:cNvGrpSpPr>
            <a:grpSpLocks/>
          </p:cNvGrpSpPr>
          <p:nvPr/>
        </p:nvGrpSpPr>
        <p:grpSpPr bwMode="auto">
          <a:xfrm>
            <a:off x="2635115" y="3206752"/>
            <a:ext cx="3771900" cy="2119313"/>
            <a:chOff x="672" y="2260"/>
            <a:chExt cx="2376" cy="1335"/>
          </a:xfrm>
        </p:grpSpPr>
        <p:sp>
          <p:nvSpPr>
            <p:cNvPr id="371718" name="Text Box 6"/>
            <p:cNvSpPr txBox="1">
              <a:spLocks noChangeArrowheads="1"/>
            </p:cNvSpPr>
            <p:nvPr/>
          </p:nvSpPr>
          <p:spPr bwMode="auto">
            <a:xfrm>
              <a:off x="1472" y="2928"/>
              <a:ext cx="1008" cy="23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NHANVIEN</a:t>
              </a:r>
            </a:p>
          </p:txBody>
        </p:sp>
        <p:grpSp>
          <p:nvGrpSpPr>
            <p:cNvPr id="371719" name="Group 7"/>
            <p:cNvGrpSpPr>
              <a:grpSpLocks/>
            </p:cNvGrpSpPr>
            <p:nvPr/>
          </p:nvGrpSpPr>
          <p:grpSpPr bwMode="auto">
            <a:xfrm>
              <a:off x="768" y="2932"/>
              <a:ext cx="528" cy="327"/>
              <a:chOff x="192" y="1036"/>
              <a:chExt cx="528" cy="327"/>
            </a:xfrm>
          </p:grpSpPr>
          <p:sp>
            <p:nvSpPr>
              <p:cNvPr id="371720" name="Oval 8"/>
              <p:cNvSpPr>
                <a:spLocks noChangeArrowheads="1"/>
              </p:cNvSpPr>
              <p:nvPr/>
            </p:nvSpPr>
            <p:spPr bwMode="auto">
              <a:xfrm>
                <a:off x="192" y="103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21" name="Text Box 9"/>
              <p:cNvSpPr txBox="1">
                <a:spLocks noChangeArrowheads="1"/>
              </p:cNvSpPr>
              <p:nvPr/>
            </p:nvSpPr>
            <p:spPr bwMode="auto">
              <a:xfrm>
                <a:off x="192" y="1104"/>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TENNV</a:t>
                </a:r>
              </a:p>
            </p:txBody>
          </p:sp>
        </p:grpSp>
        <p:grpSp>
          <p:nvGrpSpPr>
            <p:cNvPr id="371722" name="Group 10"/>
            <p:cNvGrpSpPr>
              <a:grpSpLocks/>
            </p:cNvGrpSpPr>
            <p:nvPr/>
          </p:nvGrpSpPr>
          <p:grpSpPr bwMode="auto">
            <a:xfrm>
              <a:off x="1296" y="2356"/>
              <a:ext cx="576" cy="327"/>
              <a:chOff x="864" y="796"/>
              <a:chExt cx="576" cy="327"/>
            </a:xfrm>
          </p:grpSpPr>
          <p:sp>
            <p:nvSpPr>
              <p:cNvPr id="371723" name="Oval 11"/>
              <p:cNvSpPr>
                <a:spLocks noChangeArrowheads="1"/>
              </p:cNvSpPr>
              <p:nvPr/>
            </p:nvSpPr>
            <p:spPr bwMode="auto">
              <a:xfrm>
                <a:off x="888" y="796"/>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24" name="Text Box 12"/>
              <p:cNvSpPr txBox="1">
                <a:spLocks noChangeArrowheads="1"/>
              </p:cNvSpPr>
              <p:nvPr/>
            </p:nvSpPr>
            <p:spPr bwMode="auto">
              <a:xfrm>
                <a:off x="864" y="864"/>
                <a:ext cx="5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NGSINH</a:t>
                </a:r>
              </a:p>
            </p:txBody>
          </p:sp>
        </p:grpSp>
        <p:grpSp>
          <p:nvGrpSpPr>
            <p:cNvPr id="371725" name="Group 13"/>
            <p:cNvGrpSpPr>
              <a:grpSpLocks/>
            </p:cNvGrpSpPr>
            <p:nvPr/>
          </p:nvGrpSpPr>
          <p:grpSpPr bwMode="auto">
            <a:xfrm>
              <a:off x="2496" y="2356"/>
              <a:ext cx="552" cy="327"/>
              <a:chOff x="3888" y="3748"/>
              <a:chExt cx="552" cy="327"/>
            </a:xfrm>
          </p:grpSpPr>
          <p:sp>
            <p:nvSpPr>
              <p:cNvPr id="371726" name="Oval 14"/>
              <p:cNvSpPr>
                <a:spLocks noChangeArrowheads="1"/>
              </p:cNvSpPr>
              <p:nvPr/>
            </p:nvSpPr>
            <p:spPr bwMode="auto">
              <a:xfrm>
                <a:off x="3912" y="3748"/>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27" name="Text Box 15"/>
              <p:cNvSpPr txBox="1">
                <a:spLocks noChangeArrowheads="1"/>
              </p:cNvSpPr>
              <p:nvPr/>
            </p:nvSpPr>
            <p:spPr bwMode="auto">
              <a:xfrm>
                <a:off x="3888" y="381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DCHI</a:t>
                </a:r>
              </a:p>
            </p:txBody>
          </p:sp>
        </p:grpSp>
        <p:grpSp>
          <p:nvGrpSpPr>
            <p:cNvPr id="371728" name="Group 16"/>
            <p:cNvGrpSpPr>
              <a:grpSpLocks/>
            </p:cNvGrpSpPr>
            <p:nvPr/>
          </p:nvGrpSpPr>
          <p:grpSpPr bwMode="auto">
            <a:xfrm>
              <a:off x="768" y="3268"/>
              <a:ext cx="528" cy="327"/>
              <a:chOff x="168" y="1372"/>
              <a:chExt cx="528" cy="327"/>
            </a:xfrm>
          </p:grpSpPr>
          <p:sp>
            <p:nvSpPr>
              <p:cNvPr id="371729" name="Oval 17"/>
              <p:cNvSpPr>
                <a:spLocks noChangeArrowheads="1"/>
              </p:cNvSpPr>
              <p:nvPr/>
            </p:nvSpPr>
            <p:spPr bwMode="auto">
              <a:xfrm>
                <a:off x="168" y="137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30" name="Text Box 18"/>
              <p:cNvSpPr txBox="1">
                <a:spLocks noChangeArrowheads="1"/>
              </p:cNvSpPr>
              <p:nvPr/>
            </p:nvSpPr>
            <p:spPr bwMode="auto">
              <a:xfrm>
                <a:off x="192" y="144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PHAI</a:t>
                </a:r>
              </a:p>
            </p:txBody>
          </p:sp>
        </p:grpSp>
        <p:grpSp>
          <p:nvGrpSpPr>
            <p:cNvPr id="371731" name="Group 19"/>
            <p:cNvGrpSpPr>
              <a:grpSpLocks/>
            </p:cNvGrpSpPr>
            <p:nvPr/>
          </p:nvGrpSpPr>
          <p:grpSpPr bwMode="auto">
            <a:xfrm>
              <a:off x="1920" y="2356"/>
              <a:ext cx="528" cy="327"/>
              <a:chOff x="3576" y="3412"/>
              <a:chExt cx="528" cy="327"/>
            </a:xfrm>
          </p:grpSpPr>
          <p:sp>
            <p:nvSpPr>
              <p:cNvPr id="371732" name="Oval 20"/>
              <p:cNvSpPr>
                <a:spLocks noChangeArrowheads="1"/>
              </p:cNvSpPr>
              <p:nvPr/>
            </p:nvSpPr>
            <p:spPr bwMode="auto">
              <a:xfrm>
                <a:off x="3576" y="3412"/>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33" name="Text Box 21"/>
              <p:cNvSpPr txBox="1">
                <a:spLocks noChangeArrowheads="1"/>
              </p:cNvSpPr>
              <p:nvPr/>
            </p:nvSpPr>
            <p:spPr bwMode="auto">
              <a:xfrm>
                <a:off x="3600" y="3480"/>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LUONG</a:t>
                </a:r>
              </a:p>
            </p:txBody>
          </p:sp>
        </p:grpSp>
        <p:grpSp>
          <p:nvGrpSpPr>
            <p:cNvPr id="371734" name="Group 22"/>
            <p:cNvGrpSpPr>
              <a:grpSpLocks/>
            </p:cNvGrpSpPr>
            <p:nvPr/>
          </p:nvGrpSpPr>
          <p:grpSpPr bwMode="auto">
            <a:xfrm>
              <a:off x="720" y="2596"/>
              <a:ext cx="528" cy="327"/>
              <a:chOff x="192" y="700"/>
              <a:chExt cx="528" cy="327"/>
            </a:xfrm>
          </p:grpSpPr>
          <p:sp>
            <p:nvSpPr>
              <p:cNvPr id="371735" name="Oval 23"/>
              <p:cNvSpPr>
                <a:spLocks noChangeArrowheads="1"/>
              </p:cNvSpPr>
              <p:nvPr/>
            </p:nvSpPr>
            <p:spPr bwMode="auto">
              <a:xfrm>
                <a:off x="192" y="70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36" name="Text Box 24"/>
              <p:cNvSpPr txBox="1">
                <a:spLocks noChangeArrowheads="1"/>
              </p:cNvSpPr>
              <p:nvPr/>
            </p:nvSpPr>
            <p:spPr bwMode="auto">
              <a:xfrm>
                <a:off x="192" y="768"/>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HONV</a:t>
                </a:r>
              </a:p>
            </p:txBody>
          </p:sp>
        </p:grpSp>
        <p:sp>
          <p:nvSpPr>
            <p:cNvPr id="371737" name="Line 25"/>
            <p:cNvSpPr>
              <a:spLocks noChangeShapeType="1"/>
            </p:cNvSpPr>
            <p:nvPr/>
          </p:nvSpPr>
          <p:spPr bwMode="auto">
            <a:xfrm flipH="1">
              <a:off x="1248" y="3168"/>
              <a:ext cx="24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38" name="Line 26"/>
            <p:cNvSpPr>
              <a:spLocks noChangeShapeType="1"/>
            </p:cNvSpPr>
            <p:nvPr/>
          </p:nvSpPr>
          <p:spPr bwMode="auto">
            <a:xfrm flipH="1">
              <a:off x="1296" y="3024"/>
              <a:ext cx="192"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39" name="Line 27"/>
            <p:cNvSpPr>
              <a:spLocks noChangeShapeType="1"/>
            </p:cNvSpPr>
            <p:nvPr/>
          </p:nvSpPr>
          <p:spPr bwMode="auto">
            <a:xfrm flipH="1" flipV="1">
              <a:off x="1248" y="2784"/>
              <a:ext cx="24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40" name="Line 28"/>
            <p:cNvSpPr>
              <a:spLocks noChangeShapeType="1"/>
            </p:cNvSpPr>
            <p:nvPr/>
          </p:nvSpPr>
          <p:spPr bwMode="auto">
            <a:xfrm flipH="1" flipV="1">
              <a:off x="1584" y="2640"/>
              <a:ext cx="96"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41" name="Line 29"/>
            <p:cNvSpPr>
              <a:spLocks noChangeShapeType="1"/>
            </p:cNvSpPr>
            <p:nvPr/>
          </p:nvSpPr>
          <p:spPr bwMode="auto">
            <a:xfrm flipV="1">
              <a:off x="2016" y="2640"/>
              <a:ext cx="19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42" name="Line 30"/>
            <p:cNvSpPr>
              <a:spLocks noChangeShapeType="1"/>
            </p:cNvSpPr>
            <p:nvPr/>
          </p:nvSpPr>
          <p:spPr bwMode="auto">
            <a:xfrm flipV="1">
              <a:off x="2304" y="2640"/>
              <a:ext cx="43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43" name="Oval 31"/>
            <p:cNvSpPr>
              <a:spLocks noChangeArrowheads="1"/>
            </p:cNvSpPr>
            <p:nvPr/>
          </p:nvSpPr>
          <p:spPr bwMode="auto">
            <a:xfrm>
              <a:off x="672" y="2260"/>
              <a:ext cx="528" cy="32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rgbClr val="CC0000">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744" name="Text Box 32"/>
            <p:cNvSpPr txBox="1">
              <a:spLocks noChangeArrowheads="1"/>
            </p:cNvSpPr>
            <p:nvPr/>
          </p:nvSpPr>
          <p:spPr bwMode="auto">
            <a:xfrm>
              <a:off x="696" y="2304"/>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MANV</a:t>
              </a:r>
            </a:p>
          </p:txBody>
        </p:sp>
        <p:sp>
          <p:nvSpPr>
            <p:cNvPr id="371745" name="Line 33"/>
            <p:cNvSpPr>
              <a:spLocks noChangeShapeType="1"/>
            </p:cNvSpPr>
            <p:nvPr/>
          </p:nvSpPr>
          <p:spPr bwMode="auto">
            <a:xfrm flipH="1" flipV="1">
              <a:off x="1152" y="2496"/>
              <a:ext cx="43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sp>
        <p:nvSpPr>
          <p:cNvPr id="371767" name="Text Box 55"/>
          <p:cNvSpPr txBox="1">
            <a:spLocks noChangeArrowheads="1"/>
          </p:cNvSpPr>
          <p:nvPr/>
        </p:nvSpPr>
        <p:spPr bwMode="auto">
          <a:xfrm>
            <a:off x="3143115" y="6172200"/>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18" fontAlgn="base">
              <a:spcBef>
                <a:spcPct val="50000"/>
              </a:spcBef>
              <a:spcAft>
                <a:spcPct val="0"/>
              </a:spcAft>
            </a:pPr>
            <a:r>
              <a:rPr lang="en-US" altLang="vi-VN">
                <a:solidFill>
                  <a:srgbClr val="000000"/>
                </a:solidFill>
                <a:latin typeface="Tahoma" panose="020B0604030504040204" pitchFamily="34" charset="0"/>
              </a:rPr>
              <a:t>THANNHAN(</a:t>
            </a:r>
            <a:r>
              <a:rPr lang="en-US" altLang="vi-VN" b="1" u="sng">
                <a:solidFill>
                  <a:srgbClr val="000000"/>
                </a:solidFill>
                <a:latin typeface="Tahoma" panose="020B0604030504040204" pitchFamily="34" charset="0"/>
              </a:rPr>
              <a:t>MANV</a:t>
            </a:r>
            <a:r>
              <a:rPr lang="en-US" altLang="vi-VN" u="sng">
                <a:solidFill>
                  <a:srgbClr val="000000"/>
                </a:solidFill>
                <a:latin typeface="Tahoma" panose="020B0604030504040204" pitchFamily="34" charset="0"/>
              </a:rPr>
              <a:t>, TENTN</a:t>
            </a:r>
            <a:r>
              <a:rPr lang="en-US" altLang="vi-VN">
                <a:solidFill>
                  <a:srgbClr val="000000"/>
                </a:solidFill>
                <a:latin typeface="Tahoma" panose="020B0604030504040204" pitchFamily="34" charset="0"/>
              </a:rPr>
              <a:t>, PHAI, NGSINH, QUANHE)</a:t>
            </a:r>
          </a:p>
        </p:txBody>
      </p:sp>
      <p:sp>
        <p:nvSpPr>
          <p:cNvPr id="371800" name="Text Box 88"/>
          <p:cNvSpPr txBox="1">
            <a:spLocks noChangeArrowheads="1"/>
          </p:cNvSpPr>
          <p:nvPr/>
        </p:nvSpPr>
        <p:spPr bwMode="auto">
          <a:xfrm>
            <a:off x="6748328" y="5386388"/>
            <a:ext cx="1600200" cy="369332"/>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a:solidFill>
                  <a:srgbClr val="000000"/>
                </a:solidFill>
                <a:latin typeface="Tahoma" panose="020B0604030504040204" pitchFamily="34" charset="0"/>
              </a:rPr>
              <a:t>THANNHAN</a:t>
            </a:r>
          </a:p>
        </p:txBody>
      </p:sp>
      <p:sp>
        <p:nvSpPr>
          <p:cNvPr id="371802" name="Oval 90"/>
          <p:cNvSpPr>
            <a:spLocks noChangeArrowheads="1"/>
          </p:cNvSpPr>
          <p:nvPr/>
        </p:nvSpPr>
        <p:spPr bwMode="auto">
          <a:xfrm>
            <a:off x="8920028" y="5569625"/>
            <a:ext cx="838200" cy="519351"/>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rgbClr val="CC0000">
                    <a:alpha val="3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03" name="Text Box 91"/>
          <p:cNvSpPr txBox="1">
            <a:spLocks noChangeArrowheads="1"/>
          </p:cNvSpPr>
          <p:nvPr/>
        </p:nvSpPr>
        <p:spPr bwMode="auto">
          <a:xfrm>
            <a:off x="8934315" y="5676901"/>
            <a:ext cx="838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u="sng">
                <a:solidFill>
                  <a:srgbClr val="000000"/>
                </a:solidFill>
                <a:latin typeface="Tahoma" panose="020B0604030504040204" pitchFamily="34" charset="0"/>
              </a:rPr>
              <a:t>TENTN</a:t>
            </a:r>
          </a:p>
        </p:txBody>
      </p:sp>
      <p:sp>
        <p:nvSpPr>
          <p:cNvPr id="371804" name="Oval 92"/>
          <p:cNvSpPr>
            <a:spLocks noChangeArrowheads="1"/>
          </p:cNvSpPr>
          <p:nvPr/>
        </p:nvSpPr>
        <p:spPr bwMode="auto">
          <a:xfrm>
            <a:off x="8920028" y="5112425"/>
            <a:ext cx="838200" cy="519351"/>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05" name="Text Box 93"/>
          <p:cNvSpPr txBox="1">
            <a:spLocks noChangeArrowheads="1"/>
          </p:cNvSpPr>
          <p:nvPr/>
        </p:nvSpPr>
        <p:spPr bwMode="auto">
          <a:xfrm>
            <a:off x="8920028" y="5219701"/>
            <a:ext cx="838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PHAI</a:t>
            </a:r>
          </a:p>
        </p:txBody>
      </p:sp>
      <p:sp>
        <p:nvSpPr>
          <p:cNvPr id="371806" name="Oval 94"/>
          <p:cNvSpPr>
            <a:spLocks noChangeArrowheads="1"/>
          </p:cNvSpPr>
          <p:nvPr/>
        </p:nvSpPr>
        <p:spPr bwMode="auto">
          <a:xfrm>
            <a:off x="8920028" y="4655225"/>
            <a:ext cx="838200" cy="519351"/>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07" name="Text Box 95"/>
          <p:cNvSpPr txBox="1">
            <a:spLocks noChangeArrowheads="1"/>
          </p:cNvSpPr>
          <p:nvPr/>
        </p:nvSpPr>
        <p:spPr bwMode="auto">
          <a:xfrm>
            <a:off x="8920028" y="4762501"/>
            <a:ext cx="838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NGSINH</a:t>
            </a:r>
          </a:p>
        </p:txBody>
      </p:sp>
      <p:sp>
        <p:nvSpPr>
          <p:cNvPr id="371808" name="Oval 96"/>
          <p:cNvSpPr>
            <a:spLocks noChangeArrowheads="1"/>
          </p:cNvSpPr>
          <p:nvPr/>
        </p:nvSpPr>
        <p:spPr bwMode="auto">
          <a:xfrm>
            <a:off x="8881928" y="4198025"/>
            <a:ext cx="838200" cy="519351"/>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09" name="Text Box 97"/>
          <p:cNvSpPr txBox="1">
            <a:spLocks noChangeArrowheads="1"/>
          </p:cNvSpPr>
          <p:nvPr/>
        </p:nvSpPr>
        <p:spPr bwMode="auto">
          <a:xfrm>
            <a:off x="8843828" y="4305301"/>
            <a:ext cx="914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QUANHE</a:t>
            </a:r>
          </a:p>
        </p:txBody>
      </p:sp>
      <p:sp>
        <p:nvSpPr>
          <p:cNvPr id="371810" name="Line 98"/>
          <p:cNvSpPr>
            <a:spLocks noChangeShapeType="1"/>
          </p:cNvSpPr>
          <p:nvPr/>
        </p:nvSpPr>
        <p:spPr bwMode="auto">
          <a:xfrm flipV="1">
            <a:off x="8310428" y="4572000"/>
            <a:ext cx="609600" cy="83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11" name="Line 99"/>
          <p:cNvSpPr>
            <a:spLocks noChangeShapeType="1"/>
          </p:cNvSpPr>
          <p:nvPr/>
        </p:nvSpPr>
        <p:spPr bwMode="auto">
          <a:xfrm flipV="1">
            <a:off x="8348529" y="4953000"/>
            <a:ext cx="5715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12" name="Line 100"/>
          <p:cNvSpPr>
            <a:spLocks noChangeShapeType="1"/>
          </p:cNvSpPr>
          <p:nvPr/>
        </p:nvSpPr>
        <p:spPr bwMode="auto">
          <a:xfrm flipV="1">
            <a:off x="8348529" y="5410200"/>
            <a:ext cx="5715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13" name="Line 101"/>
          <p:cNvSpPr>
            <a:spLocks noChangeShapeType="1"/>
          </p:cNvSpPr>
          <p:nvPr/>
        </p:nvSpPr>
        <p:spPr bwMode="auto">
          <a:xfrm>
            <a:off x="8348529" y="5715000"/>
            <a:ext cx="5715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grpSp>
        <p:nvGrpSpPr>
          <p:cNvPr id="371814" name="Group 102"/>
          <p:cNvGrpSpPr>
            <a:grpSpLocks/>
          </p:cNvGrpSpPr>
          <p:nvPr/>
        </p:nvGrpSpPr>
        <p:grpSpPr bwMode="auto">
          <a:xfrm>
            <a:off x="5529128" y="4114800"/>
            <a:ext cx="2895600" cy="1295400"/>
            <a:chOff x="2472" y="2832"/>
            <a:chExt cx="1824" cy="816"/>
          </a:xfrm>
        </p:grpSpPr>
        <p:grpSp>
          <p:nvGrpSpPr>
            <p:cNvPr id="371815" name="Group 103"/>
            <p:cNvGrpSpPr>
              <a:grpSpLocks/>
            </p:cNvGrpSpPr>
            <p:nvPr/>
          </p:nvGrpSpPr>
          <p:grpSpPr bwMode="auto">
            <a:xfrm>
              <a:off x="3096" y="2840"/>
              <a:ext cx="1200" cy="462"/>
              <a:chOff x="3744" y="2456"/>
              <a:chExt cx="1200" cy="462"/>
            </a:xfrm>
          </p:grpSpPr>
          <p:sp>
            <p:nvSpPr>
              <p:cNvPr id="371816" name="AutoShape 104"/>
              <p:cNvSpPr>
                <a:spLocks noChangeArrowheads="1"/>
              </p:cNvSpPr>
              <p:nvPr/>
            </p:nvSpPr>
            <p:spPr bwMode="auto">
              <a:xfrm>
                <a:off x="3744" y="2456"/>
                <a:ext cx="1200" cy="462"/>
              </a:xfrm>
              <a:prstGeom prst="flowChartDecision">
                <a:avLst/>
              </a:prstGeom>
              <a:noFill/>
              <a:ln w="38100" cmpd="dbl"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17" name="Text Box 105"/>
              <p:cNvSpPr txBox="1">
                <a:spLocks noChangeArrowheads="1"/>
              </p:cNvSpPr>
              <p:nvPr/>
            </p:nvSpPr>
            <p:spPr bwMode="auto">
              <a:xfrm>
                <a:off x="3840" y="2576"/>
                <a:ext cx="105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600">
                    <a:solidFill>
                      <a:srgbClr val="000000"/>
                    </a:solidFill>
                    <a:latin typeface="Tahoma" panose="020B0604030504040204" pitchFamily="34" charset="0"/>
                  </a:rPr>
                  <a:t>Co_than_nhan</a:t>
                </a:r>
              </a:p>
            </p:txBody>
          </p:sp>
        </p:grpSp>
        <p:sp>
          <p:nvSpPr>
            <p:cNvPr id="371818" name="Line 106"/>
            <p:cNvSpPr>
              <a:spLocks noChangeShapeType="1"/>
            </p:cNvSpPr>
            <p:nvPr/>
          </p:nvSpPr>
          <p:spPr bwMode="auto">
            <a:xfrm>
              <a:off x="2472" y="3072"/>
              <a:ext cx="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19" name="Line 107"/>
            <p:cNvSpPr>
              <a:spLocks noChangeShapeType="1"/>
            </p:cNvSpPr>
            <p:nvPr/>
          </p:nvSpPr>
          <p:spPr bwMode="auto">
            <a:xfrm>
              <a:off x="3704" y="3264"/>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371820" name="Text Box 108"/>
            <p:cNvSpPr txBox="1">
              <a:spLocks noChangeArrowheads="1"/>
            </p:cNvSpPr>
            <p:nvPr/>
          </p:nvSpPr>
          <p:spPr bwMode="auto">
            <a:xfrm>
              <a:off x="3264" y="3312"/>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(1,1)</a:t>
              </a:r>
            </a:p>
          </p:txBody>
        </p:sp>
        <p:sp>
          <p:nvSpPr>
            <p:cNvPr id="371821" name="Text Box 109"/>
            <p:cNvSpPr txBox="1">
              <a:spLocks noChangeArrowheads="1"/>
            </p:cNvSpPr>
            <p:nvPr/>
          </p:nvSpPr>
          <p:spPr bwMode="auto">
            <a:xfrm>
              <a:off x="2592" y="2832"/>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18" fontAlgn="base">
                <a:spcBef>
                  <a:spcPct val="50000"/>
                </a:spcBef>
                <a:spcAft>
                  <a:spcPct val="0"/>
                </a:spcAft>
              </a:pPr>
              <a:r>
                <a:rPr lang="en-US" altLang="vi-VN" sz="1400">
                  <a:solidFill>
                    <a:srgbClr val="000000"/>
                  </a:solidFill>
                  <a:latin typeface="Tahoma" panose="020B0604030504040204" pitchFamily="34" charset="0"/>
                </a:rPr>
                <a:t>(1,n)</a:t>
              </a:r>
            </a:p>
          </p:txBody>
        </p:sp>
      </p:grpSp>
      <p:sp>
        <p:nvSpPr>
          <p:cNvPr id="371823" name="Line 111"/>
          <p:cNvSpPr>
            <a:spLocks noChangeShapeType="1"/>
          </p:cNvSpPr>
          <p:nvPr/>
        </p:nvSpPr>
        <p:spPr bwMode="auto">
          <a:xfrm flipH="1">
            <a:off x="4057515" y="5562600"/>
            <a:ext cx="2743200" cy="609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18" fontAlgn="base">
              <a:spcBef>
                <a:spcPct val="50000"/>
              </a:spcBef>
              <a:spcAft>
                <a:spcPct val="0"/>
              </a:spcAft>
            </a:pPr>
            <a:endParaRPr lang="vi-VN">
              <a:solidFill>
                <a:srgbClr val="000000"/>
              </a:solidFill>
              <a:latin typeface="Tahoma" panose="020B0604030504040204" pitchFamily="34" charset="0"/>
            </a:endParaRPr>
          </a:p>
        </p:txBody>
      </p:sp>
      <p:sp>
        <p:nvSpPr>
          <p:cNvPr id="2" name="Title 1"/>
          <p:cNvSpPr>
            <a:spLocks noGrp="1"/>
          </p:cNvSpPr>
          <p:nvPr>
            <p:ph type="title"/>
          </p:nvPr>
        </p:nvSpPr>
        <p:spPr>
          <a:xfrm>
            <a:off x="1740169" y="729195"/>
            <a:ext cx="8911687" cy="957789"/>
          </a:xfrm>
        </p:spPr>
        <p:txBody>
          <a:bodyPr>
            <a:normAutofit/>
          </a:bodyPr>
          <a:lstStyle/>
          <a:p>
            <a:r>
              <a:rPr lang="en-US" altLang="vi-VN" sz="2800"/>
              <a:t>(3) Thực thể yếu</a:t>
            </a:r>
            <a:br>
              <a:rPr lang="en-US" altLang="vi-VN" sz="2800"/>
            </a:br>
            <a:endParaRPr lang="vi-VN" sz="2800"/>
          </a:p>
        </p:txBody>
      </p:sp>
    </p:spTree>
    <p:extLst>
      <p:ext uri="{BB962C8B-B14F-4D97-AF65-F5344CB8AC3E}">
        <p14:creationId xmlns:p14="http://schemas.microsoft.com/office/powerpoint/2010/main" val="5453584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vi-VN" sz="3200"/>
              <a:t>(4) Thuộc tính đa trị</a:t>
            </a:r>
            <a:endParaRPr lang="en-US" altLang="vi-VN" sz="3200" dirty="0"/>
          </a:p>
        </p:txBody>
      </p:sp>
      <p:sp>
        <p:nvSpPr>
          <p:cNvPr id="371715" name="Rectangle 3"/>
          <p:cNvSpPr>
            <a:spLocks noGrp="1" noChangeArrowheads="1"/>
          </p:cNvSpPr>
          <p:nvPr>
            <p:ph idx="1"/>
          </p:nvPr>
        </p:nvSpPr>
        <p:spPr>
          <a:xfrm>
            <a:off x="1825168" y="1600200"/>
            <a:ext cx="8915400" cy="3777622"/>
          </a:xfrm>
        </p:spPr>
        <p:txBody>
          <a:bodyPr/>
          <a:lstStyle/>
          <a:p>
            <a:pPr lvl="1"/>
            <a:r>
              <a:rPr lang="en-US" altLang="vi-VN" smtClean="0"/>
              <a:t>Chuyển </a:t>
            </a:r>
            <a:r>
              <a:rPr lang="en-US" altLang="vi-VN" dirty="0"/>
              <a:t>thành một quan hệ </a:t>
            </a:r>
            <a:r>
              <a:rPr lang="en-US" altLang="vi-VN" dirty="0" smtClean="0"/>
              <a:t>mới</a:t>
            </a:r>
            <a:endParaRPr lang="en-US" altLang="vi-VN" dirty="0"/>
          </a:p>
          <a:p>
            <a:pPr lvl="2" algn="just">
              <a:buFont typeface="Arial" panose="020B0604020202020204" pitchFamily="34" charset="0"/>
              <a:buChar char="•"/>
            </a:pPr>
            <a:r>
              <a:rPr lang="en-US" altLang="vi-VN" sz="2667" dirty="0"/>
              <a:t>Chứa thuộc tính đa trị và thuộc tính khóa của quan hệ liên quan</a:t>
            </a:r>
          </a:p>
          <a:p>
            <a:pPr lvl="2" algn="just">
              <a:buFont typeface="Arial" panose="020B0604020202020204" pitchFamily="34" charset="0"/>
              <a:buChar char="•"/>
            </a:pPr>
            <a:r>
              <a:rPr lang="en-US" altLang="vi-VN" sz="2667" dirty="0"/>
              <a:t>Khóa chính của quan hệ mới là tổ hợp thuộc tính đa trị và thuộc tính khóa của quan hệ ban đầu</a:t>
            </a:r>
          </a:p>
        </p:txBody>
      </p:sp>
      <p:sp>
        <p:nvSpPr>
          <p:cNvPr id="59" name="Slide Number Placeholder 5"/>
          <p:cNvSpPr>
            <a:spLocks noGrp="1"/>
          </p:cNvSpPr>
          <p:nvPr>
            <p:ph type="sldNum" sz="quarter" idx="11"/>
          </p:nvPr>
        </p:nvSpPr>
        <p:spPr/>
        <p:txBody>
          <a:bodyPr/>
          <a:lstStyle/>
          <a:p>
            <a:pPr defTabSz="914418" fontAlgn="base">
              <a:spcAft>
                <a:spcPct val="0"/>
              </a:spcAft>
            </a:pPr>
            <a:fld id="{F6412EFC-24B3-417C-AF46-3B1E475B8396}" type="slidenum">
              <a:rPr lang="en-US" altLang="en-US">
                <a:solidFill>
                  <a:srgbClr val="000000"/>
                </a:solidFill>
                <a:latin typeface="Arial"/>
              </a:rPr>
              <a:pPr defTabSz="914418" fontAlgn="base">
                <a:spcAft>
                  <a:spcPct val="0"/>
                </a:spcAft>
              </a:pPr>
              <a:t>96</a:t>
            </a:fld>
            <a:endParaRPr lang="en-US" altLang="en-US">
              <a:solidFill>
                <a:srgbClr val="000000"/>
              </a:solidFill>
              <a:latin typeface="Arial"/>
            </a:endParaRPr>
          </a:p>
        </p:txBody>
      </p:sp>
    </p:spTree>
    <p:extLst>
      <p:ext uri="{BB962C8B-B14F-4D97-AF65-F5344CB8AC3E}">
        <p14:creationId xmlns:p14="http://schemas.microsoft.com/office/powerpoint/2010/main" val="17101460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168" y="628124"/>
            <a:ext cx="8911687" cy="819676"/>
          </a:xfrm>
        </p:spPr>
        <p:txBody>
          <a:bodyPr>
            <a:normAutofit/>
          </a:bodyPr>
          <a:lstStyle/>
          <a:p>
            <a:r>
              <a:rPr lang="en-US" b="1" smtClean="0">
                <a:solidFill>
                  <a:schemeClr val="tx1"/>
                </a:solidFill>
              </a:rPr>
              <a:t>Mô hình hóa dữ liệu (tt)</a:t>
            </a:r>
            <a:endParaRPr lang="en-US" b="1" dirty="0">
              <a:solidFill>
                <a:schemeClr val="tx1"/>
              </a:solidFill>
            </a:endParaRPr>
          </a:p>
        </p:txBody>
      </p:sp>
      <p:sp>
        <p:nvSpPr>
          <p:cNvPr id="2" name="Content Placeholder 1"/>
          <p:cNvSpPr>
            <a:spLocks noGrp="1"/>
          </p:cNvSpPr>
          <p:nvPr>
            <p:ph idx="1"/>
          </p:nvPr>
        </p:nvSpPr>
        <p:spPr>
          <a:xfrm>
            <a:off x="2257227" y="1469571"/>
            <a:ext cx="9248973" cy="4495800"/>
          </a:xfrm>
        </p:spPr>
        <p:txBody>
          <a:bodyPr>
            <a:noAutofit/>
          </a:bodyPr>
          <a:lstStyle/>
          <a:p>
            <a:pPr marL="0" indent="0">
              <a:buNone/>
            </a:pPr>
            <a:r>
              <a:rPr lang="en-US" sz="1800" b="1" i="1"/>
              <a:t>Xét ví dụ:</a:t>
            </a:r>
          </a:p>
          <a:p>
            <a:pPr marL="0" indent="0" algn="just">
              <a:buNone/>
            </a:pPr>
            <a:r>
              <a:rPr lang="en-US" sz="1800"/>
              <a:t>Để quản lý việc phân công các nhân viên tham gia vào xây dựng các công trình. Công ty ABC tổ chức quản lý như sau:</a:t>
            </a:r>
          </a:p>
          <a:p>
            <a:pPr algn="just"/>
            <a:r>
              <a:rPr lang="en-US" sz="1800"/>
              <a:t>Cùng lúc công ty có thể tham gia xây dựng nhiều công trình, mỗi công trình có một mã số công trình duy nhất (MACT), mỗi mã số công trình xác định các thông tin như: tên gọi công trình (TENCT), địa điểm (ĐIAĐIEM), ngày công trình được cấp giấy phép xây dựng (NGAYCAPGP), ngày khởi công (NGAYKC), ngày hoàn thành (NGAYHT).</a:t>
            </a:r>
          </a:p>
          <a:p>
            <a:pPr algn="just"/>
            <a:r>
              <a:rPr lang="en-US" sz="1800"/>
              <a:t>Mỗi nhân viên của công ty ABC có một mã số nhân viên (MANV) duy nhất, một mã số nhân viên xác định các thông tin như: Họ tên (HOTEN), ngày sinh (NGAYSINH), phái (PHAI), địa chỉ (DIACHI). Mỗi nhân viên phải chịu sự quản lý hành chính bởi một phòng ban. Tất nhiên một phòng ban quản lý hành chính nhiều nhân viên. Công ty có nhiều phòng ban (Phòng kế toán, phòng kinh doanh, phòng kỹ thuật, phòng tổ chức, …). Mỗi phòng ban có một mã phòng ban (MAPB) duy nhất, mã phòng ban xác định tên phòng ban (TENPB).</a:t>
            </a:r>
          </a:p>
          <a:p>
            <a:pPr algn="just"/>
            <a:r>
              <a:rPr lang="en-US" sz="1800"/>
              <a:t>Công ty phân công các nhân viên tham gia vào các công trình, mỗi công trình có thể được phân cho nhiều nhân viên và mỗi nhân viên cùng lúc cũng có thể tham gia vào nhiều công trình. Với mỗi công trình một nhân viên có một số lượng ngày công (SLNGAYCONG) đã tham gia vào công trình đó.</a:t>
            </a:r>
          </a:p>
          <a:p>
            <a:pPr marL="0" indent="0">
              <a:buNone/>
            </a:pPr>
            <a:r>
              <a:rPr lang="en-US" sz="1800"/>
              <a:t>	</a:t>
            </a: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a:p>
            <a:pPr marL="0" indent="0">
              <a:buNone/>
            </a:pPr>
            <a:endParaRPr lang="en-US" sz="1800" b="1" i="1"/>
          </a:p>
        </p:txBody>
      </p:sp>
    </p:spTree>
    <p:extLst>
      <p:ext uri="{BB962C8B-B14F-4D97-AF65-F5344CB8AC3E}">
        <p14:creationId xmlns:p14="http://schemas.microsoft.com/office/powerpoint/2010/main" val="258231510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CHUẨN HÓA DỮ LIỆU</a:t>
            </a:r>
            <a:endParaRPr lang="vi-VN"/>
          </a:p>
        </p:txBody>
      </p:sp>
      <p:sp>
        <p:nvSpPr>
          <p:cNvPr id="3" name="Content Placeholder 2"/>
          <p:cNvSpPr>
            <a:spLocks noGrp="1"/>
          </p:cNvSpPr>
          <p:nvPr>
            <p:ph idx="1"/>
          </p:nvPr>
        </p:nvSpPr>
        <p:spPr/>
        <p:txBody>
          <a:bodyPr/>
          <a:lstStyle/>
          <a:p>
            <a:r>
              <a:rPr lang="en-US" smtClean="0"/>
              <a:t>Vấn đề đặt ra:</a:t>
            </a:r>
          </a:p>
          <a:p>
            <a:pPr lvl="1">
              <a:buFont typeface="Wingdings" panose="05000000000000000000" pitchFamily="2" charset="2"/>
              <a:buChar char="Ø"/>
            </a:pPr>
            <a:r>
              <a:rPr lang="en-US" smtClean="0"/>
              <a:t>Có cần phải tinh chỉnh thiết kế nữa hay không</a:t>
            </a:r>
          </a:p>
          <a:p>
            <a:pPr lvl="1">
              <a:buFont typeface="Wingdings" panose="05000000000000000000" pitchFamily="2" charset="2"/>
              <a:buChar char="Ø"/>
            </a:pPr>
            <a:r>
              <a:rPr lang="en-US" smtClean="0"/>
              <a:t>Thiết kế đã tốt hay chưa?</a:t>
            </a:r>
          </a:p>
          <a:p>
            <a:pPr marL="0" indent="0">
              <a:buNone/>
            </a:pPr>
            <a:r>
              <a:rPr lang="en-US" smtClean="0">
                <a:sym typeface="Wingdings" panose="05000000000000000000" pitchFamily="2" charset="2"/>
              </a:rPr>
              <a:t> Nhắc lại khái niệm các dạng chuẩn cơ bản 1, 2, 3</a:t>
            </a:r>
          </a:p>
          <a:p>
            <a:r>
              <a:rPr lang="en-US" smtClean="0">
                <a:sym typeface="Wingdings" panose="05000000000000000000" pitchFamily="2" charset="2"/>
              </a:rPr>
              <a:t>Mục đích: Mỗi dạng chuẩn đảm bảo giảm thiểu một số dạng dư thừa hay dị thường dữ liệu</a:t>
            </a:r>
            <a:endParaRPr lang="vi-VN"/>
          </a:p>
        </p:txBody>
      </p:sp>
    </p:spTree>
    <p:extLst>
      <p:ext uri="{BB962C8B-B14F-4D97-AF65-F5344CB8AC3E}">
        <p14:creationId xmlns:p14="http://schemas.microsoft.com/office/powerpoint/2010/main" val="29851733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1" y="1981200"/>
            <a:ext cx="8047567" cy="4495800"/>
          </a:xfrm>
        </p:spPr>
        <p:txBody>
          <a:bodyPr>
            <a:noAutofit/>
          </a:bodyPr>
          <a:lstStyle/>
          <a:p>
            <a:pPr marL="0" indent="0" algn="just">
              <a:buNone/>
            </a:pPr>
            <a:r>
              <a:rPr lang="en-US" sz="2800" b="1" i="1" dirty="0"/>
              <a:t>* Các dạng chuẩn cơ bản:</a:t>
            </a:r>
            <a:endParaRPr lang="en-US" sz="2800" dirty="0"/>
          </a:p>
          <a:p>
            <a:pPr marL="0" indent="0" algn="just">
              <a:buNone/>
            </a:pPr>
            <a:r>
              <a:rPr lang="en-US" sz="2800" dirty="0"/>
              <a:t>	+ Chuẩn 1 (</a:t>
            </a:r>
            <a:r>
              <a:rPr lang="en-US" sz="2800" i="1" dirty="0"/>
              <a:t>first normal form - 1NF</a:t>
            </a:r>
            <a:r>
              <a:rPr lang="en-US" sz="2800" dirty="0"/>
              <a:t>)</a:t>
            </a:r>
            <a:r>
              <a:rPr lang="en-US" sz="2800" i="1" dirty="0"/>
              <a:t>: </a:t>
            </a:r>
            <a:r>
              <a:rPr lang="en-US" sz="2800" dirty="0"/>
              <a:t>Một quan hệ là chuẩn 1 nếu nó không chứa các thuộc tính lặp.</a:t>
            </a:r>
          </a:p>
          <a:p>
            <a:pPr marL="0" indent="0" algn="just">
              <a:buNone/>
            </a:pPr>
            <a:r>
              <a:rPr lang="en-US" sz="2800" dirty="0"/>
              <a:t>	</a:t>
            </a:r>
            <a:r>
              <a:rPr lang="fr-FR" sz="2800" dirty="0"/>
              <a:t>+ Chuẩn 2 (</a:t>
            </a:r>
            <a:r>
              <a:rPr lang="fr-FR" sz="2800" i="1" dirty="0"/>
              <a:t>second  normal </a:t>
            </a:r>
            <a:r>
              <a:rPr lang="fr-FR" sz="2800" i="1" dirty="0" err="1"/>
              <a:t>form</a:t>
            </a:r>
            <a:r>
              <a:rPr lang="fr-FR" sz="2800" i="1" dirty="0"/>
              <a:t> - 2NF</a:t>
            </a:r>
            <a:r>
              <a:rPr lang="fr-FR" sz="2800" dirty="0"/>
              <a:t>): Một quan hệ là chuẩn 2 nếu:</a:t>
            </a:r>
            <a:endParaRPr lang="en-US" sz="2800" dirty="0"/>
          </a:p>
          <a:p>
            <a:pPr marL="0" indent="0" algn="just">
              <a:buNone/>
            </a:pPr>
            <a:r>
              <a:rPr lang="fr-FR" sz="2800" dirty="0"/>
              <a:t>		- Là chuẩn 1;</a:t>
            </a:r>
            <a:endParaRPr lang="en-US" sz="2800" dirty="0"/>
          </a:p>
          <a:p>
            <a:pPr marL="0" indent="0" algn="just">
              <a:buNone/>
            </a:pPr>
            <a:r>
              <a:rPr lang="fr-FR" sz="2800" dirty="0"/>
              <a:t>		- Không tồn tại các thuộc tính (không phải thuộc tính khoá) phụ thuộc vào một phần của khoá chính.</a:t>
            </a:r>
            <a:endParaRPr lang="en-US" sz="2800" dirty="0"/>
          </a:p>
          <a:p>
            <a:pPr marL="0" indent="0" algn="just">
              <a:buNone/>
            </a:pPr>
            <a:r>
              <a:rPr lang="en-US" sz="2800" dirty="0"/>
              <a:t>	</a:t>
            </a:r>
          </a:p>
        </p:txBody>
      </p:sp>
      <p:sp>
        <p:nvSpPr>
          <p:cNvPr id="5" name="Title 1"/>
          <p:cNvSpPr>
            <a:spLocks noGrp="1"/>
          </p:cNvSpPr>
          <p:nvPr>
            <p:ph type="title"/>
          </p:nvPr>
        </p:nvSpPr>
        <p:spPr>
          <a:xfrm>
            <a:off x="1825168" y="628124"/>
            <a:ext cx="8911687" cy="743476"/>
          </a:xfrm>
        </p:spPr>
        <p:txBody>
          <a:bodyPr/>
          <a:lstStyle/>
          <a:p>
            <a:r>
              <a:rPr lang="en-US" smtClean="0"/>
              <a:t>CHUẨN HÓA DỮ LIỆU (tt)</a:t>
            </a:r>
            <a:endParaRPr lang="vi-VN"/>
          </a:p>
        </p:txBody>
      </p:sp>
    </p:spTree>
    <p:extLst>
      <p:ext uri="{BB962C8B-B14F-4D97-AF65-F5344CB8AC3E}">
        <p14:creationId xmlns:p14="http://schemas.microsoft.com/office/powerpoint/2010/main" val="359463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ircle(in)">
                                      <p:cBhvr>
                                        <p:cTn id="3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6957</TotalTime>
  <Words>6523</Words>
  <Application>Microsoft Office PowerPoint</Application>
  <PresentationFormat>Widescreen</PresentationFormat>
  <Paragraphs>929</Paragraphs>
  <Slides>109</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19" baseType="lpstr">
      <vt:lpstr>Arial</vt:lpstr>
      <vt:lpstr>Calibri</vt:lpstr>
      <vt:lpstr>Century Gothic</vt:lpstr>
      <vt:lpstr>Symbol</vt:lpstr>
      <vt:lpstr>Tahoma</vt:lpstr>
      <vt:lpstr>Times New Roman</vt:lpstr>
      <vt:lpstr>Wingdings</vt:lpstr>
      <vt:lpstr>Wingdings 3</vt:lpstr>
      <vt:lpstr>Wisp</vt:lpstr>
      <vt:lpstr>Document</vt:lpstr>
      <vt:lpstr>HỌC PHẦN: PHÂN TÍCH THIẾT KẾ HỆ THỐNG</vt:lpstr>
      <vt:lpstr>CHƯƠNG II: PHÂN TÍCH HỆ THỐNG     </vt:lpstr>
      <vt:lpstr>2.1. TỔNG QUAN VỀ PHÂN TÍCH HỆ THỐNG </vt:lpstr>
      <vt:lpstr>Phân tích hệ thống</vt:lpstr>
      <vt:lpstr>Các hướng tiếp cận phân tích hệ thống</vt:lpstr>
      <vt:lpstr>Các giai đoạn phân tích hệ thống</vt:lpstr>
      <vt:lpstr>(1) Giai đoạn xác định phạm vi</vt:lpstr>
      <vt:lpstr>Giai đoạn xác định phạm vi (tt)</vt:lpstr>
      <vt:lpstr>Giai đoạn xác định phạm vi (tt)</vt:lpstr>
      <vt:lpstr>Giai đoạn xác định phạm vi (tt)</vt:lpstr>
      <vt:lpstr>Giai đoạn xác định phạm vi (tt)</vt:lpstr>
      <vt:lpstr>Giai đoạn xác định phạm vi (tt)</vt:lpstr>
      <vt:lpstr>PowerPoint Presentation</vt:lpstr>
      <vt:lpstr>PowerPoint Presentation</vt:lpstr>
      <vt:lpstr>PowerPoint Presentation</vt:lpstr>
      <vt:lpstr>(4) Giai đoạn phân tích yêu cầu </vt:lpstr>
      <vt:lpstr>(5) Giai đoạn mô hình hóa Lôgíc</vt:lpstr>
      <vt:lpstr>(6) Giai đoạn phân tích quyết định </vt:lpstr>
      <vt:lpstr>TỔNG QUAN VỀ PHÂN TÍCH HỆ THỐNG </vt:lpstr>
      <vt:lpstr>Xác định các yêu cầu của người dùng </vt:lpstr>
      <vt:lpstr>Quy trình xác định yêu cầu</vt:lpstr>
      <vt:lpstr>Quy trình xác định yêu cầu (tt)</vt:lpstr>
      <vt:lpstr>Ví dụ</vt:lpstr>
      <vt:lpstr>2.2. CÁC PHƯƠNG PHÁP THU THẬP THÔNG TIN</vt:lpstr>
      <vt:lpstr>Các phương pháp thu thập thông tin (tt)</vt:lpstr>
      <vt:lpstr>Điều tra bằng bảng hỏi (tt) </vt:lpstr>
      <vt:lpstr>Điều tra bằng bảng hỏi (tt) </vt:lpstr>
      <vt:lpstr>Các phương pháp thu thập thông tin (tt)</vt:lpstr>
      <vt:lpstr>Các phương pháp thu thập thông tin (tt)</vt:lpstr>
      <vt:lpstr>Các phương pháp thu thập thông tin (tt)</vt:lpstr>
      <vt:lpstr>Phương pháp lấy mẫu (tt) </vt:lpstr>
      <vt:lpstr>Phân loại thông tin</vt:lpstr>
      <vt:lpstr>Thảo luận</vt:lpstr>
      <vt:lpstr>2.3. MÔ HÌNH HÓA CHỨC NĂNG</vt:lpstr>
      <vt:lpstr>Mô hình hóa hệ thống </vt:lpstr>
      <vt:lpstr>Mô hình hóa hệ thống (tt) </vt:lpstr>
      <vt:lpstr>Mô hình hóa hệ thống (tt) </vt:lpstr>
      <vt:lpstr>Mô hình logic </vt:lpstr>
      <vt:lpstr>BIỂU ĐỒ PHÂN RÃ CHỨC NĂNG</vt:lpstr>
      <vt:lpstr>Biểu đồ phân rã chức năng (tt)</vt:lpstr>
      <vt:lpstr>Biểu đồ phân rã chức năng (tt)</vt:lpstr>
      <vt:lpstr>Biểu đồ phân rã chức năng (tt)</vt:lpstr>
      <vt:lpstr>Biểu đồ phân rã chức năng (tt)</vt:lpstr>
      <vt:lpstr>Biểu đồ phân rã chức năng (tt)</vt:lpstr>
      <vt:lpstr>PowerPoint Presentation</vt:lpstr>
      <vt:lpstr>Biểu đồ phân rã chức năng (tt)</vt:lpstr>
      <vt:lpstr>BIỂU ĐỒ LUỒNG DỮ LIỆU</vt:lpstr>
      <vt:lpstr>Biểu đồ luồng dữ liệu (tt)</vt:lpstr>
      <vt:lpstr>Biểu đồ luồng dữ liệu (tt)</vt:lpstr>
      <vt:lpstr>Biểu đồ luồng dữ liệu (tt)</vt:lpstr>
      <vt:lpstr>Biểu đồ luồng dữ liệu (tt)</vt:lpstr>
      <vt:lpstr>Biểu đồ luồng dữ liệu (tt)</vt:lpstr>
      <vt:lpstr>Biểu đồ luồng dữ liệu (tt)</vt:lpstr>
      <vt:lpstr>Biểu đồ luồng dữ liệu (tt)</vt:lpstr>
      <vt:lpstr>Biểu đồ luồng dữ liệu (tt)</vt:lpstr>
      <vt:lpstr>Biểu đồ luồng dữ liệu (tt)</vt:lpstr>
      <vt:lpstr>Biểu đồ luồng dữ liệu (tt)</vt:lpstr>
      <vt:lpstr>Biểu đồ luồng dữ liệu (tt)</vt:lpstr>
      <vt:lpstr>PowerPoint Presentation</vt:lpstr>
      <vt:lpstr>PowerPoint Presentation</vt:lpstr>
      <vt:lpstr>Biểu đồ luồng dữ liệu (tt)</vt:lpstr>
      <vt:lpstr>Biểu đồ luồng dữ liệu mức 0  </vt:lpstr>
      <vt:lpstr>Biểu đồ luồng dữ liệu (tt)</vt:lpstr>
      <vt:lpstr>PowerPoint Presentation</vt:lpstr>
      <vt:lpstr>Biểu đồ luồng dữ liệu (tt)</vt:lpstr>
      <vt:lpstr>Chuyển từ DFD vật lý sang DFD logic</vt:lpstr>
      <vt:lpstr>Chuyển từ DFD vật lý sang DFD logic</vt:lpstr>
      <vt:lpstr>2.4. MÔ HÌNH HOÁ DỮ LIỆU</vt:lpstr>
      <vt:lpstr>Mô hình hóa dữ liệu</vt:lpstr>
      <vt:lpstr>Mô hình quan hệ thực thể </vt:lpstr>
      <vt:lpstr>Mô hình quan hệ thực thể </vt:lpstr>
      <vt:lpstr>Mô hình quan hệ thực thể (tt) </vt:lpstr>
      <vt:lpstr>Mô hình quan hệ thực thể (tt) </vt:lpstr>
      <vt:lpstr>Mô hình quan hệ thực thể (tt) </vt:lpstr>
      <vt:lpstr>PowerPoint Presentation</vt:lpstr>
      <vt:lpstr>Mối liên kết (Entity Relationship)</vt:lpstr>
      <vt:lpstr>Mối liên kết (Entity Relationship)</vt:lpstr>
      <vt:lpstr>PowerPoint Presentation</vt:lpstr>
      <vt:lpstr>PowerPoint Presentation</vt:lpstr>
      <vt:lpstr>PowerPoint Presentation</vt:lpstr>
      <vt:lpstr>PowerPoint Presentation</vt:lpstr>
      <vt:lpstr>PowerPoint Presentation</vt:lpstr>
      <vt:lpstr>PowerPoint Presentation</vt:lpstr>
      <vt:lpstr>Các bước thiết kế:</vt:lpstr>
      <vt:lpstr>PowerPoint Presentation</vt:lpstr>
      <vt:lpstr>PowerPoint Presentation</vt:lpstr>
      <vt:lpstr>PowerPoint Presentation</vt:lpstr>
      <vt:lpstr>Mô hình dữ liệu quan hệ</vt:lpstr>
      <vt:lpstr>Mô hình dữ liệu quan hệ (tt)</vt:lpstr>
      <vt:lpstr>Mô hình dữ liệu quan hệ (tt)</vt:lpstr>
      <vt:lpstr>(2) Mối quan hệ</vt:lpstr>
      <vt:lpstr>Mối quan hệ (tt)</vt:lpstr>
      <vt:lpstr>Mối quan hệ (tt)</vt:lpstr>
      <vt:lpstr>Mối quan hệ (tt)</vt:lpstr>
      <vt:lpstr>(3) Thực thể yếu </vt:lpstr>
      <vt:lpstr>(4) Thuộc tính đa trị</vt:lpstr>
      <vt:lpstr>Mô hình hóa dữ liệu (tt)</vt:lpstr>
      <vt:lpstr>CHUẨN HÓA DỮ LIỆU</vt:lpstr>
      <vt:lpstr>CHUẨN HÓA DỮ LIỆU (tt)</vt:lpstr>
      <vt:lpstr>CHUẨN HÓA DỮ LIỆU (tt)</vt:lpstr>
      <vt:lpstr>CHUẨN HÓA DỮ LIỆU (tt)</vt:lpstr>
      <vt:lpstr>CHUẨN HÓA DỮ LIỆU (tt)</vt:lpstr>
      <vt:lpstr>CHUẨN HÓA DỮ LIỆU (tt)</vt:lpstr>
      <vt:lpstr>CHUẨN HÓA DỮ LIỆU (tt)</vt:lpstr>
      <vt:lpstr>CHUẨN HÓA DỮ LIỆU (tt)</vt:lpstr>
      <vt:lpstr>CHUẨN HÓA DỮ LIỆU (tt)</vt:lpstr>
      <vt:lpstr>CHUẨN HÓA DỮ LIỆU (tt)</vt:lpstr>
      <vt:lpstr>CHUẨN HÓA DỮ LIỆU (tt)</vt:lpstr>
      <vt:lpstr>CHUẨN HÓA DỮ LIỆU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HỆ THỐNG THÔNG TIN QUẢN LÝ</dc:title>
  <dc:creator>Windows User</dc:creator>
  <cp:lastModifiedBy>MyPC</cp:lastModifiedBy>
  <cp:revision>522</cp:revision>
  <dcterms:created xsi:type="dcterms:W3CDTF">2013-05-28T03:03:24Z</dcterms:created>
  <dcterms:modified xsi:type="dcterms:W3CDTF">2021-09-07T07:39:33Z</dcterms:modified>
</cp:coreProperties>
</file>