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5" r:id="rId9"/>
    <p:sldId id="295" r:id="rId10"/>
    <p:sldId id="262" r:id="rId11"/>
    <p:sldId id="274" r:id="rId12"/>
  </p:sldIdLst>
  <p:sldSz cx="9144000" cy="5143500"/>
  <p:notesSz cx="6858000" cy="9144000"/>
  <p:embeddedFontLst>
    <p:embeddedFont>
      <p:font typeface="Roboto Black" panose="02000000000000000000"/>
      <p:bold r:id="rId16"/>
      <p:boldItalic r:id="rId17"/>
    </p:embeddedFont>
    <p:embeddedFont>
      <p:font typeface="Roboto Light" panose="02000000000000000000"/>
      <p:regular r:id="rId18"/>
    </p:embeddedFont>
    <p:embeddedFont>
      <p:font typeface="Impact" panose="020B0806030902050204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12345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OPENING 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 panose="02000000000000000000"/>
              <a:buNone/>
              <a:defRPr sz="30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 panose="02000000000000000000"/>
              <a:buNone/>
              <a:defRPr sz="900" b="0">
                <a:solidFill>
                  <a:srgbClr val="E3E9ED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 panose="02000000000000000000"/>
              <a:buNone/>
              <a:defRPr sz="11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 panose="02000000000000000000"/>
              <a:buNone/>
              <a:defRPr sz="3000" b="0">
                <a:solidFill>
                  <a:srgbClr val="0E2A47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5"/>
          <p:cNvSpPr txBox="1"/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6"/>
          <p:cNvSpPr txBox="1"/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 panose="02000000000000000000"/>
              <a:buNone/>
              <a:defRPr sz="3000" b="0">
                <a:solidFill>
                  <a:srgbClr val="161234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bg>
      <p:bgPr>
        <a:solidFill>
          <a:srgbClr val="FFFFFF"/>
        </a:soli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 panose="02000000000000000000"/>
              <a:buNone/>
              <a:defRPr sz="36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 panose="00000500000000000000"/>
              <a:buNone/>
              <a:defRPr sz="1200">
                <a:solidFill>
                  <a:srgbClr val="0E2A47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 panose="02000000000000000000"/>
              <a:buNone/>
              <a:defRPr sz="280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 panose="02000000000000000000"/>
              <a:buChar char="●"/>
              <a:defRPr sz="180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○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■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●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○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■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●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○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 panose="02000000000000000000"/>
              <a:buChar char="■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1" Type="http://schemas.openxmlformats.org/officeDocument/2006/relationships/hyperlink" Target="https://docs.google.com/spreadsheets/d/12mBx505Mq6zjd_Zat4inPAY9FJ0xlr7LS3KQdEq9RPQ/cop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hyperlink" Target="mailto:addyouremail@freepi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5144135" y="3670300"/>
            <a:ext cx="3223260" cy="606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WEB PROJECT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PRESENTATIONS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/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 lang="en-US"/>
          </a:p>
        </p:txBody>
      </p:sp>
      <p:sp>
        <p:nvSpPr>
          <p:cNvPr id="220" name="Google Shape;220;p23"/>
          <p:cNvSpPr txBox="1"/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/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/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/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/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/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/>
          <p:nvPr>
            <p:ph type="ctrTitle" idx="16"/>
          </p:nvPr>
        </p:nvSpPr>
        <p:spPr>
          <a:xfrm>
            <a:off x="643488" y="219617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Group members</a:t>
            </a:r>
            <a:endParaRPr lang="en-US" sz="1800"/>
          </a:p>
        </p:txBody>
      </p:sp>
      <p:sp>
        <p:nvSpPr>
          <p:cNvPr id="232" name="Google Shape;232;p23"/>
          <p:cNvSpPr txBox="1"/>
          <p:nvPr>
            <p:ph type="ctrTitle" idx="17"/>
          </p:nvPr>
        </p:nvSpPr>
        <p:spPr>
          <a:xfrm>
            <a:off x="433070" y="3140075"/>
            <a:ext cx="2286000" cy="1962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sym typeface="+mn-ea"/>
              </a:rPr>
              <a:t>The goal of website </a:t>
            </a:r>
            <a:endParaRPr lang="en-US" sz="1800"/>
          </a:p>
        </p:txBody>
      </p:sp>
      <p:sp>
        <p:nvSpPr>
          <p:cNvPr id="233" name="Google Shape;233;p23"/>
          <p:cNvSpPr txBox="1"/>
          <p:nvPr>
            <p:ph type="ctrTitle" idx="18"/>
          </p:nvPr>
        </p:nvSpPr>
        <p:spPr>
          <a:xfrm>
            <a:off x="643255" y="4293870"/>
            <a:ext cx="2075815" cy="1962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sym typeface="+mn-ea"/>
              </a:rPr>
              <a:t>Functions</a:t>
            </a:r>
            <a:br>
              <a:rPr lang="en-US" sz="1800"/>
            </a:br>
            <a:endParaRPr lang="en-US" sz="1800"/>
          </a:p>
        </p:txBody>
      </p:sp>
      <p:sp>
        <p:nvSpPr>
          <p:cNvPr id="234" name="Google Shape;234;p23"/>
          <p:cNvSpPr txBox="1"/>
          <p:nvPr>
            <p:ph type="ctrTitle" idx="19"/>
          </p:nvPr>
        </p:nvSpPr>
        <p:spPr>
          <a:xfrm>
            <a:off x="6424513" y="220824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/>
              <a:t>Ratio</a:t>
            </a:r>
            <a:endParaRPr lang="en-US" sz="1800"/>
          </a:p>
        </p:txBody>
      </p:sp>
      <p:sp>
        <p:nvSpPr>
          <p:cNvPr id="235" name="Google Shape;235;p23"/>
          <p:cNvSpPr txBox="1"/>
          <p:nvPr>
            <p:ph type="ctrTitle" idx="20"/>
          </p:nvPr>
        </p:nvSpPr>
        <p:spPr>
          <a:xfrm>
            <a:off x="6424513" y="312037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/>
              <a:t>Diagram</a:t>
            </a:r>
            <a:endParaRPr lang="en-US" sz="1800"/>
          </a:p>
        </p:txBody>
      </p:sp>
      <p:sp>
        <p:nvSpPr>
          <p:cNvPr id="236" name="Google Shape;236;p23"/>
          <p:cNvSpPr txBox="1"/>
          <p:nvPr>
            <p:ph type="ctrTitle" idx="21"/>
          </p:nvPr>
        </p:nvSpPr>
        <p:spPr>
          <a:xfrm>
            <a:off x="6424513" y="402138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/>
              <a:t>Report</a:t>
            </a:r>
            <a:endParaRPr lang="en-US" sz="1800"/>
          </a:p>
        </p:txBody>
      </p:sp>
      <p:sp>
        <p:nvSpPr>
          <p:cNvPr id="237" name="Google Shape;237;p23"/>
          <p:cNvSpPr/>
          <p:nvPr/>
        </p:nvSpPr>
        <p:spPr>
          <a:xfrm>
            <a:off x="3591505" y="2918889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8" name="Google Shape;238;p23"/>
          <p:cNvGrpSpPr/>
          <p:nvPr/>
        </p:nvGrpSpPr>
        <p:grpSpPr>
          <a:xfrm>
            <a:off x="5133286" y="292518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5939" y="383210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8" name="Google Shape;248;p23"/>
          <p:cNvGrpSpPr/>
          <p:nvPr/>
        </p:nvGrpSpPr>
        <p:grpSpPr>
          <a:xfrm>
            <a:off x="3596277" y="200960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GROUP MEMBERS</a:t>
            </a:r>
            <a:endParaRPr lang="en-US" sz="3000"/>
          </a:p>
        </p:txBody>
      </p:sp>
      <p:sp>
        <p:nvSpPr>
          <p:cNvPr id="263" name="Google Shape;263;p24"/>
          <p:cNvSpPr txBox="1"/>
          <p:nvPr>
            <p:ph type="subTitle" idx="1"/>
          </p:nvPr>
        </p:nvSpPr>
        <p:spPr>
          <a:xfrm>
            <a:off x="4563745" y="2491105"/>
            <a:ext cx="4276090" cy="1809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/>
              <a:t>2059006 - Lê Anh Dũng</a:t>
            </a:r>
            <a:endParaRPr lang="en-US"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/>
              <a:t>2059042 - Nguyễn Hoàng Trường Thịnh</a:t>
            </a:r>
            <a:endParaRPr lang="en-US"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/>
              <a:t>2059013 - Quách Phú Hào</a:t>
            </a:r>
            <a:endParaRPr lang="en-US"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/>
              <a:t>2059043 - Hà Minh Thuận</a:t>
            </a:r>
            <a:endParaRPr lang="en-US" sz="1800" i="1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0" name="Google Shape;270;p24"/>
          <p:cNvSpPr txBox="1"/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FFD5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rPr>
              <a:t>GOSTUDIO</a:t>
            </a:r>
            <a:endParaRPr>
              <a:solidFill>
                <a:srgbClr val="48FFD5"/>
              </a:solidFill>
              <a:latin typeface="Impact" panose="020B0806030902050204"/>
              <a:ea typeface="Impact" panose="020B0806030902050204"/>
              <a:cs typeface="Impact" panose="020B0806030902050204"/>
              <a:sym typeface="Impact" panose="020B080603090205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THE GOAL OF THE WEBSITE</a:t>
            </a:r>
            <a:endParaRPr lang="en-US" sz="2800"/>
          </a:p>
        </p:txBody>
      </p:sp>
      <p:sp>
        <p:nvSpPr>
          <p:cNvPr id="276" name="Google Shape;276;p25"/>
          <p:cNvSpPr txBox="1"/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Functions of E-commerce include buying and selling goods, transmitting funds or data over the internet.</a:t>
            </a:r>
            <a:endParaRPr lang="en-US"/>
          </a:p>
        </p:txBody>
      </p:sp>
      <p:sp>
        <p:nvSpPr>
          <p:cNvPr id="277" name="Google Shape;277;p25"/>
          <p:cNvSpPr txBox="1"/>
          <p:nvPr>
            <p:ph type="subTitle" idx="2"/>
          </p:nvPr>
        </p:nvSpPr>
        <p:spPr>
          <a:xfrm>
            <a:off x="6181725" y="3340100"/>
            <a:ext cx="2391410" cy="502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Customers can communnicate with the Admin about product sales information such as preview, quantity checks, etc.</a:t>
            </a:r>
            <a:endParaRPr lang="en-US"/>
          </a:p>
        </p:txBody>
      </p:sp>
      <p:sp>
        <p:nvSpPr>
          <p:cNvPr id="278" name="Google Shape;278;p25"/>
          <p:cNvSpPr txBox="1"/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 has an attractive interface with easy-to-access operations for customers.</a:t>
            </a:r>
            <a:endParaRPr lang="en-US"/>
          </a:p>
        </p:txBody>
      </p:sp>
      <p:sp>
        <p:nvSpPr>
          <p:cNvPr id="279" name="Google Shape;279;p2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</a:t>
            </a:r>
            <a:endParaRPr lang="en-US"/>
          </a:p>
        </p:txBody>
      </p:sp>
      <p:sp>
        <p:nvSpPr>
          <p:cNvPr id="280" name="Google Shape;280;p25"/>
          <p:cNvSpPr txBox="1"/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SERVICE</a:t>
            </a:r>
            <a:endParaRPr lang="en-US"/>
          </a:p>
        </p:txBody>
      </p:sp>
      <p:sp>
        <p:nvSpPr>
          <p:cNvPr id="281" name="Google Shape;281;p25"/>
          <p:cNvSpPr txBox="1"/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ACCESSIBLE</a:t>
            </a:r>
            <a:endParaRPr lang="en-US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FUNCTIONS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/>
          <p:nvPr>
            <p:ph type="subTitle" idx="1"/>
          </p:nvPr>
        </p:nvSpPr>
        <p:spPr>
          <a:xfrm>
            <a:off x="4665345" y="2528570"/>
            <a:ext cx="4253865" cy="1420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FFFFF"/>
                </a:solidFill>
              </a:rPr>
              <a:t>+ Admin account, Customer account.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FFFFF"/>
                </a:solidFill>
              </a:rPr>
              <a:t>+ Log in, Log out.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FFFFF"/>
                </a:solidFill>
              </a:rPr>
              <a:t>+ Add, Delete, Update (only for admin account)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FFFFF"/>
                </a:solidFill>
              </a:rPr>
              <a:t>+ Add, Delete, Update (shopping cart)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ym typeface="+mn-ea"/>
              </a:rPr>
              <a:t>+ Comment (for Customer)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2196" y="178765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 RATIO</a:t>
            </a:r>
            <a:endParaRPr lang="en-US"/>
          </a:p>
        </p:txBody>
      </p:sp>
      <p:sp>
        <p:nvSpPr>
          <p:cNvPr id="606" name="Google Shape;606;p31"/>
          <p:cNvSpPr txBox="1"/>
          <p:nvPr>
            <p:ph type="title" idx="4294967295"/>
          </p:nvPr>
        </p:nvSpPr>
        <p:spPr>
          <a:xfrm>
            <a:off x="1053750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40%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31"/>
          <p:cNvSpPr txBox="1"/>
          <p:nvPr>
            <p:ph type="title" idx="4294967295"/>
          </p:nvPr>
        </p:nvSpPr>
        <p:spPr>
          <a:xfrm>
            <a:off x="1053750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10</a:t>
            </a:r>
            <a:r>
              <a:rPr lang="en-US">
                <a:solidFill>
                  <a:srgbClr val="FFFFFF"/>
                </a:solidFill>
              </a:rPr>
              <a:t>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8" name="Google Shape;608;p31"/>
          <p:cNvSpPr txBox="1"/>
          <p:nvPr>
            <p:ph type="ctrTitle" idx="4294967295"/>
          </p:nvPr>
        </p:nvSpPr>
        <p:spPr>
          <a:xfrm>
            <a:off x="154650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DATABASE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09" name="Google Shape;609;p31"/>
          <p:cNvSpPr txBox="1"/>
          <p:nvPr>
            <p:ph type="title" idx="4294967295"/>
          </p:nvPr>
        </p:nvSpPr>
        <p:spPr>
          <a:xfrm>
            <a:off x="6824075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20</a:t>
            </a:r>
            <a:r>
              <a:rPr lang="en-US">
                <a:solidFill>
                  <a:srgbClr val="FFFFFF"/>
                </a:solidFill>
              </a:rPr>
              <a:t>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0" name="Google Shape;610;p31"/>
          <p:cNvSpPr txBox="1"/>
          <p:nvPr>
            <p:ph type="ctrTitle" idx="4294967295"/>
          </p:nvPr>
        </p:nvSpPr>
        <p:spPr>
          <a:xfrm>
            <a:off x="6824075" y="2059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PROGRAMMING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11" name="Google Shape;611;p31"/>
          <p:cNvSpPr txBox="1"/>
          <p:nvPr>
            <p:ph type="title" idx="4294967295"/>
          </p:nvPr>
        </p:nvSpPr>
        <p:spPr>
          <a:xfrm>
            <a:off x="6824075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30%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2" name="Google Shape;612;p31"/>
          <p:cNvSpPr txBox="1"/>
          <p:nvPr>
            <p:ph type="ctrTitle" idx="4294967295"/>
          </p:nvPr>
        </p:nvSpPr>
        <p:spPr>
          <a:xfrm>
            <a:off x="6824075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WEB DESIGN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613" name="Google Shape;613;p31" title="Gráfico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880250" y="1841700"/>
            <a:ext cx="3383499" cy="209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31"/>
          <p:cNvSpPr txBox="1"/>
          <p:nvPr/>
        </p:nvSpPr>
        <p:spPr>
          <a:xfrm>
            <a:off x="811050" y="2059025"/>
            <a:ext cx="14196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rPr>
              <a:t>UX RESEARCH</a:t>
            </a:r>
            <a:endParaRPr sz="1200">
              <a:solidFill>
                <a:schemeClr val="accent1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ERD DIAGRAM </a:t>
            </a:r>
            <a:endParaRPr dirty="0"/>
          </a:p>
        </p:txBody>
      </p:sp>
      <p:sp>
        <p:nvSpPr>
          <p:cNvPr id="704" name="Google Shape;704;p35"/>
          <p:cNvSpPr txBox="1"/>
          <p:nvPr/>
        </p:nvSpPr>
        <p:spPr>
          <a:xfrm>
            <a:off x="3072013" y="4245600"/>
            <a:ext cx="30000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976" y="1251150"/>
            <a:ext cx="7300047" cy="3769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/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NOW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/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POOR DESIGN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/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LACK OF CREATIVITY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/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PROGRAMMING MISTAKES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THANKS!</a:t>
            </a:r>
            <a:endParaRPr lang="en-US"/>
          </a:p>
        </p:txBody>
      </p:sp>
      <p:sp>
        <p:nvSpPr>
          <p:cNvPr id="1127" name="Google Shape;1127;p40"/>
          <p:cNvSpPr txBox="1"/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Does anyone have any question?</a:t>
            </a:r>
            <a:br>
              <a:rPr lang="en-US" sz="1000"/>
            </a:br>
            <a:r>
              <a:rPr lang="en-US" sz="1000"/>
              <a:t>Please contact with Mr. Thuận</a:t>
            </a:r>
            <a:br>
              <a:rPr lang="en-US" sz="1000"/>
            </a:br>
            <a:r>
              <a:rPr lang="en-US" sz="1000"/>
              <a:t>Email: 2059043@itec.hcmus.edu.vn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uFill>
                  <a:noFill/>
                </a:uFill>
                <a:hlinkClick r:id="rId1"/>
              </a:rPr>
              <a:t>addyouremail@freepik.com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+84 354 379 699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https://www.facebook.com/thuan.ha.583671.com</a:t>
            </a:r>
            <a:endParaRPr sz="100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WPS Presentation</Application>
  <PresentationFormat/>
  <Paragraphs>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SimSun</vt:lpstr>
      <vt:lpstr>Wingdings</vt:lpstr>
      <vt:lpstr>Arial</vt:lpstr>
      <vt:lpstr>Roboto Black</vt:lpstr>
      <vt:lpstr>Bree Serif</vt:lpstr>
      <vt:lpstr>Roboto Light</vt:lpstr>
      <vt:lpstr>Roboto Mono Thin</vt:lpstr>
      <vt:lpstr>Didact Gothic</vt:lpstr>
      <vt:lpstr>Roboto Thin</vt:lpstr>
      <vt:lpstr>Impact</vt:lpstr>
      <vt:lpstr>Microsoft YaHei</vt:lpstr>
      <vt:lpstr>Arial Unicode MS</vt:lpstr>
      <vt:lpstr>Segoe Print</vt:lpstr>
      <vt:lpstr>Verdana</vt:lpstr>
      <vt:lpstr>Yu Gothic UI</vt:lpstr>
      <vt:lpstr>WEB PROPOSAL</vt:lpstr>
      <vt:lpstr>PRESENTATIONS</vt:lpstr>
      <vt:lpstr>Diagram</vt:lpstr>
      <vt:lpstr>GOSTUDIO</vt:lpstr>
      <vt:lpstr>ACCESSIBLE</vt:lpstr>
      <vt:lpstr>FUNCTIONS</vt:lpstr>
      <vt:lpstr>WEB DESIGN</vt:lpstr>
      <vt:lpstr>ERD DIAGRAM </vt:lpstr>
      <vt:lpstr>PROGRAMMING MISTAKES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PRESENTATIONS</dc:title>
  <dc:creator/>
  <cp:lastModifiedBy>ACER</cp:lastModifiedBy>
  <cp:revision>6</cp:revision>
  <dcterms:created xsi:type="dcterms:W3CDTF">2022-06-27T14:44:00Z</dcterms:created>
  <dcterms:modified xsi:type="dcterms:W3CDTF">2022-06-28T01:16:18Z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