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6.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2a4b3ff6e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4b3ff6e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2a4b3ff6e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4b3ff6e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2a4b3ff6e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4b3ff6e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2c7c75820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7c75820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2a4b3ff6e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4b3ff6e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Bluetooth Low Energy </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Aurelio Arango, Dung Ly, Moises Guadalupe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Details</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BLE API from embed and the BLE expansion board for the STM nucleo board, we make the board broadcast Advertising data that allows us to connect to the board through a bluetooth connection from a smartphone using the nRF Connect app from Nordic Semiconductor </a:t>
            </a:r>
            <a:endParaRPr/>
          </a:p>
          <a:p>
            <a:pPr indent="-342900" lvl="0" marL="457200" rtl="0" algn="l">
              <a:spcBef>
                <a:spcPts val="0"/>
              </a:spcBef>
              <a:spcAft>
                <a:spcPts val="0"/>
              </a:spcAft>
              <a:buSzPts val="1800"/>
              <a:buChar char="●"/>
            </a:pPr>
            <a:r>
              <a:rPr lang="en"/>
              <a:t>Once a connection is created, we use the TEXT LCD library from mbed to display string variables on the LCD screen.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69600" y="477000"/>
            <a:ext cx="3837000" cy="93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Project Setup</a:t>
            </a:r>
            <a:endParaRPr/>
          </a:p>
        </p:txBody>
      </p:sp>
      <p:pic>
        <p:nvPicPr>
          <p:cNvPr id="98" name="Google Shape;98;p15"/>
          <p:cNvPicPr preferRelativeResize="0"/>
          <p:nvPr/>
        </p:nvPicPr>
        <p:blipFill rotWithShape="1">
          <a:blip r:embed="rId3">
            <a:alphaModFix/>
          </a:blip>
          <a:srcRect b="2869" l="17545" r="8794" t="5463"/>
          <a:stretch/>
        </p:blipFill>
        <p:spPr>
          <a:xfrm>
            <a:off x="5488325" y="478487"/>
            <a:ext cx="2614852" cy="4338924"/>
          </a:xfrm>
          <a:prstGeom prst="rect">
            <a:avLst/>
          </a:prstGeom>
          <a:noFill/>
          <a:ln>
            <a:noFill/>
          </a:ln>
        </p:spPr>
      </p:pic>
      <p:sp>
        <p:nvSpPr>
          <p:cNvPr id="99" name="Google Shape;99;p15"/>
          <p:cNvSpPr txBox="1"/>
          <p:nvPr/>
        </p:nvSpPr>
        <p:spPr>
          <a:xfrm>
            <a:off x="431025" y="1415650"/>
            <a:ext cx="4444200" cy="3055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Pins used to connect LCD display:			</a:t>
            </a:r>
            <a:r>
              <a:rPr lang="en"/>
              <a:t> PB_8, PB_6, PC_7, PB_10, PB_5, PA_10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275100" y="285425"/>
            <a:ext cx="3958500" cy="84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code</a:t>
            </a:r>
            <a:endParaRPr/>
          </a:p>
        </p:txBody>
      </p:sp>
      <p:pic>
        <p:nvPicPr>
          <p:cNvPr id="105" name="Google Shape;105;p16"/>
          <p:cNvPicPr preferRelativeResize="0"/>
          <p:nvPr/>
        </p:nvPicPr>
        <p:blipFill>
          <a:blip r:embed="rId3">
            <a:alphaModFix/>
          </a:blip>
          <a:stretch>
            <a:fillRect/>
          </a:stretch>
        </p:blipFill>
        <p:spPr>
          <a:xfrm>
            <a:off x="275100" y="1091700"/>
            <a:ext cx="4169199" cy="3897001"/>
          </a:xfrm>
          <a:prstGeom prst="rect">
            <a:avLst/>
          </a:prstGeom>
          <a:noFill/>
          <a:ln>
            <a:noFill/>
          </a:ln>
        </p:spPr>
      </p:pic>
      <p:pic>
        <p:nvPicPr>
          <p:cNvPr id="106" name="Google Shape;106;p16"/>
          <p:cNvPicPr preferRelativeResize="0"/>
          <p:nvPr/>
        </p:nvPicPr>
        <p:blipFill>
          <a:blip r:embed="rId4">
            <a:alphaModFix/>
          </a:blip>
          <a:stretch>
            <a:fillRect/>
          </a:stretch>
        </p:blipFill>
        <p:spPr>
          <a:xfrm>
            <a:off x="5018149" y="152400"/>
            <a:ext cx="3669497" cy="4838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275100" y="285425"/>
            <a:ext cx="3958500" cy="84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code</a:t>
            </a:r>
            <a:endParaRPr/>
          </a:p>
        </p:txBody>
      </p:sp>
      <p:pic>
        <p:nvPicPr>
          <p:cNvPr id="112" name="Google Shape;112;p17"/>
          <p:cNvPicPr preferRelativeResize="0"/>
          <p:nvPr/>
        </p:nvPicPr>
        <p:blipFill>
          <a:blip r:embed="rId3">
            <a:alphaModFix/>
          </a:blip>
          <a:stretch>
            <a:fillRect/>
          </a:stretch>
        </p:blipFill>
        <p:spPr>
          <a:xfrm>
            <a:off x="275100" y="1135025"/>
            <a:ext cx="4742050" cy="3955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275100" y="285425"/>
            <a:ext cx="3958500" cy="84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Bill of Materials</a:t>
            </a:r>
            <a:endParaRPr/>
          </a:p>
        </p:txBody>
      </p:sp>
      <p:sp>
        <p:nvSpPr>
          <p:cNvPr id="118" name="Google Shape;118;p18"/>
          <p:cNvSpPr txBox="1"/>
          <p:nvPr/>
        </p:nvSpPr>
        <p:spPr>
          <a:xfrm>
            <a:off x="268200" y="1166625"/>
            <a:ext cx="3958500" cy="371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STM32F4RE01 board</a:t>
            </a:r>
            <a:endParaRPr/>
          </a:p>
          <a:p>
            <a:pPr indent="-317500" lvl="0" marL="457200" rtl="0" algn="l">
              <a:spcBef>
                <a:spcPts val="0"/>
              </a:spcBef>
              <a:spcAft>
                <a:spcPts val="0"/>
              </a:spcAft>
              <a:buSzPts val="1400"/>
              <a:buChar char="●"/>
            </a:pPr>
            <a:r>
              <a:rPr lang="en">
                <a:solidFill>
                  <a:srgbClr val="222222"/>
                </a:solidFill>
                <a:highlight>
                  <a:srgbClr val="FFFFFF"/>
                </a:highlight>
              </a:rPr>
              <a:t>X-NUCLEO-IDB04A1 expansion board</a:t>
            </a:r>
            <a:endParaRPr>
              <a:solidFill>
                <a:srgbClr val="222222"/>
              </a:solidFill>
              <a:highlight>
                <a:srgbClr val="FFFFFF"/>
              </a:highlight>
            </a:endParaRPr>
          </a:p>
          <a:p>
            <a:pPr indent="-317500" lvl="0" marL="457200" rtl="0" algn="l">
              <a:spcBef>
                <a:spcPts val="0"/>
              </a:spcBef>
              <a:spcAft>
                <a:spcPts val="0"/>
              </a:spcAft>
              <a:buClr>
                <a:srgbClr val="222222"/>
              </a:buClr>
              <a:buSzPts val="1400"/>
              <a:buChar char="●"/>
            </a:pPr>
            <a:r>
              <a:rPr lang="en">
                <a:solidFill>
                  <a:srgbClr val="222222"/>
                </a:solidFill>
                <a:highlight>
                  <a:srgbClr val="FFFFFF"/>
                </a:highlight>
              </a:rPr>
              <a:t>BreadBoard</a:t>
            </a:r>
            <a:endParaRPr>
              <a:solidFill>
                <a:srgbClr val="222222"/>
              </a:solidFill>
              <a:highlight>
                <a:srgbClr val="FFFFFF"/>
              </a:highlight>
            </a:endParaRPr>
          </a:p>
          <a:p>
            <a:pPr indent="-317500" lvl="0" marL="457200" rtl="0" algn="l">
              <a:spcBef>
                <a:spcPts val="0"/>
              </a:spcBef>
              <a:spcAft>
                <a:spcPts val="0"/>
              </a:spcAft>
              <a:buClr>
                <a:srgbClr val="222222"/>
              </a:buClr>
              <a:buSzPts val="1400"/>
              <a:buChar char="●"/>
            </a:pPr>
            <a:r>
              <a:rPr lang="en">
                <a:solidFill>
                  <a:srgbClr val="222222"/>
                </a:solidFill>
                <a:highlight>
                  <a:srgbClr val="FFFFFF"/>
                </a:highlight>
              </a:rPr>
              <a:t>Any smartphone capable of running NRF Connect app</a:t>
            </a:r>
            <a:endParaRPr>
              <a:solidFill>
                <a:srgbClr val="222222"/>
              </a:solidFill>
              <a:highlight>
                <a:srgbClr val="FFFFFF"/>
              </a:highlight>
            </a:endParaRPr>
          </a:p>
          <a:p>
            <a:pPr indent="-317500" lvl="0" marL="457200" rtl="0" algn="l">
              <a:spcBef>
                <a:spcPts val="0"/>
              </a:spcBef>
              <a:spcAft>
                <a:spcPts val="0"/>
              </a:spcAft>
              <a:buClr>
                <a:srgbClr val="222222"/>
              </a:buClr>
              <a:buSzPts val="1400"/>
              <a:buChar char="●"/>
            </a:pPr>
            <a:r>
              <a:rPr lang="en">
                <a:solidFill>
                  <a:srgbClr val="222222"/>
                </a:solidFill>
                <a:highlight>
                  <a:srgbClr val="FFFFFF"/>
                </a:highlight>
              </a:rPr>
              <a:t>NRF connect app by Nordic Semiconductor</a:t>
            </a:r>
            <a:endParaRPr>
              <a:solidFill>
                <a:srgbClr val="222222"/>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