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9"/>
  </p:notesMasterIdLst>
  <p:sldIdLst>
    <p:sldId id="256" r:id="rId5"/>
    <p:sldId id="395" r:id="rId6"/>
    <p:sldId id="394" r:id="rId7"/>
    <p:sldId id="393" r:id="rId8"/>
    <p:sldId id="451" r:id="rId9"/>
    <p:sldId id="400" r:id="rId10"/>
    <p:sldId id="401" r:id="rId11"/>
    <p:sldId id="402" r:id="rId12"/>
    <p:sldId id="384" r:id="rId13"/>
    <p:sldId id="403" r:id="rId14"/>
    <p:sldId id="345" r:id="rId15"/>
    <p:sldId id="346" r:id="rId16"/>
    <p:sldId id="347" r:id="rId17"/>
    <p:sldId id="348" r:id="rId18"/>
    <p:sldId id="371" r:id="rId19"/>
    <p:sldId id="385" r:id="rId20"/>
    <p:sldId id="359" r:id="rId21"/>
    <p:sldId id="382" r:id="rId22"/>
    <p:sldId id="396" r:id="rId23"/>
    <p:sldId id="386" r:id="rId24"/>
    <p:sldId id="387" r:id="rId25"/>
    <p:sldId id="388" r:id="rId26"/>
    <p:sldId id="389" r:id="rId27"/>
    <p:sldId id="404" r:id="rId28"/>
    <p:sldId id="449" r:id="rId29"/>
    <p:sldId id="450" r:id="rId30"/>
    <p:sldId id="390" r:id="rId31"/>
    <p:sldId id="407" r:id="rId32"/>
    <p:sldId id="405" r:id="rId33"/>
    <p:sldId id="406" r:id="rId34"/>
    <p:sldId id="408" r:id="rId35"/>
    <p:sldId id="452" r:id="rId36"/>
    <p:sldId id="409" r:id="rId37"/>
    <p:sldId id="26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FB222-527D-EA41-AABE-8468A5576E0B}" v="3" dt="2022-01-10T14:48:06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TUAN HUNG 20198230" userId="S::hung.pt198230@sis.hust.edu.vn::54887382-31b4-4758-bee8-2aa24490e99a" providerId="AD" clId="Web-{EAF7B512-2258-4264-9A29-46ABE42A5511}"/>
    <pc:docChg chg="modSld">
      <pc:chgData name="PHAM TUAN HUNG 20198230" userId="S::hung.pt198230@sis.hust.edu.vn::54887382-31b4-4758-bee8-2aa24490e99a" providerId="AD" clId="Web-{EAF7B512-2258-4264-9A29-46ABE42A5511}" dt="2021-10-18T13:30:01.516" v="0"/>
      <pc:docMkLst>
        <pc:docMk/>
      </pc:docMkLst>
      <pc:sldChg chg="addSp">
        <pc:chgData name="PHAM TUAN HUNG 20198230" userId="S::hung.pt198230@sis.hust.edu.vn::54887382-31b4-4758-bee8-2aa24490e99a" providerId="AD" clId="Web-{EAF7B512-2258-4264-9A29-46ABE42A5511}" dt="2021-10-18T13:30:01.516" v="0"/>
        <pc:sldMkLst>
          <pc:docMk/>
          <pc:sldMk cId="3111351750" sldId="256"/>
        </pc:sldMkLst>
        <pc:spChg chg="add">
          <ac:chgData name="PHAM TUAN HUNG 20198230" userId="S::hung.pt198230@sis.hust.edu.vn::54887382-31b4-4758-bee8-2aa24490e99a" providerId="AD" clId="Web-{EAF7B512-2258-4264-9A29-46ABE42A5511}" dt="2021-10-18T13:30:01.516" v="0"/>
          <ac:spMkLst>
            <pc:docMk/>
            <pc:sldMk cId="3111351750" sldId="256"/>
            <ac:spMk id="2" creationId="{7CF98AB5-19FC-4622-8109-290A6EF8BDBE}"/>
          </ac:spMkLst>
        </pc:spChg>
      </pc:sldChg>
    </pc:docChg>
  </pc:docChgLst>
  <pc:docChgLst>
    <pc:chgData name="NGUYEN MINH NGOC 20198250" userId="f196d80c-de25-4b30-bfa0-7c77a2edb365" providerId="ADAL" clId="{3B3FB222-527D-EA41-AABE-8468A5576E0B}"/>
    <pc:docChg chg="undo custSel addSld delSld modSld">
      <pc:chgData name="NGUYEN MINH NGOC 20198250" userId="f196d80c-de25-4b30-bfa0-7c77a2edb365" providerId="ADAL" clId="{3B3FB222-527D-EA41-AABE-8468A5576E0B}" dt="2022-01-10T14:48:06.256" v="4" actId="2890"/>
      <pc:docMkLst>
        <pc:docMk/>
      </pc:docMkLst>
      <pc:sldChg chg="delSp mod">
        <pc:chgData name="NGUYEN MINH NGOC 20198250" userId="f196d80c-de25-4b30-bfa0-7c77a2edb365" providerId="ADAL" clId="{3B3FB222-527D-EA41-AABE-8468A5576E0B}" dt="2022-01-10T14:40:20.697" v="0" actId="478"/>
        <pc:sldMkLst>
          <pc:docMk/>
          <pc:sldMk cId="3111351750" sldId="256"/>
        </pc:sldMkLst>
        <pc:spChg chg="del">
          <ac:chgData name="NGUYEN MINH NGOC 20198250" userId="f196d80c-de25-4b30-bfa0-7c77a2edb365" providerId="ADAL" clId="{3B3FB222-527D-EA41-AABE-8468A5576E0B}" dt="2022-01-10T14:40:20.697" v="0" actId="478"/>
          <ac:spMkLst>
            <pc:docMk/>
            <pc:sldMk cId="3111351750" sldId="256"/>
            <ac:spMk id="2" creationId="{7CF98AB5-19FC-4622-8109-290A6EF8BDBE}"/>
          </ac:spMkLst>
        </pc:spChg>
      </pc:sldChg>
      <pc:sldChg chg="new del">
        <pc:chgData name="NGUYEN MINH NGOC 20198250" userId="f196d80c-de25-4b30-bfa0-7c77a2edb365" providerId="ADAL" clId="{3B3FB222-527D-EA41-AABE-8468A5576E0B}" dt="2022-01-10T14:47:57.902" v="2" actId="680"/>
        <pc:sldMkLst>
          <pc:docMk/>
          <pc:sldMk cId="2004756083" sldId="453"/>
        </pc:sldMkLst>
      </pc:sldChg>
      <pc:sldChg chg="add del">
        <pc:chgData name="NGUYEN MINH NGOC 20198250" userId="f196d80c-de25-4b30-bfa0-7c77a2edb365" providerId="ADAL" clId="{3B3FB222-527D-EA41-AABE-8468A5576E0B}" dt="2022-01-10T14:48:06.256" v="4" actId="2890"/>
        <pc:sldMkLst>
          <pc:docMk/>
          <pc:sldMk cId="3317073413" sldId="4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CE9D8-AD17-496A-8BCF-C3DF0DD793E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357B2-E178-4A53-BFBA-492F716E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7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3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315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Công nghệ phần mềm (lay theo tai lieu cu)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0759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48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Major Goals</a:t>
            </a:r>
          </a:p>
          <a:p>
            <a:pPr lvl="1"/>
            <a:r>
              <a:rPr lang="en-US"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increase software productivity and quality</a:t>
            </a:r>
          </a:p>
          <a:p>
            <a:pPr lvl="1"/>
            <a:r>
              <a:rPr lang="en-US"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effectively control software schedule and planning</a:t>
            </a:r>
          </a:p>
          <a:p>
            <a:pPr lvl="1"/>
            <a:r>
              <a:rPr lang="en-US"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reduce the cost of software development</a:t>
            </a:r>
          </a:p>
          <a:p>
            <a:pPr lvl="1"/>
            <a:r>
              <a:rPr lang="en-US"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meet the customers’ needs and requirements</a:t>
            </a:r>
          </a:p>
          <a:p>
            <a:pPr lvl="1"/>
            <a:r>
              <a:rPr lang="en-US"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enhance the conduction of software engineering process</a:t>
            </a:r>
          </a:p>
          <a:p>
            <a:pPr lvl="1"/>
            <a:r>
              <a:rPr lang="en-US"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improve the current software engineering practice</a:t>
            </a:r>
          </a:p>
          <a:p>
            <a:pPr lvl="1"/>
            <a:r>
              <a:rPr lang="en-US"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support the engineers’ activities in a systematic and efficient manner</a:t>
            </a:r>
          </a:p>
          <a:p>
            <a:pPr marL="0" indent="0">
              <a:buNone/>
            </a:pPr>
            <a:endParaRPr lang="en-US" sz="2400" b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b="0">
              <a:latin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b="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884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5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376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D4B47-DF6F-48A7-B1A2-65EE4825372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397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55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65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51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92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22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6650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73425" y="511175"/>
            <a:ext cx="3400425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6541" y="3231767"/>
            <a:ext cx="7286259" cy="30629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3" tIns="45716" rIns="91433" bIns="45716"/>
          <a:lstStyle/>
          <a:p>
            <a:endParaRPr lang="fr-CA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Module 1 - Best Practices of Software Engineering</a:t>
            </a:r>
            <a:endParaRPr lang="en-US">
              <a:latin typeface="ZapfHumnst BT" charset="0"/>
            </a:endParaRPr>
          </a:p>
        </p:txBody>
      </p:sp>
      <p:sp>
        <p:nvSpPr>
          <p:cNvPr id="6" name="Rectangle 30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Mastering OOAD w/ UML 2.0 – Instructor Notes</a:t>
            </a:r>
            <a:endParaRPr lang="en-US" sz="1000" i="1">
              <a:latin typeface="Arial" charset="0"/>
            </a:endParaRPr>
          </a:p>
        </p:txBody>
      </p:sp>
      <p:sp>
        <p:nvSpPr>
          <p:cNvPr id="484359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5049838" y="615950"/>
            <a:ext cx="2974975" cy="2232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4363" name="Text Box 11"/>
          <p:cNvSpPr txBox="1">
            <a:spLocks noChangeArrowheads="1"/>
          </p:cNvSpPr>
          <p:nvPr/>
        </p:nvSpPr>
        <p:spPr bwMode="auto">
          <a:xfrm>
            <a:off x="830927" y="886671"/>
            <a:ext cx="2526836" cy="503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377" tIns="53688" rIns="107377" bIns="53688"/>
          <a:lstStyle>
            <a:lvl1pPr algn="l" defTabSz="9096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54025" algn="l" defTabSz="9096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09638" algn="l" defTabSz="9096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63663" algn="l" defTabSz="9096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19275" algn="l" defTabSz="9096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76475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33675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90875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48075" defTabSz="909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GB" sz="1000">
              <a:latin typeface="ZapfHumnst BT" charset="0"/>
            </a:endParaRPr>
          </a:p>
        </p:txBody>
      </p:sp>
      <p:sp>
        <p:nvSpPr>
          <p:cNvPr id="484367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78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643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2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0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9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097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330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1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8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346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7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1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357B2-E178-4A53-BFBA-492F716E4D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3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903F-C896-4263-B620-3634DACEB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BC0BC-8A71-4E80-9861-CB334C7E1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E195-5F0F-4B62-94FE-2968C87B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D6EFE-EC9D-4634-AC5E-455C4197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2D0C-9200-494A-A865-05ACBD04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4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8AC2-1BFE-4995-ADC9-59F8F531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A656A-A000-4FCF-92A6-8BA5E69B3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FE95-8DC7-43B3-A6A5-495BFF6F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E2D6-5F9A-4F2C-A425-EB7078F4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5E20-2430-45D3-85CE-48FB32B8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4670E-912C-4B33-A317-BDF9EEC54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3234E-B805-4D19-AD28-8DF2A30BE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84EA6-B1F2-4465-84C4-32C2B585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9A23-E0E5-412B-8CB9-B181F9C9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B3A43-8BE7-40F2-9D19-44936481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5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2E49-BABA-46FF-AE97-E0D12399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A6EC-E6E2-4C13-8FED-D701074EF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6308C-8FAD-4167-8F7E-4BF2A5DC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21D4-7941-4D48-8143-D9A56E41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10F4-2EF6-49B8-8F1A-D13AB636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882E-0FDC-4362-941A-0CFECD7A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9F4F5-BEC2-4E6D-8E68-DE915159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0CE05-642B-4F56-ABC2-E70F0BED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828D4-549D-40E8-87C3-65BFBD06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8FBE7-4EA5-4F81-8BFD-57A33D2F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7DD7-4CF0-4C4F-860E-4158DEC2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36398-8452-42CD-AB0B-CDDB7C8CC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17360-4730-4057-8C54-DFE36C2AB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3E049-6134-4F61-B42A-27CC6738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42CA0-11BC-4135-AFD8-EB75D44B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8E5B4-C4C3-445D-B308-1633B047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9E27-E0EC-4FB0-9437-35C99DC6E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136CB-A52A-4CFD-9435-B0B4E61E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7EDD5-A063-45D6-89FA-D9EFBBD5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98225F-7807-4B86-8A1F-FC7457CBC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E8555-F59C-4658-BBE0-37A6A373F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BE40B-37A1-4B51-90C5-78EC5D5F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EF363-BF17-4477-917F-E257221C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C900E-60C2-426B-BD59-5094239B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8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4A49-4AE1-4A9C-B7D5-76183F31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3B799-9F31-4D83-931A-819E4DFB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E03E9-A055-4A55-97F9-48A5795B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11983-AA44-4AD4-9ADC-6FD6DB62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0883D-0B2B-45B8-AB4A-3D562EC7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AF9DE-2316-4438-B3A7-45EB104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D5CF5-1133-4A98-B802-FE41D705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6C63-B9CC-4F2E-A739-F60ACB7A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63FB3-973B-4CA8-8223-9ED23B18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F93B7-FC3D-40CE-8F46-C670F8510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28DF5-F259-4A9D-99AB-2840315C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FF13C-6110-4A5B-8F21-BD48C1F2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BBCE-34D2-4090-BA7C-E0CC4626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4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F717-8723-48C7-A028-D0655394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C92EE-0FD6-4783-BD72-9A6D6B72B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E43F9-EB25-497E-B739-9224607AD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885C7-E6FF-4ACE-B78D-B042845D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0906-9B46-414A-AA8D-6FCFA73F8A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34199-E080-4977-A082-1EA16357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45808-A6B9-4272-9EBA-9E5A9CA8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012F5-DCF3-492C-BFC4-267BADDE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D5BFB-D949-46B2-AAD0-52ED7D559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7971-92ED-4E38-8D35-E41AAAF5E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A0906-9B46-414A-AA8D-6FCFA73F8A23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9406C-E88D-4E22-96A0-CFD179F34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ECCE8-37E5-4C70-BB48-153A1BBB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F20C4-FB1E-4753-B207-935DE012D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1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35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Nội dung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b="1"/>
              <a:t>Phần mềm là gì?</a:t>
            </a:r>
          </a:p>
          <a:p>
            <a:pPr marL="571500" indent="-571500">
              <a:buFont typeface="+mj-lt"/>
              <a:buAutoNum type="arabicPeriod"/>
            </a:pPr>
            <a:r>
              <a:rPr lang="en-US" b="1"/>
              <a:t>Phân loại phần mềm</a:t>
            </a:r>
          </a:p>
          <a:p>
            <a:pPr marL="571500" indent="-571500">
              <a:buFont typeface="+mj-lt"/>
              <a:buAutoNum type="arabicPeriod"/>
            </a:pPr>
            <a:r>
              <a:rPr lang="en-US" b="1">
                <a:solidFill>
                  <a:srgbClr val="FF0000"/>
                </a:solidFill>
              </a:rPr>
              <a:t>Công nghệ phần mềm là gì?</a:t>
            </a:r>
          </a:p>
          <a:p>
            <a:pPr marL="571500" indent="-571500">
              <a:buFont typeface="+mj-lt"/>
              <a:buAutoNum type="arabicPeriod"/>
            </a:pPr>
            <a:r>
              <a:rPr lang="en-US" b="1"/>
              <a:t>Các vấn đề trong công nghệ phần mềm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6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/>
              <a:t>2.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nghệ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 (Software Engineering)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Định nghĩa</a:t>
            </a:r>
          </a:p>
          <a:p>
            <a:pPr lvl="1"/>
            <a:r>
              <a:rPr lang="en-US"/>
              <a:t>Bauer [1969]: CNPM là việc </a:t>
            </a:r>
            <a:r>
              <a:rPr lang="en-US">
                <a:solidFill>
                  <a:srgbClr val="FF0000"/>
                </a:solidFill>
              </a:rPr>
              <a:t>thiết lập và sử dụng </a:t>
            </a:r>
            <a:r>
              <a:rPr lang="en-US"/>
              <a:t>các </a:t>
            </a:r>
            <a:r>
              <a:rPr lang="en-US">
                <a:solidFill>
                  <a:srgbClr val="FF0000"/>
                </a:solidFill>
              </a:rPr>
              <a:t>nguyên tắc công nghệ </a:t>
            </a:r>
            <a:r>
              <a:rPr lang="en-US"/>
              <a:t>học đúng đắn dùng để thu được phần mềm một cách </a:t>
            </a:r>
            <a:r>
              <a:rPr lang="en-US">
                <a:solidFill>
                  <a:srgbClr val="FF0000"/>
                </a:solidFill>
              </a:rPr>
              <a:t>kinh tế </a:t>
            </a:r>
            <a:r>
              <a:rPr lang="en-US"/>
              <a:t>vừa </a:t>
            </a:r>
            <a:r>
              <a:rPr lang="en-US">
                <a:solidFill>
                  <a:srgbClr val="FF0000"/>
                </a:solidFill>
              </a:rPr>
              <a:t>tin cậy </a:t>
            </a:r>
            <a:r>
              <a:rPr lang="en-US"/>
              <a:t>vừa làm việc </a:t>
            </a:r>
            <a:r>
              <a:rPr lang="en-US">
                <a:solidFill>
                  <a:srgbClr val="FF0000"/>
                </a:solidFill>
              </a:rPr>
              <a:t>hiệu quả </a:t>
            </a:r>
            <a:r>
              <a:rPr lang="en-US"/>
              <a:t>trên các máy thực</a:t>
            </a:r>
          </a:p>
          <a:p>
            <a:pPr lvl="1"/>
            <a:r>
              <a:rPr lang="en-US" err="1"/>
              <a:t>Parnas</a:t>
            </a:r>
            <a:r>
              <a:rPr lang="en-US"/>
              <a:t> [1987]: CNPM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phiên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bởi</a:t>
            </a:r>
            <a:r>
              <a:rPr lang="en-US"/>
              <a:t> </a:t>
            </a:r>
            <a:r>
              <a:rPr lang="en-US" err="1"/>
              <a:t>nhiều</a:t>
            </a:r>
            <a:r>
              <a:rPr lang="en-US"/>
              <a:t> </a:t>
            </a:r>
            <a:r>
              <a:rPr lang="en-US" err="1"/>
              <a:t>người</a:t>
            </a:r>
            <a:endParaRPr lang="en-US"/>
          </a:p>
          <a:p>
            <a:pPr lvl="1"/>
            <a:r>
              <a:rPr lang="en-US" err="1"/>
              <a:t>Ghezzi</a:t>
            </a:r>
            <a:r>
              <a:rPr lang="en-US"/>
              <a:t> [1991]: CNPM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lĩnh</a:t>
            </a:r>
            <a:r>
              <a:rPr lang="en-US"/>
              <a:t> </a:t>
            </a:r>
            <a:r>
              <a:rPr lang="en-US" err="1"/>
              <a:t>vực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,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 </a:t>
            </a:r>
            <a:r>
              <a:rPr lang="en-US" err="1"/>
              <a:t>vừa</a:t>
            </a:r>
            <a:r>
              <a:rPr lang="en-US"/>
              <a:t> </a:t>
            </a:r>
            <a:r>
              <a:rPr lang="en-US" err="1"/>
              <a:t>lớn</a:t>
            </a:r>
            <a:r>
              <a:rPr lang="en-US"/>
              <a:t> </a:t>
            </a:r>
            <a:r>
              <a:rPr lang="en-US" err="1"/>
              <a:t>vừa</a:t>
            </a:r>
            <a:r>
              <a:rPr lang="en-US"/>
              <a:t> </a:t>
            </a:r>
            <a:r>
              <a:rPr lang="en-US" err="1"/>
              <a:t>phức</a:t>
            </a:r>
            <a:r>
              <a:rPr lang="en-US"/>
              <a:t> </a:t>
            </a:r>
            <a:r>
              <a:rPr lang="en-US" err="1"/>
              <a:t>tạp</a:t>
            </a:r>
            <a:r>
              <a:rPr lang="en-US"/>
              <a:t> </a:t>
            </a:r>
            <a:r>
              <a:rPr lang="en-US" err="1"/>
              <a:t>bởi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hay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nhóm</a:t>
            </a:r>
            <a:r>
              <a:rPr lang="en-US"/>
              <a:t> </a:t>
            </a:r>
            <a:r>
              <a:rPr lang="en-US" err="1"/>
              <a:t>kỹ</a:t>
            </a:r>
            <a:r>
              <a:rPr lang="en-US"/>
              <a:t> </a:t>
            </a:r>
            <a:r>
              <a:rPr lang="en-US" err="1"/>
              <a:t>sư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66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Định nghĩa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IEEE [1993]: CNPM </a:t>
            </a:r>
            <a:r>
              <a:rPr lang="en-US" err="1"/>
              <a:t>là</a:t>
            </a:r>
            <a:r>
              <a:rPr lang="en-US"/>
              <a:t> </a:t>
            </a:r>
          </a:p>
          <a:p>
            <a:pPr lvl="1">
              <a:lnSpc>
                <a:spcPct val="100000"/>
              </a:lnSpc>
            </a:pPr>
            <a:r>
              <a:rPr lang="en-US"/>
              <a:t>(1)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áp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dụng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phương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pháp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tiếp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cận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,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triển</a:t>
            </a:r>
            <a:r>
              <a:rPr lang="en-US"/>
              <a:t>, </a:t>
            </a:r>
            <a:r>
              <a:rPr lang="en-US" err="1"/>
              <a:t>vận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bảo</a:t>
            </a:r>
            <a:r>
              <a:rPr lang="en-US"/>
              <a:t> </a:t>
            </a:r>
            <a:r>
              <a:rPr lang="en-US" err="1"/>
              <a:t>trì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; </a:t>
            </a:r>
          </a:p>
          <a:p>
            <a:pPr lvl="1">
              <a:lnSpc>
                <a:spcPct val="100000"/>
              </a:lnSpc>
            </a:pPr>
            <a:r>
              <a:rPr lang="en-US"/>
              <a:t>(2) </a:t>
            </a:r>
            <a:r>
              <a:rPr lang="en-US" err="1">
                <a:solidFill>
                  <a:srgbClr val="FF0000"/>
                </a:solidFill>
              </a:rPr>
              <a:t>nghiên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cứu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các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phương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pháp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tiếp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cận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(1)</a:t>
            </a:r>
          </a:p>
          <a:p>
            <a:pPr>
              <a:lnSpc>
                <a:spcPct val="100000"/>
              </a:lnSpc>
            </a:pPr>
            <a:r>
              <a:rPr lang="en-US"/>
              <a:t>Pressman [1995]: CNPM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môn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quy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trình</a:t>
            </a:r>
            <a:r>
              <a:rPr lang="en-US"/>
              <a:t>,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phương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pháp</a:t>
            </a:r>
            <a:r>
              <a:rPr lang="en-US"/>
              <a:t>,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công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cụ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 </a:t>
            </a:r>
            <a:r>
              <a:rPr lang="en-US" err="1"/>
              <a:t>máy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1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err="1"/>
              <a:t>Sommerville</a:t>
            </a:r>
            <a:r>
              <a:rPr lang="en-US"/>
              <a:t> [1995]: CNPM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lĩnh</a:t>
            </a:r>
            <a:r>
              <a:rPr lang="en-US"/>
              <a:t> </a:t>
            </a:r>
            <a:r>
              <a:rPr lang="en-US" err="1"/>
              <a:t>vực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lý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thuyết</a:t>
            </a:r>
            <a:r>
              <a:rPr lang="en-US"/>
              <a:t>, </a:t>
            </a:r>
            <a:r>
              <a:rPr lang="en-US" err="1">
                <a:solidFill>
                  <a:srgbClr val="FF0000"/>
                </a:solidFill>
              </a:rPr>
              <a:t>phương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pháp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công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cụ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 </a:t>
            </a:r>
          </a:p>
          <a:p>
            <a:pPr>
              <a:lnSpc>
                <a:spcPct val="100000"/>
              </a:lnSpc>
            </a:pPr>
            <a:r>
              <a:rPr lang="en-US"/>
              <a:t>K. Kawamura [1995]: CNPM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lĩnh</a:t>
            </a:r>
            <a:r>
              <a:rPr lang="en-US"/>
              <a:t> </a:t>
            </a:r>
            <a:r>
              <a:rPr lang="en-US" err="1"/>
              <a:t>vực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</a:t>
            </a:r>
            <a:r>
              <a:rPr lang="en-US" err="1"/>
              <a:t>vấn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kỹ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thuật</a:t>
            </a:r>
            <a:r>
              <a:rPr lang="en-US"/>
              <a:t>, </a:t>
            </a:r>
            <a:r>
              <a:rPr lang="en-US" err="1">
                <a:solidFill>
                  <a:srgbClr val="FF0000"/>
                </a:solidFill>
              </a:rPr>
              <a:t>phương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pháp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luận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công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nghệ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học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(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luận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kỹ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tắc</a:t>
            </a:r>
            <a:r>
              <a:rPr lang="en-US"/>
              <a:t>,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)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toàn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 </a:t>
            </a:r>
            <a:r>
              <a:rPr lang="en-US" err="1"/>
              <a:t>nhằm</a:t>
            </a:r>
            <a:r>
              <a:rPr lang="en-US"/>
              <a:t> </a:t>
            </a:r>
            <a:r>
              <a:rPr lang="en-US" err="1"/>
              <a:t>nâng</a:t>
            </a:r>
            <a:r>
              <a:rPr lang="en-US"/>
              <a:t> </a:t>
            </a:r>
            <a:r>
              <a:rPr lang="en-US" err="1"/>
              <a:t>cao</a:t>
            </a:r>
            <a:r>
              <a:rPr lang="en-US"/>
              <a:t> </a:t>
            </a:r>
            <a:r>
              <a:rPr lang="en-US" err="1"/>
              <a:t>cả</a:t>
            </a:r>
            <a:r>
              <a:rPr lang="en-US"/>
              <a:t> </a:t>
            </a:r>
            <a:r>
              <a:rPr lang="en-US" err="1"/>
              <a:t>chất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Định </a:t>
            </a:r>
            <a:r>
              <a:rPr lang="en-US" err="1"/>
              <a:t>nghĩa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Định nghĩa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nghệ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lĩnh</a:t>
            </a:r>
            <a:r>
              <a:rPr lang="en-US"/>
              <a:t> </a:t>
            </a:r>
            <a:r>
              <a:rPr lang="en-US" err="1"/>
              <a:t>vực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khoa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học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về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phương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pháp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luận</a:t>
            </a:r>
            <a:r>
              <a:rPr lang="en-US"/>
              <a:t>, </a:t>
            </a:r>
            <a:r>
              <a:rPr lang="en-US" err="1">
                <a:solidFill>
                  <a:srgbClr val="FF0000"/>
                </a:solidFill>
              </a:rPr>
              <a:t>kỹ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thuật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công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cụ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vận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r>
              <a:rPr lang="en-US"/>
              <a:t> </a:t>
            </a:r>
            <a:r>
              <a:rPr lang="en-US" err="1"/>
              <a:t>nhằm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tạo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phần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mềm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chất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</a:t>
            </a:r>
            <a:r>
              <a:rPr lang="en-US" err="1"/>
              <a:t>mong</a:t>
            </a:r>
            <a:r>
              <a:rPr lang="en-US"/>
              <a:t> </a:t>
            </a:r>
            <a:r>
              <a:rPr lang="en-US" err="1"/>
              <a:t>muốn</a:t>
            </a:r>
            <a:r>
              <a:rPr lang="en-US"/>
              <a:t> </a:t>
            </a:r>
          </a:p>
          <a:p>
            <a:pPr algn="ctr">
              <a:lnSpc>
                <a:spcPct val="100000"/>
              </a:lnSpc>
              <a:buNone/>
            </a:pPr>
            <a:r>
              <a:rPr lang="en-US"/>
              <a:t>	</a:t>
            </a:r>
            <a:r>
              <a:rPr lang="en-US" sz="2000"/>
              <a:t>[Software Engineering is a scientific field to deal with methodologies, techniques and tools integrated in software production-maintenance process to obtain software with desired qualities]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3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err="1">
                <a:latin typeface="+mj-lt"/>
              </a:rPr>
              <a:t>Tăng</a:t>
            </a:r>
            <a:r>
              <a:rPr lang="en-US" b="0">
                <a:latin typeface="+mj-lt"/>
              </a:rPr>
              <a:t> </a:t>
            </a:r>
            <a:r>
              <a:rPr lang="en-US" b="0">
                <a:solidFill>
                  <a:srgbClr val="FF0000"/>
                </a:solidFill>
                <a:latin typeface="+mj-lt"/>
              </a:rPr>
              <a:t>năng suất </a:t>
            </a:r>
            <a:r>
              <a:rPr lang="en-US" b="0">
                <a:latin typeface="+mj-lt"/>
              </a:rPr>
              <a:t>và </a:t>
            </a:r>
            <a:r>
              <a:rPr lang="en-US" b="0">
                <a:solidFill>
                  <a:srgbClr val="FF0000"/>
                </a:solidFill>
                <a:latin typeface="+mj-lt"/>
              </a:rPr>
              <a:t>chất lượng </a:t>
            </a:r>
            <a:r>
              <a:rPr lang="en-US" b="0">
                <a:latin typeface="+mj-lt"/>
              </a:rPr>
              <a:t>phần mềm</a:t>
            </a:r>
          </a:p>
          <a:p>
            <a:r>
              <a:rPr lang="en-US" b="0">
                <a:latin typeface="+mj-lt"/>
              </a:rPr>
              <a:t>Quản lý </a:t>
            </a:r>
            <a:r>
              <a:rPr lang="en-US" b="0">
                <a:solidFill>
                  <a:srgbClr val="FF0000"/>
                </a:solidFill>
                <a:latin typeface="+mj-lt"/>
              </a:rPr>
              <a:t>lập lịch </a:t>
            </a:r>
            <a:r>
              <a:rPr lang="en-US" b="0">
                <a:latin typeface="+mj-lt"/>
              </a:rPr>
              <a:t>hiệu quả</a:t>
            </a:r>
          </a:p>
          <a:p>
            <a:r>
              <a:rPr lang="en-US" b="0">
                <a:solidFill>
                  <a:srgbClr val="FF0000"/>
                </a:solidFill>
                <a:latin typeface="+mj-lt"/>
              </a:rPr>
              <a:t>Giảm chi phí </a:t>
            </a:r>
            <a:r>
              <a:rPr lang="en-US" b="0">
                <a:latin typeface="+mj-lt"/>
              </a:rPr>
              <a:t>phát triển phần mềm</a:t>
            </a:r>
          </a:p>
          <a:p>
            <a:r>
              <a:rPr lang="en-US">
                <a:solidFill>
                  <a:srgbClr val="FF0000"/>
                </a:solidFill>
                <a:latin typeface="+mj-lt"/>
              </a:rPr>
              <a:t>Đáp ứng yêu cầu và nhu cầu </a:t>
            </a:r>
            <a:r>
              <a:rPr lang="en-US">
                <a:latin typeface="+mj-lt"/>
              </a:rPr>
              <a:t>của khách hàng</a:t>
            </a:r>
            <a:endParaRPr lang="en-US" b="0">
              <a:latin typeface="+mj-lt"/>
            </a:endParaRPr>
          </a:p>
          <a:p>
            <a:r>
              <a:rPr lang="en-US" b="0">
                <a:latin typeface="+mj-lt"/>
              </a:rPr>
              <a:t>Tăng cường </a:t>
            </a:r>
            <a:r>
              <a:rPr lang="en-US" b="0">
                <a:solidFill>
                  <a:srgbClr val="FF0000"/>
                </a:solidFill>
                <a:latin typeface="+mj-lt"/>
              </a:rPr>
              <a:t>quy trình </a:t>
            </a:r>
            <a:r>
              <a:rPr lang="en-US" b="0">
                <a:latin typeface="+mj-lt"/>
              </a:rPr>
              <a:t>kỹ nghệ phần mềm</a:t>
            </a:r>
          </a:p>
          <a:p>
            <a:r>
              <a:rPr lang="en-US">
                <a:latin typeface="+mj-lt"/>
              </a:rPr>
              <a:t>Tăng cường </a:t>
            </a:r>
            <a:r>
              <a:rPr lang="en-US">
                <a:solidFill>
                  <a:srgbClr val="FF0000"/>
                </a:solidFill>
                <a:latin typeface="+mj-lt"/>
              </a:rPr>
              <a:t>thực hành </a:t>
            </a:r>
            <a:r>
              <a:rPr lang="en-US">
                <a:latin typeface="+mj-lt"/>
              </a:rPr>
              <a:t>kỹ thuật phần mềm</a:t>
            </a:r>
            <a:endParaRPr lang="en-US" b="0">
              <a:latin typeface="+mj-lt"/>
            </a:endParaRPr>
          </a:p>
          <a:p>
            <a:r>
              <a:rPr lang="en-US" b="0">
                <a:solidFill>
                  <a:srgbClr val="FF0000"/>
                </a:solidFill>
                <a:latin typeface="+mj-lt"/>
              </a:rPr>
              <a:t>Hỗ trợ</a:t>
            </a:r>
            <a:r>
              <a:rPr lang="en-US" b="0">
                <a:latin typeface="+mj-lt"/>
              </a:rPr>
              <a:t> hiệu quả và có hệ thống các hoạt động của kĩ sư phát triển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b="0">
              <a:latin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/>
              <a:t>/46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mục tiêu chính</a:t>
            </a:r>
          </a:p>
        </p:txBody>
      </p:sp>
    </p:spTree>
    <p:extLst>
      <p:ext uri="{BB962C8B-B14F-4D97-AF65-F5344CB8AC3E}">
        <p14:creationId xmlns:p14="http://schemas.microsoft.com/office/powerpoint/2010/main" val="95124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CNPM là </a:t>
            </a:r>
            <a:r>
              <a:rPr lang="en-US" sz="4400" err="1"/>
              <a:t>công</a:t>
            </a:r>
            <a:r>
              <a:rPr lang="en-US" sz="4400"/>
              <a:t> </a:t>
            </a:r>
            <a:r>
              <a:rPr lang="en-US" sz="4400" err="1"/>
              <a:t>nghệ</a:t>
            </a:r>
            <a:r>
              <a:rPr lang="en-US" sz="4400"/>
              <a:t> </a:t>
            </a:r>
            <a:r>
              <a:rPr lang="en-US" sz="4400" err="1"/>
              <a:t>phân</a:t>
            </a:r>
            <a:r>
              <a:rPr lang="en-US" sz="4400"/>
              <a:t> </a:t>
            </a:r>
            <a:r>
              <a:rPr lang="en-US" sz="4400" err="1"/>
              <a:t>lớp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24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sz="240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/>
              <a:t>Quy trình (Process)</a:t>
            </a:r>
          </a:p>
          <a:p>
            <a:pPr>
              <a:lnSpc>
                <a:spcPct val="80000"/>
              </a:lnSpc>
            </a:pPr>
            <a:r>
              <a:rPr lang="en-US"/>
              <a:t>Các phương pháp (Methods)</a:t>
            </a:r>
          </a:p>
          <a:p>
            <a:pPr>
              <a:lnSpc>
                <a:spcPct val="80000"/>
              </a:lnSpc>
            </a:pPr>
            <a:r>
              <a:rPr lang="en-US"/>
              <a:t>Các công cụ (Tools)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>
              <a:latin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>
              <a:latin typeface="Times New Roman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07662"/>
            <a:ext cx="64960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9BB17AF-0924-4734-B94D-CB289939C7B8}"/>
              </a:ext>
            </a:extLst>
          </p:cNvPr>
          <p:cNvSpPr txBox="1">
            <a:spLocks/>
          </p:cNvSpPr>
          <p:nvPr/>
        </p:nvSpPr>
        <p:spPr>
          <a:xfrm>
            <a:off x="1781546" y="5584570"/>
            <a:ext cx="6661484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/>
              <a:t>(*) Roger Pressman (McGraw-Hill 2014). </a:t>
            </a:r>
            <a:r>
              <a:rPr lang="en-US" sz="1600" i="1"/>
              <a:t>Software Engineering: A Practitioner’s Approach, 8/e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2289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err="1">
                <a:solidFill>
                  <a:srgbClr val="FF0000"/>
                </a:solidFill>
              </a:rPr>
              <a:t>Gắn</a:t>
            </a:r>
            <a:r>
              <a:rPr lang="en-US" b="0">
                <a:solidFill>
                  <a:srgbClr val="FF0000"/>
                </a:solidFill>
              </a:rPr>
              <a:t> kết các lớp </a:t>
            </a:r>
            <a:r>
              <a:rPr lang="en-US" b="0"/>
              <a:t>với nhau</a:t>
            </a:r>
          </a:p>
          <a:p>
            <a:r>
              <a:rPr lang="en-US" b="0">
                <a:solidFill>
                  <a:srgbClr val="FF0000"/>
                </a:solidFill>
              </a:rPr>
              <a:t>Nền tảng </a:t>
            </a:r>
            <a:r>
              <a:rPr lang="en-US" b="0"/>
              <a:t>cho kỹ thuật phần mềm</a:t>
            </a:r>
          </a:p>
          <a:p>
            <a:r>
              <a:rPr lang="en-US">
                <a:solidFill>
                  <a:srgbClr val="FF0000"/>
                </a:solidFill>
              </a:rPr>
              <a:t>Đảm bảo thời gian </a:t>
            </a:r>
            <a:r>
              <a:rPr lang="en-US"/>
              <a:t>phát triển</a:t>
            </a:r>
          </a:p>
          <a:p>
            <a:r>
              <a:rPr lang="en-US" b="0">
                <a:solidFill>
                  <a:srgbClr val="FF0000"/>
                </a:solidFill>
              </a:rPr>
              <a:t>Tạo cơ sở cho </a:t>
            </a:r>
            <a:r>
              <a:rPr lang="en-US" b="0"/>
              <a:t>việc kiểm soát, quản lý dự án phần mềm</a:t>
            </a:r>
          </a:p>
          <a:p>
            <a:r>
              <a:rPr lang="en-US"/>
              <a:t>Thiết lập bối cảnh mà các phương pháp kỹ thuật được sử dụng</a:t>
            </a:r>
          </a:p>
          <a:p>
            <a:r>
              <a:rPr lang="en-US"/>
              <a:t>Tạo sản phẩm</a:t>
            </a:r>
          </a:p>
          <a:p>
            <a:r>
              <a:rPr lang="en-US"/>
              <a:t>Thiết lập các cột mốc</a:t>
            </a:r>
          </a:p>
          <a:p>
            <a:r>
              <a:rPr lang="en-US"/>
              <a:t>Đảm bảo chất lượng</a:t>
            </a:r>
          </a:p>
          <a:p>
            <a:r>
              <a:rPr lang="en-US" b="0"/>
              <a:t>Quản lý thay đổi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b="0">
              <a:latin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/>
              <a:t>/46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- Process</a:t>
            </a:r>
          </a:p>
        </p:txBody>
      </p:sp>
    </p:spTree>
    <p:extLst>
      <p:ext uri="{BB962C8B-B14F-4D97-AF65-F5344CB8AC3E}">
        <p14:creationId xmlns:p14="http://schemas.microsoft.com/office/powerpoint/2010/main" val="88436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err="1"/>
              <a:t>Cung</a:t>
            </a:r>
            <a:r>
              <a:rPr lang="en-US" b="0"/>
              <a:t> cấp </a:t>
            </a:r>
            <a:r>
              <a:rPr lang="en-US" b="0">
                <a:solidFill>
                  <a:srgbClr val="FF0000"/>
                </a:solidFill>
              </a:rPr>
              <a:t>kỹ thuật </a:t>
            </a:r>
            <a:r>
              <a:rPr lang="en-US" b="0"/>
              <a:t>cho xây dựng phần mềm</a:t>
            </a:r>
          </a:p>
          <a:p>
            <a:r>
              <a:rPr lang="en-US"/>
              <a:t>Các tác vụ: giao tiếp, phân tích yêu cầu, mô hình thiết kế, xây dựng chương trình, kiểm thử và hỗ trợ.</a:t>
            </a:r>
          </a:p>
          <a:p>
            <a:r>
              <a:rPr lang="en-US" b="0"/>
              <a:t>Dựa trên các nguyên tắc cơ bản</a:t>
            </a:r>
          </a:p>
          <a:p>
            <a:pPr lvl="1"/>
            <a:r>
              <a:rPr lang="en-US"/>
              <a:t>Để c</a:t>
            </a:r>
            <a:r>
              <a:rPr lang="en-US" b="0"/>
              <a:t>hi phối từng lĩnh vực công nghệ</a:t>
            </a:r>
          </a:p>
          <a:p>
            <a:pPr lvl="1"/>
            <a:r>
              <a:rPr lang="en-US" b="0"/>
              <a:t>Bao gồm các hoạt </a:t>
            </a:r>
            <a:r>
              <a:rPr lang="en-US"/>
              <a:t>động mô hình hóa</a:t>
            </a:r>
            <a:endParaRPr lang="en-US" b="0"/>
          </a:p>
          <a:p>
            <a:pPr marL="442912" lvl="1" indent="0">
              <a:buNone/>
            </a:pPr>
            <a:endParaRPr lang="en-US"/>
          </a:p>
          <a:p>
            <a:pPr marL="0" indent="0">
              <a:lnSpc>
                <a:spcPct val="80000"/>
              </a:lnSpc>
              <a:buNone/>
            </a:pPr>
            <a:endParaRPr lang="en-US" sz="2400" b="0">
              <a:latin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400" b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/>
              <a:t>/46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phương</a:t>
            </a:r>
            <a:r>
              <a:rPr lang="en-US"/>
              <a:t> </a:t>
            </a:r>
            <a:r>
              <a:rPr lang="en-US" err="1"/>
              <a:t>pháp</a:t>
            </a:r>
            <a:r>
              <a:rPr lang="en-US"/>
              <a:t> - Methods</a:t>
            </a:r>
          </a:p>
        </p:txBody>
      </p:sp>
    </p:spTree>
    <p:extLst>
      <p:ext uri="{BB962C8B-B14F-4D97-AF65-F5344CB8AC3E}">
        <p14:creationId xmlns:p14="http://schemas.microsoft.com/office/powerpoint/2010/main" val="138615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2694-D111-4F48-83FE-E850BF1C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cụ</a:t>
            </a:r>
            <a:r>
              <a:rPr lang="en-US"/>
              <a:t>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8296-4E78-4508-A093-BE4BFFDE2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err="1"/>
              <a:t>Tự</a:t>
            </a:r>
            <a:r>
              <a:rPr lang="en-US" sz="2800" b="0"/>
              <a:t> </a:t>
            </a:r>
            <a:r>
              <a:rPr lang="en-US" sz="2800" b="0" err="1"/>
              <a:t>động</a:t>
            </a:r>
            <a:r>
              <a:rPr lang="en-US" sz="2800" b="0"/>
              <a:t> </a:t>
            </a:r>
            <a:r>
              <a:rPr lang="en-US" sz="2800" b="0" err="1"/>
              <a:t>hoặc</a:t>
            </a:r>
            <a:r>
              <a:rPr lang="en-US" sz="2800" b="0"/>
              <a:t> </a:t>
            </a:r>
            <a:r>
              <a:rPr lang="en-US" sz="2800" b="0" err="1"/>
              <a:t>bán</a:t>
            </a:r>
            <a:r>
              <a:rPr lang="en-US" sz="2800" b="0"/>
              <a:t> </a:t>
            </a:r>
            <a:r>
              <a:rPr lang="en-US" sz="2800" b="0" err="1"/>
              <a:t>tự</a:t>
            </a:r>
            <a:r>
              <a:rPr lang="en-US" sz="2800" b="0"/>
              <a:t> </a:t>
            </a:r>
            <a:r>
              <a:rPr lang="en-US" sz="2800" b="0" err="1"/>
              <a:t>động</a:t>
            </a:r>
            <a:r>
              <a:rPr lang="en-US" sz="2800" b="0"/>
              <a:t> </a:t>
            </a:r>
            <a:r>
              <a:rPr lang="en-US" sz="2800" b="0" err="1">
                <a:solidFill>
                  <a:srgbClr val="FF0000"/>
                </a:solidFill>
              </a:rPr>
              <a:t>hỗ</a:t>
            </a:r>
            <a:r>
              <a:rPr lang="en-US" sz="2800" b="0">
                <a:solidFill>
                  <a:srgbClr val="FF0000"/>
                </a:solidFill>
              </a:rPr>
              <a:t> </a:t>
            </a:r>
            <a:r>
              <a:rPr lang="en-US" sz="2800" b="0" err="1">
                <a:solidFill>
                  <a:srgbClr val="FF0000"/>
                </a:solidFill>
              </a:rPr>
              <a:t>trợ</a:t>
            </a:r>
            <a:r>
              <a:rPr lang="en-US" sz="2800" b="0">
                <a:solidFill>
                  <a:srgbClr val="FF0000"/>
                </a:solidFill>
              </a:rPr>
              <a:t> </a:t>
            </a:r>
            <a:r>
              <a:rPr lang="en-US" sz="2800" b="0" err="1">
                <a:solidFill>
                  <a:srgbClr val="FF0000"/>
                </a:solidFill>
              </a:rPr>
              <a:t>cho</a:t>
            </a:r>
            <a:r>
              <a:rPr lang="en-US" sz="2800" b="0">
                <a:solidFill>
                  <a:srgbClr val="FF0000"/>
                </a:solidFill>
              </a:rPr>
              <a:t> </a:t>
            </a:r>
            <a:r>
              <a:rPr lang="en-US" sz="2800" b="0" err="1">
                <a:solidFill>
                  <a:srgbClr val="FF0000"/>
                </a:solidFill>
              </a:rPr>
              <a:t>quy</a:t>
            </a:r>
            <a:r>
              <a:rPr lang="en-US" sz="2800" b="0">
                <a:solidFill>
                  <a:srgbClr val="FF0000"/>
                </a:solidFill>
              </a:rPr>
              <a:t> </a:t>
            </a:r>
            <a:r>
              <a:rPr lang="en-US" sz="2800" b="0" err="1">
                <a:solidFill>
                  <a:srgbClr val="FF0000"/>
                </a:solidFill>
              </a:rPr>
              <a:t>trình</a:t>
            </a:r>
            <a:r>
              <a:rPr lang="en-US" sz="2800" b="0">
                <a:solidFill>
                  <a:srgbClr val="FF0000"/>
                </a:solidFill>
              </a:rPr>
              <a:t> </a:t>
            </a:r>
            <a:r>
              <a:rPr lang="en-US" sz="2800" b="0" err="1"/>
              <a:t>và</a:t>
            </a:r>
            <a:r>
              <a:rPr lang="en-US" sz="2800" b="0"/>
              <a:t> </a:t>
            </a:r>
            <a:r>
              <a:rPr lang="en-US" sz="2800" b="0" err="1">
                <a:solidFill>
                  <a:srgbClr val="FF0000"/>
                </a:solidFill>
              </a:rPr>
              <a:t>các</a:t>
            </a:r>
            <a:r>
              <a:rPr lang="en-US" sz="2800" b="0">
                <a:solidFill>
                  <a:srgbClr val="FF0000"/>
                </a:solidFill>
              </a:rPr>
              <a:t> </a:t>
            </a:r>
            <a:r>
              <a:rPr lang="en-US" sz="2800" b="0" err="1">
                <a:solidFill>
                  <a:srgbClr val="FF0000"/>
                </a:solidFill>
              </a:rPr>
              <a:t>phương</a:t>
            </a:r>
            <a:r>
              <a:rPr lang="en-US" sz="2800" b="0">
                <a:solidFill>
                  <a:srgbClr val="FF0000"/>
                </a:solidFill>
              </a:rPr>
              <a:t> </a:t>
            </a:r>
            <a:r>
              <a:rPr lang="en-US" sz="2800" b="0" err="1">
                <a:solidFill>
                  <a:srgbClr val="FF0000"/>
                </a:solidFill>
              </a:rPr>
              <a:t>pháp</a:t>
            </a:r>
            <a:endParaRPr lang="en-US" sz="2800" b="0">
              <a:solidFill>
                <a:srgbClr val="FF0000"/>
              </a:solidFill>
            </a:endParaRPr>
          </a:p>
          <a:p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đến</a:t>
            </a:r>
            <a:r>
              <a:rPr lang="en-US"/>
              <a:t> </a:t>
            </a:r>
            <a:r>
              <a:rPr lang="en-US" err="1"/>
              <a:t>chất</a:t>
            </a:r>
            <a:r>
              <a:rPr lang="en-US"/>
              <a:t> </a:t>
            </a:r>
            <a:r>
              <a:rPr lang="en-US" err="1"/>
              <a:t>lượng</a:t>
            </a:r>
            <a:r>
              <a:rPr lang="en-US"/>
              <a:t> - A quality focus</a:t>
            </a:r>
          </a:p>
          <a:p>
            <a:pPr lvl="1"/>
            <a:r>
              <a:rPr lang="en-US" sz="2400" b="0" err="1"/>
              <a:t>Nền</a:t>
            </a:r>
            <a:r>
              <a:rPr lang="en-US" sz="2400" b="0"/>
              <a:t> </a:t>
            </a:r>
            <a:r>
              <a:rPr lang="en-US" sz="2400" b="0" err="1"/>
              <a:t>tảng</a:t>
            </a:r>
            <a:endParaRPr lang="en-US" sz="2400" b="0"/>
          </a:p>
          <a:p>
            <a:pPr lvl="1"/>
            <a:r>
              <a:rPr lang="en-US" sz="2400" err="1"/>
              <a:t>Bất</a:t>
            </a:r>
            <a:r>
              <a:rPr lang="en-US" sz="2400"/>
              <a:t> </a:t>
            </a:r>
            <a:r>
              <a:rPr lang="en-US" sz="2400" err="1"/>
              <a:t>kỳ</a:t>
            </a:r>
            <a:r>
              <a:rPr lang="en-US" sz="2400"/>
              <a:t> </a:t>
            </a:r>
            <a:r>
              <a:rPr lang="en-US" sz="2400" err="1"/>
              <a:t>cách</a:t>
            </a:r>
            <a:r>
              <a:rPr lang="en-US" sz="2400"/>
              <a:t> </a:t>
            </a:r>
            <a:r>
              <a:rPr lang="en-US" sz="2400" err="1"/>
              <a:t>tiếp</a:t>
            </a:r>
            <a:r>
              <a:rPr lang="en-US" sz="2400"/>
              <a:t> </a:t>
            </a:r>
            <a:r>
              <a:rPr lang="en-US" sz="2400" err="1"/>
              <a:t>cận</a:t>
            </a:r>
            <a:r>
              <a:rPr lang="en-US" sz="2400"/>
              <a:t> </a:t>
            </a:r>
            <a:r>
              <a:rPr lang="en-US" sz="2400" err="1"/>
              <a:t>kỹ</a:t>
            </a:r>
            <a:r>
              <a:rPr lang="en-US" sz="2400"/>
              <a:t> </a:t>
            </a:r>
            <a:r>
              <a:rPr lang="en-US" sz="2400" err="1"/>
              <a:t>thuật</a:t>
            </a:r>
            <a:r>
              <a:rPr lang="en-US" sz="2400"/>
              <a:t> </a:t>
            </a:r>
            <a:r>
              <a:rPr lang="en-US" sz="2400" err="1"/>
              <a:t>nào</a:t>
            </a:r>
            <a:r>
              <a:rPr lang="en-US" sz="2400"/>
              <a:t> </a:t>
            </a:r>
            <a:r>
              <a:rPr lang="en-US" sz="2400" err="1"/>
              <a:t>đều</a:t>
            </a:r>
            <a:r>
              <a:rPr lang="en-US" sz="2400"/>
              <a:t> </a:t>
            </a:r>
            <a:r>
              <a:rPr lang="en-US" sz="2400" err="1"/>
              <a:t>phải</a:t>
            </a:r>
            <a:r>
              <a:rPr lang="en-US" sz="2400"/>
              <a:t> </a:t>
            </a:r>
            <a:r>
              <a:rPr lang="en-US" sz="2400" err="1"/>
              <a:t>dựa</a:t>
            </a:r>
            <a:r>
              <a:rPr lang="en-US" sz="2400"/>
              <a:t> </a:t>
            </a:r>
            <a:r>
              <a:rPr lang="en-US" sz="2400" err="1"/>
              <a:t>trên</a:t>
            </a:r>
            <a:r>
              <a:rPr lang="en-US" sz="2400"/>
              <a:t> cam </a:t>
            </a:r>
            <a:r>
              <a:rPr lang="en-US" sz="2400" err="1"/>
              <a:t>kết</a:t>
            </a:r>
            <a:r>
              <a:rPr lang="en-US" sz="2400"/>
              <a:t> </a:t>
            </a:r>
            <a:r>
              <a:rPr lang="en-US" sz="2400" err="1"/>
              <a:t>về</a:t>
            </a:r>
            <a:r>
              <a:rPr lang="en-US" sz="2400"/>
              <a:t> </a:t>
            </a:r>
            <a:r>
              <a:rPr lang="en-US" sz="2400" err="1"/>
              <a:t>chất</a:t>
            </a:r>
            <a:r>
              <a:rPr lang="en-US" sz="2400"/>
              <a:t> </a:t>
            </a:r>
            <a:r>
              <a:rPr lang="en-US" sz="2400" err="1"/>
              <a:t>lượng</a:t>
            </a:r>
            <a:endParaRPr lang="en-US" sz="2400" b="0"/>
          </a:p>
          <a:p>
            <a:pPr lvl="1"/>
            <a:r>
              <a:rPr lang="en-US" sz="2400" b="0" err="1"/>
              <a:t>Thúc</a:t>
            </a:r>
            <a:r>
              <a:rPr lang="en-US" sz="2400" b="0"/>
              <a:t> </a:t>
            </a:r>
            <a:r>
              <a:rPr lang="en-US" sz="2400" b="0" err="1"/>
              <a:t>đẩy</a:t>
            </a:r>
            <a:r>
              <a:rPr lang="en-US" sz="2400" b="0"/>
              <a:t> </a:t>
            </a:r>
            <a:r>
              <a:rPr lang="en-US" sz="2400" b="0" err="1"/>
              <a:t>liên</a:t>
            </a:r>
            <a:r>
              <a:rPr lang="en-US" sz="2400" b="0"/>
              <a:t> </a:t>
            </a:r>
            <a:r>
              <a:rPr lang="en-US" sz="2400" b="0" err="1"/>
              <a:t>tục</a:t>
            </a:r>
            <a:r>
              <a:rPr lang="en-US" sz="2400" b="0"/>
              <a:t> </a:t>
            </a:r>
            <a:r>
              <a:rPr lang="en-US" sz="2400" b="0" err="1"/>
              <a:t>việc</a:t>
            </a:r>
            <a:r>
              <a:rPr lang="en-US" sz="2400" b="0"/>
              <a:t> </a:t>
            </a:r>
            <a:r>
              <a:rPr lang="en-US" sz="2400" b="0" err="1"/>
              <a:t>cải</a:t>
            </a:r>
            <a:r>
              <a:rPr lang="en-US" sz="2400" b="0"/>
              <a:t> </a:t>
            </a:r>
            <a:r>
              <a:rPr lang="en-US" sz="2400" b="0" err="1"/>
              <a:t>tiến</a:t>
            </a:r>
            <a:r>
              <a:rPr lang="en-US" sz="2400" b="0"/>
              <a:t> </a:t>
            </a:r>
            <a:r>
              <a:rPr lang="en-US" sz="2400" b="0" err="1"/>
              <a:t>quy</a:t>
            </a:r>
            <a:r>
              <a:rPr lang="en-US" sz="2400" b="0"/>
              <a:t> </a:t>
            </a:r>
            <a:r>
              <a:rPr lang="en-US" sz="2400" b="0" err="1"/>
              <a:t>trình</a:t>
            </a:r>
            <a:endParaRPr lang="en-US" sz="2400" b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8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2D7A-CCB6-4B49-946D-50FFCCBB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err="1"/>
              <a:t>Nhập</a:t>
            </a:r>
            <a:r>
              <a:rPr lang="en-US" sz="6000"/>
              <a:t> </a:t>
            </a:r>
            <a:r>
              <a:rPr lang="en-US" sz="6000" err="1"/>
              <a:t>môn</a:t>
            </a:r>
            <a:r>
              <a:rPr lang="en-US" sz="6000"/>
              <a:t> </a:t>
            </a:r>
            <a:br>
              <a:rPr lang="en-US" sz="6000"/>
            </a:br>
            <a:r>
              <a:rPr lang="en-US" sz="6000" err="1"/>
              <a:t>Công</a:t>
            </a:r>
            <a:r>
              <a:rPr lang="en-US" sz="6000"/>
              <a:t> </a:t>
            </a:r>
            <a:r>
              <a:rPr lang="en-US" sz="6000" err="1"/>
              <a:t>nghệ</a:t>
            </a:r>
            <a:r>
              <a:rPr lang="en-US" sz="6000"/>
              <a:t> </a:t>
            </a:r>
            <a:r>
              <a:rPr lang="en-US" sz="6000" err="1"/>
              <a:t>Phần</a:t>
            </a:r>
            <a:r>
              <a:rPr lang="en-US" sz="6000"/>
              <a:t> </a:t>
            </a:r>
            <a:r>
              <a:rPr lang="en-US" sz="6000" err="1"/>
              <a:t>mềm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F74-C3F4-40F2-86CC-D1DEF9C44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br>
              <a:rPr lang="en-US" sz="8000"/>
            </a:br>
            <a:r>
              <a:rPr lang="en-US" sz="8000"/>
              <a:t>(Introduction to Software Engineering)</a:t>
            </a:r>
            <a:endParaRPr lang="zh-CN" altLang="en-US" sz="3600" b="1">
              <a:solidFill>
                <a:schemeClr val="bg1"/>
              </a:solidFill>
              <a:latin typeface="Linh AvantGarde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09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 các pha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Được phân thành ba giai đoạn chung</a:t>
            </a:r>
          </a:p>
          <a:p>
            <a:endParaRPr lang="en-US"/>
          </a:p>
          <a:p>
            <a:pPr lvl="1"/>
            <a:r>
              <a:rPr lang="en-US"/>
              <a:t>Pha </a:t>
            </a:r>
            <a:r>
              <a:rPr lang="en-US">
                <a:solidFill>
                  <a:srgbClr val="FF0000"/>
                </a:solidFill>
              </a:rPr>
              <a:t>định nghĩa </a:t>
            </a:r>
            <a:r>
              <a:rPr lang="en-US"/>
              <a:t>(Definition phase)</a:t>
            </a:r>
          </a:p>
          <a:p>
            <a:pPr lvl="1"/>
            <a:endParaRPr lang="en-US"/>
          </a:p>
          <a:p>
            <a:pPr lvl="1"/>
            <a:r>
              <a:rPr lang="en-US"/>
              <a:t>Pha </a:t>
            </a:r>
            <a:r>
              <a:rPr lang="en-US">
                <a:solidFill>
                  <a:srgbClr val="FF0000"/>
                </a:solidFill>
              </a:rPr>
              <a:t>phát triển </a:t>
            </a:r>
            <a:r>
              <a:rPr lang="en-US"/>
              <a:t>(Development phase)</a:t>
            </a:r>
          </a:p>
          <a:p>
            <a:pPr lvl="1"/>
            <a:endParaRPr lang="en-US"/>
          </a:p>
          <a:p>
            <a:pPr lvl="1"/>
            <a:r>
              <a:rPr lang="en-US"/>
              <a:t>Pha </a:t>
            </a:r>
            <a:r>
              <a:rPr lang="en-US">
                <a:solidFill>
                  <a:srgbClr val="FF0000"/>
                </a:solidFill>
              </a:rPr>
              <a:t>hỗ trợ </a:t>
            </a:r>
            <a:r>
              <a:rPr lang="en-US"/>
              <a:t>(Support phase)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Pha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định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nghĩa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/>
              <a:t>Xác định </a:t>
            </a:r>
            <a:r>
              <a:rPr lang="en-US">
                <a:solidFill>
                  <a:srgbClr val="FF0000"/>
                </a:solidFill>
              </a:rPr>
              <a:t>cái gì </a:t>
            </a:r>
            <a:r>
              <a:rPr lang="en-US"/>
              <a:t>“WHAT”. </a:t>
            </a:r>
          </a:p>
          <a:p>
            <a:pPr marL="742950" lvl="2" indent="-342900"/>
            <a:r>
              <a:rPr lang="en-US"/>
              <a:t>Thông tin nào được xử lý,</a:t>
            </a:r>
          </a:p>
          <a:p>
            <a:pPr marL="742950" lvl="2" indent="-342900"/>
            <a:r>
              <a:rPr lang="en-US"/>
              <a:t>Chức năng và hiệu quả mong muốn, </a:t>
            </a:r>
          </a:p>
          <a:p>
            <a:pPr marL="742950" lvl="2" indent="-342900"/>
            <a:r>
              <a:rPr lang="en-US"/>
              <a:t>Hành vi mong đợi của hệ thống, </a:t>
            </a:r>
          </a:p>
          <a:p>
            <a:pPr marL="742950" lvl="2" indent="-342900"/>
            <a:r>
              <a:rPr lang="en-US"/>
              <a:t>Các giao điện cần thiết lập,</a:t>
            </a:r>
          </a:p>
          <a:p>
            <a:pPr marL="742950" lvl="2" indent="-342900"/>
            <a:r>
              <a:rPr lang="en-US"/>
              <a:t>Những ràng buộc về thiết kế,</a:t>
            </a:r>
          </a:p>
          <a:p>
            <a:pPr marL="742950" lvl="2" indent="-342900"/>
            <a:r>
              <a:rPr lang="en-US"/>
              <a:t>Và những tiêu chí cần thẩm định.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/>
          </a:p>
          <a:p>
            <a:pPr marL="342900" lvl="1" indent="-342900">
              <a:buFont typeface="Arial" pitchFamily="34" charset="0"/>
              <a:buChar char="•"/>
            </a:pPr>
            <a:r>
              <a:rPr lang="en-US"/>
              <a:t>Các </a:t>
            </a:r>
            <a:r>
              <a:rPr lang="en-US">
                <a:solidFill>
                  <a:srgbClr val="FF0000"/>
                </a:solidFill>
              </a:rPr>
              <a:t>yêu cầu chính </a:t>
            </a:r>
            <a:r>
              <a:rPr lang="en-US"/>
              <a:t>của hệ thống và phần mềm được xác định.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42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Pha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phát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triển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/>
              <a:t>Xác định </a:t>
            </a:r>
            <a:r>
              <a:rPr lang="en-US">
                <a:solidFill>
                  <a:srgbClr val="FF0000"/>
                </a:solidFill>
              </a:rPr>
              <a:t>như thế nào </a:t>
            </a:r>
            <a:r>
              <a:rPr lang="en-US"/>
              <a:t>“HOW”. </a:t>
            </a:r>
          </a:p>
          <a:p>
            <a:pPr marL="742950" lvl="2" indent="-342900"/>
            <a:r>
              <a:rPr lang="en-US"/>
              <a:t>Cách thức dữ liệu được cấu trúc, </a:t>
            </a:r>
          </a:p>
          <a:p>
            <a:pPr marL="742950" lvl="2" indent="-342900"/>
            <a:r>
              <a:rPr lang="en-US"/>
              <a:t>Chức năng được triển khai trong kiến trúc phần mềm, </a:t>
            </a:r>
          </a:p>
          <a:p>
            <a:pPr marL="742950" lvl="2" indent="-342900"/>
            <a:r>
              <a:rPr lang="en-US"/>
              <a:t>Các chi tiết thủ tục được cài đặt,</a:t>
            </a:r>
          </a:p>
          <a:p>
            <a:pPr marL="742950" lvl="2" indent="-342900"/>
            <a:r>
              <a:rPr lang="en-US"/>
              <a:t>Cách xác định các đặc điểm của giao diện, </a:t>
            </a:r>
          </a:p>
          <a:p>
            <a:pPr marL="742950" lvl="2" indent="-342900"/>
            <a:r>
              <a:rPr lang="en-US"/>
              <a:t>Cách chuyển từ thiết kế sang lập trình, </a:t>
            </a:r>
          </a:p>
          <a:p>
            <a:pPr marL="742950" lvl="2" indent="-342900"/>
            <a:r>
              <a:rPr lang="en-US"/>
              <a:t>Và cách thức kiểm thử.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77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Pha</a:t>
            </a:r>
            <a:r>
              <a:rPr lang="en-US"/>
              <a:t> </a:t>
            </a:r>
            <a:r>
              <a:rPr lang="en-US" err="1">
                <a:solidFill>
                  <a:srgbClr val="FF0000"/>
                </a:solidFill>
              </a:rPr>
              <a:t>hỗ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trợ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/>
              <a:t>Liên kết với </a:t>
            </a:r>
            <a:r>
              <a:rPr lang="en-US">
                <a:solidFill>
                  <a:srgbClr val="FF0000"/>
                </a:solidFill>
              </a:rPr>
              <a:t>các thay đổi </a:t>
            </a:r>
            <a:r>
              <a:rPr lang="en-US"/>
              <a:t>“CHANGE”</a:t>
            </a:r>
          </a:p>
          <a:p>
            <a:pPr marL="742950" lvl="2" indent="-342900"/>
            <a:r>
              <a:rPr lang="en-US"/>
              <a:t>Sửa lỗi, </a:t>
            </a:r>
          </a:p>
          <a:p>
            <a:pPr marL="742950" lvl="2" indent="-342900"/>
            <a:r>
              <a:rPr lang="en-US"/>
              <a:t>Thích nghi với yêu cầu của môi trường, </a:t>
            </a:r>
          </a:p>
          <a:p>
            <a:pPr marL="742950" lvl="2" indent="-342900"/>
            <a:r>
              <a:rPr lang="en-US"/>
              <a:t>Và các thay đổi bởi yêu cầu của khách hàng.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/>
              <a:t>4 loại thay đổi: Sửa chữa, Thích ứng, Nâng cao, và Phòng ngừa (Correction, Adaptation, Enhancement, and Prevention).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28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Nội dung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b="1"/>
              <a:t>Phần mềm là gì?</a:t>
            </a:r>
          </a:p>
          <a:p>
            <a:pPr marL="571500" indent="-571500">
              <a:buFont typeface="+mj-lt"/>
              <a:buAutoNum type="arabicPeriod"/>
            </a:pPr>
            <a:r>
              <a:rPr lang="en-US" b="1"/>
              <a:t>Phân loại phần mềm</a:t>
            </a:r>
          </a:p>
          <a:p>
            <a:pPr marL="571500" indent="-571500">
              <a:buFont typeface="+mj-lt"/>
              <a:buAutoNum type="arabicPeriod"/>
            </a:pPr>
            <a:r>
              <a:rPr lang="en-US" b="1"/>
              <a:t>Công nghệ phần mềm là gì?</a:t>
            </a:r>
          </a:p>
          <a:p>
            <a:pPr marL="571500" indent="-571500">
              <a:buFont typeface="+mj-lt"/>
              <a:buAutoNum type="arabicPeriod"/>
            </a:pPr>
            <a:r>
              <a:rPr lang="en-US" b="1">
                <a:solidFill>
                  <a:srgbClr val="FF0000"/>
                </a:solidFill>
              </a:rPr>
              <a:t>Các vấn đề trong công nghệ phần mềm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1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5499-26EC-4AA7-8166-1FBD604CABAE}" type="slidenum">
              <a:rPr lang="en-CA"/>
              <a:pPr/>
              <a:t>25</a:t>
            </a:fld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1271588"/>
            <a:ext cx="533400" cy="244475"/>
          </a:xfrm>
        </p:spPr>
        <p:txBody>
          <a:bodyPr>
            <a:normAutofit fontScale="92500" lnSpcReduction="10000"/>
          </a:bodyPr>
          <a:lstStyle/>
          <a:p>
            <a:fld id="{F90934A5-A0CC-1649-B001-4AE33BC71C31}" type="slidenum">
              <a:rPr lang="en-US"/>
              <a:t>25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4452"/>
            <a:ext cx="9144000" cy="54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35174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 Các vấn đề</a:t>
            </a:r>
          </a:p>
        </p:txBody>
      </p:sp>
      <p:sp>
        <p:nvSpPr>
          <p:cNvPr id="483353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vi-VN" sz="2800"/>
              <a:t>Nhu cầu kinh doanh không được đáp ứng</a:t>
            </a:r>
          </a:p>
          <a:p>
            <a:r>
              <a:rPr lang="vi-VN" sz="2800"/>
              <a:t>Yêu cầu không được giải quyết</a:t>
            </a:r>
          </a:p>
          <a:p>
            <a:r>
              <a:rPr lang="vi-VN" sz="2800"/>
              <a:t>Các m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odule</a:t>
            </a:r>
            <a:r>
              <a:rPr lang="vi-VN" sz="2800"/>
              <a:t> không tích hợp</a:t>
            </a:r>
          </a:p>
          <a:p>
            <a:r>
              <a:rPr lang="vi-VN" sz="2800"/>
              <a:t>Khó khăn khi bảo trì</a:t>
            </a:r>
          </a:p>
          <a:p>
            <a:r>
              <a:rPr lang="vi-VN" sz="2800"/>
              <a:t>Phát hiện muộn về sai sót</a:t>
            </a:r>
          </a:p>
          <a:p>
            <a:r>
              <a:rPr lang="vi-VN" sz="2800"/>
              <a:t>Chất lượng trải nghiệm kém</a:t>
            </a:r>
          </a:p>
          <a:p>
            <a:r>
              <a:rPr lang="vi-VN" sz="2800"/>
              <a:t>Hiệu suất kém</a:t>
            </a:r>
          </a:p>
          <a:p>
            <a:r>
              <a:rPr lang="vi-VN" sz="2800"/>
              <a:t>Không có nỗ lực phối hợp của nhóm</a:t>
            </a:r>
          </a:p>
          <a:p>
            <a:r>
              <a:rPr lang="vi-VN" sz="2800"/>
              <a:t>Các vấn đề về xây dựng và phát hành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0839840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 Các vấn đề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FF0000"/>
                </a:solidFill>
              </a:rPr>
              <a:t>Không có phương pháp mô tả rõ ràng </a:t>
            </a:r>
            <a:r>
              <a:rPr lang="en-US"/>
              <a:t>yêu cầu của khách hàng</a:t>
            </a:r>
          </a:p>
          <a:p>
            <a:pPr>
              <a:lnSpc>
                <a:spcPct val="120000"/>
              </a:lnSpc>
              <a:buNone/>
            </a:pPr>
            <a:r>
              <a:rPr lang="en-US" i="1">
                <a:sym typeface="Wingdings" pitchFamily="2" charset="2"/>
              </a:rPr>
              <a:t>  S</a:t>
            </a:r>
            <a:r>
              <a:rPr lang="en-US" i="1"/>
              <a:t>au khi bàn giao sản phẩm dễ phát sinh những trục trặc</a:t>
            </a:r>
          </a:p>
          <a:p>
            <a:pPr>
              <a:lnSpc>
                <a:spcPct val="120000"/>
              </a:lnSpc>
            </a:pPr>
            <a:r>
              <a:rPr lang="en-US"/>
              <a:t>Với những phần mềm quy mô lớn, </a:t>
            </a:r>
            <a:r>
              <a:rPr lang="en-US">
                <a:solidFill>
                  <a:srgbClr val="FF0000"/>
                </a:solidFill>
              </a:rPr>
              <a:t>tư liệu đặc tả</a:t>
            </a:r>
            <a:r>
              <a:rPr lang="en-US"/>
              <a:t> cố định</a:t>
            </a:r>
          </a:p>
          <a:p>
            <a:pPr>
              <a:lnSpc>
                <a:spcPct val="120000"/>
              </a:lnSpc>
              <a:buNone/>
            </a:pPr>
            <a:r>
              <a:rPr lang="en-US" i="1"/>
              <a:t>	</a:t>
            </a:r>
            <a:r>
              <a:rPr lang="en-US" i="1">
                <a:sym typeface="Wingdings" pitchFamily="2" charset="2"/>
              </a:rPr>
              <a:t> </a:t>
            </a:r>
            <a:r>
              <a:rPr lang="en-US" i="1"/>
              <a:t>Khó đáp ứng nhu cầu thay đổi của người dùng</a:t>
            </a:r>
          </a:p>
          <a:p>
            <a:pPr>
              <a:lnSpc>
                <a:spcPct val="120000"/>
              </a:lnSpc>
            </a:pPr>
            <a:r>
              <a:rPr lang="en-US" err="1">
                <a:solidFill>
                  <a:srgbClr val="FF0000"/>
                </a:solidFill>
              </a:rPr>
              <a:t>Phương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pháp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luận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thiết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kế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nhất</a:t>
            </a:r>
            <a:r>
              <a:rPr lang="en-US"/>
              <a:t> </a:t>
            </a:r>
            <a:r>
              <a:rPr lang="en-US" err="1"/>
              <a:t>quán</a:t>
            </a:r>
            <a:endParaRPr lang="en-US"/>
          </a:p>
          <a:p>
            <a:pPr>
              <a:lnSpc>
                <a:spcPct val="120000"/>
              </a:lnSpc>
              <a:buNone/>
            </a:pPr>
            <a:r>
              <a:rPr lang="en-US" i="1"/>
              <a:t>	</a:t>
            </a:r>
            <a:r>
              <a:rPr lang="en-US" i="1">
                <a:sym typeface="Wingdings" pitchFamily="2" charset="2"/>
              </a:rPr>
              <a:t> </a:t>
            </a:r>
            <a:r>
              <a:rPr lang="en-US" i="1" err="1"/>
              <a:t>Thiết</a:t>
            </a:r>
            <a:r>
              <a:rPr lang="en-US" i="1"/>
              <a:t> </a:t>
            </a:r>
            <a:r>
              <a:rPr lang="en-US" i="1" err="1"/>
              <a:t>kế</a:t>
            </a:r>
            <a:r>
              <a:rPr lang="en-US" i="1"/>
              <a:t> </a:t>
            </a:r>
            <a:r>
              <a:rPr lang="en-US" i="1" err="1"/>
              <a:t>theo</a:t>
            </a:r>
            <a:r>
              <a:rPr lang="en-US" i="1"/>
              <a:t> </a:t>
            </a:r>
            <a:r>
              <a:rPr lang="en-US" i="1" err="1"/>
              <a:t>cách</a:t>
            </a:r>
            <a:r>
              <a:rPr lang="en-US" i="1"/>
              <a:t> </a:t>
            </a:r>
            <a:r>
              <a:rPr lang="en-US" i="1" err="1"/>
              <a:t>riêng</a:t>
            </a:r>
            <a:r>
              <a:rPr lang="en-US" i="1"/>
              <a:t> dẫn </a:t>
            </a:r>
            <a:r>
              <a:rPr lang="en-US" i="1" err="1"/>
              <a:t>đến</a:t>
            </a:r>
            <a:r>
              <a:rPr lang="en-US" i="1"/>
              <a:t> giảm </a:t>
            </a:r>
            <a:r>
              <a:rPr lang="en-US" i="1" err="1"/>
              <a:t>chất</a:t>
            </a:r>
            <a:r>
              <a:rPr lang="en-US" i="1"/>
              <a:t> </a:t>
            </a:r>
            <a:r>
              <a:rPr lang="en-US" i="1" err="1"/>
              <a:t>lượng</a:t>
            </a:r>
            <a:r>
              <a:rPr lang="en-US" i="1"/>
              <a:t> </a:t>
            </a:r>
            <a:r>
              <a:rPr lang="en-US" i="1" err="1"/>
              <a:t>phần</a:t>
            </a:r>
            <a:r>
              <a:rPr lang="en-US" i="1"/>
              <a:t> mềm</a:t>
            </a:r>
          </a:p>
          <a:p>
            <a:pPr>
              <a:lnSpc>
                <a:spcPct val="120000"/>
              </a:lnSpc>
            </a:pPr>
            <a:r>
              <a:rPr lang="en-US" err="1">
                <a:solidFill>
                  <a:srgbClr val="FF0000"/>
                </a:solidFill>
              </a:rPr>
              <a:t>Không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có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chuẩn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về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việc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tạo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tư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liệu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  <a:p>
            <a:pPr>
              <a:lnSpc>
                <a:spcPct val="120000"/>
              </a:lnSpc>
              <a:buNone/>
            </a:pPr>
            <a:r>
              <a:rPr lang="en-US" i="1"/>
              <a:t>	</a:t>
            </a:r>
            <a:r>
              <a:rPr lang="en-US" i="1">
                <a:sym typeface="Wingdings" pitchFamily="2" charset="2"/>
              </a:rPr>
              <a:t> </a:t>
            </a:r>
            <a:r>
              <a:rPr lang="en-US" i="1" err="1">
                <a:sym typeface="Wingdings" pitchFamily="2" charset="2"/>
              </a:rPr>
              <a:t>Đ</a:t>
            </a:r>
            <a:r>
              <a:rPr lang="en-US" i="1" err="1"/>
              <a:t>ặc</a:t>
            </a:r>
            <a:r>
              <a:rPr lang="en-US" i="1"/>
              <a:t> </a:t>
            </a:r>
            <a:r>
              <a:rPr lang="en-US" i="1" err="1"/>
              <a:t>tả</a:t>
            </a:r>
            <a:r>
              <a:rPr lang="en-US" i="1"/>
              <a:t> </a:t>
            </a:r>
            <a:r>
              <a:rPr lang="en-US" i="1" err="1"/>
              <a:t>không</a:t>
            </a:r>
            <a:r>
              <a:rPr lang="en-US" i="1"/>
              <a:t> </a:t>
            </a:r>
            <a:r>
              <a:rPr lang="en-US" i="1" err="1"/>
              <a:t>rõ</a:t>
            </a:r>
            <a:r>
              <a:rPr lang="en-US" i="1"/>
              <a:t> </a:t>
            </a:r>
            <a:r>
              <a:rPr lang="en-US" i="1" err="1"/>
              <a:t>ràng</a:t>
            </a:r>
            <a:r>
              <a:rPr lang="en-US" i="1"/>
              <a:t> </a:t>
            </a:r>
            <a:r>
              <a:rPr lang="en-US" i="1" err="1"/>
              <a:t>sẽ</a:t>
            </a:r>
            <a:r>
              <a:rPr lang="en-US" i="1"/>
              <a:t> </a:t>
            </a:r>
            <a:r>
              <a:rPr lang="en-US" i="1" err="1"/>
              <a:t>làm</a:t>
            </a:r>
            <a:r>
              <a:rPr lang="en-US" i="1"/>
              <a:t> </a:t>
            </a:r>
            <a:r>
              <a:rPr lang="en-US" i="1" err="1"/>
              <a:t>giảm</a:t>
            </a:r>
            <a:r>
              <a:rPr lang="en-US" i="1"/>
              <a:t> </a:t>
            </a:r>
            <a:r>
              <a:rPr lang="en-US" i="1" err="1"/>
              <a:t>chất</a:t>
            </a:r>
            <a:r>
              <a:rPr lang="en-US" i="1"/>
              <a:t> </a:t>
            </a:r>
            <a:r>
              <a:rPr lang="en-US" i="1" err="1"/>
              <a:t>lượng</a:t>
            </a:r>
            <a:r>
              <a:rPr lang="en-US" i="1"/>
              <a:t> </a:t>
            </a:r>
            <a:r>
              <a:rPr lang="en-US" i="1" err="1"/>
              <a:t>phần</a:t>
            </a:r>
            <a:r>
              <a:rPr lang="en-US" i="1"/>
              <a:t> </a:t>
            </a:r>
            <a:r>
              <a:rPr lang="en-US" i="1" err="1"/>
              <a:t>mềm</a:t>
            </a:r>
            <a:endParaRPr lang="en-US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0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 Các vấn đề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FF0000"/>
                </a:solidFill>
              </a:rPr>
              <a:t>Không có phương pháp mô tả rõ ràng </a:t>
            </a:r>
            <a:r>
              <a:rPr lang="en-US"/>
              <a:t>yêu cầu của khách hàng</a:t>
            </a:r>
          </a:p>
          <a:p>
            <a:pPr>
              <a:lnSpc>
                <a:spcPct val="120000"/>
              </a:lnSpc>
              <a:buNone/>
            </a:pPr>
            <a:r>
              <a:rPr lang="en-US" i="1">
                <a:sym typeface="Wingdings" pitchFamily="2" charset="2"/>
              </a:rPr>
              <a:t>  S</a:t>
            </a:r>
            <a:r>
              <a:rPr lang="en-US" i="1"/>
              <a:t>au khi bàn giao sản phẩm dễ phát sinh những trục trặc (troubles)</a:t>
            </a:r>
          </a:p>
          <a:p>
            <a:pPr>
              <a:lnSpc>
                <a:spcPct val="120000"/>
              </a:lnSpc>
            </a:pPr>
            <a:r>
              <a:rPr lang="en-US"/>
              <a:t>Với những phần mềm quy mô lớn, </a:t>
            </a:r>
            <a:r>
              <a:rPr lang="en-US">
                <a:solidFill>
                  <a:srgbClr val="FF0000"/>
                </a:solidFill>
              </a:rPr>
              <a:t>tư liệu đặc tả</a:t>
            </a:r>
            <a:r>
              <a:rPr lang="en-US"/>
              <a:t> cố định</a:t>
            </a:r>
          </a:p>
          <a:p>
            <a:pPr>
              <a:lnSpc>
                <a:spcPct val="120000"/>
              </a:lnSpc>
              <a:buNone/>
            </a:pPr>
            <a:r>
              <a:rPr lang="en-US" i="1"/>
              <a:t>	</a:t>
            </a:r>
            <a:r>
              <a:rPr lang="en-US" i="1">
                <a:sym typeface="Wingdings" pitchFamily="2" charset="2"/>
              </a:rPr>
              <a:t> </a:t>
            </a:r>
            <a:r>
              <a:rPr lang="en-US" i="1"/>
              <a:t>Khó đáp ứng nhu cầu thay đổi của người dùng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FF0000"/>
                </a:solidFill>
              </a:rPr>
              <a:t>Phương pháp luận thiết kế </a:t>
            </a:r>
            <a:r>
              <a:rPr lang="en-US"/>
              <a:t>không nhất quán</a:t>
            </a:r>
          </a:p>
          <a:p>
            <a:pPr>
              <a:lnSpc>
                <a:spcPct val="120000"/>
              </a:lnSpc>
              <a:buNone/>
            </a:pPr>
            <a:r>
              <a:rPr lang="en-US" i="1"/>
              <a:t>	</a:t>
            </a:r>
            <a:r>
              <a:rPr lang="en-US" i="1">
                <a:sym typeface="Wingdings" pitchFamily="2" charset="2"/>
              </a:rPr>
              <a:t> </a:t>
            </a:r>
            <a:r>
              <a:rPr lang="en-US" i="1"/>
              <a:t>Thiết kế theo cách riêng dẫn đến giảm chất lượng phần mềm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FF0000"/>
                </a:solidFill>
              </a:rPr>
              <a:t>Không </a:t>
            </a:r>
            <a:r>
              <a:rPr lang="en-US" err="1">
                <a:solidFill>
                  <a:srgbClr val="FF0000"/>
                </a:solidFill>
              </a:rPr>
              <a:t>có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chuẩn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về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việc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tạo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tư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liệu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quy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phần</a:t>
            </a:r>
            <a:r>
              <a:rPr lang="en-US"/>
              <a:t> </a:t>
            </a:r>
            <a:r>
              <a:rPr lang="en-US" err="1"/>
              <a:t>mềm</a:t>
            </a:r>
            <a:endParaRPr lang="en-US"/>
          </a:p>
          <a:p>
            <a:pPr>
              <a:lnSpc>
                <a:spcPct val="120000"/>
              </a:lnSpc>
              <a:buNone/>
            </a:pPr>
            <a:r>
              <a:rPr lang="en-US" i="1"/>
              <a:t>	</a:t>
            </a:r>
            <a:r>
              <a:rPr lang="en-US" i="1">
                <a:sym typeface="Wingdings" pitchFamily="2" charset="2"/>
              </a:rPr>
              <a:t> </a:t>
            </a:r>
            <a:r>
              <a:rPr lang="en-US" i="1" err="1">
                <a:sym typeface="Wingdings" pitchFamily="2" charset="2"/>
              </a:rPr>
              <a:t>Đ</a:t>
            </a:r>
            <a:r>
              <a:rPr lang="en-US" i="1" err="1"/>
              <a:t>ặc</a:t>
            </a:r>
            <a:r>
              <a:rPr lang="en-US" i="1"/>
              <a:t> </a:t>
            </a:r>
            <a:r>
              <a:rPr lang="en-US" i="1" err="1"/>
              <a:t>tả</a:t>
            </a:r>
            <a:r>
              <a:rPr lang="en-US" i="1"/>
              <a:t> </a:t>
            </a:r>
            <a:r>
              <a:rPr lang="en-US" i="1" err="1"/>
              <a:t>không</a:t>
            </a:r>
            <a:r>
              <a:rPr lang="en-US" i="1"/>
              <a:t> </a:t>
            </a:r>
            <a:r>
              <a:rPr lang="en-US" i="1" err="1"/>
              <a:t>rõ</a:t>
            </a:r>
            <a:r>
              <a:rPr lang="en-US" i="1"/>
              <a:t> </a:t>
            </a:r>
            <a:r>
              <a:rPr lang="en-US" i="1" err="1"/>
              <a:t>ràng</a:t>
            </a:r>
            <a:r>
              <a:rPr lang="en-US" i="1"/>
              <a:t> </a:t>
            </a:r>
            <a:r>
              <a:rPr lang="en-US" i="1" err="1"/>
              <a:t>sẽ</a:t>
            </a:r>
            <a:r>
              <a:rPr lang="en-US" i="1"/>
              <a:t> </a:t>
            </a:r>
            <a:r>
              <a:rPr lang="en-US" i="1" err="1"/>
              <a:t>làm</a:t>
            </a:r>
            <a:r>
              <a:rPr lang="en-US" i="1"/>
              <a:t> </a:t>
            </a:r>
            <a:r>
              <a:rPr lang="en-US" i="1" err="1"/>
              <a:t>giảm</a:t>
            </a:r>
            <a:r>
              <a:rPr lang="en-US" i="1"/>
              <a:t> </a:t>
            </a:r>
            <a:r>
              <a:rPr lang="en-US" i="1" err="1"/>
              <a:t>chất</a:t>
            </a:r>
            <a:r>
              <a:rPr lang="en-US" i="1"/>
              <a:t> </a:t>
            </a:r>
            <a:r>
              <a:rPr lang="en-US" i="1" err="1"/>
              <a:t>lượng</a:t>
            </a:r>
            <a:r>
              <a:rPr lang="en-US" i="1"/>
              <a:t> </a:t>
            </a:r>
            <a:r>
              <a:rPr lang="en-US" i="1" err="1"/>
              <a:t>phần</a:t>
            </a:r>
            <a:r>
              <a:rPr lang="en-US" i="1"/>
              <a:t> </a:t>
            </a:r>
            <a:r>
              <a:rPr lang="en-US" i="1" err="1"/>
              <a:t>mềm</a:t>
            </a:r>
            <a:endParaRPr lang="en-US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30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 Các vấn đề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>
                <a:solidFill>
                  <a:srgbClr val="FF0000"/>
                </a:solidFill>
              </a:rPr>
              <a:t>Không kiểm thử tính đúng đắn của phần mềm </a:t>
            </a:r>
            <a:r>
              <a:rPr lang="en-US" sz="2800"/>
              <a:t>ở từng giai đoạn mà chỉ kiểm ở giai đoạn cuối và phát hiện ra lỗi</a:t>
            </a:r>
          </a:p>
          <a:p>
            <a:pPr>
              <a:lnSpc>
                <a:spcPct val="120000"/>
              </a:lnSpc>
              <a:buNone/>
            </a:pPr>
            <a:r>
              <a:rPr lang="en-US" sz="2800"/>
              <a:t>	</a:t>
            </a:r>
            <a:r>
              <a:rPr lang="en-US" sz="2800" i="1">
                <a:sym typeface="Wingdings" pitchFamily="2" charset="2"/>
              </a:rPr>
              <a:t></a:t>
            </a:r>
            <a:r>
              <a:rPr lang="en-US" sz="2800" i="1"/>
              <a:t> thường bàn giao sản phẩm không đúng hạn</a:t>
            </a:r>
          </a:p>
          <a:p>
            <a:pPr>
              <a:lnSpc>
                <a:spcPct val="120000"/>
              </a:lnSpc>
            </a:pPr>
            <a:r>
              <a:rPr lang="en-US" sz="2800">
                <a:solidFill>
                  <a:srgbClr val="FF0000"/>
                </a:solidFill>
              </a:rPr>
              <a:t>Coi trọng việc lập trình hơn khâu thiết kế</a:t>
            </a:r>
          </a:p>
          <a:p>
            <a:pPr>
              <a:lnSpc>
                <a:spcPct val="120000"/>
              </a:lnSpc>
              <a:buNone/>
            </a:pPr>
            <a:r>
              <a:rPr lang="en-US" sz="2800">
                <a:sym typeface="Wingdings" pitchFamily="2" charset="2"/>
              </a:rPr>
              <a:t>	</a:t>
            </a:r>
            <a:r>
              <a:rPr lang="en-US" sz="2800" i="1">
                <a:sym typeface="Wingdings" pitchFamily="2" charset="2"/>
              </a:rPr>
              <a:t> </a:t>
            </a:r>
            <a:r>
              <a:rPr lang="en-US" sz="2800" i="1"/>
              <a:t>giảm chất lượng phần mềm</a:t>
            </a:r>
          </a:p>
          <a:p>
            <a:pPr>
              <a:lnSpc>
                <a:spcPct val="120000"/>
              </a:lnSpc>
            </a:pPr>
            <a:r>
              <a:rPr lang="en-US" sz="2800">
                <a:solidFill>
                  <a:srgbClr val="FF0000"/>
                </a:solidFill>
              </a:rPr>
              <a:t>Coi thường việc tái sử dụng </a:t>
            </a:r>
            <a:r>
              <a:rPr lang="en-US" sz="2800"/>
              <a:t>phần mềm (software reuse)</a:t>
            </a:r>
          </a:p>
          <a:p>
            <a:pPr>
              <a:lnSpc>
                <a:spcPct val="120000"/>
              </a:lnSpc>
              <a:buNone/>
            </a:pPr>
            <a:r>
              <a:rPr lang="en-US" sz="2800"/>
              <a:t>	</a:t>
            </a:r>
            <a:r>
              <a:rPr lang="en-US" sz="2800" i="1">
                <a:sym typeface="Wingdings" pitchFamily="2" charset="2"/>
              </a:rPr>
              <a:t> giảm </a:t>
            </a:r>
            <a:r>
              <a:rPr lang="en-US" sz="2800" i="1"/>
              <a:t>năng suất lao động</a:t>
            </a:r>
          </a:p>
          <a:p>
            <a:pPr>
              <a:lnSpc>
                <a:spcPct val="120000"/>
              </a:lnSpc>
            </a:pPr>
            <a:r>
              <a:rPr lang="en-US" sz="2800"/>
              <a:t>Phần lớn các thao tác trong quy trình phát triển phần mềm do </a:t>
            </a:r>
            <a:r>
              <a:rPr lang="en-US" sz="2800">
                <a:solidFill>
                  <a:srgbClr val="FF0000"/>
                </a:solidFill>
              </a:rPr>
              <a:t>con người thực hiện</a:t>
            </a:r>
          </a:p>
          <a:p>
            <a:pPr>
              <a:lnSpc>
                <a:spcPct val="120000"/>
              </a:lnSpc>
              <a:buNone/>
            </a:pPr>
            <a:r>
              <a:rPr lang="en-US" sz="2800"/>
              <a:t>	</a:t>
            </a:r>
            <a:r>
              <a:rPr lang="en-US" sz="2800" i="1">
                <a:sym typeface="Wingdings" pitchFamily="2" charset="2"/>
              </a:rPr>
              <a:t> giảm </a:t>
            </a:r>
            <a:r>
              <a:rPr lang="en-US" sz="2800" i="1"/>
              <a:t>năng suất lao động</a:t>
            </a:r>
            <a:endParaRPr lang="en-US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6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3A0B03-40BB-4832-9E31-17F964CF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CHƯƠNG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BF5877-2338-47CB-A29E-546272338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nghệ</a:t>
            </a:r>
            <a:r>
              <a:rPr lang="en-US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3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2532216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 Các vấn đề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/>
              <a:t>Không chứng minh được </a:t>
            </a:r>
            <a:r>
              <a:rPr lang="en-US" sz="2800">
                <a:solidFill>
                  <a:srgbClr val="FF0000"/>
                </a:solidFill>
              </a:rPr>
              <a:t>tính đúng đắn </a:t>
            </a:r>
            <a:r>
              <a:rPr lang="en-US" sz="2800"/>
              <a:t>của phần mềm</a:t>
            </a:r>
          </a:p>
          <a:p>
            <a:pPr>
              <a:lnSpc>
                <a:spcPct val="120000"/>
              </a:lnSpc>
              <a:buNone/>
            </a:pPr>
            <a:r>
              <a:rPr lang="en-US" sz="2800"/>
              <a:t>	</a:t>
            </a:r>
            <a:r>
              <a:rPr lang="en-US" sz="2800" i="1">
                <a:sym typeface="Wingdings" pitchFamily="2" charset="2"/>
              </a:rPr>
              <a:t> giảm </a:t>
            </a:r>
            <a:r>
              <a:rPr lang="en-US" sz="2800" i="1"/>
              <a:t>độ tin cậy của phần mềm</a:t>
            </a:r>
          </a:p>
          <a:p>
            <a:pPr>
              <a:lnSpc>
                <a:spcPct val="120000"/>
              </a:lnSpc>
            </a:pPr>
            <a:r>
              <a:rPr lang="en-US"/>
              <a:t>Chuẩn về một phần mềm tốt không thể </a:t>
            </a:r>
            <a:r>
              <a:rPr lang="en-US">
                <a:solidFill>
                  <a:srgbClr val="FF0000"/>
                </a:solidFill>
              </a:rPr>
              <a:t>đo được một cách định lượng</a:t>
            </a:r>
          </a:p>
          <a:p>
            <a:pPr>
              <a:lnSpc>
                <a:spcPct val="120000"/>
              </a:lnSpc>
              <a:buNone/>
            </a:pPr>
            <a:r>
              <a:rPr lang="en-US" i="1">
                <a:sym typeface="Wingdings" pitchFamily="2" charset="2"/>
              </a:rPr>
              <a:t>	 </a:t>
            </a:r>
            <a:r>
              <a:rPr lang="en-US" i="1"/>
              <a:t>Không thể đánh giá được một hệ thống đúng đắn hay không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FF0000"/>
                </a:solidFill>
              </a:rPr>
              <a:t>Đầu tư nhân lực </a:t>
            </a:r>
            <a:r>
              <a:rPr lang="en-US"/>
              <a:t>lớn vào bảo trì</a:t>
            </a:r>
          </a:p>
          <a:p>
            <a:pPr>
              <a:lnSpc>
                <a:spcPct val="120000"/>
              </a:lnSpc>
              <a:buNone/>
            </a:pPr>
            <a:r>
              <a:rPr lang="en-US" i="1"/>
              <a:t>	</a:t>
            </a:r>
            <a:r>
              <a:rPr lang="en-US" i="1">
                <a:sym typeface="Wingdings" pitchFamily="2" charset="2"/>
              </a:rPr>
              <a:t> </a:t>
            </a:r>
            <a:r>
              <a:rPr lang="en-US" i="1"/>
              <a:t>giảm hiệu suất lao động của nhân viên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13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 Các vấn đề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/>
              <a:t>Công việc </a:t>
            </a:r>
            <a:r>
              <a:rPr lang="en-US">
                <a:solidFill>
                  <a:srgbClr val="FF0000"/>
                </a:solidFill>
              </a:rPr>
              <a:t>bảo trì kéo dài</a:t>
            </a:r>
          </a:p>
          <a:p>
            <a:pPr>
              <a:lnSpc>
                <a:spcPct val="120000"/>
              </a:lnSpc>
              <a:buNone/>
            </a:pPr>
            <a:r>
              <a:rPr lang="en-US" i="1"/>
              <a:t>	</a:t>
            </a:r>
            <a:r>
              <a:rPr lang="en-US" i="1">
                <a:sym typeface="Wingdings" pitchFamily="2" charset="2"/>
              </a:rPr>
              <a:t> </a:t>
            </a:r>
            <a:r>
              <a:rPr lang="en-US" i="1"/>
              <a:t>giảm chất lượng của tư liệu và ảnh hưởng xấu đến những việc khác 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FF0000"/>
                </a:solidFill>
              </a:rPr>
              <a:t>Quản lý dự án lỏng lẻo</a:t>
            </a:r>
          </a:p>
          <a:p>
            <a:pPr>
              <a:lnSpc>
                <a:spcPct val="120000"/>
              </a:lnSpc>
              <a:buNone/>
            </a:pPr>
            <a:r>
              <a:rPr lang="en-US" i="1"/>
              <a:t>	</a:t>
            </a:r>
            <a:r>
              <a:rPr lang="en-US" i="1">
                <a:sym typeface="Wingdings" pitchFamily="2" charset="2"/>
              </a:rPr>
              <a:t> q</a:t>
            </a:r>
            <a:r>
              <a:rPr lang="en-US" i="1"/>
              <a:t>uản lý lịch trình sản xuất phần mềm không rõ ràng</a:t>
            </a:r>
          </a:p>
          <a:p>
            <a:pPr>
              <a:lnSpc>
                <a:spcPct val="120000"/>
              </a:lnSpc>
            </a:pPr>
            <a:r>
              <a:rPr lang="en-US"/>
              <a:t>Không có </a:t>
            </a:r>
            <a:r>
              <a:rPr lang="en-US">
                <a:solidFill>
                  <a:srgbClr val="FF0000"/>
                </a:solidFill>
              </a:rPr>
              <a:t>tiêu chuẩn để ước lượng nhân lực và dự toán</a:t>
            </a:r>
          </a:p>
          <a:p>
            <a:pPr>
              <a:lnSpc>
                <a:spcPct val="120000"/>
              </a:lnSpc>
              <a:buNone/>
            </a:pPr>
            <a:r>
              <a:rPr lang="en-US" i="1">
                <a:sym typeface="Wingdings" pitchFamily="2" charset="2"/>
              </a:rPr>
              <a:t>	 </a:t>
            </a:r>
            <a:r>
              <a:rPr lang="en-US" i="1"/>
              <a:t>làm kéo dài thời hạn và vượt kinh phí của dự 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08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410C-4D07-4379-BDF2-4E9FE723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Tổng kết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3A84-4632-4745-8BE8-79E496FC6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Phần mềm gồm: </a:t>
            </a:r>
            <a:r>
              <a:rPr lang="en-US">
                <a:solidFill>
                  <a:srgbClr val="FF0000"/>
                </a:solidFill>
              </a:rPr>
              <a:t>chương trình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dữ liệu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tài liệu</a:t>
            </a:r>
          </a:p>
          <a:p>
            <a:r>
              <a:rPr lang="en-US"/>
              <a:t>Công nghệ phần mềm: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khoa học </a:t>
            </a:r>
            <a:r>
              <a:rPr lang="en-US"/>
              <a:t>về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các </a:t>
            </a:r>
            <a:r>
              <a:rPr lang="en-US">
                <a:solidFill>
                  <a:srgbClr val="FF0000"/>
                </a:solidFill>
              </a:rPr>
              <a:t>phương pháp luận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kỹ thuật</a:t>
            </a:r>
            <a:r>
              <a:rPr lang="en-US"/>
              <a:t> và </a:t>
            </a:r>
            <a:r>
              <a:rPr lang="en-US">
                <a:solidFill>
                  <a:srgbClr val="FF0000"/>
                </a:solidFill>
              </a:rPr>
              <a:t>công cụ </a:t>
            </a:r>
            <a:r>
              <a:rPr lang="en-US"/>
              <a:t>trong quy trình sản xuất và vận hành phần mềm nhằm </a:t>
            </a:r>
            <a:r>
              <a:rPr lang="en-US">
                <a:solidFill>
                  <a:srgbClr val="FF0000"/>
                </a:solidFill>
              </a:rPr>
              <a:t>tạo ra phần mềm</a:t>
            </a:r>
            <a:r>
              <a:rPr lang="en-US"/>
              <a:t> với những chất lượng mong muốn</a:t>
            </a:r>
          </a:p>
          <a:p>
            <a:pPr lvl="1"/>
            <a:r>
              <a:rPr lang="en-US"/>
              <a:t>Các pha: </a:t>
            </a:r>
            <a:r>
              <a:rPr lang="en-US">
                <a:solidFill>
                  <a:srgbClr val="FF0000"/>
                </a:solidFill>
              </a:rPr>
              <a:t>định nghĩa,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phát triển, hỗ trợ</a:t>
            </a:r>
            <a:endParaRPr lang="en-US"/>
          </a:p>
          <a:p>
            <a:r>
              <a:rPr lang="en-US"/>
              <a:t>Một số khó khăn:</a:t>
            </a:r>
          </a:p>
          <a:p>
            <a:pPr lvl="1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Không đáp ứng được nhu cầu</a:t>
            </a:r>
          </a:p>
          <a:p>
            <a:pPr lvl="1"/>
            <a:r>
              <a:rPr lang="vi-VN" sz="2000"/>
              <a:t>Khó khăn khi bảo trì</a:t>
            </a:r>
          </a:p>
          <a:p>
            <a:pPr lvl="1"/>
            <a:r>
              <a:rPr lang="vi-VN" sz="2000"/>
              <a:t>Phát hiện muộn về sai sót</a:t>
            </a:r>
          </a:p>
        </p:txBody>
      </p:sp>
    </p:spTree>
    <p:extLst>
      <p:ext uri="{BB962C8B-B14F-4D97-AF65-F5344CB8AC3E}">
        <p14:creationId xmlns:p14="http://schemas.microsoft.com/office/powerpoint/2010/main" val="3734160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stion &amp; Answer stock illustration. Illustration of confusion - 35256989">
            <a:extLst>
              <a:ext uri="{FF2B5EF4-FFF2-40B4-BE49-F238E27FC236}">
                <a16:creationId xmlns:a16="http://schemas.microsoft.com/office/drawing/2014/main" id="{3F5B1FEA-9A80-47CD-9696-B0371331F2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4" b="13527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A2FE7570-8AA4-4C54-95F8-7F6069FF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6969FB6-8607-469E-84BB-4E9214D062C9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68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Nội dung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US" b="1"/>
              <a:t>Phần mềm là gì?</a:t>
            </a:r>
          </a:p>
          <a:p>
            <a:pPr marL="571500" indent="-571500">
              <a:buFont typeface="+mj-lt"/>
              <a:buAutoNum type="arabicPeriod"/>
            </a:pPr>
            <a:r>
              <a:rPr lang="en-US" b="1"/>
              <a:t>Phân loại phần mềm</a:t>
            </a:r>
          </a:p>
          <a:p>
            <a:pPr marL="571500" indent="-571500">
              <a:buFont typeface="+mj-lt"/>
              <a:buAutoNum type="arabicPeriod"/>
            </a:pPr>
            <a:r>
              <a:rPr lang="en-US" b="1"/>
              <a:t>Công nghệ phần mềm là gì?</a:t>
            </a:r>
          </a:p>
          <a:p>
            <a:pPr marL="571500" indent="-571500">
              <a:buFont typeface="+mj-lt"/>
              <a:buAutoNum type="arabicPeriod"/>
            </a:pPr>
            <a:r>
              <a:rPr lang="en-US" b="1"/>
              <a:t>Các vấn đề trong công nghệ phần mềm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9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6C7F-A097-4081-8E13-021D2932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Mục tiêu của bài học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627AB-8782-47A9-9D36-AB1D27AA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Hiểu được các khái niệm cơ bản như: </a:t>
            </a:r>
            <a:r>
              <a:rPr lang="en-US">
                <a:solidFill>
                  <a:srgbClr val="FF0000"/>
                </a:solidFill>
              </a:rPr>
              <a:t>phần mềm</a:t>
            </a:r>
            <a:r>
              <a:rPr lang="en-US"/>
              <a:t> và </a:t>
            </a:r>
            <a:r>
              <a:rPr lang="en-US">
                <a:solidFill>
                  <a:srgbClr val="FF0000"/>
                </a:solidFill>
              </a:rPr>
              <a:t>công nghệ phần mềm</a:t>
            </a:r>
          </a:p>
          <a:p>
            <a:r>
              <a:rPr lang="en-US"/>
              <a:t>Biết được </a:t>
            </a:r>
            <a:r>
              <a:rPr lang="en-US">
                <a:solidFill>
                  <a:srgbClr val="FF0000"/>
                </a:solidFill>
              </a:rPr>
              <a:t>các pha trong phát triển phần mềm</a:t>
            </a:r>
          </a:p>
          <a:p>
            <a:r>
              <a:rPr lang="en-US"/>
              <a:t>Biết được </a:t>
            </a:r>
            <a:r>
              <a:rPr lang="en-US">
                <a:solidFill>
                  <a:srgbClr val="FF0000"/>
                </a:solidFill>
              </a:rPr>
              <a:t>những khó khăn, thách thức</a:t>
            </a:r>
            <a:r>
              <a:rPr lang="en-US"/>
              <a:t> gặp phải trong quá trình phát triển phần mềm</a:t>
            </a:r>
          </a:p>
        </p:txBody>
      </p:sp>
    </p:spTree>
    <p:extLst>
      <p:ext uri="{BB962C8B-B14F-4D97-AF65-F5344CB8AC3E}">
        <p14:creationId xmlns:p14="http://schemas.microsoft.com/office/powerpoint/2010/main" val="14859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D32A-F3C8-4388-919F-3B5B5480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Phần mềm là gì?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1B64-5B52-435B-8340-DBE1EDA7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Định nghĩa (*):</a:t>
            </a:r>
          </a:p>
          <a:p>
            <a:pPr lvl="1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Các lệnh </a:t>
            </a:r>
            <a:r>
              <a:rPr lang="en-US"/>
              <a:t>(chương trình máy tính) khi được thực hiện thì cung cấp những chức năng và kết quả mong muốn</a:t>
            </a:r>
          </a:p>
          <a:p>
            <a:pPr lvl="1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Các cấu trúc dữ liệu </a:t>
            </a:r>
            <a:r>
              <a:rPr lang="en-US"/>
              <a:t>làm cho chương trình thao tác thông tin thích hợp</a:t>
            </a:r>
          </a:p>
          <a:p>
            <a:pPr lvl="1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Các tài liệu mô tả </a:t>
            </a:r>
            <a:r>
              <a:rPr lang="en-US"/>
              <a:t>thao tác và cách sử dụng chương trình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C4C43-24D5-42BB-A737-1CD12FD405C7}"/>
              </a:ext>
            </a:extLst>
          </p:cNvPr>
          <p:cNvSpPr txBox="1">
            <a:spLocks/>
          </p:cNvSpPr>
          <p:nvPr/>
        </p:nvSpPr>
        <p:spPr>
          <a:xfrm>
            <a:off x="1423737" y="5346031"/>
            <a:ext cx="6661484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/>
              <a:t>(*) Roger Pressman (McGraw-Hill 2014). </a:t>
            </a:r>
            <a:r>
              <a:rPr lang="en-US" sz="1600" i="1"/>
              <a:t>Software Engineering: A Practitioner’s Approach, 8/e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3636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D32A-F3C8-4388-919F-3B5B5480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Phần mềm là gì?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1B64-5B52-435B-8340-DBE1EDA7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Các đặc trưng của phần mềm:</a:t>
            </a:r>
          </a:p>
          <a:p>
            <a:pPr lvl="1">
              <a:lnSpc>
                <a:spcPct val="100000"/>
              </a:lnSpc>
            </a:pPr>
            <a:r>
              <a:rPr lang="en-US"/>
              <a:t>Là hàng hóa </a:t>
            </a:r>
            <a:r>
              <a:rPr lang="en-US">
                <a:solidFill>
                  <a:srgbClr val="FF0000"/>
                </a:solidFill>
              </a:rPr>
              <a:t>vô hình</a:t>
            </a:r>
            <a:r>
              <a:rPr lang="en-US"/>
              <a:t>, không nhìn thấy được</a:t>
            </a:r>
          </a:p>
          <a:p>
            <a:pPr lvl="1">
              <a:lnSpc>
                <a:spcPct val="100000"/>
              </a:lnSpc>
            </a:pPr>
            <a:r>
              <a:rPr lang="en-US"/>
              <a:t>Chất lượng phần mềm: không mòn đi mà có </a:t>
            </a:r>
            <a:r>
              <a:rPr lang="en-US">
                <a:solidFill>
                  <a:srgbClr val="FF0000"/>
                </a:solidFill>
              </a:rPr>
              <a:t>xu hướng tốt lên</a:t>
            </a:r>
            <a:r>
              <a:rPr lang="en-US"/>
              <a:t> sau mỗi lần có lỗi (error) được phát hiện và sửa</a:t>
            </a:r>
          </a:p>
          <a:p>
            <a:pPr lvl="1">
              <a:lnSpc>
                <a:spcPct val="100000"/>
              </a:lnSpc>
            </a:pPr>
            <a:r>
              <a:rPr lang="en-US"/>
              <a:t>Phần mềm vốn </a:t>
            </a:r>
            <a:r>
              <a:rPr lang="en-US">
                <a:solidFill>
                  <a:srgbClr val="FF0000"/>
                </a:solidFill>
              </a:rPr>
              <a:t>chứa lỗi tiềm tàng</a:t>
            </a:r>
            <a:r>
              <a:rPr lang="en-US"/>
              <a:t>, theo quy mô càng lớn thì khả năng chứa lỗi càng cao</a:t>
            </a:r>
          </a:p>
          <a:p>
            <a:pPr lvl="1"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</a:rPr>
              <a:t>Lỗi phần mềm </a:t>
            </a:r>
            <a:r>
              <a:rPr lang="en-US"/>
              <a:t>dễ được phát hiện bởi người ngoài</a:t>
            </a:r>
          </a:p>
          <a:p>
            <a:pPr lvl="1">
              <a:lnSpc>
                <a:spcPct val="100000"/>
              </a:lnSpc>
            </a:pPr>
            <a:r>
              <a:rPr lang="en-US"/>
              <a:t>Chức năng của phần mềm </a:t>
            </a:r>
            <a:r>
              <a:rPr lang="en-US">
                <a:solidFill>
                  <a:srgbClr val="FF0000"/>
                </a:solidFill>
              </a:rPr>
              <a:t>thường biến hóa</a:t>
            </a:r>
            <a:r>
              <a:rPr lang="en-US"/>
              <a:t>, thay đổi theo thời gian (theo nơi sử dụng)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D32A-F3C8-4388-919F-3B5B5480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Phân loại phần mềm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1B64-5B52-435B-8340-DBE1EDA7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/>
              <a:t>Phần mềm </a:t>
            </a:r>
            <a:r>
              <a:rPr lang="en-US">
                <a:solidFill>
                  <a:srgbClr val="FF0000"/>
                </a:solidFill>
              </a:rPr>
              <a:t>hệ thống </a:t>
            </a:r>
            <a:r>
              <a:rPr lang="en-US"/>
              <a:t>(System SW)</a:t>
            </a:r>
          </a:p>
          <a:p>
            <a:pPr>
              <a:lnSpc>
                <a:spcPct val="110000"/>
              </a:lnSpc>
            </a:pPr>
            <a:r>
              <a:rPr lang="en-US"/>
              <a:t>Phần mềm </a:t>
            </a:r>
            <a:r>
              <a:rPr lang="en-US">
                <a:solidFill>
                  <a:srgbClr val="FF0000"/>
                </a:solidFill>
              </a:rPr>
              <a:t>thời gian thực </a:t>
            </a:r>
            <a:r>
              <a:rPr lang="en-US"/>
              <a:t>(Real-time SW)</a:t>
            </a:r>
          </a:p>
          <a:p>
            <a:pPr>
              <a:lnSpc>
                <a:spcPct val="110000"/>
              </a:lnSpc>
            </a:pPr>
            <a:r>
              <a:rPr lang="en-US"/>
              <a:t>Phần mềm </a:t>
            </a:r>
            <a:r>
              <a:rPr lang="en-US">
                <a:solidFill>
                  <a:srgbClr val="FF0000"/>
                </a:solidFill>
              </a:rPr>
              <a:t>nghiệp vụ </a:t>
            </a:r>
            <a:r>
              <a:rPr lang="en-US"/>
              <a:t>(Business SW)</a:t>
            </a:r>
          </a:p>
          <a:p>
            <a:pPr>
              <a:lnSpc>
                <a:spcPct val="110000"/>
              </a:lnSpc>
            </a:pPr>
            <a:r>
              <a:rPr lang="en-US"/>
              <a:t>Phần mềm </a:t>
            </a:r>
            <a:r>
              <a:rPr lang="en-US">
                <a:solidFill>
                  <a:srgbClr val="FF0000"/>
                </a:solidFill>
              </a:rPr>
              <a:t>KH&amp;KT </a:t>
            </a:r>
            <a:r>
              <a:rPr lang="en-US"/>
              <a:t>(Engineering &amp; Science SW)</a:t>
            </a:r>
          </a:p>
          <a:p>
            <a:pPr>
              <a:lnSpc>
                <a:spcPct val="110000"/>
              </a:lnSpc>
            </a:pPr>
            <a:r>
              <a:rPr lang="en-US"/>
              <a:t>Phần mềm </a:t>
            </a:r>
            <a:r>
              <a:rPr lang="en-US">
                <a:solidFill>
                  <a:srgbClr val="FF0000"/>
                </a:solidFill>
              </a:rPr>
              <a:t>nhúng</a:t>
            </a:r>
            <a:r>
              <a:rPr lang="en-US"/>
              <a:t> (Embedded SW)</a:t>
            </a:r>
          </a:p>
          <a:p>
            <a:pPr>
              <a:lnSpc>
                <a:spcPct val="110000"/>
              </a:lnSpc>
            </a:pPr>
            <a:r>
              <a:rPr lang="en-US"/>
              <a:t>Phần mềm máy </a:t>
            </a:r>
            <a:r>
              <a:rPr lang="en-US">
                <a:solidFill>
                  <a:srgbClr val="FF0000"/>
                </a:solidFill>
              </a:rPr>
              <a:t>cá nhân </a:t>
            </a:r>
            <a:r>
              <a:rPr lang="en-US"/>
              <a:t>(Personal computer SW)</a:t>
            </a:r>
          </a:p>
          <a:p>
            <a:pPr>
              <a:lnSpc>
                <a:spcPct val="110000"/>
              </a:lnSpc>
            </a:pPr>
            <a:r>
              <a:rPr lang="en-US"/>
              <a:t>Phần mềm trên </a:t>
            </a:r>
            <a:r>
              <a:rPr lang="en-US">
                <a:solidFill>
                  <a:srgbClr val="FF0000"/>
                </a:solidFill>
              </a:rPr>
              <a:t>Web</a:t>
            </a:r>
            <a:r>
              <a:rPr lang="en-US"/>
              <a:t> (Web-based SW)</a:t>
            </a:r>
          </a:p>
          <a:p>
            <a:pPr>
              <a:lnSpc>
                <a:spcPct val="110000"/>
              </a:lnSpc>
            </a:pPr>
            <a:r>
              <a:rPr lang="en-US"/>
              <a:t>Phần mềm </a:t>
            </a:r>
            <a:r>
              <a:rPr lang="en-US">
                <a:solidFill>
                  <a:srgbClr val="FF0000"/>
                </a:solidFill>
              </a:rPr>
              <a:t>trí tuệ nhân tạo </a:t>
            </a:r>
            <a:r>
              <a:rPr lang="en-US"/>
              <a:t>(Artificial Intelligent SW)</a:t>
            </a:r>
          </a:p>
        </p:txBody>
      </p:sp>
    </p:spTree>
    <p:extLst>
      <p:ext uri="{BB962C8B-B14F-4D97-AF65-F5344CB8AC3E}">
        <p14:creationId xmlns:p14="http://schemas.microsoft.com/office/powerpoint/2010/main" val="268358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Câu </a:t>
            </a:r>
            <a:r>
              <a:rPr lang="vi-VN" err="1"/>
              <a:t>hỏi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vi-VN"/>
              <a:t>Phân </a:t>
            </a:r>
            <a:r>
              <a:rPr lang="vi-VN" err="1"/>
              <a:t>biệt</a:t>
            </a:r>
            <a:r>
              <a:rPr lang="vi-VN"/>
              <a:t> </a:t>
            </a:r>
            <a:r>
              <a:rPr lang="vi-VN" err="1"/>
              <a:t>các</a:t>
            </a:r>
            <a:r>
              <a:rPr lang="vi-VN"/>
              <a:t> </a:t>
            </a:r>
            <a:r>
              <a:rPr lang="vi-VN" err="1"/>
              <a:t>khái</a:t>
            </a:r>
            <a:r>
              <a:rPr lang="vi-VN"/>
              <a:t> </a:t>
            </a:r>
            <a:r>
              <a:rPr lang="vi-VN" err="1"/>
              <a:t>niệm</a:t>
            </a:r>
            <a:r>
              <a:rPr lang="vi-VN"/>
              <a:t> sau</a:t>
            </a:r>
            <a:r>
              <a:rPr lang="en-US"/>
              <a:t>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vi-VN" err="1"/>
              <a:t>Hệ</a:t>
            </a:r>
            <a:r>
              <a:rPr lang="vi-VN"/>
              <a:t> thống, phần mềm, ứng dụng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vi-VN"/>
              <a:t>Lập trình, phát triển phần mềm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vi-VN"/>
              <a:t>Lập trình viên và kỹ sư phần mềm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666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B97ACF3D4C3947A651ED46BC5E2D70" ma:contentTypeVersion="10" ma:contentTypeDescription="Create a new document." ma:contentTypeScope="" ma:versionID="e00eaf52102b8c3d9183fa8a37f1523b">
  <xsd:schema xmlns:xsd="http://www.w3.org/2001/XMLSchema" xmlns:xs="http://www.w3.org/2001/XMLSchema" xmlns:p="http://schemas.microsoft.com/office/2006/metadata/properties" xmlns:ns2="686d785d-8579-4421-a11b-9825e658610e" xmlns:ns3="0cd27f38-2525-46c9-92b7-6a3ba91ba510" targetNamespace="http://schemas.microsoft.com/office/2006/metadata/properties" ma:root="true" ma:fieldsID="bfb053d206159e1e18be42d8d6467c39" ns2:_="" ns3:_="">
    <xsd:import namespace="686d785d-8579-4421-a11b-9825e658610e"/>
    <xsd:import namespace="0cd27f38-2525-46c9-92b7-6a3ba91ba5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6d785d-8579-4421-a11b-9825e6586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27f38-2525-46c9-92b7-6a3ba91ba51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B063F8-204E-41EE-AAC0-5E74FC737F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2C68D6-BED8-4FAA-AE0C-64EC94BE8F9B}">
  <ds:schemaRefs>
    <ds:schemaRef ds:uri="0cd27f38-2525-46c9-92b7-6a3ba91ba510"/>
    <ds:schemaRef ds:uri="686d785d-8579-4421-a11b-9825e65861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12C2B3E-3CE6-41CC-A432-B97D5B68C3E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34</Slides>
  <Notes>34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Custom Design</vt:lpstr>
      <vt:lpstr>PowerPoint Presentation</vt:lpstr>
      <vt:lpstr>Nhập môn  Công nghệ Phần mềm</vt:lpstr>
      <vt:lpstr>CHƯƠNG 1</vt:lpstr>
      <vt:lpstr>Nội dung</vt:lpstr>
      <vt:lpstr>Mục tiêu của bài học</vt:lpstr>
      <vt:lpstr>1. Phần mềm là gì?</vt:lpstr>
      <vt:lpstr>1. Phần mềm là gì?</vt:lpstr>
      <vt:lpstr>2. Phân loại phần mềm</vt:lpstr>
      <vt:lpstr>Câu hỏi</vt:lpstr>
      <vt:lpstr>Nội dung</vt:lpstr>
      <vt:lpstr>2. Công nghệ phần mềm (Software Engineering)</vt:lpstr>
      <vt:lpstr>Định nghĩa</vt:lpstr>
      <vt:lpstr>PowerPoint Presentation</vt:lpstr>
      <vt:lpstr>Định nghĩa</vt:lpstr>
      <vt:lpstr>Các mục tiêu chính</vt:lpstr>
      <vt:lpstr>CNPM là công nghệ phân lớp</vt:lpstr>
      <vt:lpstr>Quy trình - Process</vt:lpstr>
      <vt:lpstr>Các phương pháp - Methods</vt:lpstr>
      <vt:lpstr>Công cụ - Tools</vt:lpstr>
      <vt:lpstr>SE các pha</vt:lpstr>
      <vt:lpstr>Pha định nghĩa</vt:lpstr>
      <vt:lpstr>Pha phát triển</vt:lpstr>
      <vt:lpstr>Pha hỗ trợ</vt:lpstr>
      <vt:lpstr>Nội dung</vt:lpstr>
      <vt:lpstr>PowerPoint Presentation</vt:lpstr>
      <vt:lpstr>4. Các vấn đề</vt:lpstr>
      <vt:lpstr>4. Các vấn đề</vt:lpstr>
      <vt:lpstr>4. Các vấn đề</vt:lpstr>
      <vt:lpstr>4. Các vấn đề</vt:lpstr>
      <vt:lpstr>4. Các vấn đề</vt:lpstr>
      <vt:lpstr>4. Các vấn đề</vt:lpstr>
      <vt:lpstr>Tổng kết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revision>1</cp:revision>
  <dcterms:created xsi:type="dcterms:W3CDTF">2020-04-20T02:25:53Z</dcterms:created>
  <dcterms:modified xsi:type="dcterms:W3CDTF">2022-01-10T14:48:44Z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0x0101004AB97ACF3D4C3947A651ED46BC5E2D70</vt:lpwstr>
  </property>
</Properties>
</file>