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41"/>
  </p:notesMasterIdLst>
  <p:sldIdLst>
    <p:sldId id="256" r:id="rId5"/>
    <p:sldId id="262" r:id="rId6"/>
    <p:sldId id="394" r:id="rId7"/>
    <p:sldId id="411" r:id="rId8"/>
    <p:sldId id="451" r:id="rId9"/>
    <p:sldId id="417" r:id="rId10"/>
    <p:sldId id="416" r:id="rId11"/>
    <p:sldId id="413" r:id="rId12"/>
    <p:sldId id="270" r:id="rId13"/>
    <p:sldId id="372" r:id="rId14"/>
    <p:sldId id="373" r:id="rId15"/>
    <p:sldId id="374" r:id="rId16"/>
    <p:sldId id="414" r:id="rId17"/>
    <p:sldId id="272" r:id="rId18"/>
    <p:sldId id="415" r:id="rId19"/>
    <p:sldId id="304" r:id="rId20"/>
    <p:sldId id="299" r:id="rId21"/>
    <p:sldId id="301" r:id="rId22"/>
    <p:sldId id="302" r:id="rId23"/>
    <p:sldId id="347" r:id="rId24"/>
    <p:sldId id="348" r:id="rId25"/>
    <p:sldId id="355" r:id="rId26"/>
    <p:sldId id="356" r:id="rId27"/>
    <p:sldId id="357" r:id="rId28"/>
    <p:sldId id="397" r:id="rId29"/>
    <p:sldId id="350" r:id="rId30"/>
    <p:sldId id="358" r:id="rId31"/>
    <p:sldId id="359" r:id="rId32"/>
    <p:sldId id="360" r:id="rId33"/>
    <p:sldId id="361" r:id="rId34"/>
    <p:sldId id="362" r:id="rId35"/>
    <p:sldId id="363" r:id="rId36"/>
    <p:sldId id="400" r:id="rId37"/>
    <p:sldId id="452" r:id="rId38"/>
    <p:sldId id="409" r:id="rId39"/>
    <p:sldId id="265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6AA60E-9CFC-4B5E-8BE7-5ED1C1C00F83}" v="4" dt="2021-10-16T14:54:56.223"/>
    <p1510:client id="{6C3AD99B-66BF-4E60-ABF9-91047084DA4A}" v="3" dt="2021-10-19T09:25:24.482"/>
    <p1510:client id="{802F6BD5-BF8A-4A14-9C64-CAFFE84F67EE}" v="2" dt="2021-10-07T02:46:13.687"/>
    <p1510:client id="{8090B9D4-0FB9-4E43-9845-96C359D3DECC}" v="2" dt="2021-10-18T14:31:57.290"/>
    <p1510:client id="{BD51BCF1-8EF6-4A91-B4CC-A44FA7F61B30}" v="1" dt="2022-02-07T08:59:23.590"/>
    <p1510:client id="{CCDD5383-90BC-4050-98D4-86837B995E00}" v="8" dt="2021-10-18T14:07:21.0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HUY BACH 20198205" userId="S::bach.nh198205@sis.hust.edu.vn::48e49b81-ce4c-49cf-b758-742b8fad3dc6" providerId="AD" clId="Web-{CCDD5383-90BC-4050-98D4-86837B995E00}"/>
    <pc:docChg chg="modSld">
      <pc:chgData name="NGUYEN HUY BACH 20198205" userId="S::bach.nh198205@sis.hust.edu.vn::48e49b81-ce4c-49cf-b758-742b8fad3dc6" providerId="AD" clId="Web-{CCDD5383-90BC-4050-98D4-86837B995E00}" dt="2021-10-18T14:07:21.016" v="9" actId="20577"/>
      <pc:docMkLst>
        <pc:docMk/>
      </pc:docMkLst>
      <pc:sldChg chg="modSp">
        <pc:chgData name="NGUYEN HUY BACH 20198205" userId="S::bach.nh198205@sis.hust.edu.vn::48e49b81-ce4c-49cf-b758-742b8fad3dc6" providerId="AD" clId="Web-{CCDD5383-90BC-4050-98D4-86837B995E00}" dt="2021-10-18T14:07:21.016" v="9" actId="20577"/>
        <pc:sldMkLst>
          <pc:docMk/>
          <pc:sldMk cId="1964360463" sldId="360"/>
        </pc:sldMkLst>
        <pc:spChg chg="mod">
          <ac:chgData name="NGUYEN HUY BACH 20198205" userId="S::bach.nh198205@sis.hust.edu.vn::48e49b81-ce4c-49cf-b758-742b8fad3dc6" providerId="AD" clId="Web-{CCDD5383-90BC-4050-98D4-86837B995E00}" dt="2021-10-18T14:07:21.016" v="9" actId="20577"/>
          <ac:spMkLst>
            <pc:docMk/>
            <pc:sldMk cId="1964360463" sldId="360"/>
            <ac:spMk id="117762" creationId="{00000000-0000-0000-0000-000000000000}"/>
          </ac:spMkLst>
        </pc:spChg>
      </pc:sldChg>
    </pc:docChg>
  </pc:docChgLst>
  <pc:docChgLst>
    <pc:chgData name="PHAM TUAN HUNG 20198230" userId="S::hung.pt198230@sis.hust.edu.vn::54887382-31b4-4758-bee8-2aa24490e99a" providerId="AD" clId="Web-{8090B9D4-0FB9-4E43-9845-96C359D3DECC}"/>
    <pc:docChg chg="modSld">
      <pc:chgData name="PHAM TUAN HUNG 20198230" userId="S::hung.pt198230@sis.hust.edu.vn::54887382-31b4-4758-bee8-2aa24490e99a" providerId="AD" clId="Web-{8090B9D4-0FB9-4E43-9845-96C359D3DECC}" dt="2021-10-18T14:31:57.290" v="1" actId="1076"/>
      <pc:docMkLst>
        <pc:docMk/>
      </pc:docMkLst>
      <pc:sldChg chg="modSp">
        <pc:chgData name="PHAM TUAN HUNG 20198230" userId="S::hung.pt198230@sis.hust.edu.vn::54887382-31b4-4758-bee8-2aa24490e99a" providerId="AD" clId="Web-{8090B9D4-0FB9-4E43-9845-96C359D3DECC}" dt="2021-10-18T14:31:57.290" v="1" actId="1076"/>
        <pc:sldMkLst>
          <pc:docMk/>
          <pc:sldMk cId="3634802421" sldId="355"/>
        </pc:sldMkLst>
        <pc:spChg chg="mod">
          <ac:chgData name="PHAM TUAN HUNG 20198230" userId="S::hung.pt198230@sis.hust.edu.vn::54887382-31b4-4758-bee8-2aa24490e99a" providerId="AD" clId="Web-{8090B9D4-0FB9-4E43-9845-96C359D3DECC}" dt="2021-10-18T14:31:57.290" v="1" actId="1076"/>
          <ac:spMkLst>
            <pc:docMk/>
            <pc:sldMk cId="3634802421" sldId="355"/>
            <ac:spMk id="98307" creationId="{00000000-0000-0000-0000-000000000000}"/>
          </ac:spMkLst>
        </pc:spChg>
      </pc:sldChg>
    </pc:docChg>
  </pc:docChgLst>
  <pc:docChgLst>
    <pc:chgData name="DUONG MINH CHAU 20198207" userId="S::chau.dm198207@sis.hust.edu.vn::98f3f135-5f14-41f7-8790-82502a256a68" providerId="AD" clId="Web-{BD51BCF1-8EF6-4A91-B4CC-A44FA7F61B30}"/>
    <pc:docChg chg="modSld">
      <pc:chgData name="DUONG MINH CHAU 20198207" userId="S::chau.dm198207@sis.hust.edu.vn::98f3f135-5f14-41f7-8790-82502a256a68" providerId="AD" clId="Web-{BD51BCF1-8EF6-4A91-B4CC-A44FA7F61B30}" dt="2022-02-07T08:59:23.590" v="0" actId="1076"/>
      <pc:docMkLst>
        <pc:docMk/>
      </pc:docMkLst>
      <pc:sldChg chg="modSp">
        <pc:chgData name="DUONG MINH CHAU 20198207" userId="S::chau.dm198207@sis.hust.edu.vn::98f3f135-5f14-41f7-8790-82502a256a68" providerId="AD" clId="Web-{BD51BCF1-8EF6-4A91-B4CC-A44FA7F61B30}" dt="2022-02-07T08:59:23.590" v="0" actId="1076"/>
        <pc:sldMkLst>
          <pc:docMk/>
          <pc:sldMk cId="183803985" sldId="270"/>
        </pc:sldMkLst>
        <pc:spChg chg="mod">
          <ac:chgData name="DUONG MINH CHAU 20198207" userId="S::chau.dm198207@sis.hust.edu.vn::98f3f135-5f14-41f7-8790-82502a256a68" providerId="AD" clId="Web-{BD51BCF1-8EF6-4A91-B4CC-A44FA7F61B30}" dt="2022-02-07T08:59:23.590" v="0" actId="1076"/>
          <ac:spMkLst>
            <pc:docMk/>
            <pc:sldMk cId="183803985" sldId="270"/>
            <ac:spMk id="3" creationId="{00000000-0000-0000-0000-000000000000}"/>
          </ac:spMkLst>
        </pc:spChg>
      </pc:sldChg>
    </pc:docChg>
  </pc:docChgLst>
  <pc:docChgLst>
    <pc:chgData name="DOAN VIET TIEN 20198260" userId="S::tien.dv198260@sis.hust.edu.vn::53a5ac64-eacf-4223-9b70-cdf2b7b8932c" providerId="AD" clId="Web-{116AA60E-9CFC-4B5E-8BE7-5ED1C1C00F83}"/>
    <pc:docChg chg="modSld">
      <pc:chgData name="DOAN VIET TIEN 20198260" userId="S::tien.dv198260@sis.hust.edu.vn::53a5ac64-eacf-4223-9b70-cdf2b7b8932c" providerId="AD" clId="Web-{116AA60E-9CFC-4B5E-8BE7-5ED1C1C00F83}" dt="2021-10-16T14:54:56.223" v="3" actId="20577"/>
      <pc:docMkLst>
        <pc:docMk/>
      </pc:docMkLst>
      <pc:sldChg chg="modSp">
        <pc:chgData name="DOAN VIET TIEN 20198260" userId="S::tien.dv198260@sis.hust.edu.vn::53a5ac64-eacf-4223-9b70-cdf2b7b8932c" providerId="AD" clId="Web-{116AA60E-9CFC-4B5E-8BE7-5ED1C1C00F83}" dt="2021-10-16T14:54:56.223" v="3" actId="20577"/>
        <pc:sldMkLst>
          <pc:docMk/>
          <pc:sldMk cId="1069739107" sldId="415"/>
        </pc:sldMkLst>
        <pc:spChg chg="mod">
          <ac:chgData name="DOAN VIET TIEN 20198260" userId="S::tien.dv198260@sis.hust.edu.vn::53a5ac64-eacf-4223-9b70-cdf2b7b8932c" providerId="AD" clId="Web-{116AA60E-9CFC-4B5E-8BE7-5ED1C1C00F83}" dt="2021-10-16T14:54:56.223" v="3" actId="20577"/>
          <ac:spMkLst>
            <pc:docMk/>
            <pc:sldMk cId="1069739107" sldId="415"/>
            <ac:spMk id="3" creationId="{00000000-0000-0000-0000-000000000000}"/>
          </ac:spMkLst>
        </pc:spChg>
      </pc:sldChg>
    </pc:docChg>
  </pc:docChgLst>
  <pc:docChgLst>
    <pc:chgData name="NGUYEN THANH TUNG 20187283" userId="S::tung.nt187283@sis.hust.edu.vn::f9d39cdb-197b-4a18-8b6a-3cfc937d49f3" providerId="AD" clId="Web-{6C3AD99B-66BF-4E60-ABF9-91047084DA4A}"/>
    <pc:docChg chg="modSld">
      <pc:chgData name="NGUYEN THANH TUNG 20187283" userId="S::tung.nt187283@sis.hust.edu.vn::f9d39cdb-197b-4a18-8b6a-3cfc937d49f3" providerId="AD" clId="Web-{6C3AD99B-66BF-4E60-ABF9-91047084DA4A}" dt="2021-10-19T09:25:24.482" v="2" actId="20577"/>
      <pc:docMkLst>
        <pc:docMk/>
      </pc:docMkLst>
      <pc:sldChg chg="modSp">
        <pc:chgData name="NGUYEN THANH TUNG 20187283" userId="S::tung.nt187283@sis.hust.edu.vn::f9d39cdb-197b-4a18-8b6a-3cfc937d49f3" providerId="AD" clId="Web-{6C3AD99B-66BF-4E60-ABF9-91047084DA4A}" dt="2021-10-19T09:25:24.482" v="2" actId="20577"/>
        <pc:sldMkLst>
          <pc:docMk/>
          <pc:sldMk cId="2648633435" sldId="397"/>
        </pc:sldMkLst>
        <pc:spChg chg="mod">
          <ac:chgData name="NGUYEN THANH TUNG 20187283" userId="S::tung.nt187283@sis.hust.edu.vn::f9d39cdb-197b-4a18-8b6a-3cfc937d49f3" providerId="AD" clId="Web-{6C3AD99B-66BF-4E60-ABF9-91047084DA4A}" dt="2021-10-19T09:25:24.482" v="2" actId="20577"/>
          <ac:spMkLst>
            <pc:docMk/>
            <pc:sldMk cId="2648633435" sldId="397"/>
            <ac:spMk id="3" creationId="{687C73DB-AD96-4B84-8AF3-C1EA5A2BC949}"/>
          </ac:spMkLst>
        </pc:spChg>
      </pc:sldChg>
    </pc:docChg>
  </pc:docChgLst>
  <pc:docChgLst>
    <pc:chgData name="NGUYEN HOANG SON 20198258" userId="S::son.nh198258@sis.hust.edu.vn::4a521c98-9236-4f67-aaf2-10c464116d90" providerId="AD" clId="Web-{802F6BD5-BF8A-4A14-9C64-CAFFE84F67EE}"/>
    <pc:docChg chg="modSld">
      <pc:chgData name="NGUYEN HOANG SON 20198258" userId="S::son.nh198258@sis.hust.edu.vn::4a521c98-9236-4f67-aaf2-10c464116d90" providerId="AD" clId="Web-{802F6BD5-BF8A-4A14-9C64-CAFFE84F67EE}" dt="2021-10-07T02:46:13.687" v="1" actId="1076"/>
      <pc:docMkLst>
        <pc:docMk/>
      </pc:docMkLst>
      <pc:sldChg chg="modSp">
        <pc:chgData name="NGUYEN HOANG SON 20198258" userId="S::son.nh198258@sis.hust.edu.vn::4a521c98-9236-4f67-aaf2-10c464116d90" providerId="AD" clId="Web-{802F6BD5-BF8A-4A14-9C64-CAFFE84F67EE}" dt="2021-10-07T02:46:13.687" v="1" actId="1076"/>
        <pc:sldMkLst>
          <pc:docMk/>
          <pc:sldMk cId="2532216604" sldId="394"/>
        </pc:sldMkLst>
        <pc:spChg chg="mod">
          <ac:chgData name="NGUYEN HOANG SON 20198258" userId="S::son.nh198258@sis.hust.edu.vn::4a521c98-9236-4f67-aaf2-10c464116d90" providerId="AD" clId="Web-{802F6BD5-BF8A-4A14-9C64-CAFFE84F67EE}" dt="2021-10-07T02:46:08.046" v="0" actId="1076"/>
          <ac:spMkLst>
            <pc:docMk/>
            <pc:sldMk cId="2532216604" sldId="394"/>
            <ac:spMk id="4" creationId="{453A0B03-40BB-4832-9E31-17F964CF38C6}"/>
          </ac:spMkLst>
        </pc:spChg>
        <pc:spChg chg="mod">
          <ac:chgData name="NGUYEN HOANG SON 20198258" userId="S::son.nh198258@sis.hust.edu.vn::4a521c98-9236-4f67-aaf2-10c464116d90" providerId="AD" clId="Web-{802F6BD5-BF8A-4A14-9C64-CAFFE84F67EE}" dt="2021-10-07T02:46:13.687" v="1" actId="1076"/>
          <ac:spMkLst>
            <pc:docMk/>
            <pc:sldMk cId="2532216604" sldId="394"/>
            <ac:spMk id="5" creationId="{DCBF5877-2338-47CB-A29E-54627233808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CE9D8-AD17-496A-8BCF-C3DF0DD793E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357B2-E178-4A53-BFBA-492F716E4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7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357B2-E178-4A53-BFBA-492F716E4D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33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54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14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55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Slide Hung01</a:t>
            </a:r>
          </a:p>
        </p:txBody>
      </p:sp>
    </p:spTree>
    <p:extLst>
      <p:ext uri="{BB962C8B-B14F-4D97-AF65-F5344CB8AC3E}">
        <p14:creationId xmlns:p14="http://schemas.microsoft.com/office/powerpoint/2010/main" val="4222331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72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Slide Hung01</a:t>
            </a:r>
          </a:p>
        </p:txBody>
      </p:sp>
    </p:spTree>
    <p:extLst>
      <p:ext uri="{BB962C8B-B14F-4D97-AF65-F5344CB8AC3E}">
        <p14:creationId xmlns:p14="http://schemas.microsoft.com/office/powerpoint/2010/main" val="4067706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887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79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169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77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357B2-E178-4A53-BFBA-492F716E4D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55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490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96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88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871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24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357B2-E178-4A53-BFBA-492F716E4DA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911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559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586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5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01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357B2-E178-4A53-BFBA-492F716E4D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908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839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642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980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357B2-E178-4A53-BFBA-492F716E4DA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784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357B2-E178-4A53-BFBA-492F716E4DA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330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112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357B2-E178-4A53-BFBA-492F716E4DA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80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Slide Hung01</a:t>
            </a:r>
          </a:p>
        </p:txBody>
      </p:sp>
    </p:spTree>
    <p:extLst>
      <p:ext uri="{BB962C8B-B14F-4D97-AF65-F5344CB8AC3E}">
        <p14:creationId xmlns:p14="http://schemas.microsoft.com/office/powerpoint/2010/main" val="3681423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357B2-E178-4A53-BFBA-492F716E4D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74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Slide Hung01</a:t>
            </a:r>
          </a:p>
        </p:txBody>
      </p:sp>
    </p:spTree>
    <p:extLst>
      <p:ext uri="{BB962C8B-B14F-4D97-AF65-F5344CB8AC3E}">
        <p14:creationId xmlns:p14="http://schemas.microsoft.com/office/powerpoint/2010/main" val="1686959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357B2-E178-4A53-BFBA-492F716E4D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28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Slide Hung01</a:t>
            </a:r>
          </a:p>
        </p:txBody>
      </p:sp>
    </p:spTree>
    <p:extLst>
      <p:ext uri="{BB962C8B-B14F-4D97-AF65-F5344CB8AC3E}">
        <p14:creationId xmlns:p14="http://schemas.microsoft.com/office/powerpoint/2010/main" val="3868105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1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F903F-C896-4263-B620-3634DACEB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BC0BC-8A71-4E80-9861-CB334C7E1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BE195-5F0F-4B62-94FE-2968C87B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0906-9B46-414A-AA8D-6FCFA73F8A2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D6EFE-EC9D-4634-AC5E-455C4197C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52D0C-9200-494A-A865-05ACBD04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0C4-FB1E-4753-B207-935DE012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4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8AC2-1BFE-4995-ADC9-59F8F5312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A656A-A000-4FCF-92A6-8BA5E69B3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2FE95-8DC7-43B3-A6A5-495BFF6F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0906-9B46-414A-AA8D-6FCFA73F8A2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3E2D6-5F9A-4F2C-A425-EB7078F41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05E20-2430-45D3-85CE-48FB32B8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0C4-FB1E-4753-B207-935DE012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4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04670E-912C-4B33-A317-BDF9EEC54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3234E-B805-4D19-AD28-8DF2A30BE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84EA6-B1F2-4465-84C4-32C2B5851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0906-9B46-414A-AA8D-6FCFA73F8A2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B9A23-E0E5-412B-8CB9-B181F9C9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B3A43-8BE7-40F2-9D19-44936481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0C4-FB1E-4753-B207-935DE012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55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274638"/>
            <a:ext cx="6563072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728" y="1600200"/>
            <a:ext cx="6563072" cy="45259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 Last Update 8/2007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 Dept. of SE, 2001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-36512" y="1196752"/>
            <a:ext cx="1872208" cy="5040560"/>
          </a:xfrm>
          <a:prstGeom prst="roundRect">
            <a:avLst>
              <a:gd name="adj" fmla="val 18595"/>
            </a:avLst>
          </a:prstGeom>
          <a:ln w="31750" cap="sq" cmpd="sng"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bevel/>
          </a:ln>
          <a:scene3d>
            <a:camera prst="perspectiveLeft" fov="4800000"/>
            <a:lightRig rig="threePt" dir="t"/>
          </a:scene3d>
          <a:sp3d/>
        </p:spPr>
        <p:txBody>
          <a:bodyPr>
            <a:normAutofit/>
          </a:bodyPr>
          <a:lstStyle>
            <a:lvl1pPr marL="1588" indent="-1588">
              <a:buNone/>
              <a:defRPr sz="15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911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2E49-BABA-46FF-AE97-E0D12399F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0A6EC-E6E2-4C13-8FED-D701074EF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6308C-8FAD-4167-8F7E-4BF2A5DC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0906-9B46-414A-AA8D-6FCFA73F8A2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721D4-7941-4D48-8143-D9A56E41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110F4-2EF6-49B8-8F1A-D13AB636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0C4-FB1E-4753-B207-935DE012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3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9882E-0FDC-4362-941A-0CFECD7A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9F4F5-BEC2-4E6D-8E68-DE9151591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0CE05-642B-4F56-ABC2-E70F0BED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0906-9B46-414A-AA8D-6FCFA73F8A2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828D4-549D-40E8-87C3-65BFBD06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8FBE7-4EA5-4F81-8BFD-57A33D2F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0C4-FB1E-4753-B207-935DE012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7DD7-4CF0-4C4F-860E-4158DEC2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36398-8452-42CD-AB0B-CDDB7C8CC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17360-4730-4057-8C54-DFE36C2AB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3E049-6134-4F61-B42A-27CC67387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0906-9B46-414A-AA8D-6FCFA73F8A2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42CA0-11BC-4135-AFD8-EB75D44B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8E5B4-C4C3-445D-B308-1633B047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0C4-FB1E-4753-B207-935DE012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8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9E27-E0EC-4FB0-9437-35C99DC6E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136CB-A52A-4CFD-9435-B0B4E61E1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7EDD5-A063-45D6-89FA-D9EFBBD5B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8225F-7807-4B86-8A1F-FC7457CBC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1E8555-F59C-4658-BBE0-37A6A373F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BE40B-37A1-4B51-90C5-78EC5D5FE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0906-9B46-414A-AA8D-6FCFA73F8A2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EF363-BF17-4477-917F-E257221C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EC900E-60C2-426B-BD59-5094239B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0C4-FB1E-4753-B207-935DE012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8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14A49-4AE1-4A9C-B7D5-76183F31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3B799-9F31-4D83-931A-819E4DFB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0906-9B46-414A-AA8D-6FCFA73F8A2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E03E9-A055-4A55-97F9-48A5795B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11983-AA44-4AD4-9ADC-6FD6DB62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0C4-FB1E-4753-B207-935DE012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3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60883D-0B2B-45B8-AB4A-3D562EC7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0906-9B46-414A-AA8D-6FCFA73F8A2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CAF9DE-2316-4438-B3A7-45EB1040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D5CF5-1133-4A98-B802-FE41D705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0C4-FB1E-4753-B207-935DE012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9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96C63-B9CC-4F2E-A739-F60ACB7A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63FB3-973B-4CA8-8223-9ED23B18C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F93B7-FC3D-40CE-8F46-C670F8510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28DF5-F259-4A9D-99AB-2840315C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0906-9B46-414A-AA8D-6FCFA73F8A2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FF13C-6110-4A5B-8F21-BD48C1F2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3BBCE-34D2-4090-BA7C-E0CC4626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0C4-FB1E-4753-B207-935DE012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4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6F717-8723-48C7-A028-D06553944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C92EE-0FD6-4783-BD72-9A6D6B72B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E43F9-EB25-497E-B739-9224607AD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885C7-E6FF-4ACE-B78D-B042845D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0906-9B46-414A-AA8D-6FCFA73F8A2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34199-E080-4977-A082-1EA163574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45808-A6B9-4272-9EBA-9E5A9CA8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0C4-FB1E-4753-B207-935DE012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F012F5-DCF3-492C-BFC4-267BADDE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D5BFB-D949-46B2-AAD0-52ED7D559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B7971-92ED-4E38-8D35-E41AAAF5E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A0906-9B46-414A-AA8D-6FCFA73F8A2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9406C-E88D-4E22-96A0-CFD179F34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ECCE8-37E5-4C70-BB48-153A1BBBE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F20C4-FB1E-4753-B207-935DE012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1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1351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Vòng đời phần mềm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Mọi sản phẩm phần mềm đều có vòng đời.</a:t>
            </a:r>
          </a:p>
          <a:p>
            <a:r>
              <a:rPr lang="en-US"/>
              <a:t>Vòng đời thường khá dài — một số sản phẩm phần mềm đã “tồn tại” được 30 năm.</a:t>
            </a:r>
          </a:p>
          <a:p>
            <a:r>
              <a:rPr lang="en-US"/>
              <a:t>Vòng đời có thể được rút ngắn do tiến bộ công nghệ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40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Các pha trong vòng đời 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Một cách rõ ràng hoặc rõ ràng, tất cả các sản phẩm phần mềm đều trải qua ít nhất các giai đoạn sau: 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Yêu cầu </a:t>
            </a:r>
            <a:r>
              <a:rPr lang="en-US"/>
              <a:t>— xác định nhu cầu của khách hàng và các ràng buộc của sản phẩm 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Thiết kế </a:t>
            </a:r>
            <a:r>
              <a:rPr lang="en-US"/>
              <a:t>— xác định cấu trúc/tổ chức của hệ thống phần mềm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Mã hóa </a:t>
            </a:r>
            <a:r>
              <a:rPr lang="en-US"/>
              <a:t>— viết phần mềm 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Kiểm thử </a:t>
            </a:r>
            <a:r>
              <a:rPr lang="en-US"/>
              <a:t>— vận hành hệ thống để tìm và loại bỏ các khiếm khuyết 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Bảo tr</a:t>
            </a:r>
            <a:r>
              <a:rPr lang="en-US"/>
              <a:t>ì — sửa chữa và nâng cao sản phẩm sau khi khách hàng triển khai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76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Các mô hình vòng đời phần mềm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Quá trình là </a:t>
            </a:r>
            <a:r>
              <a:rPr lang="en-US">
                <a:solidFill>
                  <a:srgbClr val="FF0000"/>
                </a:solidFill>
              </a:rPr>
              <a:t>một tập hợp các hoạt động</a:t>
            </a:r>
            <a:r>
              <a:rPr lang="en-US"/>
              <a:t>, với các đầu vào và đầu ra được xác định rõ ràng, để hoàn thành một số nhiệm vụ.</a:t>
            </a:r>
          </a:p>
          <a:p>
            <a:r>
              <a:rPr lang="en-US"/>
              <a:t>Mô hình vòng đời là một mô tả về </a:t>
            </a:r>
            <a:r>
              <a:rPr lang="en-US">
                <a:solidFill>
                  <a:srgbClr val="FF0000"/>
                </a:solidFill>
              </a:rPr>
              <a:t>một quá trình thực hiện</a:t>
            </a:r>
            <a:r>
              <a:rPr lang="en-US"/>
              <a:t> một sản phẩm phần mềm trong toàn bộ hoặc một phần vòng đời của nó.</a:t>
            </a:r>
          </a:p>
          <a:p>
            <a:pPr lvl="1"/>
            <a:r>
              <a:rPr lang="en-US"/>
              <a:t>Các mô hình vòng đời có xu hướng </a:t>
            </a:r>
            <a:r>
              <a:rPr lang="en-US">
                <a:solidFill>
                  <a:srgbClr val="FF0000"/>
                </a:solidFill>
              </a:rPr>
              <a:t>tập trung vào các pha chính</a:t>
            </a:r>
            <a:r>
              <a:rPr lang="en-US"/>
              <a:t> của chu kỳ và mối quan hệ của chúng với các pha khác.</a:t>
            </a:r>
          </a:p>
          <a:p>
            <a:pPr lvl="1"/>
            <a:r>
              <a:rPr lang="en-US"/>
              <a:t>Các nghiên cứu gần đây về quy trình phần mềm đã xem xét chi tiết nhiều </a:t>
            </a:r>
            <a:r>
              <a:rPr lang="en-US">
                <a:solidFill>
                  <a:srgbClr val="FF0000"/>
                </a:solidFill>
              </a:rPr>
              <a:t>khía cạnh của việc phát triển và bảo trì</a:t>
            </a:r>
            <a:r>
              <a:rPr lang="en-US"/>
              <a:t>.</a:t>
            </a:r>
          </a:p>
          <a:p>
            <a:pPr lvl="1"/>
            <a:r>
              <a:rPr lang="en-US"/>
              <a:t>Mô hình vòng đời là một </a:t>
            </a:r>
            <a:r>
              <a:rPr lang="en-US">
                <a:solidFill>
                  <a:srgbClr val="FF0000"/>
                </a:solidFill>
              </a:rPr>
              <a:t>mô tả quy trình phần mềm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38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err="1"/>
              <a:t>Nội</a:t>
            </a:r>
            <a:r>
              <a:rPr lang="en-US" b="1"/>
              <a:t>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Hệ thống và phần mềm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Vòng đời hệ thống/phần mềm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Quy trình phát triển phần mềm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Các mô hình quy trình phần mềm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8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/>
              <a:t>3. </a:t>
            </a:r>
            <a:r>
              <a:rPr lang="en-US" b="1" err="1"/>
              <a:t>Quy</a:t>
            </a:r>
            <a:r>
              <a:rPr lang="en-US" b="1"/>
              <a:t> </a:t>
            </a:r>
            <a:r>
              <a:rPr lang="en-US" b="1" err="1"/>
              <a:t>trình</a:t>
            </a:r>
            <a:r>
              <a:rPr lang="en-US" b="1"/>
              <a:t> </a:t>
            </a:r>
            <a:r>
              <a:rPr lang="en-US" b="1" err="1"/>
              <a:t>phát</a:t>
            </a:r>
            <a:r>
              <a:rPr lang="en-US" b="1"/>
              <a:t> </a:t>
            </a:r>
            <a:r>
              <a:rPr lang="en-US" b="1" err="1"/>
              <a:t>triển</a:t>
            </a:r>
            <a:r>
              <a:rPr lang="en-US" b="1"/>
              <a:t> </a:t>
            </a:r>
            <a:r>
              <a:rPr lang="en-US" b="1" err="1"/>
              <a:t>phần</a:t>
            </a:r>
            <a:r>
              <a:rPr lang="en-US" b="1"/>
              <a:t> </a:t>
            </a:r>
            <a:r>
              <a:rPr lang="en-US" b="1" err="1"/>
              <a:t>mềm</a:t>
            </a:r>
            <a:endParaRPr lang="en-US" b="1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990600" y="1489129"/>
            <a:ext cx="7315200" cy="4267200"/>
          </a:xfrm>
          <a:prstGeom prst="rect">
            <a:avLst/>
          </a:prstGeom>
          <a:solidFill>
            <a:srgbClr val="FFFF99"/>
          </a:solidFill>
          <a:ln w="9525">
            <a:solidFill>
              <a:srgbClr val="FFFF99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vi-VN"/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1066800" y="1639942"/>
            <a:ext cx="6309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err="1">
                <a:latin typeface="Arial" charset="0"/>
              </a:rPr>
              <a:t>Khung</a:t>
            </a:r>
            <a:r>
              <a:rPr lang="en-US" b="1"/>
              <a:t> </a:t>
            </a:r>
            <a:r>
              <a:rPr lang="en-US" b="1" err="1">
                <a:latin typeface="Arial" charset="0"/>
              </a:rPr>
              <a:t>quy</a:t>
            </a:r>
            <a:r>
              <a:rPr lang="en-US" b="1"/>
              <a:t> </a:t>
            </a:r>
            <a:r>
              <a:rPr lang="en-US" b="1" err="1">
                <a:latin typeface="Arial" charset="0"/>
              </a:rPr>
              <a:t>trình</a:t>
            </a:r>
            <a:r>
              <a:rPr lang="en-US" b="1"/>
              <a:t> </a:t>
            </a:r>
            <a:r>
              <a:rPr lang="en-US" b="1" err="1">
                <a:latin typeface="Arial" charset="0"/>
              </a:rPr>
              <a:t>chung</a:t>
            </a:r>
            <a:r>
              <a:rPr lang="en-US" b="1">
                <a:latin typeface="Arial" charset="0"/>
              </a:rPr>
              <a:t> (Common</a:t>
            </a:r>
            <a:r>
              <a:rPr lang="en-US" sz="1800" b="1"/>
              <a:t> </a:t>
            </a:r>
            <a:r>
              <a:rPr lang="en-US" sz="1800" b="1">
                <a:latin typeface="Arial" charset="0"/>
              </a:rPr>
              <a:t>process</a:t>
            </a:r>
            <a:r>
              <a:rPr lang="en-US" sz="1800" b="1"/>
              <a:t> </a:t>
            </a:r>
            <a:r>
              <a:rPr lang="en-US" sz="1800" b="1">
                <a:latin typeface="Arial" charset="0"/>
              </a:rPr>
              <a:t>framework</a:t>
            </a:r>
            <a:r>
              <a:rPr lang="en-US" sz="1800" b="1"/>
              <a:t>)</a:t>
            </a:r>
            <a:endParaRPr lang="en-US" sz="1800" b="1">
              <a:latin typeface="Arial" charset="0"/>
            </a:endParaRPr>
          </a:p>
        </p:txBody>
      </p:sp>
      <p:sp>
        <p:nvSpPr>
          <p:cNvPr id="91145" name="Rectangle 9"/>
          <p:cNvSpPr>
            <a:spLocks noChangeArrowheads="1"/>
          </p:cNvSpPr>
          <p:nvPr/>
        </p:nvSpPr>
        <p:spPr bwMode="auto">
          <a:xfrm>
            <a:off x="1371600" y="2784529"/>
            <a:ext cx="6553200" cy="3333328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vi-VN"/>
          </a:p>
        </p:txBody>
      </p:sp>
      <p:sp>
        <p:nvSpPr>
          <p:cNvPr id="91143" name="Rectangle 7"/>
          <p:cNvSpPr>
            <a:spLocks noChangeArrowheads="1"/>
          </p:cNvSpPr>
          <p:nvPr/>
        </p:nvSpPr>
        <p:spPr bwMode="auto">
          <a:xfrm>
            <a:off x="1905000" y="2174929"/>
            <a:ext cx="5486400" cy="2971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vi-VN"/>
          </a:p>
        </p:txBody>
      </p:sp>
      <p:sp>
        <p:nvSpPr>
          <p:cNvPr id="91146" name="Text Box 10"/>
          <p:cNvSpPr txBox="1">
            <a:spLocks noChangeArrowheads="1"/>
          </p:cNvSpPr>
          <p:nvPr/>
        </p:nvSpPr>
        <p:spPr bwMode="auto">
          <a:xfrm>
            <a:off x="1371600" y="5145142"/>
            <a:ext cx="643089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err="1">
                <a:latin typeface="Arial" charset="0"/>
              </a:rPr>
              <a:t>Các</a:t>
            </a:r>
            <a:r>
              <a:rPr lang="en-US" sz="1800" b="1">
                <a:latin typeface="Arial" charset="0"/>
              </a:rPr>
              <a:t> </a:t>
            </a:r>
            <a:r>
              <a:rPr lang="en-US" sz="1800" b="1" err="1">
                <a:latin typeface="Arial" charset="0"/>
              </a:rPr>
              <a:t>hoạt</a:t>
            </a:r>
            <a:r>
              <a:rPr lang="en-US" sz="1800" b="1">
                <a:latin typeface="Arial" charset="0"/>
              </a:rPr>
              <a:t> </a:t>
            </a:r>
            <a:r>
              <a:rPr lang="en-US" sz="1800" b="1" err="1">
                <a:latin typeface="Arial" charset="0"/>
              </a:rPr>
              <a:t>động</a:t>
            </a:r>
            <a:r>
              <a:rPr lang="en-US" sz="1800" b="1">
                <a:latin typeface="Arial" charset="0"/>
              </a:rPr>
              <a:t> </a:t>
            </a:r>
            <a:r>
              <a:rPr lang="en-US" sz="1800" b="1" err="1">
                <a:latin typeface="Arial" charset="0"/>
              </a:rPr>
              <a:t>giám</a:t>
            </a:r>
            <a:r>
              <a:rPr lang="en-US" sz="1800" b="1">
                <a:latin typeface="Arial" charset="0"/>
              </a:rPr>
              <a:t> </a:t>
            </a:r>
            <a:r>
              <a:rPr lang="en-US" sz="1800" b="1" err="1">
                <a:latin typeface="Arial" charset="0"/>
              </a:rPr>
              <a:t>sát</a:t>
            </a:r>
            <a:r>
              <a:rPr lang="en-US" sz="1800" b="1">
                <a:latin typeface="Arial" charset="0"/>
              </a:rPr>
              <a:t>, </a:t>
            </a:r>
            <a:r>
              <a:rPr lang="en-US" sz="1800" b="1" err="1">
                <a:latin typeface="Arial" charset="0"/>
              </a:rPr>
              <a:t>đánh</a:t>
            </a:r>
            <a:r>
              <a:rPr lang="en-US" sz="1800" b="1">
                <a:latin typeface="Arial" charset="0"/>
              </a:rPr>
              <a:t> </a:t>
            </a:r>
            <a:r>
              <a:rPr lang="en-US" sz="1800" b="1" err="1">
                <a:latin typeface="Arial" charset="0"/>
              </a:rPr>
              <a:t>giá</a:t>
            </a:r>
            <a:r>
              <a:rPr lang="en-US" sz="1800" b="1">
                <a:latin typeface="Arial" charset="0"/>
              </a:rPr>
              <a:t> </a:t>
            </a:r>
            <a:r>
              <a:rPr lang="en-US" sz="1800" b="1" err="1">
                <a:latin typeface="Arial" charset="0"/>
              </a:rPr>
              <a:t>kỹ</a:t>
            </a:r>
            <a:r>
              <a:rPr lang="en-US" sz="1800" b="1">
                <a:latin typeface="Arial" charset="0"/>
              </a:rPr>
              <a:t> </a:t>
            </a:r>
            <a:r>
              <a:rPr lang="en-US" sz="1800" b="1" err="1">
                <a:latin typeface="Arial" charset="0"/>
              </a:rPr>
              <a:t>thuật</a:t>
            </a:r>
            <a:r>
              <a:rPr lang="en-US" sz="1800" b="1">
                <a:latin typeface="Arial" charset="0"/>
              </a:rPr>
              <a:t>, </a:t>
            </a:r>
            <a:r>
              <a:rPr lang="en-US" sz="1800" b="1" err="1">
                <a:latin typeface="Arial" charset="0"/>
              </a:rPr>
              <a:t>đảm</a:t>
            </a:r>
            <a:r>
              <a:rPr lang="en-US" sz="1800" b="1">
                <a:latin typeface="Arial" charset="0"/>
              </a:rPr>
              <a:t> </a:t>
            </a:r>
            <a:r>
              <a:rPr lang="en-US" sz="1800" b="1" err="1">
                <a:latin typeface="Arial" charset="0"/>
              </a:rPr>
              <a:t>bảo</a:t>
            </a:r>
            <a:r>
              <a:rPr lang="en-US" sz="1800" b="1">
                <a:latin typeface="Arial" charset="0"/>
              </a:rPr>
              <a:t> </a:t>
            </a:r>
            <a:r>
              <a:rPr lang="en-US" sz="1800" b="1" err="1">
                <a:latin typeface="Arial" charset="0"/>
              </a:rPr>
              <a:t>chất</a:t>
            </a:r>
            <a:endParaRPr lang="en-US" b="1">
              <a:latin typeface="Arial" charset="0"/>
            </a:endParaRPr>
          </a:p>
          <a:p>
            <a:r>
              <a:rPr lang="en-US" sz="1800" b="1" err="1">
                <a:latin typeface="Arial" charset="0"/>
              </a:rPr>
              <a:t>lượng</a:t>
            </a:r>
            <a:r>
              <a:rPr lang="en-US" sz="1800" b="1">
                <a:latin typeface="Arial" charset="0"/>
              </a:rPr>
              <a:t> </a:t>
            </a:r>
            <a:r>
              <a:rPr lang="en-US" sz="1800" b="1" err="1">
                <a:latin typeface="Arial" charset="0"/>
              </a:rPr>
              <a:t>phần</a:t>
            </a:r>
            <a:r>
              <a:rPr lang="en-US" sz="1800" b="1">
                <a:latin typeface="Arial" charset="0"/>
              </a:rPr>
              <a:t> </a:t>
            </a:r>
            <a:r>
              <a:rPr lang="en-US" sz="1800" b="1" err="1">
                <a:latin typeface="Arial" charset="0"/>
              </a:rPr>
              <a:t>mềm</a:t>
            </a:r>
            <a:r>
              <a:rPr lang="en-US" sz="1800" b="1">
                <a:latin typeface="Arial" charset="0"/>
              </a:rPr>
              <a:t>, </a:t>
            </a:r>
            <a:r>
              <a:rPr lang="en-US" sz="1800" b="1" err="1">
                <a:latin typeface="Arial" charset="0"/>
              </a:rPr>
              <a:t>quản</a:t>
            </a:r>
            <a:r>
              <a:rPr lang="en-US" sz="1800" b="1">
                <a:latin typeface="Arial" charset="0"/>
              </a:rPr>
              <a:t> </a:t>
            </a:r>
            <a:r>
              <a:rPr lang="en-US" sz="1800" b="1" err="1">
                <a:latin typeface="Arial" charset="0"/>
              </a:rPr>
              <a:t>lý</a:t>
            </a:r>
            <a:r>
              <a:rPr lang="en-US" sz="1800" b="1">
                <a:latin typeface="Arial" charset="0"/>
              </a:rPr>
              <a:t> </a:t>
            </a:r>
            <a:r>
              <a:rPr lang="en-US" sz="1800" b="1" err="1">
                <a:latin typeface="Arial" charset="0"/>
              </a:rPr>
              <a:t>cấu</a:t>
            </a:r>
            <a:r>
              <a:rPr lang="en-US" sz="1800" b="1">
                <a:latin typeface="Arial" charset="0"/>
              </a:rPr>
              <a:t> </a:t>
            </a:r>
            <a:r>
              <a:rPr lang="en-US" sz="1800" b="1" err="1">
                <a:latin typeface="Arial" charset="0"/>
              </a:rPr>
              <a:t>hình</a:t>
            </a:r>
            <a:r>
              <a:rPr lang="en-US" sz="1800" b="1">
                <a:latin typeface="Arial" charset="0"/>
              </a:rPr>
              <a:t>, </a:t>
            </a:r>
            <a:r>
              <a:rPr lang="en-US" sz="1800" b="1" err="1">
                <a:latin typeface="Arial" charset="0"/>
              </a:rPr>
              <a:t>quản</a:t>
            </a:r>
            <a:r>
              <a:rPr lang="en-US" sz="1800" b="1">
                <a:latin typeface="Arial" charset="0"/>
              </a:rPr>
              <a:t> </a:t>
            </a:r>
            <a:r>
              <a:rPr lang="en-US" sz="1800" b="1" err="1">
                <a:latin typeface="Arial" charset="0"/>
              </a:rPr>
              <a:t>lý</a:t>
            </a:r>
            <a:r>
              <a:rPr lang="en-US" sz="1800" b="1">
                <a:latin typeface="Arial" charset="0"/>
              </a:rPr>
              <a:t> </a:t>
            </a:r>
            <a:r>
              <a:rPr lang="en-US" sz="1800" b="1" err="1">
                <a:latin typeface="Arial" charset="0"/>
              </a:rPr>
              <a:t>rủi</a:t>
            </a:r>
            <a:r>
              <a:rPr lang="en-US" sz="1800" b="1">
                <a:latin typeface="Arial" charset="0"/>
              </a:rPr>
              <a:t> </a:t>
            </a:r>
            <a:r>
              <a:rPr lang="en-US" sz="1800" b="1" err="1">
                <a:latin typeface="Arial" charset="0"/>
              </a:rPr>
              <a:t>ro</a:t>
            </a:r>
            <a:r>
              <a:rPr lang="en-US" sz="1800" b="1">
                <a:latin typeface="Arial" charset="0"/>
              </a:rPr>
              <a:t>, ... </a:t>
            </a:r>
          </a:p>
          <a:p>
            <a:r>
              <a:rPr lang="en-US" b="1">
                <a:latin typeface="Arial" charset="0"/>
              </a:rPr>
              <a:t>(</a:t>
            </a:r>
            <a:r>
              <a:rPr lang="en-US" sz="1800" b="1">
                <a:latin typeface="Arial" charset="0"/>
              </a:rPr>
              <a:t>Umbrella</a:t>
            </a:r>
            <a:r>
              <a:rPr lang="en-US" sz="1800" b="1"/>
              <a:t> </a:t>
            </a:r>
            <a:r>
              <a:rPr lang="en-US" sz="1800" b="1">
                <a:latin typeface="Arial" charset="0"/>
              </a:rPr>
              <a:t>activities)</a:t>
            </a: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1905000" y="2325742"/>
            <a:ext cx="46281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err="1">
                <a:latin typeface="Arial" charset="0"/>
              </a:rPr>
              <a:t>Hoạt</a:t>
            </a:r>
            <a:r>
              <a:rPr lang="en-US" b="1"/>
              <a:t> </a:t>
            </a:r>
            <a:r>
              <a:rPr lang="en-US" b="1" err="1">
                <a:latin typeface="Arial" charset="0"/>
              </a:rPr>
              <a:t>động</a:t>
            </a:r>
            <a:r>
              <a:rPr lang="en-US" b="1"/>
              <a:t> </a:t>
            </a:r>
            <a:r>
              <a:rPr lang="en-US" b="1" err="1">
                <a:latin typeface="Arial" charset="0"/>
              </a:rPr>
              <a:t>khung</a:t>
            </a:r>
            <a:r>
              <a:rPr lang="en-US" b="1">
                <a:latin typeface="Arial" charset="0"/>
              </a:rPr>
              <a:t> (Framework</a:t>
            </a:r>
            <a:r>
              <a:rPr lang="en-US" sz="1800" b="1"/>
              <a:t> </a:t>
            </a:r>
            <a:r>
              <a:rPr lang="en-US" sz="1800" b="1">
                <a:latin typeface="Arial" charset="0"/>
              </a:rPr>
              <a:t>activities)</a:t>
            </a:r>
          </a:p>
        </p:txBody>
      </p:sp>
      <p:sp>
        <p:nvSpPr>
          <p:cNvPr id="91147" name="Rectangle 11"/>
          <p:cNvSpPr>
            <a:spLocks noChangeArrowheads="1"/>
          </p:cNvSpPr>
          <p:nvPr/>
        </p:nvSpPr>
        <p:spPr bwMode="auto">
          <a:xfrm>
            <a:off x="2667000" y="2708329"/>
            <a:ext cx="3993232" cy="2412406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vi-VN"/>
          </a:p>
        </p:txBody>
      </p:sp>
      <p:sp>
        <p:nvSpPr>
          <p:cNvPr id="91148" name="Text Box 12"/>
          <p:cNvSpPr txBox="1">
            <a:spLocks noChangeArrowheads="1"/>
          </p:cNvSpPr>
          <p:nvPr/>
        </p:nvSpPr>
        <p:spPr bwMode="auto">
          <a:xfrm>
            <a:off x="2667000" y="2733481"/>
            <a:ext cx="26236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err="1">
                <a:latin typeface="Arial" charset="0"/>
              </a:rPr>
              <a:t>Tập</a:t>
            </a:r>
            <a:r>
              <a:rPr lang="en-US" b="1"/>
              <a:t> </a:t>
            </a:r>
            <a:r>
              <a:rPr lang="en-US" b="1" err="1">
                <a:latin typeface="Arial" charset="0"/>
              </a:rPr>
              <a:t>tác</a:t>
            </a:r>
            <a:r>
              <a:rPr lang="en-US" b="1"/>
              <a:t> </a:t>
            </a:r>
            <a:r>
              <a:rPr lang="en-US" b="1" err="1">
                <a:latin typeface="Arial" charset="0"/>
              </a:rPr>
              <a:t>vụ</a:t>
            </a:r>
            <a:r>
              <a:rPr lang="en-US" b="1">
                <a:latin typeface="Arial" charset="0"/>
              </a:rPr>
              <a:t> (Task</a:t>
            </a:r>
            <a:r>
              <a:rPr lang="en-US" sz="1800" b="1"/>
              <a:t> </a:t>
            </a:r>
            <a:r>
              <a:rPr lang="en-US" sz="1800" b="1">
                <a:latin typeface="Arial" charset="0"/>
              </a:rPr>
              <a:t>sets)</a:t>
            </a:r>
            <a:endParaRPr lang="en-US">
              <a:latin typeface="Arial" charset="0"/>
            </a:endParaRPr>
          </a:p>
        </p:txBody>
      </p:sp>
      <p:sp>
        <p:nvSpPr>
          <p:cNvPr id="91149" name="Text Box 13"/>
          <p:cNvSpPr txBox="1">
            <a:spLocks noChangeArrowheads="1"/>
          </p:cNvSpPr>
          <p:nvPr/>
        </p:nvSpPr>
        <p:spPr bwMode="auto">
          <a:xfrm>
            <a:off x="2915816" y="3089329"/>
            <a:ext cx="3456384" cy="379413"/>
          </a:xfrm>
          <a:prstGeom prst="rect">
            <a:avLst/>
          </a:prstGeom>
          <a:solidFill>
            <a:srgbClr val="008080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err="1">
                <a:latin typeface="Arial" charset="0"/>
              </a:rPr>
              <a:t>Tác</a:t>
            </a:r>
            <a:r>
              <a:rPr lang="en-US" b="1"/>
              <a:t> </a:t>
            </a:r>
            <a:r>
              <a:rPr lang="en-US" b="1" err="1">
                <a:latin typeface="Arial" charset="0"/>
              </a:rPr>
              <a:t>vụ</a:t>
            </a:r>
            <a:r>
              <a:rPr lang="en-US" b="1">
                <a:latin typeface="Arial" charset="0"/>
              </a:rPr>
              <a:t> (Tasks)</a:t>
            </a:r>
            <a:endParaRPr lang="en-US" sz="1800" b="1">
              <a:latin typeface="Arial" charset="0"/>
            </a:endParaRPr>
          </a:p>
        </p:txBody>
      </p:sp>
      <p:sp>
        <p:nvSpPr>
          <p:cNvPr id="91150" name="Text Box 14"/>
          <p:cNvSpPr txBox="1">
            <a:spLocks noChangeArrowheads="1"/>
          </p:cNvSpPr>
          <p:nvPr/>
        </p:nvSpPr>
        <p:spPr bwMode="auto">
          <a:xfrm>
            <a:off x="2915816" y="3546529"/>
            <a:ext cx="3456384" cy="830997"/>
          </a:xfrm>
          <a:prstGeom prst="rect">
            <a:avLst/>
          </a:prstGeom>
          <a:solidFill>
            <a:srgbClr val="008080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>
                <a:latin typeface="Arial" charset="0"/>
              </a:rPr>
              <a:t>Điểm quan trọng (milestones),sản phẩm chuyển giao (deliverables)</a:t>
            </a:r>
          </a:p>
        </p:txBody>
      </p:sp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2915816" y="4463414"/>
            <a:ext cx="3456384" cy="646331"/>
          </a:xfrm>
          <a:prstGeom prst="rect">
            <a:avLst/>
          </a:prstGeom>
          <a:solidFill>
            <a:srgbClr val="008080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err="1">
                <a:latin typeface="Arial" charset="0"/>
              </a:rPr>
              <a:t>Điểm</a:t>
            </a:r>
            <a:r>
              <a:rPr lang="en-US" b="1"/>
              <a:t> </a:t>
            </a:r>
            <a:r>
              <a:rPr lang="en-US" b="1" err="1">
                <a:latin typeface="Arial" charset="0"/>
              </a:rPr>
              <a:t>Kiểm</a:t>
            </a:r>
            <a:r>
              <a:rPr lang="en-US" b="1">
                <a:latin typeface="Arial" charset="0"/>
              </a:rPr>
              <a:t> </a:t>
            </a:r>
            <a:r>
              <a:rPr lang="en-US" b="1" err="1">
                <a:latin typeface="Arial" charset="0"/>
              </a:rPr>
              <a:t>Tra</a:t>
            </a:r>
            <a:r>
              <a:rPr lang="en-US" b="1">
                <a:latin typeface="Arial" charset="0"/>
              </a:rPr>
              <a:t> </a:t>
            </a:r>
            <a:r>
              <a:rPr lang="en-US" b="1" err="1">
                <a:latin typeface="Arial" charset="0"/>
              </a:rPr>
              <a:t>Chất</a:t>
            </a:r>
            <a:r>
              <a:rPr lang="en-US" b="1">
                <a:latin typeface="Arial" charset="0"/>
              </a:rPr>
              <a:t> </a:t>
            </a:r>
            <a:r>
              <a:rPr lang="en-US" b="1" err="1">
                <a:latin typeface="Arial" charset="0"/>
              </a:rPr>
              <a:t>Lượng</a:t>
            </a:r>
            <a:r>
              <a:rPr lang="en-US" b="1">
                <a:latin typeface="Arial" charset="0"/>
              </a:rPr>
              <a:t> </a:t>
            </a:r>
          </a:p>
          <a:p>
            <a:r>
              <a:rPr lang="en-US" b="1">
                <a:latin typeface="Arial" charset="0"/>
              </a:rPr>
              <a:t>(SQA</a:t>
            </a:r>
            <a:r>
              <a:rPr lang="en-US" sz="1800" b="1"/>
              <a:t> </a:t>
            </a:r>
            <a:r>
              <a:rPr lang="en-US" sz="1800" b="1">
                <a:latin typeface="Arial" charset="0"/>
              </a:rPr>
              <a:t>points</a:t>
            </a:r>
            <a:r>
              <a:rPr lang="en-US" b="1"/>
              <a:t>)</a:t>
            </a:r>
            <a:endParaRPr lang="en-US" sz="1800" b="1">
              <a:latin typeface="Arial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24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err="1"/>
              <a:t>Nội</a:t>
            </a:r>
            <a:r>
              <a:rPr lang="en-US" b="1"/>
              <a:t>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Hệ </a:t>
            </a:r>
            <a:r>
              <a:rPr lang="en-US" err="1"/>
              <a:t>thống</a:t>
            </a:r>
            <a:r>
              <a:rPr lang="en-US"/>
              <a:t> </a:t>
            </a:r>
            <a:r>
              <a:rPr lang="en-US" err="1"/>
              <a:t>va</a:t>
            </a:r>
            <a:r>
              <a:rPr lang="en-US"/>
              <a:t>̀ </a:t>
            </a:r>
            <a:r>
              <a:rPr lang="en-US" err="1"/>
              <a:t>phần</a:t>
            </a:r>
            <a:r>
              <a:rPr lang="en-US"/>
              <a:t> </a:t>
            </a:r>
            <a:r>
              <a:rPr lang="en-US" err="1"/>
              <a:t>mềm</a:t>
            </a:r>
            <a:endParaRPr lang="en-US" err="1"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err="1"/>
              <a:t>Vòng</a:t>
            </a:r>
            <a:r>
              <a:rPr lang="en-US"/>
              <a:t> </a:t>
            </a:r>
            <a:r>
              <a:rPr lang="en-US" err="1"/>
              <a:t>đời</a:t>
            </a:r>
            <a:r>
              <a:rPr lang="en-US"/>
              <a:t> </a:t>
            </a:r>
            <a:r>
              <a:rPr lang="en-US" err="1"/>
              <a:t>hê</a:t>
            </a:r>
            <a:r>
              <a:rPr lang="en-US"/>
              <a:t>̣ </a:t>
            </a:r>
            <a:r>
              <a:rPr lang="en-US" err="1"/>
              <a:t>thống</a:t>
            </a:r>
            <a:r>
              <a:rPr lang="en-US"/>
              <a:t>/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mềm</a:t>
            </a:r>
            <a:endParaRPr lang="en-US" err="1"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/>
              <a:t>Quy </a:t>
            </a:r>
            <a:r>
              <a:rPr lang="en-US" err="1"/>
              <a:t>trình</a:t>
            </a:r>
            <a:r>
              <a:rPr lang="en-US"/>
              <a:t> </a:t>
            </a:r>
            <a:r>
              <a:rPr lang="en-US" err="1"/>
              <a:t>phát</a:t>
            </a:r>
            <a:r>
              <a:rPr lang="en-US"/>
              <a:t> </a:t>
            </a:r>
            <a:r>
              <a:rPr lang="en-US" err="1"/>
              <a:t>triển</a:t>
            </a:r>
            <a:r>
              <a:rPr lang="en-US"/>
              <a:t> </a:t>
            </a:r>
            <a:r>
              <a:rPr lang="en-US" err="1"/>
              <a:t>phần</a:t>
            </a:r>
            <a:r>
              <a:rPr lang="en-US"/>
              <a:t> </a:t>
            </a:r>
            <a:r>
              <a:rPr lang="en-US" err="1"/>
              <a:t>mềm</a:t>
            </a:r>
            <a:endParaRPr lang="en-US" err="1"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err="1">
                <a:solidFill>
                  <a:srgbClr val="FF0000"/>
                </a:solidFill>
              </a:rPr>
              <a:t>Các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mô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hình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quy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trình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phần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mềm</a:t>
            </a:r>
            <a:endParaRPr lang="en-US" err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39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4.1. Mô hình thác nước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Mô hình thác nước là mô hình vòng đời lâu đời nhất; được đề xuất bởi Winston Royce vào năm 1970.</a:t>
            </a:r>
          </a:p>
          <a:p>
            <a:r>
              <a:rPr lang="en-US"/>
              <a:t>Mô hình này được gọi là thác nước vì nó thường được vẽ với một </a:t>
            </a:r>
            <a:r>
              <a:rPr lang="en-US">
                <a:solidFill>
                  <a:srgbClr val="FF0000"/>
                </a:solidFill>
              </a:rPr>
              <a:t>chuỗi các hoạt động qua các giai đoạn </a:t>
            </a:r>
            <a:r>
              <a:rPr lang="en-US"/>
              <a:t>của vòng đời “xuống dốc” từ trái sang phải: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phân tích, yêu cầu, đặc tả, thiết kế, cài đặt, kiểm thử, bảo trì</a:t>
            </a:r>
          </a:p>
          <a:p>
            <a:r>
              <a:rPr lang="en-US"/>
              <a:t>Có nhiều phiên bản của mô hình thác nước:</a:t>
            </a:r>
          </a:p>
          <a:p>
            <a:pPr lvl="1"/>
            <a:r>
              <a:rPr lang="en-US"/>
              <a:t>các giai đoạn / hoạt động có thể được cấu trúc theo các mức độ chi tiết khác nhau</a:t>
            </a:r>
          </a:p>
          <a:p>
            <a:pPr lvl="1"/>
            <a:r>
              <a:rPr lang="en-US"/>
              <a:t>phản hồi có thể linh hoạt hơn hoặc ít hơn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20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4.1. Vòng đời lý tưởng - Thác nước (Nghiêm ngặt) không có phản hồi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5308"/>
          <a:stretch/>
        </p:blipFill>
        <p:spPr>
          <a:xfrm>
            <a:off x="932566" y="1791895"/>
            <a:ext cx="7278868" cy="428569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95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4.1. Mô </a:t>
            </a:r>
            <a:r>
              <a:rPr lang="en-US" err="1"/>
              <a:t>hình</a:t>
            </a:r>
            <a:r>
              <a:rPr lang="en-US"/>
              <a:t> </a:t>
            </a:r>
            <a:r>
              <a:rPr lang="en-US" err="1"/>
              <a:t>thác</a:t>
            </a:r>
            <a:r>
              <a:rPr lang="en-US"/>
              <a:t> </a:t>
            </a:r>
            <a:r>
              <a:rPr lang="en-US" err="1"/>
              <a:t>nước</a:t>
            </a:r>
            <a:r>
              <a:rPr lang="en-US"/>
              <a:t> (Non-</a:t>
            </a:r>
            <a:r>
              <a:rPr lang="en-US" err="1"/>
              <a:t>stric</a:t>
            </a:r>
            <a:r>
              <a:rPr lang="en-US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Mặc dù mô hình thác nước nhấn mạnh một </a:t>
            </a:r>
            <a:r>
              <a:rPr lang="en-US" sz="2400">
                <a:solidFill>
                  <a:srgbClr val="FF0000"/>
                </a:solidFill>
              </a:rPr>
              <a:t>chuỗi tuyến tính </a:t>
            </a:r>
            <a:r>
              <a:rPr lang="en-US" sz="2400"/>
              <a:t>của các pha, trên thực tế, trong thực tế luôn có một lượng lớn </a:t>
            </a:r>
            <a:r>
              <a:rPr lang="en-US" sz="2400">
                <a:solidFill>
                  <a:srgbClr val="FF0000"/>
                </a:solidFill>
              </a:rPr>
              <a:t>sự lặp lại các pha </a:t>
            </a:r>
            <a:r>
              <a:rPr lang="en-US" sz="2400" err="1">
                <a:solidFill>
                  <a:srgbClr val="FF0000"/>
                </a:solidFill>
              </a:rPr>
              <a:t>trước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 err="1">
                <a:solidFill>
                  <a:srgbClr val="FF0000"/>
                </a:solidFill>
              </a:rPr>
              <a:t>đó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 descr="iterativ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2013" y="2927350"/>
            <a:ext cx="6553200" cy="3429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8740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4.1. Mô hình thác nước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Điểm mạnh:</a:t>
            </a:r>
          </a:p>
          <a:p>
            <a:pPr lvl="1"/>
            <a:r>
              <a:rPr lang="en-US"/>
              <a:t>Hoàn thành một </a:t>
            </a:r>
            <a:r>
              <a:rPr lang="en-US">
                <a:solidFill>
                  <a:srgbClr val="FF0000"/>
                </a:solidFill>
              </a:rPr>
              <a:t>giai đoạn </a:t>
            </a:r>
            <a:r>
              <a:rPr lang="en-US"/>
              <a:t>trước khi tiếp tục giai đoạn tiếp</a:t>
            </a:r>
          </a:p>
          <a:p>
            <a:pPr lvl="1"/>
            <a:r>
              <a:rPr lang="en-US"/>
              <a:t>Nhấn mạnh việc lập kế hoạch sớm, đầu vào của khách hàng và thiết kế</a:t>
            </a:r>
          </a:p>
          <a:p>
            <a:pPr lvl="1"/>
            <a:r>
              <a:rPr lang="en-US"/>
              <a:t>Nhấn mạnh kiểm tra như một phần không thể thiếu của vòng đời</a:t>
            </a:r>
          </a:p>
          <a:p>
            <a:pPr lvl="1"/>
            <a:r>
              <a:rPr lang="en-US"/>
              <a:t>Cung cấp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chất</a:t>
            </a:r>
            <a:r>
              <a:rPr lang="en-US"/>
              <a:t> lượng ở mỗi giai đoạn vòng đời</a:t>
            </a:r>
          </a:p>
          <a:p>
            <a:r>
              <a:rPr lang="en-US"/>
              <a:t>Điểm yếu: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Phụ thuộc vào các yêu cầu </a:t>
            </a:r>
            <a:r>
              <a:rPr lang="en-US"/>
              <a:t>được xác định sớm từ đầu</a:t>
            </a:r>
          </a:p>
          <a:p>
            <a:pPr lvl="1"/>
            <a:r>
              <a:rPr lang="en-US"/>
              <a:t>Phụ thuộc vào việc </a:t>
            </a:r>
            <a:r>
              <a:rPr lang="en-US">
                <a:solidFill>
                  <a:srgbClr val="FF0000"/>
                </a:solidFill>
              </a:rPr>
              <a:t>tách các yêu cầu </a:t>
            </a:r>
            <a:r>
              <a:rPr lang="en-US"/>
              <a:t>khỏi thiết kế</a:t>
            </a:r>
          </a:p>
          <a:p>
            <a:pPr lvl="1"/>
            <a:r>
              <a:rPr lang="en-US"/>
              <a:t>Không khả thi trong một số trường hợp đòi hỏi có nhiều </a:t>
            </a:r>
            <a:r>
              <a:rPr lang="en-US">
                <a:solidFill>
                  <a:srgbClr val="FF0000"/>
                </a:solidFill>
              </a:rPr>
              <a:t>thay đổi</a:t>
            </a:r>
          </a:p>
          <a:p>
            <a:pPr lvl="1"/>
            <a:r>
              <a:rPr lang="en-US"/>
              <a:t>Nhấn mạnh vào </a:t>
            </a:r>
            <a:r>
              <a:rPr lang="en-US">
                <a:solidFill>
                  <a:srgbClr val="FF0000"/>
                </a:solidFill>
              </a:rPr>
              <a:t>sản phẩm hơn là quy trình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2D7A-CCB6-4B49-946D-50FFCCBB7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err="1"/>
              <a:t>Nhập</a:t>
            </a:r>
            <a:r>
              <a:rPr lang="en-US" sz="6000"/>
              <a:t> </a:t>
            </a:r>
            <a:r>
              <a:rPr lang="en-US" sz="6000" err="1"/>
              <a:t>môn</a:t>
            </a:r>
            <a:r>
              <a:rPr lang="en-US" sz="6000"/>
              <a:t> </a:t>
            </a:r>
            <a:br>
              <a:rPr lang="en-US" sz="6000"/>
            </a:br>
            <a:r>
              <a:rPr lang="en-US" sz="6000" err="1"/>
              <a:t>Công</a:t>
            </a:r>
            <a:r>
              <a:rPr lang="en-US" sz="6000"/>
              <a:t> </a:t>
            </a:r>
            <a:r>
              <a:rPr lang="en-US" sz="6000" err="1"/>
              <a:t>nghệ</a:t>
            </a:r>
            <a:r>
              <a:rPr lang="en-US" sz="6000"/>
              <a:t> </a:t>
            </a:r>
            <a:r>
              <a:rPr lang="en-US" sz="6000" err="1"/>
              <a:t>Phần</a:t>
            </a:r>
            <a:r>
              <a:rPr lang="en-US" sz="6000"/>
              <a:t> </a:t>
            </a:r>
            <a:r>
              <a:rPr lang="en-US" sz="6000" err="1"/>
              <a:t>mềm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28F74-C3F4-40F2-86CC-D1DEF9C44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br>
              <a:rPr lang="en-US" sz="8000"/>
            </a:br>
            <a:r>
              <a:rPr lang="en-US" sz="8000"/>
              <a:t>(Introduction to Software Engineering)</a:t>
            </a:r>
            <a:endParaRPr lang="zh-CN" altLang="en-US" sz="3600" b="1">
              <a:solidFill>
                <a:schemeClr val="bg1"/>
              </a:solidFill>
              <a:latin typeface="Linh AvantGarde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2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4.2. Mô hình mẫu thử (Prototyping model)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6260" name="AutoShape 4"/>
          <p:cNvSpPr>
            <a:spLocks noChangeArrowheads="1"/>
          </p:cNvSpPr>
          <p:nvPr/>
        </p:nvSpPr>
        <p:spPr bwMode="auto">
          <a:xfrm>
            <a:off x="3390900" y="1879169"/>
            <a:ext cx="2362200" cy="1143000"/>
          </a:xfrm>
          <a:custGeom>
            <a:avLst/>
            <a:gdLst>
              <a:gd name="G0" fmla="+- 0 0 0"/>
              <a:gd name="G1" fmla="+- 11612825 0 0"/>
              <a:gd name="G2" fmla="+- 0 0 11612825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11612825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11612825"/>
              <a:gd name="G36" fmla="sin G34 11612825"/>
              <a:gd name="G37" fmla="+/ 11612825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535 w 21600"/>
              <a:gd name="T5" fmla="*/ 3 h 21600"/>
              <a:gd name="T6" fmla="*/ 2709 w 21600"/>
              <a:gd name="T7" fmla="*/ 11196 h 21600"/>
              <a:gd name="T8" fmla="*/ 10667 w 21600"/>
              <a:gd name="T9" fmla="*/ 5401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cubicBezTo>
                  <a:pt x="5399" y="10888"/>
                  <a:pt x="5402" y="10976"/>
                  <a:pt x="5406" y="11064"/>
                </a:cubicBezTo>
                <a:lnTo>
                  <a:pt x="12" y="11328"/>
                </a:lnTo>
                <a:cubicBezTo>
                  <a:pt x="4" y="11152"/>
                  <a:pt x="0" y="10976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-1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vi-VN"/>
          </a:p>
        </p:txBody>
      </p:sp>
      <p:sp>
        <p:nvSpPr>
          <p:cNvPr id="96261" name="AutoShape 5"/>
          <p:cNvSpPr>
            <a:spLocks noChangeArrowheads="1"/>
          </p:cNvSpPr>
          <p:nvPr/>
        </p:nvSpPr>
        <p:spPr bwMode="auto">
          <a:xfrm rot="-8725170">
            <a:off x="1482725" y="4093732"/>
            <a:ext cx="1873250" cy="1439862"/>
          </a:xfrm>
          <a:custGeom>
            <a:avLst/>
            <a:gdLst>
              <a:gd name="G0" fmla="+- 0 0 0"/>
              <a:gd name="G1" fmla="+- 11612825 0 0"/>
              <a:gd name="G2" fmla="+- 0 0 11612825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11612825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11612825"/>
              <a:gd name="G36" fmla="sin G34 11612825"/>
              <a:gd name="G37" fmla="+/ 11612825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535 w 21600"/>
              <a:gd name="T5" fmla="*/ 3 h 21600"/>
              <a:gd name="T6" fmla="*/ 2709 w 21600"/>
              <a:gd name="T7" fmla="*/ 11196 h 21600"/>
              <a:gd name="T8" fmla="*/ 10667 w 21600"/>
              <a:gd name="T9" fmla="*/ 5401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cubicBezTo>
                  <a:pt x="5399" y="10888"/>
                  <a:pt x="5402" y="10976"/>
                  <a:pt x="5406" y="11064"/>
                </a:cubicBezTo>
                <a:lnTo>
                  <a:pt x="12" y="11328"/>
                </a:lnTo>
                <a:cubicBezTo>
                  <a:pt x="4" y="11152"/>
                  <a:pt x="0" y="10976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-1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10800000" wrap="none" anchor="ctr"/>
          <a:lstStyle/>
          <a:p>
            <a:pPr algn="ctr"/>
            <a:endParaRPr lang="vi-VN"/>
          </a:p>
        </p:txBody>
      </p:sp>
      <p:sp>
        <p:nvSpPr>
          <p:cNvPr id="96262" name="AutoShape 6"/>
          <p:cNvSpPr>
            <a:spLocks noChangeArrowheads="1"/>
          </p:cNvSpPr>
          <p:nvPr/>
        </p:nvSpPr>
        <p:spPr bwMode="auto">
          <a:xfrm rot="-14577167">
            <a:off x="5704681" y="4034201"/>
            <a:ext cx="1947863" cy="1314450"/>
          </a:xfrm>
          <a:custGeom>
            <a:avLst/>
            <a:gdLst>
              <a:gd name="G0" fmla="+- 0 0 0"/>
              <a:gd name="G1" fmla="+- 11612825 0 0"/>
              <a:gd name="G2" fmla="+- 0 0 11612825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11612825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11612825"/>
              <a:gd name="G36" fmla="sin G34 11612825"/>
              <a:gd name="G37" fmla="+/ 11612825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535 w 21600"/>
              <a:gd name="T5" fmla="*/ 3 h 21600"/>
              <a:gd name="T6" fmla="*/ 2709 w 21600"/>
              <a:gd name="T7" fmla="*/ 11196 h 21600"/>
              <a:gd name="T8" fmla="*/ 10667 w 21600"/>
              <a:gd name="T9" fmla="*/ 5401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cubicBezTo>
                  <a:pt x="5399" y="10888"/>
                  <a:pt x="5402" y="10976"/>
                  <a:pt x="5406" y="11064"/>
                </a:cubicBezTo>
                <a:lnTo>
                  <a:pt x="12" y="11328"/>
                </a:lnTo>
                <a:cubicBezTo>
                  <a:pt x="4" y="11152"/>
                  <a:pt x="0" y="10976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-1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10800000" vert="eaVert" wrap="none" anchor="ctr"/>
          <a:lstStyle/>
          <a:p>
            <a:pPr algn="ctr"/>
            <a:endParaRPr lang="vi-VN"/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1638300" y="2793569"/>
            <a:ext cx="2362200" cy="914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Nghe</a:t>
            </a:r>
            <a:r>
              <a:rPr lang="en-US"/>
              <a:t> </a:t>
            </a:r>
            <a:r>
              <a:rPr lang="en-US">
                <a:latin typeface="Arial" charset="0"/>
              </a:rPr>
              <a:t>Khách</a:t>
            </a:r>
            <a:r>
              <a:rPr lang="en-US"/>
              <a:t> </a:t>
            </a:r>
          </a:p>
          <a:p>
            <a:pPr algn="ctr"/>
            <a:r>
              <a:rPr lang="en-US">
                <a:latin typeface="Arial" charset="0"/>
              </a:rPr>
              <a:t>trình</a:t>
            </a:r>
            <a:r>
              <a:rPr lang="en-US"/>
              <a:t> </a:t>
            </a:r>
            <a:r>
              <a:rPr lang="en-US">
                <a:latin typeface="Arial" charset="0"/>
              </a:rPr>
              <a:t>bày</a:t>
            </a:r>
          </a:p>
        </p:txBody>
      </p:sp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5143500" y="2793569"/>
            <a:ext cx="2362200" cy="914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err="1">
                <a:latin typeface="Arial" charset="0"/>
              </a:rPr>
              <a:t>Tạo</a:t>
            </a:r>
            <a:r>
              <a:rPr lang="en-US"/>
              <a:t> / </a:t>
            </a:r>
            <a:r>
              <a:rPr lang="en-US" err="1">
                <a:latin typeface="Arial" charset="0"/>
              </a:rPr>
              <a:t>sửa</a:t>
            </a:r>
            <a:endParaRPr lang="en-US">
              <a:latin typeface="Arial" charset="0"/>
            </a:endParaRPr>
          </a:p>
          <a:p>
            <a:pPr algn="ctr"/>
            <a:r>
              <a:rPr lang="en-US" err="1">
                <a:latin typeface="Arial" charset="0"/>
              </a:rPr>
              <a:t>bản</a:t>
            </a:r>
            <a:r>
              <a:rPr lang="en-US"/>
              <a:t> </a:t>
            </a:r>
            <a:r>
              <a:rPr lang="en-US" err="1">
                <a:latin typeface="Arial" charset="0"/>
              </a:rPr>
              <a:t>mẫu</a:t>
            </a:r>
            <a:endParaRPr lang="en-US">
              <a:latin typeface="Arial" charset="0"/>
            </a:endParaRPr>
          </a:p>
        </p:txBody>
      </p:sp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3390900" y="4927169"/>
            <a:ext cx="2362200" cy="914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err="1">
                <a:latin typeface="Arial" charset="0"/>
              </a:rPr>
              <a:t>Khách</a:t>
            </a:r>
            <a:r>
              <a:rPr lang="en-US"/>
              <a:t> </a:t>
            </a:r>
            <a:r>
              <a:rPr lang="en-US" err="1">
                <a:latin typeface="Arial" charset="0"/>
              </a:rPr>
              <a:t>kiểm</a:t>
            </a:r>
            <a:r>
              <a:rPr lang="en-US"/>
              <a:t> </a:t>
            </a:r>
            <a:r>
              <a:rPr lang="en-US" err="1">
                <a:latin typeface="Arial" charset="0"/>
              </a:rPr>
              <a:t>tra</a:t>
            </a:r>
            <a:endParaRPr lang="en-US">
              <a:latin typeface="Arial" charset="0"/>
            </a:endParaRPr>
          </a:p>
          <a:p>
            <a:pPr algn="ctr"/>
            <a:r>
              <a:rPr lang="en-US" err="1">
                <a:latin typeface="Arial" charset="0"/>
              </a:rPr>
              <a:t>bản</a:t>
            </a:r>
            <a:r>
              <a:rPr lang="en-US"/>
              <a:t> </a:t>
            </a:r>
            <a:r>
              <a:rPr lang="en-US" err="1">
                <a:latin typeface="Arial" charset="0"/>
              </a:rPr>
              <a:t>mẫu</a:t>
            </a: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152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4.2.Mô hình mẫu thử: Khi nào ?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FF0000"/>
                </a:solidFill>
              </a:rPr>
              <a:t>Khi mới rõ mục đích chung chung</a:t>
            </a:r>
            <a:r>
              <a:rPr lang="en-US" sz="2400"/>
              <a:t> của phần mềm, chưa rõ chi tiết đầu vào hay xử lý ra sao hoặc chưa rõ yêu cầu đầu ra</a:t>
            </a:r>
          </a:p>
          <a:p>
            <a:pPr>
              <a:lnSpc>
                <a:spcPct val="100000"/>
              </a:lnSpc>
            </a:pPr>
            <a:r>
              <a:rPr lang="en-US" sz="2400"/>
              <a:t>Dùng </a:t>
            </a:r>
            <a:r>
              <a:rPr lang="en-US" sz="2400">
                <a:solidFill>
                  <a:srgbClr val="FF0000"/>
                </a:solidFill>
              </a:rPr>
              <a:t>để thu thập yêu cầu</a:t>
            </a:r>
            <a:r>
              <a:rPr lang="en-US" sz="2400"/>
              <a:t> qua các thiết kế nhanh</a:t>
            </a:r>
          </a:p>
          <a:p>
            <a:pPr>
              <a:lnSpc>
                <a:spcPct val="100000"/>
              </a:lnSpc>
            </a:pPr>
            <a:r>
              <a:rPr lang="en-US" sz="2400"/>
              <a:t>Các giải thuật, kỹ thuật dùng làm bản mẫu có thể chưa nhanh, chưa tốt, miễn là </a:t>
            </a:r>
            <a:r>
              <a:rPr lang="en-US" sz="2400">
                <a:solidFill>
                  <a:srgbClr val="FF0000"/>
                </a:solidFill>
              </a:rPr>
              <a:t>có mẫu để thảo luận gợi yêu cầu của người dùng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76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74638"/>
            <a:ext cx="8291264" cy="1143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4.3. Các mô hình tăng dần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584270"/>
            <a:ext cx="8424936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lớn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mềm</a:t>
            </a:r>
            <a:r>
              <a:rPr lang="en-US"/>
              <a:t> </a:t>
            </a:r>
            <a:r>
              <a:rPr lang="en-US" err="1"/>
              <a:t>phức</a:t>
            </a:r>
            <a:r>
              <a:rPr lang="en-US"/>
              <a:t> </a:t>
            </a:r>
            <a:r>
              <a:rPr lang="en-US" err="1"/>
              <a:t>tạp</a:t>
            </a:r>
            <a:r>
              <a:rPr lang="en-US"/>
              <a:t> </a:t>
            </a:r>
            <a:r>
              <a:rPr lang="en-US" err="1"/>
              <a:t>đều</a:t>
            </a:r>
            <a:r>
              <a:rPr lang="en-US"/>
              <a:t> </a:t>
            </a:r>
            <a:r>
              <a:rPr lang="en-US" err="1">
                <a:solidFill>
                  <a:srgbClr val="FF0000"/>
                </a:solidFill>
              </a:rPr>
              <a:t>tiến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hóa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theo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thời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gian</a:t>
            </a:r>
            <a:r>
              <a:rPr lang="en-US"/>
              <a:t>: </a:t>
            </a:r>
            <a:r>
              <a:rPr lang="en-US" err="1"/>
              <a:t>môi</a:t>
            </a:r>
            <a:r>
              <a:rPr lang="en-US"/>
              <a:t> </a:t>
            </a:r>
            <a:r>
              <a:rPr lang="en-US" err="1"/>
              <a:t>trường</a:t>
            </a:r>
            <a:r>
              <a:rPr lang="en-US"/>
              <a:t> </a:t>
            </a:r>
            <a:r>
              <a:rPr lang="en-US" err="1"/>
              <a:t>thay</a:t>
            </a:r>
            <a:r>
              <a:rPr lang="en-US"/>
              <a:t> </a:t>
            </a:r>
            <a:r>
              <a:rPr lang="en-US" err="1"/>
              <a:t>đổi</a:t>
            </a:r>
            <a:r>
              <a:rPr lang="en-US"/>
              <a:t>, </a:t>
            </a:r>
            <a:r>
              <a:rPr lang="en-US" err="1"/>
              <a:t>yêu</a:t>
            </a:r>
            <a:r>
              <a:rPr lang="en-US"/>
              <a:t> </a:t>
            </a:r>
            <a:r>
              <a:rPr lang="en-US" err="1"/>
              <a:t>cầu</a:t>
            </a:r>
            <a:r>
              <a:rPr lang="en-US"/>
              <a:t> </a:t>
            </a:r>
            <a:r>
              <a:rPr lang="en-US" err="1"/>
              <a:t>phát</a:t>
            </a:r>
            <a:r>
              <a:rPr lang="en-US"/>
              <a:t> </a:t>
            </a:r>
            <a:r>
              <a:rPr lang="en-US" err="1"/>
              <a:t>sinh</a:t>
            </a:r>
            <a:r>
              <a:rPr lang="en-US"/>
              <a:t> </a:t>
            </a:r>
            <a:r>
              <a:rPr lang="en-US" err="1"/>
              <a:t>thêm</a:t>
            </a:r>
            <a:r>
              <a:rPr lang="en-US"/>
              <a:t>, </a:t>
            </a:r>
            <a:r>
              <a:rPr lang="en-US" err="1"/>
              <a:t>hoàn</a:t>
            </a:r>
            <a:r>
              <a:rPr lang="en-US"/>
              <a:t> </a:t>
            </a:r>
            <a:r>
              <a:rPr lang="en-US" err="1"/>
              <a:t>thiện</a:t>
            </a:r>
            <a:r>
              <a:rPr lang="en-US"/>
              <a:t> </a:t>
            </a:r>
            <a:r>
              <a:rPr lang="en-US" err="1"/>
              <a:t>thêm</a:t>
            </a:r>
            <a:r>
              <a:rPr lang="en-US"/>
              <a:t> </a:t>
            </a:r>
            <a:r>
              <a:rPr lang="en-US" err="1"/>
              <a:t>chức</a:t>
            </a:r>
            <a:r>
              <a:rPr lang="en-US"/>
              <a:t> </a:t>
            </a:r>
            <a:r>
              <a:rPr lang="en-US" err="1"/>
              <a:t>năng</a:t>
            </a:r>
            <a:r>
              <a:rPr lang="en-US"/>
              <a:t>,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năng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mô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tiến</a:t>
            </a:r>
            <a:r>
              <a:rPr lang="en-US"/>
              <a:t> </a:t>
            </a:r>
            <a:r>
              <a:rPr lang="en-US" err="1"/>
              <a:t>hóa</a:t>
            </a:r>
            <a:r>
              <a:rPr lang="en-US"/>
              <a:t> (evolutionary models)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>
                <a:solidFill>
                  <a:srgbClr val="FF0000"/>
                </a:solidFill>
              </a:rPr>
              <a:t>lặp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lại</a:t>
            </a:r>
            <a:r>
              <a:rPr lang="en-US"/>
              <a:t>. </a:t>
            </a:r>
            <a:r>
              <a:rPr lang="en-US" err="1"/>
              <a:t>Kỹ</a:t>
            </a:r>
            <a:r>
              <a:rPr lang="en-US"/>
              <a:t> </a:t>
            </a:r>
            <a:r>
              <a:rPr lang="en-US" err="1"/>
              <a:t>sư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mềm</a:t>
            </a:r>
            <a:r>
              <a:rPr lang="en-US"/>
              <a:t> </a:t>
            </a:r>
            <a:r>
              <a:rPr lang="en-US" err="1"/>
              <a:t>tạo</a:t>
            </a:r>
            <a:r>
              <a:rPr lang="en-US"/>
              <a:t> ra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phiên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 (versions) </a:t>
            </a:r>
            <a:r>
              <a:rPr lang="en-US" err="1"/>
              <a:t>ngày</a:t>
            </a:r>
            <a:r>
              <a:rPr lang="en-US"/>
              <a:t> </a:t>
            </a:r>
            <a:r>
              <a:rPr lang="en-US" err="1"/>
              <a:t>càng</a:t>
            </a:r>
            <a:r>
              <a:rPr lang="en-US"/>
              <a:t> </a:t>
            </a:r>
            <a:r>
              <a:rPr lang="en-US" err="1"/>
              <a:t>hoàn</a:t>
            </a:r>
            <a:r>
              <a:rPr lang="en-US"/>
              <a:t> </a:t>
            </a:r>
            <a:r>
              <a:rPr lang="en-US" err="1"/>
              <a:t>thiện</a:t>
            </a:r>
            <a:r>
              <a:rPr lang="en-US"/>
              <a:t> </a:t>
            </a:r>
            <a:r>
              <a:rPr lang="en-US" err="1"/>
              <a:t>hơn</a:t>
            </a:r>
            <a:r>
              <a:rPr lang="en-US"/>
              <a:t>, </a:t>
            </a:r>
            <a:r>
              <a:rPr lang="en-US" err="1"/>
              <a:t>phức</a:t>
            </a:r>
            <a:r>
              <a:rPr lang="en-US"/>
              <a:t> </a:t>
            </a:r>
            <a:r>
              <a:rPr lang="en-US" err="1"/>
              <a:t>tạp</a:t>
            </a:r>
            <a:r>
              <a:rPr lang="en-US"/>
              <a:t> </a:t>
            </a:r>
            <a:r>
              <a:rPr lang="en-US" err="1"/>
              <a:t>hơn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mô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biểu</a:t>
            </a:r>
            <a:r>
              <a:rPr lang="en-US"/>
              <a:t>: </a:t>
            </a:r>
          </a:p>
          <a:p>
            <a:pPr lvl="1">
              <a:lnSpc>
                <a:spcPct val="110000"/>
              </a:lnSpc>
            </a:pPr>
            <a:r>
              <a:rPr lang="en-US" err="1"/>
              <a:t>Gia</a:t>
            </a:r>
            <a:r>
              <a:rPr lang="en-US"/>
              <a:t> </a:t>
            </a:r>
            <a:r>
              <a:rPr lang="en-US" err="1"/>
              <a:t>tăng</a:t>
            </a:r>
            <a:r>
              <a:rPr lang="en-US"/>
              <a:t> (Incremental)</a:t>
            </a:r>
          </a:p>
          <a:p>
            <a:pPr lvl="1">
              <a:lnSpc>
                <a:spcPct val="110000"/>
              </a:lnSpc>
            </a:pPr>
            <a:r>
              <a:rPr lang="en-US" err="1"/>
              <a:t>Xoắn</a:t>
            </a:r>
            <a:r>
              <a:rPr lang="en-US"/>
              <a:t> </a:t>
            </a:r>
            <a:r>
              <a:rPr lang="en-US" err="1"/>
              <a:t>ốc</a:t>
            </a:r>
            <a:r>
              <a:rPr lang="en-US"/>
              <a:t> (Spiral)</a:t>
            </a:r>
          </a:p>
          <a:p>
            <a:pPr lvl="1">
              <a:lnSpc>
                <a:spcPct val="110000"/>
              </a:lnSpc>
            </a:pPr>
            <a:r>
              <a:rPr lang="en-US" err="1"/>
              <a:t>Xoắn</a:t>
            </a:r>
            <a:r>
              <a:rPr lang="en-US"/>
              <a:t> </a:t>
            </a:r>
            <a:r>
              <a:rPr lang="en-US" err="1"/>
              <a:t>ốc</a:t>
            </a:r>
            <a:r>
              <a:rPr lang="en-US"/>
              <a:t> WINWIN (WINWIN spiral)</a:t>
            </a:r>
          </a:p>
          <a:p>
            <a:pPr lvl="1">
              <a:lnSpc>
                <a:spcPct val="110000"/>
              </a:lnSpc>
            </a:pPr>
            <a:r>
              <a:rPr lang="en-US" err="1"/>
              <a:t>Phát</a:t>
            </a:r>
            <a:r>
              <a:rPr lang="en-US"/>
              <a:t> </a:t>
            </a:r>
            <a:r>
              <a:rPr lang="en-US" err="1"/>
              <a:t>triển</a:t>
            </a:r>
            <a:r>
              <a:rPr lang="en-US"/>
              <a:t> </a:t>
            </a:r>
            <a:r>
              <a:rPr lang="en-US" err="1"/>
              <a:t>đồng</a:t>
            </a:r>
            <a:r>
              <a:rPr lang="en-US"/>
              <a:t> </a:t>
            </a:r>
            <a:r>
              <a:rPr lang="en-US" err="1"/>
              <a:t>thời</a:t>
            </a:r>
            <a:r>
              <a:rPr lang="en-US"/>
              <a:t> (Concurrent development)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02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/>
              <a:t>4.4. Mô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gia</a:t>
            </a:r>
            <a:r>
              <a:rPr lang="en-US"/>
              <a:t> </a:t>
            </a:r>
            <a:r>
              <a:rPr lang="en-US" err="1"/>
              <a:t>tăng</a:t>
            </a:r>
            <a:br>
              <a:rPr lang="en-US"/>
            </a:br>
            <a:r>
              <a:rPr lang="en-US"/>
              <a:t>(The incremental model)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err="1"/>
              <a:t>mô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>
                <a:solidFill>
                  <a:srgbClr val="FF0000"/>
                </a:solidFill>
              </a:rPr>
              <a:t>tuần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tự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/>
              <a:t>và</a:t>
            </a:r>
            <a:r>
              <a:rPr lang="en-US"/>
              <a:t> ý </a:t>
            </a:r>
            <a:r>
              <a:rPr lang="en-US" err="1"/>
              <a:t>tưởng</a:t>
            </a:r>
            <a:r>
              <a:rPr lang="en-US"/>
              <a:t> </a:t>
            </a:r>
            <a:r>
              <a:rPr lang="en-US" err="1">
                <a:solidFill>
                  <a:srgbClr val="FF0000"/>
                </a:solidFill>
              </a:rPr>
              <a:t>lặp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lại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chế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 </a:t>
            </a:r>
            <a:r>
              <a:rPr lang="en-US" err="1"/>
              <a:t>mẫu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 với </a:t>
            </a:r>
            <a:r>
              <a:rPr lang="en-US" err="1"/>
              <a:t>những</a:t>
            </a:r>
            <a:r>
              <a:rPr lang="en-US"/>
              <a:t> </a:t>
            </a:r>
            <a:r>
              <a:rPr lang="en-US" err="1"/>
              <a:t>yêu</a:t>
            </a:r>
            <a:r>
              <a:rPr lang="en-US"/>
              <a:t> </a:t>
            </a:r>
            <a:r>
              <a:rPr lang="en-US" err="1"/>
              <a:t>cầu</a:t>
            </a:r>
            <a:r>
              <a:rPr lang="en-US"/>
              <a:t> </a:t>
            </a:r>
            <a:r>
              <a:rPr lang="en-US" err="1"/>
              <a:t>cơ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 </a:t>
            </a:r>
            <a:r>
              <a:rPr lang="en-US" err="1"/>
              <a:t>nhất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phát</a:t>
            </a:r>
            <a:r>
              <a:rPr lang="en-US"/>
              <a:t> </a:t>
            </a:r>
            <a:r>
              <a:rPr lang="en-US" err="1"/>
              <a:t>triển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chức</a:t>
            </a:r>
            <a:r>
              <a:rPr lang="en-US"/>
              <a:t> </a:t>
            </a:r>
            <a:r>
              <a:rPr lang="en-US" err="1"/>
              <a:t>năng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những</a:t>
            </a:r>
            <a:r>
              <a:rPr lang="en-US"/>
              <a:t> </a:t>
            </a:r>
            <a:r>
              <a:rPr lang="en-US" err="1"/>
              <a:t>yêu</a:t>
            </a:r>
            <a:r>
              <a:rPr lang="en-US"/>
              <a:t> </a:t>
            </a:r>
            <a:r>
              <a:rPr lang="en-US" err="1"/>
              <a:t>cầu</a:t>
            </a:r>
            <a:r>
              <a:rPr lang="en-US"/>
              <a:t> </a:t>
            </a:r>
            <a:r>
              <a:rPr lang="en-US" err="1"/>
              <a:t>khác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>
                <a:solidFill>
                  <a:srgbClr val="FF0000"/>
                </a:solidFill>
              </a:rPr>
              <a:t>phát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triển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thêm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sau</a:t>
            </a:r>
            <a:r>
              <a:rPr lang="en-US">
                <a:solidFill>
                  <a:srgbClr val="FF0000"/>
                </a:solidFill>
              </a:rPr>
              <a:t> (</a:t>
            </a:r>
            <a:r>
              <a:rPr lang="en-US" err="1">
                <a:solidFill>
                  <a:srgbClr val="FF0000"/>
                </a:solidFill>
              </a:rPr>
              <a:t>gia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tăng</a:t>
            </a:r>
            <a:r>
              <a:rPr lang="en-US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err="1">
                <a:solidFill>
                  <a:srgbClr val="FF0000"/>
                </a:solidFill>
              </a:rPr>
              <a:t>Lặp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lại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quy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trình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hoàn</a:t>
            </a:r>
            <a:r>
              <a:rPr lang="en-US"/>
              <a:t> </a:t>
            </a:r>
            <a:r>
              <a:rPr lang="en-US" err="1"/>
              <a:t>thiện</a:t>
            </a:r>
            <a:r>
              <a:rPr lang="en-US"/>
              <a:t> </a:t>
            </a:r>
            <a:r>
              <a:rPr lang="en-US" err="1"/>
              <a:t>dần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99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4.4. Mô hình gia tăng</a:t>
            </a:r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>
                <a:solidFill>
                  <a:schemeClr val="tx1"/>
                </a:solidFill>
              </a:rPr>
              <a:pPr/>
              <a:t>24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23907" name="Line 3"/>
          <p:cNvSpPr>
            <a:spLocks noChangeShapeType="1"/>
          </p:cNvSpPr>
          <p:nvPr/>
        </p:nvSpPr>
        <p:spPr bwMode="auto">
          <a:xfrm>
            <a:off x="609600" y="1676400"/>
            <a:ext cx="0" cy="411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23908" name="Line 4"/>
          <p:cNvSpPr>
            <a:spLocks noChangeShapeType="1"/>
          </p:cNvSpPr>
          <p:nvPr/>
        </p:nvSpPr>
        <p:spPr bwMode="auto">
          <a:xfrm>
            <a:off x="609600" y="5791200"/>
            <a:ext cx="800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23909" name="Oval 5"/>
          <p:cNvSpPr>
            <a:spLocks noChangeArrowheads="1"/>
          </p:cNvSpPr>
          <p:nvPr/>
        </p:nvSpPr>
        <p:spPr bwMode="auto">
          <a:xfrm>
            <a:off x="838200" y="1752600"/>
            <a:ext cx="2171700" cy="1385888"/>
          </a:xfrm>
          <a:prstGeom prst="ellipse">
            <a:avLst/>
          </a:prstGeom>
          <a:solidFill>
            <a:srgbClr val="8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51" name="Group 50"/>
          <p:cNvGrpSpPr/>
          <p:nvPr/>
        </p:nvGrpSpPr>
        <p:grpSpPr>
          <a:xfrm>
            <a:off x="1028700" y="2168366"/>
            <a:ext cx="4000500" cy="485061"/>
            <a:chOff x="1028700" y="2168366"/>
            <a:chExt cx="4000500" cy="485061"/>
          </a:xfrm>
        </p:grpSpPr>
        <p:sp>
          <p:nvSpPr>
            <p:cNvPr id="123910" name="Rectangle 6"/>
            <p:cNvSpPr>
              <a:spLocks noChangeArrowheads="1"/>
            </p:cNvSpPr>
            <p:nvPr/>
          </p:nvSpPr>
          <p:spPr bwMode="auto">
            <a:xfrm>
              <a:off x="1028700" y="2168366"/>
              <a:ext cx="838200" cy="48506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400" err="1"/>
                <a:t>Phân</a:t>
              </a:r>
              <a:r>
                <a:rPr lang="en-US" sz="1400"/>
                <a:t> </a:t>
              </a:r>
              <a:r>
                <a:rPr lang="en-US" sz="1400" err="1"/>
                <a:t>tích</a:t>
              </a:r>
              <a:endParaRPr lang="en-US" sz="1400"/>
            </a:p>
          </p:txBody>
        </p:sp>
        <p:sp>
          <p:nvSpPr>
            <p:cNvPr id="123911" name="Rectangle 7"/>
            <p:cNvSpPr>
              <a:spLocks noChangeArrowheads="1"/>
            </p:cNvSpPr>
            <p:nvPr/>
          </p:nvSpPr>
          <p:spPr bwMode="auto">
            <a:xfrm>
              <a:off x="2019300" y="2168366"/>
              <a:ext cx="838200" cy="48506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400" err="1"/>
                <a:t>Thiết</a:t>
              </a:r>
              <a:r>
                <a:rPr lang="en-US" sz="1400"/>
                <a:t> </a:t>
              </a:r>
              <a:r>
                <a:rPr lang="en-US" sz="1400" err="1"/>
                <a:t>kế</a:t>
              </a:r>
              <a:endParaRPr lang="en-US" sz="1400"/>
            </a:p>
          </p:txBody>
        </p:sp>
        <p:sp>
          <p:nvSpPr>
            <p:cNvPr id="123912" name="Rectangle 8"/>
            <p:cNvSpPr>
              <a:spLocks noChangeArrowheads="1"/>
            </p:cNvSpPr>
            <p:nvPr/>
          </p:nvSpPr>
          <p:spPr bwMode="auto">
            <a:xfrm>
              <a:off x="3124200" y="2168366"/>
              <a:ext cx="838200" cy="48506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400" err="1"/>
                <a:t>Lập</a:t>
              </a:r>
              <a:r>
                <a:rPr lang="en-US" sz="1400"/>
                <a:t> </a:t>
              </a:r>
              <a:r>
                <a:rPr lang="en-US" sz="1400" err="1"/>
                <a:t>trình</a:t>
              </a:r>
              <a:endParaRPr lang="en-US" sz="1400"/>
            </a:p>
          </p:txBody>
        </p:sp>
        <p:sp>
          <p:nvSpPr>
            <p:cNvPr id="123913" name="Rectangle 9"/>
            <p:cNvSpPr>
              <a:spLocks noChangeArrowheads="1"/>
            </p:cNvSpPr>
            <p:nvPr/>
          </p:nvSpPr>
          <p:spPr bwMode="auto">
            <a:xfrm>
              <a:off x="4191000" y="2168366"/>
              <a:ext cx="838200" cy="48506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400" err="1"/>
                <a:t>Kiểm</a:t>
              </a:r>
              <a:r>
                <a:rPr lang="en-US" sz="1400"/>
                <a:t> </a:t>
              </a:r>
              <a:r>
                <a:rPr lang="en-US" sz="1400" err="1"/>
                <a:t>thử</a:t>
              </a:r>
              <a:endParaRPr lang="en-US" sz="1400"/>
            </a:p>
          </p:txBody>
        </p:sp>
        <p:sp>
          <p:nvSpPr>
            <p:cNvPr id="123915" name="Line 11"/>
            <p:cNvSpPr>
              <a:spLocks noChangeShapeType="1"/>
            </p:cNvSpPr>
            <p:nvPr/>
          </p:nvSpPr>
          <p:spPr bwMode="auto">
            <a:xfrm>
              <a:off x="1866900" y="2410535"/>
              <a:ext cx="152400" cy="7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23916" name="Line 12"/>
            <p:cNvSpPr>
              <a:spLocks noChangeShapeType="1"/>
            </p:cNvSpPr>
            <p:nvPr/>
          </p:nvSpPr>
          <p:spPr bwMode="auto">
            <a:xfrm>
              <a:off x="2857500" y="2410535"/>
              <a:ext cx="228600" cy="7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23917" name="Line 13"/>
            <p:cNvSpPr>
              <a:spLocks noChangeShapeType="1"/>
            </p:cNvSpPr>
            <p:nvPr/>
          </p:nvSpPr>
          <p:spPr bwMode="auto">
            <a:xfrm>
              <a:off x="3962400" y="2410535"/>
              <a:ext cx="228600" cy="7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123929" name="Text Box 25"/>
          <p:cNvSpPr txBox="1">
            <a:spLocks noChangeArrowheads="1"/>
          </p:cNvSpPr>
          <p:nvPr/>
        </p:nvSpPr>
        <p:spPr bwMode="auto">
          <a:xfrm>
            <a:off x="1249632" y="2594907"/>
            <a:ext cx="13726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err="1">
                <a:latin typeface="Arial" charset="0"/>
              </a:rPr>
              <a:t>Công</a:t>
            </a:r>
            <a:r>
              <a:rPr lang="en-US" sz="1400">
                <a:latin typeface="Arial" charset="0"/>
              </a:rPr>
              <a:t> </a:t>
            </a:r>
            <a:r>
              <a:rPr lang="en-US" sz="1400" err="1">
                <a:latin typeface="Arial" charset="0"/>
              </a:rPr>
              <a:t>nghệ</a:t>
            </a:r>
            <a:r>
              <a:rPr lang="en-US" sz="1400">
                <a:latin typeface="Arial" charset="0"/>
              </a:rPr>
              <a:t> </a:t>
            </a:r>
            <a:r>
              <a:rPr lang="en-US" sz="1400" err="1">
                <a:latin typeface="Arial" charset="0"/>
              </a:rPr>
              <a:t>hệ</a:t>
            </a:r>
            <a:endParaRPr lang="en-US" sz="1400">
              <a:latin typeface="Arial" charset="0"/>
            </a:endParaRPr>
          </a:p>
          <a:p>
            <a:r>
              <a:rPr lang="en-US" sz="1400" err="1">
                <a:latin typeface="Arial" charset="0"/>
              </a:rPr>
              <a:t>thống</a:t>
            </a:r>
            <a:r>
              <a:rPr lang="en-US" sz="1400">
                <a:latin typeface="Arial" charset="0"/>
              </a:rPr>
              <a:t>/</a:t>
            </a:r>
            <a:r>
              <a:rPr lang="en-US" sz="1400" err="1">
                <a:latin typeface="Arial" charset="0"/>
              </a:rPr>
              <a:t>thông</a:t>
            </a:r>
            <a:r>
              <a:rPr lang="en-US" sz="1400">
                <a:latin typeface="Arial" charset="0"/>
              </a:rPr>
              <a:t> tin</a:t>
            </a:r>
          </a:p>
        </p:txBody>
      </p:sp>
      <p:sp>
        <p:nvSpPr>
          <p:cNvPr id="123930" name="Text Box 26"/>
          <p:cNvSpPr txBox="1">
            <a:spLocks noChangeArrowheads="1"/>
          </p:cNvSpPr>
          <p:nvPr/>
        </p:nvSpPr>
        <p:spPr bwMode="auto">
          <a:xfrm>
            <a:off x="3565525" y="5748338"/>
            <a:ext cx="15677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err="1">
                <a:latin typeface="Arial" charset="0"/>
              </a:rPr>
              <a:t>Thời</a:t>
            </a:r>
            <a:r>
              <a:rPr lang="en-US" sz="1800">
                <a:latin typeface="Arial" charset="0"/>
              </a:rPr>
              <a:t> </a:t>
            </a:r>
            <a:r>
              <a:rPr lang="en-US" sz="1800" err="1">
                <a:latin typeface="Arial" charset="0"/>
              </a:rPr>
              <a:t>gian</a:t>
            </a:r>
            <a:r>
              <a:rPr lang="en-US" sz="1800">
                <a:latin typeface="Arial" charset="0"/>
              </a:rPr>
              <a:t>/</a:t>
            </a:r>
            <a:r>
              <a:rPr lang="en-US" sz="1800" err="1">
                <a:latin typeface="Arial" charset="0"/>
              </a:rPr>
              <a:t>lịch</a:t>
            </a:r>
            <a:endParaRPr lang="en-US">
              <a:latin typeface="Arial" charset="0"/>
            </a:endParaRPr>
          </a:p>
        </p:txBody>
      </p:sp>
      <p:sp>
        <p:nvSpPr>
          <p:cNvPr id="123955" name="Text Box 51"/>
          <p:cNvSpPr txBox="1">
            <a:spLocks noChangeArrowheads="1"/>
          </p:cNvSpPr>
          <p:nvPr/>
        </p:nvSpPr>
        <p:spPr bwMode="auto">
          <a:xfrm>
            <a:off x="3352800" y="1752600"/>
            <a:ext cx="11769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Gia</a:t>
            </a:r>
            <a:r>
              <a:rPr lang="en-US" sz="1600"/>
              <a:t> </a:t>
            </a:r>
            <a:r>
              <a:rPr lang="en-US" sz="1600">
                <a:latin typeface="Arial" charset="0"/>
              </a:rPr>
              <a:t>tăng</a:t>
            </a:r>
            <a:r>
              <a:rPr lang="en-US" sz="1600"/>
              <a:t> 1</a:t>
            </a:r>
          </a:p>
        </p:txBody>
      </p:sp>
      <p:sp>
        <p:nvSpPr>
          <p:cNvPr id="123956" name="Text Box 52"/>
          <p:cNvSpPr txBox="1">
            <a:spLocks noChangeArrowheads="1"/>
          </p:cNvSpPr>
          <p:nvPr/>
        </p:nvSpPr>
        <p:spPr bwMode="auto">
          <a:xfrm>
            <a:off x="1066800" y="3286229"/>
            <a:ext cx="11769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err="1">
                <a:latin typeface="Arial" charset="0"/>
              </a:rPr>
              <a:t>Gia</a:t>
            </a:r>
            <a:r>
              <a:rPr lang="en-US" sz="1600"/>
              <a:t> </a:t>
            </a:r>
            <a:r>
              <a:rPr lang="en-US" sz="1600" err="1">
                <a:latin typeface="Arial" charset="0"/>
              </a:rPr>
              <a:t>tăng</a:t>
            </a:r>
            <a:r>
              <a:rPr lang="en-US" sz="1600"/>
              <a:t> 2</a:t>
            </a:r>
          </a:p>
        </p:txBody>
      </p:sp>
      <p:sp>
        <p:nvSpPr>
          <p:cNvPr id="123957" name="Text Box 53"/>
          <p:cNvSpPr txBox="1">
            <a:spLocks noChangeArrowheads="1"/>
          </p:cNvSpPr>
          <p:nvPr/>
        </p:nvSpPr>
        <p:spPr bwMode="auto">
          <a:xfrm>
            <a:off x="1763688" y="4150325"/>
            <a:ext cx="11769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err="1">
                <a:latin typeface="Arial" charset="0"/>
              </a:rPr>
              <a:t>Gia</a:t>
            </a:r>
            <a:r>
              <a:rPr lang="en-US" sz="1600"/>
              <a:t> </a:t>
            </a:r>
            <a:r>
              <a:rPr lang="en-US" sz="1600" err="1">
                <a:latin typeface="Arial" charset="0"/>
              </a:rPr>
              <a:t>tăng</a:t>
            </a:r>
            <a:r>
              <a:rPr lang="en-US" sz="1600"/>
              <a:t> 3</a:t>
            </a:r>
          </a:p>
        </p:txBody>
      </p:sp>
      <p:sp>
        <p:nvSpPr>
          <p:cNvPr id="123958" name="Text Box 54"/>
          <p:cNvSpPr txBox="1">
            <a:spLocks noChangeArrowheads="1"/>
          </p:cNvSpPr>
          <p:nvPr/>
        </p:nvSpPr>
        <p:spPr bwMode="auto">
          <a:xfrm>
            <a:off x="2602987" y="4987280"/>
            <a:ext cx="11769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err="1">
                <a:latin typeface="Arial" charset="0"/>
              </a:rPr>
              <a:t>Gia</a:t>
            </a:r>
            <a:r>
              <a:rPr lang="en-US" sz="1600"/>
              <a:t> </a:t>
            </a:r>
            <a:r>
              <a:rPr lang="en-US" sz="1600" err="1">
                <a:latin typeface="Arial" charset="0"/>
              </a:rPr>
              <a:t>tăng</a:t>
            </a:r>
            <a:r>
              <a:rPr lang="en-US" sz="1600"/>
              <a:t> 4</a:t>
            </a:r>
          </a:p>
        </p:txBody>
      </p:sp>
      <p:sp>
        <p:nvSpPr>
          <p:cNvPr id="123959" name="Text Box 55"/>
          <p:cNvSpPr txBox="1">
            <a:spLocks noChangeArrowheads="1"/>
          </p:cNvSpPr>
          <p:nvPr/>
        </p:nvSpPr>
        <p:spPr bwMode="auto">
          <a:xfrm>
            <a:off x="6477000" y="3286229"/>
            <a:ext cx="1483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err="1">
                <a:latin typeface="Arial" charset="0"/>
              </a:rPr>
              <a:t>Xuất</a:t>
            </a:r>
            <a:r>
              <a:rPr lang="en-US" sz="1600"/>
              <a:t> </a:t>
            </a:r>
            <a:r>
              <a:rPr lang="en-US" sz="1600" err="1">
                <a:latin typeface="Arial" charset="0"/>
              </a:rPr>
              <a:t>xưởng</a:t>
            </a:r>
            <a:r>
              <a:rPr lang="en-US" sz="1600"/>
              <a:t> 2</a:t>
            </a:r>
          </a:p>
        </p:txBody>
      </p:sp>
      <p:sp>
        <p:nvSpPr>
          <p:cNvPr id="123960" name="Text Box 56"/>
          <p:cNvSpPr txBox="1">
            <a:spLocks noChangeArrowheads="1"/>
          </p:cNvSpPr>
          <p:nvPr/>
        </p:nvSpPr>
        <p:spPr bwMode="auto">
          <a:xfrm>
            <a:off x="5334000" y="2209800"/>
            <a:ext cx="1483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err="1">
                <a:latin typeface="Arial" charset="0"/>
              </a:rPr>
              <a:t>Xuất</a:t>
            </a:r>
            <a:r>
              <a:rPr lang="en-US" sz="1600"/>
              <a:t> </a:t>
            </a:r>
            <a:r>
              <a:rPr lang="en-US" sz="1600" err="1">
                <a:latin typeface="Arial" charset="0"/>
              </a:rPr>
              <a:t>xưởng</a:t>
            </a:r>
            <a:r>
              <a:rPr lang="en-US" sz="1600"/>
              <a:t> 1</a:t>
            </a:r>
          </a:p>
        </p:txBody>
      </p:sp>
      <p:sp>
        <p:nvSpPr>
          <p:cNvPr id="123961" name="Text Box 57"/>
          <p:cNvSpPr txBox="1">
            <a:spLocks noChangeArrowheads="1"/>
          </p:cNvSpPr>
          <p:nvPr/>
        </p:nvSpPr>
        <p:spPr bwMode="auto">
          <a:xfrm>
            <a:off x="7193230" y="4150325"/>
            <a:ext cx="1483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err="1">
                <a:latin typeface="Arial" charset="0"/>
              </a:rPr>
              <a:t>Xuất</a:t>
            </a:r>
            <a:r>
              <a:rPr lang="en-US" sz="1600"/>
              <a:t> </a:t>
            </a:r>
            <a:r>
              <a:rPr lang="en-US" sz="1600" err="1">
                <a:latin typeface="Arial" charset="0"/>
              </a:rPr>
              <a:t>xưởng</a:t>
            </a:r>
            <a:r>
              <a:rPr lang="en-US" sz="1600"/>
              <a:t> 3</a:t>
            </a:r>
          </a:p>
        </p:txBody>
      </p:sp>
      <p:sp>
        <p:nvSpPr>
          <p:cNvPr id="123962" name="Text Box 58"/>
          <p:cNvSpPr txBox="1">
            <a:spLocks noChangeArrowheads="1"/>
          </p:cNvSpPr>
          <p:nvPr/>
        </p:nvSpPr>
        <p:spPr bwMode="auto">
          <a:xfrm>
            <a:off x="8520113" y="4987280"/>
            <a:ext cx="65915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XX</a:t>
            </a:r>
            <a:r>
              <a:rPr lang="en-US" sz="1600"/>
              <a:t> 4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2360113" y="3212976"/>
            <a:ext cx="4000500" cy="485061"/>
            <a:chOff x="1028700" y="2168366"/>
            <a:chExt cx="4000500" cy="485061"/>
          </a:xfrm>
        </p:grpSpPr>
        <p:sp>
          <p:nvSpPr>
            <p:cNvPr id="54" name="Rectangle 6"/>
            <p:cNvSpPr>
              <a:spLocks noChangeArrowheads="1"/>
            </p:cNvSpPr>
            <p:nvPr/>
          </p:nvSpPr>
          <p:spPr bwMode="auto">
            <a:xfrm>
              <a:off x="1028700" y="2168366"/>
              <a:ext cx="838200" cy="48506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400" err="1"/>
                <a:t>Phân</a:t>
              </a:r>
              <a:r>
                <a:rPr lang="en-US" sz="1400"/>
                <a:t> </a:t>
              </a:r>
              <a:r>
                <a:rPr lang="en-US" sz="1400" err="1"/>
                <a:t>tích</a:t>
              </a:r>
              <a:endParaRPr lang="en-US" sz="1400"/>
            </a:p>
          </p:txBody>
        </p:sp>
        <p:sp>
          <p:nvSpPr>
            <p:cNvPr id="55" name="Rectangle 7"/>
            <p:cNvSpPr>
              <a:spLocks noChangeArrowheads="1"/>
            </p:cNvSpPr>
            <p:nvPr/>
          </p:nvSpPr>
          <p:spPr bwMode="auto">
            <a:xfrm>
              <a:off x="2019300" y="2168366"/>
              <a:ext cx="838200" cy="48506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400" err="1"/>
                <a:t>Thiết</a:t>
              </a:r>
              <a:r>
                <a:rPr lang="en-US" sz="1400"/>
                <a:t> </a:t>
              </a:r>
              <a:r>
                <a:rPr lang="en-US" sz="1400" err="1"/>
                <a:t>kế</a:t>
              </a:r>
              <a:endParaRPr lang="en-US" sz="1400"/>
            </a:p>
          </p:txBody>
        </p:sp>
        <p:sp>
          <p:nvSpPr>
            <p:cNvPr id="56" name="Rectangle 8"/>
            <p:cNvSpPr>
              <a:spLocks noChangeArrowheads="1"/>
            </p:cNvSpPr>
            <p:nvPr/>
          </p:nvSpPr>
          <p:spPr bwMode="auto">
            <a:xfrm>
              <a:off x="3124200" y="2168366"/>
              <a:ext cx="838200" cy="48506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400" err="1"/>
                <a:t>Lập</a:t>
              </a:r>
              <a:r>
                <a:rPr lang="en-US" sz="1400"/>
                <a:t> </a:t>
              </a:r>
              <a:r>
                <a:rPr lang="en-US" sz="1400" err="1"/>
                <a:t>trình</a:t>
              </a:r>
              <a:endParaRPr lang="en-US" sz="1400"/>
            </a:p>
          </p:txBody>
        </p:sp>
        <p:sp>
          <p:nvSpPr>
            <p:cNvPr id="58" name="Rectangle 9"/>
            <p:cNvSpPr>
              <a:spLocks noChangeArrowheads="1"/>
            </p:cNvSpPr>
            <p:nvPr/>
          </p:nvSpPr>
          <p:spPr bwMode="auto">
            <a:xfrm>
              <a:off x="4191000" y="2168366"/>
              <a:ext cx="838200" cy="48506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400" err="1"/>
                <a:t>Kiểm</a:t>
              </a:r>
              <a:r>
                <a:rPr lang="en-US" sz="1400"/>
                <a:t> </a:t>
              </a:r>
              <a:r>
                <a:rPr lang="en-US" sz="1400" err="1"/>
                <a:t>thử</a:t>
              </a:r>
              <a:endParaRPr lang="en-US" sz="1400"/>
            </a:p>
          </p:txBody>
        </p:sp>
        <p:sp>
          <p:nvSpPr>
            <p:cNvPr id="59" name="Line 11"/>
            <p:cNvSpPr>
              <a:spLocks noChangeShapeType="1"/>
            </p:cNvSpPr>
            <p:nvPr/>
          </p:nvSpPr>
          <p:spPr bwMode="auto">
            <a:xfrm>
              <a:off x="1866900" y="2410535"/>
              <a:ext cx="152400" cy="7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60" name="Line 12"/>
            <p:cNvSpPr>
              <a:spLocks noChangeShapeType="1"/>
            </p:cNvSpPr>
            <p:nvPr/>
          </p:nvSpPr>
          <p:spPr bwMode="auto">
            <a:xfrm>
              <a:off x="2857500" y="2410535"/>
              <a:ext cx="228600" cy="7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61" name="Line 13"/>
            <p:cNvSpPr>
              <a:spLocks noChangeShapeType="1"/>
            </p:cNvSpPr>
            <p:nvPr/>
          </p:nvSpPr>
          <p:spPr bwMode="auto">
            <a:xfrm>
              <a:off x="3962400" y="2410535"/>
              <a:ext cx="228600" cy="7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066672" y="4077072"/>
            <a:ext cx="4000500" cy="485061"/>
            <a:chOff x="1028700" y="2168366"/>
            <a:chExt cx="4000500" cy="485061"/>
          </a:xfrm>
        </p:grpSpPr>
        <p:sp>
          <p:nvSpPr>
            <p:cNvPr id="63" name="Rectangle 6"/>
            <p:cNvSpPr>
              <a:spLocks noChangeArrowheads="1"/>
            </p:cNvSpPr>
            <p:nvPr/>
          </p:nvSpPr>
          <p:spPr bwMode="auto">
            <a:xfrm>
              <a:off x="1028700" y="2168366"/>
              <a:ext cx="838200" cy="48506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400" err="1"/>
                <a:t>Phân</a:t>
              </a:r>
              <a:r>
                <a:rPr lang="en-US" sz="1400"/>
                <a:t> </a:t>
              </a:r>
              <a:r>
                <a:rPr lang="en-US" sz="1400" err="1"/>
                <a:t>tích</a:t>
              </a:r>
              <a:endParaRPr lang="en-US" sz="1400"/>
            </a:p>
          </p:txBody>
        </p:sp>
        <p:sp>
          <p:nvSpPr>
            <p:cNvPr id="64" name="Rectangle 7"/>
            <p:cNvSpPr>
              <a:spLocks noChangeArrowheads="1"/>
            </p:cNvSpPr>
            <p:nvPr/>
          </p:nvSpPr>
          <p:spPr bwMode="auto">
            <a:xfrm>
              <a:off x="2019300" y="2168366"/>
              <a:ext cx="838200" cy="48506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400" err="1"/>
                <a:t>Thiết</a:t>
              </a:r>
              <a:r>
                <a:rPr lang="en-US" sz="1400"/>
                <a:t> </a:t>
              </a:r>
              <a:r>
                <a:rPr lang="en-US" sz="1400" err="1"/>
                <a:t>kế</a:t>
              </a:r>
              <a:endParaRPr lang="en-US" sz="1400"/>
            </a:p>
          </p:txBody>
        </p:sp>
        <p:sp>
          <p:nvSpPr>
            <p:cNvPr id="65" name="Rectangle 8"/>
            <p:cNvSpPr>
              <a:spLocks noChangeArrowheads="1"/>
            </p:cNvSpPr>
            <p:nvPr/>
          </p:nvSpPr>
          <p:spPr bwMode="auto">
            <a:xfrm>
              <a:off x="3124200" y="2168366"/>
              <a:ext cx="838200" cy="48506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400" err="1"/>
                <a:t>Lập</a:t>
              </a:r>
              <a:r>
                <a:rPr lang="en-US" sz="1400"/>
                <a:t> </a:t>
              </a:r>
              <a:r>
                <a:rPr lang="en-US" sz="1400" err="1"/>
                <a:t>trình</a:t>
              </a:r>
              <a:endParaRPr lang="en-US" sz="1400"/>
            </a:p>
          </p:txBody>
        </p:sp>
        <p:sp>
          <p:nvSpPr>
            <p:cNvPr id="66" name="Rectangle 9"/>
            <p:cNvSpPr>
              <a:spLocks noChangeArrowheads="1"/>
            </p:cNvSpPr>
            <p:nvPr/>
          </p:nvSpPr>
          <p:spPr bwMode="auto">
            <a:xfrm>
              <a:off x="4191000" y="2168366"/>
              <a:ext cx="838200" cy="48506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400" err="1"/>
                <a:t>Kiểm</a:t>
              </a:r>
              <a:r>
                <a:rPr lang="en-US" sz="1400"/>
                <a:t> </a:t>
              </a:r>
              <a:r>
                <a:rPr lang="en-US" sz="1400" err="1"/>
                <a:t>thử</a:t>
              </a:r>
              <a:endParaRPr lang="en-US" sz="1400"/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>
              <a:off x="1866900" y="2410535"/>
              <a:ext cx="152400" cy="7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68" name="Line 12"/>
            <p:cNvSpPr>
              <a:spLocks noChangeShapeType="1"/>
            </p:cNvSpPr>
            <p:nvPr/>
          </p:nvSpPr>
          <p:spPr bwMode="auto">
            <a:xfrm>
              <a:off x="2857500" y="2410535"/>
              <a:ext cx="228600" cy="7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>
              <a:off x="3962400" y="2410535"/>
              <a:ext cx="228600" cy="7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149762" y="4914027"/>
            <a:ext cx="4000500" cy="485061"/>
            <a:chOff x="1028700" y="2168366"/>
            <a:chExt cx="4000500" cy="485061"/>
          </a:xfrm>
        </p:grpSpPr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1028700" y="2168366"/>
              <a:ext cx="838200" cy="48506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400" err="1"/>
                <a:t>Phân</a:t>
              </a:r>
              <a:r>
                <a:rPr lang="en-US" sz="1400"/>
                <a:t> </a:t>
              </a:r>
              <a:r>
                <a:rPr lang="en-US" sz="1400" err="1"/>
                <a:t>tích</a:t>
              </a:r>
              <a:endParaRPr lang="en-US" sz="1400"/>
            </a:p>
          </p:txBody>
        </p:sp>
        <p:sp>
          <p:nvSpPr>
            <p:cNvPr id="72" name="Rectangle 7"/>
            <p:cNvSpPr>
              <a:spLocks noChangeArrowheads="1"/>
            </p:cNvSpPr>
            <p:nvPr/>
          </p:nvSpPr>
          <p:spPr bwMode="auto">
            <a:xfrm>
              <a:off x="2019300" y="2168366"/>
              <a:ext cx="838200" cy="48506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400" err="1"/>
                <a:t>Thiết</a:t>
              </a:r>
              <a:r>
                <a:rPr lang="en-US" sz="1400"/>
                <a:t> </a:t>
              </a:r>
              <a:r>
                <a:rPr lang="en-US" sz="1400" err="1"/>
                <a:t>kế</a:t>
              </a:r>
              <a:endParaRPr lang="en-US" sz="1400"/>
            </a:p>
          </p:txBody>
        </p:sp>
        <p:sp>
          <p:nvSpPr>
            <p:cNvPr id="73" name="Rectangle 8"/>
            <p:cNvSpPr>
              <a:spLocks noChangeArrowheads="1"/>
            </p:cNvSpPr>
            <p:nvPr/>
          </p:nvSpPr>
          <p:spPr bwMode="auto">
            <a:xfrm>
              <a:off x="3124200" y="2168366"/>
              <a:ext cx="838200" cy="48506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400" err="1"/>
                <a:t>Lập</a:t>
              </a:r>
              <a:r>
                <a:rPr lang="en-US" sz="1400"/>
                <a:t> </a:t>
              </a:r>
              <a:r>
                <a:rPr lang="en-US" sz="1400" err="1"/>
                <a:t>trình</a:t>
              </a:r>
              <a:endParaRPr lang="en-US" sz="1400"/>
            </a:p>
          </p:txBody>
        </p:sp>
        <p:sp>
          <p:nvSpPr>
            <p:cNvPr id="74" name="Rectangle 9"/>
            <p:cNvSpPr>
              <a:spLocks noChangeArrowheads="1"/>
            </p:cNvSpPr>
            <p:nvPr/>
          </p:nvSpPr>
          <p:spPr bwMode="auto">
            <a:xfrm>
              <a:off x="4191000" y="2168366"/>
              <a:ext cx="838200" cy="48506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400" err="1"/>
                <a:t>Kiểm</a:t>
              </a:r>
              <a:r>
                <a:rPr lang="en-US" sz="1400"/>
                <a:t> </a:t>
              </a:r>
              <a:r>
                <a:rPr lang="en-US" sz="1400" err="1"/>
                <a:t>thử</a:t>
              </a:r>
              <a:endParaRPr lang="en-US" sz="1400"/>
            </a:p>
          </p:txBody>
        </p:sp>
        <p:sp>
          <p:nvSpPr>
            <p:cNvPr id="75" name="Line 11"/>
            <p:cNvSpPr>
              <a:spLocks noChangeShapeType="1"/>
            </p:cNvSpPr>
            <p:nvPr/>
          </p:nvSpPr>
          <p:spPr bwMode="auto">
            <a:xfrm>
              <a:off x="1866900" y="2410535"/>
              <a:ext cx="152400" cy="7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76" name="Line 12"/>
            <p:cNvSpPr>
              <a:spLocks noChangeShapeType="1"/>
            </p:cNvSpPr>
            <p:nvPr/>
          </p:nvSpPr>
          <p:spPr bwMode="auto">
            <a:xfrm>
              <a:off x="2857500" y="2410535"/>
              <a:ext cx="228600" cy="7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>
              <a:off x="3962400" y="2410535"/>
              <a:ext cx="228600" cy="7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3993096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CAC5-581D-4583-8674-1B8C888A3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4</a:t>
            </a:r>
            <a:r>
              <a:rPr lang="en-US" sz="4400"/>
              <a:t>.5. </a:t>
            </a:r>
            <a:r>
              <a:rPr lang="en-US" sz="4400" err="1"/>
              <a:t>Mô</a:t>
            </a:r>
            <a:r>
              <a:rPr lang="en-US" sz="4400"/>
              <a:t> </a:t>
            </a:r>
            <a:r>
              <a:rPr lang="en-US" sz="4400" err="1"/>
              <a:t>hình</a:t>
            </a:r>
            <a:r>
              <a:rPr lang="en-US" sz="4400"/>
              <a:t> </a:t>
            </a:r>
            <a:r>
              <a:rPr lang="en-US" sz="4400" err="1"/>
              <a:t>phát</a:t>
            </a:r>
            <a:r>
              <a:rPr lang="en-US" sz="4400"/>
              <a:t> </a:t>
            </a:r>
            <a:r>
              <a:rPr lang="en-US" sz="4400" err="1"/>
              <a:t>triển</a:t>
            </a:r>
            <a:r>
              <a:rPr lang="en-US" sz="4400"/>
              <a:t> </a:t>
            </a:r>
            <a:r>
              <a:rPr lang="en-US" sz="4400" err="1"/>
              <a:t>ứng</a:t>
            </a:r>
            <a:r>
              <a:rPr lang="en-US" sz="4400"/>
              <a:t> </a:t>
            </a:r>
            <a:r>
              <a:rPr lang="en-US" sz="4400" err="1"/>
              <a:t>dụng</a:t>
            </a:r>
            <a:r>
              <a:rPr lang="en-US" sz="4400"/>
              <a:t> </a:t>
            </a:r>
            <a:r>
              <a:rPr lang="en-US" sz="4400" err="1"/>
              <a:t>nhanh</a:t>
            </a:r>
            <a:r>
              <a:rPr lang="en-US" sz="4400"/>
              <a:t> </a:t>
            </a:r>
            <a:r>
              <a:rPr lang="en-US" sz="3600"/>
              <a:t>(Rapid Application Development: RAD)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73DB-AD96-4B84-8AF3-C1EA5A2BC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mềm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gia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tăng</a:t>
            </a:r>
            <a:r>
              <a:rPr lang="en-US" sz="2400" dirty="0"/>
              <a:t>, </a:t>
            </a:r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dần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</a:t>
            </a:r>
            <a:r>
              <a:rPr lang="en-US" sz="2400" dirty="0" err="1"/>
              <a:t>bước</a:t>
            </a:r>
            <a:r>
              <a:rPr lang="en-US" sz="2400" dirty="0"/>
              <a:t> (Incremental software development)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chu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rất</a:t>
            </a:r>
            <a:r>
              <a:rPr lang="en-US" sz="2400" dirty="0"/>
              <a:t> </a:t>
            </a:r>
            <a:r>
              <a:rPr lang="en-US" sz="2400" dirty="0" err="1"/>
              <a:t>ngắn</a:t>
            </a:r>
            <a:r>
              <a:rPr lang="en-US" sz="2400" dirty="0"/>
              <a:t> (60-90 </a:t>
            </a:r>
            <a:r>
              <a:rPr lang="en-US" sz="2400" dirty="0" err="1"/>
              <a:t>ngày</a:t>
            </a:r>
            <a:r>
              <a:rPr lang="en-US" sz="2400" dirty="0"/>
              <a:t>)</a:t>
            </a:r>
          </a:p>
          <a:p>
            <a:pPr>
              <a:lnSpc>
                <a:spcPct val="110000"/>
              </a:lnSpc>
            </a:pP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dựa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hướng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thành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phần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(Component-based construction)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khả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tái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sử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dụng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(reuse)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nhóm</a:t>
            </a:r>
            <a:r>
              <a:rPr lang="en-US" sz="2400" dirty="0"/>
              <a:t> (teams),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1 RAD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pha</a:t>
            </a:r>
            <a:r>
              <a:rPr lang="en-US" sz="2400" dirty="0"/>
              <a:t>: Mô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nghiệp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r>
              <a:rPr lang="en-US" sz="2400" dirty="0"/>
              <a:t>, Mô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, Mô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,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, Kiểm </a:t>
            </a:r>
            <a:r>
              <a:rPr lang="en-US" sz="2400" dirty="0" err="1"/>
              <a:t>thử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(Business, Data, Process, Appl. Generation, Test)</a:t>
            </a:r>
            <a:endParaRPr lang="en-US" sz="2400" dirty="0">
              <a:cs typeface="Calibri"/>
            </a:endParaRP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48633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/>
              <a:t>4.5. Mô hình phát triển ứng dụng nhanh</a:t>
            </a:r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2113862" y="2971800"/>
            <a:ext cx="1295400" cy="685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000" err="1">
                <a:latin typeface="Arial" charset="0"/>
              </a:rPr>
              <a:t>Mô</a:t>
            </a:r>
            <a:r>
              <a:rPr lang="en-US" sz="2000">
                <a:latin typeface="Arial" charset="0"/>
              </a:rPr>
              <a:t> </a:t>
            </a:r>
            <a:r>
              <a:rPr lang="en-US" sz="2000" err="1">
                <a:latin typeface="Arial" charset="0"/>
              </a:rPr>
              <a:t>hình</a:t>
            </a:r>
            <a:r>
              <a:rPr lang="en-US" sz="2000">
                <a:latin typeface="Arial" charset="0"/>
              </a:rPr>
              <a:t> </a:t>
            </a:r>
          </a:p>
          <a:p>
            <a:pPr algn="ctr"/>
            <a:r>
              <a:rPr lang="en-US" sz="2000" err="1">
                <a:latin typeface="Arial" charset="0"/>
              </a:rPr>
              <a:t>nghiệp</a:t>
            </a:r>
            <a:r>
              <a:rPr lang="en-US" sz="2000">
                <a:latin typeface="Arial" charset="0"/>
              </a:rPr>
              <a:t> </a:t>
            </a:r>
            <a:r>
              <a:rPr lang="en-US" sz="2000" err="1">
                <a:latin typeface="Arial" charset="0"/>
              </a:rPr>
              <a:t>vụ</a:t>
            </a:r>
            <a:endParaRPr lang="en-US" sz="2000">
              <a:latin typeface="Arial" charset="0"/>
            </a:endParaRP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2952062" y="3657600"/>
            <a:ext cx="1371600" cy="685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000" err="1">
                <a:latin typeface="Arial" charset="0"/>
              </a:rPr>
              <a:t>Mô</a:t>
            </a:r>
            <a:r>
              <a:rPr lang="en-US" sz="2000">
                <a:latin typeface="Arial" charset="0"/>
              </a:rPr>
              <a:t> </a:t>
            </a:r>
            <a:r>
              <a:rPr lang="en-US" sz="2000" err="1">
                <a:latin typeface="Arial" charset="0"/>
              </a:rPr>
              <a:t>hình</a:t>
            </a:r>
            <a:endParaRPr lang="en-US" sz="2000">
              <a:latin typeface="Arial" charset="0"/>
            </a:endParaRPr>
          </a:p>
          <a:p>
            <a:pPr algn="ctr"/>
            <a:r>
              <a:rPr lang="en-US" sz="2000" err="1">
                <a:latin typeface="Arial" charset="0"/>
              </a:rPr>
              <a:t>dữ</a:t>
            </a:r>
            <a:r>
              <a:rPr lang="en-US" sz="2000">
                <a:latin typeface="Arial" charset="0"/>
              </a:rPr>
              <a:t> </a:t>
            </a:r>
            <a:r>
              <a:rPr lang="en-US" sz="2000" err="1">
                <a:latin typeface="Arial" charset="0"/>
              </a:rPr>
              <a:t>liệu</a:t>
            </a:r>
            <a:endParaRPr lang="en-US">
              <a:latin typeface="Arial" charset="0"/>
            </a:endParaRP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3866462" y="4343400"/>
            <a:ext cx="1295400" cy="685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000" err="1">
                <a:latin typeface="Arial" charset="0"/>
              </a:rPr>
              <a:t>Mô</a:t>
            </a:r>
            <a:r>
              <a:rPr lang="en-US" sz="2000">
                <a:latin typeface="Arial" charset="0"/>
              </a:rPr>
              <a:t> </a:t>
            </a:r>
            <a:r>
              <a:rPr lang="en-US" sz="2000" err="1">
                <a:latin typeface="Arial" charset="0"/>
              </a:rPr>
              <a:t>hình</a:t>
            </a:r>
            <a:endParaRPr lang="en-US" sz="2000">
              <a:latin typeface="Arial" charset="0"/>
            </a:endParaRPr>
          </a:p>
          <a:p>
            <a:pPr algn="ctr"/>
            <a:r>
              <a:rPr lang="en-US" sz="2000" err="1">
                <a:latin typeface="Arial" charset="0"/>
              </a:rPr>
              <a:t>tiến</a:t>
            </a:r>
            <a:r>
              <a:rPr lang="en-US" sz="2000">
                <a:latin typeface="Arial" charset="0"/>
              </a:rPr>
              <a:t> </a:t>
            </a:r>
            <a:r>
              <a:rPr lang="en-US" sz="2000" err="1">
                <a:latin typeface="Arial" charset="0"/>
              </a:rPr>
              <a:t>trình</a:t>
            </a:r>
            <a:endParaRPr lang="en-US" sz="2000">
              <a:latin typeface="Arial" charset="0"/>
            </a:endParaRPr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4628462" y="5029200"/>
            <a:ext cx="1371600" cy="762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000" err="1">
                <a:latin typeface="Arial" charset="0"/>
              </a:rPr>
              <a:t>Tạo</a:t>
            </a:r>
            <a:r>
              <a:rPr lang="en-US" sz="2000">
                <a:latin typeface="Arial" charset="0"/>
              </a:rPr>
              <a:t> </a:t>
            </a:r>
          </a:p>
          <a:p>
            <a:pPr algn="ctr"/>
            <a:r>
              <a:rPr lang="en-US" sz="2000" err="1">
                <a:latin typeface="Arial" charset="0"/>
              </a:rPr>
              <a:t>ứng</a:t>
            </a:r>
            <a:r>
              <a:rPr lang="en-US" sz="2000">
                <a:latin typeface="Arial" charset="0"/>
              </a:rPr>
              <a:t> </a:t>
            </a:r>
            <a:r>
              <a:rPr lang="en-US" sz="2000" err="1">
                <a:latin typeface="Arial" charset="0"/>
              </a:rPr>
              <a:t>dụng</a:t>
            </a:r>
            <a:endParaRPr lang="en-US">
              <a:latin typeface="Arial" charset="0"/>
            </a:endParaRPr>
          </a:p>
        </p:txBody>
      </p:sp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5466662" y="5791200"/>
            <a:ext cx="1219200" cy="762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000" err="1"/>
              <a:t>Kiểm</a:t>
            </a:r>
            <a:r>
              <a:rPr lang="en-US" sz="2000"/>
              <a:t> </a:t>
            </a:r>
            <a:r>
              <a:rPr lang="en-US" sz="2000" err="1"/>
              <a:t>thử</a:t>
            </a:r>
            <a:endParaRPr lang="en-US" sz="2000"/>
          </a:p>
          <a:p>
            <a:pPr algn="ctr"/>
            <a:r>
              <a:rPr lang="en-US" sz="2000"/>
              <a:t>&amp;</a:t>
            </a:r>
            <a:r>
              <a:rPr lang="en-US" sz="2000">
                <a:latin typeface="Arial" charset="0"/>
              </a:rPr>
              <a:t>Turnover</a:t>
            </a:r>
            <a:endParaRPr lang="en-US">
              <a:latin typeface="Arial" charset="0"/>
            </a:endParaRPr>
          </a:p>
        </p:txBody>
      </p:sp>
      <p:sp>
        <p:nvSpPr>
          <p:cNvPr id="110603" name="Line 11"/>
          <p:cNvSpPr>
            <a:spLocks noChangeShapeType="1"/>
          </p:cNvSpPr>
          <p:nvPr/>
        </p:nvSpPr>
        <p:spPr bwMode="auto">
          <a:xfrm>
            <a:off x="4323662" y="38862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10604" name="Line 12"/>
          <p:cNvSpPr>
            <a:spLocks noChangeShapeType="1"/>
          </p:cNvSpPr>
          <p:nvPr/>
        </p:nvSpPr>
        <p:spPr bwMode="auto">
          <a:xfrm>
            <a:off x="4857062" y="3886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10605" name="Line 13"/>
          <p:cNvSpPr>
            <a:spLocks noChangeShapeType="1"/>
          </p:cNvSpPr>
          <p:nvPr/>
        </p:nvSpPr>
        <p:spPr bwMode="auto">
          <a:xfrm>
            <a:off x="5161862" y="45720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10606" name="Line 14"/>
          <p:cNvSpPr>
            <a:spLocks noChangeShapeType="1"/>
          </p:cNvSpPr>
          <p:nvPr/>
        </p:nvSpPr>
        <p:spPr bwMode="auto">
          <a:xfrm>
            <a:off x="5695262" y="45720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10607" name="Line 15"/>
          <p:cNvSpPr>
            <a:spLocks noChangeShapeType="1"/>
          </p:cNvSpPr>
          <p:nvPr/>
        </p:nvSpPr>
        <p:spPr bwMode="auto">
          <a:xfrm>
            <a:off x="6000062" y="53340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10608" name="Line 16"/>
          <p:cNvSpPr>
            <a:spLocks noChangeShapeType="1"/>
          </p:cNvSpPr>
          <p:nvPr/>
        </p:nvSpPr>
        <p:spPr bwMode="auto">
          <a:xfrm>
            <a:off x="6533462" y="53340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10609" name="Line 17"/>
          <p:cNvSpPr>
            <a:spLocks noChangeShapeType="1"/>
          </p:cNvSpPr>
          <p:nvPr/>
        </p:nvSpPr>
        <p:spPr bwMode="auto">
          <a:xfrm>
            <a:off x="3409262" y="32004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10610" name="Line 18"/>
          <p:cNvSpPr>
            <a:spLocks noChangeShapeType="1"/>
          </p:cNvSpPr>
          <p:nvPr/>
        </p:nvSpPr>
        <p:spPr bwMode="auto">
          <a:xfrm>
            <a:off x="3942662" y="32004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10616" name="Line 24"/>
          <p:cNvSpPr>
            <a:spLocks noChangeShapeType="1"/>
          </p:cNvSpPr>
          <p:nvPr/>
        </p:nvSpPr>
        <p:spPr bwMode="auto">
          <a:xfrm>
            <a:off x="2113862" y="3698288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10617" name="Line 25"/>
          <p:cNvSpPr>
            <a:spLocks noChangeShapeType="1"/>
          </p:cNvSpPr>
          <p:nvPr/>
        </p:nvSpPr>
        <p:spPr bwMode="auto">
          <a:xfrm>
            <a:off x="6990662" y="5867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10618" name="Line 26"/>
          <p:cNvSpPr>
            <a:spLocks noChangeShapeType="1"/>
          </p:cNvSpPr>
          <p:nvPr/>
        </p:nvSpPr>
        <p:spPr bwMode="auto">
          <a:xfrm>
            <a:off x="2190062" y="6747766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10619" name="Text Box 27"/>
          <p:cNvSpPr txBox="1">
            <a:spLocks noChangeArrowheads="1"/>
          </p:cNvSpPr>
          <p:nvPr/>
        </p:nvSpPr>
        <p:spPr bwMode="auto">
          <a:xfrm>
            <a:off x="3469587" y="6472712"/>
            <a:ext cx="1611339" cy="36933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60 - 90 </a:t>
            </a:r>
            <a:r>
              <a:rPr lang="en-US">
                <a:latin typeface="Arial" charset="0"/>
              </a:rPr>
              <a:t>days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2906262" y="2133600"/>
            <a:ext cx="4160599" cy="2590800"/>
            <a:chOff x="2457" y="864"/>
            <a:chExt cx="2967" cy="2256"/>
          </a:xfrm>
        </p:grpSpPr>
        <p:sp>
          <p:nvSpPr>
            <p:cNvPr id="110620" name="Rectangle 28"/>
            <p:cNvSpPr>
              <a:spLocks noChangeArrowheads="1"/>
            </p:cNvSpPr>
            <p:nvPr/>
          </p:nvSpPr>
          <p:spPr bwMode="auto">
            <a:xfrm>
              <a:off x="2457" y="864"/>
              <a:ext cx="903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800" err="1"/>
                <a:t>Mô</a:t>
              </a:r>
              <a:r>
                <a:rPr lang="en-US" sz="1800"/>
                <a:t> </a:t>
              </a:r>
              <a:r>
                <a:rPr lang="en-US" sz="1800" err="1"/>
                <a:t>hình</a:t>
              </a:r>
              <a:r>
                <a:rPr lang="en-US" sz="1800"/>
                <a:t> </a:t>
              </a:r>
            </a:p>
            <a:p>
              <a:pPr algn="ctr"/>
              <a:r>
                <a:rPr lang="en-US" sz="1800" err="1"/>
                <a:t>nghiệp</a:t>
              </a:r>
              <a:r>
                <a:rPr lang="en-US" sz="1800"/>
                <a:t> </a:t>
              </a:r>
              <a:r>
                <a:rPr lang="en-US" sz="1800" err="1"/>
                <a:t>vụ</a:t>
              </a:r>
              <a:endParaRPr lang="en-US" sz="1800"/>
            </a:p>
          </p:txBody>
        </p:sp>
        <p:sp>
          <p:nvSpPr>
            <p:cNvPr id="110621" name="Rectangle 29"/>
            <p:cNvSpPr>
              <a:spLocks noChangeArrowheads="1"/>
            </p:cNvSpPr>
            <p:nvPr/>
          </p:nvSpPr>
          <p:spPr bwMode="auto">
            <a:xfrm>
              <a:off x="3072" y="1296"/>
              <a:ext cx="864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800" err="1"/>
                <a:t>Mô</a:t>
              </a:r>
              <a:r>
                <a:rPr lang="en-US" sz="1800"/>
                <a:t> </a:t>
              </a:r>
              <a:r>
                <a:rPr lang="en-US" sz="1800" err="1"/>
                <a:t>hình</a:t>
              </a:r>
              <a:r>
                <a:rPr lang="en-US" sz="1800"/>
                <a:t> </a:t>
              </a:r>
            </a:p>
            <a:p>
              <a:pPr algn="ctr"/>
              <a:r>
                <a:rPr lang="en-US" sz="1800" err="1"/>
                <a:t>dữ</a:t>
              </a:r>
              <a:r>
                <a:rPr lang="en-US" sz="1800"/>
                <a:t> </a:t>
              </a:r>
              <a:r>
                <a:rPr lang="en-US" sz="1800" err="1"/>
                <a:t>liệu</a:t>
              </a:r>
              <a:endParaRPr lang="en-US" sz="2000"/>
            </a:p>
          </p:txBody>
        </p:sp>
        <p:sp>
          <p:nvSpPr>
            <p:cNvPr id="110622" name="Rectangle 30"/>
            <p:cNvSpPr>
              <a:spLocks noChangeArrowheads="1"/>
            </p:cNvSpPr>
            <p:nvPr/>
          </p:nvSpPr>
          <p:spPr bwMode="auto">
            <a:xfrm>
              <a:off x="3648" y="1728"/>
              <a:ext cx="816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800" err="1"/>
                <a:t>Mô</a:t>
              </a:r>
              <a:r>
                <a:rPr lang="en-US" sz="1800"/>
                <a:t> </a:t>
              </a:r>
              <a:r>
                <a:rPr lang="en-US" sz="1800" err="1"/>
                <a:t>hình</a:t>
              </a:r>
              <a:r>
                <a:rPr lang="en-US" sz="1800"/>
                <a:t> </a:t>
              </a:r>
            </a:p>
            <a:p>
              <a:pPr algn="ctr"/>
              <a:r>
                <a:rPr lang="en-US" sz="1800" err="1"/>
                <a:t>tiến</a:t>
              </a:r>
              <a:r>
                <a:rPr lang="en-US" sz="1800"/>
                <a:t> </a:t>
              </a:r>
              <a:r>
                <a:rPr lang="en-US" sz="1800" err="1"/>
                <a:t>trình</a:t>
              </a:r>
              <a:endParaRPr lang="en-US" sz="1800"/>
            </a:p>
          </p:txBody>
        </p:sp>
        <p:sp>
          <p:nvSpPr>
            <p:cNvPr id="110623" name="Rectangle 31"/>
            <p:cNvSpPr>
              <a:spLocks noChangeArrowheads="1"/>
            </p:cNvSpPr>
            <p:nvPr/>
          </p:nvSpPr>
          <p:spPr bwMode="auto">
            <a:xfrm>
              <a:off x="4128" y="2160"/>
              <a:ext cx="864" cy="48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800" err="1"/>
                <a:t>Tạo</a:t>
              </a:r>
              <a:r>
                <a:rPr lang="en-US" sz="1800"/>
                <a:t> </a:t>
              </a:r>
            </a:p>
            <a:p>
              <a:pPr algn="ctr"/>
              <a:r>
                <a:rPr lang="en-US" sz="1800" err="1"/>
                <a:t>ứng</a:t>
              </a:r>
              <a:r>
                <a:rPr lang="en-US" sz="1800"/>
                <a:t> </a:t>
              </a:r>
              <a:r>
                <a:rPr lang="en-US" sz="1800" err="1"/>
                <a:t>dụng</a:t>
              </a:r>
              <a:endParaRPr lang="en-US" sz="2000"/>
            </a:p>
          </p:txBody>
        </p:sp>
        <p:sp>
          <p:nvSpPr>
            <p:cNvPr id="110624" name="Rectangle 32"/>
            <p:cNvSpPr>
              <a:spLocks noChangeArrowheads="1"/>
            </p:cNvSpPr>
            <p:nvPr/>
          </p:nvSpPr>
          <p:spPr bwMode="auto">
            <a:xfrm>
              <a:off x="4656" y="2640"/>
              <a:ext cx="768" cy="48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800" err="1"/>
                <a:t>Kiểm</a:t>
              </a:r>
              <a:r>
                <a:rPr lang="en-US" sz="1800"/>
                <a:t> </a:t>
              </a:r>
              <a:r>
                <a:rPr lang="en-US" sz="1800" err="1"/>
                <a:t>thử</a:t>
              </a:r>
              <a:r>
                <a:rPr lang="en-US" sz="1800"/>
                <a:t> </a:t>
              </a:r>
            </a:p>
            <a:p>
              <a:pPr algn="ctr"/>
              <a:r>
                <a:rPr lang="en-US" sz="1800"/>
                <a:t>&amp;Turnover</a:t>
              </a:r>
              <a:endParaRPr lang="en-US" sz="2000"/>
            </a:p>
          </p:txBody>
        </p:sp>
        <p:sp>
          <p:nvSpPr>
            <p:cNvPr id="110625" name="Line 33"/>
            <p:cNvSpPr>
              <a:spLocks noChangeShapeType="1"/>
            </p:cNvSpPr>
            <p:nvPr/>
          </p:nvSpPr>
          <p:spPr bwMode="auto">
            <a:xfrm>
              <a:off x="3936" y="144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0626" name="Line 34"/>
            <p:cNvSpPr>
              <a:spLocks noChangeShapeType="1"/>
            </p:cNvSpPr>
            <p:nvPr/>
          </p:nvSpPr>
          <p:spPr bwMode="auto">
            <a:xfrm>
              <a:off x="4272" y="144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0627" name="Line 35"/>
            <p:cNvSpPr>
              <a:spLocks noChangeShapeType="1"/>
            </p:cNvSpPr>
            <p:nvPr/>
          </p:nvSpPr>
          <p:spPr bwMode="auto">
            <a:xfrm>
              <a:off x="4464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0628" name="Line 36"/>
            <p:cNvSpPr>
              <a:spLocks noChangeShapeType="1"/>
            </p:cNvSpPr>
            <p:nvPr/>
          </p:nvSpPr>
          <p:spPr bwMode="auto">
            <a:xfrm>
              <a:off x="4800" y="187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0629" name="Line 37"/>
            <p:cNvSpPr>
              <a:spLocks noChangeShapeType="1"/>
            </p:cNvSpPr>
            <p:nvPr/>
          </p:nvSpPr>
          <p:spPr bwMode="auto">
            <a:xfrm>
              <a:off x="4992" y="235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0630" name="Line 38"/>
            <p:cNvSpPr>
              <a:spLocks noChangeShapeType="1"/>
            </p:cNvSpPr>
            <p:nvPr/>
          </p:nvSpPr>
          <p:spPr bwMode="auto">
            <a:xfrm>
              <a:off x="5328" y="23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0631" name="Line 39"/>
            <p:cNvSpPr>
              <a:spLocks noChangeShapeType="1"/>
            </p:cNvSpPr>
            <p:nvPr/>
          </p:nvSpPr>
          <p:spPr bwMode="auto">
            <a:xfrm>
              <a:off x="3360" y="100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0632" name="Line 40"/>
            <p:cNvSpPr>
              <a:spLocks noChangeShapeType="1"/>
            </p:cNvSpPr>
            <p:nvPr/>
          </p:nvSpPr>
          <p:spPr bwMode="auto">
            <a:xfrm>
              <a:off x="3696" y="100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4058021" y="1447800"/>
            <a:ext cx="3161242" cy="2057400"/>
            <a:chOff x="2437" y="864"/>
            <a:chExt cx="2987" cy="2256"/>
          </a:xfrm>
        </p:grpSpPr>
        <p:sp>
          <p:nvSpPr>
            <p:cNvPr id="110649" name="Rectangle 57"/>
            <p:cNvSpPr>
              <a:spLocks noChangeArrowheads="1"/>
            </p:cNvSpPr>
            <p:nvPr/>
          </p:nvSpPr>
          <p:spPr bwMode="auto">
            <a:xfrm>
              <a:off x="2437" y="864"/>
              <a:ext cx="923" cy="43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err="1"/>
                <a:t>Mô</a:t>
              </a:r>
              <a:r>
                <a:rPr lang="en-US" sz="1400"/>
                <a:t> </a:t>
              </a:r>
              <a:r>
                <a:rPr lang="en-US" sz="1400" err="1"/>
                <a:t>hình</a:t>
              </a:r>
              <a:r>
                <a:rPr lang="en-US" sz="1400"/>
                <a:t> </a:t>
              </a:r>
            </a:p>
            <a:p>
              <a:pPr algn="ctr"/>
              <a:r>
                <a:rPr lang="en-US" sz="1400" err="1"/>
                <a:t>nghiệp</a:t>
              </a:r>
              <a:r>
                <a:rPr lang="en-US" sz="1400"/>
                <a:t> </a:t>
              </a:r>
              <a:r>
                <a:rPr lang="en-US" sz="1400" err="1"/>
                <a:t>vụ</a:t>
              </a:r>
              <a:endParaRPr lang="en-US" sz="1400"/>
            </a:p>
          </p:txBody>
        </p:sp>
        <p:sp>
          <p:nvSpPr>
            <p:cNvPr id="110650" name="Rectangle 58"/>
            <p:cNvSpPr>
              <a:spLocks noChangeArrowheads="1"/>
            </p:cNvSpPr>
            <p:nvPr/>
          </p:nvSpPr>
          <p:spPr bwMode="auto">
            <a:xfrm>
              <a:off x="3072" y="1296"/>
              <a:ext cx="864" cy="43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err="1"/>
                <a:t>Mô</a:t>
              </a:r>
              <a:r>
                <a:rPr lang="en-US" sz="1400"/>
                <a:t> </a:t>
              </a:r>
              <a:r>
                <a:rPr lang="en-US" sz="1400" err="1"/>
                <a:t>hình</a:t>
              </a:r>
              <a:r>
                <a:rPr lang="en-US" sz="1400"/>
                <a:t> </a:t>
              </a:r>
            </a:p>
            <a:p>
              <a:pPr algn="ctr"/>
              <a:r>
                <a:rPr lang="en-US" sz="1400" err="1"/>
                <a:t>dữ</a:t>
              </a:r>
              <a:r>
                <a:rPr lang="en-US" sz="1400"/>
                <a:t> </a:t>
              </a:r>
              <a:r>
                <a:rPr lang="en-US" sz="1400" err="1"/>
                <a:t>liệu</a:t>
              </a:r>
              <a:endParaRPr lang="en-US" sz="1600"/>
            </a:p>
          </p:txBody>
        </p:sp>
        <p:sp>
          <p:nvSpPr>
            <p:cNvPr id="110651" name="Rectangle 59"/>
            <p:cNvSpPr>
              <a:spLocks noChangeArrowheads="1"/>
            </p:cNvSpPr>
            <p:nvPr/>
          </p:nvSpPr>
          <p:spPr bwMode="auto">
            <a:xfrm>
              <a:off x="3648" y="1728"/>
              <a:ext cx="816" cy="43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err="1"/>
                <a:t>Mô</a:t>
              </a:r>
              <a:r>
                <a:rPr lang="en-US" sz="1400"/>
                <a:t> </a:t>
              </a:r>
              <a:r>
                <a:rPr lang="en-US" sz="1400" err="1"/>
                <a:t>hình</a:t>
              </a:r>
              <a:r>
                <a:rPr lang="en-US" sz="1400"/>
                <a:t> </a:t>
              </a:r>
            </a:p>
            <a:p>
              <a:pPr algn="ctr"/>
              <a:r>
                <a:rPr lang="en-US" sz="1400" err="1"/>
                <a:t>tiến</a:t>
              </a:r>
              <a:r>
                <a:rPr lang="en-US" sz="1400"/>
                <a:t> </a:t>
              </a:r>
              <a:r>
                <a:rPr lang="en-US" sz="1400" err="1"/>
                <a:t>trình</a:t>
              </a:r>
              <a:endParaRPr lang="en-US" sz="1400"/>
            </a:p>
          </p:txBody>
        </p:sp>
        <p:sp>
          <p:nvSpPr>
            <p:cNvPr id="110652" name="Rectangle 60"/>
            <p:cNvSpPr>
              <a:spLocks noChangeArrowheads="1"/>
            </p:cNvSpPr>
            <p:nvPr/>
          </p:nvSpPr>
          <p:spPr bwMode="auto">
            <a:xfrm>
              <a:off x="4128" y="2160"/>
              <a:ext cx="864" cy="48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err="1"/>
                <a:t>Tạo</a:t>
              </a:r>
              <a:r>
                <a:rPr lang="en-US" sz="1400"/>
                <a:t> </a:t>
              </a:r>
            </a:p>
            <a:p>
              <a:pPr algn="ctr"/>
              <a:r>
                <a:rPr lang="en-US" sz="1400" err="1"/>
                <a:t>ứng</a:t>
              </a:r>
              <a:r>
                <a:rPr lang="en-US" sz="1400"/>
                <a:t> </a:t>
              </a:r>
              <a:r>
                <a:rPr lang="en-US" sz="1400" err="1"/>
                <a:t>dụng</a:t>
              </a:r>
              <a:endParaRPr lang="en-US" sz="1600"/>
            </a:p>
          </p:txBody>
        </p:sp>
        <p:sp>
          <p:nvSpPr>
            <p:cNvPr id="110653" name="Rectangle 61"/>
            <p:cNvSpPr>
              <a:spLocks noChangeArrowheads="1"/>
            </p:cNvSpPr>
            <p:nvPr/>
          </p:nvSpPr>
          <p:spPr bwMode="auto">
            <a:xfrm>
              <a:off x="4656" y="2640"/>
              <a:ext cx="768" cy="48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err="1"/>
                <a:t>Kiểm</a:t>
              </a:r>
              <a:r>
                <a:rPr lang="en-US" sz="1400"/>
                <a:t> </a:t>
              </a:r>
              <a:r>
                <a:rPr lang="en-US" sz="1400" err="1"/>
                <a:t>thử</a:t>
              </a:r>
              <a:endParaRPr lang="en-US" sz="1400"/>
            </a:p>
            <a:p>
              <a:pPr algn="ctr"/>
              <a:r>
                <a:rPr lang="en-US" sz="1400"/>
                <a:t>&amp;Turnover</a:t>
              </a:r>
              <a:endParaRPr lang="en-US" sz="1600"/>
            </a:p>
          </p:txBody>
        </p:sp>
        <p:sp>
          <p:nvSpPr>
            <p:cNvPr id="110654" name="Line 62"/>
            <p:cNvSpPr>
              <a:spLocks noChangeShapeType="1"/>
            </p:cNvSpPr>
            <p:nvPr/>
          </p:nvSpPr>
          <p:spPr bwMode="auto">
            <a:xfrm>
              <a:off x="3936" y="144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0655" name="Line 63"/>
            <p:cNvSpPr>
              <a:spLocks noChangeShapeType="1"/>
            </p:cNvSpPr>
            <p:nvPr/>
          </p:nvSpPr>
          <p:spPr bwMode="auto">
            <a:xfrm>
              <a:off x="4272" y="144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0656" name="Line 64"/>
            <p:cNvSpPr>
              <a:spLocks noChangeShapeType="1"/>
            </p:cNvSpPr>
            <p:nvPr/>
          </p:nvSpPr>
          <p:spPr bwMode="auto">
            <a:xfrm>
              <a:off x="4464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0657" name="Line 65"/>
            <p:cNvSpPr>
              <a:spLocks noChangeShapeType="1"/>
            </p:cNvSpPr>
            <p:nvPr/>
          </p:nvSpPr>
          <p:spPr bwMode="auto">
            <a:xfrm>
              <a:off x="4800" y="187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0658" name="Line 66"/>
            <p:cNvSpPr>
              <a:spLocks noChangeShapeType="1"/>
            </p:cNvSpPr>
            <p:nvPr/>
          </p:nvSpPr>
          <p:spPr bwMode="auto">
            <a:xfrm>
              <a:off x="4992" y="235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0659" name="Line 67"/>
            <p:cNvSpPr>
              <a:spLocks noChangeShapeType="1"/>
            </p:cNvSpPr>
            <p:nvPr/>
          </p:nvSpPr>
          <p:spPr bwMode="auto">
            <a:xfrm>
              <a:off x="5328" y="23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0660" name="Line 68"/>
            <p:cNvSpPr>
              <a:spLocks noChangeShapeType="1"/>
            </p:cNvSpPr>
            <p:nvPr/>
          </p:nvSpPr>
          <p:spPr bwMode="auto">
            <a:xfrm>
              <a:off x="3360" y="100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0661" name="Line 69"/>
            <p:cNvSpPr>
              <a:spLocks noChangeShapeType="1"/>
            </p:cNvSpPr>
            <p:nvPr/>
          </p:nvSpPr>
          <p:spPr bwMode="auto">
            <a:xfrm>
              <a:off x="3696" y="100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110662" name="Text Box 70"/>
          <p:cNvSpPr txBox="1">
            <a:spLocks noChangeArrowheads="1"/>
          </p:cNvSpPr>
          <p:nvPr/>
        </p:nvSpPr>
        <p:spPr bwMode="auto">
          <a:xfrm>
            <a:off x="2113862" y="2641600"/>
            <a:ext cx="12751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Team</a:t>
            </a:r>
            <a:r>
              <a:rPr lang="en-US" sz="2000"/>
              <a:t> #1</a:t>
            </a:r>
          </a:p>
        </p:txBody>
      </p:sp>
      <p:sp>
        <p:nvSpPr>
          <p:cNvPr id="110663" name="Text Box 71"/>
          <p:cNvSpPr txBox="1">
            <a:spLocks noChangeArrowheads="1"/>
          </p:cNvSpPr>
          <p:nvPr/>
        </p:nvSpPr>
        <p:spPr bwMode="auto">
          <a:xfrm>
            <a:off x="3028262" y="1752600"/>
            <a:ext cx="11673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Team</a:t>
            </a:r>
            <a:r>
              <a:rPr lang="en-US" sz="1800"/>
              <a:t> #2</a:t>
            </a:r>
            <a:endParaRPr lang="en-US"/>
          </a:p>
        </p:txBody>
      </p:sp>
      <p:sp>
        <p:nvSpPr>
          <p:cNvPr id="110664" name="Text Box 72"/>
          <p:cNvSpPr txBox="1">
            <a:spLocks noChangeArrowheads="1"/>
          </p:cNvSpPr>
          <p:nvPr/>
        </p:nvSpPr>
        <p:spPr bwMode="auto">
          <a:xfrm>
            <a:off x="4018862" y="1143000"/>
            <a:ext cx="11673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Team</a:t>
            </a:r>
            <a:r>
              <a:rPr lang="en-US" sz="1800"/>
              <a:t> #3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9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4.6. Mô hình xoắn ốc (spiral)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15715" name="Line 3"/>
          <p:cNvSpPr>
            <a:spLocks noChangeShapeType="1"/>
          </p:cNvSpPr>
          <p:nvPr/>
        </p:nvSpPr>
        <p:spPr bwMode="auto">
          <a:xfrm flipV="1">
            <a:off x="3733800" y="2819400"/>
            <a:ext cx="3962400" cy="19812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vi-VN"/>
          </a:p>
        </p:txBody>
      </p:sp>
      <p:sp>
        <p:nvSpPr>
          <p:cNvPr id="115716" name="Line 4"/>
          <p:cNvSpPr>
            <a:spLocks noChangeShapeType="1"/>
          </p:cNvSpPr>
          <p:nvPr/>
        </p:nvSpPr>
        <p:spPr bwMode="auto">
          <a:xfrm>
            <a:off x="3581400" y="2590800"/>
            <a:ext cx="4038600" cy="23622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vi-VN"/>
          </a:p>
        </p:txBody>
      </p:sp>
      <p:sp>
        <p:nvSpPr>
          <p:cNvPr id="115717" name="Line 5"/>
          <p:cNvSpPr>
            <a:spLocks noChangeShapeType="1"/>
          </p:cNvSpPr>
          <p:nvPr/>
        </p:nvSpPr>
        <p:spPr bwMode="auto">
          <a:xfrm flipH="1">
            <a:off x="5334000" y="1981200"/>
            <a:ext cx="609600" cy="39624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vi-VN"/>
          </a:p>
        </p:txBody>
      </p:sp>
      <p:sp>
        <p:nvSpPr>
          <p:cNvPr id="115718" name="Freeform 6"/>
          <p:cNvSpPr>
            <a:spLocks/>
          </p:cNvSpPr>
          <p:nvPr/>
        </p:nvSpPr>
        <p:spPr bwMode="auto">
          <a:xfrm>
            <a:off x="3733800" y="2362200"/>
            <a:ext cx="3733800" cy="3200400"/>
          </a:xfrm>
          <a:custGeom>
            <a:avLst/>
            <a:gdLst/>
            <a:ahLst/>
            <a:cxnLst>
              <a:cxn ang="0">
                <a:pos x="1400" y="1640"/>
              </a:cxn>
              <a:cxn ang="0">
                <a:pos x="1400" y="1160"/>
              </a:cxn>
              <a:cxn ang="0">
                <a:pos x="1928" y="920"/>
              </a:cxn>
              <a:cxn ang="0">
                <a:pos x="2408" y="1160"/>
              </a:cxn>
              <a:cxn ang="0">
                <a:pos x="2408" y="1784"/>
              </a:cxn>
              <a:cxn ang="0">
                <a:pos x="1736" y="2120"/>
              </a:cxn>
              <a:cxn ang="0">
                <a:pos x="1160" y="1736"/>
              </a:cxn>
              <a:cxn ang="0">
                <a:pos x="1112" y="1016"/>
              </a:cxn>
              <a:cxn ang="0">
                <a:pos x="1976" y="632"/>
              </a:cxn>
              <a:cxn ang="0">
                <a:pos x="2696" y="1016"/>
              </a:cxn>
              <a:cxn ang="0">
                <a:pos x="2696" y="1928"/>
              </a:cxn>
              <a:cxn ang="0">
                <a:pos x="1688" y="2456"/>
              </a:cxn>
              <a:cxn ang="0">
                <a:pos x="872" y="1880"/>
              </a:cxn>
              <a:cxn ang="0">
                <a:pos x="872" y="872"/>
              </a:cxn>
              <a:cxn ang="0">
                <a:pos x="1976" y="344"/>
              </a:cxn>
              <a:cxn ang="0">
                <a:pos x="2936" y="872"/>
              </a:cxn>
              <a:cxn ang="0">
                <a:pos x="3032" y="2072"/>
              </a:cxn>
              <a:cxn ang="0">
                <a:pos x="1640" y="2744"/>
              </a:cxn>
              <a:cxn ang="0">
                <a:pos x="584" y="2072"/>
              </a:cxn>
              <a:cxn ang="0">
                <a:pos x="584" y="728"/>
              </a:cxn>
              <a:cxn ang="0">
                <a:pos x="2072" y="8"/>
              </a:cxn>
              <a:cxn ang="0">
                <a:pos x="3272" y="776"/>
              </a:cxn>
              <a:cxn ang="0">
                <a:pos x="3320" y="2312"/>
              </a:cxn>
              <a:cxn ang="0">
                <a:pos x="1544" y="3080"/>
              </a:cxn>
              <a:cxn ang="0">
                <a:pos x="248" y="2216"/>
              </a:cxn>
              <a:cxn ang="0">
                <a:pos x="56" y="1016"/>
              </a:cxn>
            </a:cxnLst>
            <a:rect l="0" t="0" r="r" b="b"/>
            <a:pathLst>
              <a:path w="3608" h="3096">
                <a:moveTo>
                  <a:pt x="1400" y="1640"/>
                </a:moveTo>
                <a:cubicBezTo>
                  <a:pt x="1356" y="1460"/>
                  <a:pt x="1312" y="1280"/>
                  <a:pt x="1400" y="1160"/>
                </a:cubicBezTo>
                <a:cubicBezTo>
                  <a:pt x="1488" y="1040"/>
                  <a:pt x="1760" y="920"/>
                  <a:pt x="1928" y="920"/>
                </a:cubicBezTo>
                <a:cubicBezTo>
                  <a:pt x="2096" y="920"/>
                  <a:pt x="2328" y="1016"/>
                  <a:pt x="2408" y="1160"/>
                </a:cubicBezTo>
                <a:cubicBezTo>
                  <a:pt x="2488" y="1304"/>
                  <a:pt x="2520" y="1624"/>
                  <a:pt x="2408" y="1784"/>
                </a:cubicBezTo>
                <a:cubicBezTo>
                  <a:pt x="2296" y="1944"/>
                  <a:pt x="1944" y="2128"/>
                  <a:pt x="1736" y="2120"/>
                </a:cubicBezTo>
                <a:cubicBezTo>
                  <a:pt x="1528" y="2112"/>
                  <a:pt x="1264" y="1920"/>
                  <a:pt x="1160" y="1736"/>
                </a:cubicBezTo>
                <a:cubicBezTo>
                  <a:pt x="1056" y="1552"/>
                  <a:pt x="976" y="1200"/>
                  <a:pt x="1112" y="1016"/>
                </a:cubicBezTo>
                <a:cubicBezTo>
                  <a:pt x="1248" y="832"/>
                  <a:pt x="1712" y="632"/>
                  <a:pt x="1976" y="632"/>
                </a:cubicBezTo>
                <a:cubicBezTo>
                  <a:pt x="2240" y="632"/>
                  <a:pt x="2576" y="800"/>
                  <a:pt x="2696" y="1016"/>
                </a:cubicBezTo>
                <a:cubicBezTo>
                  <a:pt x="2816" y="1232"/>
                  <a:pt x="2864" y="1688"/>
                  <a:pt x="2696" y="1928"/>
                </a:cubicBezTo>
                <a:cubicBezTo>
                  <a:pt x="2528" y="2168"/>
                  <a:pt x="1992" y="2464"/>
                  <a:pt x="1688" y="2456"/>
                </a:cubicBezTo>
                <a:cubicBezTo>
                  <a:pt x="1384" y="2448"/>
                  <a:pt x="1008" y="2144"/>
                  <a:pt x="872" y="1880"/>
                </a:cubicBezTo>
                <a:cubicBezTo>
                  <a:pt x="736" y="1616"/>
                  <a:pt x="688" y="1128"/>
                  <a:pt x="872" y="872"/>
                </a:cubicBezTo>
                <a:cubicBezTo>
                  <a:pt x="1056" y="616"/>
                  <a:pt x="1632" y="344"/>
                  <a:pt x="1976" y="344"/>
                </a:cubicBezTo>
                <a:cubicBezTo>
                  <a:pt x="2320" y="344"/>
                  <a:pt x="2760" y="584"/>
                  <a:pt x="2936" y="872"/>
                </a:cubicBezTo>
                <a:cubicBezTo>
                  <a:pt x="3112" y="1160"/>
                  <a:pt x="3248" y="1760"/>
                  <a:pt x="3032" y="2072"/>
                </a:cubicBezTo>
                <a:cubicBezTo>
                  <a:pt x="2816" y="2384"/>
                  <a:pt x="2048" y="2744"/>
                  <a:pt x="1640" y="2744"/>
                </a:cubicBezTo>
                <a:cubicBezTo>
                  <a:pt x="1232" y="2744"/>
                  <a:pt x="760" y="2408"/>
                  <a:pt x="584" y="2072"/>
                </a:cubicBezTo>
                <a:cubicBezTo>
                  <a:pt x="408" y="1736"/>
                  <a:pt x="336" y="1072"/>
                  <a:pt x="584" y="728"/>
                </a:cubicBezTo>
                <a:cubicBezTo>
                  <a:pt x="832" y="384"/>
                  <a:pt x="1624" y="0"/>
                  <a:pt x="2072" y="8"/>
                </a:cubicBezTo>
                <a:cubicBezTo>
                  <a:pt x="2520" y="16"/>
                  <a:pt x="3064" y="392"/>
                  <a:pt x="3272" y="776"/>
                </a:cubicBezTo>
                <a:cubicBezTo>
                  <a:pt x="3480" y="1160"/>
                  <a:pt x="3608" y="1928"/>
                  <a:pt x="3320" y="2312"/>
                </a:cubicBezTo>
                <a:cubicBezTo>
                  <a:pt x="3032" y="2696"/>
                  <a:pt x="2056" y="3096"/>
                  <a:pt x="1544" y="3080"/>
                </a:cubicBezTo>
                <a:cubicBezTo>
                  <a:pt x="1032" y="3064"/>
                  <a:pt x="496" y="2560"/>
                  <a:pt x="248" y="2216"/>
                </a:cubicBezTo>
                <a:cubicBezTo>
                  <a:pt x="0" y="1872"/>
                  <a:pt x="28" y="1444"/>
                  <a:pt x="56" y="1016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15719" name="Oval 7"/>
          <p:cNvSpPr>
            <a:spLocks noChangeArrowheads="1"/>
          </p:cNvSpPr>
          <p:nvPr/>
        </p:nvSpPr>
        <p:spPr bwMode="auto">
          <a:xfrm>
            <a:off x="5105400" y="38862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vi-VN"/>
          </a:p>
        </p:txBody>
      </p:sp>
      <p:sp>
        <p:nvSpPr>
          <p:cNvPr id="115721" name="Rectangle 9"/>
          <p:cNvSpPr>
            <a:spLocks noChangeArrowheads="1"/>
          </p:cNvSpPr>
          <p:nvPr/>
        </p:nvSpPr>
        <p:spPr bwMode="auto">
          <a:xfrm>
            <a:off x="4876800" y="4038600"/>
            <a:ext cx="152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vi-VN"/>
          </a:p>
        </p:txBody>
      </p:sp>
      <p:sp>
        <p:nvSpPr>
          <p:cNvPr id="115722" name="AutoShape 10"/>
          <p:cNvSpPr>
            <a:spLocks noChangeArrowheads="1"/>
          </p:cNvSpPr>
          <p:nvPr/>
        </p:nvSpPr>
        <p:spPr bwMode="auto">
          <a:xfrm>
            <a:off x="4267200" y="4419600"/>
            <a:ext cx="228600" cy="2286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vi-VN"/>
          </a:p>
        </p:txBody>
      </p:sp>
      <p:sp>
        <p:nvSpPr>
          <p:cNvPr id="115724" name="Text Box 12"/>
          <p:cNvSpPr txBox="1">
            <a:spLocks noChangeArrowheads="1"/>
          </p:cNvSpPr>
          <p:nvPr/>
        </p:nvSpPr>
        <p:spPr bwMode="auto">
          <a:xfrm>
            <a:off x="2667000" y="2744788"/>
            <a:ext cx="147668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err="1">
                <a:latin typeface="Arial" charset="0"/>
              </a:rPr>
              <a:t>Giao</a:t>
            </a:r>
            <a:r>
              <a:rPr lang="en-US" sz="1800"/>
              <a:t> </a:t>
            </a:r>
            <a:r>
              <a:rPr lang="en-US" sz="1800" err="1">
                <a:latin typeface="Arial" charset="0"/>
              </a:rPr>
              <a:t>tiếp</a:t>
            </a:r>
            <a:endParaRPr lang="en-US" sz="1800">
              <a:latin typeface="Arial" charset="0"/>
            </a:endParaRPr>
          </a:p>
          <a:p>
            <a:r>
              <a:rPr lang="en-US" sz="1800"/>
              <a:t> </a:t>
            </a:r>
            <a:r>
              <a:rPr lang="en-US" sz="1800" err="1">
                <a:latin typeface="Arial" charset="0"/>
              </a:rPr>
              <a:t>khách</a:t>
            </a:r>
            <a:r>
              <a:rPr lang="en-US" sz="1800"/>
              <a:t> </a:t>
            </a:r>
            <a:r>
              <a:rPr lang="en-US" sz="1800" err="1">
                <a:latin typeface="Arial" charset="0"/>
              </a:rPr>
              <a:t>hàng</a:t>
            </a:r>
            <a:endParaRPr lang="en-US">
              <a:latin typeface="Arial" charset="0"/>
            </a:endParaRPr>
          </a:p>
        </p:txBody>
      </p:sp>
      <p:sp>
        <p:nvSpPr>
          <p:cNvPr id="115725" name="Text Box 13"/>
          <p:cNvSpPr txBox="1">
            <a:spLocks noChangeArrowheads="1"/>
          </p:cNvSpPr>
          <p:nvPr/>
        </p:nvSpPr>
        <p:spPr bwMode="auto">
          <a:xfrm>
            <a:off x="4114800" y="1905000"/>
            <a:ext cx="16049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Lập</a:t>
            </a:r>
            <a:r>
              <a:rPr lang="en-US" sz="1800"/>
              <a:t> </a:t>
            </a:r>
            <a:r>
              <a:rPr lang="en-US" sz="1800">
                <a:latin typeface="Arial" charset="0"/>
              </a:rPr>
              <a:t>kế</a:t>
            </a:r>
            <a:r>
              <a:rPr lang="en-US" sz="1800"/>
              <a:t> </a:t>
            </a:r>
            <a:r>
              <a:rPr lang="en-US" sz="1800">
                <a:latin typeface="Arial" charset="0"/>
              </a:rPr>
              <a:t>hoạch</a:t>
            </a:r>
            <a:endParaRPr lang="en-US">
              <a:latin typeface="Arial" charset="0"/>
            </a:endParaRPr>
          </a:p>
        </p:txBody>
      </p:sp>
      <p:sp>
        <p:nvSpPr>
          <p:cNvPr id="115726" name="Text Box 14"/>
          <p:cNvSpPr txBox="1">
            <a:spLocks noChangeArrowheads="1"/>
          </p:cNvSpPr>
          <p:nvPr/>
        </p:nvSpPr>
        <p:spPr bwMode="auto">
          <a:xfrm>
            <a:off x="6248400" y="2058988"/>
            <a:ext cx="18020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Phân</a:t>
            </a:r>
            <a:r>
              <a:rPr lang="en-US" sz="1800"/>
              <a:t> </a:t>
            </a:r>
            <a:r>
              <a:rPr lang="en-US" sz="1800">
                <a:latin typeface="Arial" charset="0"/>
              </a:rPr>
              <a:t>tích</a:t>
            </a:r>
            <a:r>
              <a:rPr lang="en-US" sz="1800"/>
              <a:t> </a:t>
            </a:r>
            <a:r>
              <a:rPr lang="en-US" sz="1800">
                <a:latin typeface="Arial" charset="0"/>
              </a:rPr>
              <a:t>rủi</a:t>
            </a:r>
            <a:r>
              <a:rPr lang="en-US" sz="1800"/>
              <a:t> </a:t>
            </a:r>
            <a:r>
              <a:rPr lang="en-US" sz="1800">
                <a:latin typeface="Arial" charset="0"/>
              </a:rPr>
              <a:t>ro</a:t>
            </a:r>
            <a:endParaRPr lang="en-US">
              <a:latin typeface="Arial" charset="0"/>
            </a:endParaRPr>
          </a:p>
        </p:txBody>
      </p:sp>
      <p:sp>
        <p:nvSpPr>
          <p:cNvPr id="115727" name="Text Box 15"/>
          <p:cNvSpPr txBox="1">
            <a:spLocks noChangeArrowheads="1"/>
          </p:cNvSpPr>
          <p:nvPr/>
        </p:nvSpPr>
        <p:spPr bwMode="auto">
          <a:xfrm>
            <a:off x="7239000" y="3505200"/>
            <a:ext cx="10486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Kỹ</a:t>
            </a:r>
            <a:r>
              <a:rPr lang="en-US" sz="1800"/>
              <a:t> </a:t>
            </a:r>
            <a:r>
              <a:rPr lang="en-US" sz="1800">
                <a:latin typeface="Arial" charset="0"/>
              </a:rPr>
              <a:t>nghệ</a:t>
            </a:r>
            <a:endParaRPr lang="en-US">
              <a:latin typeface="Arial" charset="0"/>
            </a:endParaRPr>
          </a:p>
        </p:txBody>
      </p:sp>
      <p:sp>
        <p:nvSpPr>
          <p:cNvPr id="115728" name="Text Box 16"/>
          <p:cNvSpPr txBox="1">
            <a:spLocks noChangeArrowheads="1"/>
          </p:cNvSpPr>
          <p:nvPr/>
        </p:nvSpPr>
        <p:spPr bwMode="auto">
          <a:xfrm>
            <a:off x="6096000" y="5259388"/>
            <a:ext cx="15343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Xây</a:t>
            </a:r>
            <a:r>
              <a:rPr lang="en-US" sz="1800"/>
              <a:t> </a:t>
            </a:r>
            <a:r>
              <a:rPr lang="en-US" sz="1800">
                <a:latin typeface="Arial" charset="0"/>
              </a:rPr>
              <a:t>dựng</a:t>
            </a:r>
            <a:r>
              <a:rPr lang="en-US" sz="1800"/>
              <a:t> &amp; </a:t>
            </a:r>
          </a:p>
          <a:p>
            <a:r>
              <a:rPr lang="en-US" sz="1800">
                <a:latin typeface="Arial" charset="0"/>
              </a:rPr>
              <a:t>Xuất</a:t>
            </a:r>
            <a:r>
              <a:rPr lang="en-US" sz="1800"/>
              <a:t> </a:t>
            </a:r>
            <a:r>
              <a:rPr lang="en-US" sz="1800">
                <a:latin typeface="Arial" charset="0"/>
              </a:rPr>
              <a:t>xưởng</a:t>
            </a:r>
            <a:endParaRPr lang="en-US">
              <a:latin typeface="Arial" charset="0"/>
            </a:endParaRPr>
          </a:p>
        </p:txBody>
      </p:sp>
      <p:sp>
        <p:nvSpPr>
          <p:cNvPr id="115729" name="Text Box 17"/>
          <p:cNvSpPr txBox="1">
            <a:spLocks noChangeArrowheads="1"/>
          </p:cNvSpPr>
          <p:nvPr/>
        </p:nvSpPr>
        <p:spPr bwMode="auto">
          <a:xfrm>
            <a:off x="3505200" y="5183188"/>
            <a:ext cx="143340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Khách</a:t>
            </a:r>
            <a:r>
              <a:rPr lang="en-US" sz="1800"/>
              <a:t> </a:t>
            </a:r>
            <a:r>
              <a:rPr lang="en-US" sz="1800">
                <a:latin typeface="Arial" charset="0"/>
              </a:rPr>
              <a:t>hàng</a:t>
            </a:r>
          </a:p>
          <a:p>
            <a:r>
              <a:rPr lang="en-US" sz="1800">
                <a:latin typeface="Arial" charset="0"/>
              </a:rPr>
              <a:t>đánh</a:t>
            </a:r>
            <a:r>
              <a:rPr lang="en-US" sz="1800"/>
              <a:t> </a:t>
            </a:r>
            <a:r>
              <a:rPr lang="en-US" sz="1800">
                <a:latin typeface="Arial" charset="0"/>
              </a:rPr>
              <a:t>giá</a:t>
            </a:r>
            <a:endParaRPr lang="en-US">
              <a:latin typeface="Arial" charset="0"/>
            </a:endParaRPr>
          </a:p>
        </p:txBody>
      </p:sp>
      <p:sp>
        <p:nvSpPr>
          <p:cNvPr id="115730" name="Line 18"/>
          <p:cNvSpPr>
            <a:spLocks noChangeShapeType="1"/>
          </p:cNvSpPr>
          <p:nvPr/>
        </p:nvSpPr>
        <p:spPr bwMode="auto">
          <a:xfrm flipH="1" flipV="1">
            <a:off x="5105400" y="3657600"/>
            <a:ext cx="76200" cy="304800"/>
          </a:xfrm>
          <a:prstGeom prst="line">
            <a:avLst/>
          </a:prstGeom>
          <a:noFill/>
          <a:ln w="28575">
            <a:solidFill>
              <a:schemeClr val="bg2">
                <a:lumMod val="25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15731" name="Line 19"/>
          <p:cNvSpPr>
            <a:spLocks noChangeShapeType="1"/>
          </p:cNvSpPr>
          <p:nvPr/>
        </p:nvSpPr>
        <p:spPr bwMode="auto">
          <a:xfrm flipH="1" flipV="1">
            <a:off x="4876800" y="3810000"/>
            <a:ext cx="76200" cy="304800"/>
          </a:xfrm>
          <a:prstGeom prst="line">
            <a:avLst/>
          </a:prstGeom>
          <a:noFill/>
          <a:ln w="28575">
            <a:solidFill>
              <a:schemeClr val="bg2">
                <a:lumMod val="25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15732" name="Line 20"/>
          <p:cNvSpPr>
            <a:spLocks noChangeShapeType="1"/>
          </p:cNvSpPr>
          <p:nvPr/>
        </p:nvSpPr>
        <p:spPr bwMode="auto">
          <a:xfrm flipH="1" flipV="1">
            <a:off x="4572000" y="3962400"/>
            <a:ext cx="76200" cy="304800"/>
          </a:xfrm>
          <a:prstGeom prst="line">
            <a:avLst/>
          </a:prstGeom>
          <a:noFill/>
          <a:ln w="28575">
            <a:solidFill>
              <a:schemeClr val="bg2">
                <a:lumMod val="25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15733" name="Line 21"/>
          <p:cNvSpPr>
            <a:spLocks noChangeShapeType="1"/>
          </p:cNvSpPr>
          <p:nvPr/>
        </p:nvSpPr>
        <p:spPr bwMode="auto">
          <a:xfrm flipH="1" flipV="1">
            <a:off x="4267200" y="4267200"/>
            <a:ext cx="76200" cy="304800"/>
          </a:xfrm>
          <a:prstGeom prst="line">
            <a:avLst/>
          </a:prstGeom>
          <a:noFill/>
          <a:ln w="28575">
            <a:solidFill>
              <a:schemeClr val="bg2">
                <a:lumMod val="25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15736" name="AutoShape 24"/>
          <p:cNvSpPr>
            <a:spLocks noChangeArrowheads="1"/>
          </p:cNvSpPr>
          <p:nvPr/>
        </p:nvSpPr>
        <p:spPr bwMode="auto">
          <a:xfrm>
            <a:off x="4495800" y="41910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vi-VN"/>
          </a:p>
        </p:txBody>
      </p:sp>
      <p:sp>
        <p:nvSpPr>
          <p:cNvPr id="115737" name="Oval 25"/>
          <p:cNvSpPr>
            <a:spLocks noChangeArrowheads="1"/>
          </p:cNvSpPr>
          <p:nvPr/>
        </p:nvSpPr>
        <p:spPr bwMode="auto">
          <a:xfrm>
            <a:off x="1066800" y="35052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vi-VN"/>
          </a:p>
        </p:txBody>
      </p:sp>
      <p:sp>
        <p:nvSpPr>
          <p:cNvPr id="115738" name="Rectangle 26"/>
          <p:cNvSpPr>
            <a:spLocks noChangeArrowheads="1"/>
          </p:cNvSpPr>
          <p:nvPr/>
        </p:nvSpPr>
        <p:spPr bwMode="auto">
          <a:xfrm>
            <a:off x="1066800" y="4267200"/>
            <a:ext cx="152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vi-VN"/>
          </a:p>
        </p:txBody>
      </p:sp>
      <p:sp>
        <p:nvSpPr>
          <p:cNvPr id="115739" name="AutoShape 27"/>
          <p:cNvSpPr>
            <a:spLocks noChangeArrowheads="1"/>
          </p:cNvSpPr>
          <p:nvPr/>
        </p:nvSpPr>
        <p:spPr bwMode="auto">
          <a:xfrm>
            <a:off x="990600" y="49530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vi-VN"/>
          </a:p>
        </p:txBody>
      </p:sp>
      <p:sp>
        <p:nvSpPr>
          <p:cNvPr id="115740" name="AutoShape 28"/>
          <p:cNvSpPr>
            <a:spLocks noChangeArrowheads="1"/>
          </p:cNvSpPr>
          <p:nvPr/>
        </p:nvSpPr>
        <p:spPr bwMode="auto">
          <a:xfrm>
            <a:off x="1066800" y="5715000"/>
            <a:ext cx="228600" cy="2286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vi-VN"/>
          </a:p>
        </p:txBody>
      </p:sp>
      <p:sp>
        <p:nvSpPr>
          <p:cNvPr id="115741" name="Text Box 29"/>
          <p:cNvSpPr txBox="1">
            <a:spLocks noChangeArrowheads="1"/>
          </p:cNvSpPr>
          <p:nvPr/>
        </p:nvSpPr>
        <p:spPr bwMode="auto">
          <a:xfrm>
            <a:off x="1371600" y="5638800"/>
            <a:ext cx="9573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Bảo</a:t>
            </a:r>
            <a:r>
              <a:rPr lang="en-US" sz="2000"/>
              <a:t> </a:t>
            </a:r>
            <a:r>
              <a:rPr lang="en-US" sz="2000">
                <a:latin typeface="Arial" charset="0"/>
              </a:rPr>
              <a:t>trì</a:t>
            </a:r>
            <a:endParaRPr lang="en-US">
              <a:latin typeface="Arial" charset="0"/>
            </a:endParaRPr>
          </a:p>
        </p:txBody>
      </p:sp>
      <p:sp>
        <p:nvSpPr>
          <p:cNvPr id="115742" name="Text Box 30"/>
          <p:cNvSpPr txBox="1">
            <a:spLocks noChangeArrowheads="1"/>
          </p:cNvSpPr>
          <p:nvPr/>
        </p:nvSpPr>
        <p:spPr bwMode="auto">
          <a:xfrm>
            <a:off x="1371600" y="4876800"/>
            <a:ext cx="13019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Nâng</a:t>
            </a:r>
            <a:r>
              <a:rPr lang="en-US" sz="2000"/>
              <a:t> </a:t>
            </a:r>
            <a:r>
              <a:rPr lang="en-US" sz="2000">
                <a:latin typeface="Arial" charset="0"/>
              </a:rPr>
              <a:t>cấp</a:t>
            </a:r>
            <a:endParaRPr lang="en-US">
              <a:latin typeface="Arial" charset="0"/>
            </a:endParaRPr>
          </a:p>
        </p:txBody>
      </p:sp>
      <p:sp>
        <p:nvSpPr>
          <p:cNvPr id="115743" name="Text Box 31"/>
          <p:cNvSpPr txBox="1">
            <a:spLocks noChangeArrowheads="1"/>
          </p:cNvSpPr>
          <p:nvPr/>
        </p:nvSpPr>
        <p:spPr bwMode="auto">
          <a:xfrm>
            <a:off x="1371600" y="4191000"/>
            <a:ext cx="12121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Làm</a:t>
            </a:r>
            <a:r>
              <a:rPr lang="en-US" sz="2000"/>
              <a:t> </a:t>
            </a:r>
            <a:r>
              <a:rPr lang="en-US" sz="2000">
                <a:latin typeface="Arial" charset="0"/>
              </a:rPr>
              <a:t>mới</a:t>
            </a:r>
            <a:endParaRPr lang="en-US">
              <a:latin typeface="Arial" charset="0"/>
            </a:endParaRPr>
          </a:p>
        </p:txBody>
      </p:sp>
      <p:sp>
        <p:nvSpPr>
          <p:cNvPr id="115744" name="Text Box 32"/>
          <p:cNvSpPr txBox="1">
            <a:spLocks noChangeArrowheads="1"/>
          </p:cNvSpPr>
          <p:nvPr/>
        </p:nvSpPr>
        <p:spPr bwMode="auto">
          <a:xfrm>
            <a:off x="1371600" y="3429000"/>
            <a:ext cx="13452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Khái</a:t>
            </a:r>
            <a:r>
              <a:rPr lang="en-US" sz="2000"/>
              <a:t> </a:t>
            </a:r>
            <a:r>
              <a:rPr lang="en-US" sz="2000">
                <a:latin typeface="Arial" charset="0"/>
              </a:rPr>
              <a:t>niệm</a:t>
            </a: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980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4.6. Mô hình xoắn ốc (tiếp)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</a:rPr>
              <a:t>Giao </a:t>
            </a:r>
            <a:r>
              <a:rPr lang="en-US" err="1">
                <a:solidFill>
                  <a:srgbClr val="FF0000"/>
                </a:solidFill>
              </a:rPr>
              <a:t>tiếp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khách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hàng</a:t>
            </a:r>
            <a:r>
              <a:rPr lang="en-US">
                <a:solidFill>
                  <a:srgbClr val="FF0000"/>
                </a:solidFill>
              </a:rPr>
              <a:t>: </a:t>
            </a:r>
            <a:r>
              <a:rPr lang="en-US" err="1"/>
              <a:t>giữa</a:t>
            </a:r>
            <a:r>
              <a:rPr lang="en-US"/>
              <a:t> </a:t>
            </a:r>
            <a:r>
              <a:rPr lang="en-US" err="1"/>
              <a:t>người</a:t>
            </a:r>
            <a:r>
              <a:rPr lang="en-US"/>
              <a:t> </a:t>
            </a:r>
            <a:r>
              <a:rPr lang="en-US" err="1"/>
              <a:t>phát</a:t>
            </a:r>
            <a:r>
              <a:rPr lang="en-US"/>
              <a:t> </a:t>
            </a:r>
            <a:r>
              <a:rPr lang="en-US" err="1"/>
              <a:t>triển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khách</a:t>
            </a:r>
            <a:r>
              <a:rPr lang="en-US"/>
              <a:t> </a:t>
            </a:r>
            <a:r>
              <a:rPr lang="en-US" err="1"/>
              <a:t>hàng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tìm</a:t>
            </a:r>
            <a:r>
              <a:rPr lang="en-US"/>
              <a:t> </a:t>
            </a:r>
            <a:r>
              <a:rPr lang="en-US" err="1"/>
              <a:t>hiểu</a:t>
            </a:r>
            <a:r>
              <a:rPr lang="en-US"/>
              <a:t> </a:t>
            </a:r>
            <a:r>
              <a:rPr lang="en-US" err="1"/>
              <a:t>yêu</a:t>
            </a:r>
            <a:r>
              <a:rPr lang="en-US"/>
              <a:t> </a:t>
            </a:r>
            <a:r>
              <a:rPr lang="en-US" err="1"/>
              <a:t>cầu</a:t>
            </a:r>
            <a:r>
              <a:rPr lang="en-US"/>
              <a:t>, ý </a:t>
            </a:r>
            <a:r>
              <a:rPr lang="en-US" err="1"/>
              <a:t>kiến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err="1">
                <a:solidFill>
                  <a:srgbClr val="FF0000"/>
                </a:solidFill>
              </a:rPr>
              <a:t>Lập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kế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hoạch</a:t>
            </a:r>
            <a:r>
              <a:rPr lang="en-US">
                <a:solidFill>
                  <a:srgbClr val="FF0000"/>
                </a:solidFill>
              </a:rPr>
              <a:t>: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lập</a:t>
            </a:r>
            <a:r>
              <a:rPr lang="en-US"/>
              <a:t> </a:t>
            </a:r>
            <a:r>
              <a:rPr lang="en-US" err="1"/>
              <a:t>tài</a:t>
            </a:r>
            <a:r>
              <a:rPr lang="en-US"/>
              <a:t> </a:t>
            </a:r>
            <a:r>
              <a:rPr lang="en-US" err="1"/>
              <a:t>nguyên</a:t>
            </a:r>
            <a:r>
              <a:rPr lang="en-US"/>
              <a:t>, </a:t>
            </a:r>
            <a:r>
              <a:rPr lang="en-US" err="1"/>
              <a:t>thời</a:t>
            </a:r>
            <a:r>
              <a:rPr lang="en-US"/>
              <a:t> </a:t>
            </a:r>
            <a:r>
              <a:rPr lang="en-US" err="1"/>
              <a:t>hạn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những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tin </a:t>
            </a:r>
            <a:r>
              <a:rPr lang="en-US" err="1"/>
              <a:t>khác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err="1">
                <a:solidFill>
                  <a:srgbClr val="FF0000"/>
                </a:solidFill>
              </a:rPr>
              <a:t>Phân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tích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rủi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ro</a:t>
            </a:r>
            <a:r>
              <a:rPr lang="en-US">
                <a:solidFill>
                  <a:srgbClr val="FF0000"/>
                </a:solidFill>
              </a:rPr>
              <a:t>: </a:t>
            </a:r>
            <a:r>
              <a:rPr lang="en-US" err="1"/>
              <a:t>Xem</a:t>
            </a:r>
            <a:r>
              <a:rPr lang="en-US"/>
              <a:t> </a:t>
            </a:r>
            <a:r>
              <a:rPr lang="en-US" err="1"/>
              <a:t>xét</a:t>
            </a:r>
            <a:r>
              <a:rPr lang="en-US"/>
              <a:t> </a:t>
            </a:r>
            <a:r>
              <a:rPr lang="en-US" err="1"/>
              <a:t>mạo</a:t>
            </a:r>
            <a:r>
              <a:rPr lang="en-US"/>
              <a:t> </a:t>
            </a:r>
            <a:r>
              <a:rPr lang="en-US" err="1"/>
              <a:t>hiểm</a:t>
            </a:r>
            <a:r>
              <a:rPr lang="en-US"/>
              <a:t> </a:t>
            </a:r>
            <a:r>
              <a:rPr lang="en-US" err="1"/>
              <a:t>kỹ</a:t>
            </a:r>
            <a:r>
              <a:rPr lang="en-US"/>
              <a:t> </a:t>
            </a:r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mạo</a:t>
            </a:r>
            <a:r>
              <a:rPr lang="en-US"/>
              <a:t> </a:t>
            </a:r>
            <a:r>
              <a:rPr lang="en-US" err="1"/>
              <a:t>hiểm</a:t>
            </a:r>
            <a:r>
              <a:rPr lang="en-US"/>
              <a:t> </a:t>
            </a:r>
            <a:r>
              <a:rPr lang="en-US" err="1"/>
              <a:t>quản</a:t>
            </a:r>
            <a:r>
              <a:rPr lang="en-US"/>
              <a:t> </a:t>
            </a:r>
            <a:r>
              <a:rPr lang="en-US" err="1"/>
              <a:t>lý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err="1">
                <a:solidFill>
                  <a:srgbClr val="FF0000"/>
                </a:solidFill>
              </a:rPr>
              <a:t>Kỹ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nghệ</a:t>
            </a:r>
            <a:r>
              <a:rPr lang="en-US">
                <a:solidFill>
                  <a:srgbClr val="FF0000"/>
                </a:solidFill>
              </a:rPr>
              <a:t>: </a:t>
            </a:r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hay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diễn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dụng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71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4.6. Mô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xoắn</a:t>
            </a:r>
            <a:r>
              <a:rPr lang="en-US"/>
              <a:t> </a:t>
            </a:r>
            <a:r>
              <a:rPr lang="en-US" err="1"/>
              <a:t>ốc</a:t>
            </a:r>
            <a:r>
              <a:rPr lang="en-US"/>
              <a:t> (</a:t>
            </a:r>
            <a:r>
              <a:rPr lang="en-US" err="1"/>
              <a:t>tiếp</a:t>
            </a:r>
            <a:r>
              <a:rPr lang="en-US"/>
              <a:t>)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err="1">
                <a:solidFill>
                  <a:srgbClr val="FF0000"/>
                </a:solidFill>
              </a:rPr>
              <a:t>Xây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dựng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và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xuất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xưởng</a:t>
            </a:r>
            <a:r>
              <a:rPr lang="en-US">
                <a:solidFill>
                  <a:srgbClr val="FF0000"/>
                </a:solidFill>
              </a:rPr>
              <a:t>: </a:t>
            </a:r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, </a:t>
            </a:r>
            <a:r>
              <a:rPr lang="en-US" err="1"/>
              <a:t>kiểm</a:t>
            </a:r>
            <a:r>
              <a:rPr lang="en-US"/>
              <a:t> </a:t>
            </a:r>
            <a:r>
              <a:rPr lang="en-US" err="1"/>
              <a:t>thử</a:t>
            </a:r>
            <a:r>
              <a:rPr lang="en-US"/>
              <a:t>, </a:t>
            </a:r>
            <a:r>
              <a:rPr lang="en-US" err="1"/>
              <a:t>cài</a:t>
            </a:r>
            <a:r>
              <a:rPr lang="en-US"/>
              <a:t> </a:t>
            </a:r>
            <a:r>
              <a:rPr lang="en-US" err="1"/>
              <a:t>đặt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cung</a:t>
            </a:r>
            <a:r>
              <a:rPr lang="en-US"/>
              <a:t> </a:t>
            </a:r>
            <a:r>
              <a:rPr lang="en-US" err="1"/>
              <a:t>cấp</a:t>
            </a:r>
            <a:r>
              <a:rPr lang="en-US"/>
              <a:t> </a:t>
            </a:r>
            <a:r>
              <a:rPr lang="en-US" err="1"/>
              <a:t>hỗ</a:t>
            </a:r>
            <a:r>
              <a:rPr lang="en-US"/>
              <a:t> </a:t>
            </a:r>
            <a:r>
              <a:rPr lang="en-US" err="1"/>
              <a:t>trợ</a:t>
            </a:r>
            <a:r>
              <a:rPr lang="en-US"/>
              <a:t> </a:t>
            </a:r>
            <a:r>
              <a:rPr lang="en-US" err="1"/>
              <a:t>người</a:t>
            </a:r>
            <a:r>
              <a:rPr lang="en-US"/>
              <a:t> </a:t>
            </a:r>
            <a:r>
              <a:rPr lang="en-US" err="1"/>
              <a:t>dùng</a:t>
            </a:r>
            <a:r>
              <a:rPr lang="en-US"/>
              <a:t> (</a:t>
            </a:r>
            <a:r>
              <a:rPr lang="en-US" err="1"/>
              <a:t>tư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, </a:t>
            </a:r>
            <a:r>
              <a:rPr lang="en-US" err="1"/>
              <a:t>huấn</a:t>
            </a:r>
            <a:r>
              <a:rPr lang="en-US"/>
              <a:t> </a:t>
            </a:r>
            <a:r>
              <a:rPr lang="en-US" err="1"/>
              <a:t>luyện</a:t>
            </a:r>
            <a:r>
              <a:rPr lang="en-US"/>
              <a:t>, . . .)</a:t>
            </a:r>
          </a:p>
          <a:p>
            <a:pPr>
              <a:lnSpc>
                <a:spcPct val="100000"/>
              </a:lnSpc>
            </a:pPr>
            <a:r>
              <a:rPr lang="en-US" err="1">
                <a:solidFill>
                  <a:srgbClr val="FF0000"/>
                </a:solidFill>
              </a:rPr>
              <a:t>Đánh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giá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của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khách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hàng</a:t>
            </a:r>
            <a:r>
              <a:rPr lang="en-US">
                <a:solidFill>
                  <a:srgbClr val="FF0000"/>
                </a:solidFill>
              </a:rPr>
              <a:t>: </a:t>
            </a:r>
            <a:r>
              <a:rPr lang="en-US" err="1"/>
              <a:t>Nhận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phản</a:t>
            </a:r>
            <a:r>
              <a:rPr lang="en-US"/>
              <a:t> </a:t>
            </a:r>
            <a:r>
              <a:rPr lang="en-US" err="1"/>
              <a:t>hồi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người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diễn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mềm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giai</a:t>
            </a:r>
            <a:r>
              <a:rPr lang="en-US"/>
              <a:t> </a:t>
            </a:r>
            <a:r>
              <a:rPr lang="en-US" err="1"/>
              <a:t>đoạn</a:t>
            </a:r>
            <a:r>
              <a:rPr lang="en-US"/>
              <a:t> </a:t>
            </a:r>
            <a:r>
              <a:rPr lang="en-US" err="1"/>
              <a:t>kỹ</a:t>
            </a:r>
            <a:r>
              <a:rPr lang="en-US"/>
              <a:t> </a:t>
            </a:r>
            <a:r>
              <a:rPr lang="en-US" err="1"/>
              <a:t>nghệ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cài</a:t>
            </a:r>
            <a:r>
              <a:rPr lang="en-US"/>
              <a:t> </a:t>
            </a:r>
            <a:r>
              <a:rPr lang="en-US" err="1"/>
              <a:t>đặt</a:t>
            </a:r>
            <a:r>
              <a:rPr lang="en-US"/>
              <a:t> </a:t>
            </a:r>
          </a:p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6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3A0B03-40BB-4832-9E31-17F964CF3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532" y="1718774"/>
            <a:ext cx="7886700" cy="2852737"/>
          </a:xfrm>
        </p:spPr>
        <p:txBody>
          <a:bodyPr/>
          <a:lstStyle/>
          <a:p>
            <a:r>
              <a:rPr lang="en-US"/>
              <a:t>CHƯƠNG 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CBF5877-2338-47CB-A29E-546272338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643676"/>
            <a:ext cx="7886700" cy="1500187"/>
          </a:xfrm>
        </p:spPr>
        <p:txBody>
          <a:bodyPr>
            <a:normAutofit/>
          </a:bodyPr>
          <a:lstStyle/>
          <a:p>
            <a:r>
              <a:rPr lang="en-US" sz="4000" b="1" err="1"/>
              <a:t>Vòng</a:t>
            </a:r>
            <a:r>
              <a:rPr lang="en-US" sz="4000" b="1"/>
              <a:t> </a:t>
            </a:r>
            <a:r>
              <a:rPr lang="en-US" sz="4000" b="1" err="1"/>
              <a:t>đời</a:t>
            </a:r>
            <a:r>
              <a:rPr lang="en-US" sz="4000" b="1"/>
              <a:t> </a:t>
            </a:r>
            <a:r>
              <a:rPr lang="en-US" sz="4000" b="1" err="1"/>
              <a:t>phần</a:t>
            </a:r>
            <a:r>
              <a:rPr lang="en-US" sz="4000" b="1"/>
              <a:t> </a:t>
            </a:r>
            <a:r>
              <a:rPr lang="en-US" sz="4000" b="1" err="1"/>
              <a:t>mềm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2532216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/>
              <a:t>4.6. Mô hình xoắn ốc: Mạnh và yếu?</a:t>
            </a:r>
          </a:p>
        </p:txBody>
      </p:sp>
      <p:sp>
        <p:nvSpPr>
          <p:cNvPr id="11878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err="1"/>
              <a:t>Tốt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mềm</a:t>
            </a:r>
            <a:r>
              <a:rPr lang="en-US"/>
              <a:t> </a:t>
            </a:r>
            <a:r>
              <a:rPr lang="en-US" err="1">
                <a:solidFill>
                  <a:srgbClr val="FF0000"/>
                </a:solidFill>
              </a:rPr>
              <a:t>quy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mô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lớn</a:t>
            </a:r>
            <a:endParaRPr lang="en-US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err="1"/>
              <a:t>Dễ</a:t>
            </a:r>
            <a:r>
              <a:rPr lang="en-US"/>
              <a:t> </a:t>
            </a:r>
            <a:r>
              <a:rPr lang="en-US" err="1">
                <a:solidFill>
                  <a:srgbClr val="FF0000"/>
                </a:solidFill>
              </a:rPr>
              <a:t>kiểm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soát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các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mạo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hiểm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ở </a:t>
            </a:r>
            <a:r>
              <a:rPr lang="en-US" err="1"/>
              <a:t>từng</a:t>
            </a:r>
            <a:r>
              <a:rPr lang="en-US"/>
              <a:t> </a:t>
            </a:r>
            <a:r>
              <a:rPr lang="en-US" err="1"/>
              <a:t>mức</a:t>
            </a:r>
            <a:r>
              <a:rPr lang="en-US"/>
              <a:t> </a:t>
            </a:r>
            <a:r>
              <a:rPr lang="en-US" err="1"/>
              <a:t>tiến</a:t>
            </a:r>
            <a:r>
              <a:rPr lang="en-US"/>
              <a:t> </a:t>
            </a:r>
            <a:r>
              <a:rPr lang="en-US" err="1"/>
              <a:t>hóa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err="1">
                <a:solidFill>
                  <a:srgbClr val="FF0000"/>
                </a:solidFill>
              </a:rPr>
              <a:t>Khó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thuyết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phục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/>
              <a:t>khách</a:t>
            </a:r>
            <a:r>
              <a:rPr lang="en-US"/>
              <a:t> </a:t>
            </a:r>
            <a:r>
              <a:rPr lang="en-US" err="1"/>
              <a:t>hàng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tiến</a:t>
            </a:r>
            <a:r>
              <a:rPr lang="en-US"/>
              <a:t> </a:t>
            </a:r>
            <a:r>
              <a:rPr lang="en-US" err="1"/>
              <a:t>hóa</a:t>
            </a:r>
            <a:r>
              <a:rPr lang="en-US"/>
              <a:t> </a:t>
            </a:r>
            <a:r>
              <a:rPr lang="en-US" err="1"/>
              <a:t>xoắn</a:t>
            </a:r>
            <a:r>
              <a:rPr lang="en-US"/>
              <a:t> </a:t>
            </a:r>
            <a:r>
              <a:rPr lang="en-US" err="1"/>
              <a:t>ốc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kiểm</a:t>
            </a:r>
            <a:r>
              <a:rPr lang="en-US"/>
              <a:t> </a:t>
            </a:r>
            <a:r>
              <a:rPr lang="en-US" err="1"/>
              <a:t>soát</a:t>
            </a:r>
            <a:r>
              <a:rPr lang="en-US"/>
              <a:t> </a:t>
            </a:r>
            <a:r>
              <a:rPr lang="en-US" err="1"/>
              <a:t>được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err="1">
                <a:solidFill>
                  <a:srgbClr val="FF0000"/>
                </a:solidFill>
              </a:rPr>
              <a:t>Chưa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được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dùng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rộng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rãi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/>
              <a:t>như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mô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tuyến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hoặc</a:t>
            </a:r>
            <a:r>
              <a:rPr lang="en-US"/>
              <a:t> </a:t>
            </a:r>
            <a:r>
              <a:rPr lang="en-US" err="1"/>
              <a:t>chế</a:t>
            </a:r>
            <a:r>
              <a:rPr lang="en-US"/>
              <a:t> </a:t>
            </a:r>
            <a:r>
              <a:rPr lang="en-US" err="1"/>
              <a:t>thử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963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4.7. Mô hình xoắn ốc WINWIN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err="1"/>
              <a:t>Nhằm</a:t>
            </a:r>
            <a:r>
              <a:rPr lang="en-US"/>
              <a:t> </a:t>
            </a:r>
            <a:r>
              <a:rPr lang="en-US" err="1">
                <a:solidFill>
                  <a:srgbClr val="FF0000"/>
                </a:solidFill>
              </a:rPr>
              <a:t>thỏa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hiệp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/>
              <a:t>giữa</a:t>
            </a:r>
            <a:r>
              <a:rPr lang="en-US"/>
              <a:t> </a:t>
            </a:r>
            <a:r>
              <a:rPr lang="en-US" err="1"/>
              <a:t>người</a:t>
            </a:r>
            <a:r>
              <a:rPr lang="en-US"/>
              <a:t> </a:t>
            </a:r>
            <a:r>
              <a:rPr lang="en-US" err="1"/>
              <a:t>phát</a:t>
            </a:r>
            <a:r>
              <a:rPr lang="en-US"/>
              <a:t> </a:t>
            </a:r>
            <a:r>
              <a:rPr lang="en-US" err="1"/>
              <a:t>triển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khách</a:t>
            </a:r>
            <a:r>
              <a:rPr lang="en-US"/>
              <a:t> </a:t>
            </a:r>
            <a:r>
              <a:rPr lang="en-US" err="1"/>
              <a:t>hàng</a:t>
            </a:r>
            <a:r>
              <a:rPr lang="en-US"/>
              <a:t>, </a:t>
            </a:r>
            <a:r>
              <a:rPr lang="en-US" err="1"/>
              <a:t>cả</a:t>
            </a:r>
            <a:r>
              <a:rPr lang="en-US"/>
              <a:t> </a:t>
            </a:r>
            <a:r>
              <a:rPr lang="en-US" err="1"/>
              <a:t>hai</a:t>
            </a:r>
            <a:r>
              <a:rPr lang="en-US"/>
              <a:t> </a:t>
            </a:r>
            <a:r>
              <a:rPr lang="en-US" err="1"/>
              <a:t>cùng</a:t>
            </a:r>
            <a:r>
              <a:rPr lang="en-US"/>
              <a:t> “</a:t>
            </a:r>
            <a:r>
              <a:rPr lang="en-US" err="1"/>
              <a:t>Thắng</a:t>
            </a:r>
            <a:r>
              <a:rPr lang="en-US"/>
              <a:t>” (win-win) </a:t>
            </a:r>
          </a:p>
          <a:p>
            <a:pPr lvl="1">
              <a:lnSpc>
                <a:spcPct val="100000"/>
              </a:lnSpc>
            </a:pPr>
            <a:r>
              <a:rPr lang="en-US" err="1"/>
              <a:t>Khách</a:t>
            </a:r>
            <a:r>
              <a:rPr lang="en-US"/>
              <a:t> </a:t>
            </a:r>
            <a:r>
              <a:rPr lang="en-US" err="1"/>
              <a:t>thì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mềm</a:t>
            </a:r>
            <a:r>
              <a:rPr lang="en-US"/>
              <a:t> </a:t>
            </a:r>
            <a:r>
              <a:rPr lang="en-US" err="1"/>
              <a:t>thỏa</a:t>
            </a:r>
            <a:r>
              <a:rPr lang="en-US"/>
              <a:t> </a:t>
            </a:r>
            <a:r>
              <a:rPr lang="en-US" err="1"/>
              <a:t>mãn</a:t>
            </a:r>
            <a:r>
              <a:rPr lang="en-US"/>
              <a:t> </a:t>
            </a:r>
            <a:r>
              <a:rPr lang="en-US" err="1"/>
              <a:t>yêu</a:t>
            </a:r>
            <a:r>
              <a:rPr lang="en-US"/>
              <a:t> </a:t>
            </a:r>
            <a:r>
              <a:rPr lang="en-US" err="1"/>
              <a:t>cầu</a:t>
            </a:r>
            <a:r>
              <a:rPr lang="en-US"/>
              <a:t> </a:t>
            </a:r>
            <a:r>
              <a:rPr lang="en-US" err="1"/>
              <a:t>chính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 err="1"/>
              <a:t>Người</a:t>
            </a:r>
            <a:r>
              <a:rPr lang="en-US"/>
              <a:t> </a:t>
            </a:r>
            <a:r>
              <a:rPr lang="en-US" err="1"/>
              <a:t>phát</a:t>
            </a:r>
            <a:r>
              <a:rPr lang="en-US"/>
              <a:t> </a:t>
            </a:r>
            <a:r>
              <a:rPr lang="en-US" err="1"/>
              <a:t>triển</a:t>
            </a:r>
            <a:r>
              <a:rPr lang="en-US"/>
              <a:t> </a:t>
            </a:r>
            <a:r>
              <a:rPr lang="en-US" err="1"/>
              <a:t>thì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kinh</a:t>
            </a:r>
            <a:r>
              <a:rPr lang="en-US"/>
              <a:t> </a:t>
            </a:r>
            <a:r>
              <a:rPr lang="en-US" err="1"/>
              <a:t>phí</a:t>
            </a:r>
            <a:r>
              <a:rPr lang="en-US"/>
              <a:t> </a:t>
            </a:r>
            <a:r>
              <a:rPr lang="en-US" err="1"/>
              <a:t>thỏa</a:t>
            </a:r>
            <a:r>
              <a:rPr lang="en-US"/>
              <a:t> </a:t>
            </a:r>
            <a:r>
              <a:rPr lang="en-US" err="1"/>
              <a:t>đáng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thời</a:t>
            </a:r>
            <a:r>
              <a:rPr lang="en-US"/>
              <a:t> </a:t>
            </a:r>
            <a:r>
              <a:rPr lang="en-US" err="1"/>
              <a:t>gian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err="1"/>
              <a:t>lý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hoạt</a:t>
            </a:r>
            <a:r>
              <a:rPr lang="en-US"/>
              <a:t> </a:t>
            </a:r>
            <a:r>
              <a:rPr lang="en-US" err="1"/>
              <a:t>động</a:t>
            </a:r>
            <a:r>
              <a:rPr lang="en-US"/>
              <a:t> </a:t>
            </a:r>
            <a:r>
              <a:rPr lang="en-US" err="1"/>
              <a:t>chính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:</a:t>
            </a:r>
          </a:p>
          <a:p>
            <a:pPr lvl="1">
              <a:lnSpc>
                <a:spcPct val="100000"/>
              </a:lnSpc>
            </a:pP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cổ</a:t>
            </a:r>
            <a:r>
              <a:rPr lang="en-US"/>
              <a:t> </a:t>
            </a:r>
            <a:r>
              <a:rPr lang="en-US" err="1"/>
              <a:t>đông</a:t>
            </a:r>
            <a:r>
              <a:rPr lang="en-US"/>
              <a:t> (stakeholders)</a:t>
            </a:r>
          </a:p>
          <a:p>
            <a:pPr lvl="1">
              <a:lnSpc>
                <a:spcPct val="100000"/>
              </a:lnSpc>
            </a:pP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kiện</a:t>
            </a:r>
            <a:r>
              <a:rPr lang="en-US"/>
              <a:t> </a:t>
            </a:r>
            <a:r>
              <a:rPr lang="en-US" err="1"/>
              <a:t>thắng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cổ</a:t>
            </a:r>
            <a:r>
              <a:rPr lang="en-US"/>
              <a:t> </a:t>
            </a:r>
            <a:r>
              <a:rPr lang="en-US" err="1"/>
              <a:t>đông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 err="1"/>
              <a:t>Thỏa</a:t>
            </a:r>
            <a:r>
              <a:rPr lang="en-US"/>
              <a:t> </a:t>
            </a:r>
            <a:r>
              <a:rPr lang="en-US" err="1"/>
              <a:t>hiệp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kiện</a:t>
            </a:r>
            <a:r>
              <a:rPr lang="en-US"/>
              <a:t> </a:t>
            </a:r>
            <a:r>
              <a:rPr lang="en-US" err="1"/>
              <a:t>thắng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bên</a:t>
            </a:r>
            <a:r>
              <a:rPr lang="en-US"/>
              <a:t> </a:t>
            </a:r>
            <a:r>
              <a:rPr lang="en-US" err="1"/>
              <a:t>liên</a:t>
            </a:r>
            <a:r>
              <a:rPr lang="en-US"/>
              <a:t> </a:t>
            </a:r>
            <a:r>
              <a:rPr lang="en-US" err="1"/>
              <a:t>quan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93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4.7. Mô hình xoắn ốc WINWIN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19812" name="Line 1028"/>
          <p:cNvSpPr>
            <a:spLocks noChangeShapeType="1"/>
          </p:cNvSpPr>
          <p:nvPr/>
        </p:nvSpPr>
        <p:spPr bwMode="auto">
          <a:xfrm flipV="1">
            <a:off x="2971800" y="2743200"/>
            <a:ext cx="3962400" cy="1981200"/>
          </a:xfrm>
          <a:prstGeom prst="line">
            <a:avLst/>
          </a:prstGeom>
          <a:noFill/>
          <a:ln w="19050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19813" name="Line 1029"/>
          <p:cNvSpPr>
            <a:spLocks noChangeShapeType="1"/>
          </p:cNvSpPr>
          <p:nvPr/>
        </p:nvSpPr>
        <p:spPr bwMode="auto">
          <a:xfrm>
            <a:off x="2819400" y="2514600"/>
            <a:ext cx="4038600" cy="2362200"/>
          </a:xfrm>
          <a:prstGeom prst="line">
            <a:avLst/>
          </a:prstGeom>
          <a:noFill/>
          <a:ln w="19050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19814" name="Line 1030"/>
          <p:cNvSpPr>
            <a:spLocks noChangeShapeType="1"/>
          </p:cNvSpPr>
          <p:nvPr/>
        </p:nvSpPr>
        <p:spPr bwMode="auto">
          <a:xfrm flipH="1">
            <a:off x="4572000" y="1905000"/>
            <a:ext cx="609600" cy="3962400"/>
          </a:xfrm>
          <a:prstGeom prst="line">
            <a:avLst/>
          </a:prstGeom>
          <a:noFill/>
          <a:ln w="19050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19815" name="Freeform 1031"/>
          <p:cNvSpPr>
            <a:spLocks/>
          </p:cNvSpPr>
          <p:nvPr/>
        </p:nvSpPr>
        <p:spPr bwMode="auto">
          <a:xfrm>
            <a:off x="2971800" y="2286000"/>
            <a:ext cx="3733800" cy="3200400"/>
          </a:xfrm>
          <a:custGeom>
            <a:avLst/>
            <a:gdLst/>
            <a:ahLst/>
            <a:cxnLst>
              <a:cxn ang="0">
                <a:pos x="1400" y="1640"/>
              </a:cxn>
              <a:cxn ang="0">
                <a:pos x="1400" y="1160"/>
              </a:cxn>
              <a:cxn ang="0">
                <a:pos x="1928" y="920"/>
              </a:cxn>
              <a:cxn ang="0">
                <a:pos x="2408" y="1160"/>
              </a:cxn>
              <a:cxn ang="0">
                <a:pos x="2408" y="1784"/>
              </a:cxn>
              <a:cxn ang="0">
                <a:pos x="1736" y="2120"/>
              </a:cxn>
              <a:cxn ang="0">
                <a:pos x="1160" y="1736"/>
              </a:cxn>
              <a:cxn ang="0">
                <a:pos x="1112" y="1016"/>
              </a:cxn>
              <a:cxn ang="0">
                <a:pos x="1976" y="632"/>
              </a:cxn>
              <a:cxn ang="0">
                <a:pos x="2696" y="1016"/>
              </a:cxn>
              <a:cxn ang="0">
                <a:pos x="2696" y="1928"/>
              </a:cxn>
              <a:cxn ang="0">
                <a:pos x="1688" y="2456"/>
              </a:cxn>
              <a:cxn ang="0">
                <a:pos x="872" y="1880"/>
              </a:cxn>
              <a:cxn ang="0">
                <a:pos x="872" y="872"/>
              </a:cxn>
              <a:cxn ang="0">
                <a:pos x="1976" y="344"/>
              </a:cxn>
              <a:cxn ang="0">
                <a:pos x="2936" y="872"/>
              </a:cxn>
              <a:cxn ang="0">
                <a:pos x="3032" y="2072"/>
              </a:cxn>
              <a:cxn ang="0">
                <a:pos x="1640" y="2744"/>
              </a:cxn>
              <a:cxn ang="0">
                <a:pos x="584" y="2072"/>
              </a:cxn>
              <a:cxn ang="0">
                <a:pos x="584" y="728"/>
              </a:cxn>
              <a:cxn ang="0">
                <a:pos x="2072" y="8"/>
              </a:cxn>
              <a:cxn ang="0">
                <a:pos x="3272" y="776"/>
              </a:cxn>
              <a:cxn ang="0">
                <a:pos x="3320" y="2312"/>
              </a:cxn>
              <a:cxn ang="0">
                <a:pos x="1544" y="3080"/>
              </a:cxn>
              <a:cxn ang="0">
                <a:pos x="248" y="2216"/>
              </a:cxn>
              <a:cxn ang="0">
                <a:pos x="56" y="1016"/>
              </a:cxn>
            </a:cxnLst>
            <a:rect l="0" t="0" r="r" b="b"/>
            <a:pathLst>
              <a:path w="3608" h="3096">
                <a:moveTo>
                  <a:pt x="1400" y="1640"/>
                </a:moveTo>
                <a:cubicBezTo>
                  <a:pt x="1356" y="1460"/>
                  <a:pt x="1312" y="1280"/>
                  <a:pt x="1400" y="1160"/>
                </a:cubicBezTo>
                <a:cubicBezTo>
                  <a:pt x="1488" y="1040"/>
                  <a:pt x="1760" y="920"/>
                  <a:pt x="1928" y="920"/>
                </a:cubicBezTo>
                <a:cubicBezTo>
                  <a:pt x="2096" y="920"/>
                  <a:pt x="2328" y="1016"/>
                  <a:pt x="2408" y="1160"/>
                </a:cubicBezTo>
                <a:cubicBezTo>
                  <a:pt x="2488" y="1304"/>
                  <a:pt x="2520" y="1624"/>
                  <a:pt x="2408" y="1784"/>
                </a:cubicBezTo>
                <a:cubicBezTo>
                  <a:pt x="2296" y="1944"/>
                  <a:pt x="1944" y="2128"/>
                  <a:pt x="1736" y="2120"/>
                </a:cubicBezTo>
                <a:cubicBezTo>
                  <a:pt x="1528" y="2112"/>
                  <a:pt x="1264" y="1920"/>
                  <a:pt x="1160" y="1736"/>
                </a:cubicBezTo>
                <a:cubicBezTo>
                  <a:pt x="1056" y="1552"/>
                  <a:pt x="976" y="1200"/>
                  <a:pt x="1112" y="1016"/>
                </a:cubicBezTo>
                <a:cubicBezTo>
                  <a:pt x="1248" y="832"/>
                  <a:pt x="1712" y="632"/>
                  <a:pt x="1976" y="632"/>
                </a:cubicBezTo>
                <a:cubicBezTo>
                  <a:pt x="2240" y="632"/>
                  <a:pt x="2576" y="800"/>
                  <a:pt x="2696" y="1016"/>
                </a:cubicBezTo>
                <a:cubicBezTo>
                  <a:pt x="2816" y="1232"/>
                  <a:pt x="2864" y="1688"/>
                  <a:pt x="2696" y="1928"/>
                </a:cubicBezTo>
                <a:cubicBezTo>
                  <a:pt x="2528" y="2168"/>
                  <a:pt x="1992" y="2464"/>
                  <a:pt x="1688" y="2456"/>
                </a:cubicBezTo>
                <a:cubicBezTo>
                  <a:pt x="1384" y="2448"/>
                  <a:pt x="1008" y="2144"/>
                  <a:pt x="872" y="1880"/>
                </a:cubicBezTo>
                <a:cubicBezTo>
                  <a:pt x="736" y="1616"/>
                  <a:pt x="688" y="1128"/>
                  <a:pt x="872" y="872"/>
                </a:cubicBezTo>
                <a:cubicBezTo>
                  <a:pt x="1056" y="616"/>
                  <a:pt x="1632" y="344"/>
                  <a:pt x="1976" y="344"/>
                </a:cubicBezTo>
                <a:cubicBezTo>
                  <a:pt x="2320" y="344"/>
                  <a:pt x="2760" y="584"/>
                  <a:pt x="2936" y="872"/>
                </a:cubicBezTo>
                <a:cubicBezTo>
                  <a:pt x="3112" y="1160"/>
                  <a:pt x="3248" y="1760"/>
                  <a:pt x="3032" y="2072"/>
                </a:cubicBezTo>
                <a:cubicBezTo>
                  <a:pt x="2816" y="2384"/>
                  <a:pt x="2048" y="2744"/>
                  <a:pt x="1640" y="2744"/>
                </a:cubicBezTo>
                <a:cubicBezTo>
                  <a:pt x="1232" y="2744"/>
                  <a:pt x="760" y="2408"/>
                  <a:pt x="584" y="2072"/>
                </a:cubicBezTo>
                <a:cubicBezTo>
                  <a:pt x="408" y="1736"/>
                  <a:pt x="336" y="1072"/>
                  <a:pt x="584" y="728"/>
                </a:cubicBezTo>
                <a:cubicBezTo>
                  <a:pt x="832" y="384"/>
                  <a:pt x="1624" y="0"/>
                  <a:pt x="2072" y="8"/>
                </a:cubicBezTo>
                <a:cubicBezTo>
                  <a:pt x="2520" y="16"/>
                  <a:pt x="3064" y="392"/>
                  <a:pt x="3272" y="776"/>
                </a:cubicBezTo>
                <a:cubicBezTo>
                  <a:pt x="3480" y="1160"/>
                  <a:pt x="3608" y="1928"/>
                  <a:pt x="3320" y="2312"/>
                </a:cubicBezTo>
                <a:cubicBezTo>
                  <a:pt x="3032" y="2696"/>
                  <a:pt x="2056" y="3096"/>
                  <a:pt x="1544" y="3080"/>
                </a:cubicBezTo>
                <a:cubicBezTo>
                  <a:pt x="1032" y="3064"/>
                  <a:pt x="496" y="2560"/>
                  <a:pt x="248" y="2216"/>
                </a:cubicBezTo>
                <a:cubicBezTo>
                  <a:pt x="0" y="1872"/>
                  <a:pt x="28" y="1444"/>
                  <a:pt x="56" y="1016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19819" name="Text Box 1035"/>
          <p:cNvSpPr txBox="1">
            <a:spLocks noChangeArrowheads="1"/>
          </p:cNvSpPr>
          <p:nvPr/>
        </p:nvSpPr>
        <p:spPr bwMode="auto">
          <a:xfrm>
            <a:off x="1371600" y="2795588"/>
            <a:ext cx="16610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1. </a:t>
            </a:r>
            <a:r>
              <a:rPr lang="en-US" sz="1400" err="1">
                <a:latin typeface="Arial" charset="0"/>
              </a:rPr>
              <a:t>Xác</a:t>
            </a:r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định</a:t>
            </a:r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mức</a:t>
            </a:r>
            <a:r>
              <a:rPr lang="en-US" sz="1400"/>
              <a:t> </a:t>
            </a:r>
          </a:p>
          <a:p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tiếp</a:t>
            </a:r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của</a:t>
            </a:r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cổ</a:t>
            </a:r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đông</a:t>
            </a:r>
            <a:endParaRPr lang="en-US">
              <a:latin typeface="Arial" charset="0"/>
            </a:endParaRPr>
          </a:p>
        </p:txBody>
      </p:sp>
      <p:sp>
        <p:nvSpPr>
          <p:cNvPr id="119820" name="Text Box 1036"/>
          <p:cNvSpPr txBox="1">
            <a:spLocks noChangeArrowheads="1"/>
          </p:cNvSpPr>
          <p:nvPr/>
        </p:nvSpPr>
        <p:spPr bwMode="auto">
          <a:xfrm>
            <a:off x="2971800" y="1931988"/>
            <a:ext cx="19912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2. </a:t>
            </a:r>
            <a:r>
              <a:rPr lang="en-US" sz="1400" err="1">
                <a:latin typeface="Arial" charset="0"/>
              </a:rPr>
              <a:t>Xác</a:t>
            </a:r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định</a:t>
            </a:r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điều</a:t>
            </a:r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kiện</a:t>
            </a:r>
            <a:r>
              <a:rPr lang="en-US" sz="1400"/>
              <a:t> </a:t>
            </a:r>
          </a:p>
          <a:p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thắng</a:t>
            </a:r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của</a:t>
            </a:r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cổ</a:t>
            </a:r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đông</a:t>
            </a:r>
            <a:endParaRPr lang="en-US" sz="2000">
              <a:latin typeface="Arial" charset="0"/>
            </a:endParaRPr>
          </a:p>
        </p:txBody>
      </p:sp>
      <p:sp>
        <p:nvSpPr>
          <p:cNvPr id="119821" name="Text Box 1037"/>
          <p:cNvSpPr txBox="1">
            <a:spLocks noChangeArrowheads="1"/>
          </p:cNvSpPr>
          <p:nvPr/>
        </p:nvSpPr>
        <p:spPr bwMode="auto">
          <a:xfrm>
            <a:off x="5410200" y="1905000"/>
            <a:ext cx="276229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3</a:t>
            </a:r>
            <a:r>
              <a:rPr lang="en-US" sz="1400">
                <a:latin typeface="Arial" charset="0"/>
              </a:rPr>
              <a:t>a</a:t>
            </a:r>
            <a:r>
              <a:rPr lang="en-US" sz="1400"/>
              <a:t>. </a:t>
            </a:r>
            <a:r>
              <a:rPr lang="en-US" sz="1400" err="1">
                <a:latin typeface="Arial" charset="0"/>
              </a:rPr>
              <a:t>Hòa</a:t>
            </a:r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hợp</a:t>
            </a:r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điều</a:t>
            </a:r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kiện</a:t>
            </a:r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thắng</a:t>
            </a:r>
            <a:endParaRPr lang="en-US" sz="1400">
              <a:latin typeface="Arial" charset="0"/>
            </a:endParaRPr>
          </a:p>
          <a:p>
            <a:r>
              <a:rPr lang="en-US" sz="1400"/>
              <a:t>3</a:t>
            </a:r>
            <a:r>
              <a:rPr lang="en-US" sz="1400">
                <a:latin typeface="Arial" charset="0"/>
              </a:rPr>
              <a:t>b</a:t>
            </a:r>
            <a:r>
              <a:rPr lang="en-US" sz="1400"/>
              <a:t>. </a:t>
            </a:r>
            <a:r>
              <a:rPr lang="en-US" sz="1400" err="1">
                <a:latin typeface="Arial" charset="0"/>
              </a:rPr>
              <a:t>Thiết</a:t>
            </a:r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lập</a:t>
            </a:r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mục</a:t>
            </a:r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tiêu</a:t>
            </a:r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mức</a:t>
            </a:r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tiếp</a:t>
            </a:r>
            <a:endParaRPr lang="en-US" sz="1400">
              <a:latin typeface="Arial" charset="0"/>
            </a:endParaRPr>
          </a:p>
          <a:p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và</a:t>
            </a:r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các</a:t>
            </a:r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ràng</a:t>
            </a:r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buộc</a:t>
            </a:r>
            <a:r>
              <a:rPr lang="en-US" sz="1400"/>
              <a:t>, </a:t>
            </a:r>
            <a:r>
              <a:rPr lang="en-US" sz="1400" err="1">
                <a:latin typeface="Arial" charset="0"/>
              </a:rPr>
              <a:t>dự</a:t>
            </a:r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kiến</a:t>
            </a:r>
            <a:endParaRPr lang="en-US" sz="1800">
              <a:latin typeface="Arial" charset="0"/>
            </a:endParaRPr>
          </a:p>
        </p:txBody>
      </p:sp>
      <p:sp>
        <p:nvSpPr>
          <p:cNvPr id="119822" name="Text Box 1038"/>
          <p:cNvSpPr txBox="1">
            <a:spLocks noChangeArrowheads="1"/>
          </p:cNvSpPr>
          <p:nvPr/>
        </p:nvSpPr>
        <p:spPr bwMode="auto">
          <a:xfrm>
            <a:off x="6477000" y="3481388"/>
            <a:ext cx="217880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4. </a:t>
            </a:r>
            <a:r>
              <a:rPr lang="en-US" sz="1400" err="1">
                <a:latin typeface="Arial" charset="0"/>
              </a:rPr>
              <a:t>Đánh</a:t>
            </a:r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giá</a:t>
            </a:r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tiến</a:t>
            </a:r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trình</a:t>
            </a:r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và</a:t>
            </a:r>
            <a:endParaRPr lang="en-US" sz="1400">
              <a:latin typeface="Arial" charset="0"/>
            </a:endParaRPr>
          </a:p>
          <a:p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dự</a:t>
            </a:r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kiến</a:t>
            </a:r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sản</a:t>
            </a:r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phẩm</a:t>
            </a:r>
            <a:r>
              <a:rPr lang="en-US" sz="1400"/>
              <a:t>,</a:t>
            </a:r>
          </a:p>
          <a:p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giải</a:t>
            </a:r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quyết</a:t>
            </a:r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rủi</a:t>
            </a:r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ro</a:t>
            </a:r>
            <a:endParaRPr lang="en-US">
              <a:latin typeface="Arial" charset="0"/>
            </a:endParaRPr>
          </a:p>
        </p:txBody>
      </p:sp>
      <p:sp>
        <p:nvSpPr>
          <p:cNvPr id="119823" name="Text Box 1039"/>
          <p:cNvSpPr txBox="1">
            <a:spLocks noChangeArrowheads="1"/>
          </p:cNvSpPr>
          <p:nvPr/>
        </p:nvSpPr>
        <p:spPr bwMode="auto">
          <a:xfrm>
            <a:off x="5334000" y="5233988"/>
            <a:ext cx="232307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5. </a:t>
            </a:r>
            <a:r>
              <a:rPr lang="en-US" sz="1400" err="1">
                <a:latin typeface="Arial" charset="0"/>
              </a:rPr>
              <a:t>Xác</a:t>
            </a:r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định</a:t>
            </a:r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mức</a:t>
            </a:r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tiếp</a:t>
            </a:r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của</a:t>
            </a:r>
            <a:r>
              <a:rPr lang="en-US" sz="1400"/>
              <a:t> </a:t>
            </a:r>
          </a:p>
          <a:p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sản</a:t>
            </a:r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phâm</a:t>
            </a:r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và</a:t>
            </a:r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quy</a:t>
            </a:r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trình</a:t>
            </a:r>
            <a:r>
              <a:rPr lang="en-US" sz="1400"/>
              <a:t>,</a:t>
            </a:r>
          </a:p>
          <a:p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kể</a:t>
            </a:r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cả</a:t>
            </a:r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phân</a:t>
            </a:r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chia</a:t>
            </a:r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nhỏ</a:t>
            </a:r>
            <a:endParaRPr lang="en-US">
              <a:latin typeface="Arial" charset="0"/>
            </a:endParaRPr>
          </a:p>
        </p:txBody>
      </p:sp>
      <p:sp>
        <p:nvSpPr>
          <p:cNvPr id="119824" name="Text Box 1040"/>
          <p:cNvSpPr txBox="1">
            <a:spLocks noChangeArrowheads="1"/>
          </p:cNvSpPr>
          <p:nvPr/>
        </p:nvSpPr>
        <p:spPr bwMode="auto">
          <a:xfrm>
            <a:off x="2286000" y="5056188"/>
            <a:ext cx="222208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7. </a:t>
            </a:r>
            <a:r>
              <a:rPr lang="en-US" sz="1400" err="1">
                <a:latin typeface="Arial" charset="0"/>
              </a:rPr>
              <a:t>Xét</a:t>
            </a:r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duyệt</a:t>
            </a:r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và</a:t>
            </a:r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đánh</a:t>
            </a:r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giá</a:t>
            </a:r>
            <a:endParaRPr lang="en-US" sz="1400">
              <a:latin typeface="Arial" charset="0"/>
            </a:endParaRPr>
          </a:p>
          <a:p>
            <a:r>
              <a:rPr lang="en-US" sz="1400"/>
              <a:t> 6. </a:t>
            </a:r>
            <a:r>
              <a:rPr lang="en-US" sz="1400" err="1">
                <a:latin typeface="Arial" charset="0"/>
              </a:rPr>
              <a:t>Kiểm</a:t>
            </a:r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định</a:t>
            </a:r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sản</a:t>
            </a:r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phẩm</a:t>
            </a:r>
            <a:endParaRPr lang="en-US" sz="1400">
              <a:latin typeface="Arial" charset="0"/>
            </a:endParaRPr>
          </a:p>
          <a:p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và</a:t>
            </a:r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quy</a:t>
            </a:r>
            <a:r>
              <a:rPr lang="en-US" sz="1400"/>
              <a:t> </a:t>
            </a:r>
            <a:r>
              <a:rPr lang="en-US" sz="1400" err="1">
                <a:latin typeface="Arial" charset="0"/>
              </a:rPr>
              <a:t>trình</a:t>
            </a:r>
            <a:endParaRPr lang="en-US">
              <a:latin typeface="Arial" charset="0"/>
            </a:endParaRPr>
          </a:p>
        </p:txBody>
      </p:sp>
      <p:sp>
        <p:nvSpPr>
          <p:cNvPr id="119825" name="Line 1041"/>
          <p:cNvSpPr>
            <a:spLocks noChangeShapeType="1"/>
          </p:cNvSpPr>
          <p:nvPr/>
        </p:nvSpPr>
        <p:spPr bwMode="auto">
          <a:xfrm flipH="1" flipV="1">
            <a:off x="4343400" y="3581400"/>
            <a:ext cx="76200" cy="30480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19826" name="Line 1042"/>
          <p:cNvSpPr>
            <a:spLocks noChangeShapeType="1"/>
          </p:cNvSpPr>
          <p:nvPr/>
        </p:nvSpPr>
        <p:spPr bwMode="auto">
          <a:xfrm flipH="1" flipV="1">
            <a:off x="4114800" y="3733800"/>
            <a:ext cx="76200" cy="30480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19827" name="Line 1043"/>
          <p:cNvSpPr>
            <a:spLocks noChangeShapeType="1"/>
          </p:cNvSpPr>
          <p:nvPr/>
        </p:nvSpPr>
        <p:spPr bwMode="auto">
          <a:xfrm flipH="1" flipV="1">
            <a:off x="3810000" y="3886200"/>
            <a:ext cx="76200" cy="30480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19828" name="Line 1044"/>
          <p:cNvSpPr>
            <a:spLocks noChangeShapeType="1"/>
          </p:cNvSpPr>
          <p:nvPr/>
        </p:nvSpPr>
        <p:spPr bwMode="auto">
          <a:xfrm flipH="1" flipV="1">
            <a:off x="3505200" y="4191000"/>
            <a:ext cx="76200" cy="30480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86054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8A104-D276-4BE2-85A6-02CD5CA1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mô</a:t>
            </a:r>
            <a:r>
              <a:rPr lang="en-US"/>
              <a:t> </a:t>
            </a:r>
            <a:r>
              <a:rPr lang="en-US" err="1"/>
              <a:t>hình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BF9C9-0B2E-43F9-B3C3-4970037C2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err="1">
                <a:solidFill>
                  <a:srgbClr val="FF0000"/>
                </a:solidFill>
              </a:rPr>
              <a:t>Thác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nước</a:t>
            </a:r>
            <a:r>
              <a:rPr lang="en-US"/>
              <a:t>: </a:t>
            </a:r>
            <a:r>
              <a:rPr lang="en-US" err="1"/>
              <a:t>mô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>
                <a:solidFill>
                  <a:srgbClr val="FF0000"/>
                </a:solidFill>
              </a:rPr>
              <a:t>tuyến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tính</a:t>
            </a:r>
            <a:endParaRPr lang="en-US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</a:rPr>
              <a:t>Mẫu </a:t>
            </a:r>
            <a:r>
              <a:rPr lang="en-US" err="1">
                <a:solidFill>
                  <a:srgbClr val="FF0000"/>
                </a:solidFill>
              </a:rPr>
              <a:t>thử</a:t>
            </a:r>
            <a:r>
              <a:rPr lang="en-US"/>
              <a:t>: </a:t>
            </a:r>
            <a:r>
              <a:rPr lang="en-US" err="1"/>
              <a:t>mô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>
                <a:solidFill>
                  <a:srgbClr val="FF0000"/>
                </a:solidFill>
              </a:rPr>
              <a:t>lặp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đi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lặp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lại</a:t>
            </a:r>
            <a:endParaRPr lang="en-US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</a:rPr>
              <a:t>Gia </a:t>
            </a:r>
            <a:r>
              <a:rPr lang="en-US" err="1">
                <a:solidFill>
                  <a:srgbClr val="FF0000"/>
                </a:solidFill>
              </a:rPr>
              <a:t>tăng</a:t>
            </a:r>
            <a:r>
              <a:rPr lang="en-US"/>
              <a:t>: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err="1"/>
              <a:t>giữa</a:t>
            </a:r>
            <a:r>
              <a:rPr lang="en-US"/>
              <a:t> </a:t>
            </a:r>
            <a:r>
              <a:rPr lang="en-US" err="1"/>
              <a:t>mô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>
                <a:solidFill>
                  <a:srgbClr val="FF0000"/>
                </a:solidFill>
              </a:rPr>
              <a:t>tuyến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tính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và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lặp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đi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lặp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lại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Xoắn </a:t>
            </a:r>
            <a:r>
              <a:rPr lang="en-US" err="1">
                <a:solidFill>
                  <a:srgbClr val="FF0000"/>
                </a:solidFill>
              </a:rPr>
              <a:t>ốc</a:t>
            </a:r>
            <a:r>
              <a:rPr lang="en-US"/>
              <a:t>: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err="1"/>
              <a:t>giữa</a:t>
            </a:r>
            <a:r>
              <a:rPr lang="en-US"/>
              <a:t> </a:t>
            </a:r>
            <a:r>
              <a:rPr lang="en-US" err="1"/>
              <a:t>mô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>
                <a:solidFill>
                  <a:srgbClr val="FF0000"/>
                </a:solidFill>
              </a:rPr>
              <a:t>tuyến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tính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và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lặp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đi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lặp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lại</a:t>
            </a:r>
            <a:endParaRPr lang="en-US">
              <a:solidFill>
                <a:srgbClr val="FF0000"/>
              </a:solidFill>
            </a:endParaRPr>
          </a:p>
          <a:p>
            <a:r>
              <a:rPr lang="en-US" err="1">
                <a:solidFill>
                  <a:srgbClr val="FF0000"/>
                </a:solidFill>
              </a:rPr>
              <a:t>Phát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triển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nhanh</a:t>
            </a:r>
            <a:r>
              <a:rPr lang="en-US"/>
              <a:t>: </a:t>
            </a:r>
            <a:r>
              <a:rPr lang="en-US" err="1"/>
              <a:t>mô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>
                <a:solidFill>
                  <a:srgbClr val="FF0000"/>
                </a:solidFill>
              </a:rPr>
              <a:t>lặp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đi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lặp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lại</a:t>
            </a:r>
            <a:endParaRPr lang="en-US">
              <a:solidFill>
                <a:srgbClr val="FF0000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395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410C-4D07-4379-BDF2-4E9FE723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Tổng kết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73A84-4632-4745-8BE8-79E496FC6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Vòng đời phần mềm tính </a:t>
            </a:r>
            <a:r>
              <a:rPr lang="en-US">
                <a:solidFill>
                  <a:srgbClr val="FF0000"/>
                </a:solidFill>
              </a:rPr>
              <a:t>từ khi sinh ra đến khi chết đi</a:t>
            </a:r>
            <a:r>
              <a:rPr lang="en-US"/>
              <a:t>.</a:t>
            </a:r>
            <a:endParaRPr lang="en-US">
              <a:solidFill>
                <a:srgbClr val="FF0000"/>
              </a:solidFill>
            </a:endParaRPr>
          </a:p>
          <a:p>
            <a:r>
              <a:rPr lang="en-US"/>
              <a:t>Mô hình vòng đời là một mô tả về </a:t>
            </a:r>
            <a:r>
              <a:rPr lang="en-US">
                <a:solidFill>
                  <a:srgbClr val="FF0000"/>
                </a:solidFill>
              </a:rPr>
              <a:t>một quá trình thực hiện</a:t>
            </a:r>
            <a:r>
              <a:rPr lang="en-US"/>
              <a:t> một sản phẩm phần mềm trong toàn bộ hoặc một phần vòng đời của nó.</a:t>
            </a:r>
          </a:p>
          <a:p>
            <a:r>
              <a:rPr lang="en-US"/>
              <a:t>Các mô hình: </a:t>
            </a:r>
            <a:r>
              <a:rPr lang="en-US">
                <a:solidFill>
                  <a:srgbClr val="FF0000"/>
                </a:solidFill>
              </a:rPr>
              <a:t>thác nước, mẫu thử, gia tăng, xoắn ốc, phát triển nhanh</a:t>
            </a:r>
            <a:r>
              <a:rPr lang="en-US"/>
              <a:t>.</a:t>
            </a:r>
            <a:endParaRPr lang="vi-VN" sz="2000"/>
          </a:p>
        </p:txBody>
      </p:sp>
    </p:spTree>
    <p:extLst>
      <p:ext uri="{BB962C8B-B14F-4D97-AF65-F5344CB8AC3E}">
        <p14:creationId xmlns:p14="http://schemas.microsoft.com/office/powerpoint/2010/main" val="37341600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estion &amp; Answer stock illustration. Illustration of confusion - 35256989">
            <a:extLst>
              <a:ext uri="{FF2B5EF4-FFF2-40B4-BE49-F238E27FC236}">
                <a16:creationId xmlns:a16="http://schemas.microsoft.com/office/drawing/2014/main" id="{3F5B1FEA-9A80-47CD-9696-B0371331F2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4" b="13527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A2FE7570-8AA4-4C54-95F8-7F6069FF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6969FB6-8607-469E-84BB-4E9214D062C9}" type="slidenum">
              <a:rPr lang="en-US" smtClean="0"/>
              <a:pPr>
                <a:spcAft>
                  <a:spcPts val="600"/>
                </a:spcAft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688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096B3D-C2D5-4D95-A93F-A7C0D9AAC94B}"/>
              </a:ext>
            </a:extLst>
          </p:cNvPr>
          <p:cNvSpPr txBox="1"/>
          <p:nvPr/>
        </p:nvSpPr>
        <p:spPr>
          <a:xfrm>
            <a:off x="432033" y="2290085"/>
            <a:ext cx="195882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800" b="1" i="0" u="none" strike="noStrike">
                <a:solidFill>
                  <a:srgbClr val="FFFFFF"/>
                </a:solidFill>
                <a:effectLst/>
                <a:latin typeface="Linh AvantGarde" panose="02000603030000020004"/>
              </a:rPr>
              <a:t>Thank you for</a:t>
            </a:r>
            <a:r>
              <a:rPr lang="en-US" sz="2800" b="0" i="0">
                <a:solidFill>
                  <a:srgbClr val="000000"/>
                </a:solidFill>
                <a:effectLst/>
                <a:latin typeface="Linh AvantGarde" panose="02000603030000020004"/>
              </a:rPr>
              <a:t>​</a:t>
            </a:r>
            <a:r>
              <a:rPr lang="vi-VN" sz="2800" b="0" i="0">
                <a:solidFill>
                  <a:srgbClr val="000000"/>
                </a:solidFill>
                <a:effectLst/>
                <a:latin typeface="Linh AvantGarde" panose="02000603030000020004"/>
              </a:rPr>
              <a:t> </a:t>
            </a:r>
            <a:r>
              <a:rPr lang="en-US" sz="2800" b="1" i="0" u="none" strike="noStrike">
                <a:solidFill>
                  <a:srgbClr val="FFFFFF"/>
                </a:solidFill>
                <a:effectLst/>
                <a:latin typeface="Linh AvantGarde" panose="02000603030000020004"/>
              </a:rPr>
              <a:t>your attentions</a:t>
            </a:r>
            <a:r>
              <a:rPr lang="en-US" sz="2800" b="1" i="0" u="none" strike="noStrike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!</a:t>
            </a:r>
            <a:r>
              <a:rPr lang="en-US" sz="2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8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58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err="1"/>
              <a:t>Nội</a:t>
            </a:r>
            <a:r>
              <a:rPr lang="en-US" b="1"/>
              <a:t>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Hệ thống/phần mềm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Vòng đời hệ thống/phần mềm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Quy trình phát triển phần mềm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Các mô hình quy trình phần mềm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2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6C7F-A097-4081-8E13-021D2932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Mục tiêu của bài học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627AB-8782-47A9-9D36-AB1D27AAF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Hiểu được thế nào là </a:t>
            </a:r>
            <a:r>
              <a:rPr lang="en-US">
                <a:solidFill>
                  <a:srgbClr val="FF0000"/>
                </a:solidFill>
              </a:rPr>
              <a:t>vòng đời phần mềm</a:t>
            </a:r>
          </a:p>
          <a:p>
            <a:r>
              <a:rPr lang="en-US"/>
              <a:t>Biết được </a:t>
            </a:r>
            <a:r>
              <a:rPr lang="en-US">
                <a:solidFill>
                  <a:srgbClr val="FF0000"/>
                </a:solidFill>
              </a:rPr>
              <a:t>quy trình phát triển phần mềm</a:t>
            </a:r>
          </a:p>
          <a:p>
            <a:r>
              <a:rPr lang="en-US">
                <a:solidFill>
                  <a:srgbClr val="FF0000"/>
                </a:solidFill>
              </a:rPr>
              <a:t>Các mô hình phát triển phần mềm</a:t>
            </a:r>
            <a:r>
              <a:rPr lang="en-US"/>
              <a:t> phổ biến</a:t>
            </a:r>
          </a:p>
        </p:txBody>
      </p:sp>
    </p:spTree>
    <p:extLst>
      <p:ext uri="{BB962C8B-B14F-4D97-AF65-F5344CB8AC3E}">
        <p14:creationId xmlns:p14="http://schemas.microsoft.com/office/powerpoint/2010/main" val="148594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err="1"/>
              <a:t>Nội</a:t>
            </a:r>
            <a:r>
              <a:rPr lang="en-US" b="1"/>
              <a:t>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Hệ thống / phần mềm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Vòng đời hệ thống/phần mềm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Quy trình phát triển phần mềm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Các mô hình quy trình phần mềm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85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CA7A-14E4-4CAF-916E-B6E739A1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Hệ thống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6B72-E56A-40F0-B379-264FD8C8F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sz="2800">
                <a:latin typeface="Helvetica" charset="0"/>
                <a:cs typeface="Arial" charset="0"/>
              </a:rPr>
              <a:t>Một hệ thống, ví dụ hệ thống kinh doanh, bao gồm:</a:t>
            </a:r>
          </a:p>
          <a:p>
            <a:pPr lvl="1" eaLnBrk="1" hangingPunct="1"/>
            <a:r>
              <a:rPr lang="en-US" altLang="ja-JP" sz="2400">
                <a:latin typeface="Helvetica" charset="0"/>
                <a:cs typeface="Arial" charset="0"/>
              </a:rPr>
              <a:t>phần cứng, hệ thống mạng, phần mềm*, tài liệu</a:t>
            </a:r>
          </a:p>
          <a:p>
            <a:pPr lvl="1"/>
            <a:r>
              <a:rPr lang="en-US" altLang="ja-JP">
                <a:latin typeface="Helvetica" charset="0"/>
                <a:cs typeface="Arial" charset="0"/>
              </a:rPr>
              <a:t>phần mềm* (software):  bao gồm phần mềm nền tảng (như hệ điều hành), phần mềm trung gian (middle software), và ứng dụng doanh nghiệp (Business Application Software)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6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err="1"/>
              <a:t>Nội</a:t>
            </a:r>
            <a:r>
              <a:rPr lang="en-US" b="1"/>
              <a:t>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Hệ thống và phần mềm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Vòng đời hệ thống/phần mềm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Quy trình phát triển phần mềm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Các mô hình quy trình phần mềm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19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2. </a:t>
            </a:r>
            <a:r>
              <a:rPr lang="en-US" b="1" err="1"/>
              <a:t>Vòng</a:t>
            </a:r>
            <a:r>
              <a:rPr lang="en-US" b="1"/>
              <a:t> </a:t>
            </a:r>
            <a:r>
              <a:rPr lang="en-US" b="1" err="1"/>
              <a:t>đời</a:t>
            </a:r>
            <a:r>
              <a:rPr lang="en-US" b="1"/>
              <a:t> </a:t>
            </a:r>
            <a:r>
              <a:rPr lang="en-US" b="1" err="1"/>
              <a:t>phần</a:t>
            </a:r>
            <a:r>
              <a:rPr lang="en-US" b="1"/>
              <a:t> </a:t>
            </a:r>
            <a:r>
              <a:rPr lang="en-US" b="1" err="1"/>
              <a:t>mềm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10170"/>
            <a:ext cx="7886700" cy="4351338"/>
          </a:xfrm>
        </p:spPr>
        <p:txBody>
          <a:bodyPr>
            <a:normAutofit/>
          </a:bodyPr>
          <a:lstStyle/>
          <a:p>
            <a:r>
              <a:rPr lang="en-US" err="1"/>
              <a:t>Vòng</a:t>
            </a:r>
            <a:r>
              <a:rPr lang="en-US"/>
              <a:t> đời phần mềm là thời kỳ tính từ khi phần mềm được </a:t>
            </a:r>
            <a:r>
              <a:rPr lang="en-US">
                <a:solidFill>
                  <a:srgbClr val="FF0000"/>
                </a:solidFill>
              </a:rPr>
              <a:t>sinh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(tạo) ra </a:t>
            </a:r>
            <a:r>
              <a:rPr lang="en-US"/>
              <a:t>cho đến khi </a:t>
            </a:r>
            <a:r>
              <a:rPr lang="en-US">
                <a:solidFill>
                  <a:srgbClr val="FF0000"/>
                </a:solidFill>
              </a:rPr>
              <a:t>chết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đi</a:t>
            </a:r>
            <a:r>
              <a:rPr lang="en-US"/>
              <a:t> (từ lúc hình thành đáp ứng yêu cầu, vận hành, bảo dưỡng cho đến khi loại bỏ không đâu dùng)</a:t>
            </a:r>
          </a:p>
          <a:p>
            <a:r>
              <a:rPr lang="en-US"/>
              <a:t>Quy trình phần mềm (vòng đời phần mềm) được phân chia thành </a:t>
            </a:r>
            <a:r>
              <a:rPr lang="en-US">
                <a:solidFill>
                  <a:srgbClr val="FF0000"/>
                </a:solidFill>
              </a:rPr>
              <a:t>các pha chính: phân tích, thiết kế, chế tạo, kiểm thử, bảo trì</a:t>
            </a:r>
            <a:r>
              <a:rPr lang="en-US"/>
              <a:t>. Biểu diễn các pha có thể khác nhau theo từng mô hình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398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B97ACF3D4C3947A651ED46BC5E2D70" ma:contentTypeVersion="10" ma:contentTypeDescription="Create a new document." ma:contentTypeScope="" ma:versionID="e00eaf52102b8c3d9183fa8a37f1523b">
  <xsd:schema xmlns:xsd="http://www.w3.org/2001/XMLSchema" xmlns:xs="http://www.w3.org/2001/XMLSchema" xmlns:p="http://schemas.microsoft.com/office/2006/metadata/properties" xmlns:ns2="686d785d-8579-4421-a11b-9825e658610e" xmlns:ns3="0cd27f38-2525-46c9-92b7-6a3ba91ba510" targetNamespace="http://schemas.microsoft.com/office/2006/metadata/properties" ma:root="true" ma:fieldsID="bfb053d206159e1e18be42d8d6467c39" ns2:_="" ns3:_="">
    <xsd:import namespace="686d785d-8579-4421-a11b-9825e658610e"/>
    <xsd:import namespace="0cd27f38-2525-46c9-92b7-6a3ba91ba5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6d785d-8579-4421-a11b-9825e65861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d27f38-2525-46c9-92b7-6a3ba91ba51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FC2A17-033D-40E1-98A0-0C3AB69816D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D7D69FD-BF40-4AA1-A69F-4FEF6C2728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6d785d-8579-4421-a11b-9825e658610e"/>
    <ds:schemaRef ds:uri="0cd27f38-2525-46c9-92b7-6a3ba91ba5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466738-F3DA-4253-A573-768E2F2F85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Trình chiếu Trên màn hình (4:3)</PresentationFormat>
  <Slides>36</Slides>
  <Notes>36</Notes>
  <HiddenSlides>0</HiddenSlide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36</vt:i4>
      </vt:variant>
    </vt:vector>
  </HeadingPairs>
  <TitlesOfParts>
    <vt:vector size="37" baseType="lpstr">
      <vt:lpstr>Custom Design</vt:lpstr>
      <vt:lpstr>Bản trình bày PowerPoint</vt:lpstr>
      <vt:lpstr>Nhập môn  Công nghệ Phần mềm</vt:lpstr>
      <vt:lpstr>CHƯƠNG 2</vt:lpstr>
      <vt:lpstr>Nội dung</vt:lpstr>
      <vt:lpstr>Mục tiêu của bài học</vt:lpstr>
      <vt:lpstr>Nội dung</vt:lpstr>
      <vt:lpstr>Hệ thống</vt:lpstr>
      <vt:lpstr>Nội dung</vt:lpstr>
      <vt:lpstr>2. Vòng đời phần mềm</vt:lpstr>
      <vt:lpstr>Vòng đời phần mềm</vt:lpstr>
      <vt:lpstr>Các pha trong vòng đời PM</vt:lpstr>
      <vt:lpstr>Các mô hình vòng đời phần mềm</vt:lpstr>
      <vt:lpstr>Nội dung</vt:lpstr>
      <vt:lpstr>3. Quy trình phát triển phần mềm</vt:lpstr>
      <vt:lpstr>Nội dung</vt:lpstr>
      <vt:lpstr>4.1. Mô hình thác nước</vt:lpstr>
      <vt:lpstr>4.1. Vòng đời lý tưởng - Thác nước (Nghiêm ngặt) không có phản hồi</vt:lpstr>
      <vt:lpstr>4.1. Mô hình thác nước (Non-stric)</vt:lpstr>
      <vt:lpstr>4.1. Mô hình thác nước</vt:lpstr>
      <vt:lpstr>4.2. Mô hình mẫu thử (Prototyping model)</vt:lpstr>
      <vt:lpstr>4.2.Mô hình mẫu thử: Khi nào ?</vt:lpstr>
      <vt:lpstr>4.3. Các mô hình tăng dần</vt:lpstr>
      <vt:lpstr>4.4. Mô hình gia tăng (The incremental model)</vt:lpstr>
      <vt:lpstr>4.4. Mô hình gia tăng</vt:lpstr>
      <vt:lpstr>4.5. Mô hình phát triển ứng dụng nhanh (Rapid Application Development: RAD)</vt:lpstr>
      <vt:lpstr>4.5. Mô hình phát triển ứng dụng nhanh</vt:lpstr>
      <vt:lpstr>4.6. Mô hình xoắn ốc (spiral)</vt:lpstr>
      <vt:lpstr>4.6. Mô hình xoắn ốc (tiếp)</vt:lpstr>
      <vt:lpstr>4.6. Mô hình xoắn ốc (tiếp)</vt:lpstr>
      <vt:lpstr>4.6. Mô hình xoắn ốc: Mạnh và yếu?</vt:lpstr>
      <vt:lpstr>4.7. Mô hình xoắn ốc WINWIN</vt:lpstr>
      <vt:lpstr>4.7. Mô hình xoắn ốc WINWIN</vt:lpstr>
      <vt:lpstr>Tổng kết các mô hình</vt:lpstr>
      <vt:lpstr>Tổng kết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Long Long</dc:creator>
  <cp:revision>5</cp:revision>
  <dcterms:created xsi:type="dcterms:W3CDTF">2020-04-20T02:25:53Z</dcterms:created>
  <dcterms:modified xsi:type="dcterms:W3CDTF">2022-02-07T08:59:24Z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0x0101004AB97ACF3D4C3947A651ED46BC5E2D70</vt:lpwstr>
  </property>
</Properties>
</file>