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3.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20.xml" ContentType="application/vnd.openxmlformats-officedocument.presentationml.slide+xml"/>
  <Override PartName="/ppt/slides/slide43.xml" ContentType="application/vnd.openxmlformats-officedocument.presentationml.slide+xml"/>
  <Override PartName="/ppt/slides/slide31.xml" ContentType="application/vnd.openxmlformats-officedocument.presentationml.slide+xml"/>
  <Override PartName="/ppt/slides/slide44.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32.xml" ContentType="application/vnd.openxmlformats-officedocument.presentationml.slide+xml"/>
  <Override PartName="/ppt/slides/slide30.xml" ContentType="application/vnd.openxmlformats-officedocument.presentationml.slide+xml"/>
  <Override PartName="/ppt/slides/slide34.xml" ContentType="application/vnd.openxmlformats-officedocument.presentationml.slide+xml"/>
  <Override PartName="/ppt/slides/slide42.xml" ContentType="application/vnd.openxmlformats-officedocument.presentationml.slide+xml"/>
  <Override PartName="/ppt/slides/slide33.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41.xml" ContentType="application/vnd.openxmlformats-officedocument.presentationml.slide+xml"/>
  <Override PartName="/ppt/slides/slide37.xml" ContentType="application/vnd.openxmlformats-officedocument.presentationml.slide+xml"/>
  <Override PartName="/ppt/slides/slide35.xml" ContentType="application/vnd.openxmlformats-officedocument.presentationml.slide+xml"/>
  <Override PartName="/ppt/slides/slide38.xml" ContentType="application/vnd.openxmlformats-officedocument.presentationml.slide+xml"/>
  <Override PartName="/ppt/slides/slide3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notesSlides/notesSlide22.xml" ContentType="application/vnd.openxmlformats-officedocument.presentationml.notesSlide+xml"/>
  <Override PartName="/ppt/notesSlides/notesSlide18.xml" ContentType="application/vnd.openxmlformats-officedocument.presentationml.notesSlide+xml"/>
  <Override PartName="/ppt/notesSlides/notesSlide24.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23.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33.xml" ContentType="application/vnd.openxmlformats-officedocument.presentationml.notesSlide+xml"/>
  <Override PartName="/ppt/notesSlides/notesSlide38.xml" ContentType="application/vnd.openxmlformats-officedocument.presentationml.notesSlide+xml"/>
  <Override PartName="/ppt/notesSlides/notesSlide32.xml" ContentType="application/vnd.openxmlformats-officedocument.presentationml.notesSlide+xml"/>
  <Override PartName="/ppt/notesSlides/notesSlide25.xml" ContentType="application/vnd.openxmlformats-officedocument.presentationml.notesSlide+xml"/>
  <Override PartName="/ppt/notesSlides/notesSlide28.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6"/>
  </p:notesMasterIdLst>
  <p:sldIdLst>
    <p:sldId id="256" r:id="rId2"/>
    <p:sldId id="395" r:id="rId3"/>
    <p:sldId id="394" r:id="rId4"/>
    <p:sldId id="307" r:id="rId5"/>
    <p:sldId id="451" r:id="rId6"/>
    <p:sldId id="305" r:id="rId7"/>
    <p:sldId id="303" r:id="rId8"/>
    <p:sldId id="349" r:id="rId9"/>
    <p:sldId id="418" r:id="rId10"/>
    <p:sldId id="309" r:id="rId11"/>
    <p:sldId id="310" r:id="rId12"/>
    <p:sldId id="311" r:id="rId13"/>
    <p:sldId id="419" r:id="rId14"/>
    <p:sldId id="314" r:id="rId15"/>
    <p:sldId id="423" r:id="rId16"/>
    <p:sldId id="420" r:id="rId17"/>
    <p:sldId id="338" r:id="rId18"/>
    <p:sldId id="425" r:id="rId19"/>
    <p:sldId id="426" r:id="rId20"/>
    <p:sldId id="427" r:id="rId21"/>
    <p:sldId id="428" r:id="rId22"/>
    <p:sldId id="429" r:id="rId23"/>
    <p:sldId id="405" r:id="rId24"/>
    <p:sldId id="404" r:id="rId25"/>
    <p:sldId id="403" r:id="rId26"/>
    <p:sldId id="421" r:id="rId27"/>
    <p:sldId id="436" r:id="rId28"/>
    <p:sldId id="439" r:id="rId29"/>
    <p:sldId id="453" r:id="rId30"/>
    <p:sldId id="437" r:id="rId31"/>
    <p:sldId id="440" r:id="rId32"/>
    <p:sldId id="438" r:id="rId33"/>
    <p:sldId id="398" r:id="rId34"/>
    <p:sldId id="435" r:id="rId35"/>
    <p:sldId id="422" r:id="rId36"/>
    <p:sldId id="331" r:id="rId37"/>
    <p:sldId id="434" r:id="rId38"/>
    <p:sldId id="430" r:id="rId39"/>
    <p:sldId id="433" r:id="rId40"/>
    <p:sldId id="432" r:id="rId41"/>
    <p:sldId id="431" r:id="rId42"/>
    <p:sldId id="452" r:id="rId43"/>
    <p:sldId id="415" r:id="rId44"/>
    <p:sldId id="265"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4660"/>
  </p:normalViewPr>
  <p:slideViewPr>
    <p:cSldViewPr snapToGrid="0">
      <p:cViewPr varScale="1">
        <p:scale>
          <a:sx n="63" d="100"/>
          <a:sy n="63" d="100"/>
        </p:scale>
        <p:origin x="-106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3.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CCE9D8-AD17-496A-8BCF-C3DF0DD793E3}" type="datetimeFigureOut">
              <a:rPr lang="en-US" smtClean="0"/>
              <a:t>3/11/2021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2357B2-E178-4A53-BFBA-492F716E4DA6}" type="slidenum">
              <a:rPr lang="en-US" smtClean="0"/>
              <a:t>‹#›</a:t>
            </a:fld>
            <a:endParaRPr lang="en-US"/>
          </a:p>
        </p:txBody>
      </p:sp>
    </p:spTree>
    <p:extLst>
      <p:ext uri="{BB962C8B-B14F-4D97-AF65-F5344CB8AC3E}">
        <p14:creationId xmlns:p14="http://schemas.microsoft.com/office/powerpoint/2010/main" val="327097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2357B2-E178-4A53-BFBA-492F716E4DA6}" type="slidenum">
              <a:rPr lang="en-US" smtClean="0"/>
              <a:t>1</a:t>
            </a:fld>
            <a:endParaRPr lang="en-US"/>
          </a:p>
        </p:txBody>
      </p:sp>
    </p:spTree>
    <p:extLst>
      <p:ext uri="{BB962C8B-B14F-4D97-AF65-F5344CB8AC3E}">
        <p14:creationId xmlns:p14="http://schemas.microsoft.com/office/powerpoint/2010/main" val="3242333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81954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43794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36137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56823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300111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04903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131663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99438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041886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6147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2357B2-E178-4A53-BFBA-492F716E4DA6}" type="slidenum">
              <a:rPr lang="en-US" smtClean="0"/>
              <a:t>2</a:t>
            </a:fld>
            <a:endParaRPr lang="en-US"/>
          </a:p>
        </p:txBody>
      </p:sp>
    </p:spTree>
    <p:extLst>
      <p:ext uri="{BB962C8B-B14F-4D97-AF65-F5344CB8AC3E}">
        <p14:creationId xmlns:p14="http://schemas.microsoft.com/office/powerpoint/2010/main" val="696555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624150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71591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181900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2357B2-E178-4A53-BFBA-492F716E4DA6}" type="slidenum">
              <a:rPr lang="en-US" smtClean="0"/>
              <a:t>23</a:t>
            </a:fld>
            <a:endParaRPr lang="en-US"/>
          </a:p>
        </p:txBody>
      </p:sp>
    </p:spTree>
    <p:extLst>
      <p:ext uri="{BB962C8B-B14F-4D97-AF65-F5344CB8AC3E}">
        <p14:creationId xmlns:p14="http://schemas.microsoft.com/office/powerpoint/2010/main" val="18075460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2357B2-E178-4A53-BFBA-492F716E4DA6}" type="slidenum">
              <a:rPr lang="en-US" smtClean="0"/>
              <a:t>24</a:t>
            </a:fld>
            <a:endParaRPr lang="en-US"/>
          </a:p>
        </p:txBody>
      </p:sp>
    </p:spTree>
    <p:extLst>
      <p:ext uri="{BB962C8B-B14F-4D97-AF65-F5344CB8AC3E}">
        <p14:creationId xmlns:p14="http://schemas.microsoft.com/office/powerpoint/2010/main" val="5617462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2357B2-E178-4A53-BFBA-492F716E4DA6}" type="slidenum">
              <a:rPr lang="en-US" smtClean="0"/>
              <a:t>25</a:t>
            </a:fld>
            <a:endParaRPr lang="en-US"/>
          </a:p>
        </p:txBody>
      </p:sp>
    </p:spTree>
    <p:extLst>
      <p:ext uri="{BB962C8B-B14F-4D97-AF65-F5344CB8AC3E}">
        <p14:creationId xmlns:p14="http://schemas.microsoft.com/office/powerpoint/2010/main" val="28247923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522060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2357B2-E178-4A53-BFBA-492F716E4DA6}" type="slidenum">
              <a:rPr lang="en-US" smtClean="0"/>
              <a:t>27</a:t>
            </a:fld>
            <a:endParaRPr lang="en-US"/>
          </a:p>
        </p:txBody>
      </p:sp>
    </p:spTree>
    <p:extLst>
      <p:ext uri="{BB962C8B-B14F-4D97-AF65-F5344CB8AC3E}">
        <p14:creationId xmlns:p14="http://schemas.microsoft.com/office/powerpoint/2010/main" val="15225988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2357B2-E178-4A53-BFBA-492F716E4DA6}" type="slidenum">
              <a:rPr lang="en-US" smtClean="0"/>
              <a:t>28</a:t>
            </a:fld>
            <a:endParaRPr lang="en-US"/>
          </a:p>
        </p:txBody>
      </p:sp>
    </p:spTree>
    <p:extLst>
      <p:ext uri="{BB962C8B-B14F-4D97-AF65-F5344CB8AC3E}">
        <p14:creationId xmlns:p14="http://schemas.microsoft.com/office/powerpoint/2010/main" val="2584211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2357B2-E178-4A53-BFBA-492F716E4DA6}" type="slidenum">
              <a:rPr lang="en-US" smtClean="0"/>
              <a:t>30</a:t>
            </a:fld>
            <a:endParaRPr lang="en-US"/>
          </a:p>
        </p:txBody>
      </p:sp>
    </p:spTree>
    <p:extLst>
      <p:ext uri="{BB962C8B-B14F-4D97-AF65-F5344CB8AC3E}">
        <p14:creationId xmlns:p14="http://schemas.microsoft.com/office/powerpoint/2010/main" val="4277549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2357B2-E178-4A53-BFBA-492F716E4DA6}" type="slidenum">
              <a:rPr lang="en-US" smtClean="0"/>
              <a:t>3</a:t>
            </a:fld>
            <a:endParaRPr lang="en-US"/>
          </a:p>
        </p:txBody>
      </p:sp>
    </p:spTree>
    <p:extLst>
      <p:ext uri="{BB962C8B-B14F-4D97-AF65-F5344CB8AC3E}">
        <p14:creationId xmlns:p14="http://schemas.microsoft.com/office/powerpoint/2010/main" val="34387908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2357B2-E178-4A53-BFBA-492F716E4DA6}" type="slidenum">
              <a:rPr lang="en-US" smtClean="0"/>
              <a:t>31</a:t>
            </a:fld>
            <a:endParaRPr lang="en-US"/>
          </a:p>
        </p:txBody>
      </p:sp>
    </p:spTree>
    <p:extLst>
      <p:ext uri="{BB962C8B-B14F-4D97-AF65-F5344CB8AC3E}">
        <p14:creationId xmlns:p14="http://schemas.microsoft.com/office/powerpoint/2010/main" val="15803804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2357B2-E178-4A53-BFBA-492F716E4DA6}" type="slidenum">
              <a:rPr lang="en-US" smtClean="0"/>
              <a:t>32</a:t>
            </a:fld>
            <a:endParaRPr lang="en-US"/>
          </a:p>
        </p:txBody>
      </p:sp>
    </p:spTree>
    <p:extLst>
      <p:ext uri="{BB962C8B-B14F-4D97-AF65-F5344CB8AC3E}">
        <p14:creationId xmlns:p14="http://schemas.microsoft.com/office/powerpoint/2010/main" val="14249647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628737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860448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592753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7"/>
          <p:cNvSpPr txBox="1">
            <a:spLocks noGrp="1" noChangeArrowheads="1"/>
          </p:cNvSpPr>
          <p:nvPr/>
        </p:nvSpPr>
        <p:spPr bwMode="auto">
          <a:xfrm>
            <a:off x="5859464" y="9477376"/>
            <a:ext cx="941387" cy="557213"/>
          </a:xfrm>
          <a:prstGeom prst="rect">
            <a:avLst/>
          </a:prstGeom>
          <a:noFill/>
          <a:ln w="9525">
            <a:noFill/>
            <a:miter lim="800000"/>
            <a:headEnd/>
            <a:tailEnd/>
          </a:ln>
        </p:spPr>
        <p:txBody>
          <a:bodyPr lIns="99030" tIns="49515" rIns="99030" bIns="49515" anchor="ctr"/>
          <a:lstStyle/>
          <a:p>
            <a:pPr algn="r" defTabSz="990503" eaLnBrk="0" hangingPunct="0"/>
            <a:r>
              <a:rPr lang="en-GB" sz="1300">
                <a:solidFill>
                  <a:schemeClr val="accent2"/>
                </a:solidFill>
                <a:ea typeface="Arial Unicode MS" pitchFamily="34" charset="-128"/>
                <a:cs typeface="Arial Unicode MS" pitchFamily="34" charset="-128"/>
              </a:rPr>
              <a:t>Slide </a:t>
            </a:r>
            <a:fld id="{9E365627-1502-4394-8AA3-B82534F487CD}" type="slidenum">
              <a:rPr lang="en-GB" sz="1300">
                <a:solidFill>
                  <a:schemeClr val="accent2"/>
                </a:solidFill>
                <a:ea typeface="Arial Unicode MS" pitchFamily="34" charset="-128"/>
                <a:cs typeface="Arial Unicode MS" pitchFamily="34" charset="-128"/>
              </a:rPr>
              <a:pPr algn="r" defTabSz="990503" eaLnBrk="0" hangingPunct="0"/>
              <a:t>36</a:t>
            </a:fld>
            <a:endParaRPr lang="en-GB" sz="1300">
              <a:solidFill>
                <a:schemeClr val="accent2"/>
              </a:solidFill>
              <a:ea typeface="Arial Unicode MS" pitchFamily="34" charset="-128"/>
              <a:cs typeface="Arial Unicode MS" pitchFamily="34" charset="-128"/>
            </a:endParaRPr>
          </a:p>
        </p:txBody>
      </p:sp>
      <p:sp>
        <p:nvSpPr>
          <p:cNvPr id="536579" name="Rectangle 2"/>
          <p:cNvSpPr>
            <a:spLocks noGrp="1" noRot="1" noChangeAspect="1" noChangeArrowheads="1" noTextEdit="1"/>
          </p:cNvSpPr>
          <p:nvPr>
            <p:ph type="sldImg"/>
          </p:nvPr>
        </p:nvSpPr>
        <p:spPr>
          <a:xfrm>
            <a:off x="993775" y="768350"/>
            <a:ext cx="5113338" cy="3836988"/>
          </a:xfrm>
          <a:ln/>
        </p:spPr>
      </p:sp>
      <p:sp>
        <p:nvSpPr>
          <p:cNvPr id="536580" name="Rectangle 3"/>
          <p:cNvSpPr>
            <a:spLocks noGrp="1" noChangeArrowheads="1"/>
          </p:cNvSpPr>
          <p:nvPr>
            <p:ph type="body" idx="1"/>
          </p:nvPr>
        </p:nvSpPr>
        <p:spPr>
          <a:xfrm>
            <a:off x="946150" y="4860926"/>
            <a:ext cx="5207000" cy="4605337"/>
          </a:xfrm>
        </p:spPr>
        <p:txBody>
          <a:bodyPr/>
          <a:lstStyle/>
          <a:p>
            <a:endParaRPr lang="en-GB"/>
          </a:p>
        </p:txBody>
      </p:sp>
    </p:spTree>
    <p:extLst>
      <p:ext uri="{BB962C8B-B14F-4D97-AF65-F5344CB8AC3E}">
        <p14:creationId xmlns:p14="http://schemas.microsoft.com/office/powerpoint/2010/main" val="8590156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450017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54556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131643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21001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558151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968727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2357B2-E178-4A53-BFBA-492F716E4DA6}" type="slidenum">
              <a:rPr lang="en-US" smtClean="0"/>
              <a:t>42</a:t>
            </a:fld>
            <a:endParaRPr lang="en-US"/>
          </a:p>
        </p:txBody>
      </p:sp>
    </p:spTree>
    <p:extLst>
      <p:ext uri="{BB962C8B-B14F-4D97-AF65-F5344CB8AC3E}">
        <p14:creationId xmlns:p14="http://schemas.microsoft.com/office/powerpoint/2010/main" val="36105330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955112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2357B2-E178-4A53-BFBA-492F716E4DA6}" type="slidenum">
              <a:rPr lang="en-US" smtClean="0"/>
              <a:t>44</a:t>
            </a:fld>
            <a:endParaRPr lang="en-US"/>
          </a:p>
        </p:txBody>
      </p:sp>
    </p:spTree>
    <p:extLst>
      <p:ext uri="{BB962C8B-B14F-4D97-AF65-F5344CB8AC3E}">
        <p14:creationId xmlns:p14="http://schemas.microsoft.com/office/powerpoint/2010/main" val="2567280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2357B2-E178-4A53-BFBA-492F716E4DA6}" type="slidenum">
              <a:rPr lang="en-US" smtClean="0"/>
              <a:t>5</a:t>
            </a:fld>
            <a:endParaRPr lang="en-US"/>
          </a:p>
        </p:txBody>
      </p:sp>
    </p:spTree>
    <p:extLst>
      <p:ext uri="{BB962C8B-B14F-4D97-AF65-F5344CB8AC3E}">
        <p14:creationId xmlns:p14="http://schemas.microsoft.com/office/powerpoint/2010/main" val="4088174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11889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69056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5342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516525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3F903F-C896-4263-B620-3634DACEBBAC}"/>
              </a:ext>
            </a:extLst>
          </p:cNvPr>
          <p:cNvSpPr>
            <a:spLocks noGrp="1"/>
          </p:cNvSpPr>
          <p:nvPr>
            <p:ph type="ctrTitle"/>
          </p:nvPr>
        </p:nvSpPr>
        <p:spPr>
          <a:xfrm>
            <a:off x="1143000" y="1122363"/>
            <a:ext cx="6858000" cy="2387600"/>
          </a:xfrm>
        </p:spPr>
        <p:txBody>
          <a:bodyPr anchor="b">
            <a:normAutofit/>
          </a:bodyPr>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xmlns="" id="{D3BBC0BC-8A71-4E80-9861-CB334C7E1247}"/>
              </a:ext>
            </a:extLst>
          </p:cNvPr>
          <p:cNvSpPr>
            <a:spLocks noGrp="1"/>
          </p:cNvSpPr>
          <p:nvPr>
            <p:ph type="subTitle" idx="1"/>
          </p:nvPr>
        </p:nvSpPr>
        <p:spPr>
          <a:xfrm>
            <a:off x="1143000" y="3602038"/>
            <a:ext cx="6858000" cy="1655762"/>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xmlns="" id="{44FBE195-5F0F-4B62-94FE-2968C87B7186}"/>
              </a:ext>
            </a:extLst>
          </p:cNvPr>
          <p:cNvSpPr>
            <a:spLocks noGrp="1"/>
          </p:cNvSpPr>
          <p:nvPr>
            <p:ph type="dt" sz="half" idx="10"/>
          </p:nvPr>
        </p:nvSpPr>
        <p:spPr/>
        <p:txBody>
          <a:bodyPr/>
          <a:lstStyle/>
          <a:p>
            <a:fld id="{971A0906-9B46-414A-AA8D-6FCFA73F8A23}" type="datetimeFigureOut">
              <a:rPr lang="en-US" smtClean="0"/>
              <a:t>3/11/2021</a:t>
            </a:fld>
            <a:endParaRPr lang="en-US"/>
          </a:p>
        </p:txBody>
      </p:sp>
      <p:sp>
        <p:nvSpPr>
          <p:cNvPr id="5" name="Footer Placeholder 4">
            <a:extLst>
              <a:ext uri="{FF2B5EF4-FFF2-40B4-BE49-F238E27FC236}">
                <a16:creationId xmlns:a16="http://schemas.microsoft.com/office/drawing/2014/main" xmlns="" id="{B9DD6EFE-EC9D-4634-AC5E-455C4197C6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6452D0C-9200-494A-A865-05ACBD043781}"/>
              </a:ext>
            </a:extLst>
          </p:cNvPr>
          <p:cNvSpPr>
            <a:spLocks noGrp="1"/>
          </p:cNvSpPr>
          <p:nvPr>
            <p:ph type="sldNum" sz="quarter" idx="12"/>
          </p:nvPr>
        </p:nvSpPr>
        <p:spPr/>
        <p:txBody>
          <a:bodyPr/>
          <a:lstStyle/>
          <a:p>
            <a:fld id="{339F20C4-FB1E-4753-B207-935DE012D598}" type="slidenum">
              <a:rPr lang="en-US" smtClean="0"/>
              <a:t>‹#›</a:t>
            </a:fld>
            <a:endParaRPr lang="en-US"/>
          </a:p>
        </p:txBody>
      </p:sp>
    </p:spTree>
    <p:extLst>
      <p:ext uri="{BB962C8B-B14F-4D97-AF65-F5344CB8AC3E}">
        <p14:creationId xmlns:p14="http://schemas.microsoft.com/office/powerpoint/2010/main" val="1476842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A78AC2-1BFE-4995-ADC9-59F8F53120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6F3A656A-A000-4FCF-92A6-8BA5E69B3F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442FE95-8DC7-43B3-A6A5-495BFF6F38BA}"/>
              </a:ext>
            </a:extLst>
          </p:cNvPr>
          <p:cNvSpPr>
            <a:spLocks noGrp="1"/>
          </p:cNvSpPr>
          <p:nvPr>
            <p:ph type="dt" sz="half" idx="10"/>
          </p:nvPr>
        </p:nvSpPr>
        <p:spPr/>
        <p:txBody>
          <a:bodyPr/>
          <a:lstStyle/>
          <a:p>
            <a:fld id="{971A0906-9B46-414A-AA8D-6FCFA73F8A23}" type="datetimeFigureOut">
              <a:rPr lang="en-US" smtClean="0"/>
              <a:t>3/11/2021</a:t>
            </a:fld>
            <a:endParaRPr lang="en-US"/>
          </a:p>
        </p:txBody>
      </p:sp>
      <p:sp>
        <p:nvSpPr>
          <p:cNvPr id="5" name="Footer Placeholder 4">
            <a:extLst>
              <a:ext uri="{FF2B5EF4-FFF2-40B4-BE49-F238E27FC236}">
                <a16:creationId xmlns:a16="http://schemas.microsoft.com/office/drawing/2014/main" xmlns="" id="{E513E2D6-5F9A-4F2C-A425-EB7078F418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2605E20-2430-45D3-85CE-48FB32B8F151}"/>
              </a:ext>
            </a:extLst>
          </p:cNvPr>
          <p:cNvSpPr>
            <a:spLocks noGrp="1"/>
          </p:cNvSpPr>
          <p:nvPr>
            <p:ph type="sldNum" sz="quarter" idx="12"/>
          </p:nvPr>
        </p:nvSpPr>
        <p:spPr/>
        <p:txBody>
          <a:bodyPr/>
          <a:lstStyle/>
          <a:p>
            <a:fld id="{339F20C4-FB1E-4753-B207-935DE012D598}" type="slidenum">
              <a:rPr lang="en-US" smtClean="0"/>
              <a:t>‹#›</a:t>
            </a:fld>
            <a:endParaRPr lang="en-US"/>
          </a:p>
        </p:txBody>
      </p:sp>
    </p:spTree>
    <p:extLst>
      <p:ext uri="{BB962C8B-B14F-4D97-AF65-F5344CB8AC3E}">
        <p14:creationId xmlns:p14="http://schemas.microsoft.com/office/powerpoint/2010/main" val="3007342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004670E-912C-4B33-A317-BDF9EEC54150}"/>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F83234E-B805-4D19-AD28-8DF2A30BE116}"/>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AA84EA6-B1F2-4465-84C4-32C2B585111F}"/>
              </a:ext>
            </a:extLst>
          </p:cNvPr>
          <p:cNvSpPr>
            <a:spLocks noGrp="1"/>
          </p:cNvSpPr>
          <p:nvPr>
            <p:ph type="dt" sz="half" idx="10"/>
          </p:nvPr>
        </p:nvSpPr>
        <p:spPr/>
        <p:txBody>
          <a:bodyPr/>
          <a:lstStyle/>
          <a:p>
            <a:fld id="{971A0906-9B46-414A-AA8D-6FCFA73F8A23}" type="datetimeFigureOut">
              <a:rPr lang="en-US" smtClean="0"/>
              <a:t>3/11/2021</a:t>
            </a:fld>
            <a:endParaRPr lang="en-US"/>
          </a:p>
        </p:txBody>
      </p:sp>
      <p:sp>
        <p:nvSpPr>
          <p:cNvPr id="5" name="Footer Placeholder 4">
            <a:extLst>
              <a:ext uri="{FF2B5EF4-FFF2-40B4-BE49-F238E27FC236}">
                <a16:creationId xmlns:a16="http://schemas.microsoft.com/office/drawing/2014/main" xmlns="" id="{669B9A23-E0E5-412B-8CB9-B181F9C914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6DB3A43-8BE7-40F2-9D19-4493648190FF}"/>
              </a:ext>
            </a:extLst>
          </p:cNvPr>
          <p:cNvSpPr>
            <a:spLocks noGrp="1"/>
          </p:cNvSpPr>
          <p:nvPr>
            <p:ph type="sldNum" sz="quarter" idx="12"/>
          </p:nvPr>
        </p:nvSpPr>
        <p:spPr/>
        <p:txBody>
          <a:bodyPr/>
          <a:lstStyle/>
          <a:p>
            <a:fld id="{339F20C4-FB1E-4753-B207-935DE012D598}" type="slidenum">
              <a:rPr lang="en-US" smtClean="0"/>
              <a:t>‹#›</a:t>
            </a:fld>
            <a:endParaRPr lang="en-US"/>
          </a:p>
        </p:txBody>
      </p:sp>
    </p:spTree>
    <p:extLst>
      <p:ext uri="{BB962C8B-B14F-4D97-AF65-F5344CB8AC3E}">
        <p14:creationId xmlns:p14="http://schemas.microsoft.com/office/powerpoint/2010/main" val="1870755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apositive de titre">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r>
              <a:rPr lang="fr-FR"/>
              <a:t>October 2011</a:t>
            </a:r>
            <a:endParaRPr lang="fr-BE"/>
          </a:p>
        </p:txBody>
      </p:sp>
      <p:sp>
        <p:nvSpPr>
          <p:cNvPr id="5" name="Espace réservé du pied de page 4"/>
          <p:cNvSpPr>
            <a:spLocks noGrp="1"/>
          </p:cNvSpPr>
          <p:nvPr>
            <p:ph type="ftr" sz="quarter" idx="11"/>
          </p:nvPr>
        </p:nvSpPr>
        <p:spPr/>
        <p:txBody>
          <a:bodyPr/>
          <a:lstStyle/>
          <a:p>
            <a:r>
              <a:rPr lang="fr-BE"/>
              <a:t>J Paul Gibson: Agile Methods</a:t>
            </a: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a:t>
            </a:fld>
            <a:endParaRPr lang="fr-BE"/>
          </a:p>
        </p:txBody>
      </p:sp>
    </p:spTree>
    <p:extLst>
      <p:ext uri="{BB962C8B-B14F-4D97-AF65-F5344CB8AC3E}">
        <p14:creationId xmlns:p14="http://schemas.microsoft.com/office/powerpoint/2010/main" val="3213744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2D2E49-BABA-46FF-AE97-E0D12399F3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000A6EC-E6E2-4C13-8FED-D701074EF9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156308C-8FAD-4167-8F7E-4BF2A5DCB33B}"/>
              </a:ext>
            </a:extLst>
          </p:cNvPr>
          <p:cNvSpPr>
            <a:spLocks noGrp="1"/>
          </p:cNvSpPr>
          <p:nvPr>
            <p:ph type="dt" sz="half" idx="10"/>
          </p:nvPr>
        </p:nvSpPr>
        <p:spPr/>
        <p:txBody>
          <a:bodyPr/>
          <a:lstStyle/>
          <a:p>
            <a:fld id="{971A0906-9B46-414A-AA8D-6FCFA73F8A23}" type="datetimeFigureOut">
              <a:rPr lang="en-US" smtClean="0"/>
              <a:t>3/11/2021</a:t>
            </a:fld>
            <a:endParaRPr lang="en-US"/>
          </a:p>
        </p:txBody>
      </p:sp>
      <p:sp>
        <p:nvSpPr>
          <p:cNvPr id="5" name="Footer Placeholder 4">
            <a:extLst>
              <a:ext uri="{FF2B5EF4-FFF2-40B4-BE49-F238E27FC236}">
                <a16:creationId xmlns:a16="http://schemas.microsoft.com/office/drawing/2014/main" xmlns="" id="{AB0721D4-7941-4D48-8143-D9A56E41C0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DC110F4-2EF6-49B8-8F1A-D13AB636CB64}"/>
              </a:ext>
            </a:extLst>
          </p:cNvPr>
          <p:cNvSpPr>
            <a:spLocks noGrp="1"/>
          </p:cNvSpPr>
          <p:nvPr>
            <p:ph type="sldNum" sz="quarter" idx="12"/>
          </p:nvPr>
        </p:nvSpPr>
        <p:spPr/>
        <p:txBody>
          <a:bodyPr/>
          <a:lstStyle/>
          <a:p>
            <a:fld id="{339F20C4-FB1E-4753-B207-935DE012D598}" type="slidenum">
              <a:rPr lang="en-US" smtClean="0"/>
              <a:t>‹#›</a:t>
            </a:fld>
            <a:endParaRPr lang="en-US"/>
          </a:p>
        </p:txBody>
      </p:sp>
    </p:spTree>
    <p:extLst>
      <p:ext uri="{BB962C8B-B14F-4D97-AF65-F5344CB8AC3E}">
        <p14:creationId xmlns:p14="http://schemas.microsoft.com/office/powerpoint/2010/main" val="2161034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C9882E-0FDC-4362-941A-0CFECD7A8944}"/>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039F4F5-BEC2-4E6D-8E68-DE9151591F95}"/>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9B0CE05-642B-4F56-ABC2-E70F0BEDC8FB}"/>
              </a:ext>
            </a:extLst>
          </p:cNvPr>
          <p:cNvSpPr>
            <a:spLocks noGrp="1"/>
          </p:cNvSpPr>
          <p:nvPr>
            <p:ph type="dt" sz="half" idx="10"/>
          </p:nvPr>
        </p:nvSpPr>
        <p:spPr/>
        <p:txBody>
          <a:bodyPr/>
          <a:lstStyle/>
          <a:p>
            <a:fld id="{971A0906-9B46-414A-AA8D-6FCFA73F8A23}" type="datetimeFigureOut">
              <a:rPr lang="en-US" smtClean="0"/>
              <a:t>3/11/2021</a:t>
            </a:fld>
            <a:endParaRPr lang="en-US"/>
          </a:p>
        </p:txBody>
      </p:sp>
      <p:sp>
        <p:nvSpPr>
          <p:cNvPr id="5" name="Footer Placeholder 4">
            <a:extLst>
              <a:ext uri="{FF2B5EF4-FFF2-40B4-BE49-F238E27FC236}">
                <a16:creationId xmlns:a16="http://schemas.microsoft.com/office/drawing/2014/main" xmlns="" id="{1D1828D4-549D-40E8-87C3-65BFBD0663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CB8FBE7-4EA5-4F81-8BFD-57A33D2FA723}"/>
              </a:ext>
            </a:extLst>
          </p:cNvPr>
          <p:cNvSpPr>
            <a:spLocks noGrp="1"/>
          </p:cNvSpPr>
          <p:nvPr>
            <p:ph type="sldNum" sz="quarter" idx="12"/>
          </p:nvPr>
        </p:nvSpPr>
        <p:spPr/>
        <p:txBody>
          <a:bodyPr/>
          <a:lstStyle/>
          <a:p>
            <a:fld id="{339F20C4-FB1E-4753-B207-935DE012D598}" type="slidenum">
              <a:rPr lang="en-US" smtClean="0"/>
              <a:t>‹#›</a:t>
            </a:fld>
            <a:endParaRPr lang="en-US"/>
          </a:p>
        </p:txBody>
      </p:sp>
    </p:spTree>
    <p:extLst>
      <p:ext uri="{BB962C8B-B14F-4D97-AF65-F5344CB8AC3E}">
        <p14:creationId xmlns:p14="http://schemas.microsoft.com/office/powerpoint/2010/main" val="175501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A17DD7-4CF0-4C4F-860E-4158DEC2E2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C136398-8452-42CD-AB0B-CDDB7C8CC749}"/>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AD917360-4730-4057-8C54-DFE36C2AB843}"/>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15E3E049-6134-4F61-B42A-27CC67387FF9}"/>
              </a:ext>
            </a:extLst>
          </p:cNvPr>
          <p:cNvSpPr>
            <a:spLocks noGrp="1"/>
          </p:cNvSpPr>
          <p:nvPr>
            <p:ph type="dt" sz="half" idx="10"/>
          </p:nvPr>
        </p:nvSpPr>
        <p:spPr/>
        <p:txBody>
          <a:bodyPr/>
          <a:lstStyle/>
          <a:p>
            <a:fld id="{971A0906-9B46-414A-AA8D-6FCFA73F8A23}" type="datetimeFigureOut">
              <a:rPr lang="en-US" smtClean="0"/>
              <a:t>3/11/2021</a:t>
            </a:fld>
            <a:endParaRPr lang="en-US"/>
          </a:p>
        </p:txBody>
      </p:sp>
      <p:sp>
        <p:nvSpPr>
          <p:cNvPr id="6" name="Footer Placeholder 5">
            <a:extLst>
              <a:ext uri="{FF2B5EF4-FFF2-40B4-BE49-F238E27FC236}">
                <a16:creationId xmlns:a16="http://schemas.microsoft.com/office/drawing/2014/main" xmlns="" id="{E5642CA0-11BC-4135-AFD8-EB75D44B0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C58E5B4-C4C3-445D-B308-1633B0479593}"/>
              </a:ext>
            </a:extLst>
          </p:cNvPr>
          <p:cNvSpPr>
            <a:spLocks noGrp="1"/>
          </p:cNvSpPr>
          <p:nvPr>
            <p:ph type="sldNum" sz="quarter" idx="12"/>
          </p:nvPr>
        </p:nvSpPr>
        <p:spPr/>
        <p:txBody>
          <a:bodyPr/>
          <a:lstStyle/>
          <a:p>
            <a:fld id="{339F20C4-FB1E-4753-B207-935DE012D598}" type="slidenum">
              <a:rPr lang="en-US" smtClean="0"/>
              <a:t>‹#›</a:t>
            </a:fld>
            <a:endParaRPr lang="en-US"/>
          </a:p>
        </p:txBody>
      </p:sp>
    </p:spTree>
    <p:extLst>
      <p:ext uri="{BB962C8B-B14F-4D97-AF65-F5344CB8AC3E}">
        <p14:creationId xmlns:p14="http://schemas.microsoft.com/office/powerpoint/2010/main" val="1092982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C99E27-E0EC-4FB0-9437-35C99DC6EFF2}"/>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A8E136CB-A52A-4CFD-9435-B0B4E61E1197}"/>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577EDD5-A063-45D6-89FA-D9EFBBD5BD4C}"/>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7F98225F-7807-4B86-8A1F-FC7457CBCF3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21E8555-F59C-4658-BBE0-37A6A373F57B}"/>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E5BE40B-37A1-4B51-90C5-78EC5D5FEEEC}"/>
              </a:ext>
            </a:extLst>
          </p:cNvPr>
          <p:cNvSpPr>
            <a:spLocks noGrp="1"/>
          </p:cNvSpPr>
          <p:nvPr>
            <p:ph type="dt" sz="half" idx="10"/>
          </p:nvPr>
        </p:nvSpPr>
        <p:spPr/>
        <p:txBody>
          <a:bodyPr/>
          <a:lstStyle/>
          <a:p>
            <a:fld id="{971A0906-9B46-414A-AA8D-6FCFA73F8A23}" type="datetimeFigureOut">
              <a:rPr lang="en-US" smtClean="0"/>
              <a:t>3/11/2021</a:t>
            </a:fld>
            <a:endParaRPr lang="en-US"/>
          </a:p>
        </p:txBody>
      </p:sp>
      <p:sp>
        <p:nvSpPr>
          <p:cNvPr id="8" name="Footer Placeholder 7">
            <a:extLst>
              <a:ext uri="{FF2B5EF4-FFF2-40B4-BE49-F238E27FC236}">
                <a16:creationId xmlns:a16="http://schemas.microsoft.com/office/drawing/2014/main" xmlns="" id="{5FBEF363-BF17-4477-917F-E257221CFB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61EC900E-60C2-426B-BD59-5094239B8E5F}"/>
              </a:ext>
            </a:extLst>
          </p:cNvPr>
          <p:cNvSpPr>
            <a:spLocks noGrp="1"/>
          </p:cNvSpPr>
          <p:nvPr>
            <p:ph type="sldNum" sz="quarter" idx="12"/>
          </p:nvPr>
        </p:nvSpPr>
        <p:spPr/>
        <p:txBody>
          <a:bodyPr/>
          <a:lstStyle/>
          <a:p>
            <a:fld id="{339F20C4-FB1E-4753-B207-935DE012D598}" type="slidenum">
              <a:rPr lang="en-US" smtClean="0"/>
              <a:t>‹#›</a:t>
            </a:fld>
            <a:endParaRPr lang="en-US"/>
          </a:p>
        </p:txBody>
      </p:sp>
    </p:spTree>
    <p:extLst>
      <p:ext uri="{BB962C8B-B14F-4D97-AF65-F5344CB8AC3E}">
        <p14:creationId xmlns:p14="http://schemas.microsoft.com/office/powerpoint/2010/main" val="1963589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214A49-4AE1-4A9C-B7D5-76183F316A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7B43B799-9F31-4D83-931A-819E4DFB7F2D}"/>
              </a:ext>
            </a:extLst>
          </p:cNvPr>
          <p:cNvSpPr>
            <a:spLocks noGrp="1"/>
          </p:cNvSpPr>
          <p:nvPr>
            <p:ph type="dt" sz="half" idx="10"/>
          </p:nvPr>
        </p:nvSpPr>
        <p:spPr/>
        <p:txBody>
          <a:bodyPr/>
          <a:lstStyle/>
          <a:p>
            <a:fld id="{971A0906-9B46-414A-AA8D-6FCFA73F8A23}" type="datetimeFigureOut">
              <a:rPr lang="en-US" smtClean="0"/>
              <a:t>3/11/2021</a:t>
            </a:fld>
            <a:endParaRPr lang="en-US"/>
          </a:p>
        </p:txBody>
      </p:sp>
      <p:sp>
        <p:nvSpPr>
          <p:cNvPr id="4" name="Footer Placeholder 3">
            <a:extLst>
              <a:ext uri="{FF2B5EF4-FFF2-40B4-BE49-F238E27FC236}">
                <a16:creationId xmlns:a16="http://schemas.microsoft.com/office/drawing/2014/main" xmlns="" id="{59DE03E9-A055-4A55-97F9-48A5795BF3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6111983-AA44-4AD4-9ADC-6FD6DB623339}"/>
              </a:ext>
            </a:extLst>
          </p:cNvPr>
          <p:cNvSpPr>
            <a:spLocks noGrp="1"/>
          </p:cNvSpPr>
          <p:nvPr>
            <p:ph type="sldNum" sz="quarter" idx="12"/>
          </p:nvPr>
        </p:nvSpPr>
        <p:spPr/>
        <p:txBody>
          <a:bodyPr/>
          <a:lstStyle/>
          <a:p>
            <a:fld id="{339F20C4-FB1E-4753-B207-935DE012D598}" type="slidenum">
              <a:rPr lang="en-US" smtClean="0"/>
              <a:t>‹#›</a:t>
            </a:fld>
            <a:endParaRPr lang="en-US"/>
          </a:p>
        </p:txBody>
      </p:sp>
    </p:spTree>
    <p:extLst>
      <p:ext uri="{BB962C8B-B14F-4D97-AF65-F5344CB8AC3E}">
        <p14:creationId xmlns:p14="http://schemas.microsoft.com/office/powerpoint/2010/main" val="3119730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360883D-0B2B-45B8-AB4A-3D562EC7375D}"/>
              </a:ext>
            </a:extLst>
          </p:cNvPr>
          <p:cNvSpPr>
            <a:spLocks noGrp="1"/>
          </p:cNvSpPr>
          <p:nvPr>
            <p:ph type="dt" sz="half" idx="10"/>
          </p:nvPr>
        </p:nvSpPr>
        <p:spPr/>
        <p:txBody>
          <a:bodyPr/>
          <a:lstStyle/>
          <a:p>
            <a:fld id="{971A0906-9B46-414A-AA8D-6FCFA73F8A23}" type="datetimeFigureOut">
              <a:rPr lang="en-US" smtClean="0"/>
              <a:t>3/11/2021</a:t>
            </a:fld>
            <a:endParaRPr lang="en-US"/>
          </a:p>
        </p:txBody>
      </p:sp>
      <p:sp>
        <p:nvSpPr>
          <p:cNvPr id="3" name="Footer Placeholder 2">
            <a:extLst>
              <a:ext uri="{FF2B5EF4-FFF2-40B4-BE49-F238E27FC236}">
                <a16:creationId xmlns:a16="http://schemas.microsoft.com/office/drawing/2014/main" xmlns="" id="{5ECAF9DE-2316-4438-B3A7-45EB104095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79D5CF5-1133-4A98-B802-FE41D7050ED5}"/>
              </a:ext>
            </a:extLst>
          </p:cNvPr>
          <p:cNvSpPr>
            <a:spLocks noGrp="1"/>
          </p:cNvSpPr>
          <p:nvPr>
            <p:ph type="sldNum" sz="quarter" idx="12"/>
          </p:nvPr>
        </p:nvSpPr>
        <p:spPr/>
        <p:txBody>
          <a:bodyPr/>
          <a:lstStyle/>
          <a:p>
            <a:fld id="{339F20C4-FB1E-4753-B207-935DE012D598}" type="slidenum">
              <a:rPr lang="en-US" smtClean="0"/>
              <a:t>‹#›</a:t>
            </a:fld>
            <a:endParaRPr lang="en-US"/>
          </a:p>
        </p:txBody>
      </p:sp>
    </p:spTree>
    <p:extLst>
      <p:ext uri="{BB962C8B-B14F-4D97-AF65-F5344CB8AC3E}">
        <p14:creationId xmlns:p14="http://schemas.microsoft.com/office/powerpoint/2010/main" val="2818791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C96C63-B9CC-4F2E-A739-F60ACB7AAE4B}"/>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13763FB3-973B-4CA8-8223-9ED23B18C4B5}"/>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65CF93B7-FC3D-40CE-8F46-C670F85108B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1928DF5-F259-4A9D-99AB-2840315C9E5C}"/>
              </a:ext>
            </a:extLst>
          </p:cNvPr>
          <p:cNvSpPr>
            <a:spLocks noGrp="1"/>
          </p:cNvSpPr>
          <p:nvPr>
            <p:ph type="dt" sz="half" idx="10"/>
          </p:nvPr>
        </p:nvSpPr>
        <p:spPr/>
        <p:txBody>
          <a:bodyPr/>
          <a:lstStyle/>
          <a:p>
            <a:fld id="{971A0906-9B46-414A-AA8D-6FCFA73F8A23}" type="datetimeFigureOut">
              <a:rPr lang="en-US" smtClean="0"/>
              <a:t>3/11/2021</a:t>
            </a:fld>
            <a:endParaRPr lang="en-US"/>
          </a:p>
        </p:txBody>
      </p:sp>
      <p:sp>
        <p:nvSpPr>
          <p:cNvPr id="6" name="Footer Placeholder 5">
            <a:extLst>
              <a:ext uri="{FF2B5EF4-FFF2-40B4-BE49-F238E27FC236}">
                <a16:creationId xmlns:a16="http://schemas.microsoft.com/office/drawing/2014/main" xmlns="" id="{F41FF13C-6110-4A5B-8F21-BD48C1F23F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033BBCE-34D2-4090-BA7C-E0CC462652F7}"/>
              </a:ext>
            </a:extLst>
          </p:cNvPr>
          <p:cNvSpPr>
            <a:spLocks noGrp="1"/>
          </p:cNvSpPr>
          <p:nvPr>
            <p:ph type="sldNum" sz="quarter" idx="12"/>
          </p:nvPr>
        </p:nvSpPr>
        <p:spPr/>
        <p:txBody>
          <a:bodyPr/>
          <a:lstStyle/>
          <a:p>
            <a:fld id="{339F20C4-FB1E-4753-B207-935DE012D598}" type="slidenum">
              <a:rPr lang="en-US" smtClean="0"/>
              <a:t>‹#›</a:t>
            </a:fld>
            <a:endParaRPr lang="en-US"/>
          </a:p>
        </p:txBody>
      </p:sp>
    </p:spTree>
    <p:extLst>
      <p:ext uri="{BB962C8B-B14F-4D97-AF65-F5344CB8AC3E}">
        <p14:creationId xmlns:p14="http://schemas.microsoft.com/office/powerpoint/2010/main" val="2913846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76F717-8723-48C7-A028-D0655394408A}"/>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D9C92EE-0FD6-4783-BD72-9A6D6B72B963}"/>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AA2E43F9-EB25-497E-B739-9224607AD44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52885C7-E6FF-4ACE-B78D-B042845D1D49}"/>
              </a:ext>
            </a:extLst>
          </p:cNvPr>
          <p:cNvSpPr>
            <a:spLocks noGrp="1"/>
          </p:cNvSpPr>
          <p:nvPr>
            <p:ph type="dt" sz="half" idx="10"/>
          </p:nvPr>
        </p:nvSpPr>
        <p:spPr/>
        <p:txBody>
          <a:bodyPr/>
          <a:lstStyle/>
          <a:p>
            <a:fld id="{971A0906-9B46-414A-AA8D-6FCFA73F8A23}" type="datetimeFigureOut">
              <a:rPr lang="en-US" smtClean="0"/>
              <a:t>3/11/2021</a:t>
            </a:fld>
            <a:endParaRPr lang="en-US"/>
          </a:p>
        </p:txBody>
      </p:sp>
      <p:sp>
        <p:nvSpPr>
          <p:cNvPr id="6" name="Footer Placeholder 5">
            <a:extLst>
              <a:ext uri="{FF2B5EF4-FFF2-40B4-BE49-F238E27FC236}">
                <a16:creationId xmlns:a16="http://schemas.microsoft.com/office/drawing/2014/main" xmlns="" id="{68B34199-E080-4977-A082-1EA1635747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D345808-A6B9-4272-9EBA-9E5A9CA8640B}"/>
              </a:ext>
            </a:extLst>
          </p:cNvPr>
          <p:cNvSpPr>
            <a:spLocks noGrp="1"/>
          </p:cNvSpPr>
          <p:nvPr>
            <p:ph type="sldNum" sz="quarter" idx="12"/>
          </p:nvPr>
        </p:nvSpPr>
        <p:spPr/>
        <p:txBody>
          <a:bodyPr/>
          <a:lstStyle/>
          <a:p>
            <a:fld id="{339F20C4-FB1E-4753-B207-935DE012D598}" type="slidenum">
              <a:rPr lang="en-US" smtClean="0"/>
              <a:t>‹#›</a:t>
            </a:fld>
            <a:endParaRPr lang="en-US"/>
          </a:p>
        </p:txBody>
      </p:sp>
    </p:spTree>
    <p:extLst>
      <p:ext uri="{BB962C8B-B14F-4D97-AF65-F5344CB8AC3E}">
        <p14:creationId xmlns:p14="http://schemas.microsoft.com/office/powerpoint/2010/main" val="132775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BF012F5-DCF3-492C-BFC4-267BADDED2D4}"/>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6CD5BFB-D949-46B2-AAD0-52ED7D559A4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0BB7971-92ED-4E38-8D35-E41AAAF5E031}"/>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1A0906-9B46-414A-AA8D-6FCFA73F8A23}" type="datetimeFigureOut">
              <a:rPr lang="en-US" smtClean="0"/>
              <a:t>3/11/2021</a:t>
            </a:fld>
            <a:endParaRPr lang="en-US"/>
          </a:p>
        </p:txBody>
      </p:sp>
      <p:sp>
        <p:nvSpPr>
          <p:cNvPr id="5" name="Footer Placeholder 4">
            <a:extLst>
              <a:ext uri="{FF2B5EF4-FFF2-40B4-BE49-F238E27FC236}">
                <a16:creationId xmlns:a16="http://schemas.microsoft.com/office/drawing/2014/main" xmlns="" id="{9299406C-E88D-4E22-96A0-CFD179F34082}"/>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324ECCE8-37E5-4C70-BB48-153A1BBBE73F}"/>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F20C4-FB1E-4753-B207-935DE012D598}" type="slidenum">
              <a:rPr lang="en-US" smtClean="0"/>
              <a:t>‹#›</a:t>
            </a:fld>
            <a:endParaRPr lang="en-US"/>
          </a:p>
        </p:txBody>
      </p:sp>
    </p:spTree>
    <p:extLst>
      <p:ext uri="{BB962C8B-B14F-4D97-AF65-F5344CB8AC3E}">
        <p14:creationId xmlns:p14="http://schemas.microsoft.com/office/powerpoint/2010/main" val="11463111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1351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 Các nguyên lý cơ bản của phương pháp Agile</a:t>
            </a:r>
          </a:p>
        </p:txBody>
      </p:sp>
      <p:sp>
        <p:nvSpPr>
          <p:cNvPr id="3" name="Content Placeholder 2"/>
          <p:cNvSpPr>
            <a:spLocks noGrp="1"/>
          </p:cNvSpPr>
          <p:nvPr>
            <p:ph idx="1"/>
          </p:nvPr>
        </p:nvSpPr>
        <p:spPr/>
        <p:txBody>
          <a:bodyPr>
            <a:normAutofit/>
          </a:bodyPr>
          <a:lstStyle/>
          <a:p>
            <a:r>
              <a:rPr lang="en-US"/>
              <a:t>Cách </a:t>
            </a:r>
            <a:r>
              <a:rPr lang="en-US">
                <a:solidFill>
                  <a:srgbClr val="FF0000"/>
                </a:solidFill>
              </a:rPr>
              <a:t>tốt hơn </a:t>
            </a:r>
            <a:r>
              <a:rPr lang="en-US"/>
              <a:t>để phát triển phần mềm là </a:t>
            </a:r>
            <a:r>
              <a:rPr lang="en-US">
                <a:solidFill>
                  <a:srgbClr val="FF0000"/>
                </a:solidFill>
              </a:rPr>
              <a:t>làm</a:t>
            </a:r>
            <a:r>
              <a:rPr lang="en-US"/>
              <a:t> và </a:t>
            </a:r>
            <a:r>
              <a:rPr lang="en-US">
                <a:solidFill>
                  <a:srgbClr val="FF0000"/>
                </a:solidFill>
              </a:rPr>
              <a:t>giúp</a:t>
            </a:r>
            <a:r>
              <a:rPr lang="en-US"/>
              <a:t> người khác làm. Từ đó, các giá trị sau sẽ được nhận ra:</a:t>
            </a:r>
          </a:p>
          <a:p>
            <a:pPr lvl="1"/>
            <a:r>
              <a:rPr lang="en-US" sz="2200" b="1" u="sng">
                <a:solidFill>
                  <a:srgbClr val="FF0000"/>
                </a:solidFill>
              </a:rPr>
              <a:t>Các cá nhân và tương tác</a:t>
            </a:r>
            <a:r>
              <a:rPr lang="en-US" sz="2200">
                <a:solidFill>
                  <a:srgbClr val="FF0000"/>
                </a:solidFill>
              </a:rPr>
              <a:t> </a:t>
            </a:r>
            <a:r>
              <a:rPr lang="en-US" sz="2200"/>
              <a:t>qua </a:t>
            </a:r>
            <a:r>
              <a:rPr lang="en-US" sz="2200" b="1" u="sng">
                <a:solidFill>
                  <a:schemeClr val="accent1"/>
                </a:solidFill>
              </a:rPr>
              <a:t>các quy trình và công cụ</a:t>
            </a:r>
          </a:p>
          <a:p>
            <a:pPr lvl="1"/>
            <a:r>
              <a:rPr lang="en-US" sz="2200" b="1" u="sng">
                <a:solidFill>
                  <a:srgbClr val="FF0000"/>
                </a:solidFill>
              </a:rPr>
              <a:t>Phần mềm làm việc</a:t>
            </a:r>
            <a:r>
              <a:rPr lang="en-US" sz="2200">
                <a:solidFill>
                  <a:srgbClr val="FF0000"/>
                </a:solidFill>
              </a:rPr>
              <a:t> </a:t>
            </a:r>
            <a:r>
              <a:rPr lang="en-US" sz="2200"/>
              <a:t>dựa trên </a:t>
            </a:r>
            <a:r>
              <a:rPr lang="en-US" sz="2200" b="1" u="sng">
                <a:solidFill>
                  <a:schemeClr val="accent1"/>
                </a:solidFill>
              </a:rPr>
              <a:t>tài liệu toàn diện</a:t>
            </a:r>
          </a:p>
          <a:p>
            <a:pPr lvl="1"/>
            <a:r>
              <a:rPr lang="en-US" sz="2200" b="1" u="sng">
                <a:solidFill>
                  <a:srgbClr val="FF0000"/>
                </a:solidFill>
              </a:rPr>
              <a:t>Sự hợp tác của khách hàng</a:t>
            </a:r>
            <a:r>
              <a:rPr lang="en-US" sz="2200"/>
              <a:t> trong quá trình </a:t>
            </a:r>
            <a:r>
              <a:rPr lang="en-US" sz="2200" b="1" u="sng">
                <a:solidFill>
                  <a:schemeClr val="accent1"/>
                </a:solidFill>
              </a:rPr>
              <a:t>đàm phán</a:t>
            </a:r>
            <a:endParaRPr lang="en-US" sz="2200" b="1" u="sng"/>
          </a:p>
          <a:p>
            <a:pPr lvl="1"/>
            <a:r>
              <a:rPr lang="en-US" sz="2200" b="1" u="sng">
                <a:solidFill>
                  <a:srgbClr val="FF0000"/>
                </a:solidFill>
              </a:rPr>
              <a:t>Đáp ứng sự thay đổi </a:t>
            </a:r>
            <a:r>
              <a:rPr lang="en-US" sz="2200"/>
              <a:t>so với việc </a:t>
            </a:r>
            <a:r>
              <a:rPr lang="en-US" sz="2200" b="1" u="sng">
                <a:solidFill>
                  <a:schemeClr val="accent1"/>
                </a:solidFill>
              </a:rPr>
              <a:t>tuân theo kế hoạch</a:t>
            </a:r>
            <a:endParaRPr lang="en-US" b="1" u="sng">
              <a:solidFill>
                <a:schemeClr val="accent1"/>
              </a:solidFill>
            </a:endParaRPr>
          </a:p>
          <a:p>
            <a:r>
              <a:rPr lang="en-US"/>
              <a:t>Các mục </a:t>
            </a:r>
            <a:r>
              <a:rPr lang="en-US" b="1" u="sng">
                <a:solidFill>
                  <a:srgbClr val="FF0000"/>
                </a:solidFill>
              </a:rPr>
              <a:t>bên trái</a:t>
            </a:r>
            <a:r>
              <a:rPr lang="en-US">
                <a:solidFill>
                  <a:srgbClr val="FF0000"/>
                </a:solidFill>
              </a:rPr>
              <a:t> </a:t>
            </a:r>
            <a:r>
              <a:rPr lang="en-US"/>
              <a:t>được coi trọng hơn </a:t>
            </a:r>
            <a:r>
              <a:rPr lang="en-US" u="sng">
                <a:solidFill>
                  <a:schemeClr val="accent1"/>
                </a:solidFill>
              </a:rPr>
              <a:t>bên phải</a:t>
            </a:r>
            <a:r>
              <a:rPr lang="en-US"/>
              <a:t>.</a:t>
            </a:r>
          </a:p>
        </p:txBody>
      </p:sp>
      <p:sp>
        <p:nvSpPr>
          <p:cNvPr id="4" name="Slide Number Placeholder 3"/>
          <p:cNvSpPr>
            <a:spLocks noGrp="1"/>
          </p:cNvSpPr>
          <p:nvPr>
            <p:ph type="sldNum" sz="quarter" idx="12"/>
          </p:nvPr>
        </p:nvSpPr>
        <p:spPr/>
        <p:txBody>
          <a:bodyPr/>
          <a:lstStyle/>
          <a:p>
            <a:fld id="{56969FB6-8607-469E-84BB-4E9214D062C9}" type="slidenum">
              <a:rPr lang="en-US" smtClean="0"/>
              <a:pPr/>
              <a:t>10</a:t>
            </a:fld>
            <a:endParaRPr lang="en-US"/>
          </a:p>
        </p:txBody>
      </p:sp>
      <p:sp>
        <p:nvSpPr>
          <p:cNvPr id="5" name="Rectangle 4"/>
          <p:cNvSpPr/>
          <p:nvPr/>
        </p:nvSpPr>
        <p:spPr>
          <a:xfrm>
            <a:off x="5998909" y="5687259"/>
            <a:ext cx="2652649" cy="369332"/>
          </a:xfrm>
          <a:prstGeom prst="rect">
            <a:avLst/>
          </a:prstGeom>
        </p:spPr>
        <p:txBody>
          <a:bodyPr wrap="none">
            <a:spAutoFit/>
          </a:bodyPr>
          <a:lstStyle/>
          <a:p>
            <a:r>
              <a:rPr lang="fr-FR"/>
              <a:t>http://agilemanifesto.org/</a:t>
            </a:r>
          </a:p>
        </p:txBody>
      </p:sp>
    </p:spTree>
    <p:extLst>
      <p:ext uri="{BB962C8B-B14F-4D97-AF65-F5344CB8AC3E}">
        <p14:creationId xmlns:p14="http://schemas.microsoft.com/office/powerpoint/2010/main" val="3637422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 Agile: 12 nguyên lý</a:t>
            </a:r>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a:t>Ưu tiên cao nhất của là làm </a:t>
            </a:r>
            <a:r>
              <a:rPr lang="en-US">
                <a:solidFill>
                  <a:srgbClr val="FF0000"/>
                </a:solidFill>
              </a:rPr>
              <a:t>hài lòng khách hàng </a:t>
            </a:r>
            <a:r>
              <a:rPr lang="en-US"/>
              <a:t>thông qua việc </a:t>
            </a:r>
            <a:r>
              <a:rPr lang="en-US">
                <a:solidFill>
                  <a:srgbClr val="FF0000"/>
                </a:solidFill>
              </a:rPr>
              <a:t>phân phối sớm </a:t>
            </a:r>
            <a:r>
              <a:rPr lang="en-US"/>
              <a:t>và liên tục các phần mềm có giá trị.</a:t>
            </a:r>
          </a:p>
          <a:p>
            <a:pPr marL="514350" indent="-514350">
              <a:buFont typeface="+mj-lt"/>
              <a:buAutoNum type="arabicPeriod"/>
            </a:pPr>
            <a:r>
              <a:rPr lang="en-US">
                <a:solidFill>
                  <a:srgbClr val="FF0000"/>
                </a:solidFill>
              </a:rPr>
              <a:t>Hoan nghênh các yêu cầu thay đổi</a:t>
            </a:r>
            <a:r>
              <a:rPr lang="en-US"/>
              <a:t>, ngay cả trong giai đoạn muộn của việc phát triển. Các quy trình nhanh khai thác sự thay đổi vì lợi thế cạnh tranh của khách hàng.</a:t>
            </a:r>
          </a:p>
          <a:p>
            <a:pPr marL="514350" indent="-514350">
              <a:buFont typeface="+mj-lt"/>
              <a:buAutoNum type="arabicPeriod"/>
            </a:pPr>
            <a:r>
              <a:rPr lang="en-US">
                <a:solidFill>
                  <a:srgbClr val="FF0000"/>
                </a:solidFill>
              </a:rPr>
              <a:t>Cung cấp sản phẩm phần mềm thường xuyên</a:t>
            </a:r>
            <a:r>
              <a:rPr lang="en-US"/>
              <a:t>, từ vài tuần đến vài tháng, ưu tiên khoảng thời gian ngắn hơn.</a:t>
            </a:r>
          </a:p>
          <a:p>
            <a:pPr marL="514350" indent="-514350">
              <a:buFont typeface="+mj-lt"/>
              <a:buAutoNum type="arabicPeriod"/>
            </a:pPr>
            <a:r>
              <a:rPr lang="en-US"/>
              <a:t>Người kinh doanh và nhà phát triển phải </a:t>
            </a:r>
            <a:r>
              <a:rPr lang="en-US">
                <a:solidFill>
                  <a:srgbClr val="FF0000"/>
                </a:solidFill>
              </a:rPr>
              <a:t>làm việc cùng nhau </a:t>
            </a:r>
            <a:r>
              <a:rPr lang="en-US"/>
              <a:t>hàng ngày trong suốt dự án.</a:t>
            </a:r>
          </a:p>
          <a:p>
            <a:pPr marL="514350" indent="-514350">
              <a:buFont typeface="+mj-lt"/>
              <a:buAutoNum type="arabicPeriod"/>
            </a:pPr>
            <a:r>
              <a:rPr lang="en-US"/>
              <a:t>Xây dựng các dự án xung quanh những </a:t>
            </a:r>
            <a:r>
              <a:rPr lang="en-US">
                <a:solidFill>
                  <a:srgbClr val="FF0000"/>
                </a:solidFill>
              </a:rPr>
              <a:t>cá nhân có động lực</a:t>
            </a:r>
            <a:r>
              <a:rPr lang="en-US"/>
              <a:t>. Cung cấp cho họ môi trường và sự hỗ trợ mà họ cần, và tin tưởng để họ hoàn thành công việc.</a:t>
            </a:r>
          </a:p>
          <a:p>
            <a:pPr marL="514350" indent="-514350">
              <a:buFont typeface="+mj-lt"/>
              <a:buAutoNum type="arabicPeriod"/>
            </a:pPr>
            <a:r>
              <a:rPr lang="en-US"/>
              <a:t>Phương pháp hiệu quả nhất để truyền tải thông tin đến và trong nhóm phát triển là </a:t>
            </a:r>
            <a:r>
              <a:rPr lang="en-US">
                <a:solidFill>
                  <a:srgbClr val="FF0000"/>
                </a:solidFill>
              </a:rPr>
              <a:t>trò chuyện trực tiếp</a:t>
            </a:r>
            <a:r>
              <a:rPr lang="en-US"/>
              <a:t>.</a:t>
            </a:r>
          </a:p>
        </p:txBody>
      </p:sp>
      <p:sp>
        <p:nvSpPr>
          <p:cNvPr id="4" name="Slide Number Placeholder 3"/>
          <p:cNvSpPr>
            <a:spLocks noGrp="1"/>
          </p:cNvSpPr>
          <p:nvPr>
            <p:ph type="sldNum" sz="quarter" idx="12"/>
          </p:nvPr>
        </p:nvSpPr>
        <p:spPr/>
        <p:txBody>
          <a:bodyPr/>
          <a:lstStyle/>
          <a:p>
            <a:fld id="{56969FB6-8607-469E-84BB-4E9214D062C9}" type="slidenum">
              <a:rPr lang="en-US" smtClean="0"/>
              <a:pPr/>
              <a:t>11</a:t>
            </a:fld>
            <a:endParaRPr lang="en-US"/>
          </a:p>
        </p:txBody>
      </p:sp>
    </p:spTree>
    <p:extLst>
      <p:ext uri="{BB962C8B-B14F-4D97-AF65-F5344CB8AC3E}">
        <p14:creationId xmlns:p14="http://schemas.microsoft.com/office/powerpoint/2010/main" val="579074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 Agile: 12 nguyên lý</a:t>
            </a:r>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startAt="7"/>
            </a:pPr>
            <a:r>
              <a:rPr lang="en-US"/>
              <a:t>Phần mềm làm việc là thước đo chính của </a:t>
            </a:r>
            <a:r>
              <a:rPr lang="en-US">
                <a:solidFill>
                  <a:srgbClr val="FF0000"/>
                </a:solidFill>
              </a:rPr>
              <a:t>sự tiến bộ</a:t>
            </a:r>
            <a:r>
              <a:rPr lang="en-US"/>
              <a:t>.</a:t>
            </a:r>
          </a:p>
          <a:p>
            <a:pPr marL="514350" indent="-514350">
              <a:buFont typeface="+mj-lt"/>
              <a:buAutoNum type="arabicPeriod" startAt="7"/>
            </a:pPr>
            <a:r>
              <a:rPr lang="en-US"/>
              <a:t>Các quy trình Agile thúc </a:t>
            </a:r>
            <a:r>
              <a:rPr lang="en-US">
                <a:solidFill>
                  <a:srgbClr val="FF0000"/>
                </a:solidFill>
              </a:rPr>
              <a:t>đẩy sự phát triển</a:t>
            </a:r>
            <a:r>
              <a:rPr lang="en-US"/>
              <a:t> bền vững. Các nhà tài trợ, nhà phát triển và người dùng sẽ có thể duy trì một tốc độ phát triển liên tục.</a:t>
            </a:r>
          </a:p>
          <a:p>
            <a:pPr marL="514350" indent="-514350">
              <a:buFont typeface="+mj-lt"/>
              <a:buAutoNum type="arabicPeriod" startAt="7"/>
            </a:pPr>
            <a:r>
              <a:rPr lang="en-US"/>
              <a:t>Sự </a:t>
            </a:r>
            <a:r>
              <a:rPr lang="en-US">
                <a:solidFill>
                  <a:srgbClr val="FF0000"/>
                </a:solidFill>
              </a:rPr>
              <a:t>quan tâm</a:t>
            </a:r>
            <a:r>
              <a:rPr lang="en-US"/>
              <a:t> liên tục, sự xuất sắc về kỹ thuật và thiết kế tốt giúp tăng cường sự nhanh nhẹn.</a:t>
            </a:r>
          </a:p>
          <a:p>
            <a:pPr marL="514350" indent="-514350">
              <a:buFont typeface="+mj-lt"/>
              <a:buAutoNum type="arabicPeriod" startAt="7"/>
            </a:pPr>
            <a:r>
              <a:rPr lang="en-US"/>
              <a:t>Sự </a:t>
            </a:r>
            <a:r>
              <a:rPr lang="en-US">
                <a:solidFill>
                  <a:srgbClr val="FF0000"/>
                </a:solidFill>
              </a:rPr>
              <a:t>đơn giản </a:t>
            </a:r>
            <a:r>
              <a:rPr lang="en-US"/>
              <a:t>- nghệ thuật tối đa hóa khối lượng công việc chưa hoàn thành - là điều cần thiết.</a:t>
            </a:r>
          </a:p>
          <a:p>
            <a:pPr marL="514350" indent="-514350">
              <a:buFont typeface="+mj-lt"/>
              <a:buAutoNum type="arabicPeriod" startAt="7"/>
            </a:pPr>
            <a:r>
              <a:rPr lang="en-US"/>
              <a:t>Các </a:t>
            </a:r>
            <a:r>
              <a:rPr lang="en-US">
                <a:solidFill>
                  <a:srgbClr val="FF0000"/>
                </a:solidFill>
              </a:rPr>
              <a:t>kiến ​trúc</a:t>
            </a:r>
            <a:r>
              <a:rPr lang="en-US"/>
              <a:t>, </a:t>
            </a:r>
            <a:r>
              <a:rPr lang="en-US">
                <a:solidFill>
                  <a:srgbClr val="FF0000"/>
                </a:solidFill>
              </a:rPr>
              <a:t>yêu cầu </a:t>
            </a:r>
            <a:r>
              <a:rPr lang="en-US"/>
              <a:t>và </a:t>
            </a:r>
            <a:r>
              <a:rPr lang="en-US">
                <a:solidFill>
                  <a:srgbClr val="FF0000"/>
                </a:solidFill>
              </a:rPr>
              <a:t>thiết kế </a:t>
            </a:r>
            <a:r>
              <a:rPr lang="en-US"/>
              <a:t>tốt nhất </a:t>
            </a:r>
            <a:r>
              <a:rPr lang="en-US">
                <a:solidFill>
                  <a:srgbClr val="FF0000"/>
                </a:solidFill>
              </a:rPr>
              <a:t>xuất hiện từ </a:t>
            </a:r>
            <a:r>
              <a:rPr lang="en-US"/>
              <a:t>các </a:t>
            </a:r>
            <a:r>
              <a:rPr lang="en-US">
                <a:solidFill>
                  <a:srgbClr val="FF0000"/>
                </a:solidFill>
              </a:rPr>
              <a:t>nhóm dự án</a:t>
            </a:r>
            <a:r>
              <a:rPr lang="en-US"/>
              <a:t>.</a:t>
            </a:r>
          </a:p>
          <a:p>
            <a:pPr marL="514350" indent="-514350">
              <a:buFont typeface="+mj-lt"/>
              <a:buAutoNum type="arabicPeriod" startAt="7"/>
            </a:pPr>
            <a:r>
              <a:rPr lang="en-US"/>
              <a:t>Theo định kỳ, các nhóm </a:t>
            </a:r>
            <a:r>
              <a:rPr lang="en-US">
                <a:solidFill>
                  <a:srgbClr val="FF0000"/>
                </a:solidFill>
              </a:rPr>
              <a:t>phản ánh </a:t>
            </a:r>
            <a:r>
              <a:rPr lang="en-US"/>
              <a:t>về cách trở nên hiệu quả hơn, sau đó </a:t>
            </a:r>
            <a:r>
              <a:rPr lang="en-US">
                <a:solidFill>
                  <a:srgbClr val="FF0000"/>
                </a:solidFill>
              </a:rPr>
              <a:t>điều chỉnh </a:t>
            </a:r>
            <a:r>
              <a:rPr lang="en-US"/>
              <a:t>hoạt động của mình sao cho cho phù hợp.</a:t>
            </a:r>
          </a:p>
        </p:txBody>
      </p:sp>
      <p:sp>
        <p:nvSpPr>
          <p:cNvPr id="4" name="Slide Number Placeholder 3"/>
          <p:cNvSpPr>
            <a:spLocks noGrp="1"/>
          </p:cNvSpPr>
          <p:nvPr>
            <p:ph type="sldNum" sz="quarter" idx="12"/>
          </p:nvPr>
        </p:nvSpPr>
        <p:spPr/>
        <p:txBody>
          <a:bodyPr/>
          <a:lstStyle/>
          <a:p>
            <a:fld id="{56969FB6-8607-469E-84BB-4E9214D062C9}" type="slidenum">
              <a:rPr lang="en-US" smtClean="0"/>
              <a:pPr/>
              <a:t>12</a:t>
            </a:fld>
            <a:endParaRPr lang="en-US"/>
          </a:p>
        </p:txBody>
      </p:sp>
    </p:spTree>
    <p:extLst>
      <p:ext uri="{BB962C8B-B14F-4D97-AF65-F5344CB8AC3E}">
        <p14:creationId xmlns:p14="http://schemas.microsoft.com/office/powerpoint/2010/main" val="536081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Nội</a:t>
            </a:r>
            <a:r>
              <a:rPr lang="en-US"/>
              <a:t> dung</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a:t>Khái niệm</a:t>
            </a:r>
          </a:p>
          <a:p>
            <a:pPr marL="514350" indent="-514350">
              <a:buFont typeface="+mj-lt"/>
              <a:buAutoNum type="arabicPeriod"/>
            </a:pPr>
            <a:r>
              <a:rPr lang="en-US"/>
              <a:t>Các nguyên lý cơ bản của phương pháp Agile</a:t>
            </a:r>
          </a:p>
          <a:p>
            <a:pPr marL="514350" indent="-514350">
              <a:buFont typeface="+mj-lt"/>
              <a:buAutoNum type="arabicPeriod"/>
            </a:pPr>
            <a:r>
              <a:rPr lang="en-US">
                <a:solidFill>
                  <a:srgbClr val="FF0000"/>
                </a:solidFill>
              </a:rPr>
              <a:t>Ưu, nhược điểm của phương pháp Agile</a:t>
            </a:r>
          </a:p>
          <a:p>
            <a:pPr marL="514350" indent="-514350">
              <a:buFont typeface="+mj-lt"/>
              <a:buAutoNum type="arabicPeriod"/>
            </a:pPr>
            <a:r>
              <a:rPr lang="en-US"/>
              <a:t>Extreme Programming</a:t>
            </a:r>
          </a:p>
          <a:p>
            <a:pPr marL="514350" indent="-514350">
              <a:buFont typeface="+mj-lt"/>
              <a:buAutoNum type="arabicPeriod"/>
            </a:pPr>
            <a:r>
              <a:rPr lang="en-US"/>
              <a:t>Scrum</a:t>
            </a:r>
          </a:p>
          <a:p>
            <a:pPr marL="514350" indent="-514350">
              <a:buFont typeface="+mj-lt"/>
              <a:buAutoNum type="arabicPeriod"/>
            </a:pPr>
            <a:r>
              <a:rPr lang="en-US"/>
              <a:t>Các phương pháp Agile khác</a:t>
            </a:r>
          </a:p>
        </p:txBody>
      </p:sp>
      <p:sp>
        <p:nvSpPr>
          <p:cNvPr id="4" name="Slide Number Placeholder 3"/>
          <p:cNvSpPr>
            <a:spLocks noGrp="1"/>
          </p:cNvSpPr>
          <p:nvPr>
            <p:ph type="sldNum" sz="quarter" idx="12"/>
          </p:nvPr>
        </p:nvSpPr>
        <p:spPr/>
        <p:txBody>
          <a:bodyPr/>
          <a:lstStyle/>
          <a:p>
            <a:fld id="{56969FB6-8607-469E-84BB-4E9214D062C9}" type="slidenum">
              <a:rPr lang="en-US" smtClean="0"/>
              <a:pPr/>
              <a:t>13</a:t>
            </a:fld>
            <a:endParaRPr lang="en-US"/>
          </a:p>
        </p:txBody>
      </p:sp>
    </p:spTree>
    <p:extLst>
      <p:ext uri="{BB962C8B-B14F-4D97-AF65-F5344CB8AC3E}">
        <p14:creationId xmlns:p14="http://schemas.microsoft.com/office/powerpoint/2010/main" val="123818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Ưu, nhược điểm của phương pháp Agile</a:t>
            </a:r>
          </a:p>
        </p:txBody>
      </p:sp>
      <p:sp>
        <p:nvSpPr>
          <p:cNvPr id="3" name="Content Placeholder 2"/>
          <p:cNvSpPr>
            <a:spLocks noGrp="1"/>
          </p:cNvSpPr>
          <p:nvPr>
            <p:ph idx="1"/>
          </p:nvPr>
        </p:nvSpPr>
        <p:spPr/>
        <p:txBody>
          <a:bodyPr>
            <a:normAutofit fontScale="85000" lnSpcReduction="10000"/>
          </a:bodyPr>
          <a:lstStyle/>
          <a:p>
            <a:pPr algn="l">
              <a:buFont typeface="Arial" panose="020B0604020202020204" pitchFamily="34" charset="0"/>
              <a:buChar char="•"/>
            </a:pPr>
            <a:r>
              <a:rPr lang="en-US">
                <a:solidFill>
                  <a:srgbClr val="1B1B1B"/>
                </a:solidFill>
                <a:latin typeface="Open Sans"/>
              </a:rPr>
              <a:t>Phù hợp với</a:t>
            </a:r>
            <a:r>
              <a:rPr lang="vi-VN" b="0" i="0">
                <a:solidFill>
                  <a:srgbClr val="1B1B1B"/>
                </a:solidFill>
                <a:effectLst/>
                <a:latin typeface="Open Sans"/>
              </a:rPr>
              <a:t> những </a:t>
            </a:r>
            <a:r>
              <a:rPr lang="vi-VN" b="0" i="0">
                <a:solidFill>
                  <a:srgbClr val="FF0000"/>
                </a:solidFill>
                <a:effectLst/>
                <a:latin typeface="Open Sans"/>
              </a:rPr>
              <a:t>dự án nhỏ </a:t>
            </a:r>
            <a:r>
              <a:rPr lang="vi-VN" b="0" i="0">
                <a:solidFill>
                  <a:srgbClr val="1B1B1B"/>
                </a:solidFill>
                <a:effectLst/>
                <a:latin typeface="Open Sans"/>
              </a:rPr>
              <a:t>thường có những yêu cầu không được xác định rõ ràng </a:t>
            </a:r>
            <a:r>
              <a:rPr lang="en-US" b="0" i="0">
                <a:solidFill>
                  <a:srgbClr val="1B1B1B"/>
                </a:solidFill>
                <a:effectLst/>
                <a:latin typeface="Open Sans"/>
              </a:rPr>
              <a:t>(</a:t>
            </a:r>
            <a:r>
              <a:rPr lang="vi-VN" b="0" i="0">
                <a:solidFill>
                  <a:srgbClr val="1B1B1B"/>
                </a:solidFill>
                <a:effectLst/>
                <a:latin typeface="Open Sans"/>
              </a:rPr>
              <a:t>có thể thay đổi thường xuyên</a:t>
            </a:r>
            <a:r>
              <a:rPr lang="en-US" b="0" i="0">
                <a:solidFill>
                  <a:srgbClr val="1B1B1B"/>
                </a:solidFill>
                <a:effectLst/>
                <a:latin typeface="Open Sans"/>
              </a:rPr>
              <a:t>)</a:t>
            </a:r>
            <a:r>
              <a:rPr lang="vi-VN" b="0" i="0">
                <a:solidFill>
                  <a:srgbClr val="1B1B1B"/>
                </a:solidFill>
                <a:effectLst/>
                <a:latin typeface="Open Sans"/>
              </a:rPr>
              <a:t>.</a:t>
            </a:r>
          </a:p>
          <a:p>
            <a:pPr algn="l">
              <a:buFont typeface="Arial" panose="020B0604020202020204" pitchFamily="34" charset="0"/>
              <a:buChar char="•"/>
            </a:pPr>
            <a:r>
              <a:rPr lang="en-US">
                <a:solidFill>
                  <a:srgbClr val="1B1B1B"/>
                </a:solidFill>
                <a:latin typeface="Open Sans"/>
              </a:rPr>
              <a:t>K</a:t>
            </a:r>
            <a:r>
              <a:rPr lang="vi-VN" b="0" i="0">
                <a:solidFill>
                  <a:srgbClr val="1B1B1B"/>
                </a:solidFill>
                <a:effectLst/>
                <a:latin typeface="Open Sans"/>
              </a:rPr>
              <a:t>hách hàng có thể được </a:t>
            </a:r>
            <a:r>
              <a:rPr lang="vi-VN" b="0" i="0">
                <a:solidFill>
                  <a:srgbClr val="FF0000"/>
                </a:solidFill>
                <a:effectLst/>
                <a:latin typeface="Open Sans"/>
              </a:rPr>
              <a:t>xem trước từng phần </a:t>
            </a:r>
            <a:r>
              <a:rPr lang="vi-VN" b="0" i="0">
                <a:solidFill>
                  <a:srgbClr val="1B1B1B"/>
                </a:solidFill>
                <a:effectLst/>
                <a:latin typeface="Open Sans"/>
              </a:rPr>
              <a:t>dự án trong quá trình phát triển</a:t>
            </a:r>
            <a:r>
              <a:rPr lang="en-US" b="0" i="0">
                <a:solidFill>
                  <a:srgbClr val="1B1B1B"/>
                </a:solidFill>
                <a:effectLst/>
                <a:latin typeface="Open Sans"/>
              </a:rPr>
              <a:t>,</a:t>
            </a:r>
            <a:r>
              <a:rPr lang="vi-VN" b="0" i="0">
                <a:solidFill>
                  <a:srgbClr val="1B1B1B"/>
                </a:solidFill>
                <a:effectLst/>
                <a:latin typeface="Open Sans"/>
              </a:rPr>
              <a:t> luôn </a:t>
            </a:r>
            <a:r>
              <a:rPr lang="vi-VN" b="0" i="0">
                <a:solidFill>
                  <a:srgbClr val="FF0000"/>
                </a:solidFill>
                <a:effectLst/>
                <a:latin typeface="Open Sans"/>
              </a:rPr>
              <a:t>sẵn sàng cho bất kỳ thay đổi </a:t>
            </a:r>
            <a:r>
              <a:rPr lang="vi-VN" b="0" i="0">
                <a:solidFill>
                  <a:srgbClr val="1B1B1B"/>
                </a:solidFill>
                <a:effectLst/>
                <a:latin typeface="Open Sans"/>
              </a:rPr>
              <a:t>từ phía khách hàng.</a:t>
            </a:r>
          </a:p>
          <a:p>
            <a:pPr algn="l">
              <a:buFont typeface="Arial" panose="020B0604020202020204" pitchFamily="34" charset="0"/>
              <a:buChar char="•"/>
            </a:pPr>
            <a:r>
              <a:rPr lang="vi-VN" b="0" i="0">
                <a:solidFill>
                  <a:srgbClr val="1B1B1B"/>
                </a:solidFill>
                <a:effectLst/>
                <a:latin typeface="Open Sans"/>
              </a:rPr>
              <a:t>Agile chia dự án thành những phần nhỏ và giao cho </a:t>
            </a:r>
            <a:r>
              <a:rPr lang="en-US" b="0" i="0">
                <a:solidFill>
                  <a:srgbClr val="1B1B1B"/>
                </a:solidFill>
                <a:effectLst/>
                <a:latin typeface="Open Sans"/>
              </a:rPr>
              <a:t>nhóm phát triển</a:t>
            </a:r>
            <a:r>
              <a:rPr lang="vi-VN" b="0" i="0">
                <a:solidFill>
                  <a:srgbClr val="1B1B1B"/>
                </a:solidFill>
                <a:effectLst/>
                <a:latin typeface="Open Sans"/>
              </a:rPr>
              <a:t>, hàng ngày tất cả mọi người phải họp trong khoảng thời gian ngắn </a:t>
            </a:r>
            <a:r>
              <a:rPr lang="vi-VN" b="0" i="0">
                <a:solidFill>
                  <a:srgbClr val="FF0000"/>
                </a:solidFill>
                <a:effectLst/>
                <a:latin typeface="Open Sans"/>
              </a:rPr>
              <a:t>để thảo luận về tiến độ và giải quyết những vấn đề nảy sinh </a:t>
            </a:r>
            <a:r>
              <a:rPr lang="vi-VN" b="0" i="0">
                <a:solidFill>
                  <a:srgbClr val="1B1B1B"/>
                </a:solidFill>
                <a:effectLst/>
                <a:latin typeface="Open Sans"/>
              </a:rPr>
              <a:t>nếu có </a:t>
            </a:r>
            <a:r>
              <a:rPr lang="vi-VN" b="0" i="0">
                <a:solidFill>
                  <a:srgbClr val="FF0000"/>
                </a:solidFill>
                <a:effectLst/>
                <a:latin typeface="Open Sans"/>
              </a:rPr>
              <a:t>nhằm đảm bảo đúng quy trình</a:t>
            </a:r>
            <a:r>
              <a:rPr lang="vi-VN" b="0" i="0">
                <a:solidFill>
                  <a:srgbClr val="1B1B1B"/>
                </a:solidFill>
                <a:effectLst/>
                <a:latin typeface="Open Sans"/>
              </a:rPr>
              <a:t> phát triển dự án.</a:t>
            </a:r>
          </a:p>
          <a:p>
            <a:pPr algn="l">
              <a:buFont typeface="Arial" panose="020B0604020202020204" pitchFamily="34" charset="0"/>
              <a:buChar char="•"/>
            </a:pPr>
            <a:r>
              <a:rPr lang="vi-VN" b="0" i="0">
                <a:solidFill>
                  <a:srgbClr val="FF0000"/>
                </a:solidFill>
                <a:effectLst/>
                <a:latin typeface="Open Sans"/>
              </a:rPr>
              <a:t>Tỉ lệ thành công</a:t>
            </a:r>
            <a:r>
              <a:rPr lang="vi-VN" b="0" i="0">
                <a:solidFill>
                  <a:srgbClr val="1B1B1B"/>
                </a:solidFill>
                <a:effectLst/>
                <a:latin typeface="Open Sans"/>
              </a:rPr>
              <a:t> của các dự án sử dụng Agile thường cao hơn các quy trình khác.</a:t>
            </a:r>
          </a:p>
          <a:p>
            <a:pPr lvl="1"/>
            <a:endParaRPr lang="en-US">
              <a:solidFill>
                <a:srgbClr val="FF0000"/>
              </a:solidFill>
            </a:endParaRPr>
          </a:p>
        </p:txBody>
      </p:sp>
      <p:sp>
        <p:nvSpPr>
          <p:cNvPr id="4" name="Slide Number Placeholder 3"/>
          <p:cNvSpPr>
            <a:spLocks noGrp="1"/>
          </p:cNvSpPr>
          <p:nvPr>
            <p:ph type="sldNum" sz="quarter" idx="12"/>
          </p:nvPr>
        </p:nvSpPr>
        <p:spPr/>
        <p:txBody>
          <a:bodyPr/>
          <a:lstStyle/>
          <a:p>
            <a:fld id="{56969FB6-8607-469E-84BB-4E9214D062C9}" type="slidenum">
              <a:rPr lang="en-US" smtClean="0"/>
              <a:pPr/>
              <a:t>14</a:t>
            </a:fld>
            <a:endParaRPr lang="en-US"/>
          </a:p>
        </p:txBody>
      </p:sp>
    </p:spTree>
    <p:extLst>
      <p:ext uri="{BB962C8B-B14F-4D97-AF65-F5344CB8AC3E}">
        <p14:creationId xmlns:p14="http://schemas.microsoft.com/office/powerpoint/2010/main" val="2523216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Ưu, nhược điểm của phương pháp Agile</a:t>
            </a:r>
          </a:p>
        </p:txBody>
      </p:sp>
      <p:sp>
        <p:nvSpPr>
          <p:cNvPr id="3" name="Content Placeholder 2"/>
          <p:cNvSpPr>
            <a:spLocks noGrp="1"/>
          </p:cNvSpPr>
          <p:nvPr>
            <p:ph idx="1"/>
          </p:nvPr>
        </p:nvSpPr>
        <p:spPr/>
        <p:txBody>
          <a:bodyPr>
            <a:normAutofit/>
          </a:bodyPr>
          <a:lstStyle/>
          <a:p>
            <a:r>
              <a:rPr lang="en-US" sz="2400">
                <a:solidFill>
                  <a:srgbClr val="FF0000"/>
                </a:solidFill>
              </a:rPr>
              <a:t>Khó xác định </a:t>
            </a:r>
            <a:r>
              <a:rPr lang="en-US" sz="2400"/>
              <a:t>về loại dự án phần mềm nào phù hợp nhất cho cách tiếp cận Agile.</a:t>
            </a:r>
          </a:p>
          <a:p>
            <a:r>
              <a:rPr lang="en-US" sz="2400"/>
              <a:t>Nhiều tổ chức lớn gặp </a:t>
            </a:r>
            <a:r>
              <a:rPr lang="en-US" sz="2400">
                <a:solidFill>
                  <a:srgbClr val="FF0000"/>
                </a:solidFill>
              </a:rPr>
              <a:t>khó khăn trong việc chuyển từ phương pháp truyền thống sang một phương pháp Agile (linh hoạt)</a:t>
            </a:r>
            <a:r>
              <a:rPr lang="en-US" sz="2400"/>
              <a:t>.</a:t>
            </a:r>
          </a:p>
          <a:p>
            <a:r>
              <a:rPr lang="en-US" sz="2400"/>
              <a:t>Khi </a:t>
            </a:r>
            <a:r>
              <a:rPr lang="en-US" sz="2400">
                <a:solidFill>
                  <a:srgbClr val="FF0000"/>
                </a:solidFill>
              </a:rPr>
              <a:t>Agile có rủi ro</a:t>
            </a:r>
            <a:r>
              <a:rPr lang="en-US" sz="2400"/>
              <a:t>: </a:t>
            </a:r>
          </a:p>
          <a:p>
            <a:pPr lvl="1"/>
            <a:r>
              <a:rPr lang="en-US" sz="2000"/>
              <a:t>Phát triển </a:t>
            </a:r>
            <a:r>
              <a:rPr lang="en-US" sz="2000">
                <a:solidFill>
                  <a:srgbClr val="FF0000"/>
                </a:solidFill>
              </a:rPr>
              <a:t>quy mô lớn </a:t>
            </a:r>
            <a:r>
              <a:rPr lang="en-US" sz="2000"/>
              <a:t>(&gt; 20 nhà phát triển)</a:t>
            </a:r>
          </a:p>
          <a:p>
            <a:pPr lvl="1"/>
            <a:r>
              <a:rPr lang="en-US" sz="2000"/>
              <a:t>Phát triển </a:t>
            </a:r>
            <a:r>
              <a:rPr lang="en-US" sz="2000">
                <a:solidFill>
                  <a:srgbClr val="FF0000"/>
                </a:solidFill>
              </a:rPr>
              <a:t>phân tán </a:t>
            </a:r>
            <a:r>
              <a:rPr lang="en-US" sz="2000"/>
              <a:t>(các nhóm không nằm chung)</a:t>
            </a:r>
          </a:p>
          <a:p>
            <a:pPr lvl="1"/>
            <a:r>
              <a:rPr lang="en-US" sz="2000" err="1"/>
              <a:t>Khách</a:t>
            </a:r>
            <a:r>
              <a:rPr lang="en-US" sz="2000"/>
              <a:t> hàng hoặc </a:t>
            </a:r>
            <a:r>
              <a:rPr lang="en-US" sz="2000">
                <a:solidFill>
                  <a:srgbClr val="FF0000"/>
                </a:solidFill>
              </a:rPr>
              <a:t>người liên hệ không đáng tin cậy</a:t>
            </a:r>
          </a:p>
          <a:p>
            <a:pPr lvl="1"/>
            <a:r>
              <a:rPr lang="en-US" sz="2000"/>
              <a:t>Bắt buộc </a:t>
            </a:r>
            <a:r>
              <a:rPr lang="en-US" sz="2000">
                <a:solidFill>
                  <a:srgbClr val="FF0000"/>
                </a:solidFill>
              </a:rPr>
              <a:t>quy trình nhanh </a:t>
            </a:r>
            <a:r>
              <a:rPr lang="en-US" sz="2000"/>
              <a:t>trong nhóm phát triển</a:t>
            </a:r>
          </a:p>
          <a:p>
            <a:pPr lvl="1"/>
            <a:r>
              <a:rPr lang="en-US" sz="2000"/>
              <a:t>Nhà phát triển </a:t>
            </a:r>
            <a:r>
              <a:rPr lang="en-US" sz="2000">
                <a:solidFill>
                  <a:srgbClr val="FF0000"/>
                </a:solidFill>
              </a:rPr>
              <a:t>thiếu kinh nghiệm</a:t>
            </a:r>
          </a:p>
        </p:txBody>
      </p:sp>
      <p:sp>
        <p:nvSpPr>
          <p:cNvPr id="4" name="Slide Number Placeholder 3"/>
          <p:cNvSpPr>
            <a:spLocks noGrp="1"/>
          </p:cNvSpPr>
          <p:nvPr>
            <p:ph type="sldNum" sz="quarter" idx="12"/>
          </p:nvPr>
        </p:nvSpPr>
        <p:spPr/>
        <p:txBody>
          <a:bodyPr/>
          <a:lstStyle/>
          <a:p>
            <a:fld id="{56969FB6-8607-469E-84BB-4E9214D062C9}" type="slidenum">
              <a:rPr lang="en-US" smtClean="0"/>
              <a:pPr/>
              <a:t>15</a:t>
            </a:fld>
            <a:endParaRPr lang="en-US"/>
          </a:p>
        </p:txBody>
      </p:sp>
    </p:spTree>
    <p:extLst>
      <p:ext uri="{BB962C8B-B14F-4D97-AF65-F5344CB8AC3E}">
        <p14:creationId xmlns:p14="http://schemas.microsoft.com/office/powerpoint/2010/main" val="2867096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Nội</a:t>
            </a:r>
            <a:r>
              <a:rPr lang="en-US"/>
              <a:t> dung</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a:t>Khái niệm</a:t>
            </a:r>
          </a:p>
          <a:p>
            <a:pPr marL="514350" indent="-514350">
              <a:buFont typeface="+mj-lt"/>
              <a:buAutoNum type="arabicPeriod"/>
            </a:pPr>
            <a:r>
              <a:rPr lang="en-US"/>
              <a:t>Các nguyên lý cơ bản của phương pháp Agile</a:t>
            </a:r>
          </a:p>
          <a:p>
            <a:pPr marL="514350" indent="-514350">
              <a:buFont typeface="+mj-lt"/>
              <a:buAutoNum type="arabicPeriod"/>
            </a:pPr>
            <a:r>
              <a:rPr lang="en-US"/>
              <a:t>Ưu, nhược điểm của phương pháp Agile</a:t>
            </a:r>
          </a:p>
          <a:p>
            <a:pPr marL="514350" indent="-514350">
              <a:buFont typeface="+mj-lt"/>
              <a:buAutoNum type="arabicPeriod"/>
            </a:pPr>
            <a:r>
              <a:rPr lang="en-US">
                <a:solidFill>
                  <a:srgbClr val="FF0000"/>
                </a:solidFill>
              </a:rPr>
              <a:t>Extreme Programming</a:t>
            </a:r>
          </a:p>
          <a:p>
            <a:pPr marL="514350" indent="-514350">
              <a:buFont typeface="+mj-lt"/>
              <a:buAutoNum type="arabicPeriod"/>
            </a:pPr>
            <a:r>
              <a:rPr lang="en-US"/>
              <a:t>Scrum</a:t>
            </a:r>
          </a:p>
          <a:p>
            <a:pPr marL="514350" indent="-514350">
              <a:buFont typeface="+mj-lt"/>
              <a:buAutoNum type="arabicPeriod"/>
            </a:pPr>
            <a:r>
              <a:rPr lang="en-US"/>
              <a:t>Các phương pháp Agile khác</a:t>
            </a:r>
          </a:p>
        </p:txBody>
      </p:sp>
      <p:sp>
        <p:nvSpPr>
          <p:cNvPr id="4" name="Slide Number Placeholder 3"/>
          <p:cNvSpPr>
            <a:spLocks noGrp="1"/>
          </p:cNvSpPr>
          <p:nvPr>
            <p:ph type="sldNum" sz="quarter" idx="12"/>
          </p:nvPr>
        </p:nvSpPr>
        <p:spPr/>
        <p:txBody>
          <a:bodyPr/>
          <a:lstStyle/>
          <a:p>
            <a:fld id="{56969FB6-8607-469E-84BB-4E9214D062C9}" type="slidenum">
              <a:rPr lang="en-US" smtClean="0"/>
              <a:pPr/>
              <a:t>16</a:t>
            </a:fld>
            <a:endParaRPr lang="en-US"/>
          </a:p>
        </p:txBody>
      </p:sp>
    </p:spTree>
    <p:extLst>
      <p:ext uri="{BB962C8B-B14F-4D97-AF65-F5344CB8AC3E}">
        <p14:creationId xmlns:p14="http://schemas.microsoft.com/office/powerpoint/2010/main" val="269211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7" name="Text Box 5"/>
          <p:cNvSpPr txBox="1">
            <a:spLocks noChangeArrowheads="1"/>
          </p:cNvSpPr>
          <p:nvPr/>
        </p:nvSpPr>
        <p:spPr bwMode="auto">
          <a:xfrm>
            <a:off x="5292080" y="5733256"/>
            <a:ext cx="3743325" cy="519112"/>
          </a:xfrm>
          <a:prstGeom prst="rect">
            <a:avLst/>
          </a:prstGeom>
          <a:noFill/>
          <a:ln w="9525">
            <a:noFill/>
            <a:miter lim="800000"/>
            <a:headEnd/>
            <a:tailEnd/>
          </a:ln>
          <a:effectLst/>
        </p:spPr>
        <p:txBody>
          <a:bodyPr wrap="none">
            <a:spAutoFit/>
          </a:bodyPr>
          <a:lstStyle/>
          <a:p>
            <a:r>
              <a:rPr lang="fr-FR"/>
              <a:t>XP </a:t>
            </a:r>
            <a:r>
              <a:rPr lang="fr-FR" err="1"/>
              <a:t>is</a:t>
            </a:r>
            <a:r>
              <a:rPr lang="fr-FR"/>
              <a:t> not </a:t>
            </a:r>
            <a:r>
              <a:rPr lang="fr-FR" err="1"/>
              <a:t>this</a:t>
            </a:r>
            <a:r>
              <a:rPr lang="fr-FR"/>
              <a:t> </a:t>
            </a:r>
            <a:r>
              <a:rPr lang="fr-FR" i="1" err="1"/>
              <a:t>extreme</a:t>
            </a:r>
            <a:r>
              <a:rPr lang="fr-FR"/>
              <a:t>!</a:t>
            </a:r>
          </a:p>
        </p:txBody>
      </p:sp>
      <p:sp>
        <p:nvSpPr>
          <p:cNvPr id="7" name="Rectangle 2"/>
          <p:cNvSpPr txBox="1">
            <a:spLocks noChangeArrowheads="1"/>
          </p:cNvSpPr>
          <p:nvPr/>
        </p:nvSpPr>
        <p:spPr>
          <a:xfrm>
            <a:off x="0" y="573364"/>
            <a:ext cx="7950200" cy="9747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err="1">
                <a:ln>
                  <a:noFill/>
                </a:ln>
                <a:solidFill>
                  <a:schemeClr val="tx1"/>
                </a:solidFill>
                <a:effectLst/>
                <a:uLnTx/>
                <a:uFillTx/>
                <a:latin typeface="+mj-lt"/>
                <a:ea typeface="+mj-ea"/>
                <a:cs typeface="+mj-cs"/>
              </a:rPr>
              <a:t>Extreme</a:t>
            </a:r>
            <a:r>
              <a:rPr kumimoji="0" lang="fr-FR" sz="4400" b="0" i="0" u="none" strike="noStrike" kern="1200" cap="none" spc="0" normalizeH="0" baseline="0" noProof="0">
                <a:ln>
                  <a:noFill/>
                </a:ln>
                <a:solidFill>
                  <a:schemeClr val="tx1"/>
                </a:solidFill>
                <a:effectLst/>
                <a:uLnTx/>
                <a:uFillTx/>
                <a:latin typeface="+mj-lt"/>
                <a:ea typeface="+mj-ea"/>
                <a:cs typeface="+mj-cs"/>
              </a:rPr>
              <a:t> </a:t>
            </a:r>
            <a:r>
              <a:rPr kumimoji="0" lang="fr-FR" sz="4400" b="0" i="0" u="none" strike="noStrike" kern="1200" cap="none" spc="0" normalizeH="0" baseline="0" noProof="0" err="1">
                <a:ln>
                  <a:noFill/>
                </a:ln>
                <a:solidFill>
                  <a:schemeClr val="tx1"/>
                </a:solidFill>
                <a:effectLst/>
                <a:uLnTx/>
                <a:uFillTx/>
                <a:latin typeface="+mj-lt"/>
                <a:ea typeface="+mj-ea"/>
                <a:cs typeface="+mj-cs"/>
              </a:rPr>
              <a:t>Programming</a:t>
            </a:r>
            <a:r>
              <a:rPr kumimoji="0" lang="fr-FR" sz="4400" b="0" i="0" u="none" strike="noStrike" kern="1200" cap="none" spc="0" normalizeH="0" baseline="0" noProof="0">
                <a:ln>
                  <a:noFill/>
                </a:ln>
                <a:solidFill>
                  <a:schemeClr val="tx1"/>
                </a:solidFill>
                <a:effectLst/>
                <a:uLnTx/>
                <a:uFillTx/>
                <a:latin typeface="+mj-lt"/>
                <a:ea typeface="+mj-ea"/>
                <a:cs typeface="+mj-cs"/>
              </a:rPr>
              <a:t> (XP)</a:t>
            </a:r>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17</a:t>
            </a:fld>
            <a:endParaRPr lang="fr-BE"/>
          </a:p>
        </p:txBody>
      </p:sp>
      <p:pic>
        <p:nvPicPr>
          <p:cNvPr id="4098" name="Picture 2" descr="C:\Users\gibson\Documents\MyWork\My Teaching\Teaching-TMSP\AgileMethods\ExtremeProgrammingCartoon.png"/>
          <p:cNvPicPr>
            <a:picLocks noChangeAspect="1" noChangeArrowheads="1"/>
          </p:cNvPicPr>
          <p:nvPr/>
        </p:nvPicPr>
        <p:blipFill>
          <a:blip r:embed="rId3" cstate="print"/>
          <a:srcRect/>
          <a:stretch>
            <a:fillRect/>
          </a:stretch>
        </p:blipFill>
        <p:spPr bwMode="auto">
          <a:xfrm>
            <a:off x="755576" y="1700808"/>
            <a:ext cx="7015163" cy="3994150"/>
          </a:xfrm>
          <a:prstGeom prst="rect">
            <a:avLst/>
          </a:prstGeom>
          <a:noFill/>
        </p:spPr>
      </p:pic>
      <p:sp>
        <p:nvSpPr>
          <p:cNvPr id="11" name="Rectangle 12"/>
          <p:cNvSpPr txBox="1">
            <a:spLocks noChangeArrowheads="1"/>
          </p:cNvSpPr>
          <p:nvPr/>
        </p:nvSpPr>
        <p:spPr>
          <a:xfrm>
            <a:off x="5703703" y="230392"/>
            <a:ext cx="2895600" cy="365125"/>
          </a:xfrm>
          <a:prstGeom prst="rect">
            <a:avLst/>
          </a:prstGeom>
          <a:ln/>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J Paul Gibson: Agile Methods</a:t>
            </a:r>
          </a:p>
        </p:txBody>
      </p:sp>
      <p:sp>
        <p:nvSpPr>
          <p:cNvPr id="12" name="Espace réservé de la date 7"/>
          <p:cNvSpPr txBox="1">
            <a:spLocks/>
          </p:cNvSpPr>
          <p:nvPr/>
        </p:nvSpPr>
        <p:spPr>
          <a:xfrm>
            <a:off x="6165595" y="525642"/>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a:t>October 2011</a:t>
            </a:r>
            <a:endParaRPr lang="fr-BE"/>
          </a:p>
        </p:txBody>
      </p:sp>
    </p:spTree>
    <p:extLst>
      <p:ext uri="{BB962C8B-B14F-4D97-AF65-F5344CB8AC3E}">
        <p14:creationId xmlns:p14="http://schemas.microsoft.com/office/powerpoint/2010/main" val="429011532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a:ln>
                  <a:noFill/>
                </a:ln>
                <a:solidFill>
                  <a:schemeClr val="tx1"/>
                </a:solidFill>
                <a:effectLst/>
                <a:uLnTx/>
                <a:uFillTx/>
                <a:latin typeface="+mj-lt"/>
                <a:ea typeface="+mj-ea"/>
                <a:cs typeface="+mj-cs"/>
              </a:rPr>
              <a:t>Extreme Programming (XP)</a:t>
            </a:r>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r>
              <a:rPr lang="en-US" sz="2400">
                <a:solidFill>
                  <a:srgbClr val="FF0000"/>
                </a:solidFill>
              </a:rPr>
              <a:t>Không thể lập trình cho đến khi biết mình đang làm gì</a:t>
            </a:r>
            <a:r>
              <a:rPr lang="en-US" sz="2400"/>
              <a:t>.</a:t>
            </a:r>
          </a:p>
          <a:p>
            <a:pPr marL="342900" indent="-342900">
              <a:buFont typeface="Arial" panose="020B0604020202020204" pitchFamily="34" charset="0"/>
              <a:buChar char="•"/>
            </a:pPr>
            <a:r>
              <a:rPr lang="en-US" sz="2400">
                <a:solidFill>
                  <a:srgbClr val="FF0000"/>
                </a:solidFill>
              </a:rPr>
              <a:t>Cần khắc phục ở giai đoạn đầu tiên</a:t>
            </a:r>
            <a:r>
              <a:rPr lang="en-US" sz="2400"/>
              <a:t> khi hệ thống đi vào sản xuất càng nhanh càng tốt. Tuy nhiên, mọi dự án đều phải bắt đầu từ điểm nào đó.</a:t>
            </a:r>
          </a:p>
          <a:p>
            <a:pPr marL="342900" indent="-342900">
              <a:buFont typeface="Arial" panose="020B0604020202020204" pitchFamily="34" charset="0"/>
              <a:buChar char="•"/>
            </a:pPr>
            <a:r>
              <a:rPr lang="en-US" sz="2400">
                <a:solidFill>
                  <a:srgbClr val="FF0000"/>
                </a:solidFill>
              </a:rPr>
              <a:t>Kết hợp phân tích tổng thể </a:t>
            </a:r>
            <a:r>
              <a:rPr lang="en-US" sz="2400"/>
              <a:t>dưới dạng các vấn đề. Mỗi vấn đề phải theo định hướng kinh doanh, có thể kiểm tra và ước tính được.</a:t>
            </a:r>
          </a:p>
          <a:p>
            <a:pPr marL="342900" indent="-342900">
              <a:buFont typeface="Arial" panose="020B0604020202020204" pitchFamily="34" charset="0"/>
              <a:buChar char="•"/>
            </a:pPr>
            <a:r>
              <a:rPr lang="en-US" sz="2400"/>
              <a:t>Một tháng là một khoảng thời gian dài để đưa ra những vấn đề cho một dự án.</a:t>
            </a:r>
            <a:endParaRPr lang="fr-FR" sz="1800">
              <a:solidFill>
                <a:srgbClr val="FF0000"/>
              </a:solidFill>
            </a:endParaRPr>
          </a:p>
        </p:txBody>
      </p:sp>
      <p:sp>
        <p:nvSpPr>
          <p:cNvPr id="4" name="Slide Number Placeholder 3"/>
          <p:cNvSpPr>
            <a:spLocks noGrp="1"/>
          </p:cNvSpPr>
          <p:nvPr>
            <p:ph type="sldNum" sz="quarter" idx="12"/>
          </p:nvPr>
        </p:nvSpPr>
        <p:spPr/>
        <p:txBody>
          <a:bodyPr/>
          <a:lstStyle/>
          <a:p>
            <a:fld id="{56969FB6-8607-469E-84BB-4E9214D062C9}" type="slidenum">
              <a:rPr lang="en-US" smtClean="0"/>
              <a:pPr/>
              <a:t>18</a:t>
            </a:fld>
            <a:endParaRPr lang="en-US"/>
          </a:p>
        </p:txBody>
      </p:sp>
      <p:sp>
        <p:nvSpPr>
          <p:cNvPr id="5" name="Rectangle 4">
            <a:extLst>
              <a:ext uri="{FF2B5EF4-FFF2-40B4-BE49-F238E27FC236}">
                <a16:creationId xmlns:a16="http://schemas.microsoft.com/office/drawing/2014/main" xmlns="" id="{4F9AFB8B-991A-49D7-B95C-4D7BBDB2F660}"/>
              </a:ext>
            </a:extLst>
          </p:cNvPr>
          <p:cNvSpPr/>
          <p:nvPr/>
        </p:nvSpPr>
        <p:spPr>
          <a:xfrm>
            <a:off x="2984500" y="5942568"/>
            <a:ext cx="5996112" cy="369332"/>
          </a:xfrm>
          <a:prstGeom prst="rect">
            <a:avLst/>
          </a:prstGeom>
        </p:spPr>
        <p:txBody>
          <a:bodyPr wrap="square">
            <a:spAutoFit/>
          </a:bodyPr>
          <a:lstStyle/>
          <a:p>
            <a:r>
              <a:rPr lang="fr-FR" b="1" i="1" err="1">
                <a:solidFill>
                  <a:srgbClr val="00B050"/>
                </a:solidFill>
              </a:rPr>
              <a:t>Embracing</a:t>
            </a:r>
            <a:r>
              <a:rPr lang="fr-FR" b="1" i="1">
                <a:solidFill>
                  <a:srgbClr val="00B050"/>
                </a:solidFill>
              </a:rPr>
              <a:t> Change </a:t>
            </a:r>
            <a:r>
              <a:rPr lang="fr-FR" b="1" i="1" err="1">
                <a:solidFill>
                  <a:srgbClr val="00B050"/>
                </a:solidFill>
              </a:rPr>
              <a:t>with</a:t>
            </a:r>
            <a:r>
              <a:rPr lang="fr-FR" b="1" i="1">
                <a:solidFill>
                  <a:srgbClr val="00B050"/>
                </a:solidFill>
              </a:rPr>
              <a:t> </a:t>
            </a:r>
            <a:r>
              <a:rPr lang="fr-FR" b="1" i="1" err="1">
                <a:solidFill>
                  <a:srgbClr val="00B050"/>
                </a:solidFill>
              </a:rPr>
              <a:t>Extreme</a:t>
            </a:r>
            <a:r>
              <a:rPr lang="fr-FR" b="1" i="1">
                <a:solidFill>
                  <a:srgbClr val="00B050"/>
                </a:solidFill>
              </a:rPr>
              <a:t> </a:t>
            </a:r>
            <a:r>
              <a:rPr lang="fr-FR" b="1" i="1" err="1">
                <a:solidFill>
                  <a:srgbClr val="00B050"/>
                </a:solidFill>
              </a:rPr>
              <a:t>Programming</a:t>
            </a:r>
            <a:r>
              <a:rPr lang="fr-FR" b="1">
                <a:solidFill>
                  <a:srgbClr val="00B050"/>
                </a:solidFill>
              </a:rPr>
              <a:t>, </a:t>
            </a:r>
            <a:r>
              <a:rPr lang="fr-FR" b="1" u="sng">
                <a:solidFill>
                  <a:srgbClr val="00B050"/>
                </a:solidFill>
              </a:rPr>
              <a:t>Beck</a:t>
            </a:r>
            <a:r>
              <a:rPr lang="fr-FR" b="1">
                <a:solidFill>
                  <a:srgbClr val="00B050"/>
                </a:solidFill>
              </a:rPr>
              <a:t>, 1999</a:t>
            </a:r>
            <a:endParaRPr lang="fr-FR" b="1"/>
          </a:p>
        </p:txBody>
      </p:sp>
    </p:spTree>
    <p:extLst>
      <p:ext uri="{BB962C8B-B14F-4D97-AF65-F5344CB8AC3E}">
        <p14:creationId xmlns:p14="http://schemas.microsoft.com/office/powerpoint/2010/main" val="2350633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a:ln>
                  <a:noFill/>
                </a:ln>
                <a:solidFill>
                  <a:schemeClr val="tx1"/>
                </a:solidFill>
                <a:effectLst/>
                <a:uLnTx/>
                <a:uFillTx/>
                <a:latin typeface="+mj-lt"/>
                <a:ea typeface="+mj-ea"/>
                <a:cs typeface="+mj-cs"/>
              </a:rPr>
              <a:t>Extreme Programming (XP)</a:t>
            </a:r>
          </a:p>
        </p:txBody>
      </p:sp>
      <p:sp>
        <p:nvSpPr>
          <p:cNvPr id="3" name="Content Placeholder 2"/>
          <p:cNvSpPr>
            <a:spLocks noGrp="1"/>
          </p:cNvSpPr>
          <p:nvPr>
            <p:ph idx="1"/>
          </p:nvPr>
        </p:nvSpPr>
        <p:spPr/>
        <p:txBody>
          <a:bodyPr>
            <a:normAutofit/>
          </a:bodyPr>
          <a:lstStyle/>
          <a:p>
            <a:r>
              <a:rPr lang="en-US" sz="2400"/>
              <a:t>Xác định thời điểm lập trình?</a:t>
            </a:r>
          </a:p>
          <a:p>
            <a:pPr lvl="1"/>
            <a:r>
              <a:rPr lang="en-US" sz="2000">
                <a:solidFill>
                  <a:srgbClr val="FF0000"/>
                </a:solidFill>
              </a:rPr>
              <a:t>Khách hàng chọn bản phát hành tiếp</a:t>
            </a:r>
            <a:r>
              <a:rPr lang="en-US" sz="2000"/>
              <a:t> theo tính năng có giá trị nhất (được gọi là các vấn đề trong XP) trong số tất cả các vấn đề có thể có, xác định bởi chi phí của các vấn đề và tốc độ của nhóm trong việc cài đặt chúng.</a:t>
            </a:r>
          </a:p>
          <a:p>
            <a:pPr marL="742950" lvl="1" indent="-285750"/>
            <a:r>
              <a:rPr lang="en-US" sz="2000"/>
              <a:t>Khách hàng xác định vấn đề của </a:t>
            </a:r>
            <a:r>
              <a:rPr lang="en-US" sz="2000">
                <a:solidFill>
                  <a:srgbClr val="FF0000"/>
                </a:solidFill>
              </a:rPr>
              <a:t>lần lặp tiếp theo</a:t>
            </a:r>
            <a:r>
              <a:rPr lang="en-US" sz="2000"/>
              <a:t> bằng cách </a:t>
            </a:r>
            <a:r>
              <a:rPr lang="en-US" sz="2000">
                <a:solidFill>
                  <a:srgbClr val="FF0000"/>
                </a:solidFill>
              </a:rPr>
              <a:t>chọn những vấn đề có giá trị nhất còn lại</a:t>
            </a:r>
            <a:r>
              <a:rPr lang="en-US" sz="2000"/>
              <a:t> trong bản phát hành, được thông báo lại bằng chi phí của và tốc độ của nhóm.</a:t>
            </a:r>
            <a:endParaRPr lang="fr-FR" sz="1400">
              <a:solidFill>
                <a:srgbClr val="FF0000"/>
              </a:solidFill>
            </a:endParaRPr>
          </a:p>
        </p:txBody>
      </p:sp>
      <p:sp>
        <p:nvSpPr>
          <p:cNvPr id="4" name="Slide Number Placeholder 3"/>
          <p:cNvSpPr>
            <a:spLocks noGrp="1"/>
          </p:cNvSpPr>
          <p:nvPr>
            <p:ph type="sldNum" sz="quarter" idx="12"/>
          </p:nvPr>
        </p:nvSpPr>
        <p:spPr/>
        <p:txBody>
          <a:bodyPr/>
          <a:lstStyle/>
          <a:p>
            <a:fld id="{56969FB6-8607-469E-84BB-4E9214D062C9}" type="slidenum">
              <a:rPr lang="en-US" smtClean="0"/>
              <a:pPr/>
              <a:t>19</a:t>
            </a:fld>
            <a:endParaRPr lang="en-US"/>
          </a:p>
        </p:txBody>
      </p:sp>
      <p:sp>
        <p:nvSpPr>
          <p:cNvPr id="5" name="Rectangle 4">
            <a:extLst>
              <a:ext uri="{FF2B5EF4-FFF2-40B4-BE49-F238E27FC236}">
                <a16:creationId xmlns:a16="http://schemas.microsoft.com/office/drawing/2014/main" xmlns="" id="{4F9AFB8B-991A-49D7-B95C-4D7BBDB2F660}"/>
              </a:ext>
            </a:extLst>
          </p:cNvPr>
          <p:cNvSpPr/>
          <p:nvPr/>
        </p:nvSpPr>
        <p:spPr>
          <a:xfrm>
            <a:off x="2984500" y="5942568"/>
            <a:ext cx="5996112" cy="369332"/>
          </a:xfrm>
          <a:prstGeom prst="rect">
            <a:avLst/>
          </a:prstGeom>
        </p:spPr>
        <p:txBody>
          <a:bodyPr wrap="square">
            <a:spAutoFit/>
          </a:bodyPr>
          <a:lstStyle/>
          <a:p>
            <a:r>
              <a:rPr lang="fr-FR" b="1" i="1" err="1">
                <a:solidFill>
                  <a:srgbClr val="00B050"/>
                </a:solidFill>
              </a:rPr>
              <a:t>Embracing</a:t>
            </a:r>
            <a:r>
              <a:rPr lang="fr-FR" b="1" i="1">
                <a:solidFill>
                  <a:srgbClr val="00B050"/>
                </a:solidFill>
              </a:rPr>
              <a:t> Change </a:t>
            </a:r>
            <a:r>
              <a:rPr lang="fr-FR" b="1" i="1" err="1">
                <a:solidFill>
                  <a:srgbClr val="00B050"/>
                </a:solidFill>
              </a:rPr>
              <a:t>with</a:t>
            </a:r>
            <a:r>
              <a:rPr lang="fr-FR" b="1" i="1">
                <a:solidFill>
                  <a:srgbClr val="00B050"/>
                </a:solidFill>
              </a:rPr>
              <a:t> </a:t>
            </a:r>
            <a:r>
              <a:rPr lang="fr-FR" b="1" i="1" err="1">
                <a:solidFill>
                  <a:srgbClr val="00B050"/>
                </a:solidFill>
              </a:rPr>
              <a:t>Extreme</a:t>
            </a:r>
            <a:r>
              <a:rPr lang="fr-FR" b="1" i="1">
                <a:solidFill>
                  <a:srgbClr val="00B050"/>
                </a:solidFill>
              </a:rPr>
              <a:t> </a:t>
            </a:r>
            <a:r>
              <a:rPr lang="fr-FR" b="1" i="1" err="1">
                <a:solidFill>
                  <a:srgbClr val="00B050"/>
                </a:solidFill>
              </a:rPr>
              <a:t>Programming</a:t>
            </a:r>
            <a:r>
              <a:rPr lang="fr-FR" b="1">
                <a:solidFill>
                  <a:srgbClr val="00B050"/>
                </a:solidFill>
              </a:rPr>
              <a:t>, </a:t>
            </a:r>
            <a:r>
              <a:rPr lang="fr-FR" b="1" u="sng">
                <a:solidFill>
                  <a:srgbClr val="00B050"/>
                </a:solidFill>
              </a:rPr>
              <a:t>Beck</a:t>
            </a:r>
            <a:r>
              <a:rPr lang="fr-FR" b="1">
                <a:solidFill>
                  <a:srgbClr val="00B050"/>
                </a:solidFill>
              </a:rPr>
              <a:t>, 1999</a:t>
            </a:r>
            <a:endParaRPr lang="fr-FR" b="1"/>
          </a:p>
        </p:txBody>
      </p:sp>
    </p:spTree>
    <p:extLst>
      <p:ext uri="{BB962C8B-B14F-4D97-AF65-F5344CB8AC3E}">
        <p14:creationId xmlns:p14="http://schemas.microsoft.com/office/powerpoint/2010/main" val="4085989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5B2D7A-CCB6-4B49-946D-50FFCCBB7FC1}"/>
              </a:ext>
            </a:extLst>
          </p:cNvPr>
          <p:cNvSpPr>
            <a:spLocks noGrp="1"/>
          </p:cNvSpPr>
          <p:nvPr>
            <p:ph type="title"/>
          </p:nvPr>
        </p:nvSpPr>
        <p:spPr/>
        <p:txBody>
          <a:bodyPr/>
          <a:lstStyle/>
          <a:p>
            <a:r>
              <a:rPr lang="en-US" sz="6000" err="1"/>
              <a:t>Nhập</a:t>
            </a:r>
            <a:r>
              <a:rPr lang="en-US" sz="6000"/>
              <a:t> </a:t>
            </a:r>
            <a:r>
              <a:rPr lang="en-US" sz="6000" err="1"/>
              <a:t>môn</a:t>
            </a:r>
            <a:r>
              <a:rPr lang="en-US" sz="6000"/>
              <a:t> </a:t>
            </a:r>
            <a:br>
              <a:rPr lang="en-US" sz="6000"/>
            </a:br>
            <a:r>
              <a:rPr lang="en-US" sz="6000" err="1"/>
              <a:t>Công</a:t>
            </a:r>
            <a:r>
              <a:rPr lang="en-US" sz="6000"/>
              <a:t> </a:t>
            </a:r>
            <a:r>
              <a:rPr lang="en-US" sz="6000" err="1"/>
              <a:t>nghệ</a:t>
            </a:r>
            <a:r>
              <a:rPr lang="en-US" sz="6000"/>
              <a:t> </a:t>
            </a:r>
            <a:r>
              <a:rPr lang="en-US" sz="6000" err="1"/>
              <a:t>Phần</a:t>
            </a:r>
            <a:r>
              <a:rPr lang="en-US" sz="6000"/>
              <a:t> </a:t>
            </a:r>
            <a:r>
              <a:rPr lang="en-US" sz="6000" err="1"/>
              <a:t>mềm</a:t>
            </a:r>
            <a:endParaRPr lang="en-US"/>
          </a:p>
        </p:txBody>
      </p:sp>
      <p:sp>
        <p:nvSpPr>
          <p:cNvPr id="3" name="Content Placeholder 2">
            <a:extLst>
              <a:ext uri="{FF2B5EF4-FFF2-40B4-BE49-F238E27FC236}">
                <a16:creationId xmlns:a16="http://schemas.microsoft.com/office/drawing/2014/main" xmlns="" id="{6DD28F74-C3F4-40F2-86CC-D1DEF9C44300}"/>
              </a:ext>
            </a:extLst>
          </p:cNvPr>
          <p:cNvSpPr>
            <a:spLocks noGrp="1"/>
          </p:cNvSpPr>
          <p:nvPr>
            <p:ph type="body" idx="1"/>
          </p:nvPr>
        </p:nvSpPr>
        <p:spPr/>
        <p:txBody>
          <a:bodyPr>
            <a:normAutofit fontScale="55000" lnSpcReduction="20000"/>
          </a:bodyPr>
          <a:lstStyle/>
          <a:p>
            <a:pPr marL="0" indent="0" algn="ctr">
              <a:buNone/>
            </a:pPr>
            <a:r>
              <a:rPr lang="en-US" sz="8000"/>
              <a:t/>
            </a:r>
            <a:br>
              <a:rPr lang="en-US" sz="8000"/>
            </a:br>
            <a:r>
              <a:rPr lang="en-US" sz="8000"/>
              <a:t>(Introduction to Software Engineering)</a:t>
            </a:r>
            <a:endParaRPr lang="zh-CN" altLang="en-US" sz="3600" b="1">
              <a:solidFill>
                <a:schemeClr val="bg1"/>
              </a:solidFill>
              <a:latin typeface="Linh AvantGarde" panose="02000603030000020004" pitchFamily="2" charset="0"/>
            </a:endParaRPr>
          </a:p>
        </p:txBody>
      </p:sp>
    </p:spTree>
    <p:extLst>
      <p:ext uri="{BB962C8B-B14F-4D97-AF65-F5344CB8AC3E}">
        <p14:creationId xmlns:p14="http://schemas.microsoft.com/office/powerpoint/2010/main" val="862546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a:ln>
                  <a:noFill/>
                </a:ln>
                <a:solidFill>
                  <a:schemeClr val="tx1"/>
                </a:solidFill>
                <a:effectLst/>
                <a:uLnTx/>
                <a:uFillTx/>
                <a:latin typeface="+mj-lt"/>
                <a:ea typeface="+mj-ea"/>
                <a:cs typeface="+mj-cs"/>
              </a:rPr>
              <a:t>Extreme Programming (XP)</a:t>
            </a:r>
          </a:p>
        </p:txBody>
      </p:sp>
      <p:sp>
        <p:nvSpPr>
          <p:cNvPr id="3" name="Content Placeholder 2"/>
          <p:cNvSpPr>
            <a:spLocks noGrp="1"/>
          </p:cNvSpPr>
          <p:nvPr>
            <p:ph idx="1"/>
          </p:nvPr>
        </p:nvSpPr>
        <p:spPr/>
        <p:txBody>
          <a:bodyPr>
            <a:normAutofit/>
          </a:bodyPr>
          <a:lstStyle/>
          <a:p>
            <a:r>
              <a:rPr lang="en-US"/>
              <a:t>Xác định thời điểm lập trình?</a:t>
            </a:r>
          </a:p>
          <a:p>
            <a:pPr marL="742950" lvl="1" indent="-285750"/>
            <a:r>
              <a:rPr lang="en-US"/>
              <a:t>Các lập trình viên nhận trách nhiệm cho các nhiệm vụ chi tiết.</a:t>
            </a:r>
          </a:p>
          <a:p>
            <a:pPr marL="742950" lvl="1" indent="-285750"/>
            <a:r>
              <a:rPr lang="en-US"/>
              <a:t>Xác định các trường hợp kiểm thử để chứng minh rằng nhiệm vụ đã hoàn thành.</a:t>
            </a:r>
          </a:p>
          <a:p>
            <a:pPr marL="742950" lvl="1" indent="-285750"/>
            <a:r>
              <a:rPr lang="en-US"/>
              <a:t>Làm việc với đối tác để chạy các trường hợp kiểm thử, đồng thời cải tiến để duy trì một thiết kế đơn giản nhất có thể cho toàn bộ hệ thống.</a:t>
            </a:r>
            <a:endParaRPr lang="fr-FR" sz="1200">
              <a:solidFill>
                <a:srgbClr val="FF0000"/>
              </a:solidFill>
            </a:endParaRPr>
          </a:p>
        </p:txBody>
      </p:sp>
      <p:sp>
        <p:nvSpPr>
          <p:cNvPr id="4" name="Slide Number Placeholder 3"/>
          <p:cNvSpPr>
            <a:spLocks noGrp="1"/>
          </p:cNvSpPr>
          <p:nvPr>
            <p:ph type="sldNum" sz="quarter" idx="12"/>
          </p:nvPr>
        </p:nvSpPr>
        <p:spPr/>
        <p:txBody>
          <a:bodyPr/>
          <a:lstStyle/>
          <a:p>
            <a:fld id="{56969FB6-8607-469E-84BB-4E9214D062C9}" type="slidenum">
              <a:rPr lang="en-US" smtClean="0"/>
              <a:pPr/>
              <a:t>20</a:t>
            </a:fld>
            <a:endParaRPr lang="en-US"/>
          </a:p>
        </p:txBody>
      </p:sp>
      <p:sp>
        <p:nvSpPr>
          <p:cNvPr id="5" name="Rectangle 4">
            <a:extLst>
              <a:ext uri="{FF2B5EF4-FFF2-40B4-BE49-F238E27FC236}">
                <a16:creationId xmlns:a16="http://schemas.microsoft.com/office/drawing/2014/main" xmlns="" id="{4F9AFB8B-991A-49D7-B95C-4D7BBDB2F660}"/>
              </a:ext>
            </a:extLst>
          </p:cNvPr>
          <p:cNvSpPr/>
          <p:nvPr/>
        </p:nvSpPr>
        <p:spPr>
          <a:xfrm>
            <a:off x="2984500" y="5942568"/>
            <a:ext cx="5996112" cy="369332"/>
          </a:xfrm>
          <a:prstGeom prst="rect">
            <a:avLst/>
          </a:prstGeom>
        </p:spPr>
        <p:txBody>
          <a:bodyPr wrap="square">
            <a:spAutoFit/>
          </a:bodyPr>
          <a:lstStyle/>
          <a:p>
            <a:r>
              <a:rPr lang="fr-FR" b="1" i="1" err="1">
                <a:solidFill>
                  <a:srgbClr val="00B050"/>
                </a:solidFill>
              </a:rPr>
              <a:t>Embracing</a:t>
            </a:r>
            <a:r>
              <a:rPr lang="fr-FR" b="1" i="1">
                <a:solidFill>
                  <a:srgbClr val="00B050"/>
                </a:solidFill>
              </a:rPr>
              <a:t> Change </a:t>
            </a:r>
            <a:r>
              <a:rPr lang="fr-FR" b="1" i="1" err="1">
                <a:solidFill>
                  <a:srgbClr val="00B050"/>
                </a:solidFill>
              </a:rPr>
              <a:t>with</a:t>
            </a:r>
            <a:r>
              <a:rPr lang="fr-FR" b="1" i="1">
                <a:solidFill>
                  <a:srgbClr val="00B050"/>
                </a:solidFill>
              </a:rPr>
              <a:t> </a:t>
            </a:r>
            <a:r>
              <a:rPr lang="fr-FR" b="1" i="1" err="1">
                <a:solidFill>
                  <a:srgbClr val="00B050"/>
                </a:solidFill>
              </a:rPr>
              <a:t>Extreme</a:t>
            </a:r>
            <a:r>
              <a:rPr lang="fr-FR" b="1" i="1">
                <a:solidFill>
                  <a:srgbClr val="00B050"/>
                </a:solidFill>
              </a:rPr>
              <a:t> </a:t>
            </a:r>
            <a:r>
              <a:rPr lang="fr-FR" b="1" i="1" err="1">
                <a:solidFill>
                  <a:srgbClr val="00B050"/>
                </a:solidFill>
              </a:rPr>
              <a:t>Programming</a:t>
            </a:r>
            <a:r>
              <a:rPr lang="fr-FR" b="1">
                <a:solidFill>
                  <a:srgbClr val="00B050"/>
                </a:solidFill>
              </a:rPr>
              <a:t>, </a:t>
            </a:r>
            <a:r>
              <a:rPr lang="fr-FR" b="1" u="sng">
                <a:solidFill>
                  <a:srgbClr val="00B050"/>
                </a:solidFill>
              </a:rPr>
              <a:t>Beck</a:t>
            </a:r>
            <a:r>
              <a:rPr lang="fr-FR" b="1">
                <a:solidFill>
                  <a:srgbClr val="00B050"/>
                </a:solidFill>
              </a:rPr>
              <a:t>, 1999</a:t>
            </a:r>
            <a:endParaRPr lang="fr-FR" b="1"/>
          </a:p>
        </p:txBody>
      </p:sp>
    </p:spTree>
    <p:extLst>
      <p:ext uri="{BB962C8B-B14F-4D97-AF65-F5344CB8AC3E}">
        <p14:creationId xmlns:p14="http://schemas.microsoft.com/office/powerpoint/2010/main" val="3610018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a:ln>
                  <a:noFill/>
                </a:ln>
                <a:solidFill>
                  <a:schemeClr val="tx1"/>
                </a:solidFill>
                <a:effectLst/>
                <a:uLnTx/>
                <a:uFillTx/>
                <a:latin typeface="+mj-lt"/>
                <a:ea typeface="+mj-ea"/>
                <a:cs typeface="+mj-cs"/>
              </a:rPr>
              <a:t>Extreme Programming (XP)</a:t>
            </a:r>
          </a:p>
        </p:txBody>
      </p:sp>
      <p:sp>
        <p:nvSpPr>
          <p:cNvPr id="3" name="Content Placeholder 2"/>
          <p:cNvSpPr>
            <a:spLocks noGrp="1"/>
          </p:cNvSpPr>
          <p:nvPr>
            <p:ph idx="1"/>
          </p:nvPr>
        </p:nvSpPr>
        <p:spPr/>
        <p:txBody>
          <a:bodyPr>
            <a:normAutofit/>
          </a:bodyPr>
          <a:lstStyle/>
          <a:p>
            <a:pPr>
              <a:lnSpc>
                <a:spcPct val="90000"/>
              </a:lnSpc>
            </a:pPr>
            <a:r>
              <a:rPr lang="fr-FR"/>
              <a:t>Để XP thành công, </a:t>
            </a:r>
            <a:r>
              <a:rPr lang="fr-FR">
                <a:solidFill>
                  <a:srgbClr val="FF0000"/>
                </a:solidFill>
              </a:rPr>
              <a:t>cần có kiến thức chuyên môn</a:t>
            </a:r>
            <a:r>
              <a:rPr lang="fr-FR"/>
              <a:t>. </a:t>
            </a:r>
          </a:p>
          <a:p>
            <a:pPr marL="800100" lvl="1" indent="-342900">
              <a:buFont typeface="Arial" charset="0"/>
              <a:buChar char="•"/>
            </a:pPr>
            <a:r>
              <a:rPr lang="fr-FR"/>
              <a:t>Xây dựng, mô tả các vấn đề cần giải quyết của hệ thống đang được xây dựng. </a:t>
            </a:r>
          </a:p>
          <a:p>
            <a:pPr marL="800100" lvl="1" indent="-342900">
              <a:buFont typeface="Arial" charset="0"/>
              <a:buChar char="•"/>
            </a:pPr>
            <a:r>
              <a:rPr lang="fr-FR"/>
              <a:t>Không mô tả một giải pháp, sử dụng ngôn ngữ kỹ thuật hoặc chứa các yêu cầu truyền thống.</a:t>
            </a:r>
          </a:p>
          <a:p>
            <a:pPr marL="800100" lvl="1" indent="-342900">
              <a:buFont typeface="Arial" charset="0"/>
              <a:buChar char="•"/>
            </a:pPr>
            <a:r>
              <a:rPr lang="fr-FR"/>
              <a:t>Chuyển vấn đề thành mã.</a:t>
            </a:r>
            <a:endParaRPr lang="fr-FR" sz="1200">
              <a:solidFill>
                <a:srgbClr val="FF0000"/>
              </a:solidFill>
            </a:endParaRPr>
          </a:p>
        </p:txBody>
      </p:sp>
      <p:sp>
        <p:nvSpPr>
          <p:cNvPr id="4" name="Slide Number Placeholder 3"/>
          <p:cNvSpPr>
            <a:spLocks noGrp="1"/>
          </p:cNvSpPr>
          <p:nvPr>
            <p:ph type="sldNum" sz="quarter" idx="12"/>
          </p:nvPr>
        </p:nvSpPr>
        <p:spPr/>
        <p:txBody>
          <a:bodyPr/>
          <a:lstStyle/>
          <a:p>
            <a:fld id="{56969FB6-8607-469E-84BB-4E9214D062C9}" type="slidenum">
              <a:rPr lang="en-US" smtClean="0"/>
              <a:pPr/>
              <a:t>21</a:t>
            </a:fld>
            <a:endParaRPr lang="en-US"/>
          </a:p>
        </p:txBody>
      </p:sp>
    </p:spTree>
    <p:extLst>
      <p:ext uri="{BB962C8B-B14F-4D97-AF65-F5344CB8AC3E}">
        <p14:creationId xmlns:p14="http://schemas.microsoft.com/office/powerpoint/2010/main" val="647257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a:ln>
                  <a:noFill/>
                </a:ln>
                <a:solidFill>
                  <a:schemeClr val="tx1"/>
                </a:solidFill>
                <a:effectLst/>
                <a:uLnTx/>
                <a:uFillTx/>
                <a:latin typeface="+mj-lt"/>
                <a:ea typeface="+mj-ea"/>
                <a:cs typeface="+mj-cs"/>
              </a:rPr>
              <a:t>Extreme Programming (XP)</a:t>
            </a:r>
          </a:p>
        </p:txBody>
      </p:sp>
      <p:sp>
        <p:nvSpPr>
          <p:cNvPr id="3" name="Content Placeholder 2"/>
          <p:cNvSpPr>
            <a:spLocks noGrp="1"/>
          </p:cNvSpPr>
          <p:nvPr>
            <p:ph idx="1"/>
          </p:nvPr>
        </p:nvSpPr>
        <p:spPr/>
        <p:txBody>
          <a:bodyPr>
            <a:normAutofit/>
          </a:bodyPr>
          <a:lstStyle/>
          <a:p>
            <a:pPr>
              <a:lnSpc>
                <a:spcPct val="90000"/>
              </a:lnSpc>
            </a:pPr>
            <a:r>
              <a:rPr lang="vi-VN" sz="2400"/>
              <a:t>Biến thành mã thử nghiệm</a:t>
            </a:r>
          </a:p>
          <a:p>
            <a:pPr>
              <a:lnSpc>
                <a:spcPct val="90000"/>
              </a:lnSpc>
            </a:pPr>
            <a:r>
              <a:rPr lang="vi-VN" sz="2400">
                <a:solidFill>
                  <a:srgbClr val="FF0000"/>
                </a:solidFill>
              </a:rPr>
              <a:t>Kiểm thử đơn vị là trọng tâm </a:t>
            </a:r>
            <a:r>
              <a:rPr lang="vi-VN" sz="2400"/>
              <a:t>của XP, trong đó hai điểm xoay quanh các chiến lược kiểm thử thông thường giúp kiểm tra hiệu quả hơn nhiều: </a:t>
            </a:r>
          </a:p>
          <a:p>
            <a:pPr>
              <a:lnSpc>
                <a:spcPct val="90000"/>
              </a:lnSpc>
            </a:pPr>
            <a:r>
              <a:rPr lang="vi-VN" sz="2400"/>
              <a:t>Các lập trình viên viết các test riêng và cần viết trước khi viết mã.</a:t>
            </a:r>
          </a:p>
          <a:p>
            <a:pPr>
              <a:lnSpc>
                <a:spcPct val="90000"/>
              </a:lnSpc>
            </a:pPr>
            <a:r>
              <a:rPr lang="vi-VN" sz="2400"/>
              <a:t>Thiết kế phát triển - Không được phá vỡ các thử nghiệm hiện có và cũng phải hỗ trợ phát triển gia tăng có thể mở rộng</a:t>
            </a:r>
          </a:p>
        </p:txBody>
      </p:sp>
      <p:sp>
        <p:nvSpPr>
          <p:cNvPr id="4" name="Slide Number Placeholder 3"/>
          <p:cNvSpPr>
            <a:spLocks noGrp="1"/>
          </p:cNvSpPr>
          <p:nvPr>
            <p:ph type="sldNum" sz="quarter" idx="12"/>
          </p:nvPr>
        </p:nvSpPr>
        <p:spPr/>
        <p:txBody>
          <a:bodyPr/>
          <a:lstStyle/>
          <a:p>
            <a:fld id="{56969FB6-8607-469E-84BB-4E9214D062C9}" type="slidenum">
              <a:rPr lang="en-US" smtClean="0"/>
              <a:pPr/>
              <a:t>22</a:t>
            </a:fld>
            <a:endParaRPr lang="en-US"/>
          </a:p>
        </p:txBody>
      </p:sp>
    </p:spTree>
    <p:extLst>
      <p:ext uri="{BB962C8B-B14F-4D97-AF65-F5344CB8AC3E}">
        <p14:creationId xmlns:p14="http://schemas.microsoft.com/office/powerpoint/2010/main" val="2428439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DD3B5A-37BF-4BB6-8A07-224BDC6355A0}"/>
              </a:ext>
            </a:extLst>
          </p:cNvPr>
          <p:cNvSpPr>
            <a:spLocks noGrp="1"/>
          </p:cNvSpPr>
          <p:nvPr>
            <p:ph type="title"/>
          </p:nvPr>
        </p:nvSpPr>
        <p:spPr/>
        <p:txBody>
          <a:bodyPr/>
          <a:lstStyle/>
          <a:p>
            <a:r>
              <a:rPr lang="en-US" sz="4400" err="1"/>
              <a:t>Ưu</a:t>
            </a:r>
            <a:r>
              <a:rPr lang="en-US" sz="4400"/>
              <a:t> </a:t>
            </a:r>
            <a:r>
              <a:rPr lang="en-US" sz="4400" err="1"/>
              <a:t>điểm</a:t>
            </a:r>
            <a:r>
              <a:rPr lang="en-US" sz="4400"/>
              <a:t> </a:t>
            </a:r>
            <a:r>
              <a:rPr lang="en-US" sz="4400" err="1"/>
              <a:t>của</a:t>
            </a:r>
            <a:r>
              <a:rPr lang="en-US" sz="4400"/>
              <a:t> XP</a:t>
            </a:r>
            <a:endParaRPr lang="fr-FR" sz="4400"/>
          </a:p>
        </p:txBody>
      </p:sp>
      <p:sp>
        <p:nvSpPr>
          <p:cNvPr id="3" name="Content Placeholder 2">
            <a:extLst>
              <a:ext uri="{FF2B5EF4-FFF2-40B4-BE49-F238E27FC236}">
                <a16:creationId xmlns:a16="http://schemas.microsoft.com/office/drawing/2014/main" xmlns="" id="{018D8900-091D-490E-980D-E28CE1D48154}"/>
              </a:ext>
            </a:extLst>
          </p:cNvPr>
          <p:cNvSpPr>
            <a:spLocks noGrp="1"/>
          </p:cNvSpPr>
          <p:nvPr>
            <p:ph idx="1"/>
          </p:nvPr>
        </p:nvSpPr>
        <p:spPr/>
        <p:txBody>
          <a:bodyPr>
            <a:normAutofit/>
          </a:bodyPr>
          <a:lstStyle/>
          <a:p>
            <a:pPr marL="342900" indent="-342900">
              <a:buFont typeface="Arial" charset="0"/>
              <a:buChar char="•"/>
            </a:pPr>
            <a:r>
              <a:rPr lang="en-US" sz="2400" err="1"/>
              <a:t>Nếu</a:t>
            </a:r>
            <a:r>
              <a:rPr lang="en-US" sz="2400"/>
              <a:t> </a:t>
            </a:r>
            <a:r>
              <a:rPr lang="en-US" sz="2400" err="1"/>
              <a:t>được</a:t>
            </a:r>
            <a:r>
              <a:rPr lang="en-US" sz="2400"/>
              <a:t> </a:t>
            </a:r>
            <a:r>
              <a:rPr lang="en-US" sz="2400" err="1"/>
              <a:t>hoàn</a:t>
            </a:r>
            <a:r>
              <a:rPr lang="en-US" sz="2400"/>
              <a:t> </a:t>
            </a:r>
            <a:r>
              <a:rPr lang="en-US" sz="2400" err="1"/>
              <a:t>thành</a:t>
            </a:r>
            <a:r>
              <a:rPr lang="en-US" sz="2400"/>
              <a:t> </a:t>
            </a:r>
            <a:r>
              <a:rPr lang="en-US" sz="2400" err="1"/>
              <a:t>tốt</a:t>
            </a:r>
            <a:r>
              <a:rPr lang="en-US" sz="2400"/>
              <a:t>, XP </a:t>
            </a:r>
            <a:r>
              <a:rPr lang="en-US" sz="2400" err="1">
                <a:solidFill>
                  <a:srgbClr val="FF0000"/>
                </a:solidFill>
              </a:rPr>
              <a:t>cải</a:t>
            </a:r>
            <a:r>
              <a:rPr lang="en-US" sz="2400">
                <a:solidFill>
                  <a:srgbClr val="FF0000"/>
                </a:solidFill>
              </a:rPr>
              <a:t> </a:t>
            </a:r>
            <a:r>
              <a:rPr lang="en-US" sz="2400" err="1">
                <a:solidFill>
                  <a:srgbClr val="FF0000"/>
                </a:solidFill>
              </a:rPr>
              <a:t>thiện</a:t>
            </a:r>
            <a:r>
              <a:rPr lang="en-US" sz="2400">
                <a:solidFill>
                  <a:srgbClr val="FF0000"/>
                </a:solidFill>
              </a:rPr>
              <a:t> tính đồng </a:t>
            </a:r>
            <a:r>
              <a:rPr lang="en-US" sz="2400" err="1">
                <a:solidFill>
                  <a:srgbClr val="FF0000"/>
                </a:solidFill>
              </a:rPr>
              <a:t>đội</a:t>
            </a:r>
            <a:r>
              <a:rPr lang="en-US" sz="2400"/>
              <a:t>.</a:t>
            </a:r>
          </a:p>
          <a:p>
            <a:pPr marL="342900" indent="-342900">
              <a:buFont typeface="Arial" charset="0"/>
              <a:buChar char="•"/>
            </a:pPr>
            <a:r>
              <a:rPr lang="en-US" sz="2400">
                <a:solidFill>
                  <a:srgbClr val="FF0000"/>
                </a:solidFill>
              </a:rPr>
              <a:t>xây </a:t>
            </a:r>
            <a:r>
              <a:rPr lang="en-US" sz="2400" err="1">
                <a:solidFill>
                  <a:srgbClr val="FF0000"/>
                </a:solidFill>
              </a:rPr>
              <a:t>dựng</a:t>
            </a:r>
            <a:r>
              <a:rPr lang="en-US" sz="2400">
                <a:solidFill>
                  <a:srgbClr val="FF0000"/>
                </a:solidFill>
              </a:rPr>
              <a:t> </a:t>
            </a:r>
            <a:r>
              <a:rPr lang="en-US" sz="2400" err="1">
                <a:solidFill>
                  <a:srgbClr val="FF0000"/>
                </a:solidFill>
              </a:rPr>
              <a:t>năng</a:t>
            </a:r>
            <a:r>
              <a:rPr lang="en-US" sz="2400">
                <a:solidFill>
                  <a:srgbClr val="FF0000"/>
                </a:solidFill>
              </a:rPr>
              <a:t> </a:t>
            </a:r>
            <a:r>
              <a:rPr lang="en-US" sz="2400" err="1">
                <a:solidFill>
                  <a:srgbClr val="FF0000"/>
                </a:solidFill>
              </a:rPr>
              <a:t>lực</a:t>
            </a:r>
            <a:r>
              <a:rPr lang="en-US" sz="2400">
                <a:solidFill>
                  <a:srgbClr val="FF0000"/>
                </a:solidFill>
              </a:rPr>
              <a:t> </a:t>
            </a:r>
            <a:r>
              <a:rPr lang="en-US" sz="2400" err="1"/>
              <a:t>thực</a:t>
            </a:r>
            <a:r>
              <a:rPr lang="en-US" sz="2400"/>
              <a:t> </a:t>
            </a:r>
            <a:r>
              <a:rPr lang="en-US" sz="2400" err="1"/>
              <a:t>sự</a:t>
            </a:r>
            <a:r>
              <a:rPr lang="en-US" sz="2400"/>
              <a:t> ở </a:t>
            </a:r>
            <a:r>
              <a:rPr lang="en-US" sz="2400" err="1"/>
              <a:t>tất</a:t>
            </a:r>
            <a:r>
              <a:rPr lang="en-US" sz="2400"/>
              <a:t> </a:t>
            </a:r>
            <a:r>
              <a:rPr lang="en-US" sz="2400" err="1"/>
              <a:t>cả</a:t>
            </a:r>
            <a:r>
              <a:rPr lang="en-US" sz="2400"/>
              <a:t> </a:t>
            </a:r>
            <a:r>
              <a:rPr lang="en-US" sz="2400" err="1"/>
              <a:t>các</a:t>
            </a:r>
            <a:r>
              <a:rPr lang="en-US" sz="2400"/>
              <a:t> </a:t>
            </a:r>
            <a:r>
              <a:rPr lang="en-US" sz="2400" err="1"/>
              <a:t>thành</a:t>
            </a:r>
            <a:r>
              <a:rPr lang="en-US" sz="2400"/>
              <a:t> </a:t>
            </a:r>
            <a:r>
              <a:rPr lang="en-US" sz="2400" err="1"/>
              <a:t>viên</a:t>
            </a:r>
            <a:r>
              <a:rPr lang="en-US" sz="2400"/>
              <a:t> </a:t>
            </a:r>
            <a:r>
              <a:rPr lang="en-US" sz="2400" err="1"/>
              <a:t>trong</a:t>
            </a:r>
            <a:r>
              <a:rPr lang="en-US" sz="2400"/>
              <a:t> </a:t>
            </a:r>
            <a:r>
              <a:rPr lang="en-US" sz="2400" err="1"/>
              <a:t>nhóm</a:t>
            </a:r>
            <a:r>
              <a:rPr lang="en-US" sz="2400"/>
              <a:t>.</a:t>
            </a:r>
          </a:p>
          <a:p>
            <a:pPr marL="342900" indent="-342900">
              <a:buFont typeface="Arial" charset="0"/>
              <a:buChar char="•"/>
            </a:pPr>
            <a:r>
              <a:rPr lang="en-US" sz="2400"/>
              <a:t>làm </a:t>
            </a:r>
            <a:r>
              <a:rPr lang="en-US" sz="2400" err="1"/>
              <a:t>cho</a:t>
            </a:r>
            <a:r>
              <a:rPr lang="en-US" sz="2400"/>
              <a:t> công </a:t>
            </a:r>
            <a:r>
              <a:rPr lang="en-US" sz="2400" err="1"/>
              <a:t>việc</a:t>
            </a:r>
            <a:r>
              <a:rPr lang="en-US" sz="2400"/>
              <a:t> </a:t>
            </a:r>
            <a:r>
              <a:rPr lang="en-US" sz="2400" err="1"/>
              <a:t>thú</a:t>
            </a:r>
            <a:r>
              <a:rPr lang="en-US" sz="2400"/>
              <a:t> vị.</a:t>
            </a:r>
          </a:p>
          <a:p>
            <a:pPr marL="342900" indent="-342900">
              <a:buFont typeface="Arial" charset="0"/>
              <a:buChar char="•"/>
            </a:pPr>
            <a:r>
              <a:rPr lang="en-US" sz="2400"/>
              <a:t>TDD (Test-driven development) hướng dẫn </a:t>
            </a:r>
            <a:r>
              <a:rPr lang="en-US" sz="2400" err="1"/>
              <a:t>các</a:t>
            </a:r>
            <a:r>
              <a:rPr lang="en-US" sz="2400"/>
              <a:t> </a:t>
            </a:r>
            <a:r>
              <a:rPr lang="en-US" sz="2400" err="1"/>
              <a:t>nhà</a:t>
            </a:r>
            <a:r>
              <a:rPr lang="en-US" sz="2400"/>
              <a:t> </a:t>
            </a:r>
            <a:r>
              <a:rPr lang="en-US" sz="2400" err="1"/>
              <a:t>phát</a:t>
            </a:r>
            <a:r>
              <a:rPr lang="en-US" sz="2400"/>
              <a:t> </a:t>
            </a:r>
            <a:r>
              <a:rPr lang="en-US" sz="2400" err="1"/>
              <a:t>triển</a:t>
            </a:r>
            <a:r>
              <a:rPr lang="en-US" sz="2400"/>
              <a:t> </a:t>
            </a:r>
            <a:r>
              <a:rPr lang="en-US" sz="2400" err="1"/>
              <a:t>về</a:t>
            </a:r>
            <a:r>
              <a:rPr lang="en-US" sz="2400"/>
              <a:t> </a:t>
            </a:r>
            <a:r>
              <a:rPr lang="en-US" sz="2400" err="1"/>
              <a:t>cách</a:t>
            </a:r>
            <a:r>
              <a:rPr lang="en-US" sz="2400"/>
              <a:t> </a:t>
            </a:r>
            <a:r>
              <a:rPr lang="en-US" sz="2400" err="1"/>
              <a:t>viết</a:t>
            </a:r>
            <a:r>
              <a:rPr lang="en-US" sz="2400"/>
              <a:t> </a:t>
            </a:r>
            <a:r>
              <a:rPr lang="en-US" sz="2400" err="1"/>
              <a:t>mã</a:t>
            </a:r>
            <a:r>
              <a:rPr lang="en-US" sz="2400"/>
              <a:t> </a:t>
            </a:r>
            <a:r>
              <a:rPr lang="en-US" sz="2400" err="1"/>
              <a:t>chất</a:t>
            </a:r>
            <a:r>
              <a:rPr lang="en-US" sz="2400"/>
              <a:t> </a:t>
            </a:r>
            <a:r>
              <a:rPr lang="en-US" sz="2400" err="1"/>
              <a:t>lượng</a:t>
            </a:r>
            <a:r>
              <a:rPr lang="en-US" sz="2400"/>
              <a:t> </a:t>
            </a:r>
            <a:r>
              <a:rPr lang="en-US" sz="2400" err="1"/>
              <a:t>và</a:t>
            </a:r>
            <a:r>
              <a:rPr lang="en-US" sz="2400"/>
              <a:t> </a:t>
            </a:r>
            <a:r>
              <a:rPr lang="en-US" sz="2400" err="1"/>
              <a:t>cách</a:t>
            </a:r>
            <a:r>
              <a:rPr lang="en-US" sz="2400"/>
              <a:t> </a:t>
            </a:r>
            <a:r>
              <a:rPr lang="en-US" sz="2400" err="1"/>
              <a:t>cải</a:t>
            </a:r>
            <a:r>
              <a:rPr lang="en-US" sz="2400"/>
              <a:t> </a:t>
            </a:r>
            <a:r>
              <a:rPr lang="en-US" sz="2400" err="1"/>
              <a:t>thiện</a:t>
            </a:r>
            <a:r>
              <a:rPr lang="en-US" sz="2400"/>
              <a:t> </a:t>
            </a:r>
            <a:r>
              <a:rPr lang="en-US" sz="2400" err="1"/>
              <a:t>quan</a:t>
            </a:r>
            <a:r>
              <a:rPr lang="en-US" sz="2400"/>
              <a:t> </a:t>
            </a:r>
            <a:r>
              <a:rPr lang="en-US" sz="2400" err="1"/>
              <a:t>niệm</a:t>
            </a:r>
            <a:r>
              <a:rPr lang="en-US" sz="2400"/>
              <a:t> về </a:t>
            </a:r>
            <a:r>
              <a:rPr lang="en-US" sz="2400" err="1"/>
              <a:t>thiết</a:t>
            </a:r>
            <a:r>
              <a:rPr lang="en-US" sz="2400"/>
              <a:t> </a:t>
            </a:r>
            <a:r>
              <a:rPr lang="en-US" sz="2400" err="1"/>
              <a:t>kế</a:t>
            </a:r>
            <a:r>
              <a:rPr lang="en-US" sz="2400"/>
              <a:t>; giúp cải </a:t>
            </a:r>
            <a:r>
              <a:rPr lang="en-US" sz="2400" err="1"/>
              <a:t>thiện</a:t>
            </a:r>
            <a:r>
              <a:rPr lang="en-US" sz="2400"/>
              <a:t> việc ước lượng.</a:t>
            </a:r>
          </a:p>
        </p:txBody>
      </p:sp>
    </p:spTree>
    <p:extLst>
      <p:ext uri="{BB962C8B-B14F-4D97-AF65-F5344CB8AC3E}">
        <p14:creationId xmlns:p14="http://schemas.microsoft.com/office/powerpoint/2010/main" val="4076783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DD3B5A-37BF-4BB6-8A07-224BDC6355A0}"/>
              </a:ext>
            </a:extLst>
          </p:cNvPr>
          <p:cNvSpPr>
            <a:spLocks noGrp="1"/>
          </p:cNvSpPr>
          <p:nvPr>
            <p:ph type="title"/>
          </p:nvPr>
        </p:nvSpPr>
        <p:spPr/>
        <p:txBody>
          <a:bodyPr/>
          <a:lstStyle/>
          <a:p>
            <a:r>
              <a:rPr lang="en-US" sz="4400" err="1"/>
              <a:t>Ưu</a:t>
            </a:r>
            <a:r>
              <a:rPr lang="en-US" sz="4400"/>
              <a:t> </a:t>
            </a:r>
            <a:r>
              <a:rPr lang="en-US" sz="4400" err="1"/>
              <a:t>điểm</a:t>
            </a:r>
            <a:r>
              <a:rPr lang="en-US" sz="4400"/>
              <a:t> </a:t>
            </a:r>
            <a:r>
              <a:rPr lang="en-US" sz="4400" err="1"/>
              <a:t>của</a:t>
            </a:r>
            <a:r>
              <a:rPr lang="en-US" sz="4400"/>
              <a:t> XP</a:t>
            </a:r>
            <a:endParaRPr lang="fr-FR" sz="4400"/>
          </a:p>
        </p:txBody>
      </p:sp>
      <p:sp>
        <p:nvSpPr>
          <p:cNvPr id="3" name="Content Placeholder 2">
            <a:extLst>
              <a:ext uri="{FF2B5EF4-FFF2-40B4-BE49-F238E27FC236}">
                <a16:creationId xmlns:a16="http://schemas.microsoft.com/office/drawing/2014/main" xmlns="" id="{018D8900-091D-490E-980D-E28CE1D48154}"/>
              </a:ext>
            </a:extLst>
          </p:cNvPr>
          <p:cNvSpPr>
            <a:spLocks noGrp="1"/>
          </p:cNvSpPr>
          <p:nvPr>
            <p:ph idx="1"/>
          </p:nvPr>
        </p:nvSpPr>
        <p:spPr/>
        <p:txBody>
          <a:bodyPr/>
          <a:lstStyle/>
          <a:p>
            <a:pPr marL="342900" indent="-342900">
              <a:buFont typeface="Arial" charset="0"/>
              <a:buChar char="•"/>
            </a:pPr>
            <a:r>
              <a:rPr lang="en-US" sz="2400" err="1"/>
              <a:t>Cung</a:t>
            </a:r>
            <a:r>
              <a:rPr lang="en-US" sz="2400"/>
              <a:t> </a:t>
            </a:r>
            <a:r>
              <a:rPr lang="en-US" sz="2400" err="1"/>
              <a:t>cấp</a:t>
            </a:r>
            <a:r>
              <a:rPr lang="en-US" sz="2400"/>
              <a:t> </a:t>
            </a:r>
            <a:r>
              <a:rPr lang="en-US" sz="2400">
                <a:solidFill>
                  <a:srgbClr val="FF0000"/>
                </a:solidFill>
              </a:rPr>
              <a:t>nhiều </a:t>
            </a:r>
            <a:r>
              <a:rPr lang="en-US" sz="2400" err="1">
                <a:solidFill>
                  <a:srgbClr val="FF0000"/>
                </a:solidFill>
              </a:rPr>
              <a:t>công</a:t>
            </a:r>
            <a:r>
              <a:rPr lang="en-US" sz="2400">
                <a:solidFill>
                  <a:srgbClr val="FF0000"/>
                </a:solidFill>
              </a:rPr>
              <a:t> cụ </a:t>
            </a:r>
            <a:r>
              <a:rPr lang="en-US" sz="2400"/>
              <a:t>cho quản lý , bao </a:t>
            </a:r>
            <a:r>
              <a:rPr lang="en-US" sz="2400" err="1"/>
              <a:t>gồm</a:t>
            </a:r>
            <a:r>
              <a:rPr lang="en-US" sz="2400"/>
              <a:t> </a:t>
            </a:r>
            <a:r>
              <a:rPr lang="en-US" sz="2400" err="1"/>
              <a:t>khả</a:t>
            </a:r>
            <a:r>
              <a:rPr lang="en-US" sz="2400"/>
              <a:t> </a:t>
            </a:r>
            <a:r>
              <a:rPr lang="en-US" sz="2400" err="1"/>
              <a:t>năng</a:t>
            </a:r>
            <a:r>
              <a:rPr lang="en-US" sz="2400"/>
              <a:t> </a:t>
            </a:r>
            <a:r>
              <a:rPr lang="en-US" sz="2400" err="1"/>
              <a:t>dự</a:t>
            </a:r>
            <a:r>
              <a:rPr lang="en-US" sz="2400"/>
              <a:t> </a:t>
            </a:r>
            <a:r>
              <a:rPr lang="en-US" sz="2400" err="1"/>
              <a:t>đoán</a:t>
            </a:r>
            <a:r>
              <a:rPr lang="en-US" sz="2400"/>
              <a:t>, </a:t>
            </a:r>
            <a:r>
              <a:rPr lang="en-US" sz="2400" err="1"/>
              <a:t>tính</a:t>
            </a:r>
            <a:r>
              <a:rPr lang="en-US" sz="2400"/>
              <a:t> </a:t>
            </a:r>
            <a:r>
              <a:rPr lang="en-US" sz="2400" err="1"/>
              <a:t>linh</a:t>
            </a:r>
            <a:r>
              <a:rPr lang="en-US" sz="2400"/>
              <a:t> </a:t>
            </a:r>
            <a:r>
              <a:rPr lang="en-US" sz="2400" err="1"/>
              <a:t>hoạt</a:t>
            </a:r>
            <a:r>
              <a:rPr lang="en-US" sz="2400"/>
              <a:t> </a:t>
            </a:r>
            <a:r>
              <a:rPr lang="en-US" sz="2400" err="1"/>
              <a:t>của</a:t>
            </a:r>
            <a:r>
              <a:rPr lang="en-US" sz="2400"/>
              <a:t> </a:t>
            </a:r>
            <a:r>
              <a:rPr lang="en-US" sz="2400" err="1"/>
              <a:t>các</a:t>
            </a:r>
            <a:r>
              <a:rPr lang="en-US" sz="2400"/>
              <a:t> </a:t>
            </a:r>
            <a:r>
              <a:rPr lang="en-US" sz="2400" err="1"/>
              <a:t>nguồn</a:t>
            </a:r>
            <a:r>
              <a:rPr lang="en-US" sz="2400"/>
              <a:t> </a:t>
            </a:r>
            <a:r>
              <a:rPr lang="en-US" sz="2400" err="1"/>
              <a:t>lực</a:t>
            </a:r>
            <a:r>
              <a:rPr lang="en-US" sz="2400"/>
              <a:t>, </a:t>
            </a:r>
            <a:r>
              <a:rPr lang="en-US" sz="2400" err="1"/>
              <a:t>tính</a:t>
            </a:r>
            <a:r>
              <a:rPr lang="en-US" sz="2400"/>
              <a:t> </a:t>
            </a:r>
            <a:r>
              <a:rPr lang="en-US" sz="2400" err="1"/>
              <a:t>nhất</a:t>
            </a:r>
            <a:r>
              <a:rPr lang="en-US" sz="2400"/>
              <a:t> </a:t>
            </a:r>
            <a:r>
              <a:rPr lang="en-US" sz="2400" err="1"/>
              <a:t>quán</a:t>
            </a:r>
            <a:r>
              <a:rPr lang="en-US" sz="2400"/>
              <a:t> </a:t>
            </a:r>
            <a:r>
              <a:rPr lang="en-US" sz="2400" err="1"/>
              <a:t>và</a:t>
            </a:r>
            <a:r>
              <a:rPr lang="en-US" sz="2400"/>
              <a:t> </a:t>
            </a:r>
            <a:r>
              <a:rPr lang="en-US" sz="2400" err="1"/>
              <a:t>khả</a:t>
            </a:r>
            <a:r>
              <a:rPr lang="en-US" sz="2400"/>
              <a:t> </a:t>
            </a:r>
            <a:r>
              <a:rPr lang="en-US" sz="2400" err="1"/>
              <a:t>năng</a:t>
            </a:r>
            <a:r>
              <a:rPr lang="en-US" sz="2400"/>
              <a:t> </a:t>
            </a:r>
            <a:r>
              <a:rPr lang="en-US" sz="2400" err="1"/>
              <a:t>hiển</a:t>
            </a:r>
            <a:r>
              <a:rPr lang="en-US" sz="2400"/>
              <a:t> </a:t>
            </a:r>
            <a:r>
              <a:rPr lang="en-US" sz="2400" err="1"/>
              <a:t>thị</a:t>
            </a:r>
            <a:r>
              <a:rPr lang="en-US" sz="2400"/>
              <a:t> </a:t>
            </a:r>
            <a:r>
              <a:rPr lang="en-US" sz="2400" err="1"/>
              <a:t>về</a:t>
            </a:r>
            <a:r>
              <a:rPr lang="en-US" sz="2400"/>
              <a:t> </a:t>
            </a:r>
            <a:r>
              <a:rPr lang="en-US" sz="2400" err="1"/>
              <a:t>những</a:t>
            </a:r>
            <a:r>
              <a:rPr lang="en-US" sz="2400"/>
              <a:t> </a:t>
            </a:r>
            <a:r>
              <a:rPr lang="en-US" sz="2400" err="1"/>
              <a:t>gì</a:t>
            </a:r>
            <a:r>
              <a:rPr lang="en-US" sz="2400"/>
              <a:t> </a:t>
            </a:r>
            <a:r>
              <a:rPr lang="en-US" sz="2400" err="1"/>
              <a:t>thực</a:t>
            </a:r>
            <a:r>
              <a:rPr lang="en-US" sz="2400"/>
              <a:t> </a:t>
            </a:r>
            <a:r>
              <a:rPr lang="en-US" sz="2400" err="1"/>
              <a:t>sự</a:t>
            </a:r>
            <a:r>
              <a:rPr lang="en-US" sz="2400"/>
              <a:t> </a:t>
            </a:r>
            <a:r>
              <a:rPr lang="en-US" sz="2400" err="1"/>
              <a:t>đang</a:t>
            </a:r>
            <a:r>
              <a:rPr lang="en-US" sz="2400"/>
              <a:t> </a:t>
            </a:r>
            <a:r>
              <a:rPr lang="en-US" sz="2400" err="1"/>
              <a:t>diễn</a:t>
            </a:r>
            <a:r>
              <a:rPr lang="en-US" sz="2400"/>
              <a:t> ra.</a:t>
            </a:r>
          </a:p>
          <a:p>
            <a:pPr marL="342900" indent="-342900">
              <a:buFont typeface="Arial" charset="0"/>
              <a:buChar char="•"/>
            </a:pPr>
            <a:r>
              <a:rPr lang="en-US" sz="2400" err="1"/>
              <a:t>Cung</a:t>
            </a:r>
            <a:r>
              <a:rPr lang="en-US" sz="2400"/>
              <a:t> </a:t>
            </a:r>
            <a:r>
              <a:rPr lang="en-US" sz="2400" err="1"/>
              <a:t>cấp</a:t>
            </a:r>
            <a:r>
              <a:rPr lang="en-US" sz="2400"/>
              <a:t> </a:t>
            </a:r>
            <a:r>
              <a:rPr lang="en-US" sz="2400" err="1"/>
              <a:t>cho</a:t>
            </a:r>
            <a:r>
              <a:rPr lang="en-US" sz="2400"/>
              <a:t> </a:t>
            </a:r>
            <a:r>
              <a:rPr lang="en-US" sz="2400" err="1"/>
              <a:t>khách</a:t>
            </a:r>
            <a:r>
              <a:rPr lang="en-US" sz="2400"/>
              <a:t> </a:t>
            </a:r>
            <a:r>
              <a:rPr lang="en-US" sz="2400" err="1"/>
              <a:t>hàng</a:t>
            </a:r>
            <a:r>
              <a:rPr lang="en-US" sz="2400"/>
              <a:t> </a:t>
            </a:r>
            <a:r>
              <a:rPr lang="en-US" sz="2400" err="1">
                <a:solidFill>
                  <a:srgbClr val="FF0000"/>
                </a:solidFill>
              </a:rPr>
              <a:t>khả</a:t>
            </a:r>
            <a:r>
              <a:rPr lang="en-US" sz="2400">
                <a:solidFill>
                  <a:srgbClr val="FF0000"/>
                </a:solidFill>
              </a:rPr>
              <a:t> </a:t>
            </a:r>
            <a:r>
              <a:rPr lang="en-US" sz="2400" err="1">
                <a:solidFill>
                  <a:srgbClr val="FF0000"/>
                </a:solidFill>
              </a:rPr>
              <a:t>năng</a:t>
            </a:r>
            <a:r>
              <a:rPr lang="en-US" sz="2400">
                <a:solidFill>
                  <a:srgbClr val="FF0000"/>
                </a:solidFill>
              </a:rPr>
              <a:t> </a:t>
            </a:r>
            <a:r>
              <a:rPr lang="en-US" sz="2400" err="1">
                <a:solidFill>
                  <a:srgbClr val="FF0000"/>
                </a:solidFill>
              </a:rPr>
              <a:t>xem</a:t>
            </a:r>
            <a:r>
              <a:rPr lang="en-US" sz="2400">
                <a:solidFill>
                  <a:srgbClr val="FF0000"/>
                </a:solidFill>
              </a:rPr>
              <a:t> xét </a:t>
            </a:r>
            <a:r>
              <a:rPr lang="en-US" sz="2400"/>
              <a:t>công ty </a:t>
            </a:r>
            <a:r>
              <a:rPr lang="en-US" sz="2400" err="1"/>
              <a:t>có</a:t>
            </a:r>
            <a:r>
              <a:rPr lang="en-US" sz="2400"/>
              <a:t> </a:t>
            </a:r>
            <a:r>
              <a:rPr lang="en-US" sz="2400" err="1"/>
              <a:t>thể</a:t>
            </a:r>
            <a:r>
              <a:rPr lang="en-US" sz="2400"/>
              <a:t> </a:t>
            </a:r>
            <a:r>
              <a:rPr lang="en-US" sz="2400" err="1"/>
              <a:t>thực</a:t>
            </a:r>
            <a:r>
              <a:rPr lang="en-US" sz="2400"/>
              <a:t> </a:t>
            </a:r>
            <a:r>
              <a:rPr lang="en-US" sz="2400" err="1"/>
              <a:t>hiện</a:t>
            </a:r>
            <a:r>
              <a:rPr lang="en-US" sz="2400"/>
              <a:t> công việc </a:t>
            </a:r>
            <a:r>
              <a:rPr lang="en-US" sz="2400" err="1"/>
              <a:t>của</a:t>
            </a:r>
            <a:r>
              <a:rPr lang="en-US" sz="2400"/>
              <a:t> </a:t>
            </a:r>
            <a:r>
              <a:rPr lang="en-US" sz="2400" err="1"/>
              <a:t>mình</a:t>
            </a:r>
            <a:r>
              <a:rPr lang="en-US" sz="2400"/>
              <a:t> hay </a:t>
            </a:r>
            <a:r>
              <a:rPr lang="en-US" sz="2400" err="1"/>
              <a:t>không</a:t>
            </a:r>
            <a:r>
              <a:rPr lang="en-US" sz="2400"/>
              <a:t>.</a:t>
            </a:r>
          </a:p>
          <a:p>
            <a:pPr marL="342900" indent="-342900">
              <a:buFont typeface="Arial" charset="0"/>
              <a:buChar char="•"/>
            </a:pPr>
            <a:r>
              <a:rPr lang="en-US" sz="2400">
                <a:solidFill>
                  <a:srgbClr val="FF0000"/>
                </a:solidFill>
              </a:rPr>
              <a:t>Không </a:t>
            </a:r>
            <a:r>
              <a:rPr lang="en-US" sz="2400" err="1">
                <a:solidFill>
                  <a:srgbClr val="FF0000"/>
                </a:solidFill>
              </a:rPr>
              <a:t>lãng</a:t>
            </a:r>
            <a:r>
              <a:rPr lang="en-US" sz="2400">
                <a:solidFill>
                  <a:srgbClr val="FF0000"/>
                </a:solidFill>
              </a:rPr>
              <a:t> </a:t>
            </a:r>
            <a:r>
              <a:rPr lang="en-US" sz="2400" err="1">
                <a:solidFill>
                  <a:srgbClr val="FF0000"/>
                </a:solidFill>
              </a:rPr>
              <a:t>phí</a:t>
            </a:r>
            <a:r>
              <a:rPr lang="en-US" sz="2400">
                <a:solidFill>
                  <a:srgbClr val="FF0000"/>
                </a:solidFill>
              </a:rPr>
              <a:t> thời gian </a:t>
            </a:r>
            <a:r>
              <a:rPr lang="en-US" sz="2400"/>
              <a:t>và không </a:t>
            </a:r>
            <a:r>
              <a:rPr lang="en-US" sz="2400" err="1"/>
              <a:t>tạo</a:t>
            </a:r>
            <a:r>
              <a:rPr lang="en-US" sz="2400"/>
              <a:t> ra </a:t>
            </a:r>
            <a:r>
              <a:rPr lang="en-US" sz="2400" err="1"/>
              <a:t>nhiều</a:t>
            </a:r>
            <a:r>
              <a:rPr lang="en-US" sz="2400"/>
              <a:t> </a:t>
            </a:r>
            <a:r>
              <a:rPr lang="en-US" sz="2400" err="1"/>
              <a:t>tài</a:t>
            </a:r>
            <a:r>
              <a:rPr lang="en-US" sz="2400"/>
              <a:t> </a:t>
            </a:r>
            <a:r>
              <a:rPr lang="en-US" sz="2400" err="1"/>
              <a:t>liệu</a:t>
            </a:r>
            <a:r>
              <a:rPr lang="en-US" sz="2400"/>
              <a:t> </a:t>
            </a:r>
            <a:r>
              <a:rPr lang="en-US" sz="2400" err="1"/>
              <a:t>vô</a:t>
            </a:r>
            <a:r>
              <a:rPr lang="en-US" sz="2400"/>
              <a:t> </a:t>
            </a:r>
            <a:r>
              <a:rPr lang="en-US" sz="2400" err="1"/>
              <a:t>ích</a:t>
            </a:r>
            <a:r>
              <a:rPr lang="en-US" sz="2400"/>
              <a:t>.</a:t>
            </a:r>
          </a:p>
        </p:txBody>
      </p:sp>
    </p:spTree>
    <p:extLst>
      <p:ext uri="{BB962C8B-B14F-4D97-AF65-F5344CB8AC3E}">
        <p14:creationId xmlns:p14="http://schemas.microsoft.com/office/powerpoint/2010/main" val="1988163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DD3B5A-37BF-4BB6-8A07-224BDC6355A0}"/>
              </a:ext>
            </a:extLst>
          </p:cNvPr>
          <p:cNvSpPr>
            <a:spLocks noGrp="1"/>
          </p:cNvSpPr>
          <p:nvPr>
            <p:ph type="title"/>
          </p:nvPr>
        </p:nvSpPr>
        <p:spPr/>
        <p:txBody>
          <a:bodyPr/>
          <a:lstStyle/>
          <a:p>
            <a:r>
              <a:rPr lang="en-US" sz="4400" err="1"/>
              <a:t>Nhược</a:t>
            </a:r>
            <a:r>
              <a:rPr lang="en-US" sz="4400"/>
              <a:t> </a:t>
            </a:r>
            <a:r>
              <a:rPr lang="en-US" sz="4400" err="1"/>
              <a:t>điểm</a:t>
            </a:r>
            <a:r>
              <a:rPr lang="en-US" sz="4400"/>
              <a:t> </a:t>
            </a:r>
            <a:r>
              <a:rPr lang="en-US" sz="4400" err="1"/>
              <a:t>của</a:t>
            </a:r>
            <a:r>
              <a:rPr lang="en-US" sz="4400"/>
              <a:t> XP</a:t>
            </a:r>
            <a:endParaRPr lang="en-US"/>
          </a:p>
        </p:txBody>
      </p:sp>
      <p:sp>
        <p:nvSpPr>
          <p:cNvPr id="3" name="Content Placeholder 2">
            <a:extLst>
              <a:ext uri="{FF2B5EF4-FFF2-40B4-BE49-F238E27FC236}">
                <a16:creationId xmlns:a16="http://schemas.microsoft.com/office/drawing/2014/main" xmlns="" id="{018D8900-091D-490E-980D-E28CE1D48154}"/>
              </a:ext>
            </a:extLst>
          </p:cNvPr>
          <p:cNvSpPr>
            <a:spLocks noGrp="1"/>
          </p:cNvSpPr>
          <p:nvPr>
            <p:ph idx="1"/>
          </p:nvPr>
        </p:nvSpPr>
        <p:spPr/>
        <p:txBody>
          <a:bodyPr/>
          <a:lstStyle/>
          <a:p>
            <a:pPr marL="342900" indent="-342900">
              <a:buFont typeface="Arial" charset="0"/>
              <a:buChar char="•"/>
            </a:pPr>
            <a:r>
              <a:rPr lang="en-US" sz="2400" err="1">
                <a:solidFill>
                  <a:srgbClr val="FF0000"/>
                </a:solidFill>
              </a:rPr>
              <a:t>Thiết</a:t>
            </a:r>
            <a:r>
              <a:rPr lang="en-US" sz="2400">
                <a:solidFill>
                  <a:srgbClr val="FF0000"/>
                </a:solidFill>
              </a:rPr>
              <a:t> </a:t>
            </a:r>
            <a:r>
              <a:rPr lang="en-US" sz="2400" err="1">
                <a:solidFill>
                  <a:srgbClr val="FF0000"/>
                </a:solidFill>
              </a:rPr>
              <a:t>kế</a:t>
            </a:r>
            <a:r>
              <a:rPr lang="en-US" sz="2400">
                <a:solidFill>
                  <a:srgbClr val="FF0000"/>
                </a:solidFill>
              </a:rPr>
              <a:t> </a:t>
            </a:r>
            <a:r>
              <a:rPr lang="en-US" sz="2400" err="1">
                <a:solidFill>
                  <a:srgbClr val="FF0000"/>
                </a:solidFill>
              </a:rPr>
              <a:t>trở</a:t>
            </a:r>
            <a:r>
              <a:rPr lang="en-US" sz="2400">
                <a:solidFill>
                  <a:srgbClr val="FF0000"/>
                </a:solidFill>
              </a:rPr>
              <a:t> </a:t>
            </a:r>
            <a:r>
              <a:rPr lang="en-US" sz="2400" err="1">
                <a:solidFill>
                  <a:srgbClr val="FF0000"/>
                </a:solidFill>
              </a:rPr>
              <a:t>nên</a:t>
            </a:r>
            <a:r>
              <a:rPr lang="en-US" sz="2400">
                <a:solidFill>
                  <a:srgbClr val="FF0000"/>
                </a:solidFill>
              </a:rPr>
              <a:t> </a:t>
            </a:r>
            <a:r>
              <a:rPr lang="en-US" sz="2400" err="1">
                <a:solidFill>
                  <a:srgbClr val="FF0000"/>
                </a:solidFill>
              </a:rPr>
              <a:t>tiềm</a:t>
            </a:r>
            <a:r>
              <a:rPr lang="en-US" sz="2400">
                <a:solidFill>
                  <a:srgbClr val="FF0000"/>
                </a:solidFill>
              </a:rPr>
              <a:t> </a:t>
            </a:r>
            <a:r>
              <a:rPr lang="en-US" sz="2400" err="1">
                <a:solidFill>
                  <a:srgbClr val="FF0000"/>
                </a:solidFill>
              </a:rPr>
              <a:t>ẩn</a:t>
            </a:r>
            <a:r>
              <a:rPr lang="en-US" sz="2400">
                <a:solidFill>
                  <a:srgbClr val="FF0000"/>
                </a:solidFill>
              </a:rPr>
              <a:t> </a:t>
            </a:r>
            <a:r>
              <a:rPr lang="en-US" sz="2400" err="1"/>
              <a:t>thay</a:t>
            </a:r>
            <a:r>
              <a:rPr lang="en-US" sz="2400"/>
              <a:t> </a:t>
            </a:r>
            <a:r>
              <a:rPr lang="en-US" sz="2400" err="1"/>
              <a:t>vì</a:t>
            </a:r>
            <a:r>
              <a:rPr lang="en-US" sz="2400"/>
              <a:t> </a:t>
            </a:r>
            <a:r>
              <a:rPr lang="en-US" sz="2400" err="1"/>
              <a:t>rõ</a:t>
            </a:r>
            <a:r>
              <a:rPr lang="en-US" sz="2400"/>
              <a:t> </a:t>
            </a:r>
            <a:r>
              <a:rPr lang="en-US" sz="2400" err="1"/>
              <a:t>ràng</a:t>
            </a:r>
            <a:endParaRPr lang="en-US" sz="2400"/>
          </a:p>
          <a:p>
            <a:pPr marL="342900" indent="-342900">
              <a:buFont typeface="Arial" charset="0"/>
              <a:buChar char="•"/>
            </a:pPr>
            <a:r>
              <a:rPr lang="en-US" sz="2400" err="1"/>
              <a:t>Dựa</a:t>
            </a:r>
            <a:r>
              <a:rPr lang="en-US" sz="2400"/>
              <a:t> </a:t>
            </a:r>
            <a:r>
              <a:rPr lang="en-US" sz="2400" err="1"/>
              <a:t>vào</a:t>
            </a:r>
            <a:r>
              <a:rPr lang="en-US" sz="2400"/>
              <a:t> </a:t>
            </a:r>
            <a:r>
              <a:rPr lang="en-US" sz="2400" err="1"/>
              <a:t>thiết</a:t>
            </a:r>
            <a:r>
              <a:rPr lang="en-US" sz="2400"/>
              <a:t> </a:t>
            </a:r>
            <a:r>
              <a:rPr lang="en-US" sz="2400" err="1"/>
              <a:t>kế</a:t>
            </a:r>
            <a:r>
              <a:rPr lang="en-US" sz="2400"/>
              <a:t> </a:t>
            </a:r>
            <a:r>
              <a:rPr lang="en-US" sz="2400" err="1"/>
              <a:t>là</a:t>
            </a:r>
            <a:r>
              <a:rPr lang="en-US" sz="2400"/>
              <a:t> </a:t>
            </a:r>
            <a:r>
              <a:rPr lang="en-US" sz="2400" err="1">
                <a:solidFill>
                  <a:srgbClr val="FF0000"/>
                </a:solidFill>
              </a:rPr>
              <a:t>rủi</a:t>
            </a:r>
            <a:r>
              <a:rPr lang="en-US" sz="2400">
                <a:solidFill>
                  <a:srgbClr val="FF0000"/>
                </a:solidFill>
              </a:rPr>
              <a:t> </a:t>
            </a:r>
            <a:r>
              <a:rPr lang="en-US" sz="2400" err="1">
                <a:solidFill>
                  <a:srgbClr val="FF0000"/>
                </a:solidFill>
              </a:rPr>
              <a:t>ro</a:t>
            </a:r>
            <a:endParaRPr lang="en-US" sz="2400">
              <a:solidFill>
                <a:srgbClr val="FF0000"/>
              </a:solidFill>
            </a:endParaRPr>
          </a:p>
          <a:p>
            <a:pPr marL="342900" indent="-342900">
              <a:buFont typeface="Arial" charset="0"/>
              <a:buChar char="•"/>
            </a:pPr>
            <a:r>
              <a:rPr lang="en-US" sz="2400" err="1">
                <a:solidFill>
                  <a:srgbClr val="FF0000"/>
                </a:solidFill>
              </a:rPr>
              <a:t>Rất</a:t>
            </a:r>
            <a:r>
              <a:rPr lang="en-US" sz="2400">
                <a:solidFill>
                  <a:srgbClr val="FF0000"/>
                </a:solidFill>
              </a:rPr>
              <a:t> </a:t>
            </a:r>
            <a:r>
              <a:rPr lang="en-US" sz="2400" err="1">
                <a:solidFill>
                  <a:srgbClr val="FF0000"/>
                </a:solidFill>
              </a:rPr>
              <a:t>khó</a:t>
            </a:r>
            <a:r>
              <a:rPr lang="en-US" sz="2400">
                <a:solidFill>
                  <a:srgbClr val="FF0000"/>
                </a:solidFill>
              </a:rPr>
              <a:t> </a:t>
            </a:r>
            <a:r>
              <a:rPr lang="en-US" sz="2400" err="1">
                <a:solidFill>
                  <a:srgbClr val="FF0000"/>
                </a:solidFill>
              </a:rPr>
              <a:t>để</a:t>
            </a:r>
            <a:r>
              <a:rPr lang="en-US" sz="2400">
                <a:solidFill>
                  <a:srgbClr val="FF0000"/>
                </a:solidFill>
              </a:rPr>
              <a:t> </a:t>
            </a:r>
            <a:r>
              <a:rPr lang="en-US" sz="2400" err="1">
                <a:solidFill>
                  <a:srgbClr val="FF0000"/>
                </a:solidFill>
              </a:rPr>
              <a:t>viết</a:t>
            </a:r>
            <a:r>
              <a:rPr lang="en-US" sz="2400">
                <a:solidFill>
                  <a:srgbClr val="FF0000"/>
                </a:solidFill>
              </a:rPr>
              <a:t> </a:t>
            </a:r>
            <a:r>
              <a:rPr lang="en-US" sz="2400" err="1">
                <a:solidFill>
                  <a:srgbClr val="FF0000"/>
                </a:solidFill>
              </a:rPr>
              <a:t>các</a:t>
            </a:r>
            <a:r>
              <a:rPr lang="en-US" sz="2400">
                <a:solidFill>
                  <a:srgbClr val="FF0000"/>
                </a:solidFill>
              </a:rPr>
              <a:t> kiểm thử </a:t>
            </a:r>
            <a:r>
              <a:rPr lang="en-US" sz="2400" err="1">
                <a:solidFill>
                  <a:srgbClr val="FF0000"/>
                </a:solidFill>
              </a:rPr>
              <a:t>tốt</a:t>
            </a:r>
            <a:endParaRPr lang="en-US" sz="2400">
              <a:solidFill>
                <a:srgbClr val="FF0000"/>
              </a:solidFill>
            </a:endParaRPr>
          </a:p>
          <a:p>
            <a:pPr marL="342900" indent="-342900">
              <a:buFont typeface="Arial" charset="0"/>
              <a:buChar char="•"/>
            </a:pPr>
            <a:r>
              <a:rPr lang="en-US" sz="2400" err="1">
                <a:solidFill>
                  <a:srgbClr val="FF0000"/>
                </a:solidFill>
              </a:rPr>
              <a:t>Lặp</a:t>
            </a:r>
            <a:r>
              <a:rPr lang="en-US" sz="2400">
                <a:solidFill>
                  <a:srgbClr val="FF0000"/>
                </a:solidFill>
              </a:rPr>
              <a:t> </a:t>
            </a:r>
            <a:r>
              <a:rPr lang="en-US" sz="2400" err="1">
                <a:solidFill>
                  <a:srgbClr val="FF0000"/>
                </a:solidFill>
              </a:rPr>
              <a:t>lại</a:t>
            </a:r>
            <a:r>
              <a:rPr lang="en-US" sz="2400">
                <a:solidFill>
                  <a:srgbClr val="FF0000"/>
                </a:solidFill>
              </a:rPr>
              <a:t> </a:t>
            </a:r>
            <a:r>
              <a:rPr lang="en-US" sz="2400" err="1">
                <a:solidFill>
                  <a:srgbClr val="FF0000"/>
                </a:solidFill>
              </a:rPr>
              <a:t>quá</a:t>
            </a:r>
            <a:r>
              <a:rPr lang="en-US" sz="2400">
                <a:solidFill>
                  <a:srgbClr val="FF0000"/>
                </a:solidFill>
              </a:rPr>
              <a:t> </a:t>
            </a:r>
            <a:r>
              <a:rPr lang="en-US" sz="2400" err="1">
                <a:solidFill>
                  <a:srgbClr val="FF0000"/>
                </a:solidFill>
              </a:rPr>
              <a:t>thường</a:t>
            </a:r>
            <a:r>
              <a:rPr lang="en-US" sz="2400">
                <a:solidFill>
                  <a:srgbClr val="FF0000"/>
                </a:solidFill>
              </a:rPr>
              <a:t> </a:t>
            </a:r>
            <a:r>
              <a:rPr lang="en-US" sz="2400" err="1">
                <a:solidFill>
                  <a:srgbClr val="FF0000"/>
                </a:solidFill>
              </a:rPr>
              <a:t>xuyên</a:t>
            </a:r>
            <a:r>
              <a:rPr lang="en-US" sz="2400">
                <a:solidFill>
                  <a:srgbClr val="FF0000"/>
                </a:solidFill>
              </a:rPr>
              <a:t> </a:t>
            </a:r>
            <a:r>
              <a:rPr lang="en-US" sz="2400" err="1">
                <a:solidFill>
                  <a:srgbClr val="FF0000"/>
                </a:solidFill>
              </a:rPr>
              <a:t>có</a:t>
            </a:r>
            <a:r>
              <a:rPr lang="en-US" sz="2400">
                <a:solidFill>
                  <a:srgbClr val="FF0000"/>
                </a:solidFill>
              </a:rPr>
              <a:t> </a:t>
            </a:r>
            <a:r>
              <a:rPr lang="en-US" sz="2400" err="1">
                <a:solidFill>
                  <a:srgbClr val="FF0000"/>
                </a:solidFill>
              </a:rPr>
              <a:t>thể</a:t>
            </a:r>
            <a:r>
              <a:rPr lang="en-US" sz="2400">
                <a:solidFill>
                  <a:srgbClr val="FF0000"/>
                </a:solidFill>
              </a:rPr>
              <a:t> </a:t>
            </a:r>
            <a:r>
              <a:rPr lang="en-US" sz="2400" err="1">
                <a:solidFill>
                  <a:srgbClr val="FF0000"/>
                </a:solidFill>
              </a:rPr>
              <a:t>làm</a:t>
            </a:r>
            <a:r>
              <a:rPr lang="en-US" sz="2400">
                <a:solidFill>
                  <a:srgbClr val="FF0000"/>
                </a:solidFill>
              </a:rPr>
              <a:t> </a:t>
            </a:r>
            <a:r>
              <a:rPr lang="en-US" sz="2400" err="1">
                <a:solidFill>
                  <a:srgbClr val="FF0000"/>
                </a:solidFill>
              </a:rPr>
              <a:t>giảm</a:t>
            </a:r>
            <a:r>
              <a:rPr lang="en-US" sz="2400">
                <a:solidFill>
                  <a:srgbClr val="FF0000"/>
                </a:solidFill>
              </a:rPr>
              <a:t> </a:t>
            </a:r>
            <a:r>
              <a:rPr lang="en-US" sz="2400" err="1">
                <a:solidFill>
                  <a:srgbClr val="FF0000"/>
                </a:solidFill>
              </a:rPr>
              <a:t>chất</a:t>
            </a:r>
            <a:r>
              <a:rPr lang="en-US" sz="2400">
                <a:solidFill>
                  <a:srgbClr val="FF0000"/>
                </a:solidFill>
              </a:rPr>
              <a:t> </a:t>
            </a:r>
            <a:r>
              <a:rPr lang="en-US" sz="2400" err="1">
                <a:solidFill>
                  <a:srgbClr val="FF0000"/>
                </a:solidFill>
              </a:rPr>
              <a:t>lượng</a:t>
            </a:r>
            <a:endParaRPr lang="en-US" sz="2400">
              <a:solidFill>
                <a:srgbClr val="FF0000"/>
              </a:solidFill>
            </a:endParaRPr>
          </a:p>
          <a:p>
            <a:pPr marL="342900" indent="-342900">
              <a:buFont typeface="Arial" charset="0"/>
              <a:buChar char="•"/>
            </a:pPr>
            <a:r>
              <a:rPr lang="en-US" sz="2400" err="1"/>
              <a:t>Để</a:t>
            </a:r>
            <a:r>
              <a:rPr lang="en-US" sz="2400"/>
              <a:t> thực hiện </a:t>
            </a:r>
            <a:r>
              <a:rPr lang="en-US" sz="2400" err="1"/>
              <a:t>tốt</a:t>
            </a:r>
            <a:r>
              <a:rPr lang="en-US" sz="2400"/>
              <a:t>, cần </a:t>
            </a:r>
            <a:r>
              <a:rPr lang="en-US" sz="2400" err="1"/>
              <a:t>phải</a:t>
            </a:r>
            <a:r>
              <a:rPr lang="en-US" sz="2400"/>
              <a:t> </a:t>
            </a:r>
            <a:r>
              <a:rPr lang="en-US" sz="2400" err="1">
                <a:solidFill>
                  <a:srgbClr val="FF0000"/>
                </a:solidFill>
              </a:rPr>
              <a:t>làm</a:t>
            </a:r>
            <a:r>
              <a:rPr lang="en-US" sz="2400">
                <a:solidFill>
                  <a:srgbClr val="FF0000"/>
                </a:solidFill>
              </a:rPr>
              <a:t> </a:t>
            </a:r>
            <a:r>
              <a:rPr lang="en-US" sz="2400" err="1">
                <a:solidFill>
                  <a:srgbClr val="FF0000"/>
                </a:solidFill>
              </a:rPr>
              <a:t>thường</a:t>
            </a:r>
            <a:r>
              <a:rPr lang="en-US" sz="2400">
                <a:solidFill>
                  <a:srgbClr val="FF0000"/>
                </a:solidFill>
              </a:rPr>
              <a:t> xuyên</a:t>
            </a:r>
          </a:p>
          <a:p>
            <a:endParaRPr lang="en-US"/>
          </a:p>
        </p:txBody>
      </p:sp>
    </p:spTree>
    <p:extLst>
      <p:ext uri="{BB962C8B-B14F-4D97-AF65-F5344CB8AC3E}">
        <p14:creationId xmlns:p14="http://schemas.microsoft.com/office/powerpoint/2010/main" val="562991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Nội</a:t>
            </a:r>
            <a:r>
              <a:rPr lang="en-US"/>
              <a:t> dung</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a:t>Khái niệm</a:t>
            </a:r>
          </a:p>
          <a:p>
            <a:pPr marL="514350" indent="-514350">
              <a:buFont typeface="+mj-lt"/>
              <a:buAutoNum type="arabicPeriod"/>
            </a:pPr>
            <a:r>
              <a:rPr lang="en-US"/>
              <a:t>Các nguyên lý cơ bản của phương pháp Agile</a:t>
            </a:r>
          </a:p>
          <a:p>
            <a:pPr marL="514350" indent="-514350">
              <a:buFont typeface="+mj-lt"/>
              <a:buAutoNum type="arabicPeriod"/>
            </a:pPr>
            <a:r>
              <a:rPr lang="en-US"/>
              <a:t>Ưu, nhược điểm của phương pháp Agile</a:t>
            </a:r>
          </a:p>
          <a:p>
            <a:pPr marL="514350" indent="-514350">
              <a:buFont typeface="+mj-lt"/>
              <a:buAutoNum type="arabicPeriod"/>
            </a:pPr>
            <a:r>
              <a:rPr lang="en-US"/>
              <a:t>Extreme Programming</a:t>
            </a:r>
          </a:p>
          <a:p>
            <a:pPr marL="514350" indent="-514350">
              <a:buFont typeface="+mj-lt"/>
              <a:buAutoNum type="arabicPeriod"/>
            </a:pPr>
            <a:r>
              <a:rPr lang="en-US">
                <a:solidFill>
                  <a:srgbClr val="FF0000"/>
                </a:solidFill>
              </a:rPr>
              <a:t>Scrum</a:t>
            </a:r>
          </a:p>
          <a:p>
            <a:pPr marL="514350" indent="-514350">
              <a:buFont typeface="+mj-lt"/>
              <a:buAutoNum type="arabicPeriod"/>
            </a:pPr>
            <a:r>
              <a:rPr lang="en-US"/>
              <a:t>Các phương pháp Agile khác</a:t>
            </a:r>
          </a:p>
        </p:txBody>
      </p:sp>
      <p:sp>
        <p:nvSpPr>
          <p:cNvPr id="4" name="Slide Number Placeholder 3"/>
          <p:cNvSpPr>
            <a:spLocks noGrp="1"/>
          </p:cNvSpPr>
          <p:nvPr>
            <p:ph type="sldNum" sz="quarter" idx="12"/>
          </p:nvPr>
        </p:nvSpPr>
        <p:spPr/>
        <p:txBody>
          <a:bodyPr/>
          <a:lstStyle/>
          <a:p>
            <a:fld id="{56969FB6-8607-469E-84BB-4E9214D062C9}" type="slidenum">
              <a:rPr lang="en-US" smtClean="0"/>
              <a:pPr/>
              <a:t>26</a:t>
            </a:fld>
            <a:endParaRPr lang="en-US"/>
          </a:p>
        </p:txBody>
      </p:sp>
    </p:spTree>
    <p:extLst>
      <p:ext uri="{BB962C8B-B14F-4D97-AF65-F5344CB8AC3E}">
        <p14:creationId xmlns:p14="http://schemas.microsoft.com/office/powerpoint/2010/main" val="10107001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5DD40E-611E-4E13-98C8-F1E607B93EC1}"/>
              </a:ext>
            </a:extLst>
          </p:cNvPr>
          <p:cNvSpPr>
            <a:spLocks noGrp="1"/>
          </p:cNvSpPr>
          <p:nvPr>
            <p:ph type="title"/>
          </p:nvPr>
        </p:nvSpPr>
        <p:spPr/>
        <p:txBody>
          <a:bodyPr/>
          <a:lstStyle/>
          <a:p>
            <a:r>
              <a:rPr lang="en-US"/>
              <a:t>Scrum</a:t>
            </a:r>
          </a:p>
        </p:txBody>
      </p:sp>
      <p:sp>
        <p:nvSpPr>
          <p:cNvPr id="3" name="Content Placeholder 2">
            <a:extLst>
              <a:ext uri="{FF2B5EF4-FFF2-40B4-BE49-F238E27FC236}">
                <a16:creationId xmlns:a16="http://schemas.microsoft.com/office/drawing/2014/main" xmlns="" id="{8A7B246A-4CBF-4A1A-A2FF-EAD759EBE780}"/>
              </a:ext>
            </a:extLst>
          </p:cNvPr>
          <p:cNvSpPr>
            <a:spLocks noGrp="1"/>
          </p:cNvSpPr>
          <p:nvPr>
            <p:ph idx="1"/>
          </p:nvPr>
        </p:nvSpPr>
        <p:spPr/>
        <p:txBody>
          <a:bodyPr/>
          <a:lstStyle/>
          <a:p>
            <a:r>
              <a:rPr lang="en-US" sz="2800"/>
              <a:t>‘Scrum’ là thuật ngữ chỉ một </a:t>
            </a:r>
            <a:r>
              <a:rPr lang="en-US" sz="2800">
                <a:solidFill>
                  <a:srgbClr val="FF0000"/>
                </a:solidFill>
              </a:rPr>
              <a:t>nhóm người chơi với nhau</a:t>
            </a:r>
            <a:r>
              <a:rPr lang="en-US" sz="2800"/>
              <a:t> trong môn bóng bầu dục. </a:t>
            </a:r>
          </a:p>
          <a:p>
            <a:r>
              <a:rPr lang="en-US" sz="2800"/>
              <a:t>Trong phát triển phần mềm, </a:t>
            </a:r>
            <a:r>
              <a:rPr lang="en-US" sz="2800">
                <a:solidFill>
                  <a:srgbClr val="FF0000"/>
                </a:solidFill>
              </a:rPr>
              <a:t>công việc là đưa ra một bản phát hành</a:t>
            </a:r>
            <a:r>
              <a:rPr lang="en-US" sz="2800"/>
              <a:t>.</a:t>
            </a:r>
          </a:p>
          <a:p>
            <a:r>
              <a:rPr lang="en-US"/>
              <a:t>Nhiệm vụ: </a:t>
            </a:r>
            <a:r>
              <a:rPr lang="en-US">
                <a:solidFill>
                  <a:srgbClr val="FF0000"/>
                </a:solidFill>
              </a:rPr>
              <a:t>tăng tốc</a:t>
            </a:r>
            <a:r>
              <a:rPr lang="en-US"/>
              <a:t> việc phát hành sản phẩm</a:t>
            </a:r>
          </a:p>
        </p:txBody>
      </p:sp>
    </p:spTree>
    <p:extLst>
      <p:ext uri="{BB962C8B-B14F-4D97-AF65-F5344CB8AC3E}">
        <p14:creationId xmlns:p14="http://schemas.microsoft.com/office/powerpoint/2010/main" val="9206225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BB3209-4B29-4021-84C7-C131DBCAAE5D}"/>
              </a:ext>
            </a:extLst>
          </p:cNvPr>
          <p:cNvSpPr>
            <a:spLocks noGrp="1"/>
          </p:cNvSpPr>
          <p:nvPr>
            <p:ph type="title"/>
          </p:nvPr>
        </p:nvSpPr>
        <p:spPr/>
        <p:txBody>
          <a:bodyPr/>
          <a:lstStyle/>
          <a:p>
            <a:pPr algn="l"/>
            <a:r>
              <a:rPr lang="en-US"/>
              <a:t>Scrum</a:t>
            </a:r>
            <a:endParaRPr lang="fr-FR"/>
          </a:p>
        </p:txBody>
      </p:sp>
      <p:sp>
        <p:nvSpPr>
          <p:cNvPr id="3" name="Content Placeholder 2">
            <a:extLst>
              <a:ext uri="{FF2B5EF4-FFF2-40B4-BE49-F238E27FC236}">
                <a16:creationId xmlns:a16="http://schemas.microsoft.com/office/drawing/2014/main" xmlns="" id="{477D8067-F96E-42F0-8535-9D122D7D3777}"/>
              </a:ext>
            </a:extLst>
          </p:cNvPr>
          <p:cNvSpPr>
            <a:spLocks noGrp="1"/>
          </p:cNvSpPr>
          <p:nvPr>
            <p:ph idx="1"/>
          </p:nvPr>
        </p:nvSpPr>
        <p:spPr/>
        <p:txBody>
          <a:bodyPr>
            <a:normAutofit/>
          </a:bodyPr>
          <a:lstStyle/>
          <a:p>
            <a:pPr marL="285750" indent="-285750">
              <a:buFont typeface="Arial" panose="020B0604020202020204" pitchFamily="34" charset="0"/>
              <a:buChar char="•"/>
            </a:pPr>
            <a:r>
              <a:rPr lang="en-US" sz="2800"/>
              <a:t>Quá trình phát triển được chia thành một loạt </a:t>
            </a:r>
            <a:r>
              <a:rPr lang="en-US" sz="2800">
                <a:solidFill>
                  <a:srgbClr val="FF0000"/>
                </a:solidFill>
              </a:rPr>
              <a:t>các lần lặp được gọi là sprint</a:t>
            </a:r>
            <a:r>
              <a:rPr lang="en-US" sz="2800"/>
              <a:t>. </a:t>
            </a:r>
          </a:p>
          <a:p>
            <a:pPr marL="285750" indent="-285750">
              <a:buFont typeface="Arial" panose="020B0604020202020204" pitchFamily="34" charset="0"/>
              <a:buChar char="•"/>
            </a:pPr>
            <a:r>
              <a:rPr lang="en-US" sz="2800"/>
              <a:t>Trước mỗi sprint, các thành viên trong nhóm </a:t>
            </a:r>
            <a:r>
              <a:rPr lang="en-US" sz="2800">
                <a:solidFill>
                  <a:srgbClr val="FF0000"/>
                </a:solidFill>
              </a:rPr>
              <a:t>xác định các công việc còn tồn</a:t>
            </a:r>
            <a:r>
              <a:rPr lang="en-US" sz="2800"/>
              <a:t>. </a:t>
            </a:r>
          </a:p>
          <a:p>
            <a:pPr marL="285750" indent="-285750">
              <a:buFont typeface="Arial" panose="020B0604020202020204" pitchFamily="34" charset="0"/>
              <a:buChar char="•"/>
            </a:pPr>
            <a:r>
              <a:rPr lang="en-US" sz="2800"/>
              <a:t>Khi kết thúc sprint, nhóm sẽ xem xét để </a:t>
            </a:r>
            <a:r>
              <a:rPr lang="en-US" sz="2800">
                <a:solidFill>
                  <a:srgbClr val="FF0000"/>
                </a:solidFill>
              </a:rPr>
              <a:t>nêu rõ các kinh nghiệm </a:t>
            </a:r>
            <a:r>
              <a:rPr lang="en-US" sz="2800"/>
              <a:t>và </a:t>
            </a:r>
            <a:r>
              <a:rPr lang="en-US" sz="2800">
                <a:solidFill>
                  <a:srgbClr val="FF0000"/>
                </a:solidFill>
              </a:rPr>
              <a:t>kiểm tra tiến độ</a:t>
            </a:r>
            <a:r>
              <a:rPr lang="en-US" sz="2800"/>
              <a:t>.</a:t>
            </a:r>
            <a:endParaRPr lang="fr-FR" sz="2800"/>
          </a:p>
        </p:txBody>
      </p:sp>
      <p:pic>
        <p:nvPicPr>
          <p:cNvPr id="8" name="Picture 2">
            <a:extLst>
              <a:ext uri="{FF2B5EF4-FFF2-40B4-BE49-F238E27FC236}">
                <a16:creationId xmlns:a16="http://schemas.microsoft.com/office/drawing/2014/main" xmlns="" id="{83874322-FBA7-4DCB-88F7-09F09BC9C410}"/>
              </a:ext>
            </a:extLst>
          </p:cNvPr>
          <p:cNvPicPr>
            <a:picLocks noChangeAspect="1" noChangeArrowheads="1"/>
          </p:cNvPicPr>
          <p:nvPr/>
        </p:nvPicPr>
        <p:blipFill>
          <a:blip r:embed="rId3" cstate="print"/>
          <a:srcRect/>
          <a:stretch>
            <a:fillRect/>
          </a:stretch>
        </p:blipFill>
        <p:spPr bwMode="auto">
          <a:xfrm>
            <a:off x="3046522" y="4551386"/>
            <a:ext cx="3709385" cy="1760514"/>
          </a:xfrm>
          <a:prstGeom prst="rect">
            <a:avLst/>
          </a:prstGeom>
          <a:noFill/>
          <a:ln w="9525">
            <a:noFill/>
            <a:miter lim="800000"/>
            <a:headEnd/>
            <a:tailEnd/>
          </a:ln>
          <a:effectLst/>
        </p:spPr>
      </p:pic>
    </p:spTree>
    <p:extLst>
      <p:ext uri="{BB962C8B-B14F-4D97-AF65-F5344CB8AC3E}">
        <p14:creationId xmlns:p14="http://schemas.microsoft.com/office/powerpoint/2010/main" val="1385033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xmlns="" id="{83874322-FBA7-4DCB-88F7-09F09BC9C410}"/>
              </a:ext>
            </a:extLst>
          </p:cNvPr>
          <p:cNvPicPr>
            <a:picLocks noChangeAspect="1" noChangeArrowheads="1"/>
          </p:cNvPicPr>
          <p:nvPr/>
        </p:nvPicPr>
        <p:blipFill>
          <a:blip r:embed="rId2" cstate="print"/>
          <a:srcRect/>
          <a:stretch>
            <a:fillRect/>
          </a:stretch>
        </p:blipFill>
        <p:spPr bwMode="auto">
          <a:xfrm>
            <a:off x="558266" y="356135"/>
            <a:ext cx="8008218" cy="5955765"/>
          </a:xfrm>
          <a:prstGeom prst="rect">
            <a:avLst/>
          </a:prstGeom>
          <a:noFill/>
          <a:ln w="9525">
            <a:noFill/>
            <a:miter lim="800000"/>
            <a:headEnd/>
            <a:tailEnd/>
          </a:ln>
          <a:effectLst/>
        </p:spPr>
      </p:pic>
    </p:spTree>
    <p:extLst>
      <p:ext uri="{BB962C8B-B14F-4D97-AF65-F5344CB8AC3E}">
        <p14:creationId xmlns:p14="http://schemas.microsoft.com/office/powerpoint/2010/main" val="888774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53A0B03-40BB-4832-9E31-17F964CF38C6}"/>
              </a:ext>
            </a:extLst>
          </p:cNvPr>
          <p:cNvSpPr>
            <a:spLocks noGrp="1"/>
          </p:cNvSpPr>
          <p:nvPr>
            <p:ph type="title"/>
          </p:nvPr>
        </p:nvSpPr>
        <p:spPr/>
        <p:txBody>
          <a:bodyPr/>
          <a:lstStyle/>
          <a:p>
            <a:r>
              <a:rPr lang="en-US"/>
              <a:t>CHƯƠNG 3</a:t>
            </a:r>
          </a:p>
        </p:txBody>
      </p:sp>
      <p:sp>
        <p:nvSpPr>
          <p:cNvPr id="5" name="Subtitle 4">
            <a:extLst>
              <a:ext uri="{FF2B5EF4-FFF2-40B4-BE49-F238E27FC236}">
                <a16:creationId xmlns:a16="http://schemas.microsoft.com/office/drawing/2014/main" xmlns="" id="{DCBF5877-2338-47CB-A29E-54627233808B}"/>
              </a:ext>
            </a:extLst>
          </p:cNvPr>
          <p:cNvSpPr>
            <a:spLocks noGrp="1"/>
          </p:cNvSpPr>
          <p:nvPr>
            <p:ph type="body" idx="1"/>
          </p:nvPr>
        </p:nvSpPr>
        <p:spPr/>
        <p:txBody>
          <a:bodyPr>
            <a:normAutofit/>
          </a:bodyPr>
          <a:lstStyle/>
          <a:p>
            <a:r>
              <a:rPr lang="en-US" sz="4800" err="1"/>
              <a:t>Phương</a:t>
            </a:r>
            <a:r>
              <a:rPr lang="en-US" sz="4800"/>
              <a:t> </a:t>
            </a:r>
            <a:r>
              <a:rPr lang="en-US" sz="4800" err="1"/>
              <a:t>pháp</a:t>
            </a:r>
            <a:r>
              <a:rPr lang="en-US" sz="4800"/>
              <a:t> Agile</a:t>
            </a:r>
            <a:endParaRPr lang="en-US" sz="5400"/>
          </a:p>
        </p:txBody>
      </p:sp>
    </p:spTree>
    <p:extLst>
      <p:ext uri="{BB962C8B-B14F-4D97-AF65-F5344CB8AC3E}">
        <p14:creationId xmlns:p14="http://schemas.microsoft.com/office/powerpoint/2010/main" val="2532216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BB3209-4B29-4021-84C7-C131DBCAAE5D}"/>
              </a:ext>
            </a:extLst>
          </p:cNvPr>
          <p:cNvSpPr>
            <a:spLocks noGrp="1"/>
          </p:cNvSpPr>
          <p:nvPr>
            <p:ph type="title"/>
          </p:nvPr>
        </p:nvSpPr>
        <p:spPr/>
        <p:txBody>
          <a:bodyPr/>
          <a:lstStyle/>
          <a:p>
            <a:pPr algn="l"/>
            <a:r>
              <a:rPr lang="en-US"/>
              <a:t>Các khái niệm chính</a:t>
            </a:r>
            <a:endParaRPr lang="fr-FR"/>
          </a:p>
        </p:txBody>
      </p:sp>
      <p:sp>
        <p:nvSpPr>
          <p:cNvPr id="3" name="Content Placeholder 2">
            <a:extLst>
              <a:ext uri="{FF2B5EF4-FFF2-40B4-BE49-F238E27FC236}">
                <a16:creationId xmlns:a16="http://schemas.microsoft.com/office/drawing/2014/main" xmlns="" id="{477D8067-F96E-42F0-8535-9D122D7D3777}"/>
              </a:ext>
            </a:extLst>
          </p:cNvPr>
          <p:cNvSpPr>
            <a:spLocks noGrp="1"/>
          </p:cNvSpPr>
          <p:nvPr>
            <p:ph idx="1"/>
          </p:nvPr>
        </p:nvSpPr>
        <p:spPr/>
        <p:txBody>
          <a:bodyPr>
            <a:normAutofit fontScale="85000" lnSpcReduction="20000"/>
          </a:bodyPr>
          <a:lstStyle/>
          <a:p>
            <a:r>
              <a:rPr lang="en-US" sz="2800" b="1"/>
              <a:t>Burndown chart</a:t>
            </a:r>
            <a:r>
              <a:rPr lang="en-US" sz="2800"/>
              <a:t> </a:t>
            </a:r>
            <a:r>
              <a:rPr lang="en-US"/>
              <a:t>biểu đồ cho thấy </a:t>
            </a:r>
            <a:r>
              <a:rPr lang="en-US">
                <a:solidFill>
                  <a:srgbClr val="FF0000"/>
                </a:solidFill>
              </a:rPr>
              <a:t>công việc còn tồn </a:t>
            </a:r>
            <a:r>
              <a:rPr lang="en-US"/>
              <a:t>trong sprint (được cập nhật mỗi ngày) sử dụng để theo dõi tiến trình và quyết định khi nào các mục phải được loại bỏ khỏi sprint backlog và hoãn lại sprint tiếp theo.</a:t>
            </a:r>
            <a:endParaRPr lang="en-US" sz="2800"/>
          </a:p>
          <a:p>
            <a:r>
              <a:rPr lang="en-US" sz="2800" b="1"/>
              <a:t>Product backlog</a:t>
            </a:r>
            <a:r>
              <a:rPr lang="en-US" sz="2800"/>
              <a:t> </a:t>
            </a:r>
            <a:r>
              <a:rPr lang="en-US"/>
              <a:t>là </a:t>
            </a:r>
            <a:r>
              <a:rPr lang="en-US">
                <a:solidFill>
                  <a:srgbClr val="FF0000"/>
                </a:solidFill>
              </a:rPr>
              <a:t>danh sách đầy đủ các yêu cầu</a:t>
            </a:r>
            <a:r>
              <a:rPr lang="en-US"/>
              <a:t> - bao gồm lỗi, yêu cầu nâng cao, cải tiến khả năng sử dụng và hiệu suất - hiện không có trong bản phát hành sản phẩm.</a:t>
            </a:r>
            <a:endParaRPr lang="en-US" sz="2800"/>
          </a:p>
          <a:p>
            <a:r>
              <a:rPr lang="en-US" sz="2800" b="1"/>
              <a:t>ScrumMaster </a:t>
            </a:r>
            <a:r>
              <a:rPr lang="en-US"/>
              <a:t>là </a:t>
            </a:r>
            <a:r>
              <a:rPr lang="en-US">
                <a:solidFill>
                  <a:srgbClr val="FF0000"/>
                </a:solidFill>
              </a:rPr>
              <a:t>người chịu trách nhiệm quản lý dự án</a:t>
            </a:r>
            <a:r>
              <a:rPr lang="en-US"/>
              <a:t>. </a:t>
            </a:r>
            <a:endParaRPr lang="en-US" sz="2800"/>
          </a:p>
          <a:p>
            <a:r>
              <a:rPr lang="en-US" sz="2800" b="1"/>
              <a:t>Sprint backlog </a:t>
            </a:r>
            <a:r>
              <a:rPr lang="en-US"/>
              <a:t>là </a:t>
            </a:r>
            <a:r>
              <a:rPr lang="en-US">
                <a:solidFill>
                  <a:srgbClr val="FF0000"/>
                </a:solidFill>
              </a:rPr>
              <a:t>danh sách các công việc </a:t>
            </a:r>
            <a:r>
              <a:rPr lang="en-US"/>
              <a:t>được chỉ định cho một sprint, nhưng chưa hoàn thành. </a:t>
            </a:r>
          </a:p>
          <a:p>
            <a:pPr lvl="1"/>
            <a:r>
              <a:rPr lang="en-US"/>
              <a:t>Trong thực tế (phổ biến), không có công việc tồn nào của sprint phải mất hơn hai ngày để hoàn thành. </a:t>
            </a:r>
          </a:p>
          <a:p>
            <a:pPr lvl="1"/>
            <a:r>
              <a:rPr lang="en-US"/>
              <a:t>Sprint backlog giúp nhóm dự đoán mức độ nỗ lực cần thiết để hoàn thành một sprint. </a:t>
            </a:r>
          </a:p>
        </p:txBody>
      </p:sp>
      <p:sp>
        <p:nvSpPr>
          <p:cNvPr id="6" name="Rectangle 12">
            <a:extLst>
              <a:ext uri="{FF2B5EF4-FFF2-40B4-BE49-F238E27FC236}">
                <a16:creationId xmlns:a16="http://schemas.microsoft.com/office/drawing/2014/main" xmlns="" id="{2E51DD4B-9663-451E-AF87-66FB65837815}"/>
              </a:ext>
            </a:extLst>
          </p:cNvPr>
          <p:cNvSpPr txBox="1">
            <a:spLocks noChangeArrowheads="1"/>
          </p:cNvSpPr>
          <p:nvPr/>
        </p:nvSpPr>
        <p:spPr>
          <a:xfrm>
            <a:off x="5703703" y="230392"/>
            <a:ext cx="2895600" cy="365125"/>
          </a:xfrm>
          <a:prstGeom prst="rect">
            <a:avLst/>
          </a:prstGeom>
          <a:ln/>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J Paul Gibson: Agile Methods</a:t>
            </a:r>
          </a:p>
        </p:txBody>
      </p:sp>
      <p:sp>
        <p:nvSpPr>
          <p:cNvPr id="7" name="Espace réservé de la date 7">
            <a:extLst>
              <a:ext uri="{FF2B5EF4-FFF2-40B4-BE49-F238E27FC236}">
                <a16:creationId xmlns:a16="http://schemas.microsoft.com/office/drawing/2014/main" xmlns="" id="{AFDD1A2B-524D-4AB6-A5A1-3D902A9FEA83}"/>
              </a:ext>
            </a:extLst>
          </p:cNvPr>
          <p:cNvSpPr txBox="1">
            <a:spLocks/>
          </p:cNvSpPr>
          <p:nvPr/>
        </p:nvSpPr>
        <p:spPr>
          <a:xfrm>
            <a:off x="6165595" y="525642"/>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a:t>October 2011</a:t>
            </a:r>
            <a:endParaRPr lang="fr-BE"/>
          </a:p>
        </p:txBody>
      </p:sp>
    </p:spTree>
    <p:extLst>
      <p:ext uri="{BB962C8B-B14F-4D97-AF65-F5344CB8AC3E}">
        <p14:creationId xmlns:p14="http://schemas.microsoft.com/office/powerpoint/2010/main" val="20706179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5240B6-EEA2-49BB-A4B5-BD352169BB79}"/>
              </a:ext>
            </a:extLst>
          </p:cNvPr>
          <p:cNvSpPr>
            <a:spLocks noGrp="1"/>
          </p:cNvSpPr>
          <p:nvPr>
            <p:ph type="title"/>
          </p:nvPr>
        </p:nvSpPr>
        <p:spPr/>
        <p:txBody>
          <a:bodyPr/>
          <a:lstStyle/>
          <a:p>
            <a:r>
              <a:rPr lang="en-US"/>
              <a:t>Scrum</a:t>
            </a:r>
          </a:p>
        </p:txBody>
      </p:sp>
      <p:sp>
        <p:nvSpPr>
          <p:cNvPr id="3" name="Content Placeholder 2">
            <a:extLst>
              <a:ext uri="{FF2B5EF4-FFF2-40B4-BE49-F238E27FC236}">
                <a16:creationId xmlns:a16="http://schemas.microsoft.com/office/drawing/2014/main" xmlns="" id="{DC2E7A8C-2E9F-4684-B4D5-E74D10F9B353}"/>
              </a:ext>
            </a:extLst>
          </p:cNvPr>
          <p:cNvSpPr>
            <a:spLocks noGrp="1"/>
          </p:cNvSpPr>
          <p:nvPr>
            <p:ph idx="1"/>
          </p:nvPr>
        </p:nvSpPr>
        <p:spPr/>
        <p:txBody>
          <a:bodyPr/>
          <a:lstStyle/>
          <a:p>
            <a:r>
              <a:rPr lang="fr-FR" sz="2400">
                <a:solidFill>
                  <a:srgbClr val="FF0000"/>
                </a:solidFill>
              </a:rPr>
              <a:t>Các công việc tồn (là điểm mấu chốt): </a:t>
            </a:r>
            <a:r>
              <a:rPr lang="fr-FR" sz="2400"/>
              <a:t>được điền vào trong pha lập kế hoạch của lần phát hành sản phẩm và xác định phạm vi của bản phát hành</a:t>
            </a:r>
          </a:p>
          <a:p>
            <a:endParaRPr lang="en-US"/>
          </a:p>
        </p:txBody>
      </p:sp>
      <p:pic>
        <p:nvPicPr>
          <p:cNvPr id="4" name="Picture 2">
            <a:extLst>
              <a:ext uri="{FF2B5EF4-FFF2-40B4-BE49-F238E27FC236}">
                <a16:creationId xmlns:a16="http://schemas.microsoft.com/office/drawing/2014/main" xmlns="" id="{374695A7-53A6-40E1-A3E2-296FBAAB1C4E}"/>
              </a:ext>
            </a:extLst>
          </p:cNvPr>
          <p:cNvPicPr>
            <a:picLocks noChangeAspect="1" noChangeArrowheads="1"/>
          </p:cNvPicPr>
          <p:nvPr/>
        </p:nvPicPr>
        <p:blipFill>
          <a:blip r:embed="rId3" cstate="print"/>
          <a:srcRect/>
          <a:stretch>
            <a:fillRect/>
          </a:stretch>
        </p:blipFill>
        <p:spPr bwMode="auto">
          <a:xfrm>
            <a:off x="1411550" y="3345840"/>
            <a:ext cx="5965317" cy="2831123"/>
          </a:xfrm>
          <a:prstGeom prst="rect">
            <a:avLst/>
          </a:prstGeom>
          <a:noFill/>
          <a:ln w="9525">
            <a:noFill/>
            <a:miter lim="800000"/>
            <a:headEnd/>
            <a:tailEnd/>
          </a:ln>
          <a:effectLst/>
        </p:spPr>
      </p:pic>
    </p:spTree>
    <p:extLst>
      <p:ext uri="{BB962C8B-B14F-4D97-AF65-F5344CB8AC3E}">
        <p14:creationId xmlns:p14="http://schemas.microsoft.com/office/powerpoint/2010/main" val="20316873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BB3209-4B29-4021-84C7-C131DBCAAE5D}"/>
              </a:ext>
            </a:extLst>
          </p:cNvPr>
          <p:cNvSpPr>
            <a:spLocks noGrp="1"/>
          </p:cNvSpPr>
          <p:nvPr>
            <p:ph type="title"/>
          </p:nvPr>
        </p:nvSpPr>
        <p:spPr/>
        <p:txBody>
          <a:bodyPr/>
          <a:lstStyle/>
          <a:p>
            <a:r>
              <a:rPr lang="fr-FR"/>
              <a:t>Các pha của Scrums</a:t>
            </a:r>
            <a:endParaRPr lang="en-US"/>
          </a:p>
        </p:txBody>
      </p:sp>
      <p:sp>
        <p:nvSpPr>
          <p:cNvPr id="3" name="Content Placeholder 2">
            <a:extLst>
              <a:ext uri="{FF2B5EF4-FFF2-40B4-BE49-F238E27FC236}">
                <a16:creationId xmlns:a16="http://schemas.microsoft.com/office/drawing/2014/main" xmlns="" id="{477D8067-F96E-42F0-8535-9D122D7D3777}"/>
              </a:ext>
            </a:extLst>
          </p:cNvPr>
          <p:cNvSpPr>
            <a:spLocks noGrp="1"/>
          </p:cNvSpPr>
          <p:nvPr>
            <p:ph idx="1"/>
          </p:nvPr>
        </p:nvSpPr>
        <p:spPr/>
        <p:txBody>
          <a:bodyPr/>
          <a:lstStyle/>
          <a:p>
            <a:endParaRPr lang="en-US"/>
          </a:p>
        </p:txBody>
      </p:sp>
      <p:pic>
        <p:nvPicPr>
          <p:cNvPr id="4" name="Picture 4" descr="C:\577b\Presentation\Scrum.jpg">
            <a:extLst>
              <a:ext uri="{FF2B5EF4-FFF2-40B4-BE49-F238E27FC236}">
                <a16:creationId xmlns:a16="http://schemas.microsoft.com/office/drawing/2014/main" xmlns="" id="{521EDFB2-7616-400C-B533-2E6ECF1EE5A9}"/>
              </a:ext>
            </a:extLst>
          </p:cNvPr>
          <p:cNvPicPr>
            <a:picLocks noChangeAspect="1" noChangeArrowheads="1"/>
          </p:cNvPicPr>
          <p:nvPr/>
        </p:nvPicPr>
        <p:blipFill>
          <a:blip r:embed="rId3" cstate="print"/>
          <a:srcRect/>
          <a:stretch>
            <a:fillRect/>
          </a:stretch>
        </p:blipFill>
        <p:spPr bwMode="auto">
          <a:xfrm>
            <a:off x="1479854" y="1690688"/>
            <a:ext cx="6412393" cy="4460796"/>
          </a:xfrm>
          <a:prstGeom prst="rect">
            <a:avLst/>
          </a:prstGeom>
          <a:noFill/>
        </p:spPr>
      </p:pic>
      <p:sp>
        <p:nvSpPr>
          <p:cNvPr id="6" name="Rectangle 12">
            <a:extLst>
              <a:ext uri="{FF2B5EF4-FFF2-40B4-BE49-F238E27FC236}">
                <a16:creationId xmlns:a16="http://schemas.microsoft.com/office/drawing/2014/main" xmlns="" id="{2E51DD4B-9663-451E-AF87-66FB65837815}"/>
              </a:ext>
            </a:extLst>
          </p:cNvPr>
          <p:cNvSpPr txBox="1">
            <a:spLocks noChangeArrowheads="1"/>
          </p:cNvSpPr>
          <p:nvPr/>
        </p:nvSpPr>
        <p:spPr>
          <a:xfrm>
            <a:off x="5703703" y="230392"/>
            <a:ext cx="2895600" cy="365125"/>
          </a:xfrm>
          <a:prstGeom prst="rect">
            <a:avLst/>
          </a:prstGeom>
          <a:ln/>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J Paul Gibson: Agile Methods</a:t>
            </a:r>
          </a:p>
        </p:txBody>
      </p:sp>
      <p:sp>
        <p:nvSpPr>
          <p:cNvPr id="7" name="Espace réservé de la date 7">
            <a:extLst>
              <a:ext uri="{FF2B5EF4-FFF2-40B4-BE49-F238E27FC236}">
                <a16:creationId xmlns:a16="http://schemas.microsoft.com/office/drawing/2014/main" xmlns="" id="{AFDD1A2B-524D-4AB6-A5A1-3D902A9FEA83}"/>
              </a:ext>
            </a:extLst>
          </p:cNvPr>
          <p:cNvSpPr txBox="1">
            <a:spLocks/>
          </p:cNvSpPr>
          <p:nvPr/>
        </p:nvSpPr>
        <p:spPr>
          <a:xfrm>
            <a:off x="6165595" y="525642"/>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a:t>October 2011</a:t>
            </a:r>
            <a:endParaRPr lang="fr-BE"/>
          </a:p>
        </p:txBody>
      </p:sp>
    </p:spTree>
    <p:extLst>
      <p:ext uri="{BB962C8B-B14F-4D97-AF65-F5344CB8AC3E}">
        <p14:creationId xmlns:p14="http://schemas.microsoft.com/office/powerpoint/2010/main" val="522685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4400" b="1" i="0" u="none" strike="noStrike" kern="1200" cap="none" spc="0" normalizeH="0" baseline="0" noProof="0">
                <a:ln>
                  <a:noFill/>
                </a:ln>
                <a:solidFill>
                  <a:schemeClr val="tx1"/>
                </a:solidFill>
                <a:effectLst/>
                <a:uLnTx/>
                <a:uFillTx/>
                <a:latin typeface="+mj-lt"/>
                <a:ea typeface="+mj-ea"/>
                <a:cs typeface="+mj-cs"/>
              </a:rPr>
              <a:t>Scrum Meetings</a:t>
            </a:r>
          </a:p>
        </p:txBody>
      </p:sp>
      <p:sp>
        <p:nvSpPr>
          <p:cNvPr id="3" name="Content Placeholder 2"/>
          <p:cNvSpPr>
            <a:spLocks noGrp="1"/>
          </p:cNvSpPr>
          <p:nvPr>
            <p:ph idx="1"/>
          </p:nvPr>
        </p:nvSpPr>
        <p:spPr/>
        <p:txBody>
          <a:bodyPr>
            <a:normAutofit/>
          </a:bodyPr>
          <a:lstStyle/>
          <a:p>
            <a:r>
              <a:rPr lang="en-US" sz="2400" err="1"/>
              <a:t>Trong</a:t>
            </a:r>
            <a:r>
              <a:rPr lang="en-US" sz="2400"/>
              <a:t> </a:t>
            </a:r>
            <a:r>
              <a:rPr lang="en-US" sz="2400" err="1"/>
              <a:t>một</a:t>
            </a:r>
            <a:r>
              <a:rPr lang="en-US" sz="2400"/>
              <a:t> </a:t>
            </a:r>
            <a:r>
              <a:rPr lang="en-US" sz="2400" err="1"/>
              <a:t>spint</a:t>
            </a:r>
            <a:r>
              <a:rPr lang="en-US" sz="2400"/>
              <a:t>, </a:t>
            </a:r>
            <a:r>
              <a:rPr lang="en-US" sz="2400" err="1"/>
              <a:t>nhóm</a:t>
            </a:r>
            <a:r>
              <a:rPr lang="en-US" sz="2400"/>
              <a:t> </a:t>
            </a:r>
            <a:r>
              <a:rPr lang="en-US" sz="2400" err="1"/>
              <a:t>có</a:t>
            </a:r>
            <a:r>
              <a:rPr lang="en-US" sz="2400"/>
              <a:t> </a:t>
            </a:r>
            <a:r>
              <a:rPr lang="en-US" sz="2400" err="1"/>
              <a:t>một</a:t>
            </a:r>
            <a:r>
              <a:rPr lang="en-US" sz="2400"/>
              <a:t> </a:t>
            </a:r>
            <a:r>
              <a:rPr lang="en-US" sz="2400" err="1">
                <a:solidFill>
                  <a:srgbClr val="FF0000"/>
                </a:solidFill>
              </a:rPr>
              <a:t>cuộc</a:t>
            </a:r>
            <a:r>
              <a:rPr lang="en-US" sz="2400">
                <a:solidFill>
                  <a:srgbClr val="FF0000"/>
                </a:solidFill>
              </a:rPr>
              <a:t> </a:t>
            </a:r>
            <a:r>
              <a:rPr lang="en-US" sz="2400" err="1">
                <a:solidFill>
                  <a:srgbClr val="FF0000"/>
                </a:solidFill>
              </a:rPr>
              <a:t>họp</a:t>
            </a:r>
            <a:r>
              <a:rPr lang="en-US" sz="2400">
                <a:solidFill>
                  <a:srgbClr val="FF0000"/>
                </a:solidFill>
              </a:rPr>
              <a:t> </a:t>
            </a:r>
            <a:r>
              <a:rPr lang="en-US" sz="2400" err="1">
                <a:solidFill>
                  <a:srgbClr val="FF0000"/>
                </a:solidFill>
              </a:rPr>
              <a:t>hàng</a:t>
            </a:r>
            <a:r>
              <a:rPr lang="en-US" sz="2400">
                <a:solidFill>
                  <a:srgbClr val="FF0000"/>
                </a:solidFill>
              </a:rPr>
              <a:t> </a:t>
            </a:r>
            <a:r>
              <a:rPr lang="en-US" sz="2400" err="1">
                <a:solidFill>
                  <a:srgbClr val="FF0000"/>
                </a:solidFill>
              </a:rPr>
              <a:t>ngày</a:t>
            </a:r>
            <a:r>
              <a:rPr lang="en-US" sz="2400"/>
              <a:t>. </a:t>
            </a:r>
          </a:p>
          <a:p>
            <a:pPr lvl="1"/>
            <a:r>
              <a:rPr lang="en-US" sz="2000" err="1"/>
              <a:t>Mỗi</a:t>
            </a:r>
            <a:r>
              <a:rPr lang="en-US" sz="2000"/>
              <a:t> </a:t>
            </a:r>
            <a:r>
              <a:rPr lang="en-US" sz="2000" err="1"/>
              <a:t>thành</a:t>
            </a:r>
            <a:r>
              <a:rPr lang="en-US" sz="2000"/>
              <a:t> </a:t>
            </a:r>
            <a:r>
              <a:rPr lang="en-US" sz="2000" err="1"/>
              <a:t>viên</a:t>
            </a:r>
            <a:r>
              <a:rPr lang="en-US" sz="2000"/>
              <a:t> </a:t>
            </a:r>
            <a:r>
              <a:rPr lang="en-US" sz="2000" err="1"/>
              <a:t>mô</a:t>
            </a:r>
            <a:r>
              <a:rPr lang="en-US" sz="2000"/>
              <a:t> </a:t>
            </a:r>
            <a:r>
              <a:rPr lang="en-US" sz="2000" err="1"/>
              <a:t>tả</a:t>
            </a:r>
            <a:r>
              <a:rPr lang="en-US" sz="2000"/>
              <a:t> </a:t>
            </a:r>
            <a:r>
              <a:rPr lang="en-US" sz="2000" err="1"/>
              <a:t>công</a:t>
            </a:r>
            <a:r>
              <a:rPr lang="en-US" sz="2000"/>
              <a:t> </a:t>
            </a:r>
            <a:r>
              <a:rPr lang="en-US" sz="2000" err="1"/>
              <a:t>việc</a:t>
            </a:r>
            <a:r>
              <a:rPr lang="en-US" sz="2000"/>
              <a:t> </a:t>
            </a:r>
            <a:r>
              <a:rPr lang="en-US" sz="2000" err="1"/>
              <a:t>sẽ</a:t>
            </a:r>
            <a:r>
              <a:rPr lang="en-US" sz="2000"/>
              <a:t> </a:t>
            </a:r>
            <a:r>
              <a:rPr lang="en-US" sz="2000" err="1"/>
              <a:t>được</a:t>
            </a:r>
            <a:r>
              <a:rPr lang="en-US" sz="2000"/>
              <a:t> </a:t>
            </a:r>
            <a:r>
              <a:rPr lang="en-US" sz="2000" err="1"/>
              <a:t>thực</a:t>
            </a:r>
            <a:r>
              <a:rPr lang="en-US" sz="2000"/>
              <a:t> </a:t>
            </a:r>
            <a:r>
              <a:rPr lang="en-US" sz="2000" err="1"/>
              <a:t>hiện</a:t>
            </a:r>
            <a:r>
              <a:rPr lang="en-US" sz="2000"/>
              <a:t> </a:t>
            </a:r>
            <a:r>
              <a:rPr lang="en-US" sz="2000" err="1"/>
              <a:t>trong</a:t>
            </a:r>
            <a:r>
              <a:rPr lang="en-US" sz="2000"/>
              <a:t> </a:t>
            </a:r>
            <a:r>
              <a:rPr lang="en-US" sz="2000" err="1"/>
              <a:t>ngày</a:t>
            </a:r>
            <a:r>
              <a:rPr lang="en-US" sz="2000"/>
              <a:t> </a:t>
            </a:r>
            <a:r>
              <a:rPr lang="en-US" sz="2000" err="1"/>
              <a:t>hôm</a:t>
            </a:r>
            <a:r>
              <a:rPr lang="en-US" sz="2000"/>
              <a:t> </a:t>
            </a:r>
            <a:r>
              <a:rPr lang="en-US" sz="2000" err="1"/>
              <a:t>đó</a:t>
            </a:r>
            <a:r>
              <a:rPr lang="en-US" sz="2000"/>
              <a:t>, </a:t>
            </a:r>
            <a:r>
              <a:rPr lang="en-US" sz="2000" err="1"/>
              <a:t>tiến</a:t>
            </a:r>
            <a:r>
              <a:rPr lang="en-US" sz="2000"/>
              <a:t> </a:t>
            </a:r>
            <a:r>
              <a:rPr lang="en-US" sz="2000" err="1"/>
              <a:t>độ</a:t>
            </a:r>
            <a:r>
              <a:rPr lang="en-US" sz="2000"/>
              <a:t> </a:t>
            </a:r>
            <a:r>
              <a:rPr lang="en-US" sz="2000" err="1"/>
              <a:t>từ</a:t>
            </a:r>
            <a:r>
              <a:rPr lang="en-US" sz="2000"/>
              <a:t> </a:t>
            </a:r>
            <a:r>
              <a:rPr lang="en-US" sz="2000" err="1"/>
              <a:t>ngày</a:t>
            </a:r>
            <a:r>
              <a:rPr lang="en-US" sz="2000"/>
              <a:t> </a:t>
            </a:r>
            <a:r>
              <a:rPr lang="en-US" sz="2000" err="1"/>
              <a:t>hôm</a:t>
            </a:r>
            <a:r>
              <a:rPr lang="en-US" sz="2000"/>
              <a:t> </a:t>
            </a:r>
            <a:r>
              <a:rPr lang="en-US" sz="2000" err="1"/>
              <a:t>trước</a:t>
            </a:r>
            <a:r>
              <a:rPr lang="en-US" sz="2000"/>
              <a:t>. </a:t>
            </a:r>
          </a:p>
          <a:p>
            <a:pPr lvl="1"/>
            <a:r>
              <a:rPr lang="en-US" sz="2000" err="1"/>
              <a:t>Để</a:t>
            </a:r>
            <a:r>
              <a:rPr lang="en-US" sz="2000"/>
              <a:t> </a:t>
            </a:r>
            <a:r>
              <a:rPr lang="en-US" sz="2000" err="1"/>
              <a:t>giữ</a:t>
            </a:r>
            <a:r>
              <a:rPr lang="en-US" sz="2000"/>
              <a:t> </a:t>
            </a:r>
            <a:r>
              <a:rPr lang="en-US" sz="2000" err="1"/>
              <a:t>cho</a:t>
            </a:r>
            <a:r>
              <a:rPr lang="en-US" sz="2000"/>
              <a:t> </a:t>
            </a:r>
            <a:r>
              <a:rPr lang="en-US" sz="2000" err="1"/>
              <a:t>các</a:t>
            </a:r>
            <a:r>
              <a:rPr lang="en-US" sz="2000"/>
              <a:t> </a:t>
            </a:r>
            <a:r>
              <a:rPr lang="en-US" sz="2000" err="1"/>
              <a:t>cuộc</a:t>
            </a:r>
            <a:r>
              <a:rPr lang="en-US" sz="2000"/>
              <a:t> </a:t>
            </a:r>
            <a:r>
              <a:rPr lang="en-US" sz="2000" err="1"/>
              <a:t>họp</a:t>
            </a:r>
            <a:r>
              <a:rPr lang="en-US" sz="2000"/>
              <a:t> </a:t>
            </a:r>
            <a:r>
              <a:rPr lang="en-US" sz="2000" err="1"/>
              <a:t>ngắn</a:t>
            </a:r>
            <a:r>
              <a:rPr lang="en-US" sz="2000"/>
              <a:t> </a:t>
            </a:r>
            <a:r>
              <a:rPr lang="en-US" sz="2000" err="1"/>
              <a:t>gọn</a:t>
            </a:r>
            <a:r>
              <a:rPr lang="en-US" sz="2000"/>
              <a:t>, tất cả mọi người đều tham dự (</a:t>
            </a:r>
            <a:r>
              <a:rPr lang="en-US" sz="2000" err="1"/>
              <a:t>họp</a:t>
            </a:r>
            <a:r>
              <a:rPr lang="en-US" sz="2000"/>
              <a:t> </a:t>
            </a:r>
            <a:r>
              <a:rPr lang="en-US" sz="2000" err="1"/>
              <a:t>đứng</a:t>
            </a:r>
            <a:r>
              <a:rPr lang="en-US" sz="2000"/>
              <a:t> </a:t>
            </a:r>
            <a:r>
              <a:rPr lang="en-US" sz="2000" err="1"/>
              <a:t>trong</a:t>
            </a:r>
            <a:r>
              <a:rPr lang="en-US" sz="2000"/>
              <a:t> </a:t>
            </a:r>
            <a:r>
              <a:rPr lang="en-US" sz="2000" err="1"/>
              <a:t>cùng</a:t>
            </a:r>
            <a:r>
              <a:rPr lang="en-US" sz="2000"/>
              <a:t> </a:t>
            </a:r>
            <a:r>
              <a:rPr lang="en-US" sz="2000" err="1"/>
              <a:t>một</a:t>
            </a:r>
            <a:r>
              <a:rPr lang="en-US" sz="2000"/>
              <a:t> </a:t>
            </a:r>
            <a:r>
              <a:rPr lang="en-US" sz="2000" err="1"/>
              <a:t>phòng</a:t>
            </a:r>
            <a:r>
              <a:rPr lang="en-US" sz="2000"/>
              <a:t>).</a:t>
            </a:r>
          </a:p>
          <a:p>
            <a:r>
              <a:rPr lang="en-US" sz="2400"/>
              <a:t>Khi </a:t>
            </a:r>
            <a:r>
              <a:rPr lang="en-US" sz="2400" err="1"/>
              <a:t>các</a:t>
            </a:r>
            <a:r>
              <a:rPr lang="en-US" sz="2400"/>
              <a:t> backlog </a:t>
            </a:r>
            <a:r>
              <a:rPr lang="en-US" sz="2400" err="1"/>
              <a:t>đã</a:t>
            </a:r>
            <a:r>
              <a:rPr lang="en-US" sz="2400"/>
              <a:t> </a:t>
            </a:r>
            <a:r>
              <a:rPr lang="en-US" sz="2400" err="1"/>
              <a:t>được</a:t>
            </a:r>
            <a:r>
              <a:rPr lang="en-US" sz="2400"/>
              <a:t> </a:t>
            </a:r>
            <a:r>
              <a:rPr lang="en-US" sz="2400" err="1"/>
              <a:t>thực</a:t>
            </a:r>
            <a:r>
              <a:rPr lang="en-US" sz="2400"/>
              <a:t> </a:t>
            </a:r>
            <a:r>
              <a:rPr lang="en-US" sz="2400" err="1"/>
              <a:t>hiện</a:t>
            </a:r>
            <a:r>
              <a:rPr lang="en-US" sz="2400"/>
              <a:t> </a:t>
            </a:r>
            <a:r>
              <a:rPr lang="en-US" sz="2400" err="1"/>
              <a:t>để</a:t>
            </a:r>
            <a:r>
              <a:rPr lang="en-US" sz="2400"/>
              <a:t> </a:t>
            </a:r>
            <a:r>
              <a:rPr lang="en-US" sz="2400" err="1"/>
              <a:t>người</a:t>
            </a:r>
            <a:r>
              <a:rPr lang="en-US" sz="2400"/>
              <a:t> </a:t>
            </a:r>
            <a:r>
              <a:rPr lang="en-US" sz="2400" err="1"/>
              <a:t>dùng</a:t>
            </a:r>
            <a:r>
              <a:rPr lang="en-US" sz="2400"/>
              <a:t> tin </a:t>
            </a:r>
            <a:r>
              <a:rPr lang="en-US" sz="2400" err="1"/>
              <a:t>rằng</a:t>
            </a:r>
            <a:r>
              <a:rPr lang="en-US" sz="2400"/>
              <a:t> </a:t>
            </a:r>
            <a:r>
              <a:rPr lang="en-US" sz="2400" err="1"/>
              <a:t>bản</a:t>
            </a:r>
            <a:r>
              <a:rPr lang="en-US" sz="2400"/>
              <a:t> </a:t>
            </a:r>
            <a:r>
              <a:rPr lang="en-US" sz="2400" err="1"/>
              <a:t>phát</a:t>
            </a:r>
            <a:r>
              <a:rPr lang="en-US" sz="2400"/>
              <a:t> </a:t>
            </a:r>
            <a:r>
              <a:rPr lang="en-US" sz="2400" err="1"/>
              <a:t>hành</a:t>
            </a:r>
            <a:r>
              <a:rPr lang="en-US" sz="2400"/>
              <a:t> </a:t>
            </a:r>
            <a:r>
              <a:rPr lang="en-US" sz="2400" err="1"/>
              <a:t>đáng</a:t>
            </a:r>
            <a:r>
              <a:rPr lang="en-US" sz="2400"/>
              <a:t> </a:t>
            </a:r>
            <a:r>
              <a:rPr lang="en-US" sz="2400" err="1"/>
              <a:t>được</a:t>
            </a:r>
            <a:r>
              <a:rPr lang="en-US" sz="2400"/>
              <a:t> </a:t>
            </a:r>
            <a:r>
              <a:rPr lang="en-US" sz="2400" err="1"/>
              <a:t>đưa</a:t>
            </a:r>
            <a:r>
              <a:rPr lang="en-US" sz="2400"/>
              <a:t> </a:t>
            </a:r>
            <a:r>
              <a:rPr lang="en-US" sz="2400" err="1"/>
              <a:t>vào</a:t>
            </a:r>
            <a:r>
              <a:rPr lang="en-US" sz="2400"/>
              <a:t> </a:t>
            </a:r>
            <a:r>
              <a:rPr lang="en-US" sz="2400" err="1"/>
              <a:t>sản</a:t>
            </a:r>
            <a:r>
              <a:rPr lang="en-US" sz="2400"/>
              <a:t> </a:t>
            </a:r>
            <a:r>
              <a:rPr lang="en-US" sz="2400" err="1"/>
              <a:t>xuất</a:t>
            </a:r>
            <a:r>
              <a:rPr lang="en-US" sz="2400"/>
              <a:t>, </a:t>
            </a:r>
            <a:r>
              <a:rPr lang="en-US" sz="2400" err="1"/>
              <a:t>kết</a:t>
            </a:r>
            <a:r>
              <a:rPr lang="en-US" sz="2400"/>
              <a:t> </a:t>
            </a:r>
            <a:r>
              <a:rPr lang="en-US" sz="2400" err="1"/>
              <a:t>thúc</a:t>
            </a:r>
            <a:r>
              <a:rPr lang="en-US" sz="2400"/>
              <a:t> </a:t>
            </a:r>
            <a:r>
              <a:rPr lang="en-US" sz="2400" err="1"/>
              <a:t>quá</a:t>
            </a:r>
            <a:r>
              <a:rPr lang="en-US" sz="2400"/>
              <a:t> </a:t>
            </a:r>
            <a:r>
              <a:rPr lang="en-US" sz="2400" err="1"/>
              <a:t>trình</a:t>
            </a:r>
            <a:r>
              <a:rPr lang="en-US" sz="2400"/>
              <a:t> </a:t>
            </a:r>
            <a:r>
              <a:rPr lang="en-US" sz="2400" err="1"/>
              <a:t>phát</a:t>
            </a:r>
            <a:r>
              <a:rPr lang="en-US" sz="2400"/>
              <a:t> triển, </a:t>
            </a:r>
            <a:r>
              <a:rPr lang="en-US" sz="2400" err="1"/>
              <a:t>nhóm</a:t>
            </a:r>
            <a:r>
              <a:rPr lang="en-US" sz="2400"/>
              <a:t> </a:t>
            </a:r>
            <a:r>
              <a:rPr lang="en-US" sz="2400" err="1"/>
              <a:t>thực</a:t>
            </a:r>
            <a:r>
              <a:rPr lang="en-US" sz="2400"/>
              <a:t> </a:t>
            </a:r>
            <a:r>
              <a:rPr lang="en-US" sz="2400" err="1"/>
              <a:t>hiện</a:t>
            </a:r>
            <a:r>
              <a:rPr lang="en-US" sz="2400"/>
              <a:t> </a:t>
            </a:r>
            <a:r>
              <a:rPr lang="en-US" sz="2400" err="1"/>
              <a:t>kiểm</a:t>
            </a:r>
            <a:r>
              <a:rPr lang="en-US" sz="2400"/>
              <a:t> </a:t>
            </a:r>
            <a:r>
              <a:rPr lang="en-US" sz="2400" err="1"/>
              <a:t>tra</a:t>
            </a:r>
            <a:r>
              <a:rPr lang="en-US" sz="2400"/>
              <a:t> </a:t>
            </a:r>
            <a:r>
              <a:rPr lang="en-US" sz="2400" err="1"/>
              <a:t>tích</a:t>
            </a:r>
            <a:r>
              <a:rPr lang="en-US" sz="2400"/>
              <a:t> </a:t>
            </a:r>
            <a:r>
              <a:rPr lang="en-US" sz="2400" err="1"/>
              <a:t>hợp</a:t>
            </a:r>
            <a:r>
              <a:rPr lang="en-US" sz="2400"/>
              <a:t>, </a:t>
            </a:r>
            <a:r>
              <a:rPr lang="en-US" sz="2400" err="1"/>
              <a:t>đào</a:t>
            </a:r>
            <a:r>
              <a:rPr lang="en-US" sz="2400"/>
              <a:t> </a:t>
            </a:r>
            <a:r>
              <a:rPr lang="en-US" sz="2400" err="1"/>
              <a:t>tạo</a:t>
            </a:r>
            <a:r>
              <a:rPr lang="en-US" sz="2400"/>
              <a:t> </a:t>
            </a:r>
            <a:r>
              <a:rPr lang="en-US" sz="2400" err="1"/>
              <a:t>và</a:t>
            </a:r>
            <a:r>
              <a:rPr lang="en-US" sz="2400"/>
              <a:t> làm tài </a:t>
            </a:r>
            <a:r>
              <a:rPr lang="en-US" sz="2400" err="1"/>
              <a:t>liệu</a:t>
            </a:r>
            <a:r>
              <a:rPr lang="en-US" sz="2400"/>
              <a:t> </a:t>
            </a:r>
            <a:r>
              <a:rPr lang="en-US" sz="2400" err="1"/>
              <a:t>khi</a:t>
            </a:r>
            <a:r>
              <a:rPr lang="en-US" sz="2400"/>
              <a:t> </a:t>
            </a:r>
            <a:r>
              <a:rPr lang="en-US" sz="2400" err="1"/>
              <a:t>cần</a:t>
            </a:r>
            <a:r>
              <a:rPr lang="en-US" sz="2400"/>
              <a:t> </a:t>
            </a:r>
            <a:r>
              <a:rPr lang="en-US" sz="2400" err="1"/>
              <a:t>thiết</a:t>
            </a:r>
            <a:r>
              <a:rPr lang="en-US" sz="2400"/>
              <a:t> </a:t>
            </a:r>
            <a:r>
              <a:rPr lang="en-US" sz="2400" err="1"/>
              <a:t>để</a:t>
            </a:r>
            <a:r>
              <a:rPr lang="en-US" sz="2400"/>
              <a:t> </a:t>
            </a:r>
            <a:r>
              <a:rPr lang="en-US" sz="2400" err="1"/>
              <a:t>phát</a:t>
            </a:r>
            <a:r>
              <a:rPr lang="en-US" sz="2400"/>
              <a:t> </a:t>
            </a:r>
            <a:r>
              <a:rPr lang="en-US" sz="2400" err="1"/>
              <a:t>hành</a:t>
            </a:r>
            <a:r>
              <a:rPr lang="en-US" sz="2400"/>
              <a:t> </a:t>
            </a:r>
            <a:r>
              <a:rPr lang="en-US" sz="2400" err="1"/>
              <a:t>sản</a:t>
            </a:r>
            <a:r>
              <a:rPr lang="en-US" sz="2400"/>
              <a:t> </a:t>
            </a:r>
            <a:r>
              <a:rPr lang="en-US" sz="2400" err="1"/>
              <a:t>phẩm</a:t>
            </a:r>
            <a:r>
              <a:rPr lang="en-US" sz="2400"/>
              <a:t>.</a:t>
            </a:r>
          </a:p>
        </p:txBody>
      </p:sp>
      <p:sp>
        <p:nvSpPr>
          <p:cNvPr id="4" name="Slide Number Placeholder 3"/>
          <p:cNvSpPr>
            <a:spLocks noGrp="1"/>
          </p:cNvSpPr>
          <p:nvPr>
            <p:ph type="sldNum" sz="quarter" idx="12"/>
          </p:nvPr>
        </p:nvSpPr>
        <p:spPr/>
        <p:txBody>
          <a:bodyPr/>
          <a:lstStyle/>
          <a:p>
            <a:fld id="{56969FB6-8607-469E-84BB-4E9214D062C9}" type="slidenum">
              <a:rPr lang="en-US" smtClean="0"/>
              <a:pPr/>
              <a:t>33</a:t>
            </a:fld>
            <a:endParaRPr lang="en-US"/>
          </a:p>
        </p:txBody>
      </p:sp>
    </p:spTree>
    <p:extLst>
      <p:ext uri="{BB962C8B-B14F-4D97-AF65-F5344CB8AC3E}">
        <p14:creationId xmlns:p14="http://schemas.microsoft.com/office/powerpoint/2010/main" val="37249879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fr-FR" sz="4400" b="1" i="0" u="none" strike="noStrike" kern="1200" cap="none" spc="0" normalizeH="0" baseline="0" noProof="0">
                <a:ln>
                  <a:noFill/>
                </a:ln>
                <a:solidFill>
                  <a:schemeClr val="tx1"/>
                </a:solidFill>
                <a:effectLst/>
                <a:uLnTx/>
                <a:uFillTx/>
                <a:latin typeface="+mj-lt"/>
                <a:ea typeface="+mj-ea"/>
                <a:cs typeface="+mj-cs"/>
              </a:rPr>
              <a:t>Scrum</a:t>
            </a:r>
            <a:endParaRPr lang="en-US"/>
          </a:p>
        </p:txBody>
      </p:sp>
      <p:sp>
        <p:nvSpPr>
          <p:cNvPr id="4" name="Slide Number Placeholder 3"/>
          <p:cNvSpPr>
            <a:spLocks noGrp="1"/>
          </p:cNvSpPr>
          <p:nvPr>
            <p:ph type="sldNum" sz="quarter" idx="12"/>
          </p:nvPr>
        </p:nvSpPr>
        <p:spPr/>
        <p:txBody>
          <a:bodyPr/>
          <a:lstStyle/>
          <a:p>
            <a:fld id="{56969FB6-8607-469E-84BB-4E9214D062C9}" type="slidenum">
              <a:rPr lang="en-US" smtClean="0"/>
              <a:pPr/>
              <a:t>34</a:t>
            </a:fld>
            <a:endParaRPr lang="en-US"/>
          </a:p>
        </p:txBody>
      </p:sp>
      <p:graphicFrame>
        <p:nvGraphicFramePr>
          <p:cNvPr id="5" name="Group 25">
            <a:extLst>
              <a:ext uri="{FF2B5EF4-FFF2-40B4-BE49-F238E27FC236}">
                <a16:creationId xmlns:a16="http://schemas.microsoft.com/office/drawing/2014/main" xmlns="" id="{2DE396B2-E258-4D7C-9A69-DF1099CA45F3}"/>
              </a:ext>
            </a:extLst>
          </p:cNvPr>
          <p:cNvGraphicFramePr>
            <a:graphicFrameLocks noGrp="1"/>
          </p:cNvGraphicFramePr>
          <p:nvPr>
            <p:ph idx="1"/>
            <p:extLst>
              <p:ext uri="{D42A27DB-BD31-4B8C-83A1-F6EECF244321}">
                <p14:modId xmlns:p14="http://schemas.microsoft.com/office/powerpoint/2010/main" val="4023979485"/>
              </p:ext>
            </p:extLst>
          </p:nvPr>
        </p:nvGraphicFramePr>
        <p:xfrm>
          <a:off x="628650" y="1825625"/>
          <a:ext cx="8305800" cy="3649663"/>
        </p:xfrm>
        <a:graphic>
          <a:graphicData uri="http://schemas.openxmlformats.org/drawingml/2006/table">
            <a:tbl>
              <a:tblPr/>
              <a:tblGrid>
                <a:gridCol w="4152900">
                  <a:extLst>
                    <a:ext uri="{9D8B030D-6E8A-4147-A177-3AD203B41FA5}">
                      <a16:colId xmlns:a16="http://schemas.microsoft.com/office/drawing/2014/main" xmlns="" val="20000"/>
                    </a:ext>
                  </a:extLst>
                </a:gridCol>
                <a:gridCol w="4152900">
                  <a:extLst>
                    <a:ext uri="{9D8B030D-6E8A-4147-A177-3AD203B41FA5}">
                      <a16:colId xmlns:a16="http://schemas.microsoft.com/office/drawing/2014/main" xmlns="" val="20001"/>
                    </a:ext>
                  </a:extLst>
                </a:gridCol>
              </a:tblGrid>
              <a:tr h="565150">
                <a:tc>
                  <a:txBody>
                    <a:bodyPr/>
                    <a:lstStyle/>
                    <a:p>
                      <a:pPr marL="0" marR="0" lvl="0" indent="0" algn="l" defTabSz="914400" rtl="0" eaLnBrk="1" fontAlgn="base" latinLnBrk="0" hangingPunct="1">
                        <a:lnSpc>
                          <a:spcPct val="100000"/>
                        </a:lnSpc>
                        <a:spcBef>
                          <a:spcPct val="20000"/>
                        </a:spcBef>
                        <a:spcAft>
                          <a:spcPct val="0"/>
                        </a:spcAft>
                        <a:buClr>
                          <a:srgbClr val="99CC00"/>
                        </a:buClr>
                        <a:buSzPct val="150000"/>
                        <a:buFontTx/>
                        <a:buNone/>
                        <a:tabLst/>
                      </a:pPr>
                      <a:r>
                        <a:rPr kumimoji="0" lang="en-US" sz="2800" b="1" i="0" u="none" strike="noStrike" cap="none" normalizeH="0" baseline="0" err="1">
                          <a:ln>
                            <a:noFill/>
                          </a:ln>
                          <a:solidFill>
                            <a:srgbClr val="000000"/>
                          </a:solidFill>
                          <a:effectLst/>
                          <a:latin typeface="Arial" charset="0"/>
                        </a:rPr>
                        <a:t>Ưu</a:t>
                      </a:r>
                      <a:r>
                        <a:rPr kumimoji="0" lang="en-US" sz="2800" b="1" i="0" u="none" strike="noStrike" cap="none" normalizeH="0" baseline="0">
                          <a:ln>
                            <a:noFill/>
                          </a:ln>
                          <a:solidFill>
                            <a:srgbClr val="000000"/>
                          </a:solidFill>
                          <a:effectLst/>
                          <a:latin typeface="Arial" charset="0"/>
                        </a:rPr>
                        <a:t> </a:t>
                      </a:r>
                      <a:r>
                        <a:rPr kumimoji="0" lang="en-US" sz="2800" b="1" i="0" u="none" strike="noStrike" cap="none" normalizeH="0" baseline="0" err="1">
                          <a:ln>
                            <a:noFill/>
                          </a:ln>
                          <a:solidFill>
                            <a:srgbClr val="000000"/>
                          </a:solidFill>
                          <a:effectLst/>
                          <a:latin typeface="Arial" charset="0"/>
                        </a:rPr>
                        <a:t>điểm</a:t>
                      </a:r>
                      <a:r>
                        <a:rPr kumimoji="0" lang="en-US" sz="2800" b="1" i="0" u="none" strike="noStrike" cap="none" normalizeH="0" baseline="0">
                          <a:ln>
                            <a:noFill/>
                          </a:ln>
                          <a:solidFill>
                            <a:srgbClr val="000000"/>
                          </a:solidFill>
                          <a:effectLst/>
                          <a:latin typeface="Arial" charset="0"/>
                        </a:rPr>
                        <a:t> (Pros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CC00"/>
                        </a:buClr>
                        <a:buSzPct val="150000"/>
                        <a:buFontTx/>
                        <a:buNone/>
                        <a:tabLst/>
                      </a:pPr>
                      <a:r>
                        <a:rPr kumimoji="0" lang="en-US" sz="2800" b="1" i="0" u="none" strike="noStrike" cap="none" normalizeH="0" baseline="0" err="1">
                          <a:ln>
                            <a:noFill/>
                          </a:ln>
                          <a:solidFill>
                            <a:srgbClr val="000000"/>
                          </a:solidFill>
                          <a:effectLst/>
                          <a:latin typeface="Arial" charset="0"/>
                        </a:rPr>
                        <a:t>Nhược</a:t>
                      </a:r>
                      <a:r>
                        <a:rPr kumimoji="0" lang="en-US" sz="2800" b="1" i="0" u="none" strike="noStrike" cap="none" normalizeH="0" baseline="0">
                          <a:ln>
                            <a:noFill/>
                          </a:ln>
                          <a:solidFill>
                            <a:srgbClr val="000000"/>
                          </a:solidFill>
                          <a:effectLst/>
                          <a:latin typeface="Arial" charset="0"/>
                        </a:rPr>
                        <a:t> </a:t>
                      </a:r>
                      <a:r>
                        <a:rPr kumimoji="0" lang="en-US" sz="2800" b="1" i="0" u="none" strike="noStrike" cap="none" normalizeH="0" baseline="0" err="1">
                          <a:ln>
                            <a:noFill/>
                          </a:ln>
                          <a:solidFill>
                            <a:srgbClr val="000000"/>
                          </a:solidFill>
                          <a:effectLst/>
                          <a:latin typeface="Arial" charset="0"/>
                        </a:rPr>
                        <a:t>điểm</a:t>
                      </a:r>
                      <a:r>
                        <a:rPr kumimoji="0" lang="en-US" sz="2800" b="1" i="0" u="none" strike="noStrike" cap="none" normalizeH="0" baseline="0">
                          <a:ln>
                            <a:noFill/>
                          </a:ln>
                          <a:solidFill>
                            <a:srgbClr val="000000"/>
                          </a:solidFill>
                          <a:effectLst/>
                          <a:latin typeface="Arial" charset="0"/>
                        </a:rPr>
                        <a:t> (Cons)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390650">
                <a:tc>
                  <a:txBody>
                    <a:bodyPr/>
                    <a:lstStyle/>
                    <a:p>
                      <a:pPr marL="0" marR="0" lvl="0" indent="0" algn="l" defTabSz="914400" rtl="0" eaLnBrk="1" fontAlgn="base" latinLnBrk="0" hangingPunct="1">
                        <a:lnSpc>
                          <a:spcPct val="100000"/>
                        </a:lnSpc>
                        <a:spcBef>
                          <a:spcPct val="20000"/>
                        </a:spcBef>
                        <a:spcAft>
                          <a:spcPct val="0"/>
                        </a:spcAft>
                        <a:buClr>
                          <a:srgbClr val="99CC00"/>
                        </a:buClr>
                        <a:buSzPct val="150000"/>
                        <a:buFontTx/>
                        <a:buNone/>
                        <a:tabLst/>
                      </a:pPr>
                      <a:r>
                        <a:rPr kumimoji="0" lang="en-US" sz="1600" b="0" i="0" u="none" strike="noStrike" cap="none" normalizeH="0" baseline="0">
                          <a:ln>
                            <a:noFill/>
                          </a:ln>
                          <a:solidFill>
                            <a:srgbClr val="000000"/>
                          </a:solidFill>
                          <a:effectLst/>
                          <a:latin typeface="Arial" charset="0"/>
                          <a:cs typeface="Times New Roman" charset="0"/>
                        </a:rPr>
                        <a:t>Scrum sử dụng Sprint nhỏ để </a:t>
                      </a:r>
                      <a:r>
                        <a:rPr kumimoji="0" lang="en-US" sz="1600" b="0" i="0" u="none" strike="noStrike" cap="none" normalizeH="0" baseline="0">
                          <a:ln>
                            <a:noFill/>
                          </a:ln>
                          <a:solidFill>
                            <a:srgbClr val="FF0000"/>
                          </a:solidFill>
                          <a:effectLst/>
                          <a:latin typeface="Arial" charset="0"/>
                          <a:cs typeface="Times New Roman" charset="0"/>
                        </a:rPr>
                        <a:t>chia hệ thống thành các thành phần nhỏ hơn </a:t>
                      </a:r>
                      <a:r>
                        <a:rPr kumimoji="0" lang="en-US" sz="1600" b="0" i="0" u="none" strike="noStrike" cap="none" normalizeH="0" baseline="0">
                          <a:ln>
                            <a:noFill/>
                          </a:ln>
                          <a:solidFill>
                            <a:srgbClr val="000000"/>
                          </a:solidFill>
                          <a:effectLst/>
                          <a:latin typeface="Arial" charset="0"/>
                          <a:cs typeface="Times New Roman" charset="0"/>
                        </a:rPr>
                        <a:t>một cách hiệu quả và phân chia cho các nhóm.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CC00"/>
                        </a:buClr>
                        <a:buSzPct val="150000"/>
                        <a:buFontTx/>
                        <a:buNone/>
                        <a:tabLst/>
                      </a:pPr>
                      <a:r>
                        <a:rPr kumimoji="0" lang="en-US" sz="1600" b="0" i="0" u="none" strike="noStrike" cap="none" normalizeH="0" baseline="0">
                          <a:ln>
                            <a:noFill/>
                          </a:ln>
                          <a:solidFill>
                            <a:srgbClr val="000000"/>
                          </a:solidFill>
                          <a:effectLst/>
                          <a:latin typeface="Arial" charset="0"/>
                          <a:cs typeface="Times New Roman" charset="0"/>
                        </a:rPr>
                        <a:t>Scrum chỉ hoạt động khi người quản lý “tin tưởng các nhóm phát triển”. Scrum </a:t>
                      </a:r>
                      <a:r>
                        <a:rPr kumimoji="0" lang="en-US" sz="1600" b="0" i="0" u="none" strike="noStrike" cap="none" normalizeH="0" baseline="0">
                          <a:ln>
                            <a:noFill/>
                          </a:ln>
                          <a:solidFill>
                            <a:srgbClr val="FF0000"/>
                          </a:solidFill>
                          <a:effectLst/>
                          <a:latin typeface="Arial" charset="0"/>
                          <a:cs typeface="Times New Roman" charset="0"/>
                        </a:rPr>
                        <a:t>phụ thuộc vào khả năng kiểm soát</a:t>
                      </a:r>
                      <a:r>
                        <a:rPr kumimoji="0" lang="en-US" sz="1600" b="0" i="0" u="none" strike="noStrike" cap="none" normalizeH="0" baseline="0">
                          <a:ln>
                            <a:noFill/>
                          </a:ln>
                          <a:solidFill>
                            <a:srgbClr val="000000"/>
                          </a:solidFill>
                          <a:effectLst/>
                          <a:latin typeface="Arial" charset="0"/>
                          <a:cs typeface="Times New Roman" charset="0"/>
                        </a:rPr>
                        <a:t>, vì vậy, nếu đội ngũ phát triển còn trẻ và chưa trưởng thành thì Scrum trở nên rất rủi ro.</a:t>
                      </a:r>
                      <a:endParaRPr kumimoji="0" lang="en-US" sz="1600" b="0" i="0" u="none" strike="noStrike" cap="none" normalizeH="0" baseline="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693863">
                <a:tc>
                  <a:txBody>
                    <a:bodyPr/>
                    <a:lstStyle/>
                    <a:p>
                      <a:pPr marL="0" marR="0" lvl="0" indent="0" algn="l" defTabSz="914400" rtl="0" eaLnBrk="1" fontAlgn="base" latinLnBrk="0" hangingPunct="1">
                        <a:lnSpc>
                          <a:spcPct val="100000"/>
                        </a:lnSpc>
                        <a:spcBef>
                          <a:spcPct val="20000"/>
                        </a:spcBef>
                        <a:spcAft>
                          <a:spcPct val="0"/>
                        </a:spcAft>
                        <a:buClr>
                          <a:srgbClr val="99CC00"/>
                        </a:buClr>
                        <a:buSzPct val="150000"/>
                        <a:buFontTx/>
                        <a:buNone/>
                        <a:tabLst/>
                      </a:pPr>
                      <a:r>
                        <a:rPr kumimoji="0" lang="en-US" sz="1600" b="0" i="0" u="none" strike="noStrike" cap="none" normalizeH="0" baseline="0">
                          <a:ln>
                            <a:noFill/>
                          </a:ln>
                          <a:solidFill>
                            <a:srgbClr val="000000"/>
                          </a:solidFill>
                          <a:effectLst/>
                          <a:latin typeface="Arial" charset="0"/>
                          <a:cs typeface="Times New Roman" charset="0"/>
                        </a:rPr>
                        <a:t>Một hoạt động chính trong scrum là </a:t>
                      </a:r>
                      <a:r>
                        <a:rPr kumimoji="0" lang="en-US" sz="1600" b="0" i="0" u="none" strike="noStrike" cap="none" normalizeH="0" baseline="0">
                          <a:ln>
                            <a:noFill/>
                          </a:ln>
                          <a:solidFill>
                            <a:srgbClr val="FF0000"/>
                          </a:solidFill>
                          <a:effectLst/>
                          <a:latin typeface="Arial" charset="0"/>
                          <a:cs typeface="Times New Roman" charset="0"/>
                        </a:rPr>
                        <a:t>“cuộc </a:t>
                      </a:r>
                      <a:r>
                        <a:rPr kumimoji="0" lang="en-US" sz="1600" b="0" i="0" u="none" strike="noStrike" cap="none" normalizeH="0" baseline="0" err="1">
                          <a:ln>
                            <a:noFill/>
                          </a:ln>
                          <a:solidFill>
                            <a:srgbClr val="FF0000"/>
                          </a:solidFill>
                          <a:effectLst/>
                          <a:latin typeface="Arial" charset="0"/>
                          <a:cs typeface="Times New Roman" charset="0"/>
                        </a:rPr>
                        <a:t>họp</a:t>
                      </a:r>
                      <a:r>
                        <a:rPr kumimoji="0" lang="en-US" sz="1600" b="0" i="0" u="none" strike="noStrike" cap="none" normalizeH="0" baseline="0">
                          <a:ln>
                            <a:noFill/>
                          </a:ln>
                          <a:solidFill>
                            <a:srgbClr val="FF0000"/>
                          </a:solidFill>
                          <a:effectLst/>
                          <a:latin typeface="Arial" charset="0"/>
                          <a:cs typeface="Times New Roman" charset="0"/>
                        </a:rPr>
                        <a:t> </a:t>
                      </a:r>
                      <a:r>
                        <a:rPr kumimoji="0" lang="en-US" sz="1600" b="0" i="0" u="none" strike="noStrike" cap="none" normalizeH="0" baseline="0" err="1">
                          <a:ln>
                            <a:noFill/>
                          </a:ln>
                          <a:solidFill>
                            <a:srgbClr val="FF0000"/>
                          </a:solidFill>
                          <a:effectLst/>
                          <a:latin typeface="Arial" charset="0"/>
                          <a:cs typeface="Times New Roman" charset="0"/>
                        </a:rPr>
                        <a:t>hàng</a:t>
                      </a:r>
                      <a:r>
                        <a:rPr kumimoji="0" lang="en-US" sz="1600" b="0" i="0" u="none" strike="noStrike" cap="none" normalizeH="0" baseline="0">
                          <a:ln>
                            <a:noFill/>
                          </a:ln>
                          <a:solidFill>
                            <a:srgbClr val="FF0000"/>
                          </a:solidFill>
                          <a:effectLst/>
                          <a:latin typeface="Arial" charset="0"/>
                          <a:cs typeface="Times New Roman" charset="0"/>
                        </a:rPr>
                        <a:t> ngày”</a:t>
                      </a:r>
                      <a:r>
                        <a:rPr kumimoji="0" lang="en-US" sz="1600" b="0" i="0" u="none" strike="noStrike" cap="none" normalizeH="0" baseline="0">
                          <a:ln>
                            <a:noFill/>
                          </a:ln>
                          <a:solidFill>
                            <a:srgbClr val="000000"/>
                          </a:solidFill>
                          <a:effectLst/>
                          <a:latin typeface="Arial" charset="0"/>
                          <a:cs typeface="Times New Roman" charset="0"/>
                        </a:rPr>
                        <a:t>, giúp các thành viên trong nhóm đưa ra bằng chứng về việc hoàn thành nhiệm vụ và </a:t>
                      </a:r>
                      <a:r>
                        <a:rPr kumimoji="0" lang="en-US" sz="1600" b="0" i="0" u="none" strike="noStrike" cap="none" normalizeH="0" baseline="0">
                          <a:ln>
                            <a:noFill/>
                          </a:ln>
                          <a:solidFill>
                            <a:srgbClr val="FF0000"/>
                          </a:solidFill>
                          <a:effectLst/>
                          <a:latin typeface="Arial" charset="0"/>
                          <a:cs typeface="Times New Roman" charset="0"/>
                        </a:rPr>
                        <a:t>cho phép cải tiến </a:t>
                      </a:r>
                      <a:r>
                        <a:rPr kumimoji="0" lang="en-US" sz="1600" b="0" i="0" u="none" strike="noStrike" cap="none" normalizeH="0" baseline="0">
                          <a:ln>
                            <a:noFill/>
                          </a:ln>
                          <a:solidFill>
                            <a:srgbClr val="000000"/>
                          </a:solidFill>
                          <a:effectLst/>
                          <a:latin typeface="Arial" charset="0"/>
                          <a:cs typeface="Times New Roman" charset="0"/>
                        </a:rPr>
                        <a:t>liên tục, do đó cho phép áp dụng kỹ thuật từ dưới lên một cách nhanh chóng</a:t>
                      </a:r>
                      <a:endParaRPr kumimoji="0" lang="en-US" sz="1600" b="0" i="0" u="none" strike="noStrike" cap="none" normalizeH="0" baseline="0">
                        <a:ln>
                          <a:noFill/>
                        </a:ln>
                        <a:solidFill>
                          <a:srgbClr val="000000"/>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CC00"/>
                        </a:buClr>
                        <a:buSzPct val="150000"/>
                        <a:buFontTx/>
                        <a:buNone/>
                        <a:tabLst/>
                      </a:pPr>
                      <a:r>
                        <a:rPr kumimoji="0" lang="en-US" sz="1600" b="0" i="0" u="none" strike="noStrike" cap="none" normalizeH="0" baseline="0">
                          <a:ln>
                            <a:noFill/>
                          </a:ln>
                          <a:solidFill>
                            <a:srgbClr val="000000"/>
                          </a:solidFill>
                          <a:effectLst/>
                          <a:latin typeface="Arial" charset="0"/>
                          <a:cs typeface="Times New Roman" charset="0"/>
                        </a:rPr>
                        <a:t>Scrum được thiết kế lý tưởng cho công ty có “các phương pháp nhanh hiện có”. Do đó, một công ty </a:t>
                      </a:r>
                      <a:r>
                        <a:rPr kumimoji="0" lang="en-US" sz="1600" b="0" i="0" u="none" strike="noStrike" cap="none" normalizeH="0" baseline="0">
                          <a:ln>
                            <a:noFill/>
                          </a:ln>
                          <a:solidFill>
                            <a:srgbClr val="FF0000"/>
                          </a:solidFill>
                          <a:effectLst/>
                          <a:latin typeface="Arial" charset="0"/>
                          <a:cs typeface="Times New Roman" charset="0"/>
                        </a:rPr>
                        <a:t>phải có kiến thức về phương pháp làm việc</a:t>
                      </a:r>
                      <a:r>
                        <a:rPr kumimoji="0" lang="en-US" sz="1600" b="0" i="0" u="none" strike="noStrike" cap="none" normalizeH="0" baseline="0">
                          <a:ln>
                            <a:noFill/>
                          </a:ln>
                          <a:solidFill>
                            <a:srgbClr val="000000"/>
                          </a:solidFill>
                          <a:effectLst/>
                          <a:latin typeface="Arial" charset="0"/>
                          <a:cs typeface="Times New Roman" charset="0"/>
                        </a:rPr>
                        <a:t> </a:t>
                      </a:r>
                      <a:r>
                        <a:rPr kumimoji="0" lang="en-US" sz="1600" b="0" i="0" u="none" strike="noStrike" cap="none" normalizeH="0" baseline="0" err="1">
                          <a:ln>
                            <a:noFill/>
                          </a:ln>
                          <a:solidFill>
                            <a:srgbClr val="000000"/>
                          </a:solidFill>
                          <a:effectLst/>
                          <a:latin typeface="Arial" charset="0"/>
                          <a:cs typeface="Times New Roman" charset="0"/>
                        </a:rPr>
                        <a:t>trước</a:t>
                      </a:r>
                      <a:r>
                        <a:rPr kumimoji="0" lang="en-US" sz="1600" b="0" i="0" u="none" strike="noStrike" cap="none" normalizeH="0" baseline="0">
                          <a:ln>
                            <a:noFill/>
                          </a:ln>
                          <a:solidFill>
                            <a:srgbClr val="000000"/>
                          </a:solidFill>
                          <a:effectLst/>
                          <a:latin typeface="Arial" charset="0"/>
                          <a:cs typeface="Times New Roman" charset="0"/>
                        </a:rPr>
                        <a:t> khi sử dụng Scrum.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6" name="Rectangle 12">
            <a:extLst>
              <a:ext uri="{FF2B5EF4-FFF2-40B4-BE49-F238E27FC236}">
                <a16:creationId xmlns:a16="http://schemas.microsoft.com/office/drawing/2014/main" xmlns="" id="{8279211B-4C39-4AED-A03B-2D413CACEECB}"/>
              </a:ext>
            </a:extLst>
          </p:cNvPr>
          <p:cNvSpPr txBox="1">
            <a:spLocks noChangeArrowheads="1"/>
          </p:cNvSpPr>
          <p:nvPr/>
        </p:nvSpPr>
        <p:spPr>
          <a:xfrm>
            <a:off x="5703703" y="230392"/>
            <a:ext cx="2895600" cy="365125"/>
          </a:xfrm>
          <a:prstGeom prst="rect">
            <a:avLst/>
          </a:prstGeom>
          <a:ln/>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J Paul Gibson: Agile Methods</a:t>
            </a:r>
          </a:p>
        </p:txBody>
      </p:sp>
      <p:sp>
        <p:nvSpPr>
          <p:cNvPr id="7" name="Espace réservé de la date 7">
            <a:extLst>
              <a:ext uri="{FF2B5EF4-FFF2-40B4-BE49-F238E27FC236}">
                <a16:creationId xmlns:a16="http://schemas.microsoft.com/office/drawing/2014/main" xmlns="" id="{72CC7ED9-389D-4897-8BCB-3C214383E37D}"/>
              </a:ext>
            </a:extLst>
          </p:cNvPr>
          <p:cNvSpPr txBox="1">
            <a:spLocks/>
          </p:cNvSpPr>
          <p:nvPr/>
        </p:nvSpPr>
        <p:spPr>
          <a:xfrm>
            <a:off x="6165595" y="525642"/>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err="1"/>
              <a:t>October</a:t>
            </a:r>
            <a:r>
              <a:rPr lang="fr-FR"/>
              <a:t> 2011</a:t>
            </a:r>
            <a:endParaRPr lang="fr-BE"/>
          </a:p>
        </p:txBody>
      </p:sp>
    </p:spTree>
    <p:extLst>
      <p:ext uri="{BB962C8B-B14F-4D97-AF65-F5344CB8AC3E}">
        <p14:creationId xmlns:p14="http://schemas.microsoft.com/office/powerpoint/2010/main" val="5217054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Nội</a:t>
            </a:r>
            <a:r>
              <a:rPr lang="en-US"/>
              <a:t> dung</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a:t>Khái niệm</a:t>
            </a:r>
          </a:p>
          <a:p>
            <a:pPr marL="514350" indent="-514350">
              <a:buFont typeface="+mj-lt"/>
              <a:buAutoNum type="arabicPeriod"/>
            </a:pPr>
            <a:r>
              <a:rPr lang="en-US"/>
              <a:t>Các nguyên lý cơ bản của phương pháp Agile</a:t>
            </a:r>
          </a:p>
          <a:p>
            <a:pPr marL="514350" indent="-514350">
              <a:buFont typeface="+mj-lt"/>
              <a:buAutoNum type="arabicPeriod"/>
            </a:pPr>
            <a:r>
              <a:rPr lang="en-US"/>
              <a:t>Ưu, nhược điểm của phương pháp Agile</a:t>
            </a:r>
          </a:p>
          <a:p>
            <a:pPr marL="514350" indent="-514350">
              <a:buFont typeface="+mj-lt"/>
              <a:buAutoNum type="arabicPeriod"/>
            </a:pPr>
            <a:r>
              <a:rPr lang="en-US"/>
              <a:t>Extreme Programming</a:t>
            </a:r>
          </a:p>
          <a:p>
            <a:pPr marL="514350" indent="-514350">
              <a:buFont typeface="+mj-lt"/>
              <a:buAutoNum type="arabicPeriod"/>
            </a:pPr>
            <a:r>
              <a:rPr lang="en-US"/>
              <a:t>Scrum</a:t>
            </a:r>
          </a:p>
          <a:p>
            <a:pPr marL="514350" indent="-514350">
              <a:buFont typeface="+mj-lt"/>
              <a:buAutoNum type="arabicPeriod"/>
            </a:pPr>
            <a:r>
              <a:rPr lang="en-US">
                <a:solidFill>
                  <a:srgbClr val="FF0000"/>
                </a:solidFill>
              </a:rPr>
              <a:t>Các phương pháp Agile khác</a:t>
            </a:r>
          </a:p>
        </p:txBody>
      </p:sp>
      <p:sp>
        <p:nvSpPr>
          <p:cNvPr id="4" name="Slide Number Placeholder 3"/>
          <p:cNvSpPr>
            <a:spLocks noGrp="1"/>
          </p:cNvSpPr>
          <p:nvPr>
            <p:ph type="sldNum" sz="quarter" idx="12"/>
          </p:nvPr>
        </p:nvSpPr>
        <p:spPr/>
        <p:txBody>
          <a:bodyPr/>
          <a:lstStyle/>
          <a:p>
            <a:fld id="{56969FB6-8607-469E-84BB-4E9214D062C9}" type="slidenum">
              <a:rPr lang="en-US" smtClean="0"/>
              <a:pPr/>
              <a:t>35</a:t>
            </a:fld>
            <a:endParaRPr lang="en-US"/>
          </a:p>
        </p:txBody>
      </p:sp>
    </p:spTree>
    <p:extLst>
      <p:ext uri="{BB962C8B-B14F-4D97-AF65-F5344CB8AC3E}">
        <p14:creationId xmlns:p14="http://schemas.microsoft.com/office/powerpoint/2010/main" val="28404828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idx="4294967295"/>
          </p:nvPr>
        </p:nvSpPr>
        <p:spPr>
          <a:xfrm>
            <a:off x="179512" y="908720"/>
            <a:ext cx="4679951" cy="1944216"/>
          </a:xfrm>
          <a:prstGeom prst="rect">
            <a:avLst/>
          </a:prstGeom>
        </p:spPr>
        <p:txBody>
          <a:bodyPr>
            <a:normAutofit/>
          </a:bodyPr>
          <a:lstStyle/>
          <a:p>
            <a:r>
              <a:rPr lang="fr-FR"/>
              <a:t>Lean </a:t>
            </a:r>
            <a:r>
              <a:rPr lang="fr-FR" err="1"/>
              <a:t>development</a:t>
            </a:r>
            <a:r>
              <a:rPr lang="fr-FR"/>
              <a:t> (phát triển tinh gọn)</a:t>
            </a:r>
          </a:p>
        </p:txBody>
      </p:sp>
      <p:sp>
        <p:nvSpPr>
          <p:cNvPr id="535555" name="Rectangle 3"/>
          <p:cNvSpPr>
            <a:spLocks noChangeArrowheads="1"/>
          </p:cNvSpPr>
          <p:nvPr/>
        </p:nvSpPr>
        <p:spPr bwMode="auto">
          <a:xfrm>
            <a:off x="1189038" y="1549400"/>
            <a:ext cx="6853237" cy="4794250"/>
          </a:xfrm>
          <a:prstGeom prst="rect">
            <a:avLst/>
          </a:prstGeom>
          <a:noFill/>
          <a:ln w="9525">
            <a:noFill/>
            <a:miter lim="800000"/>
            <a:headEnd/>
            <a:tailEnd/>
          </a:ln>
          <a:effectLst/>
        </p:spPr>
        <p:txBody>
          <a:bodyPr/>
          <a:lstStyle/>
          <a:p>
            <a:pPr marL="457200" indent="-457200" eaLnBrk="0" hangingPunct="0">
              <a:spcBef>
                <a:spcPct val="20000"/>
              </a:spcBef>
              <a:buClr>
                <a:schemeClr val="hlink"/>
              </a:buClr>
              <a:buSzPct val="80000"/>
              <a:buFont typeface="Wingdings" pitchFamily="2" charset="2"/>
              <a:buChar char="è"/>
            </a:pPr>
            <a:endParaRPr lang="fr-FR" sz="2000" i="1"/>
          </a:p>
        </p:txBody>
      </p:sp>
      <p:sp>
        <p:nvSpPr>
          <p:cNvPr id="535556" name="Text Box 4"/>
          <p:cNvSpPr txBox="1">
            <a:spLocks noChangeArrowheads="1"/>
          </p:cNvSpPr>
          <p:nvPr/>
        </p:nvSpPr>
        <p:spPr bwMode="auto">
          <a:xfrm>
            <a:off x="949325" y="1500188"/>
            <a:ext cx="184150" cy="457200"/>
          </a:xfrm>
          <a:prstGeom prst="rect">
            <a:avLst/>
          </a:prstGeom>
          <a:noFill/>
          <a:ln w="9525">
            <a:noFill/>
            <a:miter lim="800000"/>
            <a:headEnd/>
            <a:tailEnd/>
          </a:ln>
          <a:effectLst/>
        </p:spPr>
        <p:txBody>
          <a:bodyPr wrap="none">
            <a:spAutoFit/>
          </a:bodyPr>
          <a:lstStyle/>
          <a:p>
            <a:endParaRPr lang="fr-FR" sz="2400" b="1">
              <a:solidFill>
                <a:srgbClr val="4A0EF2"/>
              </a:solidFill>
            </a:endParaRPr>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36</a:t>
            </a:fld>
            <a:endParaRPr lang="fr-BE"/>
          </a:p>
        </p:txBody>
      </p:sp>
      <p:pic>
        <p:nvPicPr>
          <p:cNvPr id="3075" name="Picture 3" descr="C:\Users\gibson\Documents\MyWork\My Teaching\Teaching-TMSP\AgileMethods\LeanDevelopmentCartoon1.png"/>
          <p:cNvPicPr>
            <a:picLocks noChangeAspect="1" noChangeArrowheads="1"/>
          </p:cNvPicPr>
          <p:nvPr/>
        </p:nvPicPr>
        <p:blipFill>
          <a:blip r:embed="rId3" cstate="print"/>
          <a:srcRect/>
          <a:stretch>
            <a:fillRect/>
          </a:stretch>
        </p:blipFill>
        <p:spPr bwMode="auto">
          <a:xfrm>
            <a:off x="179512" y="4005064"/>
            <a:ext cx="4679951" cy="1471613"/>
          </a:xfrm>
          <a:prstGeom prst="rect">
            <a:avLst/>
          </a:prstGeom>
          <a:noFill/>
        </p:spPr>
      </p:pic>
      <p:pic>
        <p:nvPicPr>
          <p:cNvPr id="3076" name="Picture 4" descr="C:\Users\gibson\Documents\MyWork\My Teaching\Teaching-TMSP\AgileMethods\LeanDevelopmentCartoon2.png"/>
          <p:cNvPicPr>
            <a:picLocks noChangeAspect="1" noChangeArrowheads="1"/>
          </p:cNvPicPr>
          <p:nvPr/>
        </p:nvPicPr>
        <p:blipFill>
          <a:blip r:embed="rId4" cstate="print"/>
          <a:srcRect/>
          <a:stretch>
            <a:fillRect/>
          </a:stretch>
        </p:blipFill>
        <p:spPr bwMode="auto">
          <a:xfrm>
            <a:off x="5076056" y="404664"/>
            <a:ext cx="3621088" cy="5997575"/>
          </a:xfrm>
          <a:prstGeom prst="rect">
            <a:avLst/>
          </a:prstGeom>
          <a:noFill/>
        </p:spPr>
      </p:pic>
      <p:sp>
        <p:nvSpPr>
          <p:cNvPr id="12" name="Rectangle 12"/>
          <p:cNvSpPr txBox="1">
            <a:spLocks noChangeArrowheads="1"/>
          </p:cNvSpPr>
          <p:nvPr/>
        </p:nvSpPr>
        <p:spPr>
          <a:xfrm>
            <a:off x="2555776" y="2982421"/>
            <a:ext cx="2895600" cy="365125"/>
          </a:xfrm>
          <a:prstGeom prst="rect">
            <a:avLst/>
          </a:prstGeom>
          <a:ln/>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J Paul Gibson: Agile Methods</a:t>
            </a:r>
          </a:p>
        </p:txBody>
      </p:sp>
      <p:sp>
        <p:nvSpPr>
          <p:cNvPr id="13" name="Espace réservé de la date 7"/>
          <p:cNvSpPr txBox="1">
            <a:spLocks/>
          </p:cNvSpPr>
          <p:nvPr/>
        </p:nvSpPr>
        <p:spPr>
          <a:xfrm>
            <a:off x="3017668" y="3277671"/>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err="1"/>
              <a:t>October</a:t>
            </a:r>
            <a:r>
              <a:rPr lang="fr-FR"/>
              <a:t> 2011</a:t>
            </a:r>
            <a:endParaRPr lang="fr-BE"/>
          </a:p>
        </p:txBody>
      </p:sp>
    </p:spTree>
    <p:extLst>
      <p:ext uri="{BB962C8B-B14F-4D97-AF65-F5344CB8AC3E}">
        <p14:creationId xmlns:p14="http://schemas.microsoft.com/office/powerpoint/2010/main" val="416080548"/>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4400" b="1"/>
              <a:t>Lean Software Development</a:t>
            </a:r>
          </a:p>
        </p:txBody>
      </p:sp>
      <p:sp>
        <p:nvSpPr>
          <p:cNvPr id="4" name="Slide Number Placeholder 3"/>
          <p:cNvSpPr>
            <a:spLocks noGrp="1"/>
          </p:cNvSpPr>
          <p:nvPr>
            <p:ph type="sldNum" sz="quarter" idx="12"/>
          </p:nvPr>
        </p:nvSpPr>
        <p:spPr/>
        <p:txBody>
          <a:bodyPr/>
          <a:lstStyle/>
          <a:p>
            <a:fld id="{56969FB6-8607-469E-84BB-4E9214D062C9}" type="slidenum">
              <a:rPr lang="en-US" smtClean="0"/>
              <a:pPr/>
              <a:t>37</a:t>
            </a:fld>
            <a:endParaRPr lang="en-US"/>
          </a:p>
        </p:txBody>
      </p:sp>
      <p:sp>
        <p:nvSpPr>
          <p:cNvPr id="6" name="Rectangle 12">
            <a:extLst>
              <a:ext uri="{FF2B5EF4-FFF2-40B4-BE49-F238E27FC236}">
                <a16:creationId xmlns:a16="http://schemas.microsoft.com/office/drawing/2014/main" xmlns="" id="{D9DF4970-D14E-49E2-B5A8-8665BBC1C79C}"/>
              </a:ext>
            </a:extLst>
          </p:cNvPr>
          <p:cNvSpPr txBox="1">
            <a:spLocks noChangeArrowheads="1"/>
          </p:cNvSpPr>
          <p:nvPr/>
        </p:nvSpPr>
        <p:spPr>
          <a:xfrm>
            <a:off x="6046603" y="179592"/>
            <a:ext cx="2895600" cy="365125"/>
          </a:xfrm>
          <a:prstGeom prst="rect">
            <a:avLst/>
          </a:prstGeom>
          <a:ln/>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J Paul Gibson: Agile Methods</a:t>
            </a:r>
          </a:p>
        </p:txBody>
      </p:sp>
      <p:sp>
        <p:nvSpPr>
          <p:cNvPr id="7" name="Espace réservé de la date 7">
            <a:extLst>
              <a:ext uri="{FF2B5EF4-FFF2-40B4-BE49-F238E27FC236}">
                <a16:creationId xmlns:a16="http://schemas.microsoft.com/office/drawing/2014/main" xmlns="" id="{138DA43C-834C-46B7-9EEF-B097F642E1F0}"/>
              </a:ext>
            </a:extLst>
          </p:cNvPr>
          <p:cNvSpPr txBox="1">
            <a:spLocks/>
          </p:cNvSpPr>
          <p:nvPr/>
        </p:nvSpPr>
        <p:spPr>
          <a:xfrm>
            <a:off x="6508495" y="474842"/>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a:t>October 2011</a:t>
            </a:r>
            <a:endParaRPr lang="fr-BE"/>
          </a:p>
        </p:txBody>
      </p:sp>
      <p:sp>
        <p:nvSpPr>
          <p:cNvPr id="9" name="Content Placeholder 8">
            <a:extLst>
              <a:ext uri="{FF2B5EF4-FFF2-40B4-BE49-F238E27FC236}">
                <a16:creationId xmlns:a16="http://schemas.microsoft.com/office/drawing/2014/main" xmlns="" id="{039A1739-D43B-406F-B250-3FD3C3CBE589}"/>
              </a:ext>
            </a:extLst>
          </p:cNvPr>
          <p:cNvSpPr>
            <a:spLocks noGrp="1"/>
          </p:cNvSpPr>
          <p:nvPr>
            <p:ph idx="1"/>
          </p:nvPr>
        </p:nvSpPr>
        <p:spPr/>
        <p:txBody>
          <a:bodyPr>
            <a:normAutofit/>
          </a:bodyPr>
          <a:lstStyle/>
          <a:p>
            <a:pPr marL="342900" lvl="0" indent="-342900">
              <a:lnSpc>
                <a:spcPct val="90000"/>
              </a:lnSpc>
              <a:spcBef>
                <a:spcPct val="20000"/>
              </a:spcBef>
              <a:buFont typeface="Arial" pitchFamily="34" charset="0"/>
              <a:buChar char="•"/>
              <a:defRPr/>
            </a:pPr>
            <a:r>
              <a:rPr lang="en-US" sz="2800">
                <a:solidFill>
                  <a:srgbClr val="000000"/>
                </a:solidFill>
              </a:rPr>
              <a:t>Mọi thứ </a:t>
            </a:r>
            <a:r>
              <a:rPr lang="en-US" sz="2800">
                <a:solidFill>
                  <a:srgbClr val="FF0000"/>
                </a:solidFill>
              </a:rPr>
              <a:t>sẽ dễ dàng hơn nếu khách hàng ngừng thay đổi</a:t>
            </a:r>
            <a:r>
              <a:rPr lang="en-US" sz="2800">
                <a:solidFill>
                  <a:srgbClr val="000000"/>
                </a:solidFill>
              </a:rPr>
              <a:t> suy nghĩ của họ.</a:t>
            </a:r>
          </a:p>
          <a:p>
            <a:pPr marL="342900" lvl="0" indent="-342900">
              <a:lnSpc>
                <a:spcPct val="90000"/>
              </a:lnSpc>
              <a:spcBef>
                <a:spcPct val="20000"/>
              </a:spcBef>
              <a:buFont typeface="Arial" pitchFamily="34" charset="0"/>
              <a:buChar char="•"/>
              <a:defRPr/>
            </a:pPr>
            <a:r>
              <a:rPr lang="en-US" sz="2800">
                <a:solidFill>
                  <a:srgbClr val="000000"/>
                </a:solidFill>
              </a:rPr>
              <a:t>Hãy </a:t>
            </a:r>
            <a:r>
              <a:rPr lang="en-US" sz="2800">
                <a:solidFill>
                  <a:srgbClr val="FF0000"/>
                </a:solidFill>
              </a:rPr>
              <a:t>để khách hàng trì hoãn quyết định về những gì họ muốn càng lâu càng tốt</a:t>
            </a:r>
            <a:r>
              <a:rPr lang="en-US" sz="2800">
                <a:solidFill>
                  <a:srgbClr val="000000"/>
                </a:solidFill>
              </a:rPr>
              <a:t> và khi họ yêu cầu hãy để họ không có thời gian để thay đổi.</a:t>
            </a:r>
          </a:p>
          <a:p>
            <a:pPr marL="342900" lvl="0" indent="-342900">
              <a:lnSpc>
                <a:spcPct val="90000"/>
              </a:lnSpc>
              <a:spcBef>
                <a:spcPct val="20000"/>
              </a:spcBef>
              <a:buFont typeface="Arial" pitchFamily="34" charset="0"/>
              <a:buChar char="•"/>
              <a:defRPr/>
            </a:pPr>
            <a:r>
              <a:rPr lang="en-US" sz="2800">
                <a:solidFill>
                  <a:srgbClr val="FF0000"/>
                </a:solidFill>
              </a:rPr>
              <a:t>Các thiết kế xuất hiện khi các nhà thiết kế phát triển sự hiểu biết về vấn đề</a:t>
            </a:r>
            <a:r>
              <a:rPr lang="en-US" sz="2800">
                <a:solidFill>
                  <a:srgbClr val="000000"/>
                </a:solidFill>
              </a:rPr>
              <a:t>, </a:t>
            </a:r>
            <a:r>
              <a:rPr lang="en-US" sz="2800">
                <a:solidFill>
                  <a:srgbClr val="FF0000"/>
                </a:solidFill>
              </a:rPr>
              <a:t>chứ không phải thu thập số lượng lớn các yêu cầu</a:t>
            </a:r>
            <a:r>
              <a:rPr lang="en-US" sz="2800">
                <a:solidFill>
                  <a:srgbClr val="000000"/>
                </a:solidFill>
              </a:rPr>
              <a:t>.</a:t>
            </a:r>
          </a:p>
          <a:p>
            <a:pPr marL="342900" lvl="0" indent="-342900">
              <a:lnSpc>
                <a:spcPct val="90000"/>
              </a:lnSpc>
              <a:spcBef>
                <a:spcPct val="20000"/>
              </a:spcBef>
              <a:buFont typeface="Arial" pitchFamily="34" charset="0"/>
              <a:buChar char="•"/>
              <a:defRPr/>
            </a:pPr>
            <a:r>
              <a:rPr lang="en-US" sz="2800">
                <a:solidFill>
                  <a:srgbClr val="FF0000"/>
                </a:solidFill>
              </a:rPr>
              <a:t>Cung cấp hệ thống nhanh nhất có thể.</a:t>
            </a:r>
            <a:endParaRPr kumimoji="0" lang="en-US" sz="2800" b="0" i="0" u="none" strike="noStrike" kern="1200" cap="none" spc="0" normalizeH="0" baseline="0" noProof="0">
              <a:ln>
                <a:noFill/>
              </a:ln>
              <a:solidFill>
                <a:srgbClr val="000000"/>
              </a:solidFill>
              <a:effectLst/>
              <a:uLnTx/>
              <a:uFillTx/>
              <a:latin typeface="+mn-lt"/>
              <a:ea typeface="+mn-ea"/>
              <a:cs typeface="Times New Roman" charset="0"/>
            </a:endParaRPr>
          </a:p>
        </p:txBody>
      </p:sp>
    </p:spTree>
    <p:extLst>
      <p:ext uri="{BB962C8B-B14F-4D97-AF65-F5344CB8AC3E}">
        <p14:creationId xmlns:p14="http://schemas.microsoft.com/office/powerpoint/2010/main" val="42109515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4400" b="1"/>
              <a:t>Lean Software Development</a:t>
            </a:r>
          </a:p>
        </p:txBody>
      </p:sp>
      <p:sp>
        <p:nvSpPr>
          <p:cNvPr id="4" name="Slide Number Placeholder 3"/>
          <p:cNvSpPr>
            <a:spLocks noGrp="1"/>
          </p:cNvSpPr>
          <p:nvPr>
            <p:ph type="sldNum" sz="quarter" idx="12"/>
          </p:nvPr>
        </p:nvSpPr>
        <p:spPr/>
        <p:txBody>
          <a:bodyPr/>
          <a:lstStyle/>
          <a:p>
            <a:fld id="{56969FB6-8607-469E-84BB-4E9214D062C9}" type="slidenum">
              <a:rPr lang="en-US" smtClean="0"/>
              <a:pPr/>
              <a:t>38</a:t>
            </a:fld>
            <a:endParaRPr lang="en-US"/>
          </a:p>
        </p:txBody>
      </p:sp>
      <p:sp>
        <p:nvSpPr>
          <p:cNvPr id="6" name="Rectangle 12">
            <a:extLst>
              <a:ext uri="{FF2B5EF4-FFF2-40B4-BE49-F238E27FC236}">
                <a16:creationId xmlns:a16="http://schemas.microsoft.com/office/drawing/2014/main" xmlns="" id="{D9DF4970-D14E-49E2-B5A8-8665BBC1C79C}"/>
              </a:ext>
            </a:extLst>
          </p:cNvPr>
          <p:cNvSpPr txBox="1">
            <a:spLocks noChangeArrowheads="1"/>
          </p:cNvSpPr>
          <p:nvPr/>
        </p:nvSpPr>
        <p:spPr>
          <a:xfrm>
            <a:off x="6046603" y="179592"/>
            <a:ext cx="2895600" cy="365125"/>
          </a:xfrm>
          <a:prstGeom prst="rect">
            <a:avLst/>
          </a:prstGeom>
          <a:ln/>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J Paul Gibson: Agile Methods</a:t>
            </a:r>
          </a:p>
        </p:txBody>
      </p:sp>
      <p:sp>
        <p:nvSpPr>
          <p:cNvPr id="7" name="Espace réservé de la date 7">
            <a:extLst>
              <a:ext uri="{FF2B5EF4-FFF2-40B4-BE49-F238E27FC236}">
                <a16:creationId xmlns:a16="http://schemas.microsoft.com/office/drawing/2014/main" xmlns="" id="{138DA43C-834C-46B7-9EEF-B097F642E1F0}"/>
              </a:ext>
            </a:extLst>
          </p:cNvPr>
          <p:cNvSpPr txBox="1">
            <a:spLocks/>
          </p:cNvSpPr>
          <p:nvPr/>
        </p:nvSpPr>
        <p:spPr>
          <a:xfrm>
            <a:off x="6508495" y="474842"/>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a:t>October 2011</a:t>
            </a:r>
            <a:endParaRPr lang="fr-BE"/>
          </a:p>
        </p:txBody>
      </p:sp>
      <p:sp>
        <p:nvSpPr>
          <p:cNvPr id="9" name="Content Placeholder 8">
            <a:extLst>
              <a:ext uri="{FF2B5EF4-FFF2-40B4-BE49-F238E27FC236}">
                <a16:creationId xmlns:a16="http://schemas.microsoft.com/office/drawing/2014/main" xmlns="" id="{039A1739-D43B-406F-B250-3FD3C3CBE589}"/>
              </a:ext>
            </a:extLst>
          </p:cNvPr>
          <p:cNvSpPr>
            <a:spLocks noGrp="1"/>
          </p:cNvSpPr>
          <p:nvPr>
            <p:ph idx="1"/>
          </p:nvPr>
        </p:nvSpPr>
        <p:spPr/>
        <p:txBody>
          <a:bodyPr>
            <a:normAutofit fontScale="92500" lnSpcReduction="10000"/>
          </a:bodyPr>
          <a:lstStyle/>
          <a:p>
            <a:pPr marL="342900" lvl="0" indent="-342900">
              <a:spcBef>
                <a:spcPct val="20000"/>
              </a:spcBef>
              <a:defRPr/>
            </a:pPr>
            <a:r>
              <a:rPr kumimoji="0" lang="en-US" sz="2800" b="1" i="0" u="none" strike="noStrike" kern="1200" cap="none" spc="0" normalizeH="0" baseline="0" noProof="0">
                <a:ln>
                  <a:noFill/>
                </a:ln>
                <a:solidFill>
                  <a:srgbClr val="FF0000"/>
                </a:solidFill>
                <a:effectLst/>
                <a:uLnTx/>
                <a:uFillTx/>
                <a:latin typeface="+mn-lt"/>
                <a:ea typeface="Arial Unicode MS" pitchFamily="34" charset="-128"/>
                <a:cs typeface="Arial Unicode MS" pitchFamily="34" charset="-128"/>
              </a:rPr>
              <a:t>Eliminate waste.</a:t>
            </a:r>
            <a:r>
              <a:rPr kumimoji="0" lang="en-US" sz="2800" i="0" u="none" strike="noStrike" kern="1200" cap="none" spc="0" normalizeH="0" baseline="0" noProof="0">
                <a:ln>
                  <a:noFill/>
                </a:ln>
                <a:solidFill>
                  <a:srgbClr val="FF0000"/>
                </a:solidFill>
                <a:effectLst/>
                <a:uLnTx/>
                <a:uFillTx/>
                <a:latin typeface="+mn-lt"/>
                <a:ea typeface="Arial Unicode MS" pitchFamily="34" charset="-128"/>
                <a:cs typeface="Arial Unicode MS" pitchFamily="34" charset="-128"/>
              </a:rPr>
              <a:t> </a:t>
            </a:r>
            <a:r>
              <a:rPr kumimoji="0" lang="en-US" sz="2800" b="0" i="0" u="none" strike="noStrike" kern="1200" cap="none" spc="0" normalizeH="0" baseline="0" noProof="0">
                <a:ln>
                  <a:noFill/>
                </a:ln>
                <a:solidFill>
                  <a:srgbClr val="000000"/>
                </a:solidFill>
                <a:effectLst/>
                <a:uLnTx/>
                <a:uFillTx/>
                <a:latin typeface="+mn-lt"/>
                <a:ea typeface="Arial Unicode MS" pitchFamily="34" charset="-128"/>
                <a:cs typeface="Arial Unicode MS" pitchFamily="34" charset="-128"/>
              </a:rPr>
              <a:t>Giảm thiểu sự lãng phí: </a:t>
            </a:r>
            <a:r>
              <a:rPr lang="en-US" sz="2800">
                <a:solidFill>
                  <a:srgbClr val="000000"/>
                </a:solidFill>
                <a:cs typeface="Times New Roman" charset="0"/>
              </a:rPr>
              <a:t>Bất kỳ hoạt động nào không “tự trả giá” trong nỗ lực giảm thiểu ở những nơi khác trong hệ thống và cần được loại bỏ.</a:t>
            </a:r>
            <a:endParaRPr kumimoji="0" lang="en-US" sz="2800" b="0" i="0" u="none" strike="noStrike" kern="1200" cap="none" spc="0" normalizeH="0" baseline="0" noProof="0">
              <a:ln>
                <a:noFill/>
              </a:ln>
              <a:solidFill>
                <a:srgbClr val="000000"/>
              </a:solidFill>
              <a:effectLst/>
              <a:uLnTx/>
              <a:uFillTx/>
              <a:latin typeface="+mn-lt"/>
              <a:ea typeface="Arial Unicode MS" pitchFamily="34" charset="-128"/>
              <a:cs typeface="Arial Unicode MS" pitchFamily="34" charset="-128"/>
            </a:endParaRPr>
          </a:p>
          <a:p>
            <a:pPr marL="342900" lvl="0" indent="-342900">
              <a:spcBef>
                <a:spcPct val="20000"/>
              </a:spcBef>
              <a:defRPr/>
            </a:pPr>
            <a:r>
              <a:rPr kumimoji="0" lang="en-US" sz="2800" b="1" i="0" u="none" strike="noStrike" kern="1200" cap="none" spc="0" normalizeH="0" baseline="0" noProof="0">
                <a:ln>
                  <a:noFill/>
                </a:ln>
                <a:solidFill>
                  <a:srgbClr val="FF0000"/>
                </a:solidFill>
                <a:effectLst/>
                <a:uLnTx/>
                <a:uFillTx/>
                <a:latin typeface="+mn-lt"/>
                <a:ea typeface="Arial Unicode MS" pitchFamily="34" charset="-128"/>
                <a:cs typeface="Arial Unicode MS" pitchFamily="34" charset="-128"/>
              </a:rPr>
              <a:t>Amplify learning.</a:t>
            </a:r>
            <a:r>
              <a:rPr kumimoji="0" lang="en-US" sz="2800" b="0" i="0" u="none" strike="noStrike" kern="1200" cap="none" spc="0" normalizeH="0" baseline="0" noProof="0">
                <a:ln>
                  <a:noFill/>
                </a:ln>
                <a:solidFill>
                  <a:srgbClr val="FF0000"/>
                </a:solidFill>
                <a:effectLst/>
                <a:uLnTx/>
                <a:uFillTx/>
                <a:latin typeface="+mn-lt"/>
                <a:ea typeface="Arial Unicode MS" pitchFamily="34" charset="-128"/>
                <a:cs typeface="Arial Unicode MS" pitchFamily="34" charset="-128"/>
              </a:rPr>
              <a:t> </a:t>
            </a:r>
            <a:r>
              <a:rPr kumimoji="0" lang="en-US" sz="2800" b="0" i="0" u="none" strike="noStrike" kern="1200" cap="none" spc="0" normalizeH="0" baseline="0" noProof="0">
                <a:ln>
                  <a:noFill/>
                </a:ln>
                <a:solidFill>
                  <a:srgbClr val="000000"/>
                </a:solidFill>
                <a:effectLst/>
                <a:uLnTx/>
                <a:uFillTx/>
                <a:latin typeface="+mn-lt"/>
                <a:ea typeface="Arial Unicode MS" pitchFamily="34" charset="-128"/>
                <a:cs typeface="Arial Unicode MS" pitchFamily="34" charset="-128"/>
              </a:rPr>
              <a:t>Nhấn mạnh vào việc học: </a:t>
            </a:r>
            <a:r>
              <a:rPr lang="en-US" sz="2800">
                <a:solidFill>
                  <a:srgbClr val="000000"/>
                </a:solidFill>
                <a:cs typeface="Times New Roman" charset="0"/>
              </a:rPr>
              <a:t>Các nhà phát triển luôn cần học các phương pháp mới để tạo ra một hệ thống mạnh mẽ nhất.</a:t>
            </a:r>
            <a:endParaRPr kumimoji="0" lang="en-US" sz="2800" b="0" i="0" u="none" strike="noStrike" kern="1200" cap="none" spc="0" normalizeH="0" baseline="0" noProof="0">
              <a:ln>
                <a:noFill/>
              </a:ln>
              <a:solidFill>
                <a:srgbClr val="000000"/>
              </a:solidFill>
              <a:effectLst/>
              <a:uLnTx/>
              <a:uFillTx/>
              <a:latin typeface="+mn-lt"/>
              <a:ea typeface="Arial Unicode MS" pitchFamily="34" charset="-128"/>
              <a:cs typeface="Arial Unicode MS" pitchFamily="34" charset="-128"/>
            </a:endParaRPr>
          </a:p>
          <a:p>
            <a:pPr marL="342900" lvl="0" indent="-342900">
              <a:spcBef>
                <a:spcPct val="20000"/>
              </a:spcBef>
              <a:defRPr/>
            </a:pPr>
            <a:r>
              <a:rPr kumimoji="0" lang="en-US" sz="2800" b="1" i="0" u="none" strike="noStrike" kern="1200" cap="none" spc="0" normalizeH="0" baseline="0" noProof="0">
                <a:ln>
                  <a:noFill/>
                </a:ln>
                <a:solidFill>
                  <a:srgbClr val="FF0000"/>
                </a:solidFill>
                <a:effectLst/>
                <a:uLnTx/>
                <a:uFillTx/>
                <a:latin typeface="+mn-lt"/>
                <a:ea typeface="Arial Unicode MS" pitchFamily="34" charset="-128"/>
                <a:cs typeface="Arial Unicode MS" pitchFamily="34" charset="-128"/>
              </a:rPr>
              <a:t>Đưa ra quyết định muộn nhất có thể. </a:t>
            </a:r>
            <a:r>
              <a:rPr kumimoji="0" lang="en-US" b="1" i="0" u="none" strike="noStrike" kern="1200" cap="none" spc="0" normalizeH="0" baseline="0" noProof="0">
                <a:ln>
                  <a:noFill/>
                </a:ln>
                <a:solidFill>
                  <a:srgbClr val="000000"/>
                </a:solidFill>
                <a:effectLst/>
                <a:uLnTx/>
                <a:uFillTx/>
                <a:latin typeface="+mn-lt"/>
                <a:ea typeface="Arial Unicode MS" pitchFamily="34" charset="-128"/>
                <a:cs typeface="Times New Roman" charset="0"/>
              </a:rPr>
              <a:t>T</a:t>
            </a:r>
            <a:r>
              <a:rPr lang="en-US" sz="2800">
                <a:solidFill>
                  <a:srgbClr val="000000"/>
                </a:solidFill>
                <a:cs typeface="Times New Roman" charset="0"/>
              </a:rPr>
              <a:t>ránh đưa ra quyết định sai lầm sớm và sau đó phải sửa chữa nó sau này.</a:t>
            </a:r>
            <a:endParaRPr kumimoji="0" lang="en-US" sz="2800" b="0" i="0" u="none" strike="noStrike" kern="1200" cap="none" spc="0" normalizeH="0" baseline="0" noProof="0">
              <a:ln>
                <a:noFill/>
              </a:ln>
              <a:solidFill>
                <a:srgbClr val="000000"/>
              </a:solidFill>
              <a:effectLst/>
              <a:uLnTx/>
              <a:uFillTx/>
              <a:latin typeface="+mn-lt"/>
              <a:ea typeface="Arial Unicode MS" pitchFamily="34" charset="-128"/>
              <a:cs typeface="Arial Unicode MS" pitchFamily="34" charset="-128"/>
            </a:endParaRPr>
          </a:p>
          <a:p>
            <a:pPr marL="342900" lvl="0" indent="-342900">
              <a:spcBef>
                <a:spcPct val="20000"/>
              </a:spcBef>
              <a:defRPr/>
            </a:pPr>
            <a:r>
              <a:rPr kumimoji="0" lang="en-US" sz="2800" b="1" i="0" u="none" strike="noStrike" kern="1200" cap="none" spc="0" normalizeH="0" baseline="0" noProof="0">
                <a:ln>
                  <a:noFill/>
                </a:ln>
                <a:solidFill>
                  <a:srgbClr val="FF0000"/>
                </a:solidFill>
                <a:effectLst/>
                <a:uLnTx/>
                <a:uFillTx/>
                <a:latin typeface="+mn-lt"/>
                <a:ea typeface="Arial Unicode MS" pitchFamily="34" charset="-128"/>
                <a:cs typeface="Arial Unicode MS" pitchFamily="34" charset="-128"/>
              </a:rPr>
              <a:t>Cung cấp nhanh nhất có thể.</a:t>
            </a:r>
            <a:r>
              <a:rPr kumimoji="0" lang="en-US" sz="2800" b="0" i="0" u="none" strike="noStrike" kern="1200" cap="none" spc="0" normalizeH="0" baseline="0" noProof="0">
                <a:ln>
                  <a:noFill/>
                </a:ln>
                <a:solidFill>
                  <a:srgbClr val="FF0000"/>
                </a:solidFill>
                <a:effectLst/>
                <a:uLnTx/>
                <a:uFillTx/>
                <a:latin typeface="+mn-lt"/>
                <a:ea typeface="Arial Unicode MS" pitchFamily="34" charset="-128"/>
                <a:cs typeface="Arial Unicode MS" pitchFamily="34" charset="-128"/>
              </a:rPr>
              <a:t> </a:t>
            </a:r>
            <a:r>
              <a:rPr lang="en-US" sz="2800">
                <a:solidFill>
                  <a:srgbClr val="000000"/>
                </a:solidFill>
                <a:cs typeface="Times New Roman" charset="0"/>
              </a:rPr>
              <a:t>Làm giảm đi việc thay đổi yêu cầu. Điều này có thể phải trả giá lớn nếu sự thay đổi đến muộn trong quá trình phát triển.</a:t>
            </a:r>
            <a:endParaRPr kumimoji="0" lang="en-US" sz="2800" b="0" i="0" u="none" strike="noStrike" kern="1200" cap="none" spc="0" normalizeH="0" baseline="0" noProof="0">
              <a:ln>
                <a:noFill/>
              </a:ln>
              <a:solidFill>
                <a:srgbClr val="000000"/>
              </a:solidFill>
              <a:effectLst/>
              <a:uLnTx/>
              <a:uFillTx/>
              <a:latin typeface="+mn-lt"/>
              <a:ea typeface="+mn-ea"/>
              <a:cs typeface="Times New Roman" charset="0"/>
            </a:endParaRPr>
          </a:p>
        </p:txBody>
      </p:sp>
    </p:spTree>
    <p:extLst>
      <p:ext uri="{BB962C8B-B14F-4D97-AF65-F5344CB8AC3E}">
        <p14:creationId xmlns:p14="http://schemas.microsoft.com/office/powerpoint/2010/main" val="1026002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4400" b="1"/>
              <a:t>Lean Software Development</a:t>
            </a:r>
          </a:p>
        </p:txBody>
      </p:sp>
      <p:sp>
        <p:nvSpPr>
          <p:cNvPr id="4" name="Slide Number Placeholder 3"/>
          <p:cNvSpPr>
            <a:spLocks noGrp="1"/>
          </p:cNvSpPr>
          <p:nvPr>
            <p:ph type="sldNum" sz="quarter" idx="12"/>
          </p:nvPr>
        </p:nvSpPr>
        <p:spPr/>
        <p:txBody>
          <a:bodyPr/>
          <a:lstStyle/>
          <a:p>
            <a:fld id="{56969FB6-8607-469E-84BB-4E9214D062C9}" type="slidenum">
              <a:rPr lang="en-US" smtClean="0"/>
              <a:pPr/>
              <a:t>39</a:t>
            </a:fld>
            <a:endParaRPr lang="en-US"/>
          </a:p>
        </p:txBody>
      </p:sp>
      <p:sp>
        <p:nvSpPr>
          <p:cNvPr id="6" name="Rectangle 12">
            <a:extLst>
              <a:ext uri="{FF2B5EF4-FFF2-40B4-BE49-F238E27FC236}">
                <a16:creationId xmlns:a16="http://schemas.microsoft.com/office/drawing/2014/main" xmlns="" id="{D9DF4970-D14E-49E2-B5A8-8665BBC1C79C}"/>
              </a:ext>
            </a:extLst>
          </p:cNvPr>
          <p:cNvSpPr txBox="1">
            <a:spLocks noChangeArrowheads="1"/>
          </p:cNvSpPr>
          <p:nvPr/>
        </p:nvSpPr>
        <p:spPr>
          <a:xfrm>
            <a:off x="6046603" y="179592"/>
            <a:ext cx="2895600" cy="365125"/>
          </a:xfrm>
          <a:prstGeom prst="rect">
            <a:avLst/>
          </a:prstGeom>
          <a:ln/>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J Paul Gibson: Agile Methods</a:t>
            </a:r>
          </a:p>
        </p:txBody>
      </p:sp>
      <p:sp>
        <p:nvSpPr>
          <p:cNvPr id="7" name="Espace réservé de la date 7">
            <a:extLst>
              <a:ext uri="{FF2B5EF4-FFF2-40B4-BE49-F238E27FC236}">
                <a16:creationId xmlns:a16="http://schemas.microsoft.com/office/drawing/2014/main" xmlns="" id="{138DA43C-834C-46B7-9EEF-B097F642E1F0}"/>
              </a:ext>
            </a:extLst>
          </p:cNvPr>
          <p:cNvSpPr txBox="1">
            <a:spLocks/>
          </p:cNvSpPr>
          <p:nvPr/>
        </p:nvSpPr>
        <p:spPr>
          <a:xfrm>
            <a:off x="6508495" y="474842"/>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a:t>October 2011</a:t>
            </a:r>
            <a:endParaRPr lang="fr-BE"/>
          </a:p>
        </p:txBody>
      </p:sp>
      <p:sp>
        <p:nvSpPr>
          <p:cNvPr id="9" name="Content Placeholder 8">
            <a:extLst>
              <a:ext uri="{FF2B5EF4-FFF2-40B4-BE49-F238E27FC236}">
                <a16:creationId xmlns:a16="http://schemas.microsoft.com/office/drawing/2014/main" xmlns="" id="{039A1739-D43B-406F-B250-3FD3C3CBE589}"/>
              </a:ext>
            </a:extLst>
          </p:cNvPr>
          <p:cNvSpPr>
            <a:spLocks noGrp="1"/>
          </p:cNvSpPr>
          <p:nvPr>
            <p:ph idx="1"/>
          </p:nvPr>
        </p:nvSpPr>
        <p:spPr/>
        <p:txBody>
          <a:bodyPr>
            <a:normAutofit/>
          </a:bodyPr>
          <a:lstStyle/>
          <a:p>
            <a:pPr marL="342900" lvl="0" indent="-342900">
              <a:spcBef>
                <a:spcPct val="20000"/>
              </a:spcBef>
              <a:defRPr/>
            </a:pPr>
            <a:r>
              <a:rPr kumimoji="0" lang="en-US" sz="2400" b="1" i="0" u="none" strike="noStrike" kern="1200" cap="none" spc="0" normalizeH="0" baseline="0" noProof="0">
                <a:ln>
                  <a:noFill/>
                </a:ln>
                <a:solidFill>
                  <a:srgbClr val="FF0000"/>
                </a:solidFill>
                <a:effectLst/>
                <a:uLnTx/>
                <a:uFillTx/>
                <a:latin typeface="+mn-lt"/>
                <a:ea typeface="Arial Unicode MS" pitchFamily="34" charset="-128"/>
                <a:cs typeface="Arial Unicode MS" pitchFamily="34" charset="-128"/>
              </a:rPr>
              <a:t>Để mọi người chịu trách nhiệm:</a:t>
            </a:r>
            <a:r>
              <a:rPr lang="en-US" sz="2400">
                <a:solidFill>
                  <a:srgbClr val="FF0000"/>
                </a:solidFill>
                <a:cs typeface="Times New Roman" charset="0"/>
              </a:rPr>
              <a:t> </a:t>
            </a:r>
            <a:r>
              <a:rPr lang="en-US" sz="2400">
                <a:solidFill>
                  <a:srgbClr val="000000"/>
                </a:solidFill>
                <a:cs typeface="Times New Roman" charset="0"/>
              </a:rPr>
              <a:t>có động lực và gắn bó với nhau như một đội, cần phải chịu trách nhiệm về kết quả và được ủy quyền để biến nó thành hiện thực.</a:t>
            </a:r>
            <a:endParaRPr kumimoji="0" lang="en-US" sz="2400" b="0" i="0" u="none" strike="noStrike" kern="1200" cap="none" spc="0" normalizeH="0" baseline="0" noProof="0">
              <a:ln>
                <a:noFill/>
              </a:ln>
              <a:solidFill>
                <a:srgbClr val="000000"/>
              </a:solidFill>
              <a:effectLst/>
              <a:uLnTx/>
              <a:uFillTx/>
              <a:latin typeface="+mn-lt"/>
              <a:ea typeface="Arial Unicode MS" pitchFamily="34" charset="-128"/>
              <a:cs typeface="Arial Unicode MS" pitchFamily="34" charset="-128"/>
            </a:endParaRPr>
          </a:p>
          <a:p>
            <a:pPr marL="342900" lvl="0" indent="-342900">
              <a:spcBef>
                <a:spcPct val="20000"/>
              </a:spcBef>
              <a:defRPr/>
            </a:pPr>
            <a:r>
              <a:rPr kumimoji="0" lang="en-US" sz="2400" b="1" i="0" u="none" strike="noStrike" kern="1200" cap="none" spc="0" normalizeH="0" baseline="0" noProof="0">
                <a:ln>
                  <a:noFill/>
                </a:ln>
                <a:solidFill>
                  <a:srgbClr val="FF0000"/>
                </a:solidFill>
                <a:effectLst/>
                <a:uLnTx/>
                <a:uFillTx/>
                <a:latin typeface="+mn-lt"/>
                <a:ea typeface="Arial Unicode MS" pitchFamily="34" charset="-128"/>
                <a:cs typeface="Arial Unicode MS" pitchFamily="34" charset="-128"/>
              </a:rPr>
              <a:t>Duy trì tính toàn vẹn:</a:t>
            </a:r>
            <a:r>
              <a:rPr kumimoji="0" lang="en-US" sz="2400" b="0" i="0" u="none" strike="noStrike" kern="1200" cap="none" spc="0" normalizeH="0" baseline="0" noProof="0">
                <a:ln>
                  <a:noFill/>
                </a:ln>
                <a:solidFill>
                  <a:srgbClr val="FF0000"/>
                </a:solidFill>
                <a:effectLst/>
                <a:uLnTx/>
                <a:uFillTx/>
                <a:latin typeface="+mn-lt"/>
                <a:ea typeface="Arial Unicode MS" pitchFamily="34" charset="-128"/>
                <a:cs typeface="Arial Unicode MS" pitchFamily="34" charset="-128"/>
              </a:rPr>
              <a:t> </a:t>
            </a:r>
            <a:r>
              <a:rPr lang="en-US" sz="2400">
                <a:solidFill>
                  <a:srgbClr val="000000"/>
                </a:solidFill>
                <a:cs typeface="Times New Roman" charset="0"/>
              </a:rPr>
              <a:t>phải kiểm thử tích hợp, kiểm thử đơn vị và kiểm thử chung, đặc biệt là từ khách hàng.</a:t>
            </a:r>
            <a:endParaRPr kumimoji="0" lang="en-US" sz="2400" b="0" i="0" u="none" strike="noStrike" kern="1200" cap="none" spc="0" normalizeH="0" baseline="0" noProof="0">
              <a:ln>
                <a:noFill/>
              </a:ln>
              <a:solidFill>
                <a:srgbClr val="000000"/>
              </a:solidFill>
              <a:effectLst/>
              <a:uLnTx/>
              <a:uFillTx/>
              <a:latin typeface="+mn-lt"/>
              <a:ea typeface="Arial Unicode MS" pitchFamily="34" charset="-128"/>
              <a:cs typeface="Arial Unicode MS" pitchFamily="34" charset="-128"/>
            </a:endParaRPr>
          </a:p>
          <a:p>
            <a:pPr marL="342900" lvl="0" indent="-342900">
              <a:spcBef>
                <a:spcPct val="20000"/>
              </a:spcBef>
              <a:defRPr/>
            </a:pPr>
            <a:r>
              <a:rPr kumimoji="0" lang="en-US" sz="2400" b="1" i="0" u="none" strike="noStrike" kern="1200" cap="none" spc="0" normalizeH="0" baseline="0" noProof="0">
                <a:ln>
                  <a:noFill/>
                </a:ln>
                <a:solidFill>
                  <a:srgbClr val="FF0000"/>
                </a:solidFill>
                <a:effectLst/>
                <a:uLnTx/>
                <a:uFillTx/>
                <a:latin typeface="+mn-lt"/>
                <a:ea typeface="+mn-ea"/>
                <a:cs typeface="Times New Roman" charset="0"/>
              </a:rPr>
              <a:t>Xem xét toàn bộ hệ thống</a:t>
            </a:r>
            <a:r>
              <a:rPr lang="en-US" sz="2400" b="1">
                <a:solidFill>
                  <a:srgbClr val="FF0000"/>
                </a:solidFill>
                <a:cs typeface="Times New Roman" charset="0"/>
              </a:rPr>
              <a:t>:</a:t>
            </a:r>
            <a:r>
              <a:rPr kumimoji="0" lang="en-US" sz="2400" b="0" i="0" u="none" strike="noStrike" kern="1200" cap="none" spc="0" normalizeH="0" baseline="0" noProof="0">
                <a:ln>
                  <a:noFill/>
                </a:ln>
                <a:solidFill>
                  <a:srgbClr val="FF0000"/>
                </a:solidFill>
                <a:effectLst/>
                <a:uLnTx/>
                <a:uFillTx/>
                <a:latin typeface="+mn-lt"/>
                <a:ea typeface="+mn-ea"/>
                <a:cs typeface="Times New Roman" charset="0"/>
              </a:rPr>
              <a:t> </a:t>
            </a:r>
            <a:r>
              <a:rPr lang="en-US" sz="2400">
                <a:solidFill>
                  <a:srgbClr val="000000"/>
                </a:solidFill>
                <a:cs typeface="Times New Roman" charset="0"/>
              </a:rPr>
              <a:t>đừng chia nhỏ hệ thống thành nhiều phần.</a:t>
            </a:r>
            <a:endParaRPr kumimoji="0" lang="en-US" sz="2400" b="0" i="0" u="none" strike="noStrike" kern="1200" cap="none" spc="0" normalizeH="0" baseline="0" noProof="0">
              <a:ln>
                <a:noFill/>
              </a:ln>
              <a:solidFill>
                <a:srgbClr val="000000"/>
              </a:solidFill>
              <a:effectLst/>
              <a:uLnTx/>
              <a:uFillTx/>
              <a:latin typeface="+mn-lt"/>
              <a:ea typeface="+mn-ea"/>
              <a:cs typeface="Times New Roman" charset="0"/>
            </a:endParaRPr>
          </a:p>
          <a:p>
            <a:endParaRPr lang="en-US"/>
          </a:p>
        </p:txBody>
      </p:sp>
    </p:spTree>
    <p:extLst>
      <p:ext uri="{BB962C8B-B14F-4D97-AF65-F5344CB8AC3E}">
        <p14:creationId xmlns:p14="http://schemas.microsoft.com/office/powerpoint/2010/main" val="691917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Nội</a:t>
            </a:r>
            <a:r>
              <a:rPr lang="en-US"/>
              <a:t> dung</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a:t>Khái niệm</a:t>
            </a:r>
          </a:p>
          <a:p>
            <a:pPr marL="514350" indent="-514350">
              <a:buFont typeface="+mj-lt"/>
              <a:buAutoNum type="arabicPeriod"/>
            </a:pPr>
            <a:r>
              <a:rPr lang="en-US"/>
              <a:t>Các nguyên lý cơ bản của phương pháp Agile</a:t>
            </a:r>
          </a:p>
          <a:p>
            <a:pPr marL="514350" indent="-514350">
              <a:buFont typeface="+mj-lt"/>
              <a:buAutoNum type="arabicPeriod"/>
            </a:pPr>
            <a:r>
              <a:rPr lang="en-US"/>
              <a:t>Ưu, nhược điểm của phương pháp Agile</a:t>
            </a:r>
          </a:p>
          <a:p>
            <a:pPr marL="514350" indent="-514350">
              <a:buFont typeface="+mj-lt"/>
              <a:buAutoNum type="arabicPeriod"/>
            </a:pPr>
            <a:r>
              <a:rPr lang="en-US"/>
              <a:t>Extreme Programming</a:t>
            </a:r>
          </a:p>
          <a:p>
            <a:pPr marL="514350" indent="-514350">
              <a:buFont typeface="+mj-lt"/>
              <a:buAutoNum type="arabicPeriod"/>
            </a:pPr>
            <a:r>
              <a:rPr lang="en-US"/>
              <a:t>Scrum</a:t>
            </a:r>
          </a:p>
          <a:p>
            <a:pPr marL="514350" indent="-514350">
              <a:buFont typeface="+mj-lt"/>
              <a:buAutoNum type="arabicPeriod"/>
            </a:pPr>
            <a:r>
              <a:rPr lang="en-US"/>
              <a:t>Các phương pháp Agile khác</a:t>
            </a:r>
          </a:p>
        </p:txBody>
      </p:sp>
      <p:sp>
        <p:nvSpPr>
          <p:cNvPr id="4" name="Slide Number Placeholder 3"/>
          <p:cNvSpPr>
            <a:spLocks noGrp="1"/>
          </p:cNvSpPr>
          <p:nvPr>
            <p:ph type="sldNum" sz="quarter" idx="12"/>
          </p:nvPr>
        </p:nvSpPr>
        <p:spPr/>
        <p:txBody>
          <a:bodyPr/>
          <a:lstStyle/>
          <a:p>
            <a:fld id="{56969FB6-8607-469E-84BB-4E9214D062C9}" type="slidenum">
              <a:rPr lang="en-US" smtClean="0"/>
              <a:pPr/>
              <a:t>4</a:t>
            </a:fld>
            <a:endParaRPr lang="en-US"/>
          </a:p>
        </p:txBody>
      </p:sp>
    </p:spTree>
    <p:extLst>
      <p:ext uri="{BB962C8B-B14F-4D97-AF65-F5344CB8AC3E}">
        <p14:creationId xmlns:p14="http://schemas.microsoft.com/office/powerpoint/2010/main" val="7832467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4400" b="1"/>
              <a:t>Tập trung vào kiểm thử</a:t>
            </a:r>
          </a:p>
        </p:txBody>
      </p:sp>
      <p:sp>
        <p:nvSpPr>
          <p:cNvPr id="4" name="Slide Number Placeholder 3"/>
          <p:cNvSpPr>
            <a:spLocks noGrp="1"/>
          </p:cNvSpPr>
          <p:nvPr>
            <p:ph type="sldNum" sz="quarter" idx="12"/>
          </p:nvPr>
        </p:nvSpPr>
        <p:spPr/>
        <p:txBody>
          <a:bodyPr/>
          <a:lstStyle/>
          <a:p>
            <a:fld id="{56969FB6-8607-469E-84BB-4E9214D062C9}" type="slidenum">
              <a:rPr lang="en-US" smtClean="0"/>
              <a:pPr/>
              <a:t>40</a:t>
            </a:fld>
            <a:endParaRPr lang="en-US"/>
          </a:p>
        </p:txBody>
      </p:sp>
      <p:sp>
        <p:nvSpPr>
          <p:cNvPr id="6" name="Rectangle 12">
            <a:extLst>
              <a:ext uri="{FF2B5EF4-FFF2-40B4-BE49-F238E27FC236}">
                <a16:creationId xmlns:a16="http://schemas.microsoft.com/office/drawing/2014/main" xmlns="" id="{D9DF4970-D14E-49E2-B5A8-8665BBC1C79C}"/>
              </a:ext>
            </a:extLst>
          </p:cNvPr>
          <p:cNvSpPr txBox="1">
            <a:spLocks noChangeArrowheads="1"/>
          </p:cNvSpPr>
          <p:nvPr/>
        </p:nvSpPr>
        <p:spPr>
          <a:xfrm>
            <a:off x="6046603" y="179592"/>
            <a:ext cx="2895600" cy="365125"/>
          </a:xfrm>
          <a:prstGeom prst="rect">
            <a:avLst/>
          </a:prstGeom>
          <a:ln/>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J Paul Gibson: Agile Methods</a:t>
            </a:r>
          </a:p>
        </p:txBody>
      </p:sp>
      <p:sp>
        <p:nvSpPr>
          <p:cNvPr id="7" name="Espace réservé de la date 7">
            <a:extLst>
              <a:ext uri="{FF2B5EF4-FFF2-40B4-BE49-F238E27FC236}">
                <a16:creationId xmlns:a16="http://schemas.microsoft.com/office/drawing/2014/main" xmlns="" id="{138DA43C-834C-46B7-9EEF-B097F642E1F0}"/>
              </a:ext>
            </a:extLst>
          </p:cNvPr>
          <p:cNvSpPr txBox="1">
            <a:spLocks/>
          </p:cNvSpPr>
          <p:nvPr/>
        </p:nvSpPr>
        <p:spPr>
          <a:xfrm>
            <a:off x="6508495" y="474842"/>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a:t>October 2011</a:t>
            </a:r>
            <a:endParaRPr lang="fr-BE"/>
          </a:p>
        </p:txBody>
      </p:sp>
      <p:sp>
        <p:nvSpPr>
          <p:cNvPr id="9" name="Content Placeholder 8">
            <a:extLst>
              <a:ext uri="{FF2B5EF4-FFF2-40B4-BE49-F238E27FC236}">
                <a16:creationId xmlns:a16="http://schemas.microsoft.com/office/drawing/2014/main" xmlns="" id="{039A1739-D43B-406F-B250-3FD3C3CBE589}"/>
              </a:ext>
            </a:extLst>
          </p:cNvPr>
          <p:cNvSpPr>
            <a:spLocks noGrp="1"/>
          </p:cNvSpPr>
          <p:nvPr>
            <p:ph idx="1"/>
          </p:nvPr>
        </p:nvSpPr>
        <p:spPr/>
        <p:txBody>
          <a:bodyPr/>
          <a:lstStyle/>
          <a:p>
            <a:endParaRPr lang="en-US"/>
          </a:p>
        </p:txBody>
      </p:sp>
      <p:pic>
        <p:nvPicPr>
          <p:cNvPr id="10" name="Picture 2">
            <a:extLst>
              <a:ext uri="{FF2B5EF4-FFF2-40B4-BE49-F238E27FC236}">
                <a16:creationId xmlns:a16="http://schemas.microsoft.com/office/drawing/2014/main" xmlns="" id="{D1A59F15-B63D-4A87-BF32-2EBA83DACA28}"/>
              </a:ext>
            </a:extLst>
          </p:cNvPr>
          <p:cNvPicPr>
            <a:picLocks noChangeAspect="1" noChangeArrowheads="1"/>
          </p:cNvPicPr>
          <p:nvPr/>
        </p:nvPicPr>
        <p:blipFill rotWithShape="1">
          <a:blip r:embed="rId3" cstate="print"/>
          <a:srcRect l="44742" b="6304"/>
          <a:stretch/>
        </p:blipFill>
        <p:spPr bwMode="auto">
          <a:xfrm>
            <a:off x="2331622" y="1303223"/>
            <a:ext cx="4696287" cy="4593639"/>
          </a:xfrm>
          <a:prstGeom prst="rect">
            <a:avLst/>
          </a:prstGeom>
          <a:noFill/>
          <a:ln w="9525">
            <a:noFill/>
            <a:miter lim="800000"/>
            <a:headEnd/>
            <a:tailEnd/>
          </a:ln>
        </p:spPr>
      </p:pic>
    </p:spTree>
    <p:extLst>
      <p:ext uri="{BB962C8B-B14F-4D97-AF65-F5344CB8AC3E}">
        <p14:creationId xmlns:p14="http://schemas.microsoft.com/office/powerpoint/2010/main" val="36893945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4400" b="1"/>
              <a:t>Lean Software Development</a:t>
            </a:r>
          </a:p>
        </p:txBody>
      </p:sp>
      <p:sp>
        <p:nvSpPr>
          <p:cNvPr id="4" name="Slide Number Placeholder 3"/>
          <p:cNvSpPr>
            <a:spLocks noGrp="1"/>
          </p:cNvSpPr>
          <p:nvPr>
            <p:ph type="sldNum" sz="quarter" idx="12"/>
          </p:nvPr>
        </p:nvSpPr>
        <p:spPr/>
        <p:txBody>
          <a:bodyPr/>
          <a:lstStyle/>
          <a:p>
            <a:fld id="{56969FB6-8607-469E-84BB-4E9214D062C9}" type="slidenum">
              <a:rPr lang="en-US" smtClean="0"/>
              <a:pPr/>
              <a:t>41</a:t>
            </a:fld>
            <a:endParaRPr lang="en-US"/>
          </a:p>
        </p:txBody>
      </p:sp>
      <p:graphicFrame>
        <p:nvGraphicFramePr>
          <p:cNvPr id="5" name="Group 32">
            <a:extLst>
              <a:ext uri="{FF2B5EF4-FFF2-40B4-BE49-F238E27FC236}">
                <a16:creationId xmlns:a16="http://schemas.microsoft.com/office/drawing/2014/main" xmlns="" id="{3A533DAA-AFA9-451F-9E5D-2E8327A2DCF6}"/>
              </a:ext>
            </a:extLst>
          </p:cNvPr>
          <p:cNvGraphicFramePr>
            <a:graphicFrameLocks noGrp="1"/>
          </p:cNvGraphicFramePr>
          <p:nvPr>
            <p:ph idx="1"/>
          </p:nvPr>
        </p:nvGraphicFramePr>
        <p:xfrm>
          <a:off x="628650" y="1825625"/>
          <a:ext cx="8305800" cy="3805238"/>
        </p:xfrm>
        <a:graphic>
          <a:graphicData uri="http://schemas.openxmlformats.org/drawingml/2006/table">
            <a:tbl>
              <a:tblPr/>
              <a:tblGrid>
                <a:gridCol w="4152900">
                  <a:extLst>
                    <a:ext uri="{9D8B030D-6E8A-4147-A177-3AD203B41FA5}">
                      <a16:colId xmlns:a16="http://schemas.microsoft.com/office/drawing/2014/main" xmlns="" val="20000"/>
                    </a:ext>
                  </a:extLst>
                </a:gridCol>
                <a:gridCol w="4152900">
                  <a:extLst>
                    <a:ext uri="{9D8B030D-6E8A-4147-A177-3AD203B41FA5}">
                      <a16:colId xmlns:a16="http://schemas.microsoft.com/office/drawing/2014/main" xmlns="" val="20001"/>
                    </a:ext>
                  </a:extLst>
                </a:gridCol>
              </a:tblGrid>
              <a:tr h="565150">
                <a:tc>
                  <a:txBody>
                    <a:bodyPr/>
                    <a:lstStyle/>
                    <a:p>
                      <a:pPr marL="0" marR="0" lvl="0" indent="0" algn="l" defTabSz="914400" rtl="0" eaLnBrk="1" fontAlgn="base" latinLnBrk="0" hangingPunct="1">
                        <a:lnSpc>
                          <a:spcPct val="100000"/>
                        </a:lnSpc>
                        <a:spcBef>
                          <a:spcPct val="20000"/>
                        </a:spcBef>
                        <a:spcAft>
                          <a:spcPct val="0"/>
                        </a:spcAft>
                        <a:buClr>
                          <a:srgbClr val="99CC00"/>
                        </a:buClr>
                        <a:buSzPct val="150000"/>
                        <a:buFontTx/>
                        <a:buNone/>
                        <a:tabLst/>
                      </a:pPr>
                      <a:r>
                        <a:rPr kumimoji="0" lang="en-US" sz="2800" b="1" i="0" u="none" strike="noStrike" cap="none" normalizeH="0" baseline="0" err="1">
                          <a:ln>
                            <a:noFill/>
                          </a:ln>
                          <a:solidFill>
                            <a:srgbClr val="000000"/>
                          </a:solidFill>
                          <a:effectLst/>
                          <a:latin typeface="Arial" charset="0"/>
                        </a:rPr>
                        <a:t>Ưu</a:t>
                      </a:r>
                      <a:r>
                        <a:rPr kumimoji="0" lang="en-US" sz="2800" b="1" i="0" u="none" strike="noStrike" cap="none" normalizeH="0" baseline="0">
                          <a:ln>
                            <a:noFill/>
                          </a:ln>
                          <a:solidFill>
                            <a:srgbClr val="000000"/>
                          </a:solidFill>
                          <a:effectLst/>
                          <a:latin typeface="Arial" charset="0"/>
                        </a:rPr>
                        <a:t> </a:t>
                      </a:r>
                      <a:r>
                        <a:rPr kumimoji="0" lang="en-US" sz="2800" b="1" i="0" u="none" strike="noStrike" cap="none" normalizeH="0" baseline="0" err="1">
                          <a:ln>
                            <a:noFill/>
                          </a:ln>
                          <a:solidFill>
                            <a:srgbClr val="000000"/>
                          </a:solidFill>
                          <a:effectLst/>
                          <a:latin typeface="Arial" charset="0"/>
                        </a:rPr>
                        <a:t>điểm</a:t>
                      </a:r>
                      <a:r>
                        <a:rPr kumimoji="0" lang="en-US" sz="2800" b="1" i="0" u="none" strike="noStrike" cap="none" normalizeH="0" baseline="0">
                          <a:ln>
                            <a:noFill/>
                          </a:ln>
                          <a:solidFill>
                            <a:srgbClr val="000000"/>
                          </a:solidFill>
                          <a:effectLst/>
                          <a:latin typeface="Arial"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CC00"/>
                        </a:buClr>
                        <a:buSzPct val="150000"/>
                        <a:buFontTx/>
                        <a:buNone/>
                        <a:tabLst/>
                      </a:pPr>
                      <a:r>
                        <a:rPr kumimoji="0" lang="en-US" sz="2800" b="1" i="0" u="none" strike="noStrike" cap="none" normalizeH="0" baseline="0" err="1">
                          <a:ln>
                            <a:noFill/>
                          </a:ln>
                          <a:solidFill>
                            <a:srgbClr val="000000"/>
                          </a:solidFill>
                          <a:effectLst/>
                          <a:latin typeface="Arial" charset="0"/>
                        </a:rPr>
                        <a:t>Nhược</a:t>
                      </a:r>
                      <a:r>
                        <a:rPr kumimoji="0" lang="en-US" sz="2800" b="1" i="0" u="none" strike="noStrike" cap="none" normalizeH="0" baseline="0">
                          <a:ln>
                            <a:noFill/>
                          </a:ln>
                          <a:solidFill>
                            <a:srgbClr val="000000"/>
                          </a:solidFill>
                          <a:effectLst/>
                          <a:latin typeface="Arial" charset="0"/>
                        </a:rPr>
                        <a:t> </a:t>
                      </a:r>
                      <a:r>
                        <a:rPr kumimoji="0" lang="en-US" sz="2800" b="1" i="0" u="none" strike="noStrike" cap="none" normalizeH="0" baseline="0" err="1">
                          <a:ln>
                            <a:noFill/>
                          </a:ln>
                          <a:solidFill>
                            <a:srgbClr val="000000"/>
                          </a:solidFill>
                          <a:effectLst/>
                          <a:latin typeface="Arial" charset="0"/>
                        </a:rPr>
                        <a:t>điểm</a:t>
                      </a:r>
                      <a:endParaRPr kumimoji="0" lang="en-US" sz="2800" b="1" i="0" u="none" strike="noStrike" cap="none" normalizeH="0" baseline="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263650">
                <a:tc>
                  <a:txBody>
                    <a:bodyPr/>
                    <a:lstStyle/>
                    <a:p>
                      <a:pPr marL="0" marR="0" lvl="0" indent="0" algn="l" defTabSz="914400" rtl="0" eaLnBrk="1" fontAlgn="base" latinLnBrk="0" hangingPunct="1">
                        <a:lnSpc>
                          <a:spcPct val="100000"/>
                        </a:lnSpc>
                        <a:spcBef>
                          <a:spcPct val="20000"/>
                        </a:spcBef>
                        <a:spcAft>
                          <a:spcPct val="0"/>
                        </a:spcAft>
                        <a:buClr>
                          <a:srgbClr val="99CC00"/>
                        </a:buClr>
                        <a:buSzPct val="150000"/>
                        <a:buFontTx/>
                        <a:buNone/>
                        <a:tabLst/>
                      </a:pPr>
                      <a:r>
                        <a:rPr kumimoji="0" lang="en-US" sz="1600" b="0" i="0" u="none" strike="noStrike" cap="none" normalizeH="0" baseline="0">
                          <a:ln>
                            <a:noFill/>
                          </a:ln>
                          <a:solidFill>
                            <a:srgbClr val="000000"/>
                          </a:solidFill>
                          <a:effectLst/>
                          <a:latin typeface="Arial" charset="0"/>
                          <a:cs typeface="Times New Roman" charset="0"/>
                        </a:rPr>
                        <a:t>Tư duy toàn bộ hệ thống, mặc dù khó đối với hệ thống phức tạp, giúp </a:t>
                      </a:r>
                      <a:r>
                        <a:rPr kumimoji="0" lang="en-US" sz="1600" b="0" i="0" u="none" strike="noStrike" cap="none" normalizeH="0" baseline="0">
                          <a:ln>
                            <a:noFill/>
                          </a:ln>
                          <a:solidFill>
                            <a:srgbClr val="FF0000"/>
                          </a:solidFill>
                          <a:effectLst/>
                          <a:latin typeface="Arial" charset="0"/>
                          <a:cs typeface="Times New Roman" charset="0"/>
                        </a:rPr>
                        <a:t>đảm bảo tính nhất quán và toàn vẹn </a:t>
                      </a:r>
                      <a:r>
                        <a:rPr kumimoji="0" lang="en-US" sz="1600" b="0" i="0" u="none" strike="noStrike" cap="none" normalizeH="0" baseline="0">
                          <a:ln>
                            <a:noFill/>
                          </a:ln>
                          <a:solidFill>
                            <a:srgbClr val="000000"/>
                          </a:solidFill>
                          <a:effectLst/>
                          <a:latin typeface="Arial" charset="0"/>
                          <a:cs typeface="Times New Roman" charset="0"/>
                        </a:rPr>
                        <a:t>của hệ thống. Giảm thời gian tích hợp kể từ khi được </a:t>
                      </a:r>
                      <a:r>
                        <a:rPr kumimoji="0" lang="en-US" sz="1600" b="0" i="0" u="none" strike="noStrike" cap="none" normalizeH="0" baseline="0" err="1">
                          <a:ln>
                            <a:noFill/>
                          </a:ln>
                          <a:solidFill>
                            <a:srgbClr val="000000"/>
                          </a:solidFill>
                          <a:effectLst/>
                          <a:latin typeface="Arial" charset="0"/>
                          <a:cs typeface="Times New Roman" charset="0"/>
                        </a:rPr>
                        <a:t>phát</a:t>
                      </a:r>
                      <a:r>
                        <a:rPr kumimoji="0" lang="en-US" sz="1600" b="0" i="0" u="none" strike="noStrike" cap="none" normalizeH="0" baseline="0">
                          <a:ln>
                            <a:noFill/>
                          </a:ln>
                          <a:solidFill>
                            <a:srgbClr val="000000"/>
                          </a:solidFill>
                          <a:effectLst/>
                          <a:latin typeface="Arial" charset="0"/>
                          <a:cs typeface="Times New Roman" charset="0"/>
                        </a:rPr>
                        <a:t> </a:t>
                      </a:r>
                      <a:r>
                        <a:rPr kumimoji="0" lang="en-US" sz="1600" b="0" i="0" u="none" strike="noStrike" cap="none" normalizeH="0" baseline="0" err="1">
                          <a:ln>
                            <a:noFill/>
                          </a:ln>
                          <a:solidFill>
                            <a:srgbClr val="000000"/>
                          </a:solidFill>
                          <a:effectLst/>
                          <a:latin typeface="Arial" charset="0"/>
                          <a:cs typeface="Times New Roman" charset="0"/>
                        </a:rPr>
                        <a:t>triển</a:t>
                      </a:r>
                      <a:r>
                        <a:rPr kumimoji="0" lang="en-US" sz="1600" b="0" i="0" u="none" strike="noStrike" cap="none" normalizeH="0" baseline="0">
                          <a:ln>
                            <a:noFill/>
                          </a:ln>
                          <a:solidFill>
                            <a:srgbClr val="000000"/>
                          </a:solidFill>
                          <a:effectLst/>
                          <a:latin typeface="Arial" charset="0"/>
                          <a:cs typeface="Times New Roman"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CC00"/>
                        </a:buClr>
                        <a:buSzPct val="150000"/>
                        <a:buFontTx/>
                        <a:buNone/>
                        <a:tabLst/>
                      </a:pPr>
                      <a:r>
                        <a:rPr kumimoji="0" lang="en-US" sz="1600" b="0" i="0" u="none" strike="noStrike" cap="none" normalizeH="0" baseline="0">
                          <a:ln>
                            <a:noFill/>
                          </a:ln>
                          <a:solidFill>
                            <a:srgbClr val="FF0000"/>
                          </a:solidFill>
                          <a:effectLst/>
                          <a:latin typeface="Arial" charset="0"/>
                          <a:cs typeface="Times New Roman" charset="0"/>
                        </a:rPr>
                        <a:t>Khó thực hiện việc hình dung cấu trúc của một hệ thống phức tạp</a:t>
                      </a:r>
                      <a:r>
                        <a:rPr kumimoji="0" lang="en-US" sz="1600" b="0" i="0" u="none" strike="noStrike" cap="none" normalizeH="0" baseline="0">
                          <a:ln>
                            <a:noFill/>
                          </a:ln>
                          <a:solidFill>
                            <a:srgbClr val="000000"/>
                          </a:solidFill>
                          <a:effectLst/>
                          <a:latin typeface="Arial" charset="0"/>
                          <a:cs typeface="Times New Roman" charset="0"/>
                        </a:rPr>
                        <a:t> là thông qua việc phân vùng hệ thống.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976438">
                <a:tc>
                  <a:txBody>
                    <a:bodyPr/>
                    <a:lstStyle/>
                    <a:p>
                      <a:pPr marL="0" marR="0" lvl="0" indent="0" algn="l" defTabSz="914400" rtl="0" eaLnBrk="1" fontAlgn="base" latinLnBrk="0" hangingPunct="1">
                        <a:lnSpc>
                          <a:spcPct val="100000"/>
                        </a:lnSpc>
                        <a:spcBef>
                          <a:spcPct val="20000"/>
                        </a:spcBef>
                        <a:spcAft>
                          <a:spcPct val="0"/>
                        </a:spcAft>
                        <a:buClr>
                          <a:srgbClr val="99CC00"/>
                        </a:buClr>
                        <a:buSzPct val="150000"/>
                        <a:buFontTx/>
                        <a:buNone/>
                        <a:tabLst/>
                      </a:pPr>
                      <a:r>
                        <a:rPr kumimoji="0" lang="en-US" sz="1600" b="0" i="0" u="none" strike="noStrike" cap="none" normalizeH="0" baseline="0">
                          <a:ln>
                            <a:noFill/>
                          </a:ln>
                          <a:solidFill>
                            <a:srgbClr val="000000"/>
                          </a:solidFill>
                          <a:effectLst/>
                          <a:latin typeface="Arial" charset="0"/>
                          <a:cs typeface="Times New Roman" charset="0"/>
                        </a:rPr>
                        <a:t>Nhóm làm việc thiết kế các quy trình của riêng mình, đưa ra các cam kết riêng, thu thập thông tin cần thiết để đạt </a:t>
                      </a:r>
                      <a:r>
                        <a:rPr kumimoji="0" lang="en-US" sz="1600" b="0" i="0" u="none" strike="noStrike" cap="none" normalizeH="0" baseline="0">
                          <a:ln>
                            <a:noFill/>
                          </a:ln>
                          <a:solidFill>
                            <a:srgbClr val="FF0000"/>
                          </a:solidFill>
                          <a:effectLst/>
                          <a:latin typeface="Arial" charset="0"/>
                          <a:cs typeface="Times New Roman" charset="0"/>
                        </a:rPr>
                        <a:t>được mục tiêu và tự lập chính sách</a:t>
                      </a:r>
                      <a:r>
                        <a:rPr kumimoji="0" lang="en-US" sz="1600" b="0" i="0" u="none" strike="noStrike" cap="none" normalizeH="0" baseline="0">
                          <a:ln>
                            <a:noFill/>
                          </a:ln>
                          <a:solidFill>
                            <a:srgbClr val="000000"/>
                          </a:solidFill>
                          <a:effectLst/>
                          <a:latin typeface="Arial" charset="0"/>
                          <a:cs typeface="Times New Roman" charset="0"/>
                        </a:rPr>
                        <a:t> để đạt được các mốc quan trọng của mình.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CC00"/>
                        </a:buClr>
                        <a:buSzPct val="150000"/>
                        <a:buFontTx/>
                        <a:buNone/>
                        <a:tabLst/>
                      </a:pPr>
                      <a:r>
                        <a:rPr kumimoji="0" lang="en-US" sz="1600" b="0" i="0" u="none" strike="noStrike" cap="none" normalizeH="0" baseline="0">
                          <a:ln>
                            <a:noFill/>
                          </a:ln>
                          <a:solidFill>
                            <a:srgbClr val="000000"/>
                          </a:solidFill>
                          <a:effectLst/>
                          <a:latin typeface="Arial" charset="0"/>
                          <a:cs typeface="Times New Roman" charset="0"/>
                        </a:rPr>
                        <a:t>Lịch trình sẽ </a:t>
                      </a:r>
                      <a:r>
                        <a:rPr kumimoji="0" lang="en-US" sz="1600" b="0" i="0" u="none" strike="noStrike" cap="none" normalizeH="0" baseline="0">
                          <a:ln>
                            <a:noFill/>
                          </a:ln>
                          <a:solidFill>
                            <a:srgbClr val="FF0000"/>
                          </a:solidFill>
                          <a:effectLst/>
                          <a:latin typeface="Arial" charset="0"/>
                          <a:cs typeface="Times New Roman" charset="0"/>
                        </a:rPr>
                        <a:t>bị ảnh hưởng xấu bởi các quyết định muộn</a:t>
                      </a:r>
                      <a:r>
                        <a:rPr kumimoji="0" lang="en-US" sz="1600" b="0" i="0" u="none" strike="noStrike" cap="none" normalizeH="0" baseline="0">
                          <a:ln>
                            <a:noFill/>
                          </a:ln>
                          <a:solidFill>
                            <a:srgbClr val="000000"/>
                          </a:solidFill>
                          <a:effectLst/>
                          <a:latin typeface="Arial" charset="0"/>
                          <a:cs typeface="Times New Roman" charset="0"/>
                        </a:rPr>
                        <a:t>. Điều này có thể làm </a:t>
                      </a:r>
                      <a:r>
                        <a:rPr kumimoji="0" lang="en-US" sz="1600" b="0" i="0" u="none" strike="noStrike" cap="none" normalizeH="0" baseline="0">
                          <a:ln>
                            <a:noFill/>
                          </a:ln>
                          <a:solidFill>
                            <a:srgbClr val="FF0000"/>
                          </a:solidFill>
                          <a:effectLst/>
                          <a:latin typeface="Arial" charset="0"/>
                          <a:cs typeface="Times New Roman" charset="0"/>
                        </a:rPr>
                        <a:t>tổn hại đến sự phát triển song song và làm tăng thời gian thực hiện</a:t>
                      </a:r>
                      <a:r>
                        <a:rPr kumimoji="0" lang="en-US" sz="1600" b="0" i="0" u="none" strike="noStrike" cap="none" normalizeH="0" baseline="0">
                          <a:ln>
                            <a:noFill/>
                          </a:ln>
                          <a:solidFill>
                            <a:srgbClr val="000000"/>
                          </a:solidFill>
                          <a:effectLst/>
                          <a:latin typeface="Arial" charset="0"/>
                          <a:cs typeface="Times New Roman"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6" name="Rectangle 12">
            <a:extLst>
              <a:ext uri="{FF2B5EF4-FFF2-40B4-BE49-F238E27FC236}">
                <a16:creationId xmlns:a16="http://schemas.microsoft.com/office/drawing/2014/main" xmlns="" id="{D9DF4970-D14E-49E2-B5A8-8665BBC1C79C}"/>
              </a:ext>
            </a:extLst>
          </p:cNvPr>
          <p:cNvSpPr txBox="1">
            <a:spLocks noChangeArrowheads="1"/>
          </p:cNvSpPr>
          <p:nvPr/>
        </p:nvSpPr>
        <p:spPr>
          <a:xfrm>
            <a:off x="6046603" y="179592"/>
            <a:ext cx="2895600" cy="365125"/>
          </a:xfrm>
          <a:prstGeom prst="rect">
            <a:avLst/>
          </a:prstGeom>
          <a:ln/>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J Paul Gibson: Agile Methods</a:t>
            </a:r>
          </a:p>
        </p:txBody>
      </p:sp>
      <p:sp>
        <p:nvSpPr>
          <p:cNvPr id="7" name="Espace réservé de la date 7">
            <a:extLst>
              <a:ext uri="{FF2B5EF4-FFF2-40B4-BE49-F238E27FC236}">
                <a16:creationId xmlns:a16="http://schemas.microsoft.com/office/drawing/2014/main" xmlns="" id="{138DA43C-834C-46B7-9EEF-B097F642E1F0}"/>
              </a:ext>
            </a:extLst>
          </p:cNvPr>
          <p:cNvSpPr txBox="1">
            <a:spLocks/>
          </p:cNvSpPr>
          <p:nvPr/>
        </p:nvSpPr>
        <p:spPr>
          <a:xfrm>
            <a:off x="6508495" y="474842"/>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a:t>October 2011</a:t>
            </a:r>
            <a:endParaRPr lang="fr-BE"/>
          </a:p>
        </p:txBody>
      </p:sp>
    </p:spTree>
    <p:extLst>
      <p:ext uri="{BB962C8B-B14F-4D97-AF65-F5344CB8AC3E}">
        <p14:creationId xmlns:p14="http://schemas.microsoft.com/office/powerpoint/2010/main" val="37620266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DF410C-4D07-4379-BDF2-4E9FE723C820}"/>
              </a:ext>
            </a:extLst>
          </p:cNvPr>
          <p:cNvSpPr>
            <a:spLocks noGrp="1"/>
          </p:cNvSpPr>
          <p:nvPr>
            <p:ph type="title"/>
          </p:nvPr>
        </p:nvSpPr>
        <p:spPr/>
        <p:txBody>
          <a:bodyPr/>
          <a:lstStyle/>
          <a:p>
            <a:r>
              <a:rPr lang="en-US"/>
              <a:t>Tổng kết</a:t>
            </a:r>
          </a:p>
        </p:txBody>
      </p:sp>
      <p:sp>
        <p:nvSpPr>
          <p:cNvPr id="3" name="Content Placeholder 2">
            <a:extLst>
              <a:ext uri="{FF2B5EF4-FFF2-40B4-BE49-F238E27FC236}">
                <a16:creationId xmlns:a16="http://schemas.microsoft.com/office/drawing/2014/main" xmlns="" id="{21E73A84-4632-4745-8BE8-79E496FC6DA9}"/>
              </a:ext>
            </a:extLst>
          </p:cNvPr>
          <p:cNvSpPr>
            <a:spLocks noGrp="1"/>
          </p:cNvSpPr>
          <p:nvPr>
            <p:ph idx="1"/>
          </p:nvPr>
        </p:nvSpPr>
        <p:spPr/>
        <p:txBody>
          <a:bodyPr>
            <a:normAutofit/>
          </a:bodyPr>
          <a:lstStyle/>
          <a:p>
            <a:r>
              <a:rPr lang="en-US"/>
              <a:t>Phương pháp phát triển phần mềm nhanh: </a:t>
            </a:r>
            <a:r>
              <a:rPr lang="en-US">
                <a:solidFill>
                  <a:srgbClr val="FF0000"/>
                </a:solidFill>
              </a:rPr>
              <a:t>phát triển liên tục, nhanh chóng phân phối sản phẩm</a:t>
            </a:r>
            <a:r>
              <a:rPr lang="en-US"/>
              <a:t>.</a:t>
            </a:r>
            <a:endParaRPr lang="en-US">
              <a:solidFill>
                <a:srgbClr val="FF0000"/>
              </a:solidFill>
            </a:endParaRPr>
          </a:p>
          <a:p>
            <a:r>
              <a:rPr lang="en-US"/>
              <a:t>Một số mô hình phát triển phần mềm nhanh:</a:t>
            </a:r>
          </a:p>
          <a:p>
            <a:pPr marL="971550" lvl="1" indent="-514350">
              <a:buFont typeface="+mj-lt"/>
              <a:buAutoNum type="arabicPeriod"/>
            </a:pPr>
            <a:r>
              <a:rPr lang="en-US"/>
              <a:t>Extreme Programming</a:t>
            </a:r>
          </a:p>
          <a:p>
            <a:pPr marL="971550" lvl="1" indent="-514350">
              <a:buFont typeface="+mj-lt"/>
              <a:buAutoNum type="arabicPeriod"/>
            </a:pPr>
            <a:r>
              <a:rPr lang="en-US"/>
              <a:t>Scrum</a:t>
            </a:r>
          </a:p>
          <a:p>
            <a:pPr marL="971550" lvl="1" indent="-514350">
              <a:buFont typeface="+mj-lt"/>
              <a:buAutoNum type="arabicPeriod"/>
            </a:pPr>
            <a:r>
              <a:rPr lang="fr-FR"/>
              <a:t>Lean development</a:t>
            </a:r>
            <a:endParaRPr lang="vi-VN" sz="2000"/>
          </a:p>
        </p:txBody>
      </p:sp>
    </p:spTree>
    <p:extLst>
      <p:ext uri="{BB962C8B-B14F-4D97-AF65-F5344CB8AC3E}">
        <p14:creationId xmlns:p14="http://schemas.microsoft.com/office/powerpoint/2010/main" val="37341600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Question &amp; Answer stock illustration. Illustration of confusion - 35256989">
            <a:extLst>
              <a:ext uri="{FF2B5EF4-FFF2-40B4-BE49-F238E27FC236}">
                <a16:creationId xmlns:a16="http://schemas.microsoft.com/office/drawing/2014/main" xmlns="" id="{3F5B1FEA-9A80-47CD-9696-B0371331F260}"/>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2674" b="13527"/>
          <a:stretch/>
        </p:blipFill>
        <p:spPr bwMode="auto">
          <a:xfrm>
            <a:off x="20" y="10"/>
            <a:ext cx="9143980" cy="6857990"/>
          </a:xfrm>
          <a:prstGeom prst="rect">
            <a:avLst/>
          </a:prstGeom>
          <a:solidFill>
            <a:srgbClr val="FFFFFF"/>
          </a:solidFill>
        </p:spPr>
      </p:pic>
      <p:sp>
        <p:nvSpPr>
          <p:cNvPr id="4" name="Slide Number Placeholder 3" hidden="1">
            <a:extLst>
              <a:ext uri="{FF2B5EF4-FFF2-40B4-BE49-F238E27FC236}">
                <a16:creationId xmlns:a16="http://schemas.microsoft.com/office/drawing/2014/main" xmlns="" id="{A2FE7570-8AA4-4C54-95F8-7F6069FFB0FD}"/>
              </a:ext>
            </a:extLst>
          </p:cNvPr>
          <p:cNvSpPr>
            <a:spLocks noGrp="1"/>
          </p:cNvSpPr>
          <p:nvPr>
            <p:ph type="sldNum" sz="quarter" idx="12"/>
          </p:nvPr>
        </p:nvSpPr>
        <p:spPr/>
        <p:txBody>
          <a:bodyPr/>
          <a:lstStyle/>
          <a:p>
            <a:pPr>
              <a:spcAft>
                <a:spcPts val="600"/>
              </a:spcAft>
            </a:pPr>
            <a:fld id="{56969FB6-8607-469E-84BB-4E9214D062C9}" type="slidenum">
              <a:rPr lang="en-US" smtClean="0"/>
              <a:pPr>
                <a:spcAft>
                  <a:spcPts val="600"/>
                </a:spcAft>
              </a:pPr>
              <a:t>43</a:t>
            </a:fld>
            <a:endParaRPr lang="en-US"/>
          </a:p>
        </p:txBody>
      </p:sp>
    </p:spTree>
    <p:extLst>
      <p:ext uri="{BB962C8B-B14F-4D97-AF65-F5344CB8AC3E}">
        <p14:creationId xmlns:p14="http://schemas.microsoft.com/office/powerpoint/2010/main" val="31612688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D3096B3D-C2D5-4D95-A93F-A7C0D9AAC94B}"/>
              </a:ext>
            </a:extLst>
          </p:cNvPr>
          <p:cNvSpPr txBox="1"/>
          <p:nvPr/>
        </p:nvSpPr>
        <p:spPr>
          <a:xfrm>
            <a:off x="432033" y="2290085"/>
            <a:ext cx="1958829" cy="1384995"/>
          </a:xfrm>
          <a:prstGeom prst="rect">
            <a:avLst/>
          </a:prstGeom>
          <a:noFill/>
        </p:spPr>
        <p:txBody>
          <a:bodyPr wrap="square">
            <a:spAutoFit/>
          </a:bodyPr>
          <a:lstStyle/>
          <a:p>
            <a:pPr algn="l" rtl="0" fontAlgn="base"/>
            <a:r>
              <a:rPr lang="en-US" sz="2800" b="1" i="0" u="none" strike="noStrike">
                <a:solidFill>
                  <a:srgbClr val="FFFFFF"/>
                </a:solidFill>
                <a:effectLst/>
                <a:latin typeface="Linh AvantGarde" panose="02000603030000020004"/>
              </a:rPr>
              <a:t>Thank you for</a:t>
            </a:r>
            <a:r>
              <a:rPr lang="en-US" sz="2800" b="0" i="0">
                <a:solidFill>
                  <a:srgbClr val="000000"/>
                </a:solidFill>
                <a:effectLst/>
                <a:latin typeface="Linh AvantGarde" panose="02000603030000020004"/>
              </a:rPr>
              <a:t>​</a:t>
            </a:r>
            <a:r>
              <a:rPr lang="vi-VN" sz="2800" b="0" i="0">
                <a:solidFill>
                  <a:srgbClr val="000000"/>
                </a:solidFill>
                <a:effectLst/>
                <a:latin typeface="Linh AvantGarde" panose="02000603030000020004"/>
              </a:rPr>
              <a:t> </a:t>
            </a:r>
            <a:r>
              <a:rPr lang="en-US" sz="2800" b="1" i="0" u="none" strike="noStrike">
                <a:solidFill>
                  <a:srgbClr val="FFFFFF"/>
                </a:solidFill>
                <a:effectLst/>
                <a:latin typeface="Linh AvantGarde" panose="02000603030000020004"/>
              </a:rPr>
              <a:t>your attentions</a:t>
            </a:r>
            <a:r>
              <a:rPr lang="en-US" sz="2800" b="1" i="0" u="none" strike="noStrike">
                <a:solidFill>
                  <a:srgbClr val="FFFFFF"/>
                </a:solidFill>
                <a:effectLst/>
                <a:latin typeface="Calibri" panose="020F0502020204030204" pitchFamily="34" charset="0"/>
              </a:rPr>
              <a:t>!</a:t>
            </a:r>
            <a:r>
              <a:rPr lang="en-US" sz="2800" b="0" i="0">
                <a:solidFill>
                  <a:srgbClr val="000000"/>
                </a:solidFill>
                <a:effectLst/>
                <a:latin typeface="Calibri" panose="020F0502020204030204" pitchFamily="34" charset="0"/>
              </a:rPr>
              <a:t>​</a:t>
            </a:r>
            <a:endParaRPr lang="en-US" sz="2800" b="0" i="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337580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E26C7F-A097-4081-8E13-021D2932C219}"/>
              </a:ext>
            </a:extLst>
          </p:cNvPr>
          <p:cNvSpPr>
            <a:spLocks noGrp="1"/>
          </p:cNvSpPr>
          <p:nvPr>
            <p:ph type="title"/>
          </p:nvPr>
        </p:nvSpPr>
        <p:spPr/>
        <p:txBody>
          <a:bodyPr/>
          <a:lstStyle/>
          <a:p>
            <a:r>
              <a:rPr lang="en-US" b="1"/>
              <a:t>Mục tiêu của bài học</a:t>
            </a:r>
          </a:p>
        </p:txBody>
      </p:sp>
      <p:sp>
        <p:nvSpPr>
          <p:cNvPr id="3" name="Content Placeholder 2">
            <a:extLst>
              <a:ext uri="{FF2B5EF4-FFF2-40B4-BE49-F238E27FC236}">
                <a16:creationId xmlns:a16="http://schemas.microsoft.com/office/drawing/2014/main" xmlns="" id="{02B627AB-8782-47A9-9D36-AB1D27AAF01D}"/>
              </a:ext>
            </a:extLst>
          </p:cNvPr>
          <p:cNvSpPr>
            <a:spLocks noGrp="1"/>
          </p:cNvSpPr>
          <p:nvPr>
            <p:ph idx="1"/>
          </p:nvPr>
        </p:nvSpPr>
        <p:spPr/>
        <p:txBody>
          <a:bodyPr/>
          <a:lstStyle/>
          <a:p>
            <a:r>
              <a:rPr lang="en-US"/>
              <a:t>Biết </a:t>
            </a:r>
            <a:r>
              <a:rPr lang="en-US">
                <a:solidFill>
                  <a:srgbClr val="FF0000"/>
                </a:solidFill>
              </a:rPr>
              <a:t>phương pháp phát triển phần mềm nhanh</a:t>
            </a:r>
            <a:r>
              <a:rPr lang="en-US"/>
              <a:t> (Agile)</a:t>
            </a:r>
          </a:p>
          <a:p>
            <a:r>
              <a:rPr lang="en-US"/>
              <a:t>Hiểu </a:t>
            </a:r>
            <a:r>
              <a:rPr lang="en-US">
                <a:solidFill>
                  <a:srgbClr val="FF0000"/>
                </a:solidFill>
              </a:rPr>
              <a:t>các nguyên lý cơ bản </a:t>
            </a:r>
            <a:r>
              <a:rPr lang="en-US"/>
              <a:t>của phương pháp agile</a:t>
            </a:r>
            <a:endParaRPr lang="en-US">
              <a:solidFill>
                <a:srgbClr val="FF0000"/>
              </a:solidFill>
            </a:endParaRPr>
          </a:p>
          <a:p>
            <a:r>
              <a:rPr lang="en-US"/>
              <a:t>Biết </a:t>
            </a:r>
            <a:r>
              <a:rPr lang="en-US">
                <a:solidFill>
                  <a:srgbClr val="FF0000"/>
                </a:solidFill>
              </a:rPr>
              <a:t>một số phương pháp</a:t>
            </a:r>
            <a:r>
              <a:rPr lang="en-US"/>
              <a:t> phát triển phần mềm nhanh</a:t>
            </a:r>
          </a:p>
        </p:txBody>
      </p:sp>
    </p:spTree>
    <p:extLst>
      <p:ext uri="{BB962C8B-B14F-4D97-AF65-F5344CB8AC3E}">
        <p14:creationId xmlns:p14="http://schemas.microsoft.com/office/powerpoint/2010/main" val="148594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Khái niệm</a:t>
            </a:r>
          </a:p>
        </p:txBody>
      </p:sp>
      <p:sp>
        <p:nvSpPr>
          <p:cNvPr id="3" name="Content Placeholder 2"/>
          <p:cNvSpPr>
            <a:spLocks noGrp="1"/>
          </p:cNvSpPr>
          <p:nvPr>
            <p:ph idx="1"/>
          </p:nvPr>
        </p:nvSpPr>
        <p:spPr/>
        <p:txBody>
          <a:bodyPr/>
          <a:lstStyle/>
          <a:p>
            <a:r>
              <a:rPr lang="en-US"/>
              <a:t>Phương pháp Agile:</a:t>
            </a:r>
          </a:p>
          <a:p>
            <a:pPr lvl="1"/>
            <a:r>
              <a:rPr lang="en-US">
                <a:solidFill>
                  <a:srgbClr val="FF0000"/>
                </a:solidFill>
              </a:rPr>
              <a:t>phản ứng hiệu quả</a:t>
            </a:r>
            <a:r>
              <a:rPr lang="en-US"/>
              <a:t> (nhanh chóng và thích ứng) với sự thay đổi</a:t>
            </a:r>
          </a:p>
          <a:p>
            <a:pPr lvl="1"/>
            <a:r>
              <a:rPr lang="en-US"/>
              <a:t>kết hợp </a:t>
            </a:r>
            <a:r>
              <a:rPr lang="en-US">
                <a:solidFill>
                  <a:srgbClr val="FF0000"/>
                </a:solidFill>
              </a:rPr>
              <a:t>quá trình tạo mẫu </a:t>
            </a:r>
            <a:r>
              <a:rPr lang="en-US"/>
              <a:t>và </a:t>
            </a:r>
            <a:r>
              <a:rPr lang="en-US">
                <a:solidFill>
                  <a:srgbClr val="FF0000"/>
                </a:solidFill>
              </a:rPr>
              <a:t>dựa trên </a:t>
            </a:r>
            <a:r>
              <a:rPr lang="en-US" err="1">
                <a:solidFill>
                  <a:srgbClr val="FF0000"/>
                </a:solidFill>
              </a:rPr>
              <a:t>thử</a:t>
            </a:r>
            <a:r>
              <a:rPr lang="en-US">
                <a:solidFill>
                  <a:srgbClr val="FF0000"/>
                </a:solidFill>
              </a:rPr>
              <a:t> </a:t>
            </a:r>
            <a:r>
              <a:rPr lang="en-US" err="1">
                <a:solidFill>
                  <a:srgbClr val="FF0000"/>
                </a:solidFill>
              </a:rPr>
              <a:t>nghiệm</a:t>
            </a:r>
            <a:endParaRPr lang="en-US">
              <a:solidFill>
                <a:srgbClr val="FF0000"/>
              </a:solidFill>
            </a:endParaRPr>
          </a:p>
          <a:p>
            <a:pPr lvl="1"/>
            <a:r>
              <a:rPr lang="en-US"/>
              <a:t>có sự </a:t>
            </a:r>
            <a:r>
              <a:rPr lang="en-US">
                <a:solidFill>
                  <a:srgbClr val="FF0000"/>
                </a:solidFill>
              </a:rPr>
              <a:t>phát triển liên tục </a:t>
            </a:r>
            <a:r>
              <a:rPr lang="en-US"/>
              <a:t>của lập </a:t>
            </a:r>
            <a:r>
              <a:rPr lang="en-US" err="1"/>
              <a:t>trình</a:t>
            </a:r>
            <a:r>
              <a:rPr lang="en-US"/>
              <a:t> </a:t>
            </a:r>
          </a:p>
          <a:p>
            <a:pPr lvl="1"/>
            <a:r>
              <a:rPr lang="en-US"/>
              <a:t>liên tục </a:t>
            </a:r>
            <a:r>
              <a:rPr lang="en-US">
                <a:solidFill>
                  <a:srgbClr val="FF0000"/>
                </a:solidFill>
              </a:rPr>
              <a:t>xác nhận </a:t>
            </a:r>
            <a:r>
              <a:rPr lang="en-US"/>
              <a:t>các yêu cầu của khách hàng</a:t>
            </a:r>
          </a:p>
          <a:p>
            <a:pPr lvl="1"/>
            <a:r>
              <a:rPr lang="en-US"/>
              <a:t>mục tiêu: </a:t>
            </a:r>
            <a:r>
              <a:rPr lang="en-US">
                <a:solidFill>
                  <a:srgbClr val="FF0000"/>
                </a:solidFill>
              </a:rPr>
              <a:t>nhanh chóng phân phối phần mềm</a:t>
            </a:r>
          </a:p>
        </p:txBody>
      </p:sp>
      <p:sp>
        <p:nvSpPr>
          <p:cNvPr id="4" name="Slide Number Placeholder 3"/>
          <p:cNvSpPr>
            <a:spLocks noGrp="1"/>
          </p:cNvSpPr>
          <p:nvPr>
            <p:ph type="sldNum" sz="quarter" idx="12"/>
          </p:nvPr>
        </p:nvSpPr>
        <p:spPr/>
        <p:txBody>
          <a:bodyPr/>
          <a:lstStyle/>
          <a:p>
            <a:fld id="{56969FB6-8607-469E-84BB-4E9214D062C9}" type="slidenum">
              <a:rPr lang="en-US" smtClean="0"/>
              <a:pPr/>
              <a:t>6</a:t>
            </a:fld>
            <a:endParaRPr lang="en-US"/>
          </a:p>
        </p:txBody>
      </p:sp>
    </p:spTree>
    <p:extLst>
      <p:ext uri="{BB962C8B-B14F-4D97-AF65-F5344CB8AC3E}">
        <p14:creationId xmlns:p14="http://schemas.microsoft.com/office/powerpoint/2010/main" val="745402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Lịch sử của Agile</a:t>
            </a:r>
          </a:p>
        </p:txBody>
      </p:sp>
      <p:sp>
        <p:nvSpPr>
          <p:cNvPr id="3" name="Content Placeholder 2"/>
          <p:cNvSpPr>
            <a:spLocks noGrp="1"/>
          </p:cNvSpPr>
          <p:nvPr>
            <p:ph idx="1"/>
          </p:nvPr>
        </p:nvSpPr>
        <p:spPr/>
        <p:txBody>
          <a:bodyPr>
            <a:normAutofit/>
          </a:bodyPr>
          <a:lstStyle/>
          <a:p>
            <a:r>
              <a:rPr lang="en-US"/>
              <a:t>Agile không phải là một bộ công cụ hay một phương pháp duy nhất, mà là một </a:t>
            </a:r>
            <a:r>
              <a:rPr lang="en-US">
                <a:solidFill>
                  <a:srgbClr val="FF0000"/>
                </a:solidFill>
              </a:rPr>
              <a:t>triết lý </a:t>
            </a:r>
            <a:r>
              <a:rPr lang="en-US"/>
              <a:t>được đưa ra vào năm 2001.</a:t>
            </a:r>
          </a:p>
          <a:p>
            <a:r>
              <a:rPr lang="en-US"/>
              <a:t>Agile </a:t>
            </a:r>
            <a:r>
              <a:rPr lang="en-US">
                <a:solidFill>
                  <a:srgbClr val="FF0000"/>
                </a:solidFill>
              </a:rPr>
              <a:t>thay đổi </a:t>
            </a:r>
            <a:r>
              <a:rPr lang="en-US"/>
              <a:t>đáng kể từ </a:t>
            </a:r>
            <a:r>
              <a:rPr lang="en-US">
                <a:solidFill>
                  <a:srgbClr val="FF0000"/>
                </a:solidFill>
              </a:rPr>
              <a:t>cách tiếp cận</a:t>
            </a:r>
            <a:r>
              <a:rPr lang="en-US"/>
              <a:t> phát triển phần mềm nặng </a:t>
            </a:r>
            <a:r>
              <a:rPr lang="en-US">
                <a:solidFill>
                  <a:srgbClr val="FF0000"/>
                </a:solidFill>
              </a:rPr>
              <a:t>theo hướng tài liệu </a:t>
            </a:r>
            <a:r>
              <a:rPr lang="en-US"/>
              <a:t>(như mô hình thác nước).</a:t>
            </a:r>
          </a:p>
        </p:txBody>
      </p:sp>
      <p:sp>
        <p:nvSpPr>
          <p:cNvPr id="4" name="Slide Number Placeholder 3"/>
          <p:cNvSpPr>
            <a:spLocks noGrp="1"/>
          </p:cNvSpPr>
          <p:nvPr>
            <p:ph type="sldNum" sz="quarter" idx="12"/>
          </p:nvPr>
        </p:nvSpPr>
        <p:spPr/>
        <p:txBody>
          <a:bodyPr/>
          <a:lstStyle/>
          <a:p>
            <a:fld id="{56969FB6-8607-469E-84BB-4E9214D062C9}" type="slidenum">
              <a:rPr lang="en-US" smtClean="0"/>
              <a:pPr/>
              <a:t>7</a:t>
            </a:fld>
            <a:endParaRPr lang="en-US"/>
          </a:p>
        </p:txBody>
      </p:sp>
    </p:spTree>
    <p:extLst>
      <p:ext uri="{BB962C8B-B14F-4D97-AF65-F5344CB8AC3E}">
        <p14:creationId xmlns:p14="http://schemas.microsoft.com/office/powerpoint/2010/main" val="19339682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p:cNvSpPr>
            <a:spLocks noChangeArrowheads="1"/>
          </p:cNvSpPr>
          <p:nvPr/>
        </p:nvSpPr>
        <p:spPr bwMode="auto">
          <a:xfrm>
            <a:off x="1189038" y="1549400"/>
            <a:ext cx="6853237" cy="4794250"/>
          </a:xfrm>
          <a:prstGeom prst="rect">
            <a:avLst/>
          </a:prstGeom>
          <a:noFill/>
          <a:ln w="9525">
            <a:noFill/>
            <a:miter lim="800000"/>
            <a:headEnd/>
            <a:tailEnd/>
          </a:ln>
          <a:effectLst/>
        </p:spPr>
        <p:txBody>
          <a:bodyPr/>
          <a:lstStyle/>
          <a:p>
            <a:pPr marL="457200" indent="-457200" eaLnBrk="0" hangingPunct="0">
              <a:spcBef>
                <a:spcPct val="20000"/>
              </a:spcBef>
              <a:buClr>
                <a:schemeClr val="hlink"/>
              </a:buClr>
              <a:buSzPct val="80000"/>
              <a:buFont typeface="Wingdings" pitchFamily="2" charset="2"/>
              <a:buChar char="è"/>
            </a:pPr>
            <a:endParaRPr lang="fr-FR" sz="2000" i="1"/>
          </a:p>
        </p:txBody>
      </p:sp>
      <p:sp>
        <p:nvSpPr>
          <p:cNvPr id="10" name="Text Box 6"/>
          <p:cNvSpPr txBox="1">
            <a:spLocks noChangeArrowheads="1"/>
          </p:cNvSpPr>
          <p:nvPr/>
        </p:nvSpPr>
        <p:spPr bwMode="auto">
          <a:xfrm>
            <a:off x="949325" y="1500188"/>
            <a:ext cx="184150" cy="457200"/>
          </a:xfrm>
          <a:prstGeom prst="rect">
            <a:avLst/>
          </a:prstGeom>
          <a:noFill/>
          <a:ln w="9525">
            <a:noFill/>
            <a:miter lim="800000"/>
            <a:headEnd/>
            <a:tailEnd/>
          </a:ln>
          <a:effectLst/>
        </p:spPr>
        <p:txBody>
          <a:bodyPr wrap="none">
            <a:spAutoFit/>
          </a:bodyPr>
          <a:lstStyle/>
          <a:p>
            <a:endParaRPr lang="fr-FR" sz="2400" b="1">
              <a:solidFill>
                <a:srgbClr val="4A0EF2"/>
              </a:solidFill>
            </a:endParaRPr>
          </a:p>
        </p:txBody>
      </p:sp>
      <p:sp>
        <p:nvSpPr>
          <p:cNvPr id="12" name="Espace réservé du numéro de diapositive 11"/>
          <p:cNvSpPr>
            <a:spLocks noGrp="1"/>
          </p:cNvSpPr>
          <p:nvPr>
            <p:ph type="sldNum" sz="quarter" idx="12"/>
          </p:nvPr>
        </p:nvSpPr>
        <p:spPr/>
        <p:txBody>
          <a:bodyPr/>
          <a:lstStyle/>
          <a:p>
            <a:fld id="{CF4668DC-857F-487D-BFFA-8C0CA5037977}" type="slidenum">
              <a:rPr lang="fr-BE" smtClean="0"/>
              <a:pPr/>
              <a:t>8</a:t>
            </a:fld>
            <a:endParaRPr lang="fr-BE"/>
          </a:p>
        </p:txBody>
      </p:sp>
      <p:pic>
        <p:nvPicPr>
          <p:cNvPr id="1026" name="Picture 2"/>
          <p:cNvPicPr>
            <a:picLocks noChangeAspect="1" noChangeArrowheads="1"/>
          </p:cNvPicPr>
          <p:nvPr/>
        </p:nvPicPr>
        <p:blipFill rotWithShape="1">
          <a:blip r:embed="rId3" cstate="print"/>
          <a:srcRect t="4182"/>
          <a:stretch/>
        </p:blipFill>
        <p:spPr bwMode="auto">
          <a:xfrm>
            <a:off x="601447" y="1545525"/>
            <a:ext cx="8064896" cy="4670110"/>
          </a:xfrm>
          <a:prstGeom prst="rect">
            <a:avLst/>
          </a:prstGeom>
          <a:noFill/>
          <a:ln w="9525">
            <a:noFill/>
            <a:miter lim="800000"/>
            <a:headEnd/>
            <a:tailEnd/>
          </a:ln>
        </p:spPr>
      </p:pic>
      <p:sp>
        <p:nvSpPr>
          <p:cNvPr id="15" name="ZoneTexte 14"/>
          <p:cNvSpPr txBox="1"/>
          <p:nvPr/>
        </p:nvSpPr>
        <p:spPr>
          <a:xfrm>
            <a:off x="179512" y="332656"/>
            <a:ext cx="1781023" cy="369332"/>
          </a:xfrm>
          <a:prstGeom prst="rect">
            <a:avLst/>
          </a:prstGeom>
          <a:noFill/>
        </p:spPr>
        <p:txBody>
          <a:bodyPr wrap="square" rtlCol="0">
            <a:spAutoFit/>
          </a:bodyPr>
          <a:lstStyle/>
          <a:p>
            <a:r>
              <a:rPr lang="fr-FR" b="1">
                <a:solidFill>
                  <a:srgbClr val="FF0000"/>
                </a:solidFill>
              </a:rPr>
              <a:t>Lịch sử của Agile</a:t>
            </a:r>
            <a:endParaRPr lang="fr-FR" b="1"/>
          </a:p>
        </p:txBody>
      </p:sp>
      <p:sp>
        <p:nvSpPr>
          <p:cNvPr id="16" name="ZoneTexte 15"/>
          <p:cNvSpPr txBox="1"/>
          <p:nvPr/>
        </p:nvSpPr>
        <p:spPr>
          <a:xfrm>
            <a:off x="2339752" y="260649"/>
            <a:ext cx="6228184" cy="1323439"/>
          </a:xfrm>
          <a:prstGeom prst="rect">
            <a:avLst/>
          </a:prstGeom>
          <a:noFill/>
        </p:spPr>
        <p:txBody>
          <a:bodyPr wrap="square" rtlCol="0">
            <a:spAutoFit/>
          </a:bodyPr>
          <a:lstStyle/>
          <a:p>
            <a:r>
              <a:rPr lang="fr-FR" sz="1600" b="1" err="1">
                <a:solidFill>
                  <a:srgbClr val="00B050"/>
                </a:solidFill>
              </a:rPr>
              <a:t>Pekka</a:t>
            </a:r>
            <a:r>
              <a:rPr lang="fr-FR" sz="1600" b="1">
                <a:solidFill>
                  <a:srgbClr val="00B050"/>
                </a:solidFill>
              </a:rPr>
              <a:t> </a:t>
            </a:r>
            <a:r>
              <a:rPr lang="fr-FR" sz="1600" b="1" err="1">
                <a:solidFill>
                  <a:srgbClr val="00B050"/>
                </a:solidFill>
              </a:rPr>
              <a:t>Abrahamsson</a:t>
            </a:r>
            <a:r>
              <a:rPr lang="fr-FR" sz="1600" b="1">
                <a:solidFill>
                  <a:srgbClr val="00B050"/>
                </a:solidFill>
              </a:rPr>
              <a:t>, </a:t>
            </a:r>
            <a:r>
              <a:rPr lang="fr-FR" sz="1600" b="1" err="1">
                <a:solidFill>
                  <a:srgbClr val="00B050"/>
                </a:solidFill>
              </a:rPr>
              <a:t>Juhani</a:t>
            </a:r>
            <a:r>
              <a:rPr lang="fr-FR" sz="1600" b="1">
                <a:solidFill>
                  <a:srgbClr val="00B050"/>
                </a:solidFill>
              </a:rPr>
              <a:t> </a:t>
            </a:r>
            <a:r>
              <a:rPr lang="fr-FR" sz="1600" b="1" err="1">
                <a:solidFill>
                  <a:srgbClr val="00B050"/>
                </a:solidFill>
              </a:rPr>
              <a:t>Warsta</a:t>
            </a:r>
            <a:r>
              <a:rPr lang="fr-FR" sz="1600" b="1">
                <a:solidFill>
                  <a:srgbClr val="00B050"/>
                </a:solidFill>
              </a:rPr>
              <a:t>, Mikko T. </a:t>
            </a:r>
            <a:r>
              <a:rPr lang="fr-FR" sz="1600" b="1" err="1">
                <a:solidFill>
                  <a:srgbClr val="00B050"/>
                </a:solidFill>
              </a:rPr>
              <a:t>Siponen</a:t>
            </a:r>
            <a:r>
              <a:rPr lang="fr-FR" sz="1600" b="1">
                <a:solidFill>
                  <a:srgbClr val="00B050"/>
                </a:solidFill>
              </a:rPr>
              <a:t>, and </a:t>
            </a:r>
            <a:r>
              <a:rPr lang="fr-FR" sz="1600" b="1" err="1">
                <a:solidFill>
                  <a:srgbClr val="00B050"/>
                </a:solidFill>
              </a:rPr>
              <a:t>Jussi</a:t>
            </a:r>
            <a:r>
              <a:rPr lang="fr-FR" sz="1600" b="1">
                <a:solidFill>
                  <a:srgbClr val="00B050"/>
                </a:solidFill>
              </a:rPr>
              <a:t> </a:t>
            </a:r>
            <a:r>
              <a:rPr lang="fr-FR" sz="1600" b="1" err="1">
                <a:solidFill>
                  <a:srgbClr val="00B050"/>
                </a:solidFill>
              </a:rPr>
              <a:t>Ronkainen</a:t>
            </a:r>
            <a:r>
              <a:rPr lang="fr-FR" sz="1600" b="1">
                <a:solidFill>
                  <a:srgbClr val="00B050"/>
                </a:solidFill>
              </a:rPr>
              <a:t>. 2003. New directions on agile </a:t>
            </a:r>
            <a:r>
              <a:rPr lang="fr-FR" sz="1600" b="1" err="1">
                <a:solidFill>
                  <a:srgbClr val="00B050"/>
                </a:solidFill>
              </a:rPr>
              <a:t>methods</a:t>
            </a:r>
            <a:r>
              <a:rPr lang="fr-FR" sz="1600" b="1">
                <a:solidFill>
                  <a:srgbClr val="00B050"/>
                </a:solidFill>
              </a:rPr>
              <a:t>: a comparative </a:t>
            </a:r>
            <a:r>
              <a:rPr lang="fr-FR" sz="1600" b="1" err="1">
                <a:solidFill>
                  <a:srgbClr val="00B050"/>
                </a:solidFill>
              </a:rPr>
              <a:t>analysis</a:t>
            </a:r>
            <a:r>
              <a:rPr lang="fr-FR" sz="1600" b="1">
                <a:solidFill>
                  <a:srgbClr val="00B050"/>
                </a:solidFill>
              </a:rPr>
              <a:t>. In </a:t>
            </a:r>
            <a:r>
              <a:rPr lang="fr-FR" sz="1600" b="1" i="1" err="1">
                <a:solidFill>
                  <a:srgbClr val="00B050"/>
                </a:solidFill>
              </a:rPr>
              <a:t>Proceedings</a:t>
            </a:r>
            <a:r>
              <a:rPr lang="fr-FR" sz="1600" b="1" i="1">
                <a:solidFill>
                  <a:srgbClr val="00B050"/>
                </a:solidFill>
              </a:rPr>
              <a:t> of the 25th International </a:t>
            </a:r>
            <a:r>
              <a:rPr lang="fr-FR" sz="1600" b="1" i="1" err="1">
                <a:solidFill>
                  <a:srgbClr val="00B050"/>
                </a:solidFill>
              </a:rPr>
              <a:t>Conference</a:t>
            </a:r>
            <a:r>
              <a:rPr lang="fr-FR" sz="1600" b="1" i="1">
                <a:solidFill>
                  <a:srgbClr val="00B050"/>
                </a:solidFill>
              </a:rPr>
              <a:t> on Software Engineering</a:t>
            </a:r>
            <a:r>
              <a:rPr lang="fr-FR" sz="1600" b="1">
                <a:solidFill>
                  <a:srgbClr val="00B050"/>
                </a:solidFill>
              </a:rPr>
              <a:t> (ICSE '03). IEEE Computer Society, Washington, DC, USA, 244-254. </a:t>
            </a:r>
          </a:p>
        </p:txBody>
      </p:sp>
      <p:sp>
        <p:nvSpPr>
          <p:cNvPr id="17" name="Rectangle 16"/>
          <p:cNvSpPr/>
          <p:nvPr/>
        </p:nvSpPr>
        <p:spPr>
          <a:xfrm>
            <a:off x="2555776" y="5445224"/>
            <a:ext cx="1440160" cy="43204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179512" y="2870691"/>
            <a:ext cx="601447" cy="338554"/>
          </a:xfrm>
          <a:prstGeom prst="rect">
            <a:avLst/>
          </a:prstGeom>
          <a:noFill/>
        </p:spPr>
        <p:txBody>
          <a:bodyPr wrap="none" rtlCol="0">
            <a:spAutoFit/>
          </a:bodyPr>
          <a:lstStyle/>
          <a:p>
            <a:r>
              <a:rPr lang="fr-FR" sz="1600" b="1"/>
              <a:t>1990</a:t>
            </a:r>
          </a:p>
        </p:txBody>
      </p:sp>
      <p:sp>
        <p:nvSpPr>
          <p:cNvPr id="19" name="ZoneTexte 18"/>
          <p:cNvSpPr txBox="1"/>
          <p:nvPr/>
        </p:nvSpPr>
        <p:spPr>
          <a:xfrm>
            <a:off x="179512" y="5019719"/>
            <a:ext cx="601447" cy="338554"/>
          </a:xfrm>
          <a:prstGeom prst="rect">
            <a:avLst/>
          </a:prstGeom>
          <a:noFill/>
        </p:spPr>
        <p:txBody>
          <a:bodyPr wrap="none" rtlCol="0">
            <a:spAutoFit/>
          </a:bodyPr>
          <a:lstStyle/>
          <a:p>
            <a:r>
              <a:rPr lang="fr-FR" sz="1600" b="1"/>
              <a:t>2000</a:t>
            </a:r>
          </a:p>
        </p:txBody>
      </p:sp>
    </p:spTree>
    <p:extLst>
      <p:ext uri="{BB962C8B-B14F-4D97-AF65-F5344CB8AC3E}">
        <p14:creationId xmlns:p14="http://schemas.microsoft.com/office/powerpoint/2010/main" val="3019902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Nội</a:t>
            </a:r>
            <a:r>
              <a:rPr lang="en-US"/>
              <a:t> dung</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a:t>Khái niệm</a:t>
            </a:r>
          </a:p>
          <a:p>
            <a:pPr marL="514350" indent="-514350">
              <a:buFont typeface="+mj-lt"/>
              <a:buAutoNum type="arabicPeriod"/>
            </a:pPr>
            <a:r>
              <a:rPr lang="en-US">
                <a:solidFill>
                  <a:srgbClr val="FF0000"/>
                </a:solidFill>
              </a:rPr>
              <a:t>Các nguyên lý cơ bản của phương pháp Agile</a:t>
            </a:r>
          </a:p>
          <a:p>
            <a:pPr marL="514350" indent="-514350">
              <a:buFont typeface="+mj-lt"/>
              <a:buAutoNum type="arabicPeriod"/>
            </a:pPr>
            <a:r>
              <a:rPr lang="en-US"/>
              <a:t>Ưu, nhược điểm của phương pháp Agile</a:t>
            </a:r>
          </a:p>
          <a:p>
            <a:pPr marL="514350" indent="-514350">
              <a:buFont typeface="+mj-lt"/>
              <a:buAutoNum type="arabicPeriod"/>
            </a:pPr>
            <a:r>
              <a:rPr lang="en-US"/>
              <a:t>Extreme Programming</a:t>
            </a:r>
          </a:p>
          <a:p>
            <a:pPr marL="514350" indent="-514350">
              <a:buFont typeface="+mj-lt"/>
              <a:buAutoNum type="arabicPeriod"/>
            </a:pPr>
            <a:r>
              <a:rPr lang="en-US"/>
              <a:t>Scrum</a:t>
            </a:r>
          </a:p>
          <a:p>
            <a:pPr marL="514350" indent="-514350">
              <a:buFont typeface="+mj-lt"/>
              <a:buAutoNum type="arabicPeriod"/>
            </a:pPr>
            <a:r>
              <a:rPr lang="en-US"/>
              <a:t>Các phương pháp Agile khác</a:t>
            </a:r>
          </a:p>
        </p:txBody>
      </p:sp>
      <p:sp>
        <p:nvSpPr>
          <p:cNvPr id="4" name="Slide Number Placeholder 3"/>
          <p:cNvSpPr>
            <a:spLocks noGrp="1"/>
          </p:cNvSpPr>
          <p:nvPr>
            <p:ph type="sldNum" sz="quarter" idx="12"/>
          </p:nvPr>
        </p:nvSpPr>
        <p:spPr/>
        <p:txBody>
          <a:bodyPr/>
          <a:lstStyle/>
          <a:p>
            <a:fld id="{56969FB6-8607-469E-84BB-4E9214D062C9}" type="slidenum">
              <a:rPr lang="en-US" smtClean="0"/>
              <a:pPr/>
              <a:t>9</a:t>
            </a:fld>
            <a:endParaRPr lang="en-US"/>
          </a:p>
        </p:txBody>
      </p:sp>
    </p:spTree>
    <p:extLst>
      <p:ext uri="{BB962C8B-B14F-4D97-AF65-F5344CB8AC3E}">
        <p14:creationId xmlns:p14="http://schemas.microsoft.com/office/powerpoint/2010/main" val="2423727417"/>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B97ACF3D4C3947A651ED46BC5E2D70" ma:contentTypeVersion="10" ma:contentTypeDescription="Create a new document." ma:contentTypeScope="" ma:versionID="e00eaf52102b8c3d9183fa8a37f1523b">
  <xsd:schema xmlns:xsd="http://www.w3.org/2001/XMLSchema" xmlns:xs="http://www.w3.org/2001/XMLSchema" xmlns:p="http://schemas.microsoft.com/office/2006/metadata/properties" xmlns:ns2="686d785d-8579-4421-a11b-9825e658610e" xmlns:ns3="0cd27f38-2525-46c9-92b7-6a3ba91ba510" targetNamespace="http://schemas.microsoft.com/office/2006/metadata/properties" ma:root="true" ma:fieldsID="bfb053d206159e1e18be42d8d6467c39" ns2:_="" ns3:_="">
    <xsd:import namespace="686d785d-8579-4421-a11b-9825e658610e"/>
    <xsd:import namespace="0cd27f38-2525-46c9-92b7-6a3ba91ba5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6d785d-8579-4421-a11b-9825e65861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cd27f38-2525-46c9-92b7-6a3ba91ba510"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FE9904F-2FDE-406F-B9F1-0221E82D7BB8}"/>
</file>

<file path=customXml/itemProps2.xml><?xml version="1.0" encoding="utf-8"?>
<ds:datastoreItem xmlns:ds="http://schemas.openxmlformats.org/officeDocument/2006/customXml" ds:itemID="{2EDA9113-5584-48DA-9BE9-E0C78BF49E82}"/>
</file>

<file path=customXml/itemProps3.xml><?xml version="1.0" encoding="utf-8"?>
<ds:datastoreItem xmlns:ds="http://schemas.openxmlformats.org/officeDocument/2006/customXml" ds:itemID="{806E8A97-6EE6-4E68-847A-84C4D8CF8546}"/>
</file>

<file path=docProps/app.xml><?xml version="1.0" encoding="utf-8"?>
<Properties xmlns="http://schemas.openxmlformats.org/officeDocument/2006/extended-properties" xmlns:vt="http://schemas.openxmlformats.org/officeDocument/2006/docPropsVTypes">
  <Template/>
  <TotalTime>544</TotalTime>
  <Words>2980</Words>
  <Application>Microsoft Office PowerPoint</Application>
  <PresentationFormat>On-screen Show (4:3)</PresentationFormat>
  <Paragraphs>268</Paragraphs>
  <Slides>44</Slides>
  <Notes>43</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Custom Design</vt:lpstr>
      <vt:lpstr>PowerPoint Presentation</vt:lpstr>
      <vt:lpstr>Nhập môn  Công nghệ Phần mềm</vt:lpstr>
      <vt:lpstr>CHƯƠNG 3</vt:lpstr>
      <vt:lpstr>Nội dung</vt:lpstr>
      <vt:lpstr>Mục tiêu của bài học</vt:lpstr>
      <vt:lpstr>1. Khái niệm</vt:lpstr>
      <vt:lpstr>Lịch sử của Agile</vt:lpstr>
      <vt:lpstr>PowerPoint Presentation</vt:lpstr>
      <vt:lpstr>Nội dung</vt:lpstr>
      <vt:lpstr>2. Các nguyên lý cơ bản của phương pháp Agile</vt:lpstr>
      <vt:lpstr>2. Agile: 12 nguyên lý</vt:lpstr>
      <vt:lpstr>2. Agile: 12 nguyên lý</vt:lpstr>
      <vt:lpstr>Nội dung</vt:lpstr>
      <vt:lpstr>Ưu, nhược điểm của phương pháp Agile</vt:lpstr>
      <vt:lpstr>Ưu, nhược điểm của phương pháp Agile</vt:lpstr>
      <vt:lpstr>Nội dung</vt:lpstr>
      <vt:lpstr>PowerPoint Presentation</vt:lpstr>
      <vt:lpstr>Extreme Programming (XP)</vt:lpstr>
      <vt:lpstr>Extreme Programming (XP)</vt:lpstr>
      <vt:lpstr>Extreme Programming (XP)</vt:lpstr>
      <vt:lpstr>Extreme Programming (XP)</vt:lpstr>
      <vt:lpstr>Extreme Programming (XP)</vt:lpstr>
      <vt:lpstr>Ưu điểm của XP</vt:lpstr>
      <vt:lpstr>Ưu điểm của XP</vt:lpstr>
      <vt:lpstr>Nhược điểm của XP</vt:lpstr>
      <vt:lpstr>Nội dung</vt:lpstr>
      <vt:lpstr>Scrum</vt:lpstr>
      <vt:lpstr>Scrum</vt:lpstr>
      <vt:lpstr>PowerPoint Presentation</vt:lpstr>
      <vt:lpstr>Các khái niệm chính</vt:lpstr>
      <vt:lpstr>Scrum</vt:lpstr>
      <vt:lpstr>Các pha của Scrums</vt:lpstr>
      <vt:lpstr>Scrum Meetings</vt:lpstr>
      <vt:lpstr>Scrum</vt:lpstr>
      <vt:lpstr>Nội dung</vt:lpstr>
      <vt:lpstr>Lean development (phát triển tinh gọn)</vt:lpstr>
      <vt:lpstr>Lean Software Development</vt:lpstr>
      <vt:lpstr>Lean Software Development</vt:lpstr>
      <vt:lpstr>Lean Software Development</vt:lpstr>
      <vt:lpstr>Tập trung vào kiểm thử</vt:lpstr>
      <vt:lpstr>Lean Software Development</vt:lpstr>
      <vt:lpstr>Tổng kết</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Long Long</dc:creator>
  <cp:lastModifiedBy>Ong ngoai</cp:lastModifiedBy>
  <cp:revision>108</cp:revision>
  <dcterms:created xsi:type="dcterms:W3CDTF">2020-04-20T02:25:53Z</dcterms:created>
  <dcterms:modified xsi:type="dcterms:W3CDTF">2021-03-11T09:43:55Z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0x0101004AB97ACF3D4C3947A651ED46BC5E2D70</vt:lpwstr>
  </property>
</Properties>
</file>