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3" r:id="rId13"/>
    <p:sldId id="264" r:id="rId14"/>
    <p:sldId id="295" r:id="rId15"/>
    <p:sldId id="276" r:id="rId16"/>
    <p:sldId id="265" r:id="rId17"/>
    <p:sldId id="277" r:id="rId18"/>
    <p:sldId id="275" r:id="rId19"/>
    <p:sldId id="278" r:id="rId20"/>
    <p:sldId id="266" r:id="rId21"/>
    <p:sldId id="267" r:id="rId22"/>
    <p:sldId id="279" r:id="rId23"/>
    <p:sldId id="280" r:id="rId24"/>
    <p:sldId id="269" r:id="rId25"/>
    <p:sldId id="270" r:id="rId26"/>
    <p:sldId id="281" r:id="rId27"/>
    <p:sldId id="282" r:id="rId28"/>
    <p:sldId id="271" r:id="rId29"/>
    <p:sldId id="272" r:id="rId30"/>
    <p:sldId id="284" r:id="rId31"/>
    <p:sldId id="27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A6507-2AF1-46CC-B15B-51C417FAE4A1}" v="4" dt="2022-04-01T03:37:29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07"/>
    <p:restoredTop sz="94665"/>
  </p:normalViewPr>
  <p:slideViewPr>
    <p:cSldViewPr>
      <p:cViewPr>
        <p:scale>
          <a:sx n="75" d="100"/>
          <a:sy n="75" d="100"/>
        </p:scale>
        <p:origin x="160" y="114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QUANG NGOC 20198251" userId="S::ngoc.tq198251@sis.hust.edu.vn::5414d114-5361-4607-bb2d-9d0888398a59" providerId="AD" clId="Web-{87BA6507-2AF1-46CC-B15B-51C417FAE4A1}"/>
    <pc:docChg chg="modSld">
      <pc:chgData name="TRINH QUANG NGOC 20198251" userId="S::ngoc.tq198251@sis.hust.edu.vn::5414d114-5361-4607-bb2d-9d0888398a59" providerId="AD" clId="Web-{87BA6507-2AF1-46CC-B15B-51C417FAE4A1}" dt="2022-04-01T03:37:29.183" v="3" actId="20577"/>
      <pc:docMkLst>
        <pc:docMk/>
      </pc:docMkLst>
      <pc:sldChg chg="modSp">
        <pc:chgData name="TRINH QUANG NGOC 20198251" userId="S::ngoc.tq198251@sis.hust.edu.vn::5414d114-5361-4607-bb2d-9d0888398a59" providerId="AD" clId="Web-{87BA6507-2AF1-46CC-B15B-51C417FAE4A1}" dt="2022-04-01T03:37:29.183" v="3" actId="20577"/>
        <pc:sldMkLst>
          <pc:docMk/>
          <pc:sldMk cId="0" sldId="259"/>
        </pc:sldMkLst>
        <pc:spChg chg="mod">
          <ac:chgData name="TRINH QUANG NGOC 20198251" userId="S::ngoc.tq198251@sis.hust.edu.vn::5414d114-5361-4607-bb2d-9d0888398a59" providerId="AD" clId="Web-{87BA6507-2AF1-46CC-B15B-51C417FAE4A1}" dt="2022-04-01T03:36:40.102" v="1"/>
          <ac:spMkLst>
            <pc:docMk/>
            <pc:sldMk cId="0" sldId="259"/>
            <ac:spMk id="2" creationId="{00000000-0000-0000-0000-000000000000}"/>
          </ac:spMkLst>
        </pc:spChg>
        <pc:spChg chg="mod">
          <ac:chgData name="TRINH QUANG NGOC 20198251" userId="S::ngoc.tq198251@sis.hust.edu.vn::5414d114-5361-4607-bb2d-9d0888398a59" providerId="AD" clId="Web-{87BA6507-2AF1-46CC-B15B-51C417FAE4A1}" dt="2022-04-01T03:37:29.183" v="3" actId="20577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4A5C2E2-60CC-449F-8713-C389B0AE418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0461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2394117-A672-40BA-A8B6-7C84FB6BE4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6A506C-8BF6-41E4-B54D-F34FCB7DD2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741FE6-5048-4E9E-8FF6-9F31F68112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1C426E-69D2-460C-8447-42A45D23DE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8DDDE-664C-4598-9CC9-CBAF730E1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518B2-797D-4A5D-9214-864285F97D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38895A-0CBB-4C7E-8157-2823983A79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26BC6C-F2D8-4BAC-98FA-E77587F9D5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A7A205-E7D9-4EF2-8C39-89BB7D2FD9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8C4659-7B22-4EB4-B1C3-7971073BED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97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DFC00B-0A50-46DE-8A3B-28D229BFE1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6E9A6-C21C-49B3-BBCA-1C8C4BD226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FE1F311-082E-48B1-9D2A-397EB250204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vi-VN" dirty="0"/>
              <a:t>1B</a:t>
            </a:r>
            <a:r>
              <a:rPr lang="en-US" dirty="0"/>
              <a:t>.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vi-VN" dirty="0"/>
              <a:t>1B</a:t>
            </a:r>
            <a:r>
              <a:rPr lang="en-US" dirty="0"/>
              <a:t>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pPr marL="0" lvl="0" indent="0" algn="l">
              <a:buNone/>
            </a:pPr>
            <a:r>
              <a:rPr lang="vi-VN" dirty="0"/>
              <a:t>1B</a:t>
            </a:r>
            <a:r>
              <a:rPr lang="en-US" dirty="0"/>
              <a:t>.2.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truyên</a:t>
            </a:r>
            <a:endParaRPr lang="en-US" dirty="0"/>
          </a:p>
          <a:p>
            <a:pPr marL="0" lvl="0" indent="0" algn="l">
              <a:buNone/>
            </a:pPr>
            <a:r>
              <a:rPr lang="vi-VN" dirty="0"/>
              <a:t>1B</a:t>
            </a:r>
            <a:r>
              <a:rPr lang="en-US" dirty="0"/>
              <a:t>.3.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endParaRPr lang="en-US" dirty="0"/>
          </a:p>
          <a:p>
            <a:pPr marL="0" lvl="0" indent="0" algn="l">
              <a:buNone/>
            </a:pPr>
            <a:r>
              <a:rPr lang="vi-VN" dirty="0"/>
              <a:t>1B</a:t>
            </a:r>
            <a:r>
              <a:rPr lang="en-US" dirty="0"/>
              <a:t>.4.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  <a:p>
            <a:pPr marL="0" lvl="0" indent="0" algn="l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.2.3. </a:t>
            </a:r>
            <a:r>
              <a:rPr lang="en-US" dirty="0" err="1"/>
              <a:t>Trễ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794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trường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số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nhanh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thống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khắc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phục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thấp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trường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đẫn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giống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méo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méo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Méo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rất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1B.3. </a:t>
            </a:r>
            <a:r>
              <a:rPr lang="vi-VN"/>
              <a:t>Méo phi tuyến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1B</a:t>
            </a:r>
            <a:r>
              <a:rPr lang="en-US" dirty="0"/>
              <a:t>.3. </a:t>
            </a:r>
            <a:r>
              <a:rPr lang="en-US" dirty="0" err="1"/>
              <a:t>Trễ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1616075"/>
            <a:ext cx="3714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72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.2.4. </a:t>
            </a:r>
            <a:r>
              <a:rPr lang="en-US" dirty="0" err="1"/>
              <a:t>Nhiễu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4175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chia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nhiêt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-&gt;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đập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mật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suất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N0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k = 1.3803 x 10-23 J/0K  </a:t>
            </a: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Can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nguồn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can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thiệp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can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xuyên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cạnh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nhau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doppler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,..)</a:t>
            </a:r>
          </a:p>
          <a:p>
            <a:pPr lvl="1"/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xuyên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(ISI)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số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Fading: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từng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cục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trường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.2.4. </a:t>
            </a:r>
            <a:r>
              <a:rPr lang="en-US" dirty="0" err="1"/>
              <a:t>Nhiễu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trộn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trộn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 hangingPunct="0"/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cộng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cộng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S+N</a:t>
            </a:r>
          </a:p>
          <a:p>
            <a:pPr lvl="2" hangingPunct="0"/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nhiệt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can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cộng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 hangingPunct="0"/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S.N</a:t>
            </a:r>
          </a:p>
          <a:p>
            <a:pPr lvl="2" hangingPunct="0"/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fading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nhân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 hangingPunct="0"/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log(S.N)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logN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cộng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hangingPunct="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hangingPunct="0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1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.2.4. </a:t>
            </a:r>
            <a:r>
              <a:rPr lang="en-US" dirty="0" err="1"/>
              <a:t>Nhiễu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thuyết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ergodic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08000" lv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P(n) = {1/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sqrt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(2piNo)}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exp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{-(n^2)/2No). No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lọt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chịu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chỗng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08000" lv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2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1B</a:t>
            </a:r>
            <a:r>
              <a:rPr lang="en-US" dirty="0"/>
              <a:t>.3.4. </a:t>
            </a:r>
            <a:r>
              <a:rPr lang="en-US" dirty="0" err="1"/>
              <a:t>Nhiễu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1616075"/>
            <a:ext cx="46767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4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sz="3600" dirty="0">
                <a:latin typeface="Arial" pitchFamily="34" charset="0"/>
                <a:cs typeface="Arial" pitchFamily="34" charset="0"/>
              </a:rPr>
              <a:t>1B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.3.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tải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truyền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9470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qua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:</a:t>
            </a:r>
          </a:p>
          <a:p>
            <a:pPr lvl="1" hangingPunct="0"/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qua </a:t>
            </a:r>
            <a:r>
              <a:rPr lang="en-US" sz="2000" dirty="0" err="1"/>
              <a:t>kênh</a:t>
            </a:r>
            <a:r>
              <a:rPr lang="en-US" sz="2000" dirty="0"/>
              <a:t>, 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nhiếu</a:t>
            </a:r>
            <a:r>
              <a:rPr lang="en-US" sz="2000" dirty="0"/>
              <a:t>, 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. C = B log (1 + S/N). B - </a:t>
            </a:r>
            <a:r>
              <a:rPr lang="en-US" sz="2000" dirty="0" err="1"/>
              <a:t>dải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. S -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. N -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ở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.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là</a:t>
            </a:r>
            <a:r>
              <a:rPr lang="en-US" sz="2000" dirty="0"/>
              <a:t> bit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giây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C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vi bit/s.</a:t>
            </a:r>
          </a:p>
          <a:p>
            <a:pPr lvl="1" hangingPunct="0"/>
            <a:r>
              <a:rPr lang="en-US" sz="2000" dirty="0" err="1"/>
              <a:t>Băng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: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dải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B,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Hz</a:t>
            </a:r>
          </a:p>
          <a:p>
            <a:pPr lvl="1" hangingPunct="0"/>
            <a:r>
              <a:rPr lang="en-US" sz="2000" dirty="0" err="1"/>
              <a:t>Nhiễu</a:t>
            </a:r>
            <a:r>
              <a:rPr lang="en-US" sz="2000" dirty="0"/>
              <a:t>: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ở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1 Hz.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endParaRPr lang="en-US" sz="2000" dirty="0"/>
          </a:p>
          <a:p>
            <a:pPr lvl="1" hangingPunct="0"/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: </a:t>
            </a:r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 so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là</a:t>
            </a:r>
            <a:r>
              <a:rPr lang="en-US" sz="2000" dirty="0"/>
              <a:t> bit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bit (Bit Error Rate)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gặp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vi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Radio.</a:t>
            </a:r>
          </a:p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Dưới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08000" lv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71291"/>
              </p:ext>
            </p:extLst>
          </p:nvPr>
        </p:nvGraphicFramePr>
        <p:xfrm>
          <a:off x="1679611" y="3875699"/>
          <a:ext cx="672041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Môi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Khoảng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xoắn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Mbits</a:t>
                      </a:r>
                      <a:r>
                        <a:rPr lang="en-US" baseline="0" dirty="0"/>
                        <a:t>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2-10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đồng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trục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</a:t>
                      </a:r>
                      <a:r>
                        <a:rPr lang="en-US" dirty="0" err="1"/>
                        <a:t>Mbits</a:t>
                      </a:r>
                      <a:r>
                        <a:rPr lang="en-US" dirty="0"/>
                        <a:t>/s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Gbits</a:t>
                      </a:r>
                      <a:r>
                        <a:rPr lang="en-US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sz="2800" dirty="0">
                <a:latin typeface="Arial" pitchFamily="34" charset="0"/>
                <a:cs typeface="Arial" pitchFamily="34" charset="0"/>
              </a:rPr>
              <a:t>1B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.4.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Phổ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2187575"/>
            <a:ext cx="5791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24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gửi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rồi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1B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.4.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kênh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14" y="1920875"/>
            <a:ext cx="66198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33" y="1539875"/>
            <a:ext cx="61055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25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.4.1.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xoắn</a:t>
            </a:r>
            <a:r>
              <a:rPr lang="en-US" dirty="0"/>
              <a:t> (twisted pair)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bọc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hiêu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UTP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STP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1B.4.2.</a:t>
            </a:r>
            <a:r>
              <a:rPr lang="en-US" dirty="0" err="1"/>
              <a:t>Cáp</a:t>
            </a:r>
            <a:r>
              <a:rPr lang="en-US" dirty="0"/>
              <a:t> UTP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UTP (Unshielded TP)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UTP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RJ</a:t>
            </a:r>
          </a:p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Cho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nay UTP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6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CAT1-CAT7.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UTP CAT 2.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CAT5, 6.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100MHz, 250 MHZ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100 m</a:t>
            </a:r>
          </a:p>
          <a:p>
            <a:pPr lvl="0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1B.4.2.</a:t>
            </a:r>
            <a:r>
              <a:rPr lang="en-US" dirty="0" err="1"/>
              <a:t>Cáp</a:t>
            </a:r>
            <a:r>
              <a:rPr lang="en-US" dirty="0"/>
              <a:t> UTP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UTP 1: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UTP 2: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4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UTP 3: 10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UTP 4:  20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UTP 5: 100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UTP 6: 200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/s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529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1B.4.2. </a:t>
            </a:r>
            <a:r>
              <a:rPr lang="en-US" dirty="0" err="1"/>
              <a:t>Cáp</a:t>
            </a:r>
            <a:r>
              <a:rPr lang="en-US" dirty="0"/>
              <a:t> UTP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UTP 5: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UTP 5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RJ45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4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xoăn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nhựa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phổ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vượt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100m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repeator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2" y="1387475"/>
            <a:ext cx="35814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05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1B.4.2. </a:t>
            </a:r>
            <a:r>
              <a:rPr lang="en-US" dirty="0" err="1"/>
              <a:t>Cáp</a:t>
            </a:r>
            <a:r>
              <a:rPr lang="en-US" dirty="0"/>
              <a:t> STP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STP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dày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đắt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Km 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nay STP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CAT 8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GHz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3063875"/>
            <a:ext cx="40005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1B.4.3.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trục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6803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nhựa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ngoài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400 MHz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km.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500 Mbit/s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1,6 Km  </a:t>
            </a:r>
          </a:p>
          <a:p>
            <a:pPr lvl="0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2" y="2987675"/>
            <a:ext cx="37338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1B.4.3.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trục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dirty="0"/>
              <a:t>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2073275"/>
            <a:ext cx="58483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5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1B.4.5.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8708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sợi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sợi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thủy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phủ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phản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mất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mát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vệ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diode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lazer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diode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photodiode hay phototransistor</a:t>
            </a:r>
          </a:p>
          <a:p>
            <a:pPr lvl="0"/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Gbit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/s ở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km.</a:t>
            </a: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mode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mode.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mode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thẳng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lõi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kính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bước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mode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khúc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chậm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biên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phản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rộng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tốc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cao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chỗng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tốt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Tuy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đắt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lắp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hơn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1B.4.5.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1911350"/>
            <a:ext cx="50673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17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chia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song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387475"/>
            <a:ext cx="54959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504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So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sánh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trường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2130425"/>
            <a:ext cx="45243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94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vi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đất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ten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ten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parabol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10 feet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nhìn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thấy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cản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nhìn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thấy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(do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K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hấp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thụ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phản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đất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6" y="2871735"/>
            <a:ext cx="1133475" cy="26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43" y="4292190"/>
            <a:ext cx="1485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958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vi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2354263"/>
            <a:ext cx="3638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7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1B.4.6. </a:t>
            </a:r>
            <a:r>
              <a:rPr lang="en-US" dirty="0"/>
              <a:t>Vi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ngắn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ten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Parabol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trạm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trạm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trạm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đất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72" y="2530475"/>
            <a:ext cx="26955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154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1B.4.6. </a:t>
            </a:r>
            <a:r>
              <a:rPr lang="en-US" dirty="0"/>
              <a:t>Vi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1 -10 GHz.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Dưới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GHz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10 GHZ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16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C: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5,9 – 6,4 GHz,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xuống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3,7 – 4,2 GHz</a:t>
            </a:r>
          </a:p>
          <a:p>
            <a:pPr lvl="1"/>
            <a:r>
              <a:rPr lang="en-US" sz="16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L: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1,54 GHz,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xuống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1,55 GHz,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tin di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động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K: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lên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14 -14,5 GHz,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xuống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11,7-12,2 GHz.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VSAT (Very Small Aperture Terminals)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240 – 300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22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1B.4. </a:t>
            </a:r>
            <a:r>
              <a:rPr lang="vi-VN"/>
              <a:t>7. </a:t>
            </a:r>
            <a:r>
              <a:rPr lang="en-US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radio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radio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ten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Parabol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radio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radio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30 MHz – 1 GHz.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radio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>
                <a:latin typeface="Arial" pitchFamily="34" charset="0"/>
                <a:cs typeface="Arial" pitchFamily="34" charset="0"/>
              </a:rPr>
              <a:t>cao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5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1B</a:t>
            </a:r>
            <a:r>
              <a:rPr lang="en-US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.2. </a:t>
            </a:r>
            <a:r>
              <a:rPr lang="en-US" sz="36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hưởng</a:t>
            </a:r>
            <a:r>
              <a:rPr lang="en-US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môi</a:t>
            </a:r>
            <a:r>
              <a:rPr lang="en-US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lan</a:t>
            </a:r>
            <a:r>
              <a:rPr lang="en-US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truyền</a:t>
            </a:r>
            <a:r>
              <a:rPr lang="en-US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0" tIns="0" rIns="0" bIns="0" anchor="t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marL="431800" lvl="0" indent="-323850"/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Các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đặc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tính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và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chất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lượng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của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hệ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thống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truyền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phụ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thuộc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vào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đặc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tính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của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môi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trường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lan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truyền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và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tín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hiệu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truyền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trong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môi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trường</a:t>
            </a:r>
            <a:endParaRPr lang="en-US" sz="2400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 marL="431800" lvl="0" indent="-323850"/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Các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ảnh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hưởng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của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môi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trường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lan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truyền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: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Làm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suy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giảm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tín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hiệu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giới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hạn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dải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tần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số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của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tín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hiệu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lan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truyền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được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qua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môi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trường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làm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trễ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tín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hiệu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làm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tín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hiệu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ra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bi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méo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phi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tuyến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và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gây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nhiễu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lên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tín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Arial"/>
                <a:cs typeface="Arial"/>
              </a:rPr>
              <a:t>hiệu</a:t>
            </a:r>
            <a:endParaRPr lang="en-US" sz="2400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.2.1.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dần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hangingPunct="0"/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tỷ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A = - 10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(Pin /Pout) dB/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dài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 hangingPunct="0"/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tỷ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.2.1.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9470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(1)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nhậy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(2)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tỷ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(S/N)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(do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đúng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(3)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chia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rồi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khuyếch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trạm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.2.2.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méo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rộng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.2.2.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5660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½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3 dB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khuyeechs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daaij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chia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lặp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khắc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chia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phổ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song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song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vi-VN" dirty="0"/>
              <a:t>1B</a:t>
            </a:r>
            <a:r>
              <a:rPr lang="en-US" dirty="0"/>
              <a:t>.2.2.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2" y="1311275"/>
            <a:ext cx="9071640" cy="328823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1" y="1768475"/>
            <a:ext cx="40481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9612E24A31348B5951F20F052821B" ma:contentTypeVersion="2" ma:contentTypeDescription="Create a new document." ma:contentTypeScope="" ma:versionID="4b926e98131bc0aba68a576cce74ff27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432f251e0680007ab3c879da40303651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6B8D8-1DD4-4F5A-9E3A-73A7941A5B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0CC99C-5230-4C62-B612-508F90FD84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5B9145-1194-4251-9145-8F2A32F059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93461-79f3-44af-954b-acc8e44173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3003</Words>
  <Application>Microsoft Macintosh PowerPoint</Application>
  <PresentationFormat>Custom</PresentationFormat>
  <Paragraphs>163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Liberation Sans</vt:lpstr>
      <vt:lpstr>Liberation Serif</vt:lpstr>
      <vt:lpstr>StarSymbol</vt:lpstr>
      <vt:lpstr>Default</vt:lpstr>
      <vt:lpstr>Chương 1B. Môi trường lan Truyền</vt:lpstr>
      <vt:lpstr>1B.1. Khái niệm về môi trường lan truyền</vt:lpstr>
      <vt:lpstr>1B.1</vt:lpstr>
      <vt:lpstr>1B.2. Ảnh hưởng của môi trường lan truyền.</vt:lpstr>
      <vt:lpstr>1B.2.1. Suy giảm</vt:lpstr>
      <vt:lpstr>1B.2.1. Suy giảm</vt:lpstr>
      <vt:lpstr>1B.2.2. Giới hạn băng thông</vt:lpstr>
      <vt:lpstr>1B.2.2. Giới hạn băng thông</vt:lpstr>
      <vt:lpstr>1B.2.2. Suy giảm băng thông</vt:lpstr>
      <vt:lpstr>1B.2.3. Trễ</vt:lpstr>
      <vt:lpstr>1B.3. Méo phi tuyến</vt:lpstr>
      <vt:lpstr>1B.3. Trễ</vt:lpstr>
      <vt:lpstr>1B.2.4. Nhiễu</vt:lpstr>
      <vt:lpstr>1B.2.4. Nhiễu</vt:lpstr>
      <vt:lpstr>1B.2.4. Nhiễu</vt:lpstr>
      <vt:lpstr>1B.3.4. Nhiễu</vt:lpstr>
      <vt:lpstr>1B.3. Khả năng truyền tải của kênh truyền</vt:lpstr>
      <vt:lpstr>1B.4. Các môi trường truyền thường gặp.</vt:lpstr>
      <vt:lpstr>1B.4. Phổ tần số thường sử dụng cho các môi trường </vt:lpstr>
      <vt:lpstr>1B.4. Tên và ứng dụng các dải tần của kênh</vt:lpstr>
      <vt:lpstr>1B.4.1. Cáp xoắn (twisted pair)</vt:lpstr>
      <vt:lpstr>1B.4.2.Cáp UTP</vt:lpstr>
      <vt:lpstr>1B.4.2.Cáp UTP</vt:lpstr>
      <vt:lpstr>1B.4.2. Cáp UTP</vt:lpstr>
      <vt:lpstr>1B.4.2. Cáp STP</vt:lpstr>
      <vt:lpstr>1B.4.3. Cáp đồng trục</vt:lpstr>
      <vt:lpstr>1B.4.3. Cáp đồng trục</vt:lpstr>
      <vt:lpstr>1B.4.5. Cáp quang</vt:lpstr>
      <vt:lpstr>1B.4.5. Cáp quang </vt:lpstr>
      <vt:lpstr>Cáp quang</vt:lpstr>
      <vt:lpstr>So sánh về suy giảm của 3 loại môi trường</vt:lpstr>
      <vt:lpstr>Môi trường vi ba mặt đất</vt:lpstr>
      <vt:lpstr>Một số hệ vi ba mặt đất</vt:lpstr>
      <vt:lpstr>1B.4.6. Vi ba vệ tinh</vt:lpstr>
      <vt:lpstr>1B.4.6. Vi ba vệ tinh</vt:lpstr>
      <vt:lpstr>1B.4. 7. Môi trường truyền sóng radio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2. Môi trường lan Truyền</dc:title>
  <dc:creator>IBM</dc:creator>
  <cp:lastModifiedBy>NGUYEN DINH DUNG 20198220</cp:lastModifiedBy>
  <cp:revision>78</cp:revision>
  <dcterms:created xsi:type="dcterms:W3CDTF">2020-03-09T10:19:56Z</dcterms:created>
  <dcterms:modified xsi:type="dcterms:W3CDTF">2022-05-19T00:43:16Z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0x01010026E9612E24A31348B5951F20F052821B</vt:lpwstr>
  </property>
</Properties>
</file>