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29"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78"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79"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lstStyle/>
          <a:p>
            <a:pPr algn="r"/>
            <a:fld id="{392B1C26-DFF7-4D95-A301-E892211F4965}"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79912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685800" y="1143000"/>
            <a:ext cx="5484813" cy="3084513"/>
          </a:xfrm>
          <a:prstGeom prst="rect">
            <a:avLst/>
          </a:prstGeom>
        </p:spPr>
      </p:sp>
      <p:sp>
        <p:nvSpPr>
          <p:cNvPr id="197"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198"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FEC815-F81E-4222-80CB-FF8D0BAA2C40}" type="slidenum">
              <a:rPr lang="en-US" sz="1200" b="0" strike="noStrike" spc="-1">
                <a:solidFill>
                  <a:srgbClr val="000000"/>
                </a:solidFill>
                <a:latin typeface="Times New Roman"/>
              </a:rPr>
              <a:t>2</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noRot="1" noChangeAspect="1"/>
          </p:cNvSpPr>
          <p:nvPr>
            <p:ph type="sldImg"/>
          </p:nvPr>
        </p:nvSpPr>
        <p:spPr>
          <a:xfrm>
            <a:off x="685800" y="1143000"/>
            <a:ext cx="5485320" cy="3085200"/>
          </a:xfrm>
          <a:prstGeom prst="rect">
            <a:avLst/>
          </a:prstGeom>
        </p:spPr>
      </p:sp>
      <p:sp>
        <p:nvSpPr>
          <p:cNvPr id="224"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Chú ý đổi I thành j</a:t>
            </a:r>
          </a:p>
        </p:txBody>
      </p:sp>
      <p:sp>
        <p:nvSpPr>
          <p:cNvPr id="225"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1A60748-8986-4344-808E-87ED849510AD}" type="slidenum">
              <a:rPr lang="en-US" sz="1200" b="0" strike="noStrike" spc="-1">
                <a:solidFill>
                  <a:srgbClr val="000000"/>
                </a:solidFill>
                <a:latin typeface="Times New Roman"/>
              </a:rPr>
              <a:t>17</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noRot="1" noChangeAspect="1"/>
          </p:cNvSpPr>
          <p:nvPr>
            <p:ph type="sldImg"/>
          </p:nvPr>
        </p:nvSpPr>
        <p:spPr>
          <a:xfrm>
            <a:off x="685800" y="1143000"/>
            <a:ext cx="5484813" cy="3084513"/>
          </a:xfrm>
          <a:prstGeom prst="rect">
            <a:avLst/>
          </a:prstGeom>
        </p:spPr>
      </p:sp>
      <p:sp>
        <p:nvSpPr>
          <p:cNvPr id="227"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 one o</a:t>
            </a:r>
          </a:p>
        </p:txBody>
      </p:sp>
      <p:sp>
        <p:nvSpPr>
          <p:cNvPr id="228"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52F60B7-DF7E-414F-93F2-51163D677E8A}" type="slidenum">
              <a:rPr lang="en-US" sz="1200" b="0" strike="noStrike" spc="-1">
                <a:solidFill>
                  <a:srgbClr val="000000"/>
                </a:solidFill>
                <a:latin typeface="Times New Roman"/>
              </a:rPr>
              <a:t>19</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noRot="1" noChangeAspect="1"/>
          </p:cNvSpPr>
          <p:nvPr>
            <p:ph type="sldImg"/>
          </p:nvPr>
        </p:nvSpPr>
        <p:spPr>
          <a:xfrm>
            <a:off x="685800" y="1143000"/>
            <a:ext cx="5484813" cy="3084513"/>
          </a:xfrm>
          <a:prstGeom prst="rect">
            <a:avLst/>
          </a:prstGeom>
        </p:spPr>
      </p:sp>
      <p:sp>
        <p:nvSpPr>
          <p:cNvPr id="230"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231"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27817C-0174-4672-8C3D-042C56F2B564}" type="slidenum">
              <a:rPr lang="en-US" sz="1200" b="0" strike="noStrike" spc="-1">
                <a:solidFill>
                  <a:srgbClr val="000000"/>
                </a:solidFill>
                <a:latin typeface="Times New Roman"/>
              </a:rPr>
              <a:t>22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noRot="1" noChangeAspect="1"/>
          </p:cNvSpPr>
          <p:nvPr>
            <p:ph type="sldImg"/>
          </p:nvPr>
        </p:nvSpPr>
        <p:spPr>
          <a:xfrm>
            <a:off x="685800" y="1143000"/>
            <a:ext cx="5484813" cy="3084513"/>
          </a:xfrm>
          <a:prstGeom prst="rect">
            <a:avLst/>
          </a:prstGeom>
        </p:spPr>
      </p:sp>
      <p:sp>
        <p:nvSpPr>
          <p:cNvPr id="233"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234"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08E049B-B715-44AB-9882-DFC6423FE8ED}" type="slidenum">
              <a:rPr lang="en-US" sz="1200" b="0" strike="noStrike" spc="-1">
                <a:solidFill>
                  <a:srgbClr val="000000"/>
                </a:solidFill>
                <a:latin typeface="Times New Roman"/>
              </a:rPr>
              <a:t>23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noRot="1" noChangeAspect="1"/>
          </p:cNvSpPr>
          <p:nvPr>
            <p:ph type="sldImg"/>
          </p:nvPr>
        </p:nvSpPr>
        <p:spPr>
          <a:xfrm>
            <a:off x="685800" y="1143000"/>
            <a:ext cx="5484813" cy="3084513"/>
          </a:xfrm>
          <a:prstGeom prst="rect">
            <a:avLst/>
          </a:prstGeom>
        </p:spPr>
      </p:sp>
      <p:sp>
        <p:nvSpPr>
          <p:cNvPr id="236"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237"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E3A3F6F-A5A6-49FB-96BA-B2B4125E9AB5}" type="slidenum">
              <a:rPr lang="en-US" sz="1200" b="0" strike="noStrike" spc="-1">
                <a:solidFill>
                  <a:srgbClr val="000000"/>
                </a:solidFill>
                <a:latin typeface="Times New Roman"/>
              </a:rPr>
              <a:t>27</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noRot="1" noChangeAspect="1"/>
          </p:cNvSpPr>
          <p:nvPr>
            <p:ph type="sldImg"/>
          </p:nvPr>
        </p:nvSpPr>
        <p:spPr>
          <a:xfrm>
            <a:off x="685800" y="1143000"/>
            <a:ext cx="5484813" cy="3084513"/>
          </a:xfrm>
          <a:prstGeom prst="rect">
            <a:avLst/>
          </a:prstGeom>
        </p:spPr>
      </p:sp>
      <p:sp>
        <p:nvSpPr>
          <p:cNvPr id="239"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240"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D003CD4-30E1-49BB-AD95-230B9A718550}" type="slidenum">
              <a:rPr lang="en-US" sz="1200" b="0" strike="noStrike" spc="-1">
                <a:solidFill>
                  <a:srgbClr val="000000"/>
                </a:solidFill>
                <a:latin typeface="Times New Roman"/>
              </a:rPr>
              <a:t>28</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noRot="1" noChangeAspect="1"/>
          </p:cNvSpPr>
          <p:nvPr>
            <p:ph type="sldImg"/>
          </p:nvPr>
        </p:nvSpPr>
        <p:spPr>
          <a:xfrm>
            <a:off x="685800" y="1143000"/>
            <a:ext cx="5484813" cy="3084513"/>
          </a:xfrm>
          <a:prstGeom prst="rect">
            <a:avLst/>
          </a:prstGeom>
        </p:spPr>
      </p:sp>
      <p:sp>
        <p:nvSpPr>
          <p:cNvPr id="242"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243"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76C4E4-C901-4291-B13D-E6B0634DB854}" type="slidenum">
              <a:rPr lang="en-US" sz="1200" b="0" strike="noStrike" spc="-1">
                <a:solidFill>
                  <a:srgbClr val="000000"/>
                </a:solidFill>
                <a:latin typeface="Times New Roman"/>
              </a:rPr>
              <a:t>31</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685800" y="1143000"/>
            <a:ext cx="5485320" cy="3085200"/>
          </a:xfrm>
          <a:prstGeom prst="rect">
            <a:avLst/>
          </a:prstGeom>
        </p:spPr>
      </p:sp>
      <p:sp>
        <p:nvSpPr>
          <p:cNvPr id="200"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201"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0127427-4085-428D-9384-7E4DBC29D46E}" type="slidenum">
              <a:rPr lang="en-US" sz="1200" b="0" strike="noStrike" spc="-1">
                <a:solidFill>
                  <a:srgbClr val="000000"/>
                </a:solidFill>
                <a:latin typeface="Times New Roman"/>
              </a:rPr>
              <a:t>3</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noRot="1" noChangeAspect="1"/>
          </p:cNvSpPr>
          <p:nvPr>
            <p:ph type="sldImg"/>
          </p:nvPr>
        </p:nvSpPr>
        <p:spPr>
          <a:xfrm>
            <a:off x="685800" y="1143000"/>
            <a:ext cx="5484813" cy="3084513"/>
          </a:xfrm>
          <a:prstGeom prst="rect">
            <a:avLst/>
          </a:prstGeom>
        </p:spPr>
      </p:sp>
      <p:sp>
        <p:nvSpPr>
          <p:cNvPr id="203"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204"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8E44A0C-BC88-46EC-8756-B75A32D9EA65}" type="slidenum">
              <a:rPr lang="en-US" sz="1200" b="0" strike="noStrike" spc="-1">
                <a:solidFill>
                  <a:srgbClr val="000000"/>
                </a:solidFill>
                <a:latin typeface="Times New Roman"/>
              </a:rPr>
              <a:t>4</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685800" y="1143000"/>
            <a:ext cx="5485320" cy="3085200"/>
          </a:xfrm>
          <a:prstGeom prst="rect">
            <a:avLst/>
          </a:prstGeom>
        </p:spPr>
      </p:sp>
      <p:sp>
        <p:nvSpPr>
          <p:cNvPr id="206"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(Note that these probabilities are fixed and do not depend on time, so that there is an implicit assumption of stationarity.)</a:t>
            </a:r>
          </a:p>
        </p:txBody>
      </p:sp>
      <p:sp>
        <p:nvSpPr>
          <p:cNvPr id="207"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39CCC3-5FB3-4798-BE84-1F4BCFAA13D3}" type="slidenum">
              <a:rPr lang="en-US" sz="1200" b="0" strike="noStrike" spc="-1">
                <a:solidFill>
                  <a:srgbClr val="000000"/>
                </a:solidFill>
                <a:latin typeface="Times New Roman"/>
              </a:rPr>
              <a:t>6</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noRot="1" noChangeAspect="1"/>
          </p:cNvSpPr>
          <p:nvPr>
            <p:ph type="sldImg"/>
          </p:nvPr>
        </p:nvSpPr>
        <p:spPr>
          <a:xfrm>
            <a:off x="685800" y="1143000"/>
            <a:ext cx="5484813" cy="3084513"/>
          </a:xfrm>
          <a:prstGeom prst="rect">
            <a:avLst/>
          </a:prstGeom>
        </p:spPr>
      </p:sp>
      <p:sp>
        <p:nvSpPr>
          <p:cNvPr id="209"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 one o</a:t>
            </a:r>
          </a:p>
        </p:txBody>
      </p:sp>
      <p:sp>
        <p:nvSpPr>
          <p:cNvPr id="210"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2675DC0-B613-4B71-AF84-359E0CAB1B49}" type="slidenum">
              <a:rPr lang="en-US" sz="1200" b="0" strike="noStrike" spc="-1">
                <a:solidFill>
                  <a:srgbClr val="000000"/>
                </a:solidFill>
                <a:latin typeface="Times New Roman"/>
              </a:rPr>
              <a:t>7</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noRot="1" noChangeAspect="1"/>
          </p:cNvSpPr>
          <p:nvPr>
            <p:ph type="sldImg"/>
          </p:nvPr>
        </p:nvSpPr>
        <p:spPr>
          <a:xfrm>
            <a:off x="685800" y="1143000"/>
            <a:ext cx="5485320" cy="3085200"/>
          </a:xfrm>
          <a:prstGeom prst="rect">
            <a:avLst/>
          </a:prstGeom>
        </p:spPr>
      </p:sp>
      <p:sp>
        <p:nvSpPr>
          <p:cNvPr id="212"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213"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0411C24-E47E-4CDF-B8AD-F78BB8DAA8D4}" type="slidenum">
              <a:rPr lang="en-US" sz="1200" b="0" strike="noStrike" spc="-1">
                <a:solidFill>
                  <a:srgbClr val="000000"/>
                </a:solidFill>
                <a:latin typeface="Times New Roman"/>
              </a:rPr>
              <a:t>8</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685800" y="1143000"/>
            <a:ext cx="5485320" cy="3085200"/>
          </a:xfrm>
          <a:prstGeom prst="rect">
            <a:avLst/>
          </a:prstGeom>
        </p:spPr>
      </p:sp>
      <p:sp>
        <p:nvSpPr>
          <p:cNvPr id="215"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W1 = 2/13, w = 3/13, w3 = 8/13</a:t>
            </a:r>
          </a:p>
        </p:txBody>
      </p:sp>
      <p:sp>
        <p:nvSpPr>
          <p:cNvPr id="216"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2764A1-5A02-4E19-8FB3-1BC299EFDD3B}" type="slidenum">
              <a:rPr lang="en-US" sz="1200" b="0" strike="noStrike" spc="-1">
                <a:solidFill>
                  <a:srgbClr val="000000"/>
                </a:solidFill>
                <a:latin typeface="Times New Roman"/>
              </a:rPr>
              <a:t>12</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noRot="1" noChangeAspect="1"/>
          </p:cNvSpPr>
          <p:nvPr>
            <p:ph type="sldImg"/>
          </p:nvPr>
        </p:nvSpPr>
        <p:spPr>
          <a:xfrm>
            <a:off x="685800" y="1143000"/>
            <a:ext cx="5485320" cy="3085200"/>
          </a:xfrm>
          <a:prstGeom prst="rect">
            <a:avLst/>
          </a:prstGeom>
        </p:spPr>
      </p:sp>
      <p:sp>
        <p:nvSpPr>
          <p:cNvPr id="218"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219"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20C3443-A468-43BE-8A55-F1CA3DEAD705}" type="slidenum">
              <a:rPr lang="en-US" sz="1200" b="0" strike="noStrike" spc="-1">
                <a:solidFill>
                  <a:srgbClr val="000000"/>
                </a:solidFill>
                <a:latin typeface="Times New Roman"/>
              </a:rPr>
              <a:t>14</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685800" y="1143000"/>
            <a:ext cx="5485320" cy="3085200"/>
          </a:xfrm>
          <a:prstGeom prst="rect">
            <a:avLst/>
          </a:prstGeom>
        </p:spPr>
      </p:sp>
      <p:sp>
        <p:nvSpPr>
          <p:cNvPr id="221"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Giai thich Per symbol: symbol bat ky</a:t>
            </a:r>
          </a:p>
        </p:txBody>
      </p:sp>
      <p:sp>
        <p:nvSpPr>
          <p:cNvPr id="222"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B1E178-4CE7-4F1D-98AE-BE2103761416}" type="slidenum">
              <a:rPr lang="en-US" sz="1200" b="0" strike="noStrike" spc="-1">
                <a:solidFill>
                  <a:srgbClr val="000000"/>
                </a:solidFill>
                <a:latin typeface="Times New Roman"/>
              </a:rPr>
              <a:t>15</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1099080" y="1122480"/>
            <a:ext cx="9568080" cy="238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000000"/>
                </a:solidFill>
                <a:latin typeface="Calibri Light"/>
                <a:ea typeface="DejaVu Sans"/>
              </a:rPr>
              <a:t>Chapter 3.4: Nguồn tin</a:t>
            </a:r>
            <a:endParaRPr lang="en-US" sz="6000" b="0" strike="noStrike" spc="-1">
              <a:latin typeface="Arial"/>
            </a:endParaRPr>
          </a:p>
        </p:txBody>
      </p:sp>
      <p:sp>
        <p:nvSpPr>
          <p:cNvPr id="83" name="CustomShape 2"/>
          <p:cNvSpPr/>
          <p:nvPr/>
        </p:nvSpPr>
        <p:spPr>
          <a:xfrm>
            <a:off x="1523880" y="3602160"/>
            <a:ext cx="9142920" cy="16545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 (Cont.)</a:t>
            </a:r>
            <a:endParaRPr lang="en-US" sz="4400" b="0" strike="noStrike" spc="-1">
              <a:latin typeface="Arial"/>
            </a:endParaRPr>
          </a:p>
        </p:txBody>
      </p:sp>
      <p:sp>
        <p:nvSpPr>
          <p:cNvPr id="11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 trạng thái {… }  có </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Matrix chuyển: </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 là xác suất ở trạng thái   tại thời điểm t</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Và :   </a:t>
            </a:r>
            <a:endParaRPr lang="en-US" sz="2400" b="0" strike="noStrike" spc="-1">
              <a:latin typeface="Arial"/>
            </a:endParaRPr>
          </a:p>
        </p:txBody>
      </p:sp>
      <p:pic>
        <p:nvPicPr>
          <p:cNvPr id="114" name="Picture 3"/>
          <p:cNvPicPr/>
          <p:nvPr/>
        </p:nvPicPr>
        <p:blipFill>
          <a:blip r:embed="rId2"/>
          <a:stretch/>
        </p:blipFill>
        <p:spPr>
          <a:xfrm>
            <a:off x="4339080" y="2201040"/>
            <a:ext cx="4466160" cy="1799280"/>
          </a:xfrm>
          <a:prstGeom prst="rect">
            <a:avLst/>
          </a:prstGeom>
          <a:ln>
            <a:noFill/>
          </a:ln>
        </p:spPr>
      </p:pic>
      <p:pic>
        <p:nvPicPr>
          <p:cNvPr id="115" name="Picture 4"/>
          <p:cNvPicPr/>
          <p:nvPr/>
        </p:nvPicPr>
        <p:blipFill>
          <a:blip r:embed="rId3"/>
          <a:stretch/>
        </p:blipFill>
        <p:spPr>
          <a:xfrm>
            <a:off x="7508160" y="3891960"/>
            <a:ext cx="1713600" cy="1770480"/>
          </a:xfrm>
          <a:prstGeom prst="rect">
            <a:avLst/>
          </a:prstGeom>
          <a:ln>
            <a:noFill/>
          </a:ln>
        </p:spPr>
      </p:pic>
      <p:pic>
        <p:nvPicPr>
          <p:cNvPr id="116" name="Picture 5"/>
          <p:cNvPicPr/>
          <p:nvPr/>
        </p:nvPicPr>
        <p:blipFill>
          <a:blip r:embed="rId4"/>
          <a:stretch/>
        </p:blipFill>
        <p:spPr>
          <a:xfrm>
            <a:off x="3292200" y="5328360"/>
            <a:ext cx="1761120" cy="1351440"/>
          </a:xfrm>
          <a:prstGeom prst="rect">
            <a:avLst/>
          </a:prstGeom>
          <a:ln>
            <a:noFill/>
          </a:ln>
        </p:spPr>
      </p:pic>
      <p:sp>
        <p:nvSpPr>
          <p:cNvPr id="117" name="CustomShape 4"/>
          <p:cNvSpPr/>
          <p:nvPr/>
        </p:nvSpPr>
        <p:spPr>
          <a:xfrm>
            <a:off x="4964040" y="6442560"/>
            <a:ext cx="482040" cy="397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 (Cont.)</a:t>
            </a:r>
            <a:endParaRPr lang="en-US" sz="4400" b="0" strike="noStrike" spc="-1">
              <a:latin typeface="Arial"/>
            </a:endParaRPr>
          </a:p>
        </p:txBody>
      </p:sp>
      <p:sp>
        <p:nvSpPr>
          <p:cNvPr id="119"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dừng: Hàm phân bố xác suất  W trên các trạng thái của nguồn  Markov với ma trận chuyên  thỏa mãn W= W </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Ví dụ</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 = 1</a:t>
            </a:r>
            <a:endParaRPr lang="en-US" sz="24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                         W = {,, }</a:t>
            </a:r>
            <a:endParaRPr lang="en-US" sz="2800" b="0" strike="noStrike" spc="-1">
              <a:latin typeface="Arial"/>
            </a:endParaRPr>
          </a:p>
        </p:txBody>
      </p:sp>
      <p:pic>
        <p:nvPicPr>
          <p:cNvPr id="121" name="Picture 3"/>
          <p:cNvPicPr/>
          <p:nvPr/>
        </p:nvPicPr>
        <p:blipFill>
          <a:blip r:embed="rId2"/>
          <a:stretch/>
        </p:blipFill>
        <p:spPr>
          <a:xfrm>
            <a:off x="3454560" y="4421160"/>
            <a:ext cx="3816720" cy="1754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 (Cont.)</a:t>
            </a:r>
            <a:endParaRPr lang="en-US" sz="4400" b="0" strike="noStrike" spc="-1">
              <a:latin typeface="Arial"/>
            </a:endParaRPr>
          </a:p>
        </p:txBody>
      </p:sp>
      <p:pic>
        <p:nvPicPr>
          <p:cNvPr id="123" name="Content Placeholder 3"/>
          <p:cNvPicPr/>
          <p:nvPr/>
        </p:nvPicPr>
        <p:blipFill>
          <a:blip r:embed="rId3"/>
          <a:stretch/>
        </p:blipFill>
        <p:spPr>
          <a:xfrm>
            <a:off x="2139480" y="1760400"/>
            <a:ext cx="7912080" cy="2738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 (Cont.)</a:t>
            </a:r>
            <a:endParaRPr lang="en-US" sz="4400" b="0" strike="noStrike" spc="-1">
              <a:latin typeface="Arial"/>
            </a:endParaRPr>
          </a:p>
        </p:txBody>
      </p:sp>
      <p:sp>
        <p:nvSpPr>
          <p:cNvPr id="125"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Nguồn Markov (Cont.):</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Tại thời điểm n, xác suất để tạo ký hiệu xj là</a:t>
            </a:r>
            <a:endParaRPr lang="en-US" sz="2800" b="0" strike="noStrike" spc="-1">
              <a:latin typeface="Arial"/>
            </a:endParaRPr>
          </a:p>
          <a:p>
            <a:pPr>
              <a:lnSpc>
                <a:spcPct val="90000"/>
              </a:lnSpc>
              <a:spcBef>
                <a:spcPts val="1001"/>
              </a:spcBef>
            </a:pPr>
            <a:endParaRPr lang="en-US" sz="2800" b="0" strike="noStrike" spc="-1">
              <a:latin typeface="Arial"/>
            </a:endParaRPr>
          </a:p>
        </p:txBody>
      </p:sp>
      <p:pic>
        <p:nvPicPr>
          <p:cNvPr id="126" name="Picture 5"/>
          <p:cNvPicPr/>
          <p:nvPr/>
        </p:nvPicPr>
        <p:blipFill>
          <a:blip r:embed="rId2"/>
          <a:stretch/>
        </p:blipFill>
        <p:spPr>
          <a:xfrm>
            <a:off x="2743200" y="2867040"/>
            <a:ext cx="7251120" cy="2820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7"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 (Cont.)</a:t>
            </a:r>
            <a:endParaRPr lang="en-US" sz="4400" b="0" strike="noStrike" spc="-1">
              <a:latin typeface="Arial"/>
            </a:endParaRPr>
          </a:p>
        </p:txBody>
      </p:sp>
      <p:sp>
        <p:nvSpPr>
          <p:cNvPr id="128"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Markov (Cont.):</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Sử dụng các  matrix </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Phân bố xác suất tại thời điểm  n:</a:t>
            </a:r>
            <a:endParaRPr lang="en-US" sz="2800" b="0" strike="noStrike" spc="-1">
              <a:latin typeface="Arial"/>
            </a:endParaRPr>
          </a:p>
          <a:p>
            <a:pPr>
              <a:lnSpc>
                <a:spcPct val="90000"/>
              </a:lnSpc>
              <a:spcBef>
                <a:spcPts val="1001"/>
              </a:spcBef>
            </a:pPr>
            <a:endParaRPr lang="en-US" sz="2800" b="0" strike="noStrike" spc="-1">
              <a:latin typeface="Arial"/>
            </a:endParaRPr>
          </a:p>
        </p:txBody>
      </p:sp>
      <p:pic>
        <p:nvPicPr>
          <p:cNvPr id="129" name="Picture 4"/>
          <p:cNvPicPr/>
          <p:nvPr/>
        </p:nvPicPr>
        <p:blipFill>
          <a:blip r:embed="rId3"/>
          <a:stretch/>
        </p:blipFill>
        <p:spPr>
          <a:xfrm>
            <a:off x="838080" y="2905920"/>
            <a:ext cx="9838080" cy="2189520"/>
          </a:xfrm>
          <a:prstGeom prst="rect">
            <a:avLst/>
          </a:prstGeom>
          <a:ln>
            <a:noFill/>
          </a:ln>
        </p:spPr>
      </p:pic>
      <p:pic>
        <p:nvPicPr>
          <p:cNvPr id="130" name="Picture 6"/>
          <p:cNvPicPr/>
          <p:nvPr/>
        </p:nvPicPr>
        <p:blipFill>
          <a:blip r:embed="rId4"/>
          <a:srcRect t="33627"/>
          <a:stretch/>
        </p:blipFill>
        <p:spPr>
          <a:xfrm>
            <a:off x="3395520" y="5945040"/>
            <a:ext cx="4723200" cy="732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3.4.3. Lượng tin riêng của nguồn</a:t>
            </a:r>
            <a:endParaRPr lang="en-US" sz="4400" b="0" strike="noStrike" spc="-1">
              <a:latin typeface="Arial"/>
            </a:endParaRPr>
          </a:p>
        </p:txBody>
      </p:sp>
      <p:sp>
        <p:nvSpPr>
          <p:cNvPr id="13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không nhớ:</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Lượng tin riêng của ký hiệu Si</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Lượng tin trung bình của các tin hay lượng tin riêng của nguồn</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Entropy của nguồn</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H(S) max = log |S|  khi nguồn S có phân bố ddeuf (các ký hiệu có cùng xác suất)</a:t>
            </a:r>
            <a:endParaRPr lang="en-US" sz="2800" b="0" strike="noStrike" spc="-1">
              <a:latin typeface="Arial"/>
            </a:endParaRPr>
          </a:p>
        </p:txBody>
      </p:sp>
      <p:pic>
        <p:nvPicPr>
          <p:cNvPr id="133" name="Picture 3"/>
          <p:cNvPicPr/>
          <p:nvPr/>
        </p:nvPicPr>
        <p:blipFill>
          <a:blip r:embed="rId3"/>
          <a:stretch/>
        </p:blipFill>
        <p:spPr>
          <a:xfrm>
            <a:off x="4183920" y="2581920"/>
            <a:ext cx="1960920" cy="713160"/>
          </a:xfrm>
          <a:prstGeom prst="rect">
            <a:avLst/>
          </a:prstGeom>
          <a:ln>
            <a:noFill/>
          </a:ln>
        </p:spPr>
      </p:pic>
      <p:pic>
        <p:nvPicPr>
          <p:cNvPr id="134" name="Picture 5"/>
          <p:cNvPicPr/>
          <p:nvPr/>
        </p:nvPicPr>
        <p:blipFill>
          <a:blip r:embed="rId4"/>
          <a:srcRect t="19585"/>
          <a:stretch/>
        </p:blipFill>
        <p:spPr>
          <a:xfrm>
            <a:off x="3945960" y="3714840"/>
            <a:ext cx="1894320" cy="626760"/>
          </a:xfrm>
          <a:prstGeom prst="rect">
            <a:avLst/>
          </a:prstGeom>
          <a:ln>
            <a:noFill/>
          </a:ln>
        </p:spPr>
      </p:pic>
      <p:pic>
        <p:nvPicPr>
          <p:cNvPr id="135" name="Picture 7"/>
          <p:cNvPicPr/>
          <p:nvPr/>
        </p:nvPicPr>
        <p:blipFill>
          <a:blip r:embed="rId5"/>
          <a:srcRect t="14777"/>
          <a:stretch/>
        </p:blipFill>
        <p:spPr>
          <a:xfrm>
            <a:off x="3788640" y="4927320"/>
            <a:ext cx="2751480" cy="713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3.4.3.  (Cont.)</a:t>
            </a:r>
            <a:endParaRPr lang="en-US" sz="4400" b="0" strike="noStrike" spc="-1">
              <a:latin typeface="Arial"/>
            </a:endParaRPr>
          </a:p>
        </p:txBody>
      </p:sp>
      <p:sp>
        <p:nvSpPr>
          <p:cNvPr id="13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3000" b="0" strike="noStrike" spc="-1">
                <a:solidFill>
                  <a:srgbClr val="000000"/>
                </a:solidFill>
                <a:latin typeface="Calibri"/>
                <a:ea typeface="DejaVu Sans"/>
              </a:rPr>
              <a:t>Ví dụ:  </a:t>
            </a:r>
            <a:endParaRPr lang="en-US" sz="3000" b="0" strike="noStrike" spc="-1">
              <a:latin typeface="Arial"/>
            </a:endParaRPr>
          </a:p>
          <a:p>
            <a:pPr marL="685800" lvl="1" indent="-227520">
              <a:lnSpc>
                <a:spcPct val="90000"/>
              </a:lnSpc>
              <a:spcBef>
                <a:spcPts val="499"/>
              </a:spcBef>
              <a:buClr>
                <a:srgbClr val="000000"/>
              </a:buClr>
              <a:buFont typeface="Arial"/>
              <a:buChar char="•"/>
            </a:pPr>
            <a:r>
              <a:rPr lang="en-US" sz="2800" b="0" strike="noStrike" spc="-1">
                <a:solidFill>
                  <a:srgbClr val="000000"/>
                </a:solidFill>
                <a:latin typeface="Calibri"/>
                <a:ea typeface="DejaVu Sans"/>
              </a:rPr>
              <a:t>Nguồn S = {s1, s2, s3}   Có P(s1) = 1/2  và P(s2) = P(s3) = 1/4. </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800" b="0" strike="noStrike" spc="-1">
                <a:solidFill>
                  <a:srgbClr val="000000"/>
                </a:solidFill>
                <a:latin typeface="Calibri"/>
                <a:ea typeface="DejaVu Sans"/>
              </a:rPr>
              <a:t>Lúc này:</a:t>
            </a:r>
            <a:endParaRPr lang="en-US" sz="2800" b="0" strike="noStrike" spc="-1">
              <a:latin typeface="Arial"/>
            </a:endParaRPr>
          </a:p>
          <a:p>
            <a:pPr marL="457200">
              <a:lnSpc>
                <a:spcPct val="90000"/>
              </a:lnSpc>
              <a:spcBef>
                <a:spcPts val="499"/>
              </a:spcBef>
            </a:pPr>
            <a:r>
              <a:rPr lang="en-US" sz="2800" b="0" strike="noStrike" spc="-1">
                <a:solidFill>
                  <a:srgbClr val="000000"/>
                </a:solidFill>
                <a:latin typeface="Calibri"/>
                <a:ea typeface="DejaVu Sans"/>
              </a:rPr>
              <a:t>	 H(S) =   </a:t>
            </a:r>
            <a:endParaRPr lang="en-US" sz="2800" b="0" strike="noStrike" spc="-1">
              <a:latin typeface="Arial"/>
            </a:endParaRPr>
          </a:p>
          <a:p>
            <a:pPr marL="457200">
              <a:lnSpc>
                <a:spcPct val="90000"/>
              </a:lnSpc>
              <a:spcBef>
                <a:spcPts val="499"/>
              </a:spcBef>
            </a:pPr>
            <a:r>
              <a:rPr lang="en-US" sz="2800" b="0" strike="noStrike" spc="-1">
                <a:solidFill>
                  <a:srgbClr val="000000"/>
                </a:solidFill>
                <a:latin typeface="Calibri"/>
                <a:ea typeface="DejaVu Sans"/>
              </a:rPr>
              <a:t>                =  2 +  4 +  4</a:t>
            </a:r>
            <a:endParaRPr lang="en-US" sz="2800" b="0" strike="noStrike" spc="-1">
              <a:latin typeface="Arial"/>
            </a:endParaRPr>
          </a:p>
          <a:p>
            <a:pPr marL="457200">
              <a:lnSpc>
                <a:spcPct val="90000"/>
              </a:lnSpc>
              <a:spcBef>
                <a:spcPts val="499"/>
              </a:spcBef>
            </a:pPr>
            <a:r>
              <a:rPr lang="en-US" sz="2800" b="0" strike="noStrike" spc="-1">
                <a:solidFill>
                  <a:srgbClr val="000000"/>
                </a:solidFill>
                <a:latin typeface="Calibri"/>
                <a:ea typeface="DejaVu Sans"/>
              </a:rPr>
              <a:t>                =  bits/tin</a:t>
            </a:r>
            <a:endParaRPr lang="en-US" sz="2800" b="0" strike="noStrike" spc="-1">
              <a:latin typeface="Arial"/>
            </a:endParaRPr>
          </a:p>
          <a:p>
            <a:pPr marL="457200">
              <a:lnSpc>
                <a:spcPct val="90000"/>
              </a:lnSpc>
              <a:spcBef>
                <a:spcPts val="1001"/>
              </a:spcBef>
            </a:pPr>
            <a:endParaRPr lang="en-US" sz="2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5.3. Lượng tin riêng (Cont.)</a:t>
            </a:r>
            <a:endParaRPr lang="en-US" sz="4400" b="0" strike="noStrike" spc="-1">
              <a:latin typeface="Arial"/>
            </a:endParaRPr>
          </a:p>
        </p:txBody>
      </p:sp>
      <p:sp>
        <p:nvSpPr>
          <p:cNvPr id="140"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Markov:</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Entropy của ký hiệu ra xi tại n</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Entropy của nguồnMarkov  (lượng tin trung bình)</a:t>
            </a:r>
            <a:endParaRPr lang="en-US" sz="2400" b="0" strike="noStrike" spc="-1">
              <a:latin typeface="Arial"/>
            </a:endParaRPr>
          </a:p>
          <a:p>
            <a:pPr>
              <a:lnSpc>
                <a:spcPct val="100000"/>
              </a:lnSpc>
            </a:pPr>
            <a:endParaRPr lang="en-US" sz="2400" b="0" strike="noStrike" spc="-1">
              <a:latin typeface="Arial"/>
            </a:endParaRPr>
          </a:p>
          <a:p>
            <a:pPr marL="457200">
              <a:lnSpc>
                <a:spcPct val="90000"/>
              </a:lnSpc>
              <a:spcBef>
                <a:spcPts val="499"/>
              </a:spcBef>
            </a:pPr>
            <a:r>
              <a:rPr lang="en-US" sz="2400" b="0" strike="noStrike" spc="-1">
                <a:solidFill>
                  <a:srgbClr val="000000"/>
                </a:solidFill>
                <a:latin typeface="Calibri"/>
                <a:ea typeface="DejaVu Sans"/>
              </a:rPr>
              <a:t>                                  </a:t>
            </a:r>
            <a:endParaRPr lang="en-US" sz="2400" b="0" strike="noStrike" spc="-1">
              <a:latin typeface="Arial"/>
            </a:endParaRPr>
          </a:p>
        </p:txBody>
      </p:sp>
      <mc:AlternateContent xmlns:mc="http://schemas.openxmlformats.org/markup-compatibility/2006" xmlns:a14="http://schemas.microsoft.com/office/drawing/2010/main">
        <mc:Choice Requires="a14">
          <p:sp>
            <p:nvSpPr>
              <p:cNvPr id="141" name="Formula 3"/>
              <p:cNvSpPr txBox="1"/>
              <p:nvPr/>
            </p:nvSpPr>
            <p:spPr>
              <a:xfrm>
                <a:off x="4592160" y="2774160"/>
                <a:ext cx="3006360" cy="777960"/>
              </a:xfrm>
              <a:prstGeom prst="rect">
                <a:avLst/>
              </a:prstGeom>
            </p:spPr>
            <p:txBody>
              <a:bodyPr/>
              <a:lstStyle/>
              <a:p>
                <a:pPr/>
                <a14:m>
                  <m:oMathPara xmlns:m="http://schemas.openxmlformats.org/officeDocument/2006/math">
                    <m:oMathParaPr>
                      <m:jc m:val="centerGroup"/>
                    </m:oMathParaPr>
                    <m:oMath xmlns:m="http://schemas.openxmlformats.org/officeDocument/2006/math">
                      <m:nary>
                        <m:naryPr>
                          <m:chr m:val="∑"/>
                          <m:ctrlPr>
                            <a:rPr i="1">
                              <a:latin typeface="Cambria Math" panose="02040503050406030204" pitchFamily="18" charset="0"/>
                            </a:rPr>
                          </m:ctrlPr>
                        </m:naryPr>
                        <m:sub>
                          <m:r>
                            <a:rPr>
                              <a:latin typeface="Cambria Math"/>
                            </a:rPr>
                            <m:t>𝑖</m:t>
                          </m:r>
                          <m:r>
                            <a:rPr>
                              <a:latin typeface="Cambria Math"/>
                            </a:rPr>
                            <m:t>=1</m:t>
                          </m:r>
                        </m:sub>
                        <m:sup>
                          <m:r>
                            <a:rPr>
                              <a:latin typeface="Cambria Math"/>
                            </a:rPr>
                            <m:t>𝐿</m:t>
                          </m:r>
                        </m:sup>
                        <m:e>
                          <m:sSub>
                            <m:sSubPr>
                              <m:ctrlPr>
                                <a:rPr i="1">
                                  <a:latin typeface="Cambria Math" panose="02040503050406030204" pitchFamily="18" charset="0"/>
                                </a:rPr>
                              </m:ctrlPr>
                            </m:sSubPr>
                            <m:e>
                              <m:r>
                                <a:rPr>
                                  <a:latin typeface="Cambria Math"/>
                                </a:rPr>
                                <m:t>𝑝</m:t>
                              </m:r>
                            </m:e>
                            <m:sub>
                              <m:r>
                                <a:rPr>
                                  <a:latin typeface="Cambria Math"/>
                                </a:rPr>
                                <m:t>𝑖𝑗</m:t>
                              </m:r>
                            </m:sub>
                          </m:sSub>
                          <m:r>
                            <a:rPr>
                              <a:latin typeface="Cambria Math"/>
                            </a:rPr>
                            <m:t>𝑙𝑜𝑔</m:t>
                          </m:r>
                          <m:sSub>
                            <m:sSubPr>
                              <m:ctrlPr>
                                <a:rPr i="1">
                                  <a:latin typeface="Cambria Math" panose="02040503050406030204" pitchFamily="18" charset="0"/>
                                </a:rPr>
                              </m:ctrlPr>
                            </m:sSubPr>
                            <m:e>
                              <m:r>
                                <a:rPr>
                                  <a:latin typeface="Cambria Math"/>
                                </a:rPr>
                                <m:t>𝑝</m:t>
                              </m:r>
                            </m:e>
                            <m:sub>
                              <m:r>
                                <a:rPr>
                                  <a:latin typeface="Cambria Math"/>
                                </a:rPr>
                                <m:t>𝑖𝑗</m:t>
                              </m:r>
                            </m:sub>
                          </m:sSub>
                        </m:e>
                      </m:nary>
                    </m:oMath>
                  </m:oMathPara>
                </a14:m>
                <a:endParaRPr/>
              </a:p>
            </p:txBody>
          </p:sp>
        </mc:Choice>
        <mc:Fallback xmlns="" xmlns:p14="http://schemas.microsoft.com/office/powerpoint/2010/main" xmlns:p15="http://schemas.microsoft.com/office/powerpoint/2012/main"/>
      </mc:AlternateContent>
      <p:sp>
        <p:nvSpPr>
          <p:cNvPr id="142" name="CustomShape 4"/>
          <p:cNvSpPr/>
          <p:nvPr/>
        </p:nvSpPr>
        <p:spPr>
          <a:xfrm>
            <a:off x="4592160" y="2774160"/>
            <a:ext cx="3006360" cy="7779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 </a:t>
            </a:r>
            <a:endParaRPr lang="en-US" sz="1800" b="0" strike="noStrike" spc="-1">
              <a:latin typeface="Arial"/>
            </a:endParaRPr>
          </a:p>
        </p:txBody>
      </p:sp>
      <p:sp>
        <p:nvSpPr>
          <p:cNvPr id="143" name="CustomShape 5"/>
          <p:cNvSpPr/>
          <p:nvPr/>
        </p:nvSpPr>
        <p:spPr>
          <a:xfrm>
            <a:off x="4887000" y="2979000"/>
            <a:ext cx="913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Hj = - </a:t>
            </a:r>
            <a:endParaRPr lang="en-US" sz="1800" b="0" strike="noStrike" spc="-1">
              <a:latin typeface="Arial"/>
            </a:endParaRPr>
          </a:p>
        </p:txBody>
      </p:sp>
      <p:pic>
        <p:nvPicPr>
          <p:cNvPr id="144" name="Picture 7"/>
          <p:cNvPicPr/>
          <p:nvPr/>
        </p:nvPicPr>
        <p:blipFill>
          <a:blip r:embed="rId4"/>
          <a:srcRect l="-120596" t="18289" r="120596" b="-18289"/>
          <a:stretch/>
        </p:blipFill>
        <p:spPr>
          <a:xfrm>
            <a:off x="4339440" y="2843640"/>
            <a:ext cx="2923200" cy="1008720"/>
          </a:xfrm>
          <a:prstGeom prst="rect">
            <a:avLst/>
          </a:prstGeom>
          <a:ln>
            <a:noFill/>
          </a:ln>
        </p:spPr>
      </p:pic>
      <p:pic>
        <p:nvPicPr>
          <p:cNvPr id="145" name="Picture 8"/>
          <p:cNvPicPr/>
          <p:nvPr/>
        </p:nvPicPr>
        <p:blipFill>
          <a:blip r:embed="rId5"/>
          <a:stretch/>
        </p:blipFill>
        <p:spPr>
          <a:xfrm>
            <a:off x="3809880" y="4563360"/>
            <a:ext cx="4570920" cy="1132560"/>
          </a:xfrm>
          <a:prstGeom prst="rect">
            <a:avLst/>
          </a:prstGeom>
          <a:ln>
            <a:noFill/>
          </a:ln>
        </p:spPr>
      </p:pic>
      <p:pic>
        <p:nvPicPr>
          <p:cNvPr id="146" name="Picture 9"/>
          <p:cNvPicPr/>
          <p:nvPr/>
        </p:nvPicPr>
        <p:blipFill>
          <a:blip r:embed="rId5"/>
          <a:stretch/>
        </p:blipFill>
        <p:spPr>
          <a:xfrm>
            <a:off x="3962520" y="4715640"/>
            <a:ext cx="4570920" cy="1132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3.4.3.  (Cont.)</a:t>
            </a:r>
            <a:endParaRPr lang="en-US" sz="4400" b="0" strike="noStrike" spc="-1">
              <a:latin typeface="Arial"/>
            </a:endParaRPr>
          </a:p>
        </p:txBody>
      </p:sp>
      <p:sp>
        <p:nvSpPr>
          <p:cNvPr id="148"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Markov:</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 : Phân bố xác suất của tập các trạng thái ở thời điểm   </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 entropy của mỗi trạng thái ở thời điểm thứ    </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M: </a:t>
            </a:r>
            <a:endParaRPr lang="en-US" sz="2400" b="0" strike="noStrike" spc="-1">
              <a:latin typeface="Arial"/>
            </a:endParaRPr>
          </a:p>
        </p:txBody>
      </p:sp>
      <p:pic>
        <p:nvPicPr>
          <p:cNvPr id="150" name="Picture 3"/>
          <p:cNvPicPr/>
          <p:nvPr/>
        </p:nvPicPr>
        <p:blipFill>
          <a:blip r:embed="rId2"/>
          <a:stretch/>
        </p:blipFill>
        <p:spPr>
          <a:xfrm>
            <a:off x="3536640" y="3429000"/>
            <a:ext cx="4358520" cy="1068120"/>
          </a:xfrm>
          <a:prstGeom prst="rect">
            <a:avLst/>
          </a:prstGeom>
          <a:ln>
            <a:noFill/>
          </a:ln>
        </p:spPr>
      </p:pic>
      <p:pic>
        <p:nvPicPr>
          <p:cNvPr id="151" name="Picture 4"/>
          <p:cNvPicPr/>
          <p:nvPr/>
        </p:nvPicPr>
        <p:blipFill>
          <a:blip r:embed="rId3"/>
          <a:stretch/>
        </p:blipFill>
        <p:spPr>
          <a:xfrm>
            <a:off x="1387800" y="4816080"/>
            <a:ext cx="9028800" cy="1465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3.4.3. Lượng tin riêng (Cont.)</a:t>
            </a:r>
            <a:endParaRPr lang="en-US" sz="4400" b="0" strike="noStrike" spc="-1">
              <a:latin typeface="Arial"/>
            </a:endParaRPr>
          </a:p>
        </p:txBody>
      </p:sp>
      <p:sp>
        <p:nvSpPr>
          <p:cNvPr id="153"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pPr>
            <a:r>
              <a:rPr lang="en-US" sz="2800" b="0" strike="noStrike" spc="-1">
                <a:solidFill>
                  <a:srgbClr val="000000"/>
                </a:solidFill>
                <a:latin typeface="Calibri"/>
                <a:ea typeface="DejaVu Sans"/>
              </a:rPr>
              <a:t> </a:t>
            </a:r>
            <a:r>
              <a:rPr lang="en-US" sz="2800" b="0" strike="noStrike" spc="-1">
                <a:solidFill>
                  <a:srgbClr val="000000"/>
                </a:solidFill>
                <a:latin typeface="Wingdings"/>
                <a:ea typeface="DejaVu Sans"/>
              </a:rPr>
              <a:t></a:t>
            </a:r>
            <a:r>
              <a:rPr lang="en-US" sz="2800" b="0" strike="noStrike" spc="-1">
                <a:solidFill>
                  <a:srgbClr val="000000"/>
                </a:solidFill>
                <a:latin typeface="Calibri"/>
                <a:ea typeface="DejaVu Sans"/>
              </a:rPr>
              <a:t>  with label 1 and P(2|1) = 1</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 </a:t>
            </a:r>
            <a:r>
              <a:rPr lang="en-US" sz="2800" b="0" strike="noStrike" spc="-1">
                <a:solidFill>
                  <a:srgbClr val="000000"/>
                </a:solidFill>
                <a:latin typeface="Wingdings"/>
                <a:ea typeface="DejaVu Sans"/>
              </a:rPr>
              <a:t></a:t>
            </a:r>
            <a:r>
              <a:rPr lang="en-US" sz="2800" b="0" strike="noStrike" spc="-1">
                <a:solidFill>
                  <a:srgbClr val="000000"/>
                </a:solidFill>
                <a:latin typeface="Calibri"/>
                <a:ea typeface="DejaVu Sans"/>
              </a:rPr>
              <a:t> with label 0 and P(3|2) = 1</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 </a:t>
            </a:r>
            <a:r>
              <a:rPr lang="en-US" sz="2800" b="0" strike="noStrike" spc="-1">
                <a:solidFill>
                  <a:srgbClr val="000000"/>
                </a:solidFill>
                <a:latin typeface="Wingdings"/>
                <a:ea typeface="DejaVu Sans"/>
              </a:rPr>
              <a:t></a:t>
            </a:r>
            <a:r>
              <a:rPr lang="en-US" sz="2800" b="0" strike="noStrike" spc="-1">
                <a:solidFill>
                  <a:srgbClr val="000000"/>
                </a:solidFill>
                <a:latin typeface="Calibri"/>
                <a:ea typeface="DejaVu Sans"/>
              </a:rPr>
              <a:t>  with label 1 and P(1|3) = 0.6</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 </a:t>
            </a:r>
            <a:r>
              <a:rPr lang="en-US" sz="2800" b="0" strike="noStrike" spc="-1">
                <a:solidFill>
                  <a:srgbClr val="000000"/>
                </a:solidFill>
                <a:latin typeface="Wingdings"/>
                <a:ea typeface="DejaVu Sans"/>
              </a:rPr>
              <a:t></a:t>
            </a:r>
            <a:r>
              <a:rPr lang="en-US" sz="2800" b="0" strike="noStrike" spc="-1">
                <a:solidFill>
                  <a:srgbClr val="000000"/>
                </a:solidFill>
                <a:latin typeface="Calibri"/>
                <a:ea typeface="DejaVu Sans"/>
              </a:rPr>
              <a:t>  with label 0 and P(2|3) = 0.4</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H() =?  = ? H(M)=? </a:t>
            </a:r>
            <a:endParaRPr lang="en-US" sz="2800" b="0" strike="noStrike" spc="-1">
              <a:latin typeface="Arial"/>
            </a:endParaRPr>
          </a:p>
        </p:txBody>
      </p:sp>
      <p:pic>
        <p:nvPicPr>
          <p:cNvPr id="155" name="Picture 4"/>
          <p:cNvPicPr/>
          <p:nvPr/>
        </p:nvPicPr>
        <p:blipFill>
          <a:blip r:embed="rId3"/>
          <a:stretch/>
        </p:blipFill>
        <p:spPr>
          <a:xfrm>
            <a:off x="7503480" y="1495440"/>
            <a:ext cx="4156200" cy="2504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dirty="0">
                <a:solidFill>
                  <a:srgbClr val="000000"/>
                </a:solidFill>
                <a:latin typeface="Calibri Light"/>
                <a:ea typeface="DejaVu Sans"/>
              </a:rPr>
              <a:t>3.4.1. </a:t>
            </a:r>
            <a:r>
              <a:rPr lang="en-US" sz="4400" b="0" strike="noStrike" spc="-1" dirty="0" err="1">
                <a:solidFill>
                  <a:srgbClr val="000000"/>
                </a:solidFill>
                <a:latin typeface="Calibri Light"/>
                <a:ea typeface="DejaVu Sans"/>
              </a:rPr>
              <a:t>Nguồn</a:t>
            </a:r>
            <a:r>
              <a:rPr lang="en-US" sz="4400" b="0" strike="noStrike" spc="-1" dirty="0">
                <a:solidFill>
                  <a:srgbClr val="000000"/>
                </a:solidFill>
                <a:latin typeface="Calibri Light"/>
                <a:ea typeface="DejaVu Sans"/>
              </a:rPr>
              <a:t> tin </a:t>
            </a:r>
            <a:r>
              <a:rPr lang="en-US" sz="4400" b="0" strike="noStrike" spc="-1" dirty="0" err="1">
                <a:solidFill>
                  <a:srgbClr val="000000"/>
                </a:solidFill>
                <a:latin typeface="Calibri Light"/>
                <a:ea typeface="DejaVu Sans"/>
              </a:rPr>
              <a:t>là</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gì</a:t>
            </a:r>
            <a:r>
              <a:rPr lang="en-US" sz="4400" b="0" strike="noStrike" spc="-1" dirty="0">
                <a:solidFill>
                  <a:srgbClr val="000000"/>
                </a:solidFill>
                <a:latin typeface="Calibri Light"/>
                <a:ea typeface="DejaVu Sans"/>
              </a:rPr>
              <a:t>?</a:t>
            </a:r>
            <a:endParaRPr lang="en-US" sz="4400" b="0" strike="noStrike" spc="-1" dirty="0">
              <a:latin typeface="Arial"/>
            </a:endParaRPr>
          </a:p>
        </p:txBody>
      </p:sp>
      <p:sp>
        <p:nvSpPr>
          <p:cNvPr id="85"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Thông</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khái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niệm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trừu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tượng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Để</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nói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về</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thông</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lý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thuyết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thông</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gán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mỗi</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endParaRPr lang="en-US" sz="2800" b="0" strike="noStrike" spc="-1" dirty="0">
              <a:latin typeface="Arial"/>
            </a:endParaRPr>
          </a:p>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Tập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cũng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gọi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bảng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chữ</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thường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hữu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hạn</a:t>
            </a:r>
            <a:r>
              <a:rPr lang="en-US" sz="2800" b="0" strike="noStrike" spc="-1" dirty="0">
                <a:solidFill>
                  <a:srgbClr val="000000"/>
                </a:solidFill>
                <a:latin typeface="Calibri"/>
                <a:ea typeface="DejaVu Sans"/>
              </a:rPr>
              <a:t> S = {s1, s2, …, </a:t>
            </a:r>
            <a:r>
              <a:rPr lang="en-US" sz="2800" b="0" strike="noStrike" spc="-1" dirty="0" err="1">
                <a:solidFill>
                  <a:srgbClr val="000000"/>
                </a:solidFill>
                <a:latin typeface="Calibri"/>
                <a:ea typeface="DejaVu Sans"/>
              </a:rPr>
              <a:t>sq</a:t>
            </a:r>
            <a:r>
              <a:rPr lang="en-US" sz="2800" b="0" strike="noStrike" spc="-1" dirty="0">
                <a:solidFill>
                  <a:srgbClr val="000000"/>
                </a:solidFill>
                <a:latin typeface="Calibri"/>
                <a:ea typeface="DejaVu Sans"/>
              </a:rPr>
              <a:t>}</a:t>
            </a:r>
            <a:endParaRPr lang="en-US" sz="2800" b="0" strike="noStrike" spc="-1" dirty="0">
              <a:latin typeface="Arial"/>
            </a:endParaRPr>
          </a:p>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phát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choỗi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bản</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bangr</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chữ</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cái</a:t>
            </a:r>
            <a:r>
              <a:rPr lang="en-US" sz="2800" b="0" strike="noStrike" spc="-1" dirty="0">
                <a:solidFill>
                  <a:srgbClr val="000000"/>
                </a:solidFill>
                <a:latin typeface="Calibri"/>
                <a:ea typeface="DejaVu Sans"/>
              </a:rPr>
              <a:t>  (alphabet) m = {si1, si2, …} ; </a:t>
            </a:r>
            <a:r>
              <a:rPr lang="en-US" sz="2800" b="0" strike="noStrike" spc="-1" dirty="0" err="1">
                <a:solidFill>
                  <a:srgbClr val="000000"/>
                </a:solidFill>
                <a:latin typeface="Calibri"/>
                <a:ea typeface="DejaVu Sans"/>
              </a:rPr>
              <a:t>sij</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si</a:t>
            </a:r>
            <a:r>
              <a:rPr lang="en-US" sz="2800" b="0" strike="noStrike" spc="-1" dirty="0">
                <a:solidFill>
                  <a:srgbClr val="000000"/>
                </a:solidFill>
                <a:latin typeface="Calibri"/>
                <a:ea typeface="DejaVu Sans"/>
              </a:rPr>
              <a:t> ϵ S,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tạo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ra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tại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thời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điểm</a:t>
            </a:r>
            <a:r>
              <a:rPr lang="en-US" sz="2800" b="0" strike="noStrike" spc="-1" dirty="0">
                <a:solidFill>
                  <a:srgbClr val="000000"/>
                </a:solidFill>
                <a:latin typeface="Calibri"/>
                <a:ea typeface="DejaVu Sans"/>
              </a:rPr>
              <a:t> j </a:t>
            </a:r>
            <a:endParaRPr lang="en-US" sz="2800" b="0" strike="noStrike" spc="-1" dirty="0">
              <a:latin typeface="Arial"/>
            </a:endParaRPr>
          </a:p>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Mỗi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tạo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ra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tuân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theo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luật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phân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bố</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xác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suất</a:t>
            </a:r>
            <a:endParaRPr lang="en-US" sz="2800" b="0" strike="noStrike" spc="-1" dirty="0">
              <a:latin typeface="Arial"/>
            </a:endParaRPr>
          </a:p>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Mô</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hình</a:t>
            </a:r>
            <a:r>
              <a:rPr lang="en-US" sz="2800" b="0" strike="noStrike" spc="-1" dirty="0">
                <a:solidFill>
                  <a:srgbClr val="000000"/>
                </a:solidFill>
                <a:latin typeface="Calibri"/>
                <a:ea typeface="DejaVu Sans"/>
              </a:rPr>
              <a:t> S</a:t>
            </a:r>
            <a:endParaRPr lang="en-US" sz="2800" b="0" strike="noStrike" spc="-1" dirty="0">
              <a:latin typeface="Arial"/>
            </a:endParaRPr>
          </a:p>
          <a:p>
            <a:pPr>
              <a:lnSpc>
                <a:spcPct val="90000"/>
              </a:lnSpc>
              <a:spcBef>
                <a:spcPts val="1001"/>
              </a:spcBef>
            </a:pPr>
            <a:endParaRPr lang="en-US" sz="2800" b="0" strike="noStrike" spc="-1" dirty="0">
              <a:latin typeface="Arial"/>
            </a:endParaRPr>
          </a:p>
          <a:p>
            <a:pPr>
              <a:lnSpc>
                <a:spcPct val="90000"/>
              </a:lnSpc>
              <a:spcBef>
                <a:spcPts val="1001"/>
              </a:spcBef>
            </a:pPr>
            <a:r>
              <a:rPr lang="en-US" sz="2800" b="0" strike="noStrike" spc="-1" dirty="0">
                <a:solidFill>
                  <a:srgbClr val="000000"/>
                </a:solidFill>
                <a:latin typeface="Calibri"/>
                <a:ea typeface="DejaVu Sans"/>
              </a:rPr>
              <a:t>                                                                                        si1, ..,</a:t>
            </a:r>
            <a:r>
              <a:rPr lang="en-US" sz="2800" b="0" strike="noStrike" spc="-1" dirty="0" err="1">
                <a:solidFill>
                  <a:srgbClr val="000000"/>
                </a:solidFill>
                <a:latin typeface="Calibri"/>
                <a:ea typeface="DejaVu Sans"/>
              </a:rPr>
              <a:t>Sij</a:t>
            </a:r>
            <a:r>
              <a:rPr lang="en-US" sz="2800" b="0" strike="noStrike" spc="-1" dirty="0">
                <a:solidFill>
                  <a:srgbClr val="000000"/>
                </a:solidFill>
                <a:latin typeface="Calibri"/>
                <a:ea typeface="DejaVu Sans"/>
              </a:rPr>
              <a:t>, …     </a:t>
            </a:r>
            <a:endParaRPr lang="en-US" sz="2800" b="0" strike="noStrike" spc="-1" dirty="0">
              <a:latin typeface="Arial"/>
            </a:endParaRPr>
          </a:p>
          <a:p>
            <a:pPr>
              <a:lnSpc>
                <a:spcPct val="90000"/>
              </a:lnSpc>
              <a:spcBef>
                <a:spcPts val="1001"/>
              </a:spcBef>
            </a:pPr>
            <a:endParaRPr lang="en-US" sz="2800" b="0" strike="noStrike" spc="-1" dirty="0">
              <a:latin typeface="Arial"/>
            </a:endParaRPr>
          </a:p>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Tại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mỗi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thời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điểm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phát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ra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coi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1 </a:t>
            </a:r>
            <a:r>
              <a:rPr lang="en-US" sz="2800" b="0" strike="noStrike" spc="-1" dirty="0" err="1">
                <a:solidFill>
                  <a:srgbClr val="000000"/>
                </a:solidFill>
                <a:latin typeface="Calibri"/>
                <a:ea typeface="DejaVu Sans"/>
              </a:rPr>
              <a:t>giá</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trị</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biến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ngâu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nghiên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ví</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dụ</a:t>
            </a:r>
            <a:r>
              <a:rPr lang="en-US" sz="2800" b="0" strike="noStrike" spc="-1" dirty="0">
                <a:solidFill>
                  <a:srgbClr val="000000"/>
                </a:solidFill>
                <a:latin typeface="Calibri"/>
                <a:ea typeface="DejaVu Sans"/>
              </a:rPr>
              <a:t> X)</a:t>
            </a:r>
            <a:endParaRPr lang="en-US" sz="28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Xác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suất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giá</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trị</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biến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ngâu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nhiên</a:t>
            </a:r>
            <a:r>
              <a:rPr lang="en-US" sz="2400" b="0" strike="noStrike" spc="-1" dirty="0">
                <a:solidFill>
                  <a:srgbClr val="000000"/>
                </a:solidFill>
                <a:latin typeface="Calibri"/>
                <a:ea typeface="DejaVu Sans"/>
              </a:rPr>
              <a:t> = </a:t>
            </a:r>
            <a:r>
              <a:rPr lang="en-US" sz="2400" b="0" strike="noStrike" spc="-1" dirty="0" err="1">
                <a:solidFill>
                  <a:srgbClr val="000000"/>
                </a:solidFill>
                <a:latin typeface="Calibri"/>
                <a:ea typeface="DejaVu Sans"/>
              </a:rPr>
              <a:t>xác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suất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endParaRPr lang="en-US" sz="2400" b="0" strike="noStrike" spc="-1" dirty="0">
              <a:latin typeface="Arial"/>
            </a:endParaRPr>
          </a:p>
          <a:p>
            <a:pPr marL="228600" indent="-227520">
              <a:lnSpc>
                <a:spcPct val="90000"/>
              </a:lnSpc>
              <a:spcBef>
                <a:spcPts val="1001"/>
              </a:spcBef>
              <a:buClr>
                <a:srgbClr val="000000"/>
              </a:buClr>
              <a:buFont typeface="Arial"/>
              <a:buChar char="•"/>
            </a:pP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biến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ngẫu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nhiên</a:t>
            </a:r>
            <a:endParaRPr lang="en-US" sz="2800" b="0" strike="noStrike" spc="-1" dirty="0">
              <a:latin typeface="Arial"/>
            </a:endParaRPr>
          </a:p>
        </p:txBody>
      </p:sp>
      <p:pic>
        <p:nvPicPr>
          <p:cNvPr id="86" name="Picture 3"/>
          <p:cNvPicPr/>
          <p:nvPr/>
        </p:nvPicPr>
        <p:blipFill>
          <a:blip r:embed="rId3"/>
          <a:srcRect r="31503"/>
          <a:stretch/>
        </p:blipFill>
        <p:spPr>
          <a:xfrm>
            <a:off x="3048000" y="3886200"/>
            <a:ext cx="2490840" cy="837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 name="CustomShape 1"/>
          <p:cNvSpPr/>
          <p:nvPr/>
        </p:nvSpPr>
        <p:spPr>
          <a:xfrm>
            <a:off x="838080" y="365040"/>
            <a:ext cx="10514520" cy="87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3.4.3. Lượng tin riêng (Cont.)</a:t>
            </a:r>
            <a:endParaRPr lang="en-US" sz="4400" b="0" strike="noStrike" spc="-1">
              <a:latin typeface="Arial"/>
            </a:endParaRPr>
          </a:p>
        </p:txBody>
      </p:sp>
      <p:pic>
        <p:nvPicPr>
          <p:cNvPr id="157" name="Content Placeholder 3"/>
          <p:cNvPicPr/>
          <p:nvPr/>
        </p:nvPicPr>
        <p:blipFill>
          <a:blip r:embed="rId2"/>
          <a:stretch/>
        </p:blipFill>
        <p:spPr>
          <a:xfrm>
            <a:off x="2670840" y="1335960"/>
            <a:ext cx="7029720" cy="5611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3.4.3. Entropy của nguồn (Cont.)</a:t>
            </a:r>
            <a:endParaRPr lang="en-US" sz="4400" b="0" strike="noStrike" spc="-1">
              <a:latin typeface="Arial"/>
            </a:endParaRPr>
          </a:p>
        </p:txBody>
      </p:sp>
      <p:pic>
        <p:nvPicPr>
          <p:cNvPr id="159" name="Content Placeholder 5"/>
          <p:cNvPicPr/>
          <p:nvPr/>
        </p:nvPicPr>
        <p:blipFill>
          <a:blip r:embed="rId2"/>
          <a:stretch/>
        </p:blipFill>
        <p:spPr>
          <a:xfrm>
            <a:off x="3324240" y="2016000"/>
            <a:ext cx="6689880" cy="1324440"/>
          </a:xfrm>
          <a:prstGeom prst="rect">
            <a:avLst/>
          </a:prstGeom>
          <a:ln>
            <a:noFill/>
          </a:ln>
        </p:spPr>
      </p:pic>
      <p:pic>
        <p:nvPicPr>
          <p:cNvPr id="160" name="Picture 6"/>
          <p:cNvPicPr/>
          <p:nvPr/>
        </p:nvPicPr>
        <p:blipFill>
          <a:blip r:embed="rId3"/>
          <a:stretch/>
        </p:blipFill>
        <p:spPr>
          <a:xfrm>
            <a:off x="3324240" y="4016520"/>
            <a:ext cx="6278040" cy="1164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3,4.3.   (Cont.)</a:t>
            </a:r>
            <a:endParaRPr lang="en-US" sz="4400" b="0" strike="noStrike" spc="-1">
              <a:latin typeface="Arial"/>
            </a:endParaRPr>
          </a:p>
        </p:txBody>
      </p:sp>
      <p:sp>
        <p:nvSpPr>
          <p:cNvPr id="16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liên tục:</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Entropy của nguồn dừng:</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H(X) max:</a:t>
            </a:r>
            <a:endParaRPr lang="en-US" sz="24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Nguồn có công suất đỉnh hữu hạn: Pmax, Pmin là các giá trị hữu hạn</a:t>
            </a:r>
            <a:endParaRPr lang="en-US" sz="2000" b="0" strike="noStrike" spc="-1">
              <a:latin typeface="Arial"/>
            </a:endParaRPr>
          </a:p>
          <a:p>
            <a:pPr marL="1600200" lvl="3" indent="-227520">
              <a:lnSpc>
                <a:spcPct val="90000"/>
              </a:lnSpc>
              <a:spcBef>
                <a:spcPts val="499"/>
              </a:spcBef>
              <a:buClr>
                <a:srgbClr val="000000"/>
              </a:buClr>
              <a:buFont typeface="Arial"/>
              <a:buChar char="•"/>
            </a:pPr>
            <a:r>
              <a:rPr lang="en-US" sz="1800" b="0" strike="noStrike" spc="-1">
                <a:solidFill>
                  <a:srgbClr val="000000"/>
                </a:solidFill>
                <a:latin typeface="Calibri"/>
                <a:ea typeface="DejaVu Sans"/>
              </a:rPr>
              <a:t>xmax =  ; xmin = </a:t>
            </a:r>
            <a:endParaRPr lang="en-US" sz="1800" b="0" strike="noStrike" spc="-1">
              <a:latin typeface="Arial"/>
            </a:endParaRPr>
          </a:p>
          <a:p>
            <a:pPr marL="1600200" lvl="3" indent="-227520">
              <a:lnSpc>
                <a:spcPct val="90000"/>
              </a:lnSpc>
              <a:spcBef>
                <a:spcPts val="499"/>
              </a:spcBef>
              <a:buClr>
                <a:srgbClr val="000000"/>
              </a:buClr>
              <a:buFont typeface="Arial"/>
              <a:buChar char="•"/>
            </a:pPr>
            <a:r>
              <a:rPr lang="en-US" sz="1800" b="0" strike="noStrike" spc="-1">
                <a:solidFill>
                  <a:srgbClr val="000000"/>
                </a:solidFill>
                <a:latin typeface="Calibri"/>
                <a:ea typeface="DejaVu Sans"/>
              </a:rPr>
              <a:t>H(X) max = log (xmax – xmin) khi nguồn có phân bố đều ( P(x) = 1/(xmax- xmin)) cho mọi x)  </a:t>
            </a:r>
            <a:endParaRPr lang="en-US" sz="18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Nguồn có công suất trung bình hữu hạn: Pav is là giá trị hữu hạn</a:t>
            </a:r>
            <a:endParaRPr lang="en-US" sz="2000" b="0" strike="noStrike" spc="-1">
              <a:latin typeface="Arial"/>
            </a:endParaRPr>
          </a:p>
          <a:p>
            <a:pPr marL="1600200" lvl="3" indent="-227520">
              <a:lnSpc>
                <a:spcPct val="90000"/>
              </a:lnSpc>
              <a:spcBef>
                <a:spcPts val="499"/>
              </a:spcBef>
              <a:buClr>
                <a:srgbClr val="000000"/>
              </a:buClr>
              <a:buFont typeface="Arial"/>
              <a:buChar char="•"/>
            </a:pPr>
            <a:r>
              <a:rPr lang="en-US" sz="1800" b="0" strike="noStrike" spc="-1">
                <a:solidFill>
                  <a:srgbClr val="000000"/>
                </a:solidFill>
                <a:latin typeface="Calibri"/>
                <a:ea typeface="DejaVu Sans"/>
              </a:rPr>
              <a:t>H(X) max = log </a:t>
            </a:r>
            <a:r>
              <a:rPr lang="en-US" sz="1800" b="0" strike="noStrike" spc="-1">
                <a:solidFill>
                  <a:srgbClr val="000000"/>
                </a:solidFill>
                <a:latin typeface="Calibri"/>
                <a:ea typeface="Cambria Math"/>
              </a:rPr>
              <a:t>                </a:t>
            </a:r>
            <a:endParaRPr lang="en-US" sz="1800" b="0" strike="noStrike" spc="-1">
              <a:latin typeface="Arial"/>
            </a:endParaRPr>
          </a:p>
          <a:p>
            <a:pPr marL="2057400" lvl="4" indent="-227520">
              <a:lnSpc>
                <a:spcPct val="90000"/>
              </a:lnSpc>
              <a:spcBef>
                <a:spcPts val="499"/>
              </a:spcBef>
              <a:buClr>
                <a:srgbClr val="000000"/>
              </a:buClr>
              <a:buFont typeface="Arial"/>
              <a:buChar char="•"/>
            </a:pPr>
            <a:r>
              <a:rPr lang="en-US" sz="1800" b="0" strike="noStrike" spc="-1">
                <a:solidFill>
                  <a:srgbClr val="000000"/>
                </a:solidFill>
                <a:latin typeface="Calibri"/>
                <a:ea typeface="Cambria Math"/>
              </a:rPr>
              <a:t>e: cơ số tự nhiên</a:t>
            </a:r>
            <a:endParaRPr lang="en-US" sz="1800" b="0" strike="noStrike" spc="-1">
              <a:latin typeface="Arial"/>
            </a:endParaRPr>
          </a:p>
          <a:p>
            <a:pPr>
              <a:lnSpc>
                <a:spcPct val="100000"/>
              </a:lnSpc>
            </a:pPr>
            <a:endParaRPr lang="en-US" sz="1800" b="0" strike="noStrike" spc="-1">
              <a:latin typeface="Arial"/>
            </a:endParaRPr>
          </a:p>
        </p:txBody>
      </p:sp>
      <p:pic>
        <p:nvPicPr>
          <p:cNvPr id="164" name="Picture 3"/>
          <p:cNvPicPr/>
          <p:nvPr/>
        </p:nvPicPr>
        <p:blipFill>
          <a:blip r:embed="rId3"/>
          <a:stretch/>
        </p:blipFill>
        <p:spPr>
          <a:xfrm>
            <a:off x="4367160" y="2952720"/>
            <a:ext cx="3456360" cy="951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3.4.3.  (Cont.)</a:t>
            </a:r>
            <a:endParaRPr lang="en-US" sz="4400" b="0" strike="noStrike" spc="-1">
              <a:latin typeface="Arial"/>
            </a:endParaRPr>
          </a:p>
        </p:txBody>
      </p:sp>
      <p:sp>
        <p:nvSpPr>
          <p:cNvPr id="166"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liên tục:</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Entropy của nguồn dừng:</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H(X) max:</a:t>
            </a:r>
            <a:endParaRPr lang="en-US" sz="24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Nguồn có công suất đỉnh hữu hạnr: Pmax là giá trị hữu hạn</a:t>
            </a:r>
            <a:endParaRPr lang="en-US" sz="2000" b="0" strike="noStrike" spc="-1">
              <a:latin typeface="Arial"/>
            </a:endParaRPr>
          </a:p>
          <a:p>
            <a:pPr marL="1600200" lvl="3" indent="-227520">
              <a:lnSpc>
                <a:spcPct val="90000"/>
              </a:lnSpc>
              <a:spcBef>
                <a:spcPts val="499"/>
              </a:spcBef>
              <a:buClr>
                <a:srgbClr val="000000"/>
              </a:buClr>
              <a:buFont typeface="Arial"/>
              <a:buChar char="•"/>
            </a:pPr>
            <a:r>
              <a:rPr lang="en-US" sz="1800" b="0" strike="noStrike" spc="-1">
                <a:solidFill>
                  <a:srgbClr val="000000"/>
                </a:solidFill>
                <a:latin typeface="Calibri"/>
                <a:ea typeface="DejaVu Sans"/>
              </a:rPr>
              <a:t>xmax =  ; xmin = -</a:t>
            </a:r>
            <a:endParaRPr lang="en-US" sz="1800" b="0" strike="noStrike" spc="-1">
              <a:latin typeface="Arial"/>
            </a:endParaRPr>
          </a:p>
          <a:p>
            <a:pPr marL="1600200" lvl="3" indent="-227520">
              <a:lnSpc>
                <a:spcPct val="90000"/>
              </a:lnSpc>
              <a:spcBef>
                <a:spcPts val="499"/>
              </a:spcBef>
              <a:buClr>
                <a:srgbClr val="000000"/>
              </a:buClr>
              <a:buFont typeface="Arial"/>
              <a:buChar char="•"/>
            </a:pPr>
            <a:r>
              <a:rPr lang="en-US" sz="1800" b="0" strike="noStrike" spc="-1">
                <a:solidFill>
                  <a:srgbClr val="000000"/>
                </a:solidFill>
                <a:latin typeface="Calibri"/>
                <a:ea typeface="DejaVu Sans"/>
              </a:rPr>
              <a:t>H(X) max = log (2xmax)  khi nguồn có phân bố đều  ( P(x) = 1/(2xmax) với mọi x)  </a:t>
            </a:r>
            <a:endParaRPr lang="en-US" sz="18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Nguồn có công suất trung bình hạn chế: Pav là giá trị hữu hạn</a:t>
            </a:r>
            <a:endParaRPr lang="en-US" sz="2000" b="0" strike="noStrike" spc="-1">
              <a:latin typeface="Arial"/>
            </a:endParaRPr>
          </a:p>
          <a:p>
            <a:pPr marL="1600200" lvl="3" indent="-227520">
              <a:lnSpc>
                <a:spcPct val="90000"/>
              </a:lnSpc>
              <a:spcBef>
                <a:spcPts val="499"/>
              </a:spcBef>
              <a:buClr>
                <a:srgbClr val="000000"/>
              </a:buClr>
              <a:buFont typeface="Arial"/>
              <a:buChar char="•"/>
            </a:pPr>
            <a:r>
              <a:rPr lang="en-US" sz="1800" b="0" strike="noStrike" spc="-1">
                <a:solidFill>
                  <a:srgbClr val="000000"/>
                </a:solidFill>
                <a:latin typeface="Calibri"/>
                <a:ea typeface="DejaVu Sans"/>
              </a:rPr>
              <a:t>H(X) max = ln</a:t>
            </a:r>
            <a:endParaRPr lang="en-US" sz="1800" b="0" strike="noStrike" spc="-1">
              <a:latin typeface="Arial"/>
            </a:endParaRPr>
          </a:p>
          <a:p>
            <a:pPr marL="2057400" lvl="4" indent="-227520">
              <a:lnSpc>
                <a:spcPct val="90000"/>
              </a:lnSpc>
              <a:spcBef>
                <a:spcPts val="499"/>
              </a:spcBef>
              <a:buClr>
                <a:srgbClr val="000000"/>
              </a:buClr>
              <a:buFont typeface="Arial"/>
              <a:buChar char="•"/>
            </a:pPr>
            <a:r>
              <a:rPr lang="en-US" sz="1800" b="0" strike="noStrike" spc="-1">
                <a:solidFill>
                  <a:srgbClr val="000000"/>
                </a:solidFill>
                <a:latin typeface="Calibri"/>
                <a:ea typeface="DejaVu Sans"/>
              </a:rPr>
              <a:t>e: cơ số tự nhiên</a:t>
            </a:r>
            <a:endParaRPr lang="en-US" sz="1800" b="0" strike="noStrike" spc="-1">
              <a:latin typeface="Arial"/>
            </a:endParaRPr>
          </a:p>
          <a:p>
            <a:pPr>
              <a:lnSpc>
                <a:spcPct val="100000"/>
              </a:lnSpc>
            </a:pPr>
            <a:endParaRPr lang="en-US" sz="1800" b="0" strike="noStrike" spc="-1">
              <a:latin typeface="Arial"/>
            </a:endParaRPr>
          </a:p>
        </p:txBody>
      </p:sp>
      <p:pic>
        <p:nvPicPr>
          <p:cNvPr id="168" name="Picture 3"/>
          <p:cNvPicPr/>
          <p:nvPr/>
        </p:nvPicPr>
        <p:blipFill>
          <a:blip r:embed="rId3"/>
          <a:stretch/>
        </p:blipFill>
        <p:spPr>
          <a:xfrm>
            <a:off x="4367160" y="2952720"/>
            <a:ext cx="3456360" cy="951480"/>
          </a:xfrm>
          <a:prstGeom prst="rect">
            <a:avLst/>
          </a:prstGeom>
          <a:ln>
            <a:noFill/>
          </a:ln>
        </p:spPr>
      </p:pic>
      <p:pic>
        <p:nvPicPr>
          <p:cNvPr id="169" name="Picture 4"/>
          <p:cNvPicPr/>
          <p:nvPr/>
        </p:nvPicPr>
        <p:blipFill>
          <a:blip r:embed="rId4"/>
          <a:stretch/>
        </p:blipFill>
        <p:spPr>
          <a:xfrm>
            <a:off x="8667360" y="5144760"/>
            <a:ext cx="1455120" cy="594720"/>
          </a:xfrm>
          <a:prstGeom prst="rect">
            <a:avLst/>
          </a:prstGeom>
          <a:ln>
            <a:noFill/>
          </a:ln>
        </p:spPr>
      </p:pic>
      <p:pic>
        <p:nvPicPr>
          <p:cNvPr id="170" name="Picture 5"/>
          <p:cNvPicPr/>
          <p:nvPr/>
        </p:nvPicPr>
        <p:blipFill>
          <a:blip r:embed="rId4"/>
          <a:stretch/>
        </p:blipFill>
        <p:spPr>
          <a:xfrm>
            <a:off x="8820000" y="5297400"/>
            <a:ext cx="1455120" cy="594720"/>
          </a:xfrm>
          <a:prstGeom prst="rect">
            <a:avLst/>
          </a:prstGeom>
          <a:ln>
            <a:noFill/>
          </a:ln>
        </p:spPr>
      </p:pic>
      <p:pic>
        <p:nvPicPr>
          <p:cNvPr id="171" name="Picture 6"/>
          <p:cNvPicPr/>
          <p:nvPr/>
        </p:nvPicPr>
        <p:blipFill>
          <a:blip r:embed="rId4"/>
          <a:stretch/>
        </p:blipFill>
        <p:spPr>
          <a:xfrm>
            <a:off x="8820000" y="5271480"/>
            <a:ext cx="1455120" cy="594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3.4.4.  Độ dư của nguồn</a:t>
            </a:r>
            <a:endParaRPr lang="en-US" sz="4400" b="0" strike="noStrike" spc="-1">
              <a:latin typeface="Arial"/>
            </a:endParaRPr>
          </a:p>
        </p:txBody>
      </p:sp>
      <p:sp>
        <p:nvSpPr>
          <p:cNvPr id="173"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có H(X)max:</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Lượng tin mang bởi mỗi tin của nguồn là  max</a:t>
            </a:r>
            <a:endParaRPr lang="en-US" sz="24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có  H(X) &lt; H(X)max:</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Lượng tin mang bởi mỗi tin của nguồn chưa đạt max</a:t>
            </a:r>
            <a:endParaRPr lang="en-US" sz="24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Số lượng tin trong choỗi của nguồn có H(X)max là  min để mạng lượng tin xác định</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Tạo ra nguồn tin cho trước: Nguồn có  H(X)  &lt; H(X)max cần tạo nhiều tin hơn nguồn  H(X) = H</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Nguồn có  H(X) &lt; H(X)max có sự dư thừa (tin tạo ra)</a:t>
            </a:r>
            <a:endParaRPr lang="en-US" sz="24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Độ dư của nguồn định nghĩa bởi H(X)max – H(X)</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Miền xác định của nguồn có  H(X)max và  H(X) giống nhau</a:t>
            </a:r>
            <a:endParaRPr lang="en-US" sz="24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có độ dư = 0:  Mỗi ký hiệu mạng lớn tin lowns nhất</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có độ dư &gt;0:  Cần nén để giảm bớt số ký hiệu </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Nén tốt nhất sẽ đạt được khi làm cho H(X) = H(X)max</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3.4.4. Độ dư của nguồn(Cont.)</a:t>
            </a:r>
            <a:endParaRPr lang="en-US" sz="4400" b="0" strike="noStrike" spc="-1">
              <a:latin typeface="Arial"/>
            </a:endParaRPr>
          </a:p>
        </p:txBody>
      </p:sp>
      <p:sp>
        <p:nvSpPr>
          <p:cNvPr id="175"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Ví dụ:</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 Nguồn  S1 = {0,1} với P(S1) = {1/2,1/2}</a:t>
            </a:r>
            <a:endParaRPr lang="en-US" sz="24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H(S1)max =   = 2 = 1 bit/ ký hiệu</a:t>
            </a:r>
            <a:endParaRPr lang="en-US" sz="20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Nguồn S2 ={0,1} với P(S2) = {3/4,1/4}</a:t>
            </a:r>
            <a:endParaRPr lang="en-US" sz="24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H(S2) =    ≈ 2 – 1.19 ≈ 0.81 bits/ký hiệul</a:t>
            </a:r>
            <a:endParaRPr lang="en-US" sz="2000" b="0" strike="noStrike" spc="-1">
              <a:latin typeface="Arial"/>
            </a:endParaRPr>
          </a:p>
          <a:p>
            <a:pPr marL="457200">
              <a:lnSpc>
                <a:spcPct val="90000"/>
              </a:lnSpc>
              <a:spcBef>
                <a:spcPts val="499"/>
              </a:spcBef>
            </a:pPr>
            <a:r>
              <a:rPr lang="en-US" sz="2400" b="0" strike="noStrike" spc="-1">
                <a:solidFill>
                  <a:srgbClr val="000000"/>
                </a:solidFill>
                <a:latin typeface="Wingdings"/>
                <a:ea typeface="DejaVu Sans"/>
              </a:rPr>
              <a:t></a:t>
            </a:r>
            <a:r>
              <a:rPr lang="en-US" sz="2400" b="0" strike="noStrike" spc="-1">
                <a:solidFill>
                  <a:srgbClr val="000000"/>
                </a:solidFill>
                <a:latin typeface="Calibri"/>
                <a:ea typeface="DejaVu Sans"/>
              </a:rPr>
              <a:t>Để tạo lượng tin 810 bits</a:t>
            </a:r>
            <a:endParaRPr lang="en-US" sz="24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S1 cần tạo  810 ký hiệu</a:t>
            </a:r>
            <a:endParaRPr lang="en-US" sz="20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S2 cần tạo   1000 ký hiệu</a:t>
            </a:r>
            <a:endParaRPr lang="en-US" sz="20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S2 có độ dư: H(X)max – H(X) =  1 – 0.81 = 0.19 bits/ký hiệu</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3.4.5. Mở rộng nguồn</a:t>
            </a:r>
            <a:endParaRPr lang="en-US" sz="4400" b="0" strike="noStrike" spc="-1">
              <a:latin typeface="Arial"/>
            </a:endParaRPr>
          </a:p>
        </p:txBody>
      </p:sp>
      <p:sp>
        <p:nvSpPr>
          <p:cNvPr id="178"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Mở rộng nguồn cho nguồn  S: </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 là nguồn mà mỗi ký hiệu của nó   n ký hiệu của nguồn S ( trong ký hiệu thứ I của nguồn mở rộng)</a:t>
            </a:r>
            <a:endParaRPr lang="en-US" sz="24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 = … </a:t>
            </a:r>
            <a:endParaRPr lang="en-US" sz="20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Các ký hiệu của nguồn S trong  </a:t>
            </a:r>
            <a:endParaRPr lang="en-US" sz="24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P() = P() P()… P()</a:t>
            </a:r>
            <a:endParaRPr lang="en-US" sz="20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Entropy của :</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H() = n H(S)</a:t>
            </a:r>
            <a:endParaRPr lang="en-US" sz="2400" b="0" strike="noStrike" spc="-1">
              <a:latin typeface="Arial"/>
            </a:endParaRPr>
          </a:p>
          <a:p>
            <a:pPr>
              <a:lnSpc>
                <a:spcPct val="90000"/>
              </a:lnSpc>
              <a:spcBef>
                <a:spcPts val="1001"/>
              </a:spcBef>
            </a:pPr>
            <a:endParaRPr lang="en-US" sz="2400" b="0" strike="noStrike" spc="-1">
              <a:latin typeface="Arial"/>
            </a:endParaRPr>
          </a:p>
          <a:p>
            <a:pPr marL="457200">
              <a:lnSpc>
                <a:spcPct val="90000"/>
              </a:lnSpc>
              <a:spcBef>
                <a:spcPts val="499"/>
              </a:spcBef>
            </a:pPr>
            <a:r>
              <a:rPr lang="en-US" sz="2400" b="0" strike="noStrike" spc="-1">
                <a:solidFill>
                  <a:srgbClr val="000000"/>
                </a:solidFill>
                <a:latin typeface="Calibri"/>
                <a:ea typeface="DejaVu Sans"/>
              </a:rPr>
              <a:t>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3.4.5. Extension source</a:t>
            </a:r>
            <a:endParaRPr lang="en-US" sz="4400" b="0" strike="noStrike" spc="-1">
              <a:latin typeface="Arial"/>
            </a:endParaRPr>
          </a:p>
        </p:txBody>
      </p:sp>
      <p:sp>
        <p:nvSpPr>
          <p:cNvPr id="181"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không nhớ S{0,1}</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 0.2,  = 0.8</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mở rộng?</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 E.g: , ? H()?</a:t>
            </a:r>
            <a:endParaRPr lang="en-US" sz="2800" b="0" strike="noStrike" spc="-1">
              <a:latin typeface="Arial"/>
            </a:endParaRPr>
          </a:p>
          <a:p>
            <a:pPr marL="457200">
              <a:lnSpc>
                <a:spcPct val="90000"/>
              </a:lnSpc>
              <a:spcBef>
                <a:spcPts val="499"/>
              </a:spcBef>
            </a:pPr>
            <a:r>
              <a:rPr lang="en-US" sz="2400" b="0" strike="noStrike" spc="-1">
                <a:solidFill>
                  <a:srgbClr val="000000"/>
                </a:solidFill>
                <a:latin typeface="Calibri"/>
                <a:ea typeface="DejaVu Sans"/>
              </a:rPr>
              <a:t>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3.4.6. Tốc độ tạo tin của nguồn</a:t>
            </a:r>
            <a:endParaRPr lang="en-US" sz="4400" b="0" strike="noStrike" spc="-1">
              <a:latin typeface="Arial"/>
            </a:endParaRPr>
          </a:p>
        </p:txBody>
      </p:sp>
      <p:sp>
        <p:nvSpPr>
          <p:cNvPr id="184"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Tốc độ tạo tin của nguồn (R): Là lượng tin trung bình mà nguồn tạo được trong một đơn vị thời gian</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R = </a:t>
            </a:r>
            <a:r>
              <a:rPr lang="en-US" sz="2800" b="0" i="1" strike="noStrike" spc="-1">
                <a:solidFill>
                  <a:srgbClr val="000000"/>
                </a:solidFill>
                <a:latin typeface="Calibri"/>
                <a:ea typeface="DejaVu Sans"/>
              </a:rPr>
              <a:t>H(X)</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  Số tin nguồn có thể tạo trong một đơn vị thời gian</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H(X): Lượng tin trung bình chưa trong mỗi tin (entropy)</a:t>
            </a:r>
            <a:endParaRPr lang="en-US" sz="24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Trong trường hợp của lý thuyết thông tin,    </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Trong trường hợp rời rạc</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 = F </a:t>
            </a:r>
            <a:endParaRPr lang="en-US" sz="24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F: là số tin nguồn tạo ra trong một đơn vị thời gian hay nhịp tạo tin của nguồn</a:t>
            </a:r>
            <a:endParaRPr lang="en-US" sz="20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R = F </a:t>
            </a:r>
            <a:r>
              <a:rPr lang="en-US" sz="2000" b="0" i="1" strike="noStrike" spc="-1">
                <a:solidFill>
                  <a:srgbClr val="000000"/>
                </a:solidFill>
                <a:latin typeface="Calibri"/>
                <a:ea typeface="DejaVu Sans"/>
              </a:rPr>
              <a:t>H(X)</a:t>
            </a:r>
            <a:endParaRPr lang="en-US" sz="2000" b="0" strike="noStrike" spc="-1">
              <a:latin typeface="Arial"/>
            </a:endParaRPr>
          </a:p>
          <a:p>
            <a:pPr marL="1143000" lvl="2" indent="-227520">
              <a:lnSpc>
                <a:spcPct val="90000"/>
              </a:lnSpc>
              <a:spcBef>
                <a:spcPts val="499"/>
              </a:spcBef>
              <a:buClr>
                <a:srgbClr val="000000"/>
              </a:buClr>
              <a:buFont typeface="Arial"/>
              <a:buChar char="•"/>
            </a:pPr>
            <a:r>
              <a:rPr lang="en-US" sz="2000" b="0" i="1" strike="noStrike" spc="-1">
                <a:solidFill>
                  <a:srgbClr val="000000"/>
                </a:solidFill>
                <a:latin typeface="Calibri"/>
                <a:ea typeface="DejaVu Sans"/>
              </a:rPr>
              <a:t>Rmax = F  log |X| </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3.4.6. Tốc độ tạo tin (Cont.)</a:t>
            </a:r>
            <a:endParaRPr lang="en-US" sz="4400" b="0" strike="noStrike" spc="-1">
              <a:latin typeface="Arial"/>
            </a:endParaRPr>
          </a:p>
        </p:txBody>
      </p:sp>
      <p:sp>
        <p:nvSpPr>
          <p:cNvPr id="18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tạo   9.6 kbaud: </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	(baud = tin/ s)</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Tốc đọ tạo tin R =?   </a:t>
            </a:r>
            <a:endParaRPr lang="en-US" sz="2800" b="0" strike="noStrike" spc="-1">
              <a:latin typeface="Arial"/>
            </a:endParaRPr>
          </a:p>
          <a:p>
            <a:pPr>
              <a:lnSpc>
                <a:spcPct val="90000"/>
              </a:lnSpc>
              <a:spcBef>
                <a:spcPts val="1001"/>
              </a:spcBef>
            </a:pPr>
            <a:endParaRPr lang="en-US" sz="2800" b="0" strike="noStrike" spc="-1">
              <a:latin typeface="Arial"/>
            </a:endParaRPr>
          </a:p>
        </p:txBody>
      </p:sp>
      <p:pic>
        <p:nvPicPr>
          <p:cNvPr id="188" name="Picture 3"/>
          <p:cNvPicPr/>
          <p:nvPr/>
        </p:nvPicPr>
        <p:blipFill>
          <a:blip r:embed="rId2"/>
          <a:stretch/>
        </p:blipFill>
        <p:spPr>
          <a:xfrm>
            <a:off x="7101000" y="2062080"/>
            <a:ext cx="3056400" cy="2275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a:t>
            </a:r>
            <a:endParaRPr lang="en-US" sz="4400" b="0" strike="noStrike" spc="-1">
              <a:latin typeface="Arial"/>
            </a:endParaRPr>
          </a:p>
        </p:txBody>
      </p:sp>
      <p:sp>
        <p:nvSpPr>
          <p:cNvPr id="88"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rời rạc </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Tạo  ra các chữ cái (ký hiệu nguồn) rời rạc </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Bảng chữ cái thường là hữu hạn</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Các loại nguồn rời rạc:</a:t>
            </a:r>
            <a:endParaRPr lang="en-US" sz="2400" b="0" strike="noStrike" spc="-1">
              <a:latin typeface="Arial"/>
            </a:endParaRPr>
          </a:p>
          <a:p>
            <a:pPr marL="1143000" lvl="2" indent="-227520">
              <a:lnSpc>
                <a:spcPct val="90000"/>
              </a:lnSpc>
              <a:spcBef>
                <a:spcPts val="499"/>
              </a:spcBef>
              <a:buClr>
                <a:srgbClr val="000000"/>
              </a:buClr>
              <a:buFont typeface="Arial"/>
              <a:buChar char="•"/>
            </a:pPr>
            <a:r>
              <a:rPr lang="en-US" sz="2000" b="0" i="1" strike="noStrike" spc="-1">
                <a:solidFill>
                  <a:srgbClr val="000000"/>
                </a:solidFill>
                <a:latin typeface="Calibri"/>
                <a:ea typeface="DejaVu Sans"/>
              </a:rPr>
              <a:t>Nguồn rời rạc không nhớ: các chữ được tạo ra độc lập nhau</a:t>
            </a:r>
            <a:r>
              <a:rPr lang="en-US" sz="2000" b="0" strike="noStrike" spc="-1">
                <a:solidFill>
                  <a:srgbClr val="000000"/>
                </a:solidFill>
                <a:latin typeface="Calibri"/>
                <a:ea typeface="DejaVu Sans"/>
              </a:rPr>
              <a:t>.</a:t>
            </a:r>
            <a:endParaRPr lang="en-US" sz="2000" b="0" strike="noStrike" spc="-1">
              <a:latin typeface="Arial"/>
            </a:endParaRPr>
          </a:p>
          <a:p>
            <a:pPr marL="1600200" lvl="3" indent="-227520">
              <a:lnSpc>
                <a:spcPct val="90000"/>
              </a:lnSpc>
              <a:spcBef>
                <a:spcPts val="499"/>
              </a:spcBef>
              <a:buClr>
                <a:srgbClr val="000000"/>
              </a:buClr>
              <a:buFont typeface="Arial"/>
              <a:buChar char="•"/>
            </a:pPr>
            <a:r>
              <a:rPr lang="en-US" sz="1800" b="0" strike="noStrike" spc="-1">
                <a:solidFill>
                  <a:srgbClr val="000000"/>
                </a:solidFill>
                <a:latin typeface="Calibri"/>
                <a:ea typeface="DejaVu Sans"/>
              </a:rPr>
              <a:t>Chữ tạo ra ở một thời điểm không phụ thuộc vào chữ tạo ra ở bất cứ thời điểm nào khác</a:t>
            </a:r>
            <a:endParaRPr lang="en-US" sz="1800" b="0" strike="noStrike" spc="-1">
              <a:latin typeface="Arial"/>
            </a:endParaRPr>
          </a:p>
          <a:p>
            <a:pPr marL="1600200" lvl="3" indent="-227520">
              <a:lnSpc>
                <a:spcPct val="90000"/>
              </a:lnSpc>
              <a:spcBef>
                <a:spcPts val="499"/>
              </a:spcBef>
              <a:buClr>
                <a:srgbClr val="000000"/>
              </a:buClr>
              <a:buFont typeface="Arial"/>
              <a:buChar char="•"/>
            </a:pPr>
            <a:r>
              <a:rPr lang="en-US" sz="1800" b="0" strike="noStrike" spc="-1">
                <a:solidFill>
                  <a:srgbClr val="000000"/>
                </a:solidFill>
                <a:latin typeface="Calibri"/>
                <a:ea typeface="DejaVu Sans"/>
              </a:rPr>
              <a:t>Biến ngẫu nhiên mô tả nguồn này là </a:t>
            </a:r>
            <a:endParaRPr lang="en-US" sz="1800" b="0" strike="noStrike" spc="-1">
              <a:latin typeface="Arial"/>
            </a:endParaRPr>
          </a:p>
          <a:p>
            <a:pPr marL="2057400" lvl="4" indent="-227520">
              <a:lnSpc>
                <a:spcPct val="90000"/>
              </a:lnSpc>
              <a:spcBef>
                <a:spcPts val="499"/>
              </a:spcBef>
              <a:buClr>
                <a:srgbClr val="000000"/>
              </a:buClr>
              <a:buFont typeface="Arial"/>
              <a:buChar char="•"/>
            </a:pPr>
            <a:r>
              <a:rPr lang="en-US" sz="1800" b="0" strike="noStrike" spc="-1">
                <a:solidFill>
                  <a:srgbClr val="000000"/>
                </a:solidFill>
                <a:latin typeface="Calibri"/>
                <a:ea typeface="DejaVu Sans"/>
              </a:rPr>
              <a:t>X = {x1, x2…xn}</a:t>
            </a:r>
            <a:endParaRPr lang="en-US" sz="1800" b="0" strike="noStrike" spc="-1">
              <a:latin typeface="Arial"/>
            </a:endParaRPr>
          </a:p>
          <a:p>
            <a:pPr marL="2057400" lvl="4" indent="-227520">
              <a:lnSpc>
                <a:spcPct val="90000"/>
              </a:lnSpc>
              <a:spcBef>
                <a:spcPts val="499"/>
              </a:spcBef>
              <a:buClr>
                <a:srgbClr val="000000"/>
              </a:buClr>
              <a:buFont typeface="Arial"/>
              <a:buChar char="•"/>
            </a:pPr>
            <a:r>
              <a:rPr lang="en-US" sz="1800" b="0" strike="noStrike" spc="-1">
                <a:solidFill>
                  <a:srgbClr val="000000"/>
                </a:solidFill>
                <a:latin typeface="Calibri"/>
                <a:ea typeface="DejaVu Sans"/>
              </a:rPr>
              <a:t>P(X) = {P(x1), P(x2),…P(Xn)}</a:t>
            </a:r>
            <a:endParaRPr lang="en-US" sz="1800" b="0" strike="noStrike" spc="-1">
              <a:latin typeface="Arial"/>
            </a:endParaRPr>
          </a:p>
          <a:p>
            <a:pPr marL="1143000" lvl="2" indent="-227520">
              <a:lnSpc>
                <a:spcPct val="90000"/>
              </a:lnSpc>
              <a:spcBef>
                <a:spcPts val="499"/>
              </a:spcBef>
              <a:buClr>
                <a:srgbClr val="000000"/>
              </a:buClr>
              <a:buFont typeface="Arial"/>
              <a:buChar char="•"/>
            </a:pPr>
            <a:r>
              <a:rPr lang="en-US" sz="2000" b="0" i="1" strike="noStrike" spc="-1">
                <a:solidFill>
                  <a:srgbClr val="000000"/>
                </a:solidFill>
                <a:latin typeface="Calibri"/>
                <a:ea typeface="DejaVu Sans"/>
              </a:rPr>
              <a:t>Nguồn rời rạc có nhớ: một ký hiệu nguồn (chữ) được tạo ra phụ thuộc vào một số chữ đã tạo ra trước đó</a:t>
            </a:r>
            <a:endParaRPr lang="en-US" sz="2000" b="0" strike="noStrike" spc="-1">
              <a:latin typeface="Arial"/>
            </a:endParaRPr>
          </a:p>
          <a:p>
            <a:pPr marL="1600200" lvl="3" indent="-227520">
              <a:lnSpc>
                <a:spcPct val="90000"/>
              </a:lnSpc>
              <a:spcBef>
                <a:spcPts val="499"/>
              </a:spcBef>
              <a:buClr>
                <a:srgbClr val="000000"/>
              </a:buClr>
              <a:buFont typeface="Arial"/>
              <a:buChar char="•"/>
            </a:pPr>
            <a:r>
              <a:rPr lang="en-US" sz="1800" b="0" strike="noStrike" spc="-1">
                <a:solidFill>
                  <a:srgbClr val="000000"/>
                </a:solidFill>
                <a:latin typeface="Calibri"/>
                <a:ea typeface="DejaVu Sans"/>
              </a:rPr>
              <a:t> Nguồn có nhớ thường được mô hình hóa bởi choỗi Markov và gọi là nguồn Markov.</a:t>
            </a:r>
            <a:endParaRPr lang="en-US" sz="18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Nguồn Ergodic là nguồn có đặc trưng thốntruwngkhoong phụ thuộc gốc thời gian và trị trung bình theo thời gian bằng trị trung bình theo tập hợp</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3.4.6. Tốc độ tạo tin (Cont.)</a:t>
            </a:r>
            <a:endParaRPr lang="en-US" sz="4400" b="0" strike="noStrike" spc="-1">
              <a:latin typeface="Arial"/>
            </a:endParaRPr>
          </a:p>
        </p:txBody>
      </p:sp>
      <p:pic>
        <p:nvPicPr>
          <p:cNvPr id="190" name="Content Placeholder 3"/>
          <p:cNvPicPr/>
          <p:nvPr/>
        </p:nvPicPr>
        <p:blipFill>
          <a:blip r:embed="rId2"/>
          <a:stretch/>
        </p:blipFill>
        <p:spPr>
          <a:xfrm>
            <a:off x="1066680" y="2796480"/>
            <a:ext cx="10057320" cy="24087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3.4.6. Tốc độ tạo tin (Cont.)</a:t>
            </a:r>
            <a:endParaRPr lang="en-US" sz="4400" b="0" strike="noStrike" spc="-1">
              <a:latin typeface="Arial"/>
            </a:endParaRPr>
          </a:p>
        </p:txBody>
      </p:sp>
      <p:sp>
        <p:nvSpPr>
          <p:cNvPr id="19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Trong trường hợp liên tục</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Nguồn liên tục tương đương với nguồn được rời rạc từ nó với chu kỳ lấy mẫu là 1/(2 fmax) hay số mẫu trong 1 đơn vị thời gian là 2fmax</a:t>
            </a:r>
            <a:endParaRPr lang="en-US" sz="24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là số mẫu nguồn tạo ra được trong một đơn vị thời gian </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 = 2 Fmax</a:t>
            </a:r>
            <a:endParaRPr lang="en-US" sz="24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Fmax: tần số lớn nhất có trong bản tin nguồn tạo ra</a:t>
            </a:r>
            <a:endParaRPr lang="en-US" sz="20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R = 2 Fmax x H(x)</a:t>
            </a:r>
            <a:endParaRPr lang="en-US" sz="20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R = 2 Fmax x log (xmax – xmin)  khi nguồn có công suất đỉnh hạn chế</a:t>
            </a:r>
            <a:endParaRPr lang="en-US" sz="20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R = 2 Fmax x log    khi nguồn có công suất trung bình hạn chế</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838080" y="365040"/>
            <a:ext cx="10514520" cy="73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Bài tập 1. </a:t>
            </a:r>
            <a:endParaRPr lang="en-US" sz="4400" b="0" strike="noStrike" spc="-1">
              <a:latin typeface="Arial"/>
            </a:endParaRPr>
          </a:p>
        </p:txBody>
      </p:sp>
      <p:sp>
        <p:nvSpPr>
          <p:cNvPr id="195" name="CustomShape 2"/>
          <p:cNvSpPr/>
          <p:nvPr/>
        </p:nvSpPr>
        <p:spPr>
          <a:xfrm>
            <a:off x="838080" y="1371600"/>
            <a:ext cx="10514520" cy="480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Cho một nguồn chỉ tạo ra một bản tin có nội dung là “công nghệ thông tin” viết ở dạng chữ Việt không dấu, không phân biệt chữ thường chữ hoa, không có dấu cách giữa các từ. Mỗi ký tự trong bản tin là một tin được tạo ra từ nguồn. Xác suất xuất hiện của mỗi tin bằng tỷ số của số lần xuất hiện tin chia cho độ dài bản tin (tần suất xuất hiện của tin trong bản tin)</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	a. Hãy viết đúng bản tin được tạo ra</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	b. Hãy xác định mô hình nguồn (hai tập giá trị: tập tin của nguồn X và tập xác suất xuất hiện mối tin của nguồn p(X).</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c. Tinh Entropy của nguồn?</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d. Tính lượng tin của bản tin?</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 (cont.)</a:t>
            </a:r>
            <a:endParaRPr lang="en-US" sz="4400" b="0" strike="noStrike" spc="-1">
              <a:latin typeface="Arial"/>
            </a:endParaRPr>
          </a:p>
        </p:txBody>
      </p:sp>
      <p:sp>
        <p:nvSpPr>
          <p:cNvPr id="90"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liên tục: </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Bản tin tạo ra là liên tục (theo cả thời gian và giá trị)</a:t>
            </a:r>
            <a:endParaRPr lang="en-US" sz="24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Bản tin tạo ra sẽ có dạng một hàm liên tục</a:t>
            </a:r>
            <a:endParaRPr lang="en-US" sz="20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Biến ngẫu nhiên mô tả nguồn liên tục </a:t>
            </a:r>
            <a:endParaRPr lang="en-US" sz="2000" b="0" strike="noStrike" spc="-1">
              <a:latin typeface="Arial"/>
            </a:endParaRPr>
          </a:p>
          <a:p>
            <a:pPr marL="1600200" lvl="3" indent="-227520">
              <a:lnSpc>
                <a:spcPct val="90000"/>
              </a:lnSpc>
              <a:spcBef>
                <a:spcPts val="499"/>
              </a:spcBef>
              <a:buClr>
                <a:srgbClr val="000000"/>
              </a:buClr>
              <a:buFont typeface="Arial"/>
              <a:buChar char="•"/>
            </a:pPr>
            <a:r>
              <a:rPr lang="en-US" sz="1800" b="0" strike="noStrike" spc="-1">
                <a:solidFill>
                  <a:srgbClr val="000000"/>
                </a:solidFill>
                <a:latin typeface="Calibri"/>
                <a:ea typeface="DejaVu Sans"/>
              </a:rPr>
              <a:t>X = {x}   xmin &lt;x &lt; xmax</a:t>
            </a:r>
            <a:endParaRPr lang="en-US" sz="1800" b="0" strike="noStrike" spc="-1">
              <a:latin typeface="Arial"/>
            </a:endParaRPr>
          </a:p>
          <a:p>
            <a:pPr marL="1600200" lvl="3" indent="-227520">
              <a:lnSpc>
                <a:spcPct val="90000"/>
              </a:lnSpc>
              <a:spcBef>
                <a:spcPts val="499"/>
              </a:spcBef>
              <a:buClr>
                <a:srgbClr val="000000"/>
              </a:buClr>
              <a:buFont typeface="Arial"/>
              <a:buChar char="•"/>
            </a:pPr>
            <a:r>
              <a:rPr lang="en-US" sz="1800" b="0" strike="noStrike" spc="-1">
                <a:solidFill>
                  <a:srgbClr val="000000"/>
                </a:solidFill>
                <a:latin typeface="Calibri"/>
                <a:ea typeface="DejaVu Sans"/>
              </a:rPr>
              <a:t>(x):  Hàm mật độ xác suất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 (Cont.)</a:t>
            </a:r>
            <a:endParaRPr lang="en-US" sz="4400" b="0" strike="noStrike" spc="-1">
              <a:latin typeface="Arial"/>
            </a:endParaRPr>
          </a:p>
        </p:txBody>
      </p:sp>
      <p:sp>
        <p:nvSpPr>
          <p:cNvPr id="93" name="CustomShape 2"/>
          <p:cNvSpPr/>
          <p:nvPr/>
        </p:nvSpPr>
        <p:spPr>
          <a:xfrm>
            <a:off x="919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nhị phân:</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Nguồn rời rạc</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Bảng chữ hay tập tin của nguồn chỉ có 2 giá trị</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Ví dụ: X = {0,1}; P(X)= {0.5, 0.5}</a:t>
            </a:r>
            <a:endParaRPr lang="en-US" sz="24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Markov:</a:t>
            </a:r>
            <a:endParaRPr lang="en-US" sz="2800" b="0" strike="noStrike" spc="-1">
              <a:latin typeface="Arial"/>
            </a:endParaRPr>
          </a:p>
          <a:p>
            <a:pPr marL="990720" lvl="1" indent="-532440">
              <a:lnSpc>
                <a:spcPct val="90000"/>
              </a:lnSpc>
              <a:spcBef>
                <a:spcPts val="499"/>
              </a:spcBef>
              <a:buClr>
                <a:srgbClr val="000000"/>
              </a:buClr>
              <a:buFont typeface="Wingdings" charset="2"/>
              <a:buChar char=""/>
            </a:pPr>
            <a:r>
              <a:rPr lang="en-US" sz="2400" b="0" strike="noStrike" spc="-1">
                <a:solidFill>
                  <a:srgbClr val="000000"/>
                </a:solidFill>
                <a:latin typeface="Calibri"/>
                <a:ea typeface="DejaVu Sans"/>
              </a:rPr>
              <a:t>Mỗi ký hiệu nguồn chỉ phụ thuộc vào 1 ký hiệu xuất hiện trước nó.</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Tại thời điểm n, đầu ra của nguồn là ký hiệu  xj với xác suất  pị = p(xj,n|xi,n-1) khi tại (n-1) đầu ra của nguồn là xi</a:t>
            </a:r>
            <a:endParaRPr lang="en-US" sz="2400" b="0" strike="noStrike" spc="-1">
              <a:latin typeface="Arial"/>
            </a:endParaRPr>
          </a:p>
          <a:p>
            <a:pPr>
              <a:lnSpc>
                <a:spcPct val="100000"/>
              </a:lnSpc>
            </a:pP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                                  L: số lượng ký hiệu của nguồn</a:t>
            </a:r>
            <a:endParaRPr lang="en-US" sz="2400" b="0" strike="noStrike" spc="-1">
              <a:latin typeface="Arial"/>
            </a:endParaRPr>
          </a:p>
        </p:txBody>
      </p:sp>
      <p:pic>
        <p:nvPicPr>
          <p:cNvPr id="94" name="Picture 3"/>
          <p:cNvPicPr/>
          <p:nvPr/>
        </p:nvPicPr>
        <p:blipFill>
          <a:blip r:embed="rId2"/>
          <a:stretch/>
        </p:blipFill>
        <p:spPr>
          <a:xfrm>
            <a:off x="1921320" y="4099680"/>
            <a:ext cx="5361480" cy="637200"/>
          </a:xfrm>
          <a:prstGeom prst="rect">
            <a:avLst/>
          </a:prstGeom>
          <a:ln>
            <a:noFill/>
          </a:ln>
        </p:spPr>
      </p:pic>
      <p:pic>
        <p:nvPicPr>
          <p:cNvPr id="95" name="Picture 4"/>
          <p:cNvPicPr/>
          <p:nvPr/>
        </p:nvPicPr>
        <p:blipFill>
          <a:blip r:embed="rId3"/>
          <a:stretch/>
        </p:blipFill>
        <p:spPr>
          <a:xfrm>
            <a:off x="2172600" y="5511960"/>
            <a:ext cx="1515240" cy="921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 (Cont.)</a:t>
            </a:r>
            <a:endParaRPr lang="en-US" sz="4400" b="0" strike="noStrike" spc="-1">
              <a:latin typeface="Arial"/>
            </a:endParaRPr>
          </a:p>
        </p:txBody>
      </p:sp>
      <p:sp>
        <p:nvSpPr>
          <p:cNvPr id="9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Markov cấp m:</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Mỗi ký hiệu phụ thuộc vào m ký hiệu xuất hiện trước nó </a:t>
            </a:r>
            <a:endParaRPr lang="en-US" sz="24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Markov gồm:</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Alphabet </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Tập trạng thái</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Tập phép chuyển trạng thái</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Tập các nhẫn (label) cho mỗi phép chuyển trạng thái</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Hai tập xác suất</a:t>
            </a:r>
            <a:endParaRPr lang="en-US" sz="24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Phân bố xác suất ban đầu của các trạng thái xác định xác suất của các choỗi bắt đầu với từng ký tự . </a:t>
            </a:r>
            <a:endParaRPr lang="en-US" sz="2000" b="0" strike="noStrike" spc="-1">
              <a:latin typeface="Arial"/>
            </a:endParaRPr>
          </a:p>
          <a:p>
            <a:pPr marL="1143000" lvl="2" indent="-227520">
              <a:lnSpc>
                <a:spcPct val="90000"/>
              </a:lnSpc>
              <a:spcBef>
                <a:spcPts val="499"/>
              </a:spcBef>
              <a:buClr>
                <a:srgbClr val="000000"/>
              </a:buClr>
              <a:buFont typeface="Arial"/>
              <a:buChar char="•"/>
            </a:pPr>
            <a:r>
              <a:rPr lang="en-US" sz="2000" b="0" strike="noStrike" spc="-1">
                <a:solidFill>
                  <a:srgbClr val="000000"/>
                </a:solidFill>
                <a:latin typeface="Calibri"/>
                <a:ea typeface="DejaVu Sans"/>
              </a:rPr>
              <a:t>Tập các xác suất chuyển với mỗi cặp trạng thái</a:t>
            </a:r>
            <a:endParaRPr lang="en-US" sz="2000" b="0" strike="noStrike" spc="-1">
              <a:latin typeface="Arial"/>
            </a:endParaRPr>
          </a:p>
          <a:p>
            <a:pPr marL="1600200" lvl="3" indent="-227520">
              <a:lnSpc>
                <a:spcPct val="90000"/>
              </a:lnSpc>
              <a:spcBef>
                <a:spcPts val="499"/>
              </a:spcBef>
              <a:buClr>
                <a:srgbClr val="000000"/>
              </a:buClr>
              <a:buFont typeface="Arial"/>
              <a:buChar char="•"/>
            </a:pPr>
            <a:r>
              <a:rPr lang="en-US" sz="1800" b="0" strike="noStrike" spc="-1">
                <a:solidFill>
                  <a:srgbClr val="000000"/>
                </a:solidFill>
                <a:latin typeface="Calibri"/>
                <a:ea typeface="DejaVu Sans"/>
              </a:rPr>
              <a:t>Nhãn trên chuyển là ký tự được tạo ra</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5.2. Các loại nguồn (Cont.)</a:t>
            </a:r>
            <a:endParaRPr lang="en-US" sz="4400" b="0" strike="noStrike" spc="-1">
              <a:latin typeface="Arial"/>
            </a:endParaRPr>
          </a:p>
        </p:txBody>
      </p:sp>
      <p:sp>
        <p:nvSpPr>
          <p:cNvPr id="99"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Ví dụ về nguồn  Markov:</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Alphabet {0,1} và tập trạng thái {, , }</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Các chuyển trạng thái có thể:</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 </a:t>
            </a:r>
            <a:r>
              <a:rPr lang="en-US" sz="2800" b="0" strike="noStrike" spc="-1">
                <a:solidFill>
                  <a:srgbClr val="000000"/>
                </a:solidFill>
                <a:latin typeface="Wingdings"/>
                <a:ea typeface="DejaVu Sans"/>
              </a:rPr>
              <a:t></a:t>
            </a:r>
            <a:r>
              <a:rPr lang="en-US" sz="2800" b="0" strike="noStrike" spc="-1">
                <a:solidFill>
                  <a:srgbClr val="000000"/>
                </a:solidFill>
                <a:latin typeface="Calibri"/>
                <a:ea typeface="DejaVu Sans"/>
              </a:rPr>
              <a:t>  với nhãn ( label 1)  và  P(2|1) = 1</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 </a:t>
            </a:r>
            <a:r>
              <a:rPr lang="en-US" sz="2800" b="0" strike="noStrike" spc="-1">
                <a:solidFill>
                  <a:srgbClr val="000000"/>
                </a:solidFill>
                <a:latin typeface="Wingdings"/>
                <a:ea typeface="DejaVu Sans"/>
              </a:rPr>
              <a:t></a:t>
            </a:r>
            <a:r>
              <a:rPr lang="en-US" sz="2800" b="0" strike="noStrike" spc="-1">
                <a:solidFill>
                  <a:srgbClr val="000000"/>
                </a:solidFill>
                <a:latin typeface="Calibri"/>
                <a:ea typeface="DejaVu Sans"/>
              </a:rPr>
              <a:t> với label 0 và P(3|2) = 1</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 </a:t>
            </a:r>
            <a:r>
              <a:rPr lang="en-US" sz="2800" b="0" strike="noStrike" spc="-1">
                <a:solidFill>
                  <a:srgbClr val="000000"/>
                </a:solidFill>
                <a:latin typeface="Wingdings"/>
                <a:ea typeface="DejaVu Sans"/>
              </a:rPr>
              <a:t></a:t>
            </a:r>
            <a:r>
              <a:rPr lang="en-US" sz="2800" b="0" strike="noStrike" spc="-1">
                <a:solidFill>
                  <a:srgbClr val="000000"/>
                </a:solidFill>
                <a:latin typeface="Calibri"/>
                <a:ea typeface="DejaVu Sans"/>
              </a:rPr>
              <a:t>  với label 1 và P(1|3) = 0.6</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 </a:t>
            </a:r>
            <a:r>
              <a:rPr lang="en-US" sz="2800" b="0" strike="noStrike" spc="-1">
                <a:solidFill>
                  <a:srgbClr val="000000"/>
                </a:solidFill>
                <a:latin typeface="Wingdings"/>
                <a:ea typeface="DejaVu Sans"/>
              </a:rPr>
              <a:t></a:t>
            </a:r>
            <a:r>
              <a:rPr lang="en-US" sz="2800" b="0" strike="noStrike" spc="-1">
                <a:solidFill>
                  <a:srgbClr val="000000"/>
                </a:solidFill>
                <a:latin typeface="Calibri"/>
                <a:ea typeface="DejaVu Sans"/>
              </a:rPr>
              <a:t>  với label 0 và P(2|3) = 0.4</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Phân bố xác suất ban đầu: P() = 1/3, P() = 1/3, P() = 1/3</a:t>
            </a:r>
            <a:endParaRPr lang="en-US" sz="2800" b="0" strike="noStrike" spc="-1">
              <a:latin typeface="Arial"/>
            </a:endParaRPr>
          </a:p>
        </p:txBody>
      </p:sp>
      <p:pic>
        <p:nvPicPr>
          <p:cNvPr id="101" name="Picture 4"/>
          <p:cNvPicPr/>
          <p:nvPr/>
        </p:nvPicPr>
        <p:blipFill>
          <a:blip r:embed="rId3"/>
          <a:stretch/>
        </p:blipFill>
        <p:spPr>
          <a:xfrm>
            <a:off x="7686360" y="2529720"/>
            <a:ext cx="4156200" cy="2504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5.2. Các loại nguồn (Cont.)</a:t>
            </a:r>
            <a:endParaRPr lang="en-US" sz="4400" b="0" strike="noStrike" spc="-1">
              <a:latin typeface="Arial"/>
            </a:endParaRPr>
          </a:p>
        </p:txBody>
      </p:sp>
      <p:sp>
        <p:nvSpPr>
          <p:cNvPr id="103"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Ví dụ: second-order Markov source</a:t>
            </a:r>
            <a:endParaRPr lang="en-US" sz="2800" b="0" strike="noStrike" spc="-1">
              <a:latin typeface="Arial"/>
            </a:endParaRPr>
          </a:p>
        </p:txBody>
      </p:sp>
      <p:pic>
        <p:nvPicPr>
          <p:cNvPr id="104" name="Picture 3"/>
          <p:cNvPicPr/>
          <p:nvPr/>
        </p:nvPicPr>
        <p:blipFill>
          <a:blip r:embed="rId3"/>
          <a:stretch/>
        </p:blipFill>
        <p:spPr>
          <a:xfrm>
            <a:off x="7274520" y="2676240"/>
            <a:ext cx="3042000" cy="3555360"/>
          </a:xfrm>
          <a:prstGeom prst="rect">
            <a:avLst/>
          </a:prstGeom>
          <a:ln>
            <a:noFill/>
          </a:ln>
        </p:spPr>
      </p:pic>
      <p:sp>
        <p:nvSpPr>
          <p:cNvPr id="105" name="CustomShape 3"/>
          <p:cNvSpPr/>
          <p:nvPr/>
        </p:nvSpPr>
        <p:spPr>
          <a:xfrm>
            <a:off x="1178640" y="3069000"/>
            <a:ext cx="609480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{0,1}</a:t>
            </a:r>
            <a:endParaRPr lang="en-US" sz="1800" b="0" strike="noStrike" spc="-1">
              <a:latin typeface="Arial"/>
            </a:endParaRPr>
          </a:p>
          <a:p>
            <a:pPr>
              <a:lnSpc>
                <a:spcPct val="100000"/>
              </a:lnSpc>
            </a:pPr>
            <a:r>
              <a:rPr lang="en-US" sz="1800" b="0" strike="noStrike" spc="-1">
                <a:solidFill>
                  <a:srgbClr val="000000"/>
                </a:solidFill>
                <a:latin typeface="Arial"/>
                <a:ea typeface="DejaVu Sans"/>
              </a:rPr>
              <a:t>P(0|00) = P(1|11) = 0.8</a:t>
            </a:r>
            <a:endParaRPr lang="en-US" sz="1800" b="0" strike="noStrike" spc="-1">
              <a:latin typeface="Arial"/>
            </a:endParaRPr>
          </a:p>
          <a:p>
            <a:pPr>
              <a:lnSpc>
                <a:spcPct val="100000"/>
              </a:lnSpc>
            </a:pPr>
            <a:r>
              <a:rPr lang="en-US" sz="1800" b="0" strike="noStrike" spc="-1">
                <a:solidFill>
                  <a:srgbClr val="000000"/>
                </a:solidFill>
                <a:latin typeface="Arial"/>
                <a:ea typeface="DejaVu Sans"/>
              </a:rPr>
              <a:t>P(1|00) = P(0|11) = 0.2</a:t>
            </a:r>
            <a:endParaRPr lang="en-US" sz="1800" b="0" strike="noStrike" spc="-1">
              <a:latin typeface="Arial"/>
            </a:endParaRPr>
          </a:p>
          <a:p>
            <a:pPr>
              <a:lnSpc>
                <a:spcPct val="100000"/>
              </a:lnSpc>
            </a:pPr>
            <a:r>
              <a:rPr lang="en-US" sz="1800" b="0" strike="noStrike" spc="-1">
                <a:solidFill>
                  <a:srgbClr val="000000"/>
                </a:solidFill>
                <a:latin typeface="Arial"/>
                <a:ea typeface="DejaVu Sans"/>
              </a:rPr>
              <a:t>P(0|01) = P(0|10) = P(1|01) = P(1|10) = 0.5</a:t>
            </a:r>
            <a:endParaRPr lang="en-US" sz="1800" b="0" strike="noStrike" spc="-1">
              <a:latin typeface="Arial"/>
            </a:endParaRPr>
          </a:p>
        </p:txBody>
      </p:sp>
      <p:sp>
        <p:nvSpPr>
          <p:cNvPr id="106" name="CustomShape 4"/>
          <p:cNvSpPr/>
          <p:nvPr/>
        </p:nvSpPr>
        <p:spPr>
          <a:xfrm>
            <a:off x="838080" y="4662000"/>
            <a:ext cx="643536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Xác suất chuyển từ  01 đến 10, được biểu diễn bởi P(10|01),sẽ được biểu diễn bởi xác suất tạo ký hiệu 0 khi ở trạng thái 01, nó là  P(0|01)</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  (Cont.)</a:t>
            </a:r>
            <a:endParaRPr lang="en-US" sz="4400" b="0" strike="noStrike" spc="-1">
              <a:latin typeface="Arial"/>
            </a:endParaRPr>
          </a:p>
        </p:txBody>
      </p:sp>
      <p:sp>
        <p:nvSpPr>
          <p:cNvPr id="108"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Markov không ergodic</a:t>
            </a:r>
            <a:endParaRPr lang="en-US" sz="2800" b="0" strike="noStrike" spc="-1">
              <a:latin typeface="Arial"/>
            </a:endParaRPr>
          </a:p>
          <a:p>
            <a:pPr>
              <a:lnSpc>
                <a:spcPct val="90000"/>
              </a:lnSpc>
              <a:spcBef>
                <a:spcPts val="1001"/>
              </a:spcBef>
            </a:pPr>
            <a:endParaRPr lang="en-US" sz="2800" b="0" strike="noStrike" spc="-1">
              <a:latin typeface="Arial"/>
            </a:endParaRPr>
          </a:p>
        </p:txBody>
      </p:sp>
      <p:sp>
        <p:nvSpPr>
          <p:cNvPr id="109" name="CustomShape 3"/>
          <p:cNvSpPr/>
          <p:nvPr/>
        </p:nvSpPr>
        <p:spPr>
          <a:xfrm>
            <a:off x="1283760" y="2464920"/>
            <a:ext cx="609480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{0,1}</a:t>
            </a:r>
            <a:endParaRPr lang="en-US" sz="1800" b="0" strike="noStrike" spc="-1">
              <a:latin typeface="Arial"/>
            </a:endParaRPr>
          </a:p>
          <a:p>
            <a:pPr>
              <a:lnSpc>
                <a:spcPct val="100000"/>
              </a:lnSpc>
            </a:pPr>
            <a:r>
              <a:rPr lang="en-US" sz="1800" b="0" strike="noStrike" spc="-1">
                <a:solidFill>
                  <a:srgbClr val="000000"/>
                </a:solidFill>
                <a:latin typeface="Arial"/>
                <a:ea typeface="DejaVu Sans"/>
              </a:rPr>
              <a:t>P(0|00) = P(1|11) =1.0</a:t>
            </a:r>
            <a:endParaRPr lang="en-US" sz="1800" b="0" strike="noStrike" spc="-1">
              <a:latin typeface="Arial"/>
            </a:endParaRPr>
          </a:p>
          <a:p>
            <a:pPr>
              <a:lnSpc>
                <a:spcPct val="100000"/>
              </a:lnSpc>
            </a:pPr>
            <a:r>
              <a:rPr lang="en-US" sz="1800" b="0" strike="noStrike" spc="-1">
                <a:solidFill>
                  <a:srgbClr val="000000"/>
                </a:solidFill>
                <a:latin typeface="Arial"/>
                <a:ea typeface="DejaVu Sans"/>
              </a:rPr>
              <a:t>P(1|00) = P(0|11) = 0</a:t>
            </a:r>
            <a:endParaRPr lang="en-US" sz="1800" b="0" strike="noStrike" spc="-1">
              <a:latin typeface="Arial"/>
            </a:endParaRPr>
          </a:p>
          <a:p>
            <a:pPr>
              <a:lnSpc>
                <a:spcPct val="100000"/>
              </a:lnSpc>
            </a:pPr>
            <a:r>
              <a:rPr lang="en-US" sz="1800" b="0" strike="noStrike" spc="-1">
                <a:solidFill>
                  <a:srgbClr val="000000"/>
                </a:solidFill>
                <a:latin typeface="Arial"/>
                <a:ea typeface="DejaVu Sans"/>
              </a:rPr>
              <a:t>P(0|01) = P(0|10) = P(1|01) = P(1|10) = 0.5</a:t>
            </a:r>
            <a:endParaRPr lang="en-US" sz="1800" b="0" strike="noStrike" spc="-1">
              <a:latin typeface="Arial"/>
            </a:endParaRPr>
          </a:p>
        </p:txBody>
      </p:sp>
      <p:pic>
        <p:nvPicPr>
          <p:cNvPr id="110" name="Picture 4"/>
          <p:cNvPicPr/>
          <p:nvPr/>
        </p:nvPicPr>
        <p:blipFill>
          <a:blip r:embed="rId2"/>
          <a:stretch/>
        </p:blipFill>
        <p:spPr>
          <a:xfrm>
            <a:off x="7379640" y="2464920"/>
            <a:ext cx="2951640" cy="331380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E9612E24A31348B5951F20F052821B" ma:contentTypeVersion="2" ma:contentTypeDescription="Create a new document." ma:contentTypeScope="" ma:versionID="4b926e98131bc0aba68a576cce74ff27">
  <xsd:schema xmlns:xsd="http://www.w3.org/2001/XMLSchema" xmlns:xs="http://www.w3.org/2001/XMLSchema" xmlns:p="http://schemas.microsoft.com/office/2006/metadata/properties" xmlns:ns2="66b93461-79f3-44af-954b-acc8e441733c" targetNamespace="http://schemas.microsoft.com/office/2006/metadata/properties" ma:root="true" ma:fieldsID="432f251e0680007ab3c879da40303651" ns2:_="">
    <xsd:import namespace="66b93461-79f3-44af-954b-acc8e441733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b93461-79f3-44af-954b-acc8e44173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3983D2-2A12-46DA-A0C5-2FA5528E8A1E}"/>
</file>

<file path=customXml/itemProps2.xml><?xml version="1.0" encoding="utf-8"?>
<ds:datastoreItem xmlns:ds="http://schemas.openxmlformats.org/officeDocument/2006/customXml" ds:itemID="{89811ACD-0C9E-4304-952E-E8B1F14B8062}"/>
</file>

<file path=customXml/itemProps3.xml><?xml version="1.0" encoding="utf-8"?>
<ds:datastoreItem xmlns:ds="http://schemas.openxmlformats.org/officeDocument/2006/customXml" ds:itemID="{C896509D-45CC-470E-A62C-D1EB3DC03273}"/>
</file>

<file path=docProps/app.xml><?xml version="1.0" encoding="utf-8"?>
<Properties xmlns="http://schemas.openxmlformats.org/officeDocument/2006/extended-properties" xmlns:vt="http://schemas.openxmlformats.org/officeDocument/2006/docPropsVTypes">
  <Template/>
  <TotalTime>4634</TotalTime>
  <Words>2421</Words>
  <Application>Microsoft Office PowerPoint</Application>
  <PresentationFormat>Widescreen</PresentationFormat>
  <Paragraphs>280</Paragraphs>
  <Slides>32</Slides>
  <Notes>16</Notes>
  <HiddenSlides>6</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Calibri Light</vt:lpstr>
      <vt:lpstr>Cambria Math</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Dang Tuan Linh</dc:creator>
  <cp:lastModifiedBy>chuyet.dangvan@hust.edu.vn</cp:lastModifiedBy>
  <cp:revision>132</cp:revision>
  <dcterms:created xsi:type="dcterms:W3CDTF">2018-11-01T09:21:55Z</dcterms:created>
  <dcterms:modified xsi:type="dcterms:W3CDTF">2021-02-23T14:41:14Z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6</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32</vt:i4>
  </property>
  <property fmtid="{D5CDD505-2E9C-101B-9397-08002B2CF9AE}" pid="12" name="ContentTypeId">
    <vt:lpwstr>0x01010026E9612E24A31348B5951F20F052821B</vt:lpwstr>
  </property>
</Properties>
</file>