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7" r:id="rId13"/>
    <p:sldId id="351" r:id="rId14"/>
    <p:sldId id="352" r:id="rId15"/>
    <p:sldId id="356" r:id="rId16"/>
    <p:sldId id="353" r:id="rId17"/>
    <p:sldId id="354" r:id="rId18"/>
    <p:sldId id="358" r:id="rId19"/>
    <p:sldId id="359" r:id="rId20"/>
    <p:sldId id="360" r:id="rId21"/>
  </p:sldIdLst>
  <p:sldSz cx="4608513" cy="3455988"/>
  <p:notesSz cx="4608513" cy="3455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9436" autoAdjust="0"/>
  </p:normalViewPr>
  <p:slideViewPr>
    <p:cSldViewPr>
      <p:cViewPr varScale="1">
        <p:scale>
          <a:sx n="105" d="100"/>
          <a:sy n="105" d="100"/>
        </p:scale>
        <p:origin x="2309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9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0985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DDE8-D04F-4370-89AD-1A525C896D2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431800"/>
            <a:ext cx="1557337" cy="1166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3700"/>
            <a:ext cx="3687763" cy="136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295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09850" y="328295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E2C9-E4B1-4746-B633-2DF58F0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1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9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= p</a:t>
            </a:r>
          </a:p>
          <a:p>
            <a:endParaRPr lang="en-US" dirty="0"/>
          </a:p>
          <a:p>
            <a:r>
              <a:rPr lang="en-US" dirty="0"/>
              <a:t>p: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1 bit (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bit): Binary Error Rate (BER)</a:t>
            </a:r>
          </a:p>
          <a:p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= 1-p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P(a= 0) = 2/3; P (a=1) = 1/3</a:t>
            </a:r>
          </a:p>
          <a:p>
            <a:r>
              <a:rPr lang="en-US" dirty="0"/>
              <a:t>P(b) = sigma (P(</a:t>
            </a:r>
            <a:r>
              <a:rPr lang="en-US" dirty="0" err="1"/>
              <a:t>b|a</a:t>
            </a:r>
            <a:r>
              <a:rPr lang="en-US" dirty="0"/>
              <a:t>) P (a)) 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a|b</a:t>
            </a:r>
            <a:r>
              <a:rPr lang="en-US" dirty="0"/>
              <a:t>) =  (P(</a:t>
            </a:r>
            <a:r>
              <a:rPr lang="en-US" dirty="0" err="1"/>
              <a:t>b|a</a:t>
            </a:r>
            <a:r>
              <a:rPr lang="en-US" dirty="0"/>
              <a:t>) x P(a) ) /P(b)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suat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kien</a:t>
            </a:r>
            <a:r>
              <a:rPr lang="en-US" dirty="0"/>
              <a:t>: P(</a:t>
            </a:r>
            <a:r>
              <a:rPr lang="en-US" dirty="0" err="1"/>
              <a:t>a|b</a:t>
            </a:r>
            <a:r>
              <a:rPr lang="en-US" dirty="0"/>
              <a:t>) P(b) = P(</a:t>
            </a:r>
            <a:r>
              <a:rPr lang="en-US" dirty="0" err="1"/>
              <a:t>b|a</a:t>
            </a:r>
            <a:r>
              <a:rPr lang="en-US" dirty="0"/>
              <a:t>) * P(a)</a:t>
            </a:r>
          </a:p>
          <a:p>
            <a:r>
              <a:rPr lang="en-US" dirty="0"/>
              <a:t>H(A) = 0.918 = P(a) x log (1/P(a))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Intergral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miee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Intergral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miee</a:t>
                </a:r>
                <a:r>
                  <a:rPr lang="en-US" i="0">
                    <a:latin typeface="Cambria Math" panose="02040503050406030204" pitchFamily="18" charset="0"/>
                  </a:rPr>
                  <a:t>∬24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199-2142-4F5B-852B-5B41A518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64" y="565598"/>
            <a:ext cx="3456385" cy="1203196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38221-E4A0-4BF5-9790-DEF57594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64" y="1815194"/>
            <a:ext cx="3456385" cy="83439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6A0-AAE3-4759-AAC3-9221AFFD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6CC-2142-485C-9789-347BB1C2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107D-555F-4C12-A3BC-D39F82A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C036-1E75-4471-BC6D-C833CB45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CD88-58C5-4DEE-8B9E-6A47E0A9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5312-E733-454E-B1D9-D6A51B9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3ED4-9B52-4B8E-AFB0-3A3CC066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82A6-11D2-4AEE-BFC7-EA704534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81021-90DF-4F10-BFB5-DB4CCB71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7967" y="183999"/>
            <a:ext cx="993711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E2BC-820F-4D18-A287-8A38412F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835" y="183999"/>
            <a:ext cx="2923525" cy="2928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7BED-C9D5-4579-9E37-5AB6171F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D42E-4F7C-4952-83AA-386F2976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C591-68DC-4FEE-90A9-A9FC5A7E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00ED-ACB5-4F87-A713-1A59CB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5AEE-AC75-4BA6-9DEE-F79FA226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3531-FE7A-47A5-9C9D-E4A89D5A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8AE7-C2FA-4DCD-825F-BDA9941E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930C-57A6-4BA3-8BFE-EDE30C6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10D0-F983-446D-B20C-CFEB64ED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5" y="861597"/>
            <a:ext cx="3974842" cy="143759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2AE5-48A8-4067-A2FB-8E1B7478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435" y="2312793"/>
            <a:ext cx="3974842" cy="75599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A3F5-AA0E-4DA3-9194-12D42436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AEE9-676A-4381-8A70-F486A0B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50B6-458C-46AE-9D81-2C9FA43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CAAD-A888-4B29-8281-FAADF01B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6AD1-7F42-4433-8AB6-D7989D55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835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1666D-BE74-4E33-A32B-02C37E7F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060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1327-D80C-414F-820C-A92DA9A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1A99-4F1A-49D6-A146-546FA09F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174E-49C7-4DE5-899B-27D6770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B30F-B95A-4731-BDA5-71411992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184000"/>
            <a:ext cx="3974842" cy="667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9C95-0789-4896-9A49-83738941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36" y="847197"/>
            <a:ext cx="1949617" cy="415198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65DE-80D4-4F4A-AFEB-CAF9740B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436" y="1262396"/>
            <a:ext cx="1949617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914F5-5508-4379-B0F0-5A2E9422F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060" y="847197"/>
            <a:ext cx="1959218" cy="415198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CE912-ED5C-4018-A0F7-37324360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060" y="1262396"/>
            <a:ext cx="1959218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53395-7704-4D52-972B-17137B7B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4DC85-DC70-4B1D-B57E-9CC47569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8E2D-5633-47BE-B0D5-93FE31E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A498-1789-4B41-A660-5638644C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AA69-B61F-40F8-BF61-4F78E6BA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CA96-A906-4CF4-99CF-0A210C21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CDB7-2A36-4C85-AF04-E665EC8F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BBB1F-502F-4D42-8AC8-EF0CAE66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B0C8E-41FC-4BB3-BD58-02B5BB5C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D43-BB75-4400-BCAE-7F47DA7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1C75-3F96-4099-B22B-24107E20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1AC1-F55C-4AE3-A917-CDB95E87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218" y="497599"/>
            <a:ext cx="2333060" cy="2455991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4DEA5-241D-45A9-BFC7-AF3EA5E7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1C9A-F964-4BF9-A7D1-2721017D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7507-F998-4E43-AFF9-EA39BC7E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9D82-82D1-4EA9-B961-2E6EB1F3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87D-0A44-4AAD-9210-04040914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099FF-7CE9-437F-AA52-062E5769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218" y="497599"/>
            <a:ext cx="2333060" cy="2455991"/>
          </a:xfrm>
        </p:spPr>
        <p:txBody>
          <a:bodyPr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2601-8D78-44D0-91CC-56DFB0660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73E45-A084-484C-B37A-65DFFAC7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210E1-FAA6-4FA1-A09E-E90F2572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6A1B-4DD9-4F8F-9D89-05E7CBF7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47D0-F9D3-49F9-9F55-8E9A4FC4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974D-BCF2-40D3-B319-344079A5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36" y="919997"/>
            <a:ext cx="3974842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513A-4AC4-4512-AEF1-A80E1571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835" y="3203189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9663-24C4-4F33-92D3-E9055365B88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BF29-914F-4310-8617-50C121A4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6570" y="3203189"/>
            <a:ext cx="1555373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1EF-AF88-4131-AE5D-10392709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4763" y="3203189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D1E-04B6-4B74-8163-C886B3C1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56" y="856097"/>
            <a:ext cx="3861792" cy="902500"/>
          </a:xfrm>
        </p:spPr>
        <p:txBody>
          <a:bodyPr/>
          <a:lstStyle/>
          <a:p>
            <a:r>
              <a:rPr lang="en-US" dirty="0" err="1"/>
              <a:t>Chư</a:t>
            </a:r>
            <a:r>
              <a:rPr lang="vi-VN" dirty="0"/>
              <a:t>ơ</a:t>
            </a:r>
            <a:r>
              <a:rPr lang="en-US" dirty="0"/>
              <a:t>ng 3.5. : </a:t>
            </a:r>
            <a:r>
              <a:rPr lang="en-US" dirty="0" err="1"/>
              <a:t>Kênh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DD77-DCE4-4486-801C-A06594732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1050" dirty="0" err="1">
                    <a:latin typeface="Times New Roman"/>
                    <a:cs typeface="Times New Roman"/>
                  </a:rPr>
                  <a:t>Vì</a:t>
                </a:r>
                <a:r>
                  <a:rPr lang="es-ES" sz="1050" dirty="0">
                    <a:latin typeface="Times New Roman"/>
                    <a:cs typeface="Times New Roman"/>
                  </a:rPr>
                  <a:t> 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P(</a:t>
                </a:r>
                <a:r>
                  <a:rPr lang="en-US" i="1" dirty="0" err="1"/>
                  <a:t>y|x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nên</a:t>
                </a:r>
                <a:r>
                  <a:rPr lang="en-US" dirty="0"/>
                  <a:t>         : 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 I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110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10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sz="1100" spc="1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=  H(Y) – H(Y|X)</a:t>
                </a:r>
              </a:p>
              <a:p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endParaRPr lang="en-US" dirty="0"/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trubng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</a:t>
                </a:r>
                <a:r>
                  <a:rPr lang="en-US" dirty="0" err="1"/>
                  <a:t>vào</a:t>
                </a:r>
                <a:r>
                  <a:rPr lang="en-US" dirty="0"/>
                  <a:t> (H(Y)) </a:t>
                </a:r>
                <a:r>
                  <a:rPr lang="en-US" dirty="0" err="1"/>
                  <a:t>trừ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(H(Y|X)). </a:t>
                </a:r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ra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Y </a:t>
                </a:r>
                <a:r>
                  <a:rPr lang="en-US" dirty="0" err="1"/>
                  <a:t>vê</a:t>
                </a:r>
                <a:r>
                  <a:rPr lang="en-US" dirty="0"/>
                  <a:t> X:  H(Y|X)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Với</a:t>
                </a:r>
                <a:r>
                  <a:rPr lang="en-US" dirty="0"/>
                  <a:t> 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endParaRPr lang="en-US" dirty="0"/>
              </a:p>
              <a:p>
                <a:pPr marL="172821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2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C8D4-42C2-40D7-9C56-35515D9F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 0 ≤ I(X;Y) ≤ H(X) 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X =  Y</a:t>
            </a:r>
          </a:p>
        </p:txBody>
      </p:sp>
    </p:spTree>
    <p:extLst>
      <p:ext uri="{BB962C8B-B14F-4D97-AF65-F5344CB8AC3E}">
        <p14:creationId xmlns:p14="http://schemas.microsoft.com/office/powerpoint/2010/main" val="226734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694C-9E21-4F7E-BE5E-0BC5A2FB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09F0-D4E7-42D5-B4A2-0D44A8EB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H(A), H(A|B)?</a:t>
            </a:r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BB6E5-1505-4484-B18F-49BE0C98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56" y="1042194"/>
            <a:ext cx="2134146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3.5.3.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ở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entropy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mật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endParaRPr lang="en-US" dirty="0"/>
              </a:p>
              <a:p>
                <a:pPr lvl="1"/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:r>
                  <a:rPr lang="en-US" dirty="0" err="1"/>
                  <a:t>vậy</a:t>
                </a:r>
                <a:r>
                  <a:rPr lang="en-US" dirty="0"/>
                  <a:t>,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172821" lvl="1" indent="0">
                  <a:buNone/>
                </a:pPr>
                <a:r>
                  <a:rPr lang="es-ES" sz="1000" i="1" spc="10" dirty="0">
                    <a:latin typeface="Times New Roman"/>
                    <a:cs typeface="Times New Roman"/>
                  </a:rPr>
                  <a:t>                    I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0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0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)   = </a:t>
                </a:r>
                <a:r>
                  <a:rPr lang="es-ES" sz="1010" spc="10" dirty="0">
                    <a:latin typeface="Times New Roman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dirty="0"/>
              </a:p>
              <a:p>
                <a:pPr marL="172821" lvl="1" indent="0">
                  <a:buNone/>
                </a:pPr>
                <a:r>
                  <a:rPr lang="en-US" sz="1010" dirty="0"/>
                  <a:t>				=  H(X) + H (Y) – H(X,Y)</a:t>
                </a: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|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spc="1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 = H(X) – H(X|Y)</a:t>
                </a: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|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spc="1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= H(Y) – H(Y|X)</a:t>
                </a:r>
              </a:p>
              <a:p>
                <a:endParaRPr lang="en-US" sz="1010" dirty="0"/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giống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6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Lư</a:t>
                </a:r>
                <a:r>
                  <a:rPr lang="vi-VN" dirty="0"/>
                  <a:t>ơ</a:t>
                </a:r>
                <a:r>
                  <a:rPr lang="en-US" dirty="0"/>
                  <a:t>ng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đ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 C</a:t>
                </a:r>
              </a:p>
              <a:p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tin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(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 max)</a:t>
                </a:r>
              </a:p>
              <a:p>
                <a:pPr lvl="1"/>
                <a:r>
                  <a:rPr lang="en-US" dirty="0"/>
                  <a:t>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r>
                  <a:rPr lang="en-US" dirty="0" err="1"/>
                  <a:t>Chú</a:t>
                </a:r>
                <a:r>
                  <a:rPr lang="en-US" dirty="0"/>
                  <a:t> ý :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thuyết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vật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172821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 C = I(X;Y)max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 err="1"/>
                  <a:t>Số</a:t>
                </a:r>
                <a:r>
                  <a:rPr lang="en-US" dirty="0"/>
                  <a:t> tin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dải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(∆f)</a:t>
                </a:r>
              </a:p>
              <a:p>
                <a:pPr lvl="2"/>
                <a:r>
                  <a:rPr lang="en-US" dirty="0"/>
                  <a:t>So,    C =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pPr lvl="1"/>
                <a:r>
                  <a:rPr lang="en-US" dirty="0"/>
                  <a:t> C = 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)max  =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Khi không nhiễu: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lvl="2"/>
                <a:r>
                  <a:rPr lang="en-US" dirty="0" err="1"/>
                  <a:t>Vậy</a:t>
                </a:r>
                <a:r>
                  <a:rPr lang="en-US" dirty="0"/>
                  <a:t>:   C = 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=  ∆</m:t>
                        </m:r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∆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dirty="0"/>
                  <a:t> (L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tin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tin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32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đương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endParaRPr lang="en-US" dirty="0"/>
              </a:p>
              <a:p>
                <a:pPr lvl="1"/>
                <a:r>
                  <a:rPr lang="en-US" dirty="0"/>
                  <a:t>Theo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2 </a:t>
                </a:r>
                <a:r>
                  <a:rPr lang="en-US" dirty="0" err="1"/>
                  <a:t>Fmax</a:t>
                </a:r>
                <a:r>
                  <a:rPr lang="en-US" dirty="0"/>
                  <a:t>  (</a:t>
                </a:r>
                <a:r>
                  <a:rPr lang="en-US" dirty="0" err="1"/>
                  <a:t>Fmax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tần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 err="1"/>
                  <a:t>Fmax</a:t>
                </a:r>
                <a:r>
                  <a:rPr lang="en-US" dirty="0"/>
                  <a:t> = ∆f  (</a:t>
                </a:r>
                <a:r>
                  <a:rPr lang="en-US" dirty="0" err="1"/>
                  <a:t>dải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 C = 2 ∆f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pPr marL="345643" lvl="2" indent="0">
                  <a:buNone/>
                </a:pPr>
                <a:r>
                  <a:rPr lang="en-US" dirty="0"/>
                  <a:t>         = 2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(H(Y)- H(Y|X))max</a:t>
                </a:r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4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vi-VN" dirty="0"/>
                  <a:t>ư</a:t>
                </a:r>
                <a:r>
                  <a:rPr lang="en-US" dirty="0" err="1"/>
                  <a:t>ờng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bố</a:t>
                </a:r>
                <a:r>
                  <a:rPr lang="en-US" dirty="0"/>
                  <a:t> Gaussian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ra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nay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bố</a:t>
                </a:r>
                <a:r>
                  <a:rPr lang="en-US" dirty="0"/>
                  <a:t> Gaussian:</a:t>
                </a:r>
              </a:p>
              <a:p>
                <a:pPr lvl="2"/>
                <a:r>
                  <a:rPr lang="en-US" dirty="0"/>
                  <a:t>H(Y|X)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=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 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H(Y) =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ở </a:t>
                </a:r>
                <a:r>
                  <a:rPr lang="en-US" dirty="0" err="1"/>
                  <a:t>đầu</a:t>
                </a:r>
                <a:r>
                  <a:rPr lang="en-US" dirty="0"/>
                  <a:t> ra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endParaRPr lang="en-US" dirty="0"/>
              </a:p>
              <a:p>
                <a:pPr lvl="3"/>
                <a:r>
                  <a:rPr lang="en-US" dirty="0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(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)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 Gaussian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endParaRPr lang="en-US" dirty="0"/>
              </a:p>
              <a:p>
                <a:pPr lvl="2"/>
                <a:r>
                  <a:rPr lang="en-US" dirty="0"/>
                  <a:t> C = 2 ∆f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(log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 -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pPr marL="345643" lvl="2" indent="0">
                  <a:buNone/>
                </a:pPr>
                <a:r>
                  <a:rPr lang="en-US" dirty="0"/>
                  <a:t>         =   2∆f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5643" lvl="2" indent="0">
                  <a:buNone/>
                </a:pPr>
                <a:r>
                  <a:rPr lang="en-US" dirty="0"/>
                  <a:t>          = ∆f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= ∆f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</m:t>
                    </m:r>
                  </m:oMath>
                </a14:m>
                <a:r>
                  <a:rPr lang="en-US" dirty="0"/>
                  <a:t>∆f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dirty="0"/>
                  <a:t>C =   ∆f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5643" lvl="2" indent="0">
                  <a:buNone/>
                </a:pPr>
                <a:r>
                  <a:rPr lang="en-US" dirty="0"/>
                  <a:t>       </a:t>
                </a:r>
              </a:p>
              <a:p>
                <a:pPr marL="345643" lvl="2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nhiêu</a:t>
                </a:r>
                <a:r>
                  <a:rPr lang="en-US" dirty="0"/>
                  <a:t>.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chia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đo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ở </a:t>
                </a:r>
                <a:r>
                  <a:rPr lang="en-US" dirty="0" err="1"/>
                  <a:t>đầu</a:t>
                </a:r>
                <a:r>
                  <a:rPr lang="en-US" dirty="0"/>
                  <a:t> ra </a:t>
                </a:r>
                <a:r>
                  <a:rPr lang="en-US" dirty="0" err="1"/>
                  <a:t>kênh</a:t>
                </a:r>
                <a:r>
                  <a:rPr lang="en-US" dirty="0"/>
                  <a:t> (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/>
                  <a:t>)</a:t>
                </a:r>
                <a:endParaRPr lang="en-US" dirty="0"/>
              </a:p>
              <a:p>
                <a:pPr marL="345643" lvl="2" indent="0">
                  <a:buNone/>
                </a:pPr>
                <a:r>
                  <a:rPr lang="en-US" dirty="0"/>
                  <a:t>	</a:t>
                </a:r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88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9B75-BAD4-4454-A5F9-6A257E9F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477194"/>
          </a:xfrm>
        </p:spPr>
        <p:txBody>
          <a:bodyPr/>
          <a:lstStyle/>
          <a:p>
            <a:r>
              <a:rPr lang="en-US" dirty="0"/>
              <a:t>3.6.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- </a:t>
            </a:r>
            <a:r>
              <a:rPr lang="en-US" dirty="0" err="1"/>
              <a:t>kênh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D994-0420-4F34-9AA0-0590AFBD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36" y="661195"/>
            <a:ext cx="3974842" cy="245159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tin R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C.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R = C.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nên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.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tạo</a:t>
            </a:r>
            <a:r>
              <a:rPr lang="en-US" dirty="0"/>
              <a:t> ra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 = 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– </a:t>
            </a:r>
            <a:r>
              <a:rPr lang="en-US" dirty="0" err="1"/>
              <a:t>kênh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R &lt; C.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 </a:t>
            </a:r>
            <a:r>
              <a:rPr lang="en-US" dirty="0" err="1"/>
              <a:t>Kênh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hay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lvl="2"/>
            <a:r>
              <a:rPr lang="en-US" dirty="0"/>
              <a:t>Do R &lt; 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tin 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cuwuc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R&gt; C.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hêt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hay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86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4170-BE98-4354-8D63-E6056996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D35-BBB2-4259-9801-85A43736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X=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P =(p0, p1). P0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10.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bang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 chia </a:t>
            </a:r>
            <a:r>
              <a:rPr lang="en-US" dirty="0" err="1"/>
              <a:t>cho</a:t>
            </a:r>
            <a:r>
              <a:rPr lang="en-US" dirty="0"/>
              <a:t> 10. p1 =1-p0. </a:t>
            </a:r>
            <a:r>
              <a:rPr lang="en-US" dirty="0" err="1"/>
              <a:t>Tập</a:t>
            </a:r>
            <a:r>
              <a:rPr lang="en-US" dirty="0"/>
              <a:t> tin ở </a:t>
            </a:r>
            <a:r>
              <a:rPr lang="en-US" dirty="0" err="1"/>
              <a:t>đầu</a:t>
            </a:r>
            <a:r>
              <a:rPr lang="en-US" dirty="0"/>
              <a:t> ra Y =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Ma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P(X/Y) = 	| 1-p	 p  |</a:t>
            </a:r>
          </a:p>
          <a:p>
            <a:pPr marL="0" indent="0">
              <a:buNone/>
            </a:pPr>
            <a:r>
              <a:rPr lang="en-US" dirty="0"/>
              <a:t>				|p	1-p|</a:t>
            </a:r>
          </a:p>
          <a:p>
            <a:pPr marL="0" indent="0">
              <a:buNone/>
            </a:pPr>
            <a:r>
              <a:rPr lang="en-US" dirty="0"/>
              <a:t>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10.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thì</a:t>
            </a:r>
            <a:r>
              <a:rPr lang="en-US"/>
              <a:t> p = 1/10.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I(X;Y)</a:t>
            </a:r>
          </a:p>
        </p:txBody>
      </p:sp>
    </p:spTree>
    <p:extLst>
      <p:ext uri="{BB962C8B-B14F-4D97-AF65-F5344CB8AC3E}">
        <p14:creationId xmlns:p14="http://schemas.microsoft.com/office/powerpoint/2010/main" val="3167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A19-A795-44E3-AD13-78C2872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4462-F3B4-4B55-B218-8E4D06C8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50" spc="10" dirty="0" err="1">
                <a:cs typeface="Times New Roman"/>
              </a:rPr>
              <a:t>Môi</a:t>
            </a:r>
            <a:r>
              <a:rPr lang="en-US" sz="1050" spc="10" dirty="0">
                <a:cs typeface="Times New Roman"/>
              </a:rPr>
              <a:t> tr</a:t>
            </a:r>
            <a:r>
              <a:rPr lang="vi-VN" sz="1050" spc="10" dirty="0">
                <a:cs typeface="Times New Roman"/>
              </a:rPr>
              <a:t>ư</a:t>
            </a:r>
            <a:r>
              <a:rPr lang="en-US" sz="1050" spc="10" dirty="0" err="1">
                <a:cs typeface="Times New Roman"/>
              </a:rPr>
              <a:t>ờng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vật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lý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truyền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thông</a:t>
            </a:r>
            <a:r>
              <a:rPr lang="en-US" sz="1050" spc="10" dirty="0">
                <a:cs typeface="Times New Roman"/>
              </a:rPr>
              <a:t> tin </a:t>
            </a:r>
            <a:r>
              <a:rPr lang="en-US" sz="1050" spc="10" dirty="0" err="1">
                <a:cs typeface="Times New Roman"/>
              </a:rPr>
              <a:t>từ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máy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phát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đến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máy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thu</a:t>
            </a:r>
            <a:endParaRPr lang="en-US" sz="1050" spc="10" dirty="0">
              <a:cs typeface="Times New Roman"/>
            </a:endParaRPr>
          </a:p>
          <a:p>
            <a:r>
              <a:rPr lang="en-US" sz="1050" dirty="0" err="1"/>
              <a:t>Kênh</a:t>
            </a:r>
            <a:r>
              <a:rPr lang="en-US" sz="1050" dirty="0"/>
              <a:t> </a:t>
            </a:r>
            <a:r>
              <a:rPr lang="en-US" sz="1050" dirty="0" err="1"/>
              <a:t>có</a:t>
            </a:r>
            <a:r>
              <a:rPr lang="en-US" sz="1050" dirty="0"/>
              <a:t> </a:t>
            </a:r>
            <a:r>
              <a:rPr lang="en-US" sz="1050" dirty="0" err="1"/>
              <a:t>nhiễu</a:t>
            </a:r>
            <a:r>
              <a:rPr lang="en-US" sz="1050" dirty="0"/>
              <a:t> </a:t>
            </a:r>
            <a:r>
              <a:rPr lang="en-US" sz="1050" dirty="0" err="1"/>
              <a:t>cộng</a:t>
            </a:r>
            <a:r>
              <a:rPr lang="en-US" sz="1050" dirty="0"/>
              <a:t> </a:t>
            </a:r>
            <a:r>
              <a:rPr lang="en-US" sz="1050" dirty="0" err="1"/>
              <a:t>làm</a:t>
            </a:r>
            <a:r>
              <a:rPr lang="en-US" sz="1050" dirty="0"/>
              <a:t> </a:t>
            </a:r>
            <a:r>
              <a:rPr lang="en-US" sz="1050" dirty="0" err="1"/>
              <a:t>thay</a:t>
            </a:r>
            <a:r>
              <a:rPr lang="en-US" sz="1050" dirty="0"/>
              <a:t> </a:t>
            </a:r>
            <a:r>
              <a:rPr lang="en-US" sz="1050" dirty="0" err="1"/>
              <a:t>đổi</a:t>
            </a:r>
            <a:r>
              <a:rPr lang="en-US" sz="1050" dirty="0"/>
              <a:t> </a:t>
            </a:r>
            <a:r>
              <a:rPr lang="en-US" sz="1050" dirty="0" err="1"/>
              <a:t>thông</a:t>
            </a:r>
            <a:r>
              <a:rPr lang="en-US" sz="1050" dirty="0"/>
              <a:t> tin</a:t>
            </a:r>
            <a:endParaRPr lang="en-US" sz="899" dirty="0"/>
          </a:p>
          <a:p>
            <a:r>
              <a:rPr lang="en-US" sz="1050" spc="10" dirty="0" err="1">
                <a:cs typeface="Times New Roman"/>
              </a:rPr>
              <a:t>Các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loại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kênh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khác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nhau</a:t>
            </a:r>
            <a:r>
              <a:rPr lang="en-US" sz="1050" spc="10" dirty="0">
                <a:cs typeface="Times New Roman"/>
              </a:rPr>
              <a:t>:</a:t>
            </a:r>
          </a:p>
          <a:p>
            <a:pPr lvl="1"/>
            <a:r>
              <a:rPr lang="en-US" sz="899" spc="10" dirty="0" err="1">
                <a:cs typeface="Times New Roman"/>
              </a:rPr>
              <a:t>Kênh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rời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rạc</a:t>
            </a:r>
            <a:endParaRPr lang="en-US" sz="899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rời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rạc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không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nhớ</a:t>
            </a:r>
            <a:endParaRPr lang="en-US" sz="748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có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nhớ</a:t>
            </a:r>
            <a:endParaRPr lang="en-US" sz="748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nhị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phân</a:t>
            </a:r>
            <a:endParaRPr lang="en-US" sz="748" spc="10" dirty="0">
              <a:cs typeface="Times New Roman"/>
            </a:endParaRPr>
          </a:p>
          <a:p>
            <a:pPr lvl="1"/>
            <a:r>
              <a:rPr lang="en-US" sz="899" spc="10" dirty="0" err="1">
                <a:cs typeface="Times New Roman"/>
              </a:rPr>
              <a:t>Kênh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liên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tục</a:t>
            </a:r>
            <a:endParaRPr lang="en-US" sz="899" spc="10" dirty="0">
              <a:cs typeface="Times New Roman"/>
            </a:endParaRPr>
          </a:p>
          <a:p>
            <a:r>
              <a:rPr lang="en-US" sz="1050" spc="10" dirty="0" err="1">
                <a:cs typeface="Times New Roman"/>
              </a:rPr>
              <a:t>Nguồn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vào</a:t>
            </a:r>
            <a:r>
              <a:rPr lang="en-US" sz="1050" spc="10" dirty="0">
                <a:cs typeface="Times New Roman"/>
              </a:rPr>
              <a:t>, </a:t>
            </a:r>
            <a:r>
              <a:rPr lang="en-US" sz="1050" spc="10" dirty="0" err="1">
                <a:cs typeface="Times New Roman"/>
              </a:rPr>
              <a:t>nguồn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nhiễu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cộng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và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đầu</a:t>
            </a:r>
            <a:r>
              <a:rPr lang="en-US" sz="1050" spc="10" dirty="0">
                <a:cs typeface="Times New Roman"/>
              </a:rPr>
              <a:t> ra </a:t>
            </a:r>
            <a:r>
              <a:rPr lang="en-US" sz="1050" spc="10" dirty="0" err="1">
                <a:cs typeface="Times New Roman"/>
              </a:rPr>
              <a:t>của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kênh</a:t>
            </a:r>
            <a:r>
              <a:rPr lang="en-US" sz="1050" spc="10" dirty="0">
                <a:cs typeface="Times New Roman"/>
              </a:rPr>
              <a:t> đ</a:t>
            </a:r>
            <a:r>
              <a:rPr lang="vi-VN" sz="1050" spc="10" dirty="0">
                <a:cs typeface="Times New Roman"/>
              </a:rPr>
              <a:t>ư</a:t>
            </a:r>
            <a:r>
              <a:rPr lang="en-US" sz="1050" spc="10" dirty="0" err="1">
                <a:cs typeface="Times New Roman"/>
              </a:rPr>
              <a:t>ợc</a:t>
            </a:r>
            <a:r>
              <a:rPr lang="en-US" sz="1050" spc="10" dirty="0">
                <a:cs typeface="Times New Roman"/>
              </a:rPr>
              <a:t>  </a:t>
            </a:r>
            <a:r>
              <a:rPr lang="en-US" sz="1050" spc="10" dirty="0" err="1">
                <a:cs typeface="Times New Roman"/>
              </a:rPr>
              <a:t>mô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hình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là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các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biến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ngẫu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nhiên</a:t>
            </a:r>
            <a:endParaRPr lang="en-US" sz="1050" spc="10" dirty="0">
              <a:cs typeface="Times New Roman"/>
            </a:endParaRPr>
          </a:p>
          <a:p>
            <a:pPr lvl="1"/>
            <a:r>
              <a:rPr lang="en-US" sz="899" spc="10" dirty="0" err="1">
                <a:cs typeface="Times New Roman"/>
              </a:rPr>
              <a:t>Đầu</a:t>
            </a:r>
            <a:r>
              <a:rPr lang="en-US" sz="899" spc="10" dirty="0">
                <a:cs typeface="Times New Roman"/>
              </a:rPr>
              <a:t> ra = </a:t>
            </a:r>
            <a:r>
              <a:rPr lang="en-US" sz="899" spc="10" dirty="0" err="1">
                <a:cs typeface="Times New Roman"/>
              </a:rPr>
              <a:t>nguồn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vào</a:t>
            </a:r>
            <a:r>
              <a:rPr lang="en-US" sz="899" spc="10" dirty="0">
                <a:cs typeface="Times New Roman"/>
              </a:rPr>
              <a:t>  + </a:t>
            </a:r>
            <a:r>
              <a:rPr lang="en-US" sz="899" spc="10" dirty="0" err="1">
                <a:cs typeface="Times New Roman"/>
              </a:rPr>
              <a:t>nhiễu</a:t>
            </a:r>
            <a:endParaRPr lang="en-US" sz="899" spc="1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68E-A96A-4C20-A52F-C0ED6109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3819-8FEC-4215-85B1-E9122BA8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1.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qua </a:t>
            </a:r>
            <a:r>
              <a:rPr lang="en-US" dirty="0" err="1"/>
              <a:t>kênh</a:t>
            </a:r>
            <a:r>
              <a:rPr lang="en-US" dirty="0"/>
              <a:t>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tin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/>
              <a:t>phân</a:t>
            </a:r>
          </a:p>
        </p:txBody>
      </p:sp>
    </p:spTree>
    <p:extLst>
      <p:ext uri="{BB962C8B-B14F-4D97-AF65-F5344CB8AC3E}">
        <p14:creationId xmlns:p14="http://schemas.microsoft.com/office/powerpoint/2010/main" val="187510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D001-FBF9-4D64-87A3-4E140A7F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36" y="919997"/>
            <a:ext cx="3974842" cy="2192793"/>
          </a:xfrm>
        </p:spPr>
        <p:txBody>
          <a:bodyPr>
            <a:normAutofit/>
          </a:bodyPr>
          <a:lstStyle/>
          <a:p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 </a:t>
            </a:r>
            <a:r>
              <a:rPr lang="en-US" dirty="0" err="1"/>
              <a:t>Nguồn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: </a:t>
            </a:r>
          </a:p>
          <a:p>
            <a:pPr lvl="2"/>
            <a:r>
              <a:rPr lang="en-US" sz="900" dirty="0" err="1"/>
              <a:t>Biến</a:t>
            </a:r>
            <a:r>
              <a:rPr lang="en-US" sz="900" dirty="0"/>
              <a:t> </a:t>
            </a:r>
            <a:r>
              <a:rPr lang="en-US" sz="900" dirty="0" err="1"/>
              <a:t>ngẫu</a:t>
            </a:r>
            <a:r>
              <a:rPr lang="en-US" sz="900" dirty="0"/>
              <a:t> </a:t>
            </a:r>
            <a:r>
              <a:rPr lang="en-US" sz="900" dirty="0" err="1"/>
              <a:t>nhiên</a:t>
            </a:r>
            <a:r>
              <a:rPr lang="en-US" sz="900" dirty="0"/>
              <a:t>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r>
              <a:rPr lang="en-US" sz="900" dirty="0"/>
              <a:t> </a:t>
            </a:r>
            <a:r>
              <a:rPr lang="en-US" sz="900" dirty="0" err="1"/>
              <a:t>biểu</a:t>
            </a:r>
            <a:r>
              <a:rPr lang="en-US" sz="900" dirty="0"/>
              <a:t> </a:t>
            </a:r>
            <a:r>
              <a:rPr lang="en-US" sz="900" dirty="0" err="1"/>
              <a:t>diễn</a:t>
            </a:r>
            <a:r>
              <a:rPr lang="en-US" sz="900" dirty="0"/>
              <a:t> </a:t>
            </a:r>
            <a:r>
              <a:rPr lang="en-US" sz="900" dirty="0" err="1"/>
              <a:t>đầu</a:t>
            </a:r>
            <a:r>
              <a:rPr lang="en-US" sz="900" dirty="0"/>
              <a:t> </a:t>
            </a:r>
            <a:r>
              <a:rPr lang="en-US" sz="900" dirty="0" err="1"/>
              <a:t>vào</a:t>
            </a:r>
            <a:r>
              <a:rPr lang="en-US" sz="900" dirty="0"/>
              <a:t>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endParaRPr lang="en-US" sz="900" dirty="0"/>
          </a:p>
          <a:p>
            <a:pPr lvl="3"/>
            <a:r>
              <a:rPr lang="en-US" sz="800" dirty="0"/>
              <a:t>X = {x1, x2,…</a:t>
            </a:r>
            <a:r>
              <a:rPr lang="en-US" sz="800" dirty="0" err="1"/>
              <a:t>xn</a:t>
            </a:r>
            <a:r>
              <a:rPr lang="en-US" sz="800" dirty="0"/>
              <a:t>}</a:t>
            </a:r>
          </a:p>
          <a:p>
            <a:pPr lvl="3"/>
            <a:r>
              <a:rPr lang="en-US" sz="800" dirty="0"/>
              <a:t>P(X) = {P(x1), P(x2),…,P(</a:t>
            </a:r>
            <a:r>
              <a:rPr lang="en-US" sz="800" dirty="0" err="1"/>
              <a:t>xn</a:t>
            </a:r>
            <a:r>
              <a:rPr lang="en-US" sz="800" dirty="0"/>
              <a:t>)}</a:t>
            </a:r>
          </a:p>
          <a:p>
            <a:pPr lvl="2"/>
            <a:r>
              <a:rPr lang="en-US" sz="900" dirty="0" err="1"/>
              <a:t>Tập</a:t>
            </a:r>
            <a:r>
              <a:rPr lang="en-US" sz="900" dirty="0"/>
              <a:t> tin ở </a:t>
            </a:r>
            <a:r>
              <a:rPr lang="en-US" sz="900" dirty="0" err="1"/>
              <a:t>đầu</a:t>
            </a:r>
            <a:r>
              <a:rPr lang="en-US" sz="900" dirty="0"/>
              <a:t> ra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r>
              <a:rPr lang="en-US" sz="900" dirty="0"/>
              <a:t> </a:t>
            </a:r>
          </a:p>
          <a:p>
            <a:pPr lvl="3"/>
            <a:r>
              <a:rPr lang="en-US" sz="800" dirty="0"/>
              <a:t>Y = {y1,y2,…,</a:t>
            </a:r>
            <a:r>
              <a:rPr lang="en-US" sz="800" dirty="0" err="1"/>
              <a:t>yn</a:t>
            </a:r>
            <a:r>
              <a:rPr lang="en-US" sz="800" dirty="0"/>
              <a:t>}   </a:t>
            </a:r>
          </a:p>
          <a:p>
            <a:pPr lvl="4"/>
            <a:r>
              <a:rPr lang="en-US" sz="800" dirty="0"/>
              <a:t>Yi = </a:t>
            </a:r>
            <a:r>
              <a:rPr lang="en-US" sz="800" dirty="0" err="1"/>
              <a:t>xj</a:t>
            </a:r>
            <a:r>
              <a:rPr lang="en-US" sz="800" dirty="0"/>
              <a:t>            (</a:t>
            </a:r>
            <a:r>
              <a:rPr lang="en-US" sz="800" dirty="0" err="1"/>
              <a:t>Bảng</a:t>
            </a:r>
            <a:r>
              <a:rPr lang="en-US" sz="800" dirty="0"/>
              <a:t> </a:t>
            </a:r>
            <a:r>
              <a:rPr lang="en-US" sz="800" dirty="0" err="1"/>
              <a:t>chữ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tập</a:t>
            </a:r>
            <a:r>
              <a:rPr lang="en-US" sz="800" dirty="0"/>
              <a:t> tin ra </a:t>
            </a:r>
            <a:r>
              <a:rPr lang="en-US" sz="800" dirty="0" err="1"/>
              <a:t>hoàn</a:t>
            </a:r>
            <a:r>
              <a:rPr lang="en-US" sz="800" dirty="0"/>
              <a:t> </a:t>
            </a:r>
            <a:r>
              <a:rPr lang="en-US" sz="800" dirty="0" err="1"/>
              <a:t>toàn</a:t>
            </a:r>
            <a:r>
              <a:rPr lang="en-US" sz="800" dirty="0"/>
              <a:t> </a:t>
            </a:r>
            <a:r>
              <a:rPr lang="en-US" sz="800" dirty="0" err="1"/>
              <a:t>trùng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bảng</a:t>
            </a:r>
            <a:r>
              <a:rPr lang="en-US" sz="800" dirty="0"/>
              <a:t> </a:t>
            </a:r>
            <a:r>
              <a:rPr lang="en-US" sz="800" dirty="0" err="1"/>
              <a:t>chữ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nguồn</a:t>
            </a:r>
            <a:r>
              <a:rPr lang="en-US" sz="800" dirty="0"/>
              <a:t> </a:t>
            </a:r>
            <a:r>
              <a:rPr lang="en-US" sz="800" dirty="0" err="1"/>
              <a:t>vào</a:t>
            </a:r>
            <a:r>
              <a:rPr lang="en-US" sz="800" dirty="0"/>
              <a:t>)	 </a:t>
            </a:r>
          </a:p>
          <a:p>
            <a:pPr lvl="3"/>
            <a:r>
              <a:rPr lang="en-US" sz="800" dirty="0" err="1"/>
              <a:t>Tông</a:t>
            </a:r>
            <a:r>
              <a:rPr lang="en-US" sz="800" dirty="0"/>
              <a:t> </a:t>
            </a:r>
            <a:r>
              <a:rPr lang="en-US" sz="800" dirty="0" err="1"/>
              <a:t>quát</a:t>
            </a:r>
            <a:r>
              <a:rPr lang="en-US" sz="800" dirty="0"/>
              <a:t> </a:t>
            </a:r>
            <a:r>
              <a:rPr lang="en-US" sz="800" dirty="0" err="1"/>
              <a:t>thì</a:t>
            </a:r>
            <a:r>
              <a:rPr lang="en-US" sz="800" dirty="0"/>
              <a:t> </a:t>
            </a:r>
            <a:r>
              <a:rPr lang="en-US" sz="800" dirty="0" err="1"/>
              <a:t>số</a:t>
            </a:r>
            <a:r>
              <a:rPr lang="en-US" sz="800" dirty="0"/>
              <a:t> tin </a:t>
            </a:r>
            <a:r>
              <a:rPr lang="en-US" sz="800" dirty="0" err="1"/>
              <a:t>vào</a:t>
            </a:r>
            <a:r>
              <a:rPr lang="en-US" sz="800" dirty="0"/>
              <a:t>  (r) </a:t>
            </a:r>
            <a:r>
              <a:rPr lang="en-US" sz="800" dirty="0" err="1"/>
              <a:t>có</a:t>
            </a:r>
            <a:r>
              <a:rPr lang="en-US" sz="800" dirty="0"/>
              <a:t> </a:t>
            </a:r>
            <a:r>
              <a:rPr lang="en-US" sz="800" dirty="0" err="1"/>
              <a:t>thể</a:t>
            </a:r>
            <a:r>
              <a:rPr lang="en-US" sz="800" dirty="0"/>
              <a:t> </a:t>
            </a:r>
            <a:r>
              <a:rPr lang="en-US" sz="800" dirty="0" err="1"/>
              <a:t>khác</a:t>
            </a:r>
            <a:r>
              <a:rPr lang="en-US" sz="800" dirty="0"/>
              <a:t> </a:t>
            </a:r>
            <a:r>
              <a:rPr lang="en-US" sz="800" dirty="0" err="1"/>
              <a:t>số</a:t>
            </a:r>
            <a:r>
              <a:rPr lang="en-US" sz="800" dirty="0"/>
              <a:t> tin ra (s). </a:t>
            </a:r>
          </a:p>
          <a:p>
            <a:pPr lvl="3"/>
            <a:r>
              <a:rPr lang="en-US" sz="800" dirty="0" err="1"/>
              <a:t>Môn</a:t>
            </a:r>
            <a:r>
              <a:rPr lang="en-US" sz="800" dirty="0"/>
              <a:t> </a:t>
            </a:r>
            <a:r>
              <a:rPr lang="en-US" sz="800" dirty="0" err="1"/>
              <a:t>học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chúng</a:t>
            </a:r>
            <a:r>
              <a:rPr lang="en-US" sz="800" dirty="0"/>
              <a:t> ta </a:t>
            </a:r>
            <a:r>
              <a:rPr lang="en-US" sz="800" dirty="0" err="1"/>
              <a:t>chỉ</a:t>
            </a:r>
            <a:r>
              <a:rPr lang="en-US" sz="800" dirty="0"/>
              <a:t> </a:t>
            </a:r>
            <a:r>
              <a:rPr lang="en-US" sz="800" dirty="0" err="1"/>
              <a:t>quan</a:t>
            </a:r>
            <a:r>
              <a:rPr lang="en-US" sz="800" dirty="0"/>
              <a:t> </a:t>
            </a:r>
            <a:r>
              <a:rPr lang="en-US" sz="800" dirty="0" err="1"/>
              <a:t>tâm</a:t>
            </a:r>
            <a:r>
              <a:rPr lang="en-US" sz="800" dirty="0"/>
              <a:t>: r = s = 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sz="900" dirty="0" err="1"/>
                  <a:t>Môn</a:t>
                </a:r>
                <a:r>
                  <a:rPr lang="en-US" sz="900" dirty="0"/>
                  <a:t> </a:t>
                </a:r>
                <a:r>
                  <a:rPr lang="en-US" sz="900" dirty="0" err="1"/>
                  <a:t>học</a:t>
                </a:r>
                <a:r>
                  <a:rPr lang="en-US" sz="900" dirty="0"/>
                  <a:t> </a:t>
                </a:r>
                <a:r>
                  <a:rPr lang="en-US" sz="900" dirty="0" err="1"/>
                  <a:t>này</a:t>
                </a:r>
                <a:r>
                  <a:rPr lang="en-US" sz="900" dirty="0"/>
                  <a:t> </a:t>
                </a:r>
                <a:r>
                  <a:rPr lang="en-US" sz="900" dirty="0" err="1"/>
                  <a:t>chỉ</a:t>
                </a:r>
                <a:r>
                  <a:rPr lang="en-US" sz="900" dirty="0"/>
                  <a:t> </a:t>
                </a:r>
                <a:r>
                  <a:rPr lang="en-US" sz="900" dirty="0" err="1"/>
                  <a:t>tập</a:t>
                </a:r>
                <a:r>
                  <a:rPr lang="en-US" sz="900" dirty="0"/>
                  <a:t> </a:t>
                </a:r>
                <a:r>
                  <a:rPr lang="en-US" sz="900" dirty="0" err="1"/>
                  <a:t>trung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không</a:t>
                </a:r>
                <a:r>
                  <a:rPr lang="en-US" sz="900" dirty="0"/>
                  <a:t> </a:t>
                </a:r>
                <a:r>
                  <a:rPr lang="en-US" sz="900" dirty="0" err="1"/>
                  <a:t>nhớ</a:t>
                </a:r>
                <a:endParaRPr lang="en-US" sz="900" dirty="0"/>
              </a:p>
              <a:p>
                <a:pPr lvl="2"/>
                <a:r>
                  <a:rPr lang="en-US" sz="900" dirty="0"/>
                  <a:t>Ma </a:t>
                </a:r>
                <a:r>
                  <a:rPr lang="en-US" sz="900" dirty="0" err="1"/>
                  <a:t>trận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của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không</a:t>
                </a:r>
                <a:r>
                  <a:rPr lang="en-US" sz="900" dirty="0"/>
                  <a:t> </a:t>
                </a:r>
                <a:r>
                  <a:rPr lang="en-US" sz="900" dirty="0" err="1"/>
                  <a:t>nhớ</a:t>
                </a:r>
                <a:r>
                  <a:rPr lang="en-US" sz="900" dirty="0"/>
                  <a:t> bao </a:t>
                </a:r>
                <a:r>
                  <a:rPr lang="en-US" sz="900" dirty="0" err="1"/>
                  <a:t>gồm</a:t>
                </a:r>
                <a:r>
                  <a:rPr lang="en-US" sz="900" dirty="0"/>
                  <a:t> </a:t>
                </a:r>
                <a:r>
                  <a:rPr lang="en-US" sz="900" dirty="0" err="1"/>
                  <a:t>các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suất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truyền</a:t>
                </a:r>
                <a:r>
                  <a:rPr lang="en-US" sz="900" dirty="0"/>
                  <a:t> hay </a:t>
                </a:r>
                <a:r>
                  <a:rPr lang="en-US" sz="900" dirty="0" err="1"/>
                  <a:t>các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suất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xuất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hiện</a:t>
                </a:r>
                <a:r>
                  <a:rPr lang="en-US" sz="900" dirty="0"/>
                  <a:t> </a:t>
                </a:r>
                <a:r>
                  <a:rPr lang="en-US" sz="900" dirty="0" err="1"/>
                  <a:t>một</a:t>
                </a:r>
                <a:r>
                  <a:rPr lang="en-US" sz="900" dirty="0"/>
                  <a:t> tin ở </a:t>
                </a:r>
                <a:r>
                  <a:rPr lang="en-US" sz="900" dirty="0" err="1"/>
                  <a:t>dầu</a:t>
                </a:r>
                <a:r>
                  <a:rPr lang="en-US" sz="900" dirty="0"/>
                  <a:t> ra </a:t>
                </a:r>
                <a:r>
                  <a:rPr lang="en-US" sz="900" dirty="0" err="1"/>
                  <a:t>khi</a:t>
                </a:r>
                <a:r>
                  <a:rPr lang="en-US" sz="900" dirty="0"/>
                  <a:t> </a:t>
                </a:r>
                <a:r>
                  <a:rPr lang="en-US" sz="900" dirty="0" err="1"/>
                  <a:t>xuất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hiện</a:t>
                </a:r>
                <a:r>
                  <a:rPr lang="en-US" sz="900" dirty="0"/>
                  <a:t> </a:t>
                </a:r>
                <a:r>
                  <a:rPr lang="en-US" sz="900" dirty="0" err="1"/>
                  <a:t>một</a:t>
                </a:r>
                <a:r>
                  <a:rPr lang="en-US" sz="900" dirty="0"/>
                  <a:t> tin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định</a:t>
                </a:r>
                <a:r>
                  <a:rPr lang="en-US" sz="900" dirty="0"/>
                  <a:t> ở </a:t>
                </a:r>
                <a:r>
                  <a:rPr lang="en-US" sz="900" dirty="0" err="1"/>
                  <a:t>đầu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endParaRPr lang="en-US" sz="900" dirty="0"/>
              </a:p>
              <a:p>
                <a:pPr lvl="3"/>
                <a:r>
                  <a:rPr lang="en-US" sz="800" dirty="0"/>
                  <a:t>P(Y|X) = {P(</a:t>
                </a:r>
                <a:r>
                  <a:rPr lang="en-US" sz="800" dirty="0" err="1"/>
                  <a:t>yj|xi</a:t>
                </a:r>
                <a:r>
                  <a:rPr lang="en-US" sz="800" dirty="0"/>
                  <a:t>)}</a:t>
                </a:r>
              </a:p>
              <a:p>
                <a:pPr lvl="3"/>
                <a:endParaRPr lang="en-US" dirty="0"/>
              </a:p>
              <a:p>
                <a:pPr marL="345643" lvl="2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800" dirty="0"/>
              </a:p>
              <a:p>
                <a:pPr marL="345643" lvl="2" indent="0">
                  <a:buNone/>
                </a:pPr>
                <a:endParaRPr lang="en-US" sz="800" dirty="0"/>
              </a:p>
              <a:p>
                <a:pPr lvl="3"/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thuộc</a:t>
                </a:r>
                <a:r>
                  <a:rPr lang="en-US" sz="800" dirty="0"/>
                  <a:t>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đúng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ngoài</a:t>
                </a:r>
                <a:r>
                  <a:rPr lang="en-US" sz="800" dirty="0"/>
                  <a:t>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đúng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, </a:t>
                </a:r>
                <a:r>
                  <a:rPr lang="en-US" sz="800" dirty="0" err="1"/>
                  <a:t>mọi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::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phân</a:t>
                </a:r>
                <a:r>
                  <a:rPr lang="en-US" sz="800" dirty="0"/>
                  <a:t> </a:t>
                </a:r>
                <a:r>
                  <a:rPr lang="en-US" sz="800" dirty="0" err="1"/>
                  <a:t>bố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đều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Tổng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trong</a:t>
                </a:r>
                <a:r>
                  <a:rPr lang="en-US" sz="800" dirty="0"/>
                  <a:t> </a:t>
                </a:r>
                <a:r>
                  <a:rPr lang="en-US" sz="800" dirty="0" err="1"/>
                  <a:t>mỗi</a:t>
                </a:r>
                <a:r>
                  <a:rPr lang="en-US" sz="800" dirty="0"/>
                  <a:t> hang  = 1</a:t>
                </a:r>
              </a:p>
              <a:p>
                <a:pPr lvl="3"/>
                <a:r>
                  <a:rPr lang="en-US" sz="800" dirty="0"/>
                  <a:t>Ma </a:t>
                </a:r>
                <a:r>
                  <a:rPr lang="en-US" sz="800" dirty="0" err="1"/>
                  <a:t>trận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ma </a:t>
                </a:r>
                <a:r>
                  <a:rPr lang="en-US" sz="800" dirty="0" err="1"/>
                  <a:t>trận</a:t>
                </a:r>
                <a:r>
                  <a:rPr lang="en-US" sz="800" dirty="0"/>
                  <a:t> đ</a:t>
                </a:r>
                <a:r>
                  <a:rPr lang="vi-VN" sz="800" dirty="0"/>
                  <a:t>ơ</a:t>
                </a:r>
                <a:r>
                  <a:rPr lang="en-US" sz="800" dirty="0"/>
                  <a:t>n </a:t>
                </a:r>
                <a:r>
                  <a:rPr lang="en-US" sz="800" dirty="0" err="1"/>
                  <a:t>vị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không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endParaRPr lang="en-US" sz="800" dirty="0"/>
              </a:p>
              <a:p>
                <a:pPr lvl="3"/>
                <a:r>
                  <a:rPr lang="en-US" sz="800" dirty="0"/>
                  <a:t> </a:t>
                </a:r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cả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r>
                  <a:rPr lang="en-US" sz="800" dirty="0"/>
                  <a:t> </a:t>
                </a:r>
                <a:r>
                  <a:rPr lang="en-US" sz="800" dirty="0" err="1"/>
                  <a:t>hoàn</a:t>
                </a:r>
                <a:r>
                  <a:rPr lang="en-US" sz="800" dirty="0"/>
                  <a:t> </a:t>
                </a:r>
                <a:r>
                  <a:rPr lang="en-US" sz="800" dirty="0" err="1"/>
                  <a:t>toàn</a:t>
                </a:r>
                <a:r>
                  <a:rPr lang="en-US" sz="800" dirty="0"/>
                  <a:t> (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ra </a:t>
                </a:r>
                <a:r>
                  <a:rPr lang="en-US" sz="800" dirty="0" err="1"/>
                  <a:t>độc</a:t>
                </a:r>
                <a:r>
                  <a:rPr lang="en-US" sz="800" dirty="0"/>
                  <a:t> </a:t>
                </a:r>
                <a:r>
                  <a:rPr lang="en-US" sz="800" dirty="0" err="1"/>
                  <a:t>lập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)</a:t>
                </a:r>
              </a:p>
              <a:p>
                <a:pPr lvl="3"/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đối</a:t>
                </a:r>
                <a:r>
                  <a:rPr lang="en-US" sz="800" dirty="0"/>
                  <a:t> </a:t>
                </a:r>
                <a:r>
                  <a:rPr lang="en-US" sz="800" dirty="0" err="1"/>
                  <a:t>xứng</a:t>
                </a:r>
                <a:r>
                  <a:rPr lang="en-US" sz="800" dirty="0"/>
                  <a:t> qua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đối</a:t>
                </a:r>
                <a:r>
                  <a:rPr lang="en-US" sz="800" dirty="0"/>
                  <a:t> </a:t>
                </a:r>
                <a:r>
                  <a:rPr lang="en-US" sz="800" dirty="0" err="1"/>
                  <a:t>xứng</a:t>
                </a:r>
                <a:endParaRPr lang="en-US" sz="800" dirty="0"/>
              </a:p>
              <a:p>
                <a:pPr marL="518465" lvl="3" indent="0">
                  <a:buNone/>
                </a:pPr>
                <a:endParaRPr lang="en-US" sz="800" dirty="0"/>
              </a:p>
              <a:p>
                <a:pPr marL="518465" lvl="3" indent="0">
                  <a:buNone/>
                </a:pPr>
                <a:endParaRPr lang="en-US" sz="800" dirty="0"/>
              </a:p>
              <a:p>
                <a:pPr lvl="3"/>
                <a:endParaRPr lang="en-US" sz="800" dirty="0"/>
              </a:p>
              <a:p>
                <a:pPr lvl="1"/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D001-FBF9-4D64-87A3-4E140A7F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 tin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/>
              <a:t>s </a:t>
            </a:r>
            <a:r>
              <a:rPr lang="en-US" dirty="0" err="1"/>
              <a:t>điểm</a:t>
            </a:r>
            <a:r>
              <a:rPr lang="en-US" dirty="0"/>
              <a:t> ra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tin ra</a:t>
            </a:r>
          </a:p>
          <a:p>
            <a:pPr lvl="2"/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ra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4BE57-089F-4797-B9A2-83A3A068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56" y="1880394"/>
            <a:ext cx="1876028" cy="10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15E8-B7EC-4537-98D9-BA924F45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1025C-59E8-4946-B119-BF454E37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43" y="816697"/>
            <a:ext cx="3974842" cy="2192793"/>
          </a:xfrm>
        </p:spPr>
        <p:txBody>
          <a:bodyPr>
            <a:normAutofit/>
          </a:bodyPr>
          <a:lstStyle/>
          <a:p>
            <a:pPr lvl="1"/>
            <a:r>
              <a:rPr lang="en-US" sz="899" spc="10" dirty="0" err="1">
                <a:latin typeface="Times New Roman"/>
                <a:cs typeface="Times New Roman"/>
              </a:rPr>
              <a:t>Kênh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nhị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phân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đối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xứng</a:t>
            </a:r>
            <a:r>
              <a:rPr lang="en-US" sz="899" spc="10" dirty="0">
                <a:latin typeface="Times New Roman"/>
                <a:cs typeface="Times New Roman"/>
              </a:rPr>
              <a:t> (BSC)</a:t>
            </a:r>
            <a:endParaRPr lang="en-US" sz="749" dirty="0">
              <a:latin typeface="Times New Roman"/>
              <a:cs typeface="Times New Roman"/>
            </a:endParaRPr>
          </a:p>
          <a:p>
            <a:pPr lvl="2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3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</a:t>
            </a:r>
          </a:p>
          <a:p>
            <a:pPr lvl="2"/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qua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3"/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i="1" dirty="0"/>
              <a:t>P(</a:t>
            </a:r>
            <a:r>
              <a:rPr lang="en-US" i="1" dirty="0" err="1"/>
              <a:t>y|x</a:t>
            </a:r>
            <a:r>
              <a:rPr lang="en-US" i="1" dirty="0"/>
              <a:t>)</a:t>
            </a:r>
            <a:r>
              <a:rPr lang="en-US" dirty="0"/>
              <a:t>	</a:t>
            </a:r>
          </a:p>
          <a:p>
            <a:pPr lvl="4"/>
            <a:r>
              <a:rPr lang="en-US" i="1" dirty="0"/>
              <a:t>P(</a:t>
            </a:r>
            <a:r>
              <a:rPr lang="en-US" i="1" dirty="0" err="1"/>
              <a:t>y|x</a:t>
            </a:r>
            <a:r>
              <a:rPr lang="en-US" i="1" dirty="0"/>
              <a:t>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tin y ở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tin x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1"/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= </a:t>
            </a:r>
            <a:r>
              <a:rPr lang="en-US" dirty="0" err="1"/>
              <a:t>kenh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+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BSC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B684-7DA9-4E40-82F4-A55F9C10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56" y="2108994"/>
            <a:ext cx="1381125" cy="7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0664" y="737393"/>
            <a:ext cx="4147185" cy="2349795"/>
          </a:xfrm>
        </p:spPr>
        <p:txBody>
          <a:bodyPr/>
          <a:lstStyle/>
          <a:p>
            <a:pPr>
              <a:buNone/>
            </a:pPr>
            <a:r>
              <a:rPr lang="en-US" sz="1400" dirty="0" err="1"/>
              <a:t>Đồ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4659" y="1228796"/>
            <a:ext cx="9983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2659" y="1075196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9905" y="1075196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4659" y="1996793"/>
            <a:ext cx="9983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1"/>
          </p:cNvCxnSpPr>
          <p:nvPr/>
        </p:nvCxnSpPr>
        <p:spPr>
          <a:xfrm>
            <a:off x="1574659" y="1267196"/>
            <a:ext cx="998396" cy="7307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2659" y="1848324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3055" y="1843193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1658697" y="1267196"/>
            <a:ext cx="875958" cy="7358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8657" y="921597"/>
            <a:ext cx="425116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1-</a:t>
            </a:r>
            <a:r>
              <a:rPr lang="en-US" sz="1411" i="1" dirty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8657" y="2040323"/>
            <a:ext cx="425116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1-</a:t>
            </a:r>
            <a:r>
              <a:rPr lang="en-US" sz="1411" i="1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2656" y="1612794"/>
            <a:ext cx="185958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1" i="1" dirty="0"/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8697" y="1267196"/>
            <a:ext cx="185958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1" i="1" dirty="0"/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9006" y="148198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5055" y="1471566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 bwMode="auto">
              <a:xfrm>
                <a:off x="614363" y="2573338"/>
                <a:ext cx="3122612" cy="5429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=0]=1−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363" y="2573338"/>
                <a:ext cx="3122612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8198BEB-1668-49E4-93AF-D5B141F3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466467"/>
          </a:xfrm>
        </p:spPr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: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ra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endParaRPr lang="en-US" dirty="0"/>
              </a:p>
              <a:p>
                <a:pPr lvl="1"/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900" dirty="0" err="1"/>
                  <a:t>Biến</a:t>
                </a:r>
                <a:r>
                  <a:rPr lang="en-US" sz="900" dirty="0"/>
                  <a:t> </a:t>
                </a:r>
                <a:r>
                  <a:rPr lang="en-US" sz="900" dirty="0" err="1"/>
                  <a:t>ngẫu</a:t>
                </a:r>
                <a:r>
                  <a:rPr lang="en-US" sz="900" dirty="0"/>
                  <a:t> </a:t>
                </a:r>
                <a:r>
                  <a:rPr lang="en-US" sz="900" dirty="0" err="1"/>
                  <a:t>nhiên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liên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tục</a:t>
                </a:r>
                <a:r>
                  <a:rPr lang="en-US" sz="900" dirty="0"/>
                  <a:t> </a:t>
                </a:r>
                <a:r>
                  <a:rPr lang="en-US" sz="900" dirty="0" err="1"/>
                  <a:t>biểu</a:t>
                </a:r>
                <a:r>
                  <a:rPr lang="en-US" sz="900" dirty="0"/>
                  <a:t> </a:t>
                </a:r>
                <a:r>
                  <a:rPr lang="en-US" sz="900" dirty="0" err="1"/>
                  <a:t>diễn</a:t>
                </a:r>
                <a:r>
                  <a:rPr lang="en-US" sz="900" dirty="0"/>
                  <a:t> </a:t>
                </a:r>
                <a:r>
                  <a:rPr lang="en-US" sz="900" dirty="0" err="1"/>
                  <a:t>nguồn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r>
                  <a:rPr lang="en-US" sz="900" dirty="0"/>
                  <a:t> </a:t>
                </a:r>
                <a:r>
                  <a:rPr lang="en-US" sz="900" dirty="0" err="1"/>
                  <a:t>liên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tục</a:t>
                </a:r>
                <a:endParaRPr lang="en-US" sz="900" dirty="0"/>
              </a:p>
              <a:p>
                <a:pPr lvl="3"/>
                <a:r>
                  <a:rPr lang="en-US" sz="800" dirty="0"/>
                  <a:t>X = {x}            </a:t>
                </a:r>
                <a:r>
                  <a:rPr lang="en-US" sz="800" dirty="0" err="1"/>
                  <a:t>xmin</a:t>
                </a:r>
                <a:r>
                  <a:rPr lang="en-US" sz="800" dirty="0"/>
                  <a:t> ≤ x ≤  </a:t>
                </a:r>
                <a:r>
                  <a:rPr lang="en-US" sz="800" dirty="0" err="1"/>
                  <a:t>xmax</a:t>
                </a:r>
                <a:r>
                  <a:rPr lang="en-US" sz="800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800" dirty="0"/>
                  <a:t>)             </a:t>
                </a:r>
                <a:r>
                  <a:rPr lang="en-US" sz="800" dirty="0" err="1"/>
                  <a:t>hàm</a:t>
                </a:r>
                <a:r>
                  <a:rPr lang="en-US" sz="800" dirty="0"/>
                  <a:t> </a:t>
                </a:r>
                <a:r>
                  <a:rPr lang="en-US" sz="800" dirty="0" err="1"/>
                  <a:t>mật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độ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mô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xuát</a:t>
                </a:r>
                <a:r>
                  <a:rPr lang="en-US" sz="800" dirty="0"/>
                  <a:t> </a:t>
                </a:r>
                <a:r>
                  <a:rPr lang="en-US" sz="800" dirty="0" err="1"/>
                  <a:t>hiện</a:t>
                </a:r>
                <a:r>
                  <a:rPr lang="en-US" sz="800" dirty="0"/>
                  <a:t> </a:t>
                </a:r>
                <a:r>
                  <a:rPr lang="en-US" sz="800" dirty="0" err="1"/>
                  <a:t>của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từng</a:t>
                </a:r>
                <a:r>
                  <a:rPr lang="en-US" sz="800" dirty="0"/>
                  <a:t> tin x </a:t>
                </a:r>
                <a:r>
                  <a:rPr lang="en-US" sz="800" dirty="0" err="1"/>
                  <a:t>của</a:t>
                </a:r>
                <a:r>
                  <a:rPr lang="en-US" sz="800" dirty="0"/>
                  <a:t> </a:t>
                </a:r>
                <a:r>
                  <a:rPr lang="en-US" sz="800" dirty="0" err="1"/>
                  <a:t>nguồn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 X</a:t>
                </a:r>
              </a:p>
              <a:p>
                <a:pPr lvl="2"/>
                <a:r>
                  <a:rPr lang="en-US" sz="900" dirty="0"/>
                  <a:t> </a:t>
                </a:r>
                <a:r>
                  <a:rPr lang="en-US" sz="900" dirty="0" err="1"/>
                  <a:t>Đầu</a:t>
                </a:r>
                <a:r>
                  <a:rPr lang="en-US" sz="900" dirty="0"/>
                  <a:t> ra: </a:t>
                </a:r>
              </a:p>
              <a:p>
                <a:pPr lvl="3"/>
                <a:r>
                  <a:rPr lang="en-US" sz="800" dirty="0"/>
                  <a:t>Y = {y}             </a:t>
                </a:r>
                <a:r>
                  <a:rPr lang="en-US" sz="800" dirty="0" err="1"/>
                  <a:t>ymin</a:t>
                </a:r>
                <a:r>
                  <a:rPr lang="en-US" sz="800" dirty="0"/>
                  <a:t> ≤ y ≤ </a:t>
                </a:r>
                <a:r>
                  <a:rPr lang="en-US" sz="800" dirty="0" err="1"/>
                  <a:t>ymax</a:t>
                </a:r>
                <a:r>
                  <a:rPr lang="en-US" sz="800" dirty="0"/>
                  <a:t>  </a:t>
                </a:r>
              </a:p>
              <a:p>
                <a:pPr lvl="3" algn="just"/>
                <a:r>
                  <a:rPr lang="en-US" sz="800" dirty="0"/>
                  <a:t> P(</a:t>
                </a:r>
                <a:r>
                  <a:rPr lang="en-US" sz="800" dirty="0" err="1"/>
                  <a:t>y|x</a:t>
                </a:r>
                <a:r>
                  <a:rPr lang="en-US" sz="800" dirty="0"/>
                  <a:t>)     </a:t>
                </a:r>
                <a:r>
                  <a:rPr lang="en-US" sz="800" dirty="0" err="1"/>
                  <a:t>Hàm</a:t>
                </a:r>
                <a:r>
                  <a:rPr lang="en-US" sz="800" dirty="0"/>
                  <a:t> </a:t>
                </a:r>
                <a:r>
                  <a:rPr lang="en-US" sz="800" dirty="0" err="1"/>
                  <a:t>mật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độ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có</a:t>
                </a:r>
                <a:r>
                  <a:rPr lang="en-US" sz="800" dirty="0"/>
                  <a:t> </a:t>
                </a:r>
                <a:r>
                  <a:rPr lang="en-US" sz="800" dirty="0" err="1"/>
                  <a:t>điều</a:t>
                </a:r>
                <a:r>
                  <a:rPr lang="en-US" sz="800" dirty="0"/>
                  <a:t> </a:t>
                </a:r>
                <a:r>
                  <a:rPr lang="en-US" sz="800" dirty="0" err="1"/>
                  <a:t>kiện</a:t>
                </a:r>
                <a:r>
                  <a:rPr lang="en-US" sz="800" dirty="0"/>
                  <a:t> </a:t>
                </a:r>
                <a:r>
                  <a:rPr lang="en-US" sz="800" dirty="0" err="1"/>
                  <a:t>mô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xuất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hiện</a:t>
                </a:r>
                <a:r>
                  <a:rPr lang="en-US" sz="800" dirty="0"/>
                  <a:t> tin y ở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ra </a:t>
                </a:r>
                <a:r>
                  <a:rPr lang="en-US" sz="800" dirty="0" err="1"/>
                  <a:t>khi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 </a:t>
                </a:r>
                <a:r>
                  <a:rPr lang="en-US" sz="800" dirty="0" err="1"/>
                  <a:t>guwit</a:t>
                </a:r>
                <a:r>
                  <a:rPr lang="en-US" sz="800" dirty="0"/>
                  <a:t> tin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  <a:blipFill>
                <a:blip r:embed="rId2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50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Theo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gi</a:t>
                </a:r>
                <a:r>
                  <a:rPr lang="vi-VN" dirty="0"/>
                  <a:t>ư</a:t>
                </a:r>
                <a:r>
                  <a:rPr lang="en-US" dirty="0"/>
                  <a:t>a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X, Y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marL="172821" lvl="1" indent="0">
                  <a:buNone/>
                </a:pPr>
                <a:r>
                  <a:rPr lang="es-ES" sz="899" i="1" spc="10" dirty="0">
                    <a:latin typeface="Times New Roman"/>
                    <a:cs typeface="Times New Roman"/>
                  </a:rPr>
                  <a:t>           I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899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899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899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899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899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99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899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99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sz="899" spc="10" dirty="0">
                  <a:latin typeface="Times New Roman"/>
                  <a:cs typeface="Times New Roman"/>
                </a:endParaRPr>
              </a:p>
              <a:p>
                <a:pPr marL="172821" lvl="1" indent="0">
                  <a:buNone/>
                </a:pPr>
                <a:r>
                  <a:rPr lang="en-US" sz="899" dirty="0">
                    <a:latin typeface="Times New Roman"/>
                    <a:cs typeface="Times New Roman"/>
                  </a:rPr>
                  <a:t> 		           = H(X) + H(Y) – H(X,Y)</a:t>
                </a:r>
              </a:p>
              <a:p>
                <a:r>
                  <a:rPr lang="es-ES" sz="1050" dirty="0" err="1">
                    <a:latin typeface="Times New Roman"/>
                    <a:cs typeface="Times New Roman"/>
                  </a:rPr>
                  <a:t>Vì</a:t>
                </a:r>
                <a:r>
                  <a:rPr lang="es-ES" sz="1050" dirty="0">
                    <a:latin typeface="Times New Roman"/>
                    <a:cs typeface="Times New Roman"/>
                  </a:rPr>
                  <a:t>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P(</a:t>
                </a:r>
                <a:r>
                  <a:rPr lang="en-US" i="1" dirty="0" err="1"/>
                  <a:t>x|y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nên</a:t>
                </a:r>
                <a:r>
                  <a:rPr lang="en-US" dirty="0"/>
                  <a:t>          : 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 I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110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100" spc="1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=  H(X) – H(X|Y)</a:t>
                </a:r>
              </a:p>
              <a:p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tin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chuyển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endParaRPr lang="en-US" dirty="0"/>
              </a:p>
              <a:p>
                <a:pPr lvl="1"/>
                <a:r>
                  <a:rPr lang="en-US" dirty="0" err="1"/>
                  <a:t>Luwowngjk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(H(X)) </a:t>
                </a:r>
                <a:r>
                  <a:rPr lang="en-US" dirty="0" err="1"/>
                  <a:t>trừ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tin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(H(X|Y)). </a:t>
                </a:r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ra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:  H(X|Y)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Với</a:t>
                </a:r>
                <a:r>
                  <a:rPr lang="en-US" dirty="0"/>
                  <a:t> N 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20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6DBAE-60F9-452A-B0CC-F02BF385EBD2}"/>
</file>

<file path=customXml/itemProps2.xml><?xml version="1.0" encoding="utf-8"?>
<ds:datastoreItem xmlns:ds="http://schemas.openxmlformats.org/officeDocument/2006/customXml" ds:itemID="{2A5D9902-7DB9-4AF1-AE72-9111E3221FDE}"/>
</file>

<file path=customXml/itemProps3.xml><?xml version="1.0" encoding="utf-8"?>
<ds:datastoreItem xmlns:ds="http://schemas.openxmlformats.org/officeDocument/2006/customXml" ds:itemID="{ECBC5C57-61FE-45DC-9AEA-4160AE2751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8580</TotalTime>
  <Words>2715</Words>
  <Application>Microsoft Office PowerPoint</Application>
  <PresentationFormat>Custom</PresentationFormat>
  <Paragraphs>207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Chương 3.5. : Kênh</vt:lpstr>
      <vt:lpstr> Kênh thông tin (nhắc lại)</vt:lpstr>
      <vt:lpstr>3.5.1. Mô hình kênh </vt:lpstr>
      <vt:lpstr>3.5.1.  Mô hình kênh(Cont.)</vt:lpstr>
      <vt:lpstr>3.5.1. Mô hình kênh (Cont.)</vt:lpstr>
      <vt:lpstr>3.5.1. Mô hình kênh (Cont.)</vt:lpstr>
      <vt:lpstr>3.5.1. Mô hình kênh (Cont.)</vt:lpstr>
      <vt:lpstr>3.5.1. Mô hình kênh (Cont.)</vt:lpstr>
      <vt:lpstr>3.5.2. Lượng tin tương hỗ của kênh rời rạc (Cont.)</vt:lpstr>
      <vt:lpstr>3.5.2. Lượng tin tương hỗ của nguồn rời rạc (Cont.)</vt:lpstr>
      <vt:lpstr>3.5.2. Lượng tin tương hỗ của kênh rời rạc (Cont.)</vt:lpstr>
      <vt:lpstr>3.5.2. Lượng tin tương hỗ của kênh rời rạc không nhiễu (Cont.)</vt:lpstr>
      <vt:lpstr>3.5.3. Lượng tin tương hỗ của kênh liên tục </vt:lpstr>
      <vt:lpstr>3.5.4. Thông lượng của kênh </vt:lpstr>
      <vt:lpstr>3.5.4. Thông lượng của kênh (Cont.) </vt:lpstr>
      <vt:lpstr>3.5.4. thông lượng của kênh (Cont.) </vt:lpstr>
      <vt:lpstr>3.5.4. Thông lượng của kênh(Cont.) </vt:lpstr>
      <vt:lpstr>3.6. Phối hợp nguồn - kênh</vt:lpstr>
      <vt:lpstr>Bài tập 2</vt:lpstr>
      <vt:lpstr>Bài tập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Linh DANG</dc:creator>
  <cp:lastModifiedBy>chuyet.dangvan@hust.edu.vn</cp:lastModifiedBy>
  <cp:revision>187</cp:revision>
  <dcterms:created xsi:type="dcterms:W3CDTF">2018-10-23T11:39:32Z</dcterms:created>
  <dcterms:modified xsi:type="dcterms:W3CDTF">2021-02-23T14:40:32Z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LastSaved">
    <vt:filetime>2018-10-23T00:00:00Z</vt:filetime>
  </property>
  <property fmtid="{D5CDD505-2E9C-101B-9397-08002B2CF9AE}" pid="4" name="ContentTypeId">
    <vt:lpwstr>0x01010026E9612E24A31348B5951F20F052821B</vt:lpwstr>
  </property>
</Properties>
</file>