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 id="2147483700" r:id="rId8"/>
    <p:sldMasterId id="2147483713" r:id="rId9"/>
    <p:sldMasterId id="2147483726" r:id="rId10"/>
    <p:sldMasterId id="2147483739" r:id="rId11"/>
    <p:sldMasterId id="2147483752" r:id="rId12"/>
    <p:sldMasterId id="2147483765" r:id="rId13"/>
  </p:sldMasterIdLst>
  <p:notesMasterIdLst>
    <p:notesMasterId r:id="rId88"/>
  </p:notesMasterIdLst>
  <p:sldIdLst>
    <p:sldId id="256" r:id="rId14"/>
    <p:sldId id="257" r:id="rId15"/>
    <p:sldId id="309"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 id="310" r:id="rId53"/>
    <p:sldId id="294" r:id="rId54"/>
    <p:sldId id="311" r:id="rId55"/>
    <p:sldId id="331" r:id="rId56"/>
    <p:sldId id="295" r:id="rId57"/>
    <p:sldId id="296" r:id="rId58"/>
    <p:sldId id="312" r:id="rId59"/>
    <p:sldId id="297" r:id="rId60"/>
    <p:sldId id="298" r:id="rId61"/>
    <p:sldId id="299" r:id="rId62"/>
    <p:sldId id="300" r:id="rId63"/>
    <p:sldId id="301" r:id="rId64"/>
    <p:sldId id="302" r:id="rId65"/>
    <p:sldId id="303" r:id="rId66"/>
    <p:sldId id="304" r:id="rId67"/>
    <p:sldId id="305" r:id="rId68"/>
    <p:sldId id="306" r:id="rId69"/>
    <p:sldId id="329" r:id="rId70"/>
    <p:sldId id="330" r:id="rId71"/>
    <p:sldId id="314" r:id="rId72"/>
    <p:sldId id="315" r:id="rId73"/>
    <p:sldId id="307" r:id="rId74"/>
    <p:sldId id="324" r:id="rId75"/>
    <p:sldId id="325" r:id="rId76"/>
    <p:sldId id="316" r:id="rId77"/>
    <p:sldId id="319" r:id="rId78"/>
    <p:sldId id="318" r:id="rId79"/>
    <p:sldId id="308" r:id="rId80"/>
    <p:sldId id="321" r:id="rId81"/>
    <p:sldId id="322" r:id="rId82"/>
    <p:sldId id="323" r:id="rId83"/>
    <p:sldId id="326" r:id="rId84"/>
    <p:sldId id="327" r:id="rId85"/>
    <p:sldId id="328" r:id="rId86"/>
    <p:sldId id="320"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93"/>
    <p:restoredTop sz="94665"/>
  </p:normalViewPr>
  <p:slideViewPr>
    <p:cSldViewPr>
      <p:cViewPr varScale="1">
        <p:scale>
          <a:sx n="107" d="100"/>
          <a:sy n="107" d="100"/>
        </p:scale>
        <p:origin x="736"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3.xml"/><Relationship Id="rId21" Type="http://schemas.openxmlformats.org/officeDocument/2006/relationships/slide" Target="slides/slide8.xml"/><Relationship Id="rId42" Type="http://schemas.openxmlformats.org/officeDocument/2006/relationships/slide" Target="slides/slide29.xml"/><Relationship Id="rId47" Type="http://schemas.openxmlformats.org/officeDocument/2006/relationships/slide" Target="slides/slide34.xml"/><Relationship Id="rId63" Type="http://schemas.openxmlformats.org/officeDocument/2006/relationships/slide" Target="slides/slide50.xml"/><Relationship Id="rId68" Type="http://schemas.openxmlformats.org/officeDocument/2006/relationships/slide" Target="slides/slide55.xml"/><Relationship Id="rId84" Type="http://schemas.openxmlformats.org/officeDocument/2006/relationships/slide" Target="slides/slide71.xml"/><Relationship Id="rId89" Type="http://schemas.openxmlformats.org/officeDocument/2006/relationships/presProps" Target="presProps.xml"/><Relationship Id="rId16" Type="http://schemas.openxmlformats.org/officeDocument/2006/relationships/slide" Target="slides/slide3.xml"/><Relationship Id="rId11" Type="http://schemas.openxmlformats.org/officeDocument/2006/relationships/slideMaster" Target="slideMasters/slideMaster8.xml"/><Relationship Id="rId32" Type="http://schemas.openxmlformats.org/officeDocument/2006/relationships/slide" Target="slides/slide19.xml"/><Relationship Id="rId37" Type="http://schemas.openxmlformats.org/officeDocument/2006/relationships/slide" Target="slides/slide24.xml"/><Relationship Id="rId53" Type="http://schemas.openxmlformats.org/officeDocument/2006/relationships/slide" Target="slides/slide40.xml"/><Relationship Id="rId58" Type="http://schemas.openxmlformats.org/officeDocument/2006/relationships/slide" Target="slides/slide45.xml"/><Relationship Id="rId74" Type="http://schemas.openxmlformats.org/officeDocument/2006/relationships/slide" Target="slides/slide61.xml"/><Relationship Id="rId79" Type="http://schemas.openxmlformats.org/officeDocument/2006/relationships/slide" Target="slides/slide66.xml"/><Relationship Id="rId5" Type="http://schemas.openxmlformats.org/officeDocument/2006/relationships/slideMaster" Target="slideMasters/slideMaster2.xml"/><Relationship Id="rId90" Type="http://schemas.openxmlformats.org/officeDocument/2006/relationships/viewProps" Target="viewProps.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slide" Target="slides/slide43.xml"/><Relationship Id="rId64" Type="http://schemas.openxmlformats.org/officeDocument/2006/relationships/slide" Target="slides/slide51.xml"/><Relationship Id="rId69" Type="http://schemas.openxmlformats.org/officeDocument/2006/relationships/slide" Target="slides/slide56.xml"/><Relationship Id="rId77" Type="http://schemas.openxmlformats.org/officeDocument/2006/relationships/slide" Target="slides/slide64.xml"/><Relationship Id="rId8" Type="http://schemas.openxmlformats.org/officeDocument/2006/relationships/slideMaster" Target="slideMasters/slideMaster5.xml"/><Relationship Id="rId51" Type="http://schemas.openxmlformats.org/officeDocument/2006/relationships/slide" Target="slides/slide38.xml"/><Relationship Id="rId72" Type="http://schemas.openxmlformats.org/officeDocument/2006/relationships/slide" Target="slides/slide59.xml"/><Relationship Id="rId80" Type="http://schemas.openxmlformats.org/officeDocument/2006/relationships/slide" Target="slides/slide67.xml"/><Relationship Id="rId85" Type="http://schemas.openxmlformats.org/officeDocument/2006/relationships/slide" Target="slides/slide72.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openxmlformats.org/officeDocument/2006/relationships/slide" Target="slides/slide46.xml"/><Relationship Id="rId67" Type="http://schemas.openxmlformats.org/officeDocument/2006/relationships/slide" Target="slides/slide54.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slide" Target="slides/slide41.xml"/><Relationship Id="rId62" Type="http://schemas.openxmlformats.org/officeDocument/2006/relationships/slide" Target="slides/slide49.xml"/><Relationship Id="rId70" Type="http://schemas.openxmlformats.org/officeDocument/2006/relationships/slide" Target="slides/slide57.xml"/><Relationship Id="rId75" Type="http://schemas.openxmlformats.org/officeDocument/2006/relationships/slide" Target="slides/slide62.xml"/><Relationship Id="rId83" Type="http://schemas.openxmlformats.org/officeDocument/2006/relationships/slide" Target="slides/slide70.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slide" Target="slides/slide44.xml"/><Relationship Id="rId10" Type="http://schemas.openxmlformats.org/officeDocument/2006/relationships/slideMaster" Target="slideMasters/slideMaster7.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 Id="rId60" Type="http://schemas.openxmlformats.org/officeDocument/2006/relationships/slide" Target="slides/slide47.xml"/><Relationship Id="rId65" Type="http://schemas.openxmlformats.org/officeDocument/2006/relationships/slide" Target="slides/slide52.xml"/><Relationship Id="rId73" Type="http://schemas.openxmlformats.org/officeDocument/2006/relationships/slide" Target="slides/slide60.xml"/><Relationship Id="rId78" Type="http://schemas.openxmlformats.org/officeDocument/2006/relationships/slide" Target="slides/slide65.xml"/><Relationship Id="rId81" Type="http://schemas.openxmlformats.org/officeDocument/2006/relationships/slide" Target="slides/slide68.xml"/><Relationship Id="rId86" Type="http://schemas.openxmlformats.org/officeDocument/2006/relationships/slide" Target="slides/slide73.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Master" Target="slideMasters/slideMaster10.xml"/><Relationship Id="rId18" Type="http://schemas.openxmlformats.org/officeDocument/2006/relationships/slide" Target="slides/slide5.xml"/><Relationship Id="rId39" Type="http://schemas.openxmlformats.org/officeDocument/2006/relationships/slide" Target="slides/slide26.xml"/><Relationship Id="rId34" Type="http://schemas.openxmlformats.org/officeDocument/2006/relationships/slide" Target="slides/slide21.xml"/><Relationship Id="rId50" Type="http://schemas.openxmlformats.org/officeDocument/2006/relationships/slide" Target="slides/slide37.xml"/><Relationship Id="rId55" Type="http://schemas.openxmlformats.org/officeDocument/2006/relationships/slide" Target="slides/slide42.xml"/><Relationship Id="rId76" Type="http://schemas.openxmlformats.org/officeDocument/2006/relationships/slide" Target="slides/slide63.xml"/><Relationship Id="rId7" Type="http://schemas.openxmlformats.org/officeDocument/2006/relationships/slideMaster" Target="slideMasters/slideMaster4.xml"/><Relationship Id="rId71" Type="http://schemas.openxmlformats.org/officeDocument/2006/relationships/slide" Target="slides/slide58.xml"/><Relationship Id="rId92" Type="http://schemas.openxmlformats.org/officeDocument/2006/relationships/tableStyles" Target="tableStyles.xml"/><Relationship Id="rId2" Type="http://schemas.openxmlformats.org/officeDocument/2006/relationships/customXml" Target="../customXml/item2.xml"/><Relationship Id="rId29" Type="http://schemas.openxmlformats.org/officeDocument/2006/relationships/slide" Target="slides/slide16.xml"/><Relationship Id="rId24" Type="http://schemas.openxmlformats.org/officeDocument/2006/relationships/slide" Target="slides/slide11.xml"/><Relationship Id="rId40" Type="http://schemas.openxmlformats.org/officeDocument/2006/relationships/slide" Target="slides/slide27.xml"/><Relationship Id="rId45" Type="http://schemas.openxmlformats.org/officeDocument/2006/relationships/slide" Target="slides/slide32.xml"/><Relationship Id="rId66" Type="http://schemas.openxmlformats.org/officeDocument/2006/relationships/slide" Target="slides/slide53.xml"/><Relationship Id="rId87" Type="http://schemas.openxmlformats.org/officeDocument/2006/relationships/slide" Target="slides/slide74.xml"/><Relationship Id="rId61" Type="http://schemas.openxmlformats.org/officeDocument/2006/relationships/slide" Target="slides/slide48.xml"/><Relationship Id="rId82" Type="http://schemas.openxmlformats.org/officeDocument/2006/relationships/slide" Target="slides/slide69.xml"/><Relationship Id="rId19"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0"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a:latin typeface="Arial"/>
              </a:rPr>
              <a:t>Click to move the slide</a:t>
            </a:r>
          </a:p>
        </p:txBody>
      </p:sp>
      <p:sp>
        <p:nvSpPr>
          <p:cNvPr id="381"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382"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&lt;header&gt;</a:t>
            </a:r>
          </a:p>
        </p:txBody>
      </p:sp>
      <p:sp>
        <p:nvSpPr>
          <p:cNvPr id="383"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&lt;date/time&gt;</a:t>
            </a:r>
          </a:p>
        </p:txBody>
      </p:sp>
      <p:sp>
        <p:nvSpPr>
          <p:cNvPr id="384"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&lt;footer&gt;</a:t>
            </a:r>
          </a:p>
        </p:txBody>
      </p:sp>
      <p:sp>
        <p:nvSpPr>
          <p:cNvPr id="385" name="PlaceHolder 6"/>
          <p:cNvSpPr>
            <a:spLocks noGrp="1"/>
          </p:cNvSpPr>
          <p:nvPr>
            <p:ph type="sldNum"/>
          </p:nvPr>
        </p:nvSpPr>
        <p:spPr>
          <a:xfrm>
            <a:off x="4278960" y="10157400"/>
            <a:ext cx="3280680" cy="534240"/>
          </a:xfrm>
          <a:prstGeom prst="rect">
            <a:avLst/>
          </a:prstGeom>
        </p:spPr>
        <p:txBody>
          <a:bodyPr lIns="0" tIns="0" rIns="0" bIns="0" anchor="b"/>
          <a:lstStyle/>
          <a:p>
            <a:pPr algn="r"/>
            <a:fld id="{BBEBABB3-3FB8-4362-BE73-8713E5D043C6}"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736086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PlaceHolder 1"/>
          <p:cNvSpPr>
            <a:spLocks noGrp="1" noRot="1" noChangeAspect="1"/>
          </p:cNvSpPr>
          <p:nvPr>
            <p:ph type="sldImg"/>
          </p:nvPr>
        </p:nvSpPr>
        <p:spPr>
          <a:xfrm>
            <a:off x="688975" y="1143000"/>
            <a:ext cx="5470525" cy="3076575"/>
          </a:xfrm>
          <a:prstGeom prst="rect">
            <a:avLst/>
          </a:prstGeom>
        </p:spPr>
      </p:sp>
      <p:sp>
        <p:nvSpPr>
          <p:cNvPr id="525" name="PlaceHolder 2"/>
          <p:cNvSpPr>
            <a:spLocks noGrp="1"/>
          </p:cNvSpPr>
          <p:nvPr>
            <p:ph type="body"/>
          </p:nvPr>
        </p:nvSpPr>
        <p:spPr>
          <a:xfrm>
            <a:off x="685800" y="4400640"/>
            <a:ext cx="5477400" cy="3591360"/>
          </a:xfrm>
          <a:prstGeom prst="rect">
            <a:avLst/>
          </a:prstGeom>
        </p:spPr>
        <p:txBody>
          <a:bodyPr lIns="0" tIns="0" rIns="0" bIns="0"/>
          <a:lstStyle/>
          <a:p>
            <a:pPr marL="216000" indent="-207360">
              <a:lnSpc>
                <a:spcPct val="100000"/>
              </a:lnSpc>
            </a:pPr>
            <a:r>
              <a:rPr lang="en-US" sz="2000" b="0" strike="noStrike" spc="-1">
                <a:latin typeface="Arial"/>
              </a:rPr>
              <a:t>Ví dụ luật tạo từ của một ngôn ngữ nào đấy như tiếng việt, máy tính</a:t>
            </a:r>
          </a:p>
          <a:p>
            <a:pPr marL="216000" indent="-207360">
              <a:lnSpc>
                <a:spcPct val="100000"/>
              </a:lnSpc>
            </a:pPr>
            <a:r>
              <a:rPr lang="en-US" sz="2000" b="0" strike="noStrike" spc="-1">
                <a:latin typeface="Arial"/>
              </a:rPr>
              <a:t>Mỗi tổ hợp dài 4 bits được dùng để mã hóa hệ đếm 10 trong mã hóa BCD</a:t>
            </a: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Arial"/>
              </a:rPr>
              <a:t>Luật tạo từ tiếng Việt:</a:t>
            </a:r>
          </a:p>
          <a:p>
            <a:pPr marL="216000" indent="-207360">
              <a:lnSpc>
                <a:spcPct val="100000"/>
              </a:lnSpc>
            </a:pPr>
            <a:r>
              <a:rPr lang="en-US" sz="2000" b="0" strike="noStrike" spc="-1">
                <a:latin typeface="Arial"/>
              </a:rPr>
              <a:t> Mỗi tổ hợp có thể dùng làm từ thì có thể có 3 thành phần</a:t>
            </a: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Arial"/>
              </a:rPr>
              <a:t>Âm đầu: bao gồm từ 1</a:t>
            </a:r>
            <a:r>
              <a:rPr lang="en-US" sz="2000" b="0" strike="noStrike" spc="-1">
                <a:latin typeface="Wingdings"/>
              </a:rPr>
              <a:t>3 phụ âm tùy luật, nếu 1 không có luật đặc biệt còn 2,3 có luật đặc biệt ví du:ng, th,ch…</a:t>
            </a:r>
            <a:endParaRPr lang="en-US" sz="2000" b="0" strike="noStrike" spc="-1">
              <a:latin typeface="Arial"/>
            </a:endParaRP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Wingdings"/>
              </a:rPr>
              <a:t>Âm giữa: từ 1 đến 2 nguyên âm ví ượ,</a:t>
            </a:r>
            <a:endParaRPr lang="en-US" sz="2000" b="0" strike="noStrike" spc="-1">
              <a:latin typeface="Arial"/>
            </a:endParaRP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Wingdings"/>
              </a:rPr>
              <a:t>Âm cuối: từ 1 đén 2 phụ âm</a:t>
            </a:r>
            <a:endParaRPr lang="en-US" sz="2000" b="0" strike="noStrike" spc="-1">
              <a:latin typeface="Arial"/>
            </a:endParaRP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Wingdings"/>
              </a:rPr>
              <a:t>Có thể tổ hợp bắt buộc âm giữa</a:t>
            </a:r>
            <a:endParaRPr lang="en-US" sz="2000" b="0" strike="noStrike" spc="-1">
              <a:latin typeface="Arial"/>
            </a:endParaRPr>
          </a:p>
          <a:p>
            <a:pPr marL="216000" indent="-207360">
              <a:lnSpc>
                <a:spcPct val="100000"/>
              </a:lnSpc>
            </a:pPr>
            <a:endParaRPr lang="en-US" sz="2000" b="0" strike="noStrike" spc="-1">
              <a:latin typeface="Arial"/>
            </a:endParaRPr>
          </a:p>
          <a:p>
            <a:pPr marL="216000" indent="-207360">
              <a:lnSpc>
                <a:spcPct val="100000"/>
              </a:lnSpc>
            </a:pPr>
            <a:endParaRPr lang="en-US" sz="2000" b="0" strike="noStrike" spc="-1">
              <a:latin typeface="Arial"/>
            </a:endParaRP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Wingdings"/>
              </a:rPr>
              <a:t>Ngôn ngữ lập trình: indentifer: chính là 1 codeword tùy ngôn ngữ: choỗi liên tiếp không chứa keyword</a:t>
            </a:r>
            <a:endParaRPr lang="en-US" sz="2000" b="0" strike="noStrike" spc="-1">
              <a:latin typeface="Arial"/>
            </a:endParaRPr>
          </a:p>
          <a:p>
            <a:pPr marL="216000" indent="-207360">
              <a:lnSpc>
                <a:spcPct val="100000"/>
              </a:lnSpc>
            </a:pPr>
            <a:r>
              <a:rPr lang="en-US" sz="2000" b="0" strike="noStrike" spc="-1">
                <a:latin typeface="Wingdings"/>
              </a:rPr>
              <a:t>  </a:t>
            </a:r>
            <a:endParaRPr lang="en-US" sz="2000" b="0" strike="noStrike" spc="-1">
              <a:latin typeface="Arial"/>
            </a:endParaRPr>
          </a:p>
          <a:p>
            <a:pPr marL="216000" indent="-207360">
              <a:lnSpc>
                <a:spcPct val="100000"/>
              </a:lnSpc>
            </a:pPr>
            <a:endParaRPr lang="en-US" sz="2000" b="0" strike="noStrike" spc="-1">
              <a:latin typeface="Arial"/>
            </a:endParaRPr>
          </a:p>
        </p:txBody>
      </p:sp>
      <p:sp>
        <p:nvSpPr>
          <p:cNvPr id="526" name="CustomShape 3"/>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PlaceHolder 1"/>
          <p:cNvSpPr>
            <a:spLocks noGrp="1" noRot="1" noChangeAspect="1"/>
          </p:cNvSpPr>
          <p:nvPr>
            <p:ph type="sldImg"/>
          </p:nvPr>
        </p:nvSpPr>
        <p:spPr>
          <a:xfrm>
            <a:off x="685800" y="1143000"/>
            <a:ext cx="5477400" cy="3077280"/>
          </a:xfrm>
          <a:prstGeom prst="rect">
            <a:avLst/>
          </a:prstGeom>
        </p:spPr>
      </p:sp>
      <p:sp>
        <p:nvSpPr>
          <p:cNvPr id="549" name="PlaceHolder 2"/>
          <p:cNvSpPr>
            <a:spLocks noGrp="1"/>
          </p:cNvSpPr>
          <p:nvPr>
            <p:ph type="body"/>
          </p:nvPr>
        </p:nvSpPr>
        <p:spPr>
          <a:xfrm>
            <a:off x="685800" y="4400640"/>
            <a:ext cx="5477400" cy="3591360"/>
          </a:xfrm>
          <a:prstGeom prst="rect">
            <a:avLst/>
          </a:prstGeom>
        </p:spPr>
        <p:txBody>
          <a:bodyPr lIns="0" tIns="0" rIns="0" bIns="0"/>
          <a:lstStyle/>
          <a:p>
            <a:pPr marL="216000" indent="-207360">
              <a:lnSpc>
                <a:spcPct val="100000"/>
              </a:lnSpc>
            </a:pPr>
            <a:r>
              <a:rPr lang="en-US" sz="2000" b="0" strike="noStrike" spc="-1">
                <a:latin typeface="Arial"/>
              </a:rPr>
              <a:t>mo</a:t>
            </a:r>
          </a:p>
        </p:txBody>
      </p:sp>
      <p:sp>
        <p:nvSpPr>
          <p:cNvPr id="550" name="CustomShape 3"/>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PlaceHolder 1"/>
          <p:cNvSpPr>
            <a:spLocks noGrp="1" noRot="1" noChangeAspect="1"/>
          </p:cNvSpPr>
          <p:nvPr>
            <p:ph type="sldImg"/>
          </p:nvPr>
        </p:nvSpPr>
        <p:spPr>
          <a:xfrm>
            <a:off x="685800" y="1143000"/>
            <a:ext cx="5477400" cy="3077280"/>
          </a:xfrm>
          <a:prstGeom prst="rect">
            <a:avLst/>
          </a:prstGeom>
        </p:spPr>
      </p:sp>
      <p:sp>
        <p:nvSpPr>
          <p:cNvPr id="552" name="PlaceHolder 2"/>
          <p:cNvSpPr>
            <a:spLocks noGrp="1"/>
          </p:cNvSpPr>
          <p:nvPr>
            <p:ph type="body"/>
          </p:nvPr>
        </p:nvSpPr>
        <p:spPr>
          <a:xfrm>
            <a:off x="685800" y="4400640"/>
            <a:ext cx="5477400" cy="3591360"/>
          </a:xfrm>
          <a:prstGeom prst="rect">
            <a:avLst/>
          </a:prstGeom>
        </p:spPr>
        <p:txBody>
          <a:bodyPr lIns="0" tIns="0" rIns="0" bIns="0"/>
          <a:lstStyle/>
          <a:p>
            <a:endParaRPr lang="en-US" sz="2000" b="0" strike="noStrike" spc="-1">
              <a:latin typeface="Arial"/>
            </a:endParaRPr>
          </a:p>
        </p:txBody>
      </p:sp>
      <p:sp>
        <p:nvSpPr>
          <p:cNvPr id="553" name="CustomShape 3"/>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PlaceHolder 1"/>
          <p:cNvSpPr>
            <a:spLocks noGrp="1" noRot="1" noChangeAspect="1"/>
          </p:cNvSpPr>
          <p:nvPr>
            <p:ph type="sldImg"/>
          </p:nvPr>
        </p:nvSpPr>
        <p:spPr>
          <a:xfrm>
            <a:off x="685800" y="1143000"/>
            <a:ext cx="5477400" cy="3077280"/>
          </a:xfrm>
          <a:prstGeom prst="rect">
            <a:avLst/>
          </a:prstGeom>
        </p:spPr>
      </p:sp>
      <p:sp>
        <p:nvSpPr>
          <p:cNvPr id="555" name="PlaceHolder 2"/>
          <p:cNvSpPr>
            <a:spLocks noGrp="1"/>
          </p:cNvSpPr>
          <p:nvPr>
            <p:ph type="body"/>
          </p:nvPr>
        </p:nvSpPr>
        <p:spPr>
          <a:xfrm>
            <a:off x="685800" y="4400640"/>
            <a:ext cx="5477400" cy="3591360"/>
          </a:xfrm>
          <a:prstGeom prst="rect">
            <a:avLst/>
          </a:prstGeom>
        </p:spPr>
        <p:txBody>
          <a:bodyPr lIns="0" tIns="0" rIns="0" bIns="0"/>
          <a:lstStyle/>
          <a:p>
            <a:pPr marL="216000" indent="-207360">
              <a:lnSpc>
                <a:spcPct val="100000"/>
              </a:lnSpc>
            </a:pPr>
            <a:r>
              <a:rPr lang="en-US" sz="2000" b="0" strike="noStrike" spc="-1">
                <a:latin typeface="Arial"/>
              </a:rPr>
              <a:t>mo</a:t>
            </a:r>
          </a:p>
        </p:txBody>
      </p:sp>
      <p:sp>
        <p:nvSpPr>
          <p:cNvPr id="556" name="CustomShape 3"/>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PlaceHolder 1"/>
          <p:cNvSpPr>
            <a:spLocks noGrp="1" noRot="1" noChangeAspect="1"/>
          </p:cNvSpPr>
          <p:nvPr>
            <p:ph type="sldImg"/>
          </p:nvPr>
        </p:nvSpPr>
        <p:spPr>
          <a:xfrm>
            <a:off x="688975" y="1143000"/>
            <a:ext cx="5470525" cy="3076575"/>
          </a:xfrm>
          <a:prstGeom prst="rect">
            <a:avLst/>
          </a:prstGeom>
        </p:spPr>
      </p:sp>
      <p:sp>
        <p:nvSpPr>
          <p:cNvPr id="558" name="PlaceHolder 2"/>
          <p:cNvSpPr>
            <a:spLocks noGrp="1"/>
          </p:cNvSpPr>
          <p:nvPr>
            <p:ph type="body"/>
          </p:nvPr>
        </p:nvSpPr>
        <p:spPr>
          <a:xfrm>
            <a:off x="685800" y="4400640"/>
            <a:ext cx="5477400" cy="3591360"/>
          </a:xfrm>
          <a:prstGeom prst="rect">
            <a:avLst/>
          </a:prstGeom>
        </p:spPr>
        <p:txBody>
          <a:bodyPr lIns="0" tIns="0" rIns="0" bIns="0"/>
          <a:lstStyle/>
          <a:p>
            <a:pPr marL="216000" indent="-207360">
              <a:lnSpc>
                <a:spcPct val="100000"/>
              </a:lnSpc>
            </a:pPr>
            <a:r>
              <a:rPr lang="en-US" sz="2000" b="0" strike="noStrike" spc="-1">
                <a:latin typeface="Arial"/>
              </a:rPr>
              <a:t>mo</a:t>
            </a:r>
          </a:p>
        </p:txBody>
      </p:sp>
      <p:sp>
        <p:nvSpPr>
          <p:cNvPr id="559" name="CustomShape 3"/>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PlaceHolder 1"/>
          <p:cNvSpPr>
            <a:spLocks noGrp="1" noRot="1" noChangeAspect="1"/>
          </p:cNvSpPr>
          <p:nvPr>
            <p:ph type="sldImg"/>
          </p:nvPr>
        </p:nvSpPr>
        <p:spPr>
          <a:xfrm>
            <a:off x="685800" y="1143000"/>
            <a:ext cx="5477400" cy="3077280"/>
          </a:xfrm>
          <a:prstGeom prst="rect">
            <a:avLst/>
          </a:prstGeom>
        </p:spPr>
      </p:sp>
      <p:sp>
        <p:nvSpPr>
          <p:cNvPr id="561" name="PlaceHolder 2"/>
          <p:cNvSpPr>
            <a:spLocks noGrp="1"/>
          </p:cNvSpPr>
          <p:nvPr>
            <p:ph type="body"/>
          </p:nvPr>
        </p:nvSpPr>
        <p:spPr>
          <a:xfrm>
            <a:off x="685800" y="4400640"/>
            <a:ext cx="5477400" cy="3591360"/>
          </a:xfrm>
          <a:prstGeom prst="rect">
            <a:avLst/>
          </a:prstGeom>
        </p:spPr>
        <p:txBody>
          <a:bodyPr lIns="0" tIns="0" rIns="0" bIns="0"/>
          <a:lstStyle/>
          <a:p>
            <a:pPr marL="216000" indent="-207360">
              <a:lnSpc>
                <a:spcPct val="100000"/>
              </a:lnSpc>
            </a:pPr>
            <a:r>
              <a:rPr lang="en-US" sz="2000" b="0" strike="noStrike" spc="-1">
                <a:latin typeface="Arial"/>
              </a:rPr>
              <a:t>Ý nghĩa: ta sẽ có mã nguồn hiệu quả khi ta mở rộng nguồn đủ lớn</a:t>
            </a:r>
          </a:p>
          <a:p>
            <a:pPr marL="216000" indent="-207360">
              <a:lnSpc>
                <a:spcPct val="100000"/>
              </a:lnSpc>
            </a:pPr>
            <a:r>
              <a:rPr lang="en-US" sz="2000" b="0" strike="noStrike" spc="-1">
                <a:latin typeface="Arial"/>
              </a:rPr>
              <a:t>Và  mã  hóa nguồn mở rộng bằng mã có độ dài có định</a:t>
            </a:r>
          </a:p>
        </p:txBody>
      </p:sp>
      <p:sp>
        <p:nvSpPr>
          <p:cNvPr id="562" name="CustomShape 3"/>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 name="PlaceHolder 1"/>
          <p:cNvSpPr>
            <a:spLocks noGrp="1" noRot="1" noChangeAspect="1"/>
          </p:cNvSpPr>
          <p:nvPr>
            <p:ph type="sldImg"/>
          </p:nvPr>
        </p:nvSpPr>
        <p:spPr>
          <a:xfrm>
            <a:off x="685800" y="1143000"/>
            <a:ext cx="5477400" cy="3077280"/>
          </a:xfrm>
          <a:prstGeom prst="rect">
            <a:avLst/>
          </a:prstGeom>
        </p:spPr>
      </p:sp>
      <p:sp>
        <p:nvSpPr>
          <p:cNvPr id="564" name="PlaceHolder 2"/>
          <p:cNvSpPr>
            <a:spLocks noGrp="1"/>
          </p:cNvSpPr>
          <p:nvPr>
            <p:ph type="body"/>
          </p:nvPr>
        </p:nvSpPr>
        <p:spPr>
          <a:xfrm>
            <a:off x="685800" y="4400640"/>
            <a:ext cx="5477400" cy="3591360"/>
          </a:xfrm>
          <a:prstGeom prst="rect">
            <a:avLst/>
          </a:prstGeom>
        </p:spPr>
        <p:txBody>
          <a:bodyPr lIns="0" tIns="0" rIns="0" bIns="0"/>
          <a:lstStyle/>
          <a:p>
            <a:pPr marL="216000" indent="-207360">
              <a:lnSpc>
                <a:spcPct val="100000"/>
              </a:lnSpc>
            </a:pPr>
            <a:r>
              <a:rPr lang="en-US" sz="2000" b="0" strike="noStrike" spc="-1">
                <a:latin typeface="Arial"/>
              </a:rPr>
              <a:t>Khi truyền thì phải mã hóa nhị phân thì các character và các số sẽ được mã bằng các mã nhị phân</a:t>
            </a:r>
          </a:p>
          <a:p>
            <a:pPr marL="216000" indent="-207360">
              <a:lnSpc>
                <a:spcPct val="100000"/>
              </a:lnSpc>
            </a:pPr>
            <a:endParaRPr lang="en-US" sz="2000" b="0" strike="noStrike" spc="-1">
              <a:latin typeface="Arial"/>
            </a:endParaRPr>
          </a:p>
          <a:p>
            <a:pPr marL="228600" indent="-219600">
              <a:lnSpc>
                <a:spcPct val="100000"/>
              </a:lnSpc>
              <a:buClr>
                <a:srgbClr val="000000"/>
              </a:buClr>
              <a:buFont typeface="StarSymbol"/>
              <a:buAutoNum type="arabicParenR"/>
            </a:pPr>
            <a:r>
              <a:rPr lang="en-US" sz="2000" b="0" strike="noStrike" spc="-1">
                <a:latin typeface="Arial"/>
              </a:rPr>
              <a:t>Bản thân các chữ số cũng được truyền: thì ở phía nhận có thể nhầm cần phải phân biệt</a:t>
            </a:r>
          </a:p>
          <a:p>
            <a:pPr>
              <a:lnSpc>
                <a:spcPct val="100000"/>
              </a:lnSpc>
            </a:pPr>
            <a:endParaRPr lang="en-US" sz="2000" b="0" strike="noStrike" spc="-1">
              <a:latin typeface="Arial"/>
            </a:endParaRPr>
          </a:p>
          <a:p>
            <a:pPr marL="228600" indent="-219600">
              <a:lnSpc>
                <a:spcPct val="100000"/>
              </a:lnSpc>
              <a:buClr>
                <a:srgbClr val="000000"/>
              </a:buClr>
              <a:buFont typeface="StarSymbol"/>
              <a:buAutoNum type="arabicParenR"/>
            </a:pPr>
            <a:r>
              <a:rPr lang="en-US" sz="2000" b="0" strike="noStrike" spc="-1">
                <a:latin typeface="Arial"/>
              </a:rPr>
              <a:t>Xử lý khi mã của các repetition character có độ dài rất lớn (lớn hơn độ dài mã hóa 1 character) </a:t>
            </a:r>
            <a:r>
              <a:rPr lang="en-US" sz="2000" b="0" strike="noStrike" spc="-1">
                <a:latin typeface="Wingdings"/>
              </a:rPr>
              <a:t> xử lý</a:t>
            </a:r>
            <a:endParaRPr lang="en-US" sz="2000" b="0" strike="noStrike" spc="-1">
              <a:latin typeface="Arial"/>
            </a:endParaRPr>
          </a:p>
        </p:txBody>
      </p:sp>
      <p:sp>
        <p:nvSpPr>
          <p:cNvPr id="565" name="CustomShape 3"/>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PlaceHolder 1"/>
          <p:cNvSpPr>
            <a:spLocks noGrp="1" noRot="1" noChangeAspect="1"/>
          </p:cNvSpPr>
          <p:nvPr>
            <p:ph type="sldImg"/>
          </p:nvPr>
        </p:nvSpPr>
        <p:spPr>
          <a:xfrm>
            <a:off x="685800" y="1143000"/>
            <a:ext cx="5477400" cy="3077280"/>
          </a:xfrm>
          <a:prstGeom prst="rect">
            <a:avLst/>
          </a:prstGeom>
        </p:spPr>
      </p:sp>
      <p:sp>
        <p:nvSpPr>
          <p:cNvPr id="567" name="PlaceHolder 2"/>
          <p:cNvSpPr>
            <a:spLocks noGrp="1"/>
          </p:cNvSpPr>
          <p:nvPr>
            <p:ph type="body"/>
          </p:nvPr>
        </p:nvSpPr>
        <p:spPr>
          <a:xfrm>
            <a:off x="685800" y="4400640"/>
            <a:ext cx="5477400" cy="3591360"/>
          </a:xfrm>
          <a:prstGeom prst="rect">
            <a:avLst/>
          </a:prstGeom>
        </p:spPr>
        <p:txBody>
          <a:bodyPr lIns="0" tIns="0" rIns="0" bIns="0"/>
          <a:lstStyle/>
          <a:p>
            <a:pPr marL="216000" indent="-207360">
              <a:lnSpc>
                <a:spcPct val="100000"/>
              </a:lnSpc>
            </a:pPr>
            <a:r>
              <a:rPr lang="en-US" sz="2000" b="0" strike="noStrike" spc="-1">
                <a:latin typeface="Arial"/>
              </a:rPr>
              <a:t>Dictionary is stored or transmitted along with the encoded text</a:t>
            </a:r>
          </a:p>
          <a:p>
            <a:pPr marL="216000" indent="-207360">
              <a:lnSpc>
                <a:spcPct val="100000"/>
              </a:lnSpc>
            </a:pPr>
            <a:r>
              <a:rPr lang="en-US" sz="2000" b="0" strike="noStrike" spc="-1">
                <a:latin typeface="Arial"/>
              </a:rPr>
              <a:t>But this could require large amounts of overhead, especially for small texts</a:t>
            </a:r>
          </a:p>
          <a:p>
            <a:pPr marL="216000" indent="-207360">
              <a:lnSpc>
                <a:spcPct val="100000"/>
              </a:lnSpc>
            </a:pPr>
            <a:endParaRPr lang="en-US" sz="2000" b="0" strike="noStrike" spc="-1">
              <a:latin typeface="Arial"/>
            </a:endParaRPr>
          </a:p>
        </p:txBody>
      </p:sp>
      <p:sp>
        <p:nvSpPr>
          <p:cNvPr id="568" name="CustomShape 3"/>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PlaceHolder 1"/>
          <p:cNvSpPr>
            <a:spLocks noGrp="1" noRot="1" noChangeAspect="1"/>
          </p:cNvSpPr>
          <p:nvPr>
            <p:ph type="sldImg"/>
          </p:nvPr>
        </p:nvSpPr>
        <p:spPr>
          <a:xfrm>
            <a:off x="688975" y="1143000"/>
            <a:ext cx="5470525" cy="3076575"/>
          </a:xfrm>
          <a:prstGeom prst="rect">
            <a:avLst/>
          </a:prstGeom>
        </p:spPr>
      </p:sp>
      <p:sp>
        <p:nvSpPr>
          <p:cNvPr id="570" name="PlaceHolder 2"/>
          <p:cNvSpPr>
            <a:spLocks noGrp="1"/>
          </p:cNvSpPr>
          <p:nvPr>
            <p:ph type="body"/>
          </p:nvPr>
        </p:nvSpPr>
        <p:spPr>
          <a:xfrm>
            <a:off x="685800" y="4400640"/>
            <a:ext cx="5477400" cy="3591360"/>
          </a:xfrm>
          <a:prstGeom prst="rect">
            <a:avLst/>
          </a:prstGeom>
        </p:spPr>
        <p:txBody>
          <a:bodyPr lIns="0" tIns="0" rIns="0" bIns="0"/>
          <a:lstStyle/>
          <a:p>
            <a:pPr marL="216000" indent="-207360">
              <a:lnSpc>
                <a:spcPct val="100000"/>
              </a:lnSpc>
            </a:pPr>
            <a:r>
              <a:rPr lang="en-US" sz="2000" b="0" strike="noStrike" spc="-1">
                <a:latin typeface="Arial"/>
              </a:rPr>
              <a:t>N: so ky hieu cua 1 chuoi ma no tim thay giong chuoi dag truoc</a:t>
            </a:r>
          </a:p>
        </p:txBody>
      </p:sp>
      <p:sp>
        <p:nvSpPr>
          <p:cNvPr id="571" name="CustomShape 3"/>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 name="PlaceHolder 1"/>
          <p:cNvSpPr>
            <a:spLocks noGrp="1" noRot="1" noChangeAspect="1"/>
          </p:cNvSpPr>
          <p:nvPr>
            <p:ph type="sldImg"/>
          </p:nvPr>
        </p:nvSpPr>
        <p:spPr>
          <a:xfrm>
            <a:off x="685800" y="1143000"/>
            <a:ext cx="5477400" cy="3077280"/>
          </a:xfrm>
          <a:prstGeom prst="rect">
            <a:avLst/>
          </a:prstGeom>
        </p:spPr>
      </p:sp>
      <p:sp>
        <p:nvSpPr>
          <p:cNvPr id="573" name="PlaceHolder 2"/>
          <p:cNvSpPr>
            <a:spLocks noGrp="1"/>
          </p:cNvSpPr>
          <p:nvPr>
            <p:ph type="body"/>
          </p:nvPr>
        </p:nvSpPr>
        <p:spPr>
          <a:xfrm>
            <a:off x="685800" y="4400640"/>
            <a:ext cx="5477400" cy="3591360"/>
          </a:xfrm>
          <a:prstGeom prst="rect">
            <a:avLst/>
          </a:prstGeom>
        </p:spPr>
        <p:txBody>
          <a:bodyPr lIns="0" tIns="0" rIns="0" bIns="0"/>
          <a:lstStyle/>
          <a:p>
            <a:endParaRPr lang="en-US" sz="2000" b="0" strike="noStrike" spc="-1">
              <a:latin typeface="Arial"/>
            </a:endParaRPr>
          </a:p>
        </p:txBody>
      </p:sp>
      <p:sp>
        <p:nvSpPr>
          <p:cNvPr id="574" name="CustomShape 3"/>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PlaceHolder 1"/>
          <p:cNvSpPr>
            <a:spLocks noGrp="1" noRot="1" noChangeAspect="1"/>
          </p:cNvSpPr>
          <p:nvPr>
            <p:ph type="sldImg"/>
          </p:nvPr>
        </p:nvSpPr>
        <p:spPr>
          <a:xfrm>
            <a:off x="685800" y="1143000"/>
            <a:ext cx="5477400" cy="3077280"/>
          </a:xfrm>
          <a:prstGeom prst="rect">
            <a:avLst/>
          </a:prstGeom>
        </p:spPr>
      </p:sp>
      <p:sp>
        <p:nvSpPr>
          <p:cNvPr id="576" name="PlaceHolder 2"/>
          <p:cNvSpPr>
            <a:spLocks noGrp="1"/>
          </p:cNvSpPr>
          <p:nvPr>
            <p:ph type="body"/>
          </p:nvPr>
        </p:nvSpPr>
        <p:spPr>
          <a:xfrm>
            <a:off x="685800" y="4400640"/>
            <a:ext cx="5477400" cy="3591360"/>
          </a:xfrm>
          <a:prstGeom prst="rect">
            <a:avLst/>
          </a:prstGeom>
        </p:spPr>
        <p:txBody>
          <a:bodyPr lIns="0" tIns="0" rIns="0" bIns="0"/>
          <a:lstStyle/>
          <a:p>
            <a:pPr marL="216000" indent="-207360">
              <a:lnSpc>
                <a:spcPct val="100000"/>
              </a:lnSpc>
            </a:pPr>
            <a:r>
              <a:rPr lang="en-US" sz="1200" b="0" strike="noStrike" spc="-1">
                <a:solidFill>
                  <a:srgbClr val="000000"/>
                </a:solidFill>
                <a:latin typeface="+mn-lt"/>
                <a:ea typeface="+mn-ea"/>
              </a:rPr>
              <a:t>Vi du khac abababababababababab.</a:t>
            </a:r>
            <a:endParaRPr lang="en-US" sz="1200" b="0" strike="noStrike" spc="-1">
              <a:latin typeface="Arial"/>
            </a:endParaRPr>
          </a:p>
        </p:txBody>
      </p:sp>
      <p:sp>
        <p:nvSpPr>
          <p:cNvPr id="577" name="CustomShape 3"/>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PlaceHolder 1"/>
          <p:cNvSpPr>
            <a:spLocks noGrp="1" noRot="1" noChangeAspect="1"/>
          </p:cNvSpPr>
          <p:nvPr>
            <p:ph type="sldImg"/>
          </p:nvPr>
        </p:nvSpPr>
        <p:spPr>
          <a:xfrm>
            <a:off x="688975" y="1143000"/>
            <a:ext cx="5470525" cy="3076575"/>
          </a:xfrm>
          <a:prstGeom prst="rect">
            <a:avLst/>
          </a:prstGeom>
        </p:spPr>
      </p:sp>
      <p:sp>
        <p:nvSpPr>
          <p:cNvPr id="525" name="PlaceHolder 2"/>
          <p:cNvSpPr>
            <a:spLocks noGrp="1"/>
          </p:cNvSpPr>
          <p:nvPr>
            <p:ph type="body"/>
          </p:nvPr>
        </p:nvSpPr>
        <p:spPr>
          <a:xfrm>
            <a:off x="685800" y="4400640"/>
            <a:ext cx="5477400" cy="3591360"/>
          </a:xfrm>
          <a:prstGeom prst="rect">
            <a:avLst/>
          </a:prstGeom>
        </p:spPr>
        <p:txBody>
          <a:bodyPr lIns="0" tIns="0" rIns="0" bIns="0"/>
          <a:lstStyle/>
          <a:p>
            <a:pPr marL="216000" indent="-207360">
              <a:lnSpc>
                <a:spcPct val="100000"/>
              </a:lnSpc>
            </a:pPr>
            <a:r>
              <a:rPr lang="en-US" sz="2000" b="0" strike="noStrike" spc="-1">
                <a:latin typeface="Arial"/>
              </a:rPr>
              <a:t>Ví dụ luật tạo từ của một ngôn ngữ nào đấy như tiếng việt, máy tính</a:t>
            </a:r>
          </a:p>
          <a:p>
            <a:pPr marL="216000" indent="-207360">
              <a:lnSpc>
                <a:spcPct val="100000"/>
              </a:lnSpc>
            </a:pPr>
            <a:r>
              <a:rPr lang="en-US" sz="2000" b="0" strike="noStrike" spc="-1">
                <a:latin typeface="Arial"/>
              </a:rPr>
              <a:t>Mỗi tổ hợp dài 4 bits được dùng để mã hóa hệ đếm 10 trong mã hóa BCD</a:t>
            </a: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Arial"/>
              </a:rPr>
              <a:t>Luật tạo từ tiếng Việt:</a:t>
            </a:r>
          </a:p>
          <a:p>
            <a:pPr marL="216000" indent="-207360">
              <a:lnSpc>
                <a:spcPct val="100000"/>
              </a:lnSpc>
            </a:pPr>
            <a:r>
              <a:rPr lang="en-US" sz="2000" b="0" strike="noStrike" spc="-1">
                <a:latin typeface="Arial"/>
              </a:rPr>
              <a:t> Mỗi tổ hợp có thể dùng làm từ thì có thể có 3 thành phần</a:t>
            </a: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Arial"/>
              </a:rPr>
              <a:t>Âm đầu: bao gồm từ 1</a:t>
            </a:r>
            <a:r>
              <a:rPr lang="en-US" sz="2000" b="0" strike="noStrike" spc="-1">
                <a:latin typeface="Wingdings"/>
              </a:rPr>
              <a:t>3 phụ âm tùy luật, nếu 1 không có luật đặc biệt còn 2,3 có luật đặc biệt ví du:ng, th,ch…</a:t>
            </a:r>
            <a:endParaRPr lang="en-US" sz="2000" b="0" strike="noStrike" spc="-1">
              <a:latin typeface="Arial"/>
            </a:endParaRP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Wingdings"/>
              </a:rPr>
              <a:t>Âm giữa: từ 1 đến 2 nguyên âm ví ượ,</a:t>
            </a:r>
            <a:endParaRPr lang="en-US" sz="2000" b="0" strike="noStrike" spc="-1">
              <a:latin typeface="Arial"/>
            </a:endParaRP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Wingdings"/>
              </a:rPr>
              <a:t>Âm cuối: từ 1 đén 2 phụ âm</a:t>
            </a:r>
            <a:endParaRPr lang="en-US" sz="2000" b="0" strike="noStrike" spc="-1">
              <a:latin typeface="Arial"/>
            </a:endParaRP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Wingdings"/>
              </a:rPr>
              <a:t>Có thể tổ hợp bắt buộc âm giữa</a:t>
            </a:r>
            <a:endParaRPr lang="en-US" sz="2000" b="0" strike="noStrike" spc="-1">
              <a:latin typeface="Arial"/>
            </a:endParaRPr>
          </a:p>
          <a:p>
            <a:pPr marL="216000" indent="-207360">
              <a:lnSpc>
                <a:spcPct val="100000"/>
              </a:lnSpc>
            </a:pPr>
            <a:endParaRPr lang="en-US" sz="2000" b="0" strike="noStrike" spc="-1">
              <a:latin typeface="Arial"/>
            </a:endParaRPr>
          </a:p>
          <a:p>
            <a:pPr marL="216000" indent="-207360">
              <a:lnSpc>
                <a:spcPct val="100000"/>
              </a:lnSpc>
            </a:pPr>
            <a:endParaRPr lang="en-US" sz="2000" b="0" strike="noStrike" spc="-1">
              <a:latin typeface="Arial"/>
            </a:endParaRP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Wingdings"/>
              </a:rPr>
              <a:t>Ngôn ngữ lập trình: indentifer: chính là 1 codeword tùy ngôn ngữ: choỗi liên tiếp không chứa keyword</a:t>
            </a:r>
            <a:endParaRPr lang="en-US" sz="2000" b="0" strike="noStrike" spc="-1">
              <a:latin typeface="Arial"/>
            </a:endParaRPr>
          </a:p>
          <a:p>
            <a:pPr marL="216000" indent="-207360">
              <a:lnSpc>
                <a:spcPct val="100000"/>
              </a:lnSpc>
            </a:pPr>
            <a:r>
              <a:rPr lang="en-US" sz="2000" b="0" strike="noStrike" spc="-1">
                <a:latin typeface="Wingdings"/>
              </a:rPr>
              <a:t>  </a:t>
            </a:r>
            <a:endParaRPr lang="en-US" sz="2000" b="0" strike="noStrike" spc="-1">
              <a:latin typeface="Arial"/>
            </a:endParaRPr>
          </a:p>
          <a:p>
            <a:pPr marL="216000" indent="-207360">
              <a:lnSpc>
                <a:spcPct val="100000"/>
              </a:lnSpc>
            </a:pPr>
            <a:endParaRPr lang="en-US" sz="2000" b="0" strike="noStrike" spc="-1">
              <a:latin typeface="Arial"/>
            </a:endParaRPr>
          </a:p>
        </p:txBody>
      </p:sp>
      <p:sp>
        <p:nvSpPr>
          <p:cNvPr id="526" name="CustomShape 3"/>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 name="CustomShape 1"/>
          <p:cNvSpPr/>
          <p:nvPr/>
        </p:nvSpPr>
        <p:spPr>
          <a:xfrm>
            <a:off x="756000" y="5078520"/>
            <a:ext cx="6044040" cy="4807440"/>
          </a:xfrm>
          <a:prstGeom prst="rect">
            <a:avLst/>
          </a:prstGeom>
          <a:noFill/>
          <a:ln>
            <a:noFill/>
          </a:ln>
        </p:spPr>
        <p:style>
          <a:lnRef idx="0">
            <a:scrgbClr r="0" g="0" b="0"/>
          </a:lnRef>
          <a:fillRef idx="0">
            <a:scrgbClr r="0" g="0" b="0"/>
          </a:fillRef>
          <a:effectRef idx="0">
            <a:scrgbClr r="0" g="0" b="0"/>
          </a:effectRef>
          <a:fontRef idx="minor"/>
        </p:style>
      </p:sp>
      <p:sp>
        <p:nvSpPr>
          <p:cNvPr id="579" name="PlaceHolder 2"/>
          <p:cNvSpPr>
            <a:spLocks noGrp="1" noRot="1" noChangeAspect="1"/>
          </p:cNvSpPr>
          <p:nvPr>
            <p:ph type="sldImg"/>
          </p:nvPr>
        </p:nvSpPr>
        <p:spPr>
          <a:xfrm>
            <a:off x="685800" y="1143000"/>
            <a:ext cx="5477400" cy="3077280"/>
          </a:xfrm>
          <a:prstGeom prst="rect">
            <a:avLst/>
          </a:prstGeom>
        </p:spPr>
      </p:sp>
      <p:sp>
        <p:nvSpPr>
          <p:cNvPr id="580" name="PlaceHolder 3"/>
          <p:cNvSpPr>
            <a:spLocks noGrp="1"/>
          </p:cNvSpPr>
          <p:nvPr>
            <p:ph type="body"/>
          </p:nvPr>
        </p:nvSpPr>
        <p:spPr>
          <a:xfrm>
            <a:off x="685800" y="4400640"/>
            <a:ext cx="5477400" cy="3591360"/>
          </a:xfrm>
          <a:prstGeom prst="rect">
            <a:avLst/>
          </a:prstGeom>
        </p:spPr>
        <p:txBody>
          <a:bodyPr lIns="0" tIns="0" rIns="0" bIns="0"/>
          <a:lstStyle/>
          <a:p>
            <a:pPr marL="216000" indent="-207360">
              <a:lnSpc>
                <a:spcPct val="100000"/>
              </a:lnSpc>
            </a:pPr>
            <a:r>
              <a:rPr lang="en-US" sz="2000" b="0" strike="noStrike" spc="-1">
                <a:latin typeface="Arial"/>
              </a:rPr>
              <a:t>Mức là số nguyên lần của đơn vị chuẩn</a:t>
            </a: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Arial"/>
              </a:rPr>
              <a:t>2 taks có thể thực hiện song song hoặc trước sau</a:t>
            </a:r>
          </a:p>
        </p:txBody>
      </p:sp>
      <p:sp>
        <p:nvSpPr>
          <p:cNvPr id="581" name="CustomShape 4"/>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BBEBABB3-3FB8-4362-BE73-8713E5D043C6}" type="slidenum">
              <a:rPr lang="en-US" sz="1400" b="0" strike="noStrike" spc="-1" smtClean="0">
                <a:latin typeface="Times New Roman"/>
              </a:rPr>
              <a:t>57</a:t>
            </a:fld>
            <a:endParaRPr lang="en-US" sz="1400" b="0" strike="noStrike" spc="-1">
              <a:latin typeface="Times New Roman"/>
            </a:endParaRPr>
          </a:p>
        </p:txBody>
      </p:sp>
    </p:spTree>
    <p:extLst>
      <p:ext uri="{BB962C8B-B14F-4D97-AF65-F5344CB8AC3E}">
        <p14:creationId xmlns:p14="http://schemas.microsoft.com/office/powerpoint/2010/main" val="14817782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CustomShape 1"/>
          <p:cNvSpPr/>
          <p:nvPr/>
        </p:nvSpPr>
        <p:spPr>
          <a:xfrm>
            <a:off x="756000" y="5078520"/>
            <a:ext cx="6044040" cy="4807440"/>
          </a:xfrm>
          <a:prstGeom prst="rect">
            <a:avLst/>
          </a:prstGeom>
          <a:noFill/>
          <a:ln>
            <a:noFill/>
          </a:ln>
        </p:spPr>
        <p:style>
          <a:lnRef idx="0">
            <a:scrgbClr r="0" g="0" b="0"/>
          </a:lnRef>
          <a:fillRef idx="0">
            <a:scrgbClr r="0" g="0" b="0"/>
          </a:fillRef>
          <a:effectRef idx="0">
            <a:scrgbClr r="0" g="0" b="0"/>
          </a:effectRef>
          <a:fontRef idx="minor"/>
        </p:style>
      </p:sp>
      <p:sp>
        <p:nvSpPr>
          <p:cNvPr id="583" name="PlaceHolder 2"/>
          <p:cNvSpPr>
            <a:spLocks noGrp="1" noRot="1" noChangeAspect="1"/>
          </p:cNvSpPr>
          <p:nvPr>
            <p:ph type="sldImg"/>
          </p:nvPr>
        </p:nvSpPr>
        <p:spPr>
          <a:xfrm>
            <a:off x="688975" y="1143000"/>
            <a:ext cx="5470525" cy="3076575"/>
          </a:xfrm>
          <a:prstGeom prst="rect">
            <a:avLst/>
          </a:prstGeom>
        </p:spPr>
      </p:sp>
      <p:sp>
        <p:nvSpPr>
          <p:cNvPr id="584" name="PlaceHolder 3"/>
          <p:cNvSpPr>
            <a:spLocks noGrp="1"/>
          </p:cNvSpPr>
          <p:nvPr>
            <p:ph type="body"/>
          </p:nvPr>
        </p:nvSpPr>
        <p:spPr>
          <a:xfrm>
            <a:off x="685800" y="4400640"/>
            <a:ext cx="5477400" cy="3591360"/>
          </a:xfrm>
          <a:prstGeom prst="rect">
            <a:avLst/>
          </a:prstGeom>
        </p:spPr>
        <p:txBody>
          <a:bodyPr lIns="0" tIns="0" rIns="0" bIns="0"/>
          <a:lstStyle/>
          <a:p>
            <a:pPr marL="216000" indent="-207360">
              <a:lnSpc>
                <a:spcPct val="100000"/>
              </a:lnSpc>
            </a:pPr>
            <a:r>
              <a:rPr lang="en-US" sz="2000" b="0" strike="noStrike" spc="-1">
                <a:latin typeface="Arial"/>
              </a:rPr>
              <a:t>Amplitude compressing: bien do moi bang log cua bien do cu  A’= K1 log k2 (f(A)): So muc can dung de ma hoa giam di </a:t>
            </a:r>
            <a:r>
              <a:rPr lang="en-US" sz="2000" b="0" strike="noStrike" spc="-1">
                <a:latin typeface="Wingdings"/>
              </a:rPr>
              <a:t>do dai tu ma giam di</a:t>
            </a:r>
            <a:endParaRPr lang="en-US" sz="2000" b="0" strike="noStrike" spc="-1">
              <a:latin typeface="Arial"/>
            </a:endParaRP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Wingdings"/>
              </a:rPr>
              <a:t>Frequency compressing: F’ = k1 logk2 (k3 f(f)): so luong to hop ma de ma hoa mau trong 1 don vi thoi gian giam di  so ky hieu ma giam</a:t>
            </a:r>
            <a:endParaRPr lang="en-US" sz="2000" b="0" strike="noStrike" spc="-1">
              <a:latin typeface="Arial"/>
            </a:endParaRP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Wingdings"/>
              </a:rPr>
              <a:t>Đạo hàm của 1 hàm có tốc độ biến thiên là chậm hơn tốc độ biến  thiên của hàm (ý nghĩa vật lý của đạo hàm).  Đạo hàm rời rạc thường được tính bằng dạng mẫu sau trừ đi mẫu trước  (đao hàm phải). Giá trị delta chính la giá trị của đạo hàm rời rạc. Delta chính là gia trị chênh lệch giữa 2 mẫu sau mỗi chu kỳ T\</a:t>
            </a:r>
            <a:endParaRPr lang="en-US" sz="2000" b="0" strike="noStrike" spc="-1">
              <a:latin typeface="Arial"/>
            </a:endParaRP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Wingdings"/>
              </a:rPr>
              <a:t>Vậy giá trị delta bé hơn giá trị chính hàm tại đầu chu kỳ t, t+1   Số mức lượng tử hóa bé hơn</a:t>
            </a:r>
            <a:endParaRPr lang="en-US" sz="2000" b="0" strike="noStrike" spc="-1">
              <a:latin typeface="Arial"/>
            </a:endParaRPr>
          </a:p>
        </p:txBody>
      </p:sp>
      <p:sp>
        <p:nvSpPr>
          <p:cNvPr id="585" name="CustomShape 4"/>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CustomShape 1"/>
          <p:cNvSpPr/>
          <p:nvPr/>
        </p:nvSpPr>
        <p:spPr>
          <a:xfrm>
            <a:off x="756000" y="5078520"/>
            <a:ext cx="6044040" cy="4807440"/>
          </a:xfrm>
          <a:prstGeom prst="rect">
            <a:avLst/>
          </a:prstGeom>
          <a:noFill/>
          <a:ln>
            <a:noFill/>
          </a:ln>
        </p:spPr>
        <p:style>
          <a:lnRef idx="0">
            <a:scrgbClr r="0" g="0" b="0"/>
          </a:lnRef>
          <a:fillRef idx="0">
            <a:scrgbClr r="0" g="0" b="0"/>
          </a:fillRef>
          <a:effectRef idx="0">
            <a:scrgbClr r="0" g="0" b="0"/>
          </a:effectRef>
          <a:fontRef idx="minor"/>
        </p:style>
      </p:sp>
      <p:sp>
        <p:nvSpPr>
          <p:cNvPr id="583" name="PlaceHolder 2"/>
          <p:cNvSpPr>
            <a:spLocks noGrp="1" noRot="1" noChangeAspect="1"/>
          </p:cNvSpPr>
          <p:nvPr>
            <p:ph type="sldImg"/>
          </p:nvPr>
        </p:nvSpPr>
        <p:spPr>
          <a:xfrm>
            <a:off x="688975" y="1143000"/>
            <a:ext cx="5470525" cy="3076575"/>
          </a:xfrm>
          <a:prstGeom prst="rect">
            <a:avLst/>
          </a:prstGeom>
        </p:spPr>
      </p:sp>
      <p:sp>
        <p:nvSpPr>
          <p:cNvPr id="584" name="PlaceHolder 3"/>
          <p:cNvSpPr>
            <a:spLocks noGrp="1"/>
          </p:cNvSpPr>
          <p:nvPr>
            <p:ph type="body"/>
          </p:nvPr>
        </p:nvSpPr>
        <p:spPr>
          <a:xfrm>
            <a:off x="685800" y="4400640"/>
            <a:ext cx="5477400" cy="3591360"/>
          </a:xfrm>
          <a:prstGeom prst="rect">
            <a:avLst/>
          </a:prstGeom>
        </p:spPr>
        <p:txBody>
          <a:bodyPr lIns="0" tIns="0" rIns="0" bIns="0"/>
          <a:lstStyle/>
          <a:p>
            <a:pPr marL="216000" indent="-207360">
              <a:lnSpc>
                <a:spcPct val="100000"/>
              </a:lnSpc>
            </a:pPr>
            <a:r>
              <a:rPr lang="en-US" sz="2000" b="0" strike="noStrike" spc="-1">
                <a:latin typeface="Arial"/>
              </a:rPr>
              <a:t>Amplitude compressing: bien do moi bang log cua bien do cu  A’= K1 log k2 (f(A)): So muc can dung de ma hoa giam di </a:t>
            </a:r>
            <a:r>
              <a:rPr lang="en-US" sz="2000" b="0" strike="noStrike" spc="-1">
                <a:latin typeface="Wingdings"/>
              </a:rPr>
              <a:t>do dai tu ma giam di</a:t>
            </a:r>
            <a:endParaRPr lang="en-US" sz="2000" b="0" strike="noStrike" spc="-1">
              <a:latin typeface="Arial"/>
            </a:endParaRP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Wingdings"/>
              </a:rPr>
              <a:t>Frequency compressing: F’ = k1 logk2 (k3 f(f)): so luong to hop ma de ma hoa mau trong 1 don vi thoi gian giam di  so ky hieu ma giam</a:t>
            </a:r>
            <a:endParaRPr lang="en-US" sz="2000" b="0" strike="noStrike" spc="-1">
              <a:latin typeface="Arial"/>
            </a:endParaRP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Wingdings"/>
              </a:rPr>
              <a:t>Đạo hàm của 1 hàm có tốc độ biến thiên là chậm hơn tốc độ biến  thiên của hàm (ý nghĩa vật lý của đạo hàm).  Đạo hàm rời rạc thường được tính bằng dạng mẫu sau trừ đi mẫu trước  (đao hàm phải). Giá trị delta chính la giá trị của đạo hàm rời rạc. Delta chính là gia trị chênh lệch giữa 2 mẫu sau mỗi chu kỳ T\</a:t>
            </a:r>
            <a:endParaRPr lang="en-US" sz="2000" b="0" strike="noStrike" spc="-1">
              <a:latin typeface="Arial"/>
            </a:endParaRP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Wingdings"/>
              </a:rPr>
              <a:t>Vậy giá trị delta bé hơn giá trị chính hàm tại đầu chu kỳ t, t+1   Số mức lượng tử hóa bé hơn</a:t>
            </a:r>
            <a:endParaRPr lang="en-US" sz="2000" b="0" strike="noStrike" spc="-1">
              <a:latin typeface="Arial"/>
            </a:endParaRPr>
          </a:p>
        </p:txBody>
      </p:sp>
      <p:sp>
        <p:nvSpPr>
          <p:cNvPr id="585" name="CustomShape 4"/>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CustomShape 1"/>
          <p:cNvSpPr/>
          <p:nvPr/>
        </p:nvSpPr>
        <p:spPr>
          <a:xfrm>
            <a:off x="756000" y="5078520"/>
            <a:ext cx="6044040" cy="4807440"/>
          </a:xfrm>
          <a:prstGeom prst="rect">
            <a:avLst/>
          </a:prstGeom>
          <a:noFill/>
          <a:ln>
            <a:noFill/>
          </a:ln>
        </p:spPr>
        <p:style>
          <a:lnRef idx="0">
            <a:scrgbClr r="0" g="0" b="0"/>
          </a:lnRef>
          <a:fillRef idx="0">
            <a:scrgbClr r="0" g="0" b="0"/>
          </a:fillRef>
          <a:effectRef idx="0">
            <a:scrgbClr r="0" g="0" b="0"/>
          </a:effectRef>
          <a:fontRef idx="minor"/>
        </p:style>
      </p:sp>
      <p:sp>
        <p:nvSpPr>
          <p:cNvPr id="583" name="PlaceHolder 2"/>
          <p:cNvSpPr>
            <a:spLocks noGrp="1" noRot="1" noChangeAspect="1"/>
          </p:cNvSpPr>
          <p:nvPr>
            <p:ph type="sldImg"/>
          </p:nvPr>
        </p:nvSpPr>
        <p:spPr>
          <a:xfrm>
            <a:off x="688975" y="1143000"/>
            <a:ext cx="5470525" cy="3076575"/>
          </a:xfrm>
          <a:prstGeom prst="rect">
            <a:avLst/>
          </a:prstGeom>
        </p:spPr>
      </p:sp>
      <p:sp>
        <p:nvSpPr>
          <p:cNvPr id="584" name="PlaceHolder 3"/>
          <p:cNvSpPr>
            <a:spLocks noGrp="1"/>
          </p:cNvSpPr>
          <p:nvPr>
            <p:ph type="body"/>
          </p:nvPr>
        </p:nvSpPr>
        <p:spPr>
          <a:xfrm>
            <a:off x="685800" y="4400640"/>
            <a:ext cx="5477400" cy="3591360"/>
          </a:xfrm>
          <a:prstGeom prst="rect">
            <a:avLst/>
          </a:prstGeom>
        </p:spPr>
        <p:txBody>
          <a:bodyPr lIns="0" tIns="0" rIns="0" bIns="0"/>
          <a:lstStyle/>
          <a:p>
            <a:pPr marL="216000" indent="-207360">
              <a:lnSpc>
                <a:spcPct val="100000"/>
              </a:lnSpc>
            </a:pPr>
            <a:r>
              <a:rPr lang="en-US" sz="2000" b="0" strike="noStrike" spc="-1">
                <a:latin typeface="Arial"/>
              </a:rPr>
              <a:t>Amplitude compressing: bien do moi bang log cua bien do cu  A’= K1 log k2 (f(A)): So muc can dung de ma hoa giam di </a:t>
            </a:r>
            <a:r>
              <a:rPr lang="en-US" sz="2000" b="0" strike="noStrike" spc="-1">
                <a:latin typeface="Wingdings"/>
              </a:rPr>
              <a:t>do dai tu ma giam di</a:t>
            </a:r>
            <a:endParaRPr lang="en-US" sz="2000" b="0" strike="noStrike" spc="-1">
              <a:latin typeface="Arial"/>
            </a:endParaRP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Wingdings"/>
              </a:rPr>
              <a:t>Frequency compressing: F’ = k1 logk2 (k3 f(f)): so luong to hop ma de ma hoa mau trong 1 don vi thoi gian giam di  so ky hieu ma giam</a:t>
            </a:r>
            <a:endParaRPr lang="en-US" sz="2000" b="0" strike="noStrike" spc="-1">
              <a:latin typeface="Arial"/>
            </a:endParaRP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Wingdings"/>
              </a:rPr>
              <a:t>Đạo hàm của 1 hàm có tốc độ biến thiên là chậm hơn tốc độ biến  thiên của hàm (ý nghĩa vật lý của đạo hàm).  Đạo hàm rời rạc thường được tính bằng dạng mẫu sau trừ đi mẫu trước  (đao hàm phải). Giá trị delta chính la giá trị của đạo hàm rời rạc. Delta chính là gia trị chênh lệch giữa 2 mẫu sau mỗi chu kỳ T\</a:t>
            </a:r>
            <a:endParaRPr lang="en-US" sz="2000" b="0" strike="noStrike" spc="-1">
              <a:latin typeface="Arial"/>
            </a:endParaRP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Wingdings"/>
              </a:rPr>
              <a:t>Vậy giá trị delta bé hơn giá trị chính hàm tại đầu chu kỳ t, t+1   Số mức lượng tử hóa bé hơn</a:t>
            </a:r>
            <a:endParaRPr lang="en-US" sz="2000" b="0" strike="noStrike" spc="-1">
              <a:latin typeface="Arial"/>
            </a:endParaRPr>
          </a:p>
        </p:txBody>
      </p:sp>
      <p:sp>
        <p:nvSpPr>
          <p:cNvPr id="585" name="CustomShape 4"/>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PlaceHolder 1"/>
          <p:cNvSpPr>
            <a:spLocks noGrp="1" noRot="1" noChangeAspect="1"/>
          </p:cNvSpPr>
          <p:nvPr>
            <p:ph type="sldImg"/>
          </p:nvPr>
        </p:nvSpPr>
        <p:spPr>
          <a:xfrm>
            <a:off x="688975" y="1143000"/>
            <a:ext cx="5470525" cy="3076575"/>
          </a:xfrm>
          <a:prstGeom prst="rect">
            <a:avLst/>
          </a:prstGeom>
        </p:spPr>
      </p:sp>
      <p:sp>
        <p:nvSpPr>
          <p:cNvPr id="528" name="PlaceHolder 2"/>
          <p:cNvSpPr>
            <a:spLocks noGrp="1"/>
          </p:cNvSpPr>
          <p:nvPr>
            <p:ph type="body"/>
          </p:nvPr>
        </p:nvSpPr>
        <p:spPr>
          <a:xfrm>
            <a:off x="685800" y="4400640"/>
            <a:ext cx="5477400" cy="3591360"/>
          </a:xfrm>
          <a:prstGeom prst="rect">
            <a:avLst/>
          </a:prstGeom>
        </p:spPr>
        <p:txBody>
          <a:bodyPr lIns="0" tIns="0" rIns="0" bIns="0"/>
          <a:lstStyle/>
          <a:p>
            <a:pPr marL="216000" indent="-207360">
              <a:lnSpc>
                <a:spcPct val="100000"/>
              </a:lnSpc>
            </a:pPr>
            <a:r>
              <a:rPr lang="en-US" sz="2000" b="0" strike="noStrike" spc="-1">
                <a:latin typeface="Arial"/>
              </a:rPr>
              <a:t>Bijection: song ánh</a:t>
            </a:r>
          </a:p>
        </p:txBody>
      </p:sp>
      <p:sp>
        <p:nvSpPr>
          <p:cNvPr id="529" name="CustomShape 3"/>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PlaceHolder 1"/>
          <p:cNvSpPr>
            <a:spLocks noGrp="1" noRot="1" noChangeAspect="1"/>
          </p:cNvSpPr>
          <p:nvPr>
            <p:ph type="sldImg"/>
          </p:nvPr>
        </p:nvSpPr>
        <p:spPr>
          <a:xfrm>
            <a:off x="688975" y="1143000"/>
            <a:ext cx="5470525" cy="3076575"/>
          </a:xfrm>
          <a:prstGeom prst="rect">
            <a:avLst/>
          </a:prstGeom>
        </p:spPr>
      </p:sp>
      <p:sp>
        <p:nvSpPr>
          <p:cNvPr id="531" name="PlaceHolder 2"/>
          <p:cNvSpPr>
            <a:spLocks noGrp="1"/>
          </p:cNvSpPr>
          <p:nvPr>
            <p:ph type="body"/>
          </p:nvPr>
        </p:nvSpPr>
        <p:spPr>
          <a:xfrm>
            <a:off x="685800" y="4400640"/>
            <a:ext cx="5477400" cy="3591360"/>
          </a:xfrm>
          <a:prstGeom prst="rect">
            <a:avLst/>
          </a:prstGeom>
        </p:spPr>
        <p:txBody>
          <a:bodyPr lIns="0" tIns="0" rIns="0" bIns="0"/>
          <a:lstStyle/>
          <a:p>
            <a:pPr marL="216000" indent="-207360">
              <a:lnSpc>
                <a:spcPct val="100000"/>
              </a:lnSpc>
            </a:pPr>
            <a:r>
              <a:rPr lang="en-US" sz="2000" b="0" strike="noStrike" spc="-1">
                <a:latin typeface="Arial"/>
              </a:rPr>
              <a:t>Bijection: song ánh</a:t>
            </a:r>
          </a:p>
        </p:txBody>
      </p:sp>
      <p:sp>
        <p:nvSpPr>
          <p:cNvPr id="532" name="CustomShape 3"/>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PlaceHolder 1"/>
          <p:cNvSpPr>
            <a:spLocks noGrp="1" noRot="1" noChangeAspect="1"/>
          </p:cNvSpPr>
          <p:nvPr>
            <p:ph type="sldImg"/>
          </p:nvPr>
        </p:nvSpPr>
        <p:spPr>
          <a:xfrm>
            <a:off x="688975" y="1143000"/>
            <a:ext cx="5470525" cy="3076575"/>
          </a:xfrm>
          <a:prstGeom prst="rect">
            <a:avLst/>
          </a:prstGeom>
        </p:spPr>
      </p:sp>
      <p:sp>
        <p:nvSpPr>
          <p:cNvPr id="534" name="PlaceHolder 2"/>
          <p:cNvSpPr>
            <a:spLocks noGrp="1"/>
          </p:cNvSpPr>
          <p:nvPr>
            <p:ph type="body"/>
          </p:nvPr>
        </p:nvSpPr>
        <p:spPr>
          <a:xfrm>
            <a:off x="685800" y="4400640"/>
            <a:ext cx="5477400" cy="3591360"/>
          </a:xfrm>
          <a:prstGeom prst="rect">
            <a:avLst/>
          </a:prstGeom>
        </p:spPr>
        <p:txBody>
          <a:bodyPr lIns="0" tIns="0" rIns="0" bIns="0"/>
          <a:lstStyle/>
          <a:p>
            <a:pPr marL="216000" indent="-207360">
              <a:lnSpc>
                <a:spcPct val="100000"/>
              </a:lnSpc>
            </a:pPr>
            <a:r>
              <a:rPr lang="en-US" sz="2000" b="0" strike="noStrike" spc="-1">
                <a:latin typeface="Arial"/>
              </a:rPr>
              <a:t>Bijection: song ánh</a:t>
            </a:r>
          </a:p>
        </p:txBody>
      </p:sp>
      <p:sp>
        <p:nvSpPr>
          <p:cNvPr id="535" name="CustomShape 3"/>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PlaceHolder 1"/>
          <p:cNvSpPr>
            <a:spLocks noGrp="1" noRot="1" noChangeAspect="1"/>
          </p:cNvSpPr>
          <p:nvPr>
            <p:ph type="sldImg"/>
          </p:nvPr>
        </p:nvSpPr>
        <p:spPr>
          <a:xfrm>
            <a:off x="685800" y="1143000"/>
            <a:ext cx="5477400" cy="3077280"/>
          </a:xfrm>
          <a:prstGeom prst="rect">
            <a:avLst/>
          </a:prstGeom>
        </p:spPr>
      </p:sp>
      <p:sp>
        <p:nvSpPr>
          <p:cNvPr id="537" name="PlaceHolder 2"/>
          <p:cNvSpPr>
            <a:spLocks noGrp="1"/>
          </p:cNvSpPr>
          <p:nvPr>
            <p:ph type="body"/>
          </p:nvPr>
        </p:nvSpPr>
        <p:spPr>
          <a:xfrm>
            <a:off x="685800" y="4400640"/>
            <a:ext cx="5477400" cy="3591360"/>
          </a:xfrm>
          <a:prstGeom prst="rect">
            <a:avLst/>
          </a:prstGeom>
        </p:spPr>
        <p:txBody>
          <a:bodyPr lIns="0" tIns="0" rIns="0" bIns="0"/>
          <a:lstStyle/>
          <a:p>
            <a:endParaRPr lang="en-US" sz="2000" b="0" strike="noStrike" spc="-1">
              <a:latin typeface="Arial"/>
            </a:endParaRPr>
          </a:p>
        </p:txBody>
      </p:sp>
      <p:sp>
        <p:nvSpPr>
          <p:cNvPr id="538" name="CustomShape 3"/>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PlaceHolder 1"/>
          <p:cNvSpPr>
            <a:spLocks noGrp="1" noRot="1" noChangeAspect="1"/>
          </p:cNvSpPr>
          <p:nvPr>
            <p:ph type="sldImg"/>
          </p:nvPr>
        </p:nvSpPr>
        <p:spPr>
          <a:xfrm>
            <a:off x="685800" y="1143000"/>
            <a:ext cx="5477400" cy="3077280"/>
          </a:xfrm>
          <a:prstGeom prst="rect">
            <a:avLst/>
          </a:prstGeom>
        </p:spPr>
      </p:sp>
      <p:sp>
        <p:nvSpPr>
          <p:cNvPr id="540" name="PlaceHolder 2"/>
          <p:cNvSpPr>
            <a:spLocks noGrp="1"/>
          </p:cNvSpPr>
          <p:nvPr>
            <p:ph type="body"/>
          </p:nvPr>
        </p:nvSpPr>
        <p:spPr>
          <a:xfrm>
            <a:off x="685800" y="4400640"/>
            <a:ext cx="5477400" cy="3591360"/>
          </a:xfrm>
          <a:prstGeom prst="rect">
            <a:avLst/>
          </a:prstGeom>
        </p:spPr>
        <p:txBody>
          <a:bodyPr lIns="0" tIns="0" rIns="0" bIns="0"/>
          <a:lstStyle/>
          <a:p>
            <a:endParaRPr lang="en-US" sz="2000" b="0" strike="noStrike" spc="-1">
              <a:latin typeface="Arial"/>
            </a:endParaRPr>
          </a:p>
        </p:txBody>
      </p:sp>
      <p:sp>
        <p:nvSpPr>
          <p:cNvPr id="541" name="CustomShape 3"/>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 name="PlaceHolder 1"/>
          <p:cNvSpPr>
            <a:spLocks noGrp="1" noRot="1" noChangeAspect="1"/>
          </p:cNvSpPr>
          <p:nvPr>
            <p:ph type="sldImg"/>
          </p:nvPr>
        </p:nvSpPr>
        <p:spPr>
          <a:xfrm>
            <a:off x="685800" y="1143000"/>
            <a:ext cx="5477400" cy="3077280"/>
          </a:xfrm>
          <a:prstGeom prst="rect">
            <a:avLst/>
          </a:prstGeom>
        </p:spPr>
      </p:sp>
      <p:sp>
        <p:nvSpPr>
          <p:cNvPr id="543" name="PlaceHolder 2"/>
          <p:cNvSpPr>
            <a:spLocks noGrp="1"/>
          </p:cNvSpPr>
          <p:nvPr>
            <p:ph type="body"/>
          </p:nvPr>
        </p:nvSpPr>
        <p:spPr>
          <a:xfrm>
            <a:off x="685800" y="4400640"/>
            <a:ext cx="5477400" cy="3591360"/>
          </a:xfrm>
          <a:prstGeom prst="rect">
            <a:avLst/>
          </a:prstGeom>
        </p:spPr>
        <p:txBody>
          <a:bodyPr lIns="0" tIns="0" rIns="0" bIns="0"/>
          <a:lstStyle/>
          <a:p>
            <a:pPr marL="216000" indent="-207360">
              <a:lnSpc>
                <a:spcPct val="100000"/>
              </a:lnSpc>
            </a:pPr>
            <a:r>
              <a:rPr lang="en-US" sz="2000" b="0" strike="noStrike" spc="-1">
                <a:latin typeface="Arial"/>
              </a:rPr>
              <a:t>L = tổng xac suất của 1 symbol của nguồn nhân độ dài từ mã để mã hóa ký hiệu đố</a:t>
            </a:r>
          </a:p>
        </p:txBody>
      </p:sp>
      <p:sp>
        <p:nvSpPr>
          <p:cNvPr id="544" name="CustomShape 3"/>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PlaceHolder 1"/>
          <p:cNvSpPr>
            <a:spLocks noGrp="1" noRot="1" noChangeAspect="1"/>
          </p:cNvSpPr>
          <p:nvPr>
            <p:ph type="sldImg"/>
          </p:nvPr>
        </p:nvSpPr>
        <p:spPr>
          <a:xfrm>
            <a:off x="688975" y="1143000"/>
            <a:ext cx="5470525" cy="3076575"/>
          </a:xfrm>
          <a:prstGeom prst="rect">
            <a:avLst/>
          </a:prstGeom>
        </p:spPr>
      </p:sp>
      <p:sp>
        <p:nvSpPr>
          <p:cNvPr id="546" name="PlaceHolder 2"/>
          <p:cNvSpPr>
            <a:spLocks noGrp="1"/>
          </p:cNvSpPr>
          <p:nvPr>
            <p:ph type="body"/>
          </p:nvPr>
        </p:nvSpPr>
        <p:spPr>
          <a:xfrm>
            <a:off x="685800" y="4400640"/>
            <a:ext cx="5477400" cy="3591360"/>
          </a:xfrm>
          <a:prstGeom prst="rect">
            <a:avLst/>
          </a:prstGeom>
        </p:spPr>
        <p:txBody>
          <a:bodyPr lIns="0" tIns="0" rIns="0" bIns="0"/>
          <a:lstStyle/>
          <a:p>
            <a:pPr marL="216000" indent="-207360">
              <a:lnSpc>
                <a:spcPct val="100000"/>
              </a:lnSpc>
            </a:pPr>
            <a:r>
              <a:rPr lang="en-US" sz="2000" b="0" strike="noStrike" spc="-1">
                <a:latin typeface="Arial"/>
              </a:rPr>
              <a:t>L = tổng xac suất của 1 symbol của nguồn nhân độ dài từ mã để mã hóa ký hiệu đố</a:t>
            </a:r>
          </a:p>
        </p:txBody>
      </p:sp>
      <p:sp>
        <p:nvSpPr>
          <p:cNvPr id="547" name="CustomShape 3"/>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1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1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1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3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2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2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2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2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3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3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3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3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3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3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4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4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4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4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4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4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5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5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5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5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35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6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6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6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6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6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6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7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7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7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7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7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7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7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7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7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2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2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3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4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4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4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4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5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5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6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6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6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7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7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7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7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7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8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8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8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8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8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8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0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0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1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1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1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2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2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2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2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2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2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2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3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3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3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3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4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4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4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4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4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4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4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5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5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5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5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5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5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5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6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6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6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6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6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6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6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6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7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7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7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8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8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8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8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9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9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9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9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9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9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0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0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0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0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0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0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0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4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77"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115"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15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191"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22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267"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4"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05"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28.png"/><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109.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0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CustomShape 1"/>
          <p:cNvSpPr/>
          <p:nvPr/>
        </p:nvSpPr>
        <p:spPr>
          <a:xfrm>
            <a:off x="1523880" y="1122480"/>
            <a:ext cx="9135000" cy="237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90000"/>
              </a:lnSpc>
            </a:pPr>
            <a:r>
              <a:rPr lang="en-US" sz="6000" b="0" strike="noStrike" spc="-1">
                <a:solidFill>
                  <a:srgbClr val="000000"/>
                </a:solidFill>
                <a:latin typeface="Calibri Light"/>
                <a:ea typeface="DejaVu Sans"/>
              </a:rPr>
              <a:t>Chương 4:  Mã hóa nguồn</a:t>
            </a:r>
            <a:endParaRPr lang="en-US" sz="6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4.1. Cơ bản về mã (Cont.)</a:t>
            </a:r>
            <a:endParaRPr lang="en-US" sz="4400" b="0" strike="noStrike" spc="-1">
              <a:latin typeface="Arial"/>
            </a:endParaRPr>
          </a:p>
        </p:txBody>
      </p:sp>
      <p:sp>
        <p:nvSpPr>
          <p:cNvPr id="404"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Xây dựng mã có tính prefix: </a:t>
            </a:r>
            <a:endParaRPr lang="en-US" sz="28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Nguồn có q ký hiêu : cần  có  q từ mã có độ dài  {l1,l2,…,lq}.</a:t>
            </a:r>
            <a:endParaRPr lang="en-US" sz="24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Thiết kế mã : Độ dài từ mã sẽ được chọn tăng dần</a:t>
            </a:r>
            <a:endParaRPr lang="en-US" sz="24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Từ mã sẽ là chuỗi ký hiệu có độ dài đã chọn và các từ mã đã được chọn không là prefix của từ mã đang chọn</a:t>
            </a:r>
            <a:endParaRPr lang="en-US" sz="24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 Thực hiện theo cách trên cho đến khi tìm đủ các từ mã cho các tin của nguồn.</a:t>
            </a:r>
            <a:endParaRPr lang="en-US" sz="2400" b="0" strike="noStrike" spc="-1">
              <a:latin typeface="Arial"/>
            </a:endParaRPr>
          </a:p>
          <a:p>
            <a:pPr>
              <a:lnSpc>
                <a:spcPct val="100000"/>
              </a:lnSpc>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4.1. Cơ bản về mã (Cont.)</a:t>
            </a:r>
            <a:endParaRPr lang="en-US" sz="4400" b="0" strike="noStrike" spc="-1">
              <a:latin typeface="Arial"/>
            </a:endParaRPr>
          </a:p>
        </p:txBody>
      </p:sp>
      <p:sp>
        <p:nvSpPr>
          <p:cNvPr id="406"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Xây dựng mã prefix: </a:t>
            </a:r>
            <a:endParaRPr lang="en-US" sz="2800" b="0" strike="noStrike" spc="-1">
              <a:latin typeface="Arial"/>
            </a:endParaRPr>
          </a:p>
          <a:p>
            <a:pPr>
              <a:lnSpc>
                <a:spcPct val="90000"/>
              </a:lnSpc>
              <a:spcBef>
                <a:spcPts val="499"/>
              </a:spcBef>
            </a:pPr>
            <a:r>
              <a:rPr lang="en-US" sz="2400" b="0" strike="noStrike" spc="-1">
                <a:solidFill>
                  <a:srgbClr val="000000"/>
                </a:solidFill>
                <a:latin typeface="Calibri"/>
                <a:ea typeface="DejaVu Sans"/>
              </a:rPr>
              <a:t>Ví dụ 1. Cần xây dựng bộ mã nhị phân prefix có các từ mã có độ dài 3,2,3,2,2</a:t>
            </a:r>
            <a:endParaRPr lang="en-US" sz="24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Độ dài được sắp xếp lại theo thứ tự tăng dần 2, 2, 2, 3, 3. </a:t>
            </a:r>
            <a:endParaRPr lang="en-US" sz="20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Cho 3 từ mã đầu có độ dài  2: </a:t>
            </a:r>
            <a:endParaRPr lang="en-US" sz="2000" b="0" strike="noStrike" spc="-1">
              <a:latin typeface="Arial"/>
            </a:endParaRPr>
          </a:p>
          <a:p>
            <a:pPr marL="1371600">
              <a:lnSpc>
                <a:spcPct val="90000"/>
              </a:lnSpc>
              <a:spcBef>
                <a:spcPts val="499"/>
              </a:spcBef>
            </a:pPr>
            <a:r>
              <a:rPr lang="en-US" sz="1800" b="0" strike="noStrike" spc="-1">
                <a:solidFill>
                  <a:srgbClr val="000000"/>
                </a:solidFill>
                <a:latin typeface="Calibri"/>
                <a:ea typeface="DejaVu Sans"/>
              </a:rPr>
              <a:t>	00</a:t>
            </a:r>
            <a:endParaRPr lang="en-US" sz="1800" b="0" strike="noStrike" spc="-1">
              <a:latin typeface="Arial"/>
            </a:endParaRPr>
          </a:p>
          <a:p>
            <a:pPr marL="1371600">
              <a:lnSpc>
                <a:spcPct val="90000"/>
              </a:lnSpc>
              <a:spcBef>
                <a:spcPts val="499"/>
              </a:spcBef>
            </a:pPr>
            <a:r>
              <a:rPr lang="en-US" sz="1800" b="0" strike="noStrike" spc="-1">
                <a:solidFill>
                  <a:srgbClr val="000000"/>
                </a:solidFill>
                <a:latin typeface="Calibri"/>
                <a:ea typeface="DejaVu Sans"/>
              </a:rPr>
              <a:t>	01</a:t>
            </a:r>
            <a:endParaRPr lang="en-US" sz="1800" b="0" strike="noStrike" spc="-1">
              <a:latin typeface="Arial"/>
            </a:endParaRPr>
          </a:p>
          <a:p>
            <a:pPr marL="1371600">
              <a:lnSpc>
                <a:spcPct val="90000"/>
              </a:lnSpc>
              <a:spcBef>
                <a:spcPts val="499"/>
              </a:spcBef>
            </a:pPr>
            <a:r>
              <a:rPr lang="en-US" sz="1800" b="0" strike="noStrike" spc="-1">
                <a:solidFill>
                  <a:srgbClr val="000000"/>
                </a:solidFill>
                <a:latin typeface="Calibri"/>
                <a:ea typeface="DejaVu Sans"/>
              </a:rPr>
              <a:t>	10</a:t>
            </a:r>
            <a:endParaRPr lang="en-US" sz="18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Cho hai từ mã có độ dài 3, phần đầu của nó sẽ là 11, và sẽ là 110 và 111.</a:t>
            </a:r>
            <a:endParaRPr lang="en-US" sz="20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Bộ mã đầy đủ sẽ là: </a:t>
            </a:r>
            <a:endParaRPr lang="en-US" sz="2000" b="0" strike="noStrike" spc="-1">
              <a:latin typeface="Arial"/>
            </a:endParaRPr>
          </a:p>
          <a:p>
            <a:pPr marL="1371600">
              <a:lnSpc>
                <a:spcPct val="90000"/>
              </a:lnSpc>
              <a:spcBef>
                <a:spcPts val="499"/>
              </a:spcBef>
            </a:pPr>
            <a:r>
              <a:rPr lang="en-US" sz="1800" b="0" strike="noStrike" spc="-1">
                <a:solidFill>
                  <a:srgbClr val="000000"/>
                </a:solidFill>
                <a:latin typeface="Calibri"/>
                <a:ea typeface="DejaVu Sans"/>
              </a:rPr>
              <a:t>        00</a:t>
            </a:r>
            <a:endParaRPr lang="en-US" sz="1800" b="0" strike="noStrike" spc="-1">
              <a:latin typeface="Arial"/>
            </a:endParaRPr>
          </a:p>
          <a:p>
            <a:pPr marL="914400">
              <a:lnSpc>
                <a:spcPct val="90000"/>
              </a:lnSpc>
              <a:spcBef>
                <a:spcPts val="499"/>
              </a:spcBef>
            </a:pPr>
            <a:r>
              <a:rPr lang="en-US" sz="2000" b="0" strike="noStrike" spc="-1">
                <a:solidFill>
                  <a:srgbClr val="000000"/>
                </a:solidFill>
                <a:latin typeface="Calibri"/>
                <a:ea typeface="DejaVu Sans"/>
              </a:rPr>
              <a:t>                01</a:t>
            </a:r>
            <a:endParaRPr lang="en-US" sz="2000" b="0" strike="noStrike" spc="-1">
              <a:latin typeface="Arial"/>
            </a:endParaRPr>
          </a:p>
          <a:p>
            <a:pPr marL="914400">
              <a:lnSpc>
                <a:spcPct val="90000"/>
              </a:lnSpc>
              <a:spcBef>
                <a:spcPts val="499"/>
              </a:spcBef>
            </a:pPr>
            <a:r>
              <a:rPr lang="en-US" sz="2000" b="0" strike="noStrike" spc="-1">
                <a:solidFill>
                  <a:srgbClr val="000000"/>
                </a:solidFill>
                <a:latin typeface="Calibri"/>
                <a:ea typeface="DejaVu Sans"/>
              </a:rPr>
              <a:t>                10</a:t>
            </a:r>
            <a:endParaRPr lang="en-US" sz="2000" b="0" strike="noStrike" spc="-1">
              <a:latin typeface="Arial"/>
            </a:endParaRPr>
          </a:p>
          <a:p>
            <a:pPr marL="914400">
              <a:lnSpc>
                <a:spcPct val="90000"/>
              </a:lnSpc>
              <a:spcBef>
                <a:spcPts val="499"/>
              </a:spcBef>
            </a:pPr>
            <a:r>
              <a:rPr lang="en-US" sz="2000" b="0" strike="noStrike" spc="-1">
                <a:solidFill>
                  <a:srgbClr val="000000"/>
                </a:solidFill>
                <a:latin typeface="Calibri"/>
                <a:ea typeface="DejaVu Sans"/>
              </a:rPr>
              <a:t>                110</a:t>
            </a:r>
            <a:endParaRPr lang="en-US" sz="2000" b="0" strike="noStrike" spc="-1">
              <a:latin typeface="Arial"/>
            </a:endParaRPr>
          </a:p>
          <a:p>
            <a:pPr marL="914400">
              <a:lnSpc>
                <a:spcPct val="90000"/>
              </a:lnSpc>
              <a:spcBef>
                <a:spcPts val="499"/>
              </a:spcBef>
            </a:pPr>
            <a:r>
              <a:rPr lang="en-US" sz="2000" b="0" strike="noStrike" spc="-1">
                <a:solidFill>
                  <a:srgbClr val="000000"/>
                </a:solidFill>
                <a:latin typeface="Calibri"/>
                <a:ea typeface="DejaVu Sans"/>
              </a:rPr>
              <a:t>                111</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4.1. Cơ bản về mã (Cont.)</a:t>
            </a:r>
            <a:endParaRPr lang="en-US" sz="4400" b="0" strike="noStrike" spc="-1">
              <a:latin typeface="Arial"/>
            </a:endParaRPr>
          </a:p>
        </p:txBody>
      </p:sp>
      <p:sp>
        <p:nvSpPr>
          <p:cNvPr id="408"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Xây dựng mã prefix: </a:t>
            </a:r>
            <a:endParaRPr lang="en-US" sz="28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Ví dụ 2. Cần xây dựng bộ mã tam phân prefix có các độ dài 2,3,1,1,2</a:t>
            </a:r>
            <a:endParaRPr lang="en-US" sz="24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Sắp xếp lại độ dài tăng dần là 1, 1, 2, 2, 3 </a:t>
            </a:r>
            <a:endParaRPr lang="en-US" sz="20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Hai từ mã đầu độ dài 1 là </a:t>
            </a:r>
            <a:endParaRPr lang="en-US" sz="2000" b="0" strike="noStrike" spc="-1">
              <a:latin typeface="Arial"/>
            </a:endParaRPr>
          </a:p>
          <a:p>
            <a:pPr marL="1371600">
              <a:lnSpc>
                <a:spcPct val="90000"/>
              </a:lnSpc>
              <a:spcBef>
                <a:spcPts val="499"/>
              </a:spcBef>
            </a:pPr>
            <a:r>
              <a:rPr lang="en-US" sz="1800" b="0" strike="noStrike" spc="-1">
                <a:solidFill>
                  <a:srgbClr val="000000"/>
                </a:solidFill>
                <a:latin typeface="Calibri"/>
                <a:ea typeface="DejaVu Sans"/>
              </a:rPr>
              <a:t>	0</a:t>
            </a:r>
            <a:endParaRPr lang="en-US" sz="1800" b="0" strike="noStrike" spc="-1">
              <a:latin typeface="Arial"/>
            </a:endParaRPr>
          </a:p>
          <a:p>
            <a:pPr marL="1371600">
              <a:lnSpc>
                <a:spcPct val="90000"/>
              </a:lnSpc>
              <a:spcBef>
                <a:spcPts val="499"/>
              </a:spcBef>
            </a:pPr>
            <a:r>
              <a:rPr lang="en-US" sz="1800" b="0" strike="noStrike" spc="-1">
                <a:solidFill>
                  <a:srgbClr val="000000"/>
                </a:solidFill>
                <a:latin typeface="Calibri"/>
                <a:ea typeface="DejaVu Sans"/>
              </a:rPr>
              <a:t>	1</a:t>
            </a:r>
            <a:endParaRPr lang="en-US" sz="18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Hai từ mã tiếp sau có độ dài 2 sẽ có phần đầu là 2 và sẽ là:</a:t>
            </a:r>
            <a:endParaRPr lang="en-US" sz="2000" b="0" strike="noStrike" spc="-1">
              <a:latin typeface="Arial"/>
            </a:endParaRPr>
          </a:p>
          <a:p>
            <a:pPr marL="914400">
              <a:lnSpc>
                <a:spcPct val="90000"/>
              </a:lnSpc>
              <a:spcBef>
                <a:spcPts val="499"/>
              </a:spcBef>
            </a:pPr>
            <a:r>
              <a:rPr lang="en-US" sz="2000" b="0" strike="noStrike" spc="-1">
                <a:solidFill>
                  <a:srgbClr val="000000"/>
                </a:solidFill>
                <a:latin typeface="Calibri"/>
                <a:ea typeface="DejaVu Sans"/>
              </a:rPr>
              <a:t>                 20</a:t>
            </a:r>
            <a:endParaRPr lang="en-US" sz="2000" b="0" strike="noStrike" spc="-1">
              <a:latin typeface="Arial"/>
            </a:endParaRPr>
          </a:p>
          <a:p>
            <a:pPr marL="914400">
              <a:lnSpc>
                <a:spcPct val="90000"/>
              </a:lnSpc>
              <a:spcBef>
                <a:spcPts val="499"/>
              </a:spcBef>
            </a:pPr>
            <a:r>
              <a:rPr lang="en-US" sz="2000" b="0" strike="noStrike" spc="-1">
                <a:solidFill>
                  <a:srgbClr val="000000"/>
                </a:solidFill>
                <a:latin typeface="Calibri"/>
                <a:ea typeface="DejaVu Sans"/>
              </a:rPr>
              <a:t>                 21</a:t>
            </a:r>
            <a:endParaRPr lang="en-US" sz="20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Từ mã tiếp có độ dài 3 sẽ có phần đầu là  22 và từ mã là 220. Vậy bộ mã là</a:t>
            </a:r>
            <a:endParaRPr lang="en-US" sz="2000" b="0" strike="noStrike" spc="-1">
              <a:latin typeface="Arial"/>
            </a:endParaRPr>
          </a:p>
          <a:p>
            <a:pPr marL="1371600">
              <a:lnSpc>
                <a:spcPct val="90000"/>
              </a:lnSpc>
              <a:spcBef>
                <a:spcPts val="499"/>
              </a:spcBef>
            </a:pPr>
            <a:r>
              <a:rPr lang="en-US" sz="1800" b="0" strike="noStrike" spc="-1">
                <a:solidFill>
                  <a:srgbClr val="000000"/>
                </a:solidFill>
                <a:latin typeface="Calibri"/>
                <a:ea typeface="DejaVu Sans"/>
              </a:rPr>
              <a:t>        0</a:t>
            </a:r>
            <a:endParaRPr lang="en-US" sz="1800" b="0" strike="noStrike" spc="-1">
              <a:latin typeface="Arial"/>
            </a:endParaRPr>
          </a:p>
          <a:p>
            <a:pPr marL="914400">
              <a:lnSpc>
                <a:spcPct val="90000"/>
              </a:lnSpc>
              <a:spcBef>
                <a:spcPts val="499"/>
              </a:spcBef>
            </a:pPr>
            <a:r>
              <a:rPr lang="en-US" sz="2000" b="0" strike="noStrike" spc="-1">
                <a:solidFill>
                  <a:srgbClr val="000000"/>
                </a:solidFill>
                <a:latin typeface="Calibri"/>
                <a:ea typeface="DejaVu Sans"/>
              </a:rPr>
              <a:t>                1</a:t>
            </a:r>
            <a:endParaRPr lang="en-US" sz="2000" b="0" strike="noStrike" spc="-1">
              <a:latin typeface="Arial"/>
            </a:endParaRPr>
          </a:p>
          <a:p>
            <a:pPr marL="914400">
              <a:lnSpc>
                <a:spcPct val="90000"/>
              </a:lnSpc>
              <a:spcBef>
                <a:spcPts val="499"/>
              </a:spcBef>
            </a:pPr>
            <a:r>
              <a:rPr lang="en-US" sz="2000" b="0" strike="noStrike" spc="-1">
                <a:solidFill>
                  <a:srgbClr val="000000"/>
                </a:solidFill>
                <a:latin typeface="Calibri"/>
                <a:ea typeface="DejaVu Sans"/>
              </a:rPr>
              <a:t>                20</a:t>
            </a:r>
            <a:endParaRPr lang="en-US" sz="2000" b="0" strike="noStrike" spc="-1">
              <a:latin typeface="Arial"/>
            </a:endParaRPr>
          </a:p>
          <a:p>
            <a:pPr marL="914400">
              <a:lnSpc>
                <a:spcPct val="90000"/>
              </a:lnSpc>
              <a:spcBef>
                <a:spcPts val="499"/>
              </a:spcBef>
            </a:pPr>
            <a:r>
              <a:rPr lang="en-US" sz="2000" b="0" strike="noStrike" spc="-1">
                <a:solidFill>
                  <a:srgbClr val="000000"/>
                </a:solidFill>
                <a:latin typeface="Calibri"/>
                <a:ea typeface="DejaVu Sans"/>
              </a:rPr>
              <a:t>                21</a:t>
            </a:r>
            <a:endParaRPr lang="en-US" sz="2000" b="0" strike="noStrike" spc="-1">
              <a:latin typeface="Arial"/>
            </a:endParaRPr>
          </a:p>
          <a:p>
            <a:pPr marL="914400">
              <a:lnSpc>
                <a:spcPct val="90000"/>
              </a:lnSpc>
              <a:spcBef>
                <a:spcPts val="499"/>
              </a:spcBef>
            </a:pPr>
            <a:r>
              <a:rPr lang="en-US" sz="2000" b="0" strike="noStrike" spc="-1">
                <a:solidFill>
                  <a:srgbClr val="000000"/>
                </a:solidFill>
                <a:latin typeface="Calibri"/>
                <a:ea typeface="DejaVu Sans"/>
              </a:rPr>
              <a:t>                220</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4.1. Cơ bản về mã (Cont.)</a:t>
            </a:r>
            <a:endParaRPr lang="en-US" sz="4400" b="0" strike="noStrike" spc="-1">
              <a:latin typeface="Arial"/>
            </a:endParaRPr>
          </a:p>
        </p:txBody>
      </p:sp>
      <p:sp>
        <p:nvSpPr>
          <p:cNvPr id="410"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Giải mã prefix: </a:t>
            </a:r>
            <a:endParaRPr lang="en-US" sz="28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Bắt đầu từ ký hiệu mã đầu tiên nhận được: </a:t>
            </a:r>
            <a:endParaRPr lang="en-US" sz="24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Tìm từ mã</a:t>
            </a:r>
            <a:endParaRPr lang="en-US" sz="2000" b="0" strike="noStrike" spc="-1">
              <a:latin typeface="Arial"/>
            </a:endParaRPr>
          </a:p>
          <a:p>
            <a:pPr marL="1600200" lvl="3" indent="-219600">
              <a:lnSpc>
                <a:spcPct val="90000"/>
              </a:lnSpc>
              <a:spcBef>
                <a:spcPts val="499"/>
              </a:spcBef>
              <a:buClr>
                <a:srgbClr val="000000"/>
              </a:buClr>
              <a:buFont typeface="Arial"/>
              <a:buChar char="•"/>
            </a:pPr>
            <a:r>
              <a:rPr lang="en-US" sz="1800" b="0" strike="noStrike" spc="-1">
                <a:solidFill>
                  <a:srgbClr val="000000"/>
                </a:solidFill>
                <a:latin typeface="Calibri"/>
                <a:ea typeface="DejaVu Sans"/>
              </a:rPr>
              <a:t>Nếu là ký hiệu cuối của từ mã thì tách từ mã ra rồi tiếp tục nhận thêm ký hiệu mã và lại quay về tìm từ mã</a:t>
            </a:r>
            <a:endParaRPr lang="en-US" sz="1800" b="0" strike="noStrike" spc="-1">
              <a:latin typeface="Arial"/>
            </a:endParaRPr>
          </a:p>
          <a:p>
            <a:pPr marL="1600200" lvl="3" indent="-219600">
              <a:lnSpc>
                <a:spcPct val="90000"/>
              </a:lnSpc>
              <a:spcBef>
                <a:spcPts val="499"/>
              </a:spcBef>
              <a:buClr>
                <a:srgbClr val="000000"/>
              </a:buClr>
              <a:buFont typeface="Arial"/>
              <a:buChar char="•"/>
            </a:pPr>
            <a:r>
              <a:rPr lang="en-US" sz="1800" b="0" strike="noStrike" spc="-1">
                <a:solidFill>
                  <a:srgbClr val="000000"/>
                </a:solidFill>
                <a:latin typeface="Calibri"/>
                <a:ea typeface="DejaVu Sans"/>
              </a:rPr>
              <a:t>Nếu không phải ký hiệu cuối của từ mã thì nhận tiếp ký hiệu mã và quay về tìm từ mã</a:t>
            </a:r>
            <a:endParaRPr lang="en-US" sz="18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Thuật toán giải mã prefix dùng cho mã có tính prefix là mã thường dùng trong truyền thông. </a:t>
            </a:r>
            <a:endParaRPr lang="en-US" sz="24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Sử dụng bảng mã để chuyển từ mã tách ra được về tin của nguồn</a:t>
            </a:r>
            <a:endParaRPr lang="en-US" sz="2400" b="0" strike="noStrike" spc="-1">
              <a:latin typeface="Arial"/>
            </a:endParaRPr>
          </a:p>
          <a:p>
            <a:pPr>
              <a:lnSpc>
                <a:spcPct val="90000"/>
              </a:lnSpc>
              <a:spcBef>
                <a:spcPts val="1001"/>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4.1. Cơ bản về mã (Cont.)</a:t>
            </a:r>
            <a:endParaRPr lang="en-US" sz="4400" b="0" strike="noStrike" spc="-1">
              <a:latin typeface="Arial"/>
            </a:endParaRPr>
          </a:p>
        </p:txBody>
      </p:sp>
      <p:sp>
        <p:nvSpPr>
          <p:cNvPr id="412"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Giải mã prefix:</a:t>
            </a:r>
            <a:endParaRPr lang="en-US" sz="2800" b="0" strike="noStrike" spc="-1">
              <a:latin typeface="Arial"/>
            </a:endParaRPr>
          </a:p>
          <a:p>
            <a:pPr>
              <a:lnSpc>
                <a:spcPct val="90000"/>
              </a:lnSpc>
              <a:spcBef>
                <a:spcPts val="1001"/>
              </a:spcBef>
            </a:pPr>
            <a:endParaRPr lang="en-US" sz="2800" b="0" strike="noStrike" spc="-1">
              <a:latin typeface="Arial"/>
            </a:endParaRPr>
          </a:p>
        </p:txBody>
      </p:sp>
      <p:pic>
        <p:nvPicPr>
          <p:cNvPr id="413" name="Picture 3"/>
          <p:cNvPicPr/>
          <p:nvPr/>
        </p:nvPicPr>
        <p:blipFill>
          <a:blip r:embed="rId3"/>
          <a:stretch/>
        </p:blipFill>
        <p:spPr>
          <a:xfrm>
            <a:off x="4876920" y="1567800"/>
            <a:ext cx="3905640" cy="48582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4.1. Cơ bản về mã (Cont.)</a:t>
            </a:r>
            <a:endParaRPr lang="en-US" sz="4400" b="0" strike="noStrike" spc="-1">
              <a:latin typeface="Arial"/>
            </a:endParaRPr>
          </a:p>
        </p:txBody>
      </p:sp>
      <p:sp>
        <p:nvSpPr>
          <p:cNvPr id="415"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20000"/>
          </a:bodyPr>
          <a:lstStyle/>
          <a:p>
            <a:pPr marL="228600" indent="-21960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Sự</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nhạy</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với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lỗi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ký</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hiệu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của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giải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mã</a:t>
            </a:r>
            <a:r>
              <a:rPr lang="en-US" sz="2800" b="0" strike="noStrike" spc="-1" dirty="0">
                <a:solidFill>
                  <a:srgbClr val="000000"/>
                </a:solidFill>
                <a:latin typeface="Calibri"/>
                <a:ea typeface="DejaVu Sans"/>
              </a:rPr>
              <a:t> prefix:</a:t>
            </a:r>
            <a:endParaRPr lang="en-US" sz="28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Kênh</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luôn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có</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nhiêu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ký</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hiệu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được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truyền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sẽ</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có</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thể</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bị</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sai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lỗi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ký</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hiệu</a:t>
            </a:r>
            <a:r>
              <a:rPr lang="en-US" sz="2400" b="0" strike="noStrike" spc="-1" dirty="0">
                <a:solidFill>
                  <a:srgbClr val="000000"/>
                </a:solidFill>
                <a:latin typeface="Calibri"/>
                <a:ea typeface="DejaVu Sans"/>
              </a:rPr>
              <a:t>)</a:t>
            </a:r>
            <a:endParaRPr lang="en-US" sz="24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Trong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trường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hợp</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có</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độ</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dài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cố</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định</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để</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tách</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từ</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chỉ</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cần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dựa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vào</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độ</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dài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từ</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đếm</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số</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ký</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hiệu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nhận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được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nếu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bằng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độ</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dài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từ</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thì</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tách</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từ</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ra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Các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từ</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được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tach</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ra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không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lỗi</a:t>
            </a:r>
            <a:endParaRPr lang="en-US" sz="24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Trường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hợp</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có</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độ</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dài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thay</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đổi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Nếu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ký</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hiệu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thay</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đổi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từ</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có</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thể</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chuyển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thành</a:t>
            </a:r>
            <a:r>
              <a:rPr lang="en-US" sz="2400" b="0" strike="noStrike" spc="-1" dirty="0">
                <a:solidFill>
                  <a:srgbClr val="000000"/>
                </a:solidFill>
                <a:latin typeface="Calibri"/>
                <a:ea typeface="DejaVu Sans"/>
              </a:rPr>
              <a:t> prefix </a:t>
            </a:r>
            <a:r>
              <a:rPr lang="en-US" sz="2400" b="0" strike="noStrike" spc="-1" dirty="0" err="1">
                <a:solidFill>
                  <a:srgbClr val="000000"/>
                </a:solidFill>
                <a:latin typeface="Calibri"/>
                <a:ea typeface="DejaVu Sans"/>
              </a:rPr>
              <a:t>của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từ</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khác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và</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sẽ</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sảy</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ra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lỗi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tách</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từ</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dẫn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đến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sai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giải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endParaRPr lang="en-US" sz="24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có</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tính</a:t>
            </a:r>
            <a:r>
              <a:rPr lang="en-US" sz="2400" b="0" strike="noStrike" spc="-1" dirty="0">
                <a:solidFill>
                  <a:srgbClr val="000000"/>
                </a:solidFill>
                <a:latin typeface="Calibri"/>
                <a:ea typeface="DejaVu Sans"/>
              </a:rPr>
              <a:t> prefix </a:t>
            </a:r>
            <a:r>
              <a:rPr lang="en-US" sz="2400" b="0" strike="noStrike" spc="-1" dirty="0" err="1">
                <a:solidFill>
                  <a:srgbClr val="000000"/>
                </a:solidFill>
                <a:latin typeface="Calibri"/>
                <a:ea typeface="DejaVu Sans"/>
              </a:rPr>
              <a:t>có</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độ</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dài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thay</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đổi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không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được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dùng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cho</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kênh</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truyền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có</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lỗi</a:t>
            </a:r>
            <a:endParaRPr lang="en-US" sz="24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Để</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giải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quyết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tình</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trạng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trên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một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số</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ký</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hiệu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đặc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biệt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được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thêm</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vào</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cuối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mỗi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từ</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a:t>
            </a:r>
            <a:endParaRPr lang="en-US" sz="2000" b="0" strike="noStrike" spc="-1" dirty="0">
              <a:latin typeface="Arial"/>
            </a:endParaRPr>
          </a:p>
          <a:p>
            <a:pPr marL="1600200" lvl="3" indent="-219600">
              <a:lnSpc>
                <a:spcPct val="90000"/>
              </a:lnSpc>
              <a:spcBef>
                <a:spcPts val="499"/>
              </a:spcBef>
              <a:buClr>
                <a:srgbClr val="000000"/>
              </a:buClr>
              <a:buFont typeface="Arial"/>
              <a:buChar char="•"/>
            </a:pPr>
            <a:r>
              <a:rPr lang="en-US" sz="1800" b="0" strike="noStrike" spc="-1" dirty="0" err="1">
                <a:solidFill>
                  <a:srgbClr val="000000"/>
                </a:solidFill>
                <a:latin typeface="Calibri"/>
                <a:ea typeface="DejaVu Sans"/>
              </a:rPr>
              <a:t>Chuỗi</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ký</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hiệu</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đặc</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biệt</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này</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không</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được</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quyền</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là</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chuỗi</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ký</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hiệu</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mã</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bất</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kỳ</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trong</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từ</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mã</a:t>
            </a:r>
            <a:endParaRPr lang="en-US" sz="1800" b="0" strike="noStrike" spc="-1" dirty="0">
              <a:latin typeface="Arial"/>
            </a:endParaRPr>
          </a:p>
          <a:p>
            <a:pPr marL="1600200" lvl="3" indent="-219600">
              <a:lnSpc>
                <a:spcPct val="90000"/>
              </a:lnSpc>
              <a:spcBef>
                <a:spcPts val="499"/>
              </a:spcBef>
              <a:buClr>
                <a:srgbClr val="000000"/>
              </a:buClr>
              <a:buFont typeface="Arial"/>
              <a:buChar char="•"/>
            </a:pPr>
            <a:r>
              <a:rPr lang="en-US" sz="1800" b="0" strike="noStrike" spc="-1" dirty="0" err="1">
                <a:solidFill>
                  <a:srgbClr val="000000"/>
                </a:solidFill>
                <a:latin typeface="Calibri"/>
                <a:ea typeface="DejaVu Sans"/>
              </a:rPr>
              <a:t>Chuỗi</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ký</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hiệu</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đặc</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biệt</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này</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khó</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bị</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lỗi</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chuyển</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thành</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chuỗi</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ký</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hiệu</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mã</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trong</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từ</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mã</a:t>
            </a:r>
            <a:endParaRPr lang="en-US" sz="1800" b="0" strike="noStrike" spc="-1" dirty="0">
              <a:latin typeface="Arial"/>
            </a:endParaRPr>
          </a:p>
          <a:p>
            <a:pPr marL="1600200" lvl="3" indent="-219600">
              <a:lnSpc>
                <a:spcPct val="90000"/>
              </a:lnSpc>
              <a:spcBef>
                <a:spcPts val="499"/>
              </a:spcBef>
              <a:buClr>
                <a:srgbClr val="000000"/>
              </a:buClr>
              <a:buFont typeface="Arial"/>
              <a:buChar char="•"/>
            </a:pPr>
            <a:r>
              <a:rPr lang="en-US" sz="1800" b="0" strike="noStrike" spc="-1" dirty="0" err="1">
                <a:solidFill>
                  <a:srgbClr val="000000"/>
                </a:solidFill>
                <a:latin typeface="Calibri"/>
                <a:ea typeface="DejaVu Sans"/>
              </a:rPr>
              <a:t>Chuỗi</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ký</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hiệu</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mã</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này</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sẽ</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được</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gọi</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là</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đấu</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phân</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tách</a:t>
            </a:r>
            <a:endParaRPr lang="en-US" sz="1800" b="0" strike="noStrike" spc="-1" dirty="0">
              <a:latin typeface="Arial"/>
            </a:endParaRPr>
          </a:p>
          <a:p>
            <a:pPr marL="1600200" lvl="3" indent="-219600">
              <a:lnSpc>
                <a:spcPct val="90000"/>
              </a:lnSpc>
              <a:spcBef>
                <a:spcPts val="499"/>
              </a:spcBef>
              <a:buClr>
                <a:srgbClr val="000000"/>
              </a:buClr>
              <a:buFont typeface="Arial"/>
              <a:buChar char="•"/>
            </a:pPr>
            <a:r>
              <a:rPr lang="en-US" sz="1800" b="0" strike="noStrike" spc="-1" dirty="0" err="1">
                <a:solidFill>
                  <a:srgbClr val="000000"/>
                </a:solidFill>
                <a:latin typeface="Calibri"/>
                <a:ea typeface="DejaVu Sans"/>
              </a:rPr>
              <a:t>Mã</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có</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dấu</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phân</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tách</a:t>
            </a:r>
            <a:r>
              <a:rPr lang="en-US" sz="1800" b="0" strike="noStrike" spc="-1" dirty="0">
                <a:solidFill>
                  <a:srgbClr val="000000"/>
                </a:solidFill>
                <a:latin typeface="Calibri"/>
                <a:ea typeface="DejaVu Sans"/>
              </a:rPr>
              <a:t> ở </a:t>
            </a:r>
            <a:r>
              <a:rPr lang="en-US" sz="1800" b="0" strike="noStrike" spc="-1" dirty="0" err="1">
                <a:solidFill>
                  <a:srgbClr val="000000"/>
                </a:solidFill>
                <a:latin typeface="Calibri"/>
                <a:ea typeface="DejaVu Sans"/>
              </a:rPr>
              <a:t>cuối</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mỗi</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từ</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mã</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được</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gọi</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là</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mã</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có</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dấu</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phân</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tách</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Việc</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tách</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từ</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mã</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sẽ</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thực</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hiện</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thông</a:t>
            </a:r>
            <a:r>
              <a:rPr lang="en-US" sz="1800" b="0" strike="noStrike" spc="-1" dirty="0">
                <a:solidFill>
                  <a:srgbClr val="000000"/>
                </a:solidFill>
                <a:latin typeface="Calibri"/>
                <a:ea typeface="DejaVu Sans"/>
              </a:rPr>
              <a:t> qua </a:t>
            </a:r>
            <a:r>
              <a:rPr lang="en-US" sz="1800" b="0" strike="noStrike" spc="-1" dirty="0" err="1">
                <a:solidFill>
                  <a:srgbClr val="000000"/>
                </a:solidFill>
                <a:latin typeface="Calibri"/>
                <a:ea typeface="DejaVu Sans"/>
              </a:rPr>
              <a:t>tìm</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dấu</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phân</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tách</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của</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từ</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mã</a:t>
            </a:r>
            <a:r>
              <a:rPr lang="en-US" sz="1800" b="0" strike="noStrike" spc="-1" dirty="0">
                <a:solidFill>
                  <a:srgbClr val="000000"/>
                </a:solidFill>
                <a:latin typeface="Calibri"/>
                <a:ea typeface="DejaVu Sans"/>
              </a:rPr>
              <a:t>.</a:t>
            </a:r>
            <a:endParaRPr lang="en-US" sz="18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Chú</a:t>
            </a:r>
            <a:r>
              <a:rPr lang="en-US" sz="2400" b="0" strike="noStrike" spc="-1" dirty="0">
                <a:solidFill>
                  <a:srgbClr val="000000"/>
                </a:solidFill>
                <a:latin typeface="Calibri"/>
                <a:ea typeface="DejaVu Sans"/>
              </a:rPr>
              <a:t> ý: </a:t>
            </a:r>
            <a:endParaRPr lang="en-US" sz="24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Kênh</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không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nhiễu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dùng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có</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tính</a:t>
            </a:r>
            <a:r>
              <a:rPr lang="en-US" sz="2000" b="0" strike="noStrike" spc="-1" dirty="0">
                <a:solidFill>
                  <a:srgbClr val="000000"/>
                </a:solidFill>
                <a:latin typeface="Calibri"/>
                <a:ea typeface="DejaVu Sans"/>
              </a:rPr>
              <a:t> prefix </a:t>
            </a:r>
            <a:endParaRPr lang="en-US" sz="20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Kênh</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có</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nhiễu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dùng</a:t>
            </a:r>
            <a:r>
              <a:rPr lang="en-US" sz="2000" spc="-1" dirty="0">
                <a:solidFill>
                  <a:srgbClr val="000000"/>
                </a:solidFill>
                <a:latin typeface="Calibri"/>
                <a:ea typeface="DejaVu Sans"/>
              </a:rPr>
              <a:t> </a:t>
            </a:r>
            <a:r>
              <a:rPr lang="en-US" sz="2000" spc="-1" dirty="0" err="1">
                <a:solidFill>
                  <a:srgbClr val="000000"/>
                </a:solidFill>
                <a:latin typeface="Calibri"/>
                <a:ea typeface="DejaVu Sans"/>
              </a:rPr>
              <a:t>mã</a:t>
            </a:r>
            <a:r>
              <a:rPr lang="en-US" sz="2000" spc="-1" dirty="0">
                <a:solidFill>
                  <a:srgbClr val="000000"/>
                </a:solidFill>
                <a:latin typeface="Calibri"/>
                <a:ea typeface="DejaVu Sans"/>
              </a:rPr>
              <a:t> </a:t>
            </a:r>
            <a:r>
              <a:rPr lang="en-US" sz="2000" spc="-1" dirty="0" err="1">
                <a:solidFill>
                  <a:srgbClr val="000000"/>
                </a:solidFill>
                <a:latin typeface="Calibri"/>
                <a:ea typeface="DejaVu Sans"/>
              </a:rPr>
              <a:t>đều</a:t>
            </a:r>
            <a:r>
              <a:rPr lang="en-US" sz="2000" spc="-1" dirty="0">
                <a:solidFill>
                  <a:srgbClr val="000000"/>
                </a:solidFill>
                <a:latin typeface="Calibri"/>
                <a:ea typeface="DejaVu Sans"/>
              </a:rPr>
              <a:t> </a:t>
            </a:r>
            <a:r>
              <a:rPr lang="en-US" sz="2000" spc="-1" dirty="0" err="1">
                <a:solidFill>
                  <a:srgbClr val="000000"/>
                </a:solidFill>
                <a:latin typeface="Calibri"/>
                <a:ea typeface="DejaVu Sans"/>
              </a:rPr>
              <a:t>hoặc</a:t>
            </a:r>
            <a:r>
              <a:rPr lang="en-US" sz="2000" spc="-1" dirty="0">
                <a:solidFill>
                  <a:srgbClr val="000000"/>
                </a:solidFill>
                <a:latin typeface="Calibri"/>
                <a:ea typeface="DejaVu Sans"/>
              </a:rPr>
              <a:t> </a:t>
            </a:r>
            <a:r>
              <a:rPr lang="en-US" sz="2000" spc="-1" dirty="0" err="1">
                <a:solidFill>
                  <a:srgbClr val="000000"/>
                </a:solidFill>
                <a:latin typeface="Calibri"/>
                <a:ea typeface="DejaVu Sans"/>
              </a:rPr>
              <a:t>mã</a:t>
            </a:r>
            <a:r>
              <a:rPr lang="en-US" sz="2000" spc="-1" dirty="0">
                <a:solidFill>
                  <a:srgbClr val="000000"/>
                </a:solidFill>
                <a:latin typeface="Calibri"/>
                <a:ea typeface="DejaVu Sans"/>
              </a:rPr>
              <a:t> </a:t>
            </a:r>
            <a:r>
              <a:rPr lang="en-US" sz="2000" spc="-1" dirty="0" err="1">
                <a:solidFill>
                  <a:srgbClr val="000000"/>
                </a:solidFill>
                <a:latin typeface="Calibri"/>
                <a:ea typeface="DejaVu Sans"/>
              </a:rPr>
              <a:t>có</a:t>
            </a:r>
            <a:r>
              <a:rPr lang="en-US" sz="2000" spc="-1" dirty="0">
                <a:solidFill>
                  <a:srgbClr val="000000"/>
                </a:solidFill>
                <a:latin typeface="Calibri"/>
                <a:ea typeface="DejaVu Sans"/>
              </a:rPr>
              <a:t> </a:t>
            </a:r>
            <a:r>
              <a:rPr lang="en-US" sz="2000" spc="-1" dirty="0" err="1">
                <a:solidFill>
                  <a:srgbClr val="000000"/>
                </a:solidFill>
                <a:latin typeface="Calibri"/>
                <a:ea typeface="DejaVu Sans"/>
              </a:rPr>
              <a:t>dấu</a:t>
            </a:r>
            <a:r>
              <a:rPr lang="en-US" sz="2000" spc="-1" dirty="0">
                <a:solidFill>
                  <a:srgbClr val="000000"/>
                </a:solidFill>
                <a:latin typeface="Calibri"/>
                <a:ea typeface="DejaVu Sans"/>
              </a:rPr>
              <a:t> </a:t>
            </a:r>
            <a:r>
              <a:rPr lang="en-US" sz="2000" spc="-1" dirty="0" err="1">
                <a:solidFill>
                  <a:srgbClr val="000000"/>
                </a:solidFill>
                <a:latin typeface="Calibri"/>
                <a:ea typeface="DejaVu Sans"/>
              </a:rPr>
              <a:t>phân</a:t>
            </a:r>
            <a:r>
              <a:rPr lang="en-US" sz="2000" spc="-1" dirty="0">
                <a:solidFill>
                  <a:srgbClr val="000000"/>
                </a:solidFill>
                <a:latin typeface="Calibri"/>
                <a:ea typeface="DejaVu Sans"/>
              </a:rPr>
              <a:t> </a:t>
            </a:r>
            <a:r>
              <a:rPr lang="en-US" sz="2000" spc="-1" dirty="0" err="1">
                <a:solidFill>
                  <a:srgbClr val="000000"/>
                </a:solidFill>
                <a:latin typeface="Calibri"/>
                <a:ea typeface="DejaVu Sans"/>
              </a:rPr>
              <a:t>tá</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4.1. Cơ bản về mã (Cont.)</a:t>
            </a:r>
            <a:endParaRPr lang="en-US" sz="4400" b="0" strike="noStrike" spc="-1">
              <a:latin typeface="Arial"/>
            </a:endParaRPr>
          </a:p>
        </p:txBody>
      </p:sp>
      <p:sp>
        <p:nvSpPr>
          <p:cNvPr id="417"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Bất đẳng thức Kraft:</a:t>
            </a:r>
            <a:endParaRPr lang="en-US" sz="28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Cung cấp giới hạn về độ dài từ mã khi thiết kế mã có tính prefix cũng như kiểm tra bộ mã có thỏa mãn tính prefix không. </a:t>
            </a:r>
            <a:endParaRPr lang="en-US" sz="24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Điều kiện cần và đủ cho bộ mã có cơ số r  và có q từ mã dài l1,l2…,lq là mã giải mã tức thì là thỏa mãn bất đẳng thức Kraft:</a:t>
            </a: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90000"/>
              </a:lnSpc>
              <a:spcBef>
                <a:spcPts val="1001"/>
              </a:spcBef>
            </a:pPr>
            <a:endParaRPr lang="en-US" sz="2400" b="0" strike="noStrike" spc="-1">
              <a:latin typeface="Arial"/>
            </a:endParaRPr>
          </a:p>
          <a:p>
            <a:pPr>
              <a:lnSpc>
                <a:spcPct val="100000"/>
              </a:lnSpc>
            </a:pPr>
            <a:endParaRPr lang="en-US" sz="2400" b="0" strike="noStrike" spc="-1">
              <a:latin typeface="Arial"/>
            </a:endParaRPr>
          </a:p>
        </p:txBody>
      </p:sp>
      <p:pic>
        <p:nvPicPr>
          <p:cNvPr id="418" name="Picture 3"/>
          <p:cNvPicPr/>
          <p:nvPr/>
        </p:nvPicPr>
        <p:blipFill>
          <a:blip r:embed="rId2"/>
          <a:stretch/>
        </p:blipFill>
        <p:spPr>
          <a:xfrm>
            <a:off x="4839120" y="3571920"/>
            <a:ext cx="1719360" cy="10864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4.1. Cơ bản về mã (Cont.)</a:t>
            </a:r>
            <a:endParaRPr lang="en-US" sz="4400" b="0" strike="noStrike" spc="-1">
              <a:latin typeface="Arial"/>
            </a:endParaRPr>
          </a:p>
        </p:txBody>
      </p:sp>
      <p:sp>
        <p:nvSpPr>
          <p:cNvPr id="420"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1960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Bất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đẳng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thức</a:t>
            </a:r>
            <a:r>
              <a:rPr lang="en-US" sz="2800" b="0" strike="noStrike" spc="-1" dirty="0">
                <a:solidFill>
                  <a:srgbClr val="000000"/>
                </a:solidFill>
                <a:latin typeface="Calibri"/>
                <a:ea typeface="DejaVu Sans"/>
              </a:rPr>
              <a:t> Kraft:</a:t>
            </a:r>
            <a:endParaRPr lang="en-US" sz="28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Ví</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dụ</a:t>
            </a:r>
            <a:r>
              <a:rPr lang="en-US" sz="2400" b="0" strike="noStrike" spc="-1" dirty="0">
                <a:solidFill>
                  <a:srgbClr val="000000"/>
                </a:solidFill>
                <a:latin typeface="Calibri"/>
                <a:ea typeface="DejaVu Sans"/>
              </a:rPr>
              <a:t> : </a:t>
            </a:r>
            <a:r>
              <a:rPr lang="en-US" sz="2400" b="0" strike="noStrike" spc="-1" dirty="0" err="1">
                <a:solidFill>
                  <a:srgbClr val="000000"/>
                </a:solidFill>
                <a:latin typeface="Calibri"/>
                <a:ea typeface="DejaVu Sans"/>
              </a:rPr>
              <a:t>Giả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sử</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có</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các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bộ</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nhị</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phân</a:t>
            </a:r>
            <a:r>
              <a:rPr lang="en-US" sz="2400" b="0" strike="noStrike" spc="-1" dirty="0">
                <a:solidFill>
                  <a:srgbClr val="000000"/>
                </a:solidFill>
                <a:latin typeface="Calibri"/>
                <a:ea typeface="DejaVu Sans"/>
              </a:rPr>
              <a:t> (r = 2):</a:t>
            </a: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marL="685800" lvl="1" indent="-219600">
              <a:lnSpc>
                <a:spcPct val="90000"/>
              </a:lnSpc>
              <a:spcBef>
                <a:spcPts val="499"/>
              </a:spcBef>
              <a:buClr>
                <a:srgbClr val="000000"/>
              </a:buClr>
              <a:buFont typeface="Arial"/>
              <a:buChar char="•"/>
            </a:pPr>
            <a:endParaRPr lang="en-US" sz="2400" b="0" strike="noStrike" spc="-1" dirty="0">
              <a:solidFill>
                <a:srgbClr val="000000"/>
              </a:solidFill>
              <a:latin typeface="Calibri"/>
              <a:ea typeface="DejaVu Sans"/>
            </a:endParaRPr>
          </a:p>
          <a:p>
            <a:pPr marL="685800" lvl="1"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nào</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thỏa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bất</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đẳng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thức</a:t>
            </a:r>
            <a:r>
              <a:rPr lang="en-US" sz="2400" b="0" strike="noStrike" spc="-1" dirty="0">
                <a:solidFill>
                  <a:srgbClr val="000000"/>
                </a:solidFill>
                <a:latin typeface="Calibri"/>
                <a:ea typeface="DejaVu Sans"/>
              </a:rPr>
              <a:t> Kraft?</a:t>
            </a:r>
            <a:endParaRPr lang="en-US" sz="2400" b="0" strike="noStrike" spc="-1" dirty="0">
              <a:latin typeface="Arial"/>
            </a:endParaRPr>
          </a:p>
        </p:txBody>
      </p:sp>
      <p:pic>
        <p:nvPicPr>
          <p:cNvPr id="421" name="Picture 4"/>
          <p:cNvPicPr/>
          <p:nvPr/>
        </p:nvPicPr>
        <p:blipFill>
          <a:blip r:embed="rId2"/>
          <a:stretch/>
        </p:blipFill>
        <p:spPr>
          <a:xfrm>
            <a:off x="4152960" y="2657520"/>
            <a:ext cx="4148640" cy="16812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4.1. Cơ bản về mã (Cont.)</a:t>
            </a:r>
            <a:endParaRPr lang="en-US" sz="4400" b="0" strike="noStrike" spc="-1">
              <a:latin typeface="Arial"/>
            </a:endParaRPr>
          </a:p>
        </p:txBody>
      </p:sp>
      <p:sp>
        <p:nvSpPr>
          <p:cNvPr id="423"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Bất đẳng thức Kraft:</a:t>
            </a:r>
            <a:endParaRPr lang="en-US" sz="28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Ví dụ:</a:t>
            </a: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Mã A thỏa mãn vì: </a:t>
            </a:r>
            <a:endParaRPr lang="en-US" sz="20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Mã B thỏa mãn nhưng không prefix </a:t>
            </a:r>
            <a:endParaRPr lang="en-US" sz="2000" b="0" strike="noStrike" spc="-1">
              <a:latin typeface="Arial"/>
            </a:endParaRPr>
          </a:p>
          <a:p>
            <a:pPr marL="1600200" lvl="3" indent="-219600">
              <a:lnSpc>
                <a:spcPct val="90000"/>
              </a:lnSpc>
              <a:spcBef>
                <a:spcPts val="499"/>
              </a:spcBef>
              <a:buClr>
                <a:srgbClr val="000000"/>
              </a:buClr>
              <a:buFont typeface="Arial"/>
              <a:buChar char="•"/>
            </a:pPr>
            <a:r>
              <a:rPr lang="en-US" sz="1800" b="0" strike="noStrike" spc="-1">
                <a:solidFill>
                  <a:srgbClr val="000000"/>
                </a:solidFill>
                <a:latin typeface="Calibri"/>
                <a:ea typeface="DejaVu Sans"/>
              </a:rPr>
              <a:t>từ mã của s4 là prefix của s3</a:t>
            </a:r>
            <a:endParaRPr lang="en-US" sz="1800" b="0" strike="noStrike" spc="-1">
              <a:latin typeface="Arial"/>
            </a:endParaRPr>
          </a:p>
          <a:p>
            <a:pPr marL="1600200" lvl="3" indent="-219600">
              <a:lnSpc>
                <a:spcPct val="90000"/>
              </a:lnSpc>
              <a:spcBef>
                <a:spcPts val="499"/>
              </a:spcBef>
              <a:buClr>
                <a:srgbClr val="000000"/>
              </a:buClr>
              <a:buFont typeface="Arial"/>
              <a:buChar char="•"/>
            </a:pPr>
            <a:r>
              <a:rPr lang="en-US" sz="1800" b="0" strike="noStrike" spc="-1">
                <a:solidFill>
                  <a:srgbClr val="000000"/>
                </a:solidFill>
                <a:latin typeface="Calibri"/>
                <a:ea typeface="DejaVu Sans"/>
              </a:rPr>
              <a:t>Có thể sửa từ mã của s4, ví dụ: 0, 110, 111, 10  </a:t>
            </a:r>
            <a:endParaRPr lang="en-US" sz="1800" b="0" strike="noStrike" spc="-1">
              <a:latin typeface="Arial"/>
            </a:endParaRPr>
          </a:p>
          <a:p>
            <a:pPr>
              <a:lnSpc>
                <a:spcPct val="90000"/>
              </a:lnSpc>
              <a:spcBef>
                <a:spcPts val="499"/>
              </a:spcBef>
            </a:pPr>
            <a:r>
              <a:rPr lang="en-US" sz="2000" b="0" strike="noStrike" spc="-1">
                <a:solidFill>
                  <a:srgbClr val="000000"/>
                </a:solidFill>
                <a:latin typeface="Calibri"/>
                <a:ea typeface="DejaVu Sans"/>
              </a:rPr>
              <a:t>		Mã C không thỏa mãn vì</a:t>
            </a:r>
            <a:endParaRPr lang="en-US" sz="2000" b="0" strike="noStrike" spc="-1">
              <a:latin typeface="Arial"/>
            </a:endParaRPr>
          </a:p>
        </p:txBody>
      </p:sp>
      <p:pic>
        <p:nvPicPr>
          <p:cNvPr id="424" name="Picture 4"/>
          <p:cNvPicPr/>
          <p:nvPr/>
        </p:nvPicPr>
        <p:blipFill>
          <a:blip r:embed="rId2"/>
          <a:stretch/>
        </p:blipFill>
        <p:spPr>
          <a:xfrm>
            <a:off x="5029200" y="2377440"/>
            <a:ext cx="4148640" cy="1681200"/>
          </a:xfrm>
          <a:prstGeom prst="rect">
            <a:avLst/>
          </a:prstGeom>
          <a:ln>
            <a:noFill/>
          </a:ln>
        </p:spPr>
      </p:pic>
      <p:pic>
        <p:nvPicPr>
          <p:cNvPr id="425" name="Picture 5"/>
          <p:cNvPicPr/>
          <p:nvPr/>
        </p:nvPicPr>
        <p:blipFill>
          <a:blip r:embed="rId3"/>
          <a:stretch/>
        </p:blipFill>
        <p:spPr>
          <a:xfrm>
            <a:off x="6039000" y="4149720"/>
            <a:ext cx="3372480" cy="598320"/>
          </a:xfrm>
          <a:prstGeom prst="rect">
            <a:avLst/>
          </a:prstGeom>
          <a:ln>
            <a:noFill/>
          </a:ln>
        </p:spPr>
      </p:pic>
      <p:pic>
        <p:nvPicPr>
          <p:cNvPr id="426" name="Picture 6"/>
          <p:cNvPicPr/>
          <p:nvPr/>
        </p:nvPicPr>
        <p:blipFill>
          <a:blip r:embed="rId4"/>
          <a:stretch/>
        </p:blipFill>
        <p:spPr>
          <a:xfrm>
            <a:off x="7315200" y="4883400"/>
            <a:ext cx="3277080" cy="617040"/>
          </a:xfrm>
          <a:prstGeom prst="rect">
            <a:avLst/>
          </a:prstGeom>
          <a:ln>
            <a:noFill/>
          </a:ln>
        </p:spPr>
      </p:pic>
      <p:pic>
        <p:nvPicPr>
          <p:cNvPr id="427" name="Picture 7"/>
          <p:cNvPicPr/>
          <p:nvPr/>
        </p:nvPicPr>
        <p:blipFill>
          <a:blip r:embed="rId5"/>
          <a:stretch/>
        </p:blipFill>
        <p:spPr>
          <a:xfrm>
            <a:off x="6492240" y="5852160"/>
            <a:ext cx="3372480" cy="5569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4.1. Cơ bản về mã(Cont.)</a:t>
            </a:r>
            <a:endParaRPr lang="en-US" sz="4400" b="0" strike="noStrike" spc="-1">
              <a:latin typeface="Arial"/>
            </a:endParaRPr>
          </a:p>
        </p:txBody>
      </p:sp>
      <p:sp>
        <p:nvSpPr>
          <p:cNvPr id="429"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Cây mã:</a:t>
            </a:r>
            <a:endParaRPr lang="en-US" sz="28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Đồ thị hình cây biểu diễn bộ mã</a:t>
            </a:r>
            <a:endParaRPr lang="en-US" sz="24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Bắt đầu từ nút gốc (Cũng được gọi nút mức 0)</a:t>
            </a:r>
            <a:endParaRPr lang="en-US" sz="20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Mỗi nút tỏa ra nhiều nhất r nhánh (r là cơ số của mã)</a:t>
            </a:r>
            <a:endParaRPr lang="en-US" sz="20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Mỗi nhánh kết thúc ở một nút lá </a:t>
            </a:r>
            <a:endParaRPr lang="en-US" sz="20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Mỗi từ mã được biểu diễn bằng 1 đường từ nút gốc</a:t>
            </a:r>
            <a:endParaRPr lang="en-US" sz="24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Mỗi nhánh biểu diễn 1 ký hiệu mã.  Ký hiệu đầu của từ mã ứng với nhánh tỏa ra  từ nút gốc. Các nhánh tiếp theo của đường tương ứng với các ký hiệu mã tiếp theo của từ mã </a:t>
            </a:r>
            <a:endParaRPr lang="en-US" sz="20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Nút kết thúc của nhánh biểu diễn ký hiệu mã cuỗi cùng của từ mã là nút kết thúc của từ mã (nút cuối). Có thể coi nút cuối này đại diện cho từ mã (mã hóa 1 tin của nguồn)</a:t>
            </a:r>
            <a:endParaRPr lang="en-US" sz="20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Hệ quả:</a:t>
            </a:r>
            <a:endParaRPr lang="en-US" sz="24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Mã có tính prefix: Nút cuỗi là nút lá </a:t>
            </a:r>
            <a:endParaRPr lang="en-US" sz="20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Mã có độ dài cố định: Các nút cuối là nút lá và ở cùng mức</a:t>
            </a:r>
            <a:endParaRPr lang="en-US" sz="20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Mã đầy có tính prefix: Mỗi nút tỏa ra đủ r nhánh</a:t>
            </a:r>
            <a:endParaRPr lang="en-US" sz="2000" b="0" strike="noStrike" spc="-1">
              <a:latin typeface="Arial"/>
            </a:endParaRPr>
          </a:p>
          <a:p>
            <a:pPr>
              <a:lnSpc>
                <a:spcPct val="100000"/>
              </a:lnSpc>
            </a:pPr>
            <a:endParaRPr lang="en-US" sz="2000" b="0" strike="noStrike" spc="-1">
              <a:latin typeface="Arial"/>
            </a:endParaRPr>
          </a:p>
          <a:p>
            <a:pPr marL="914400">
              <a:lnSpc>
                <a:spcPct val="90000"/>
              </a:lnSpc>
              <a:spcBef>
                <a:spcPts val="499"/>
              </a:spcBef>
            </a:pPr>
            <a:endParaRPr lang="en-US" sz="2000" b="0" strike="noStrike" spc="-1">
              <a:latin typeface="Arial"/>
            </a:endParaRPr>
          </a:p>
        </p:txBody>
      </p:sp>
      <p:pic>
        <p:nvPicPr>
          <p:cNvPr id="430" name="Picture 3"/>
          <p:cNvPicPr/>
          <p:nvPr/>
        </p:nvPicPr>
        <p:blipFill>
          <a:blip r:embed="rId2"/>
          <a:stretch/>
        </p:blipFill>
        <p:spPr>
          <a:xfrm>
            <a:off x="8403120" y="1690560"/>
            <a:ext cx="2746440" cy="1801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4.1. Cơ bản về mã hóa 	</a:t>
            </a:r>
            <a:endParaRPr lang="en-US" sz="4400" b="0" strike="noStrike" spc="-1">
              <a:latin typeface="Arial"/>
            </a:endParaRPr>
          </a:p>
        </p:txBody>
      </p:sp>
      <p:sp>
        <p:nvSpPr>
          <p:cNvPr id="388"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228600" indent="-21960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Tại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một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thời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điểm</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nguồn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tạo</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ra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một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ký</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hiệu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từ</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bảng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ký</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hiệu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của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nguồn</a:t>
            </a:r>
            <a:endParaRPr lang="en-US" sz="2800" b="0" strike="noStrike" spc="-1" dirty="0">
              <a:latin typeface="Arial"/>
            </a:endParaRPr>
          </a:p>
          <a:p>
            <a:pPr marL="228600" indent="-21960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Thông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thường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bảng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chữ</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là</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hữu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hạn</a:t>
            </a:r>
            <a:endParaRPr lang="en-US" sz="28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a:solidFill>
                  <a:srgbClr val="000000"/>
                </a:solidFill>
                <a:latin typeface="Calibri"/>
                <a:ea typeface="DejaVu Sans"/>
              </a:rPr>
              <a:t>S = {s1, s2, …, </a:t>
            </a:r>
            <a:r>
              <a:rPr lang="en-US" sz="2400" b="0" strike="noStrike" spc="-1" dirty="0" err="1">
                <a:solidFill>
                  <a:srgbClr val="000000"/>
                </a:solidFill>
                <a:latin typeface="Calibri"/>
                <a:ea typeface="DejaVu Sans"/>
              </a:rPr>
              <a:t>sq</a:t>
            </a:r>
            <a:r>
              <a:rPr lang="en-US" sz="2400" b="0" strike="noStrike" spc="-1" dirty="0">
                <a:solidFill>
                  <a:srgbClr val="000000"/>
                </a:solidFill>
                <a:latin typeface="Calibri"/>
                <a:ea typeface="DejaVu Sans"/>
              </a:rPr>
              <a:t>}           Ở </a:t>
            </a:r>
            <a:r>
              <a:rPr lang="en-US" sz="2400" b="0" strike="noStrike" spc="-1" dirty="0" err="1">
                <a:solidFill>
                  <a:srgbClr val="000000"/>
                </a:solidFill>
                <a:latin typeface="Calibri"/>
                <a:ea typeface="DejaVu Sans"/>
              </a:rPr>
              <a:t>đây</a:t>
            </a:r>
            <a:r>
              <a:rPr lang="en-US" sz="2400" b="0" strike="noStrike" spc="-1" dirty="0">
                <a:solidFill>
                  <a:srgbClr val="000000"/>
                </a:solidFill>
                <a:latin typeface="Calibri"/>
                <a:ea typeface="DejaVu Sans"/>
              </a:rPr>
              <a:t> q </a:t>
            </a:r>
            <a:r>
              <a:rPr lang="en-US" sz="2400" b="0" strike="noStrike" spc="-1" dirty="0" err="1">
                <a:solidFill>
                  <a:srgbClr val="000000"/>
                </a:solidFill>
                <a:latin typeface="Calibri"/>
                <a:ea typeface="DejaVu Sans"/>
              </a:rPr>
              <a:t>là</a:t>
            </a:r>
            <a:r>
              <a:rPr lang="en-US" sz="2400" b="0" strike="noStrike" spc="-1" dirty="0">
                <a:solidFill>
                  <a:srgbClr val="000000"/>
                </a:solidFill>
                <a:latin typeface="Calibri"/>
                <a:ea typeface="DejaVu Sans"/>
              </a:rPr>
              <a:t>  ||S|| </a:t>
            </a:r>
            <a:r>
              <a:rPr lang="en-US" sz="2400" b="0" strike="noStrike" spc="-1" dirty="0" err="1">
                <a:solidFill>
                  <a:srgbClr val="000000"/>
                </a:solidFill>
                <a:latin typeface="Calibri"/>
                <a:ea typeface="DejaVu Sans"/>
              </a:rPr>
              <a:t>hoặc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sô</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ký</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hiệu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của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nguồn</a:t>
            </a:r>
            <a:r>
              <a:rPr lang="en-US" sz="2400" b="0" strike="noStrike" spc="-1" dirty="0">
                <a:solidFill>
                  <a:srgbClr val="000000"/>
                </a:solidFill>
                <a:latin typeface="Calibri"/>
                <a:ea typeface="DejaVu Sans"/>
              </a:rPr>
              <a:t>  S</a:t>
            </a:r>
            <a:endParaRPr lang="en-US" sz="2400" b="0" strike="noStrike" spc="-1" dirty="0">
              <a:latin typeface="Arial"/>
            </a:endParaRPr>
          </a:p>
          <a:p>
            <a:pPr marL="228600" indent="-21960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Mã</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hóa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Sử</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dụng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một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tập</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hữu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hạn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các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ký</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hiệu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mã</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để</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biểu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diễn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các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ký</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hiệu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của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nguồn</a:t>
            </a:r>
            <a:endParaRPr lang="en-US" sz="28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Có</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thể</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biểu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diễn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tập</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ký</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hiệu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bởi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tập</a:t>
            </a:r>
            <a:r>
              <a:rPr lang="en-US" sz="2400" b="0" strike="noStrike" spc="-1" dirty="0">
                <a:solidFill>
                  <a:srgbClr val="000000"/>
                </a:solidFill>
                <a:latin typeface="Calibri"/>
                <a:ea typeface="DejaVu Sans"/>
              </a:rPr>
              <a:t> X = {x1, x2,…,</a:t>
            </a:r>
            <a:r>
              <a:rPr lang="en-US" sz="2400" b="0" strike="noStrike" spc="-1" dirty="0" err="1">
                <a:solidFill>
                  <a:srgbClr val="000000"/>
                </a:solidFill>
                <a:latin typeface="Calibri"/>
                <a:ea typeface="DejaVu Sans"/>
              </a:rPr>
              <a:t>xr</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Ví</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dụ</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với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BCD, X = (0,1), r=2         </a:t>
            </a:r>
            <a:endParaRPr lang="en-US" sz="24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a:solidFill>
                  <a:srgbClr val="000000"/>
                </a:solidFill>
                <a:latin typeface="Calibri"/>
                <a:ea typeface="DejaVu Sans"/>
              </a:rPr>
              <a:t>r </a:t>
            </a:r>
            <a:r>
              <a:rPr lang="en-US" sz="2400" b="0" strike="noStrike" spc="-1" dirty="0" err="1">
                <a:solidFill>
                  <a:srgbClr val="000000"/>
                </a:solidFill>
                <a:latin typeface="Calibri"/>
                <a:ea typeface="DejaVu Sans"/>
              </a:rPr>
              <a:t>là</a:t>
            </a:r>
            <a:r>
              <a:rPr lang="en-US" sz="2400" b="0" strike="noStrike" spc="-1" dirty="0">
                <a:solidFill>
                  <a:srgbClr val="000000"/>
                </a:solidFill>
                <a:latin typeface="Calibri"/>
                <a:ea typeface="DejaVu Sans"/>
              </a:rPr>
              <a:t>  ||X|| hay </a:t>
            </a:r>
            <a:r>
              <a:rPr lang="en-US" sz="2400" b="0" strike="noStrike" spc="-1" dirty="0" err="1">
                <a:solidFill>
                  <a:srgbClr val="000000"/>
                </a:solidFill>
                <a:latin typeface="Calibri"/>
                <a:ea typeface="DejaVu Sans"/>
              </a:rPr>
              <a:t>số</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ký</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hiệu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khác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nhau</a:t>
            </a:r>
            <a:r>
              <a:rPr lang="en-US" sz="2400" b="0" strike="noStrike" spc="-1" dirty="0">
                <a:solidFill>
                  <a:srgbClr val="000000"/>
                </a:solidFill>
                <a:latin typeface="Calibri"/>
                <a:ea typeface="DejaVu Sans"/>
              </a:rPr>
              <a:t> </a:t>
            </a:r>
            <a:endParaRPr lang="en-US" sz="24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được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gọi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là</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cơ</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số</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của</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a:t>
            </a:r>
            <a:endParaRPr lang="en-US" sz="20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a:solidFill>
                  <a:srgbClr val="000000"/>
                </a:solidFill>
                <a:latin typeface="Calibri"/>
                <a:ea typeface="DejaVu Sans"/>
              </a:rPr>
              <a:t>r = 2 :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nhị</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phân</a:t>
            </a:r>
            <a:r>
              <a:rPr lang="en-US" sz="2000" b="0" strike="noStrike" spc="-1" dirty="0">
                <a:solidFill>
                  <a:srgbClr val="000000"/>
                </a:solidFill>
                <a:latin typeface="Calibri"/>
                <a:ea typeface="DejaVu Sans"/>
              </a:rPr>
              <a:t> </a:t>
            </a:r>
            <a:endParaRPr lang="en-US" sz="20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a:solidFill>
                  <a:srgbClr val="000000"/>
                </a:solidFill>
                <a:latin typeface="Calibri"/>
                <a:ea typeface="DejaVu Sans"/>
              </a:rPr>
              <a:t>r ≠  2: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r </a:t>
            </a:r>
            <a:r>
              <a:rPr lang="en-US" sz="2000" b="0" strike="noStrike" spc="-1" dirty="0" err="1">
                <a:solidFill>
                  <a:srgbClr val="000000"/>
                </a:solidFill>
                <a:latin typeface="Calibri"/>
                <a:ea typeface="DejaVu Sans"/>
              </a:rPr>
              <a:t>trị</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609480" y="221040"/>
            <a:ext cx="10965600" cy="1243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4.2. Độ dài trung bình của từ mã và mã có độ dài trung bình ngắn nhất (compact code)</a:t>
            </a:r>
            <a:endParaRPr lang="en-US" sz="4400" b="0" strike="noStrike" spc="-1">
              <a:latin typeface="Arial"/>
            </a:endParaRPr>
          </a:p>
        </p:txBody>
      </p:sp>
      <p:sp>
        <p:nvSpPr>
          <p:cNvPr id="432" name="CustomShape 2"/>
          <p:cNvSpPr/>
          <p:nvPr/>
        </p:nvSpPr>
        <p:spPr>
          <a:xfrm>
            <a:off x="609480" y="1604520"/>
            <a:ext cx="10965600" cy="39704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0000" lnSpcReduction="20000"/>
          </a:bodyPr>
          <a:lstStyle/>
          <a:p>
            <a:pPr marL="432000" indent="-3171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Gọi</a:t>
            </a:r>
            <a:r>
              <a:rPr lang="en-US" sz="3200" b="0" strike="noStrike" spc="-1" dirty="0">
                <a:solidFill>
                  <a:srgbClr val="000000"/>
                </a:solidFill>
                <a:latin typeface="Arial"/>
                <a:ea typeface="DejaVu Sans"/>
              </a:rPr>
              <a:t> {pi : i=1,..,q}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suất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xuất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q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a:t>
            </a:r>
            <a:endParaRPr lang="en-US" sz="3200" b="0" strike="noStrike" spc="-1" dirty="0">
              <a:latin typeface="Arial"/>
            </a:endParaRPr>
          </a:p>
          <a:p>
            <a:pPr marL="432000" indent="-3171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Gọi</a:t>
            </a:r>
            <a:r>
              <a:rPr lang="en-US" sz="3200" b="0" strike="noStrike" spc="-1" dirty="0">
                <a:solidFill>
                  <a:srgbClr val="000000"/>
                </a:solidFill>
                <a:latin typeface="Arial"/>
                <a:ea typeface="DejaVu Sans"/>
              </a:rPr>
              <a:t> {li : i=1,..,q}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các</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endParaRPr lang="en-US" sz="3200" b="0" strike="noStrike" spc="-1" dirty="0">
              <a:latin typeface="Arial"/>
            </a:endParaRPr>
          </a:p>
          <a:p>
            <a:pPr marL="432000" indent="-3171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Độ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trung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bình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L,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tính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theo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công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thức</a:t>
            </a:r>
            <a:r>
              <a:rPr lang="en-US" sz="3200" b="0" strike="noStrike" spc="-1" dirty="0">
                <a:solidFill>
                  <a:srgbClr val="000000"/>
                </a:solidFill>
                <a:latin typeface="Arial"/>
                <a:ea typeface="DejaVu Sans"/>
              </a:rPr>
              <a:t>:</a:t>
            </a:r>
            <a:endParaRPr lang="en-US" sz="3200" b="0" strike="noStrike" spc="-1" dirty="0">
              <a:latin typeface="Arial"/>
            </a:endParaRPr>
          </a:p>
          <a:p>
            <a:pPr>
              <a:lnSpc>
                <a:spcPct val="100000"/>
              </a:lnSpc>
              <a:spcBef>
                <a:spcPts val="283"/>
              </a:spcBef>
            </a:pPr>
            <a:endParaRPr lang="en-US" sz="3200" b="0" strike="noStrike" spc="-1" dirty="0">
              <a:latin typeface="Arial"/>
            </a:endParaRPr>
          </a:p>
          <a:p>
            <a:pPr marL="114840">
              <a:lnSpc>
                <a:spcPct val="100000"/>
              </a:lnSpc>
              <a:spcBef>
                <a:spcPts val="1417"/>
              </a:spcBef>
              <a:buClr>
                <a:srgbClr val="000000"/>
              </a:buClr>
              <a:buSzPct val="45000"/>
            </a:pPr>
            <a:endParaRPr lang="en-US" sz="3200" b="0" strike="noStrike" spc="-1" dirty="0">
              <a:latin typeface="Arial"/>
            </a:endParaRPr>
          </a:p>
          <a:p>
            <a:pPr marL="432000" indent="-317160">
              <a:lnSpc>
                <a:spcPct val="100000"/>
              </a:lnSpc>
              <a:spcBef>
                <a:spcPts val="1417"/>
              </a:spcBef>
              <a:buClr>
                <a:srgbClr val="000000"/>
              </a:buClr>
              <a:buSzPct val="45000"/>
              <a:buFont typeface="Wingdings" charset="2"/>
              <a:buChar char=""/>
            </a:pPr>
            <a:endParaRPr lang="en-US" sz="3200" b="0" strike="noStrike" spc="-1" dirty="0">
              <a:latin typeface="Arial"/>
            </a:endParaRPr>
          </a:p>
          <a:p>
            <a:pPr marL="114840">
              <a:lnSpc>
                <a:spcPct val="100000"/>
              </a:lnSpc>
              <a:spcBef>
                <a:spcPts val="1417"/>
              </a:spcBef>
              <a:buClr>
                <a:srgbClr val="000000"/>
              </a:buClr>
              <a:buSzPct val="45000"/>
            </a:pPr>
            <a:r>
              <a:rPr lang="en-US" sz="3200" b="0" strike="noStrike" spc="-1" dirty="0">
                <a:solidFill>
                  <a:srgbClr val="000000"/>
                </a:solidFill>
                <a:latin typeface="Arial"/>
                <a:ea typeface="DejaVu Sans"/>
              </a:rPr>
              <a:t> </a:t>
            </a:r>
            <a:endParaRPr lang="en-US" sz="3200" b="0" strike="noStrike" spc="-1" dirty="0">
              <a:latin typeface="Arial"/>
            </a:endParaRPr>
          </a:p>
          <a:p>
            <a:pPr marL="432000" indent="-3171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Vì</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li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si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suất</a:t>
            </a:r>
            <a:r>
              <a:rPr lang="en-US" sz="3200" b="0" strike="noStrike" spc="-1" dirty="0">
                <a:solidFill>
                  <a:srgbClr val="000000"/>
                </a:solidFill>
                <a:latin typeface="Arial"/>
                <a:ea typeface="DejaVu Sans"/>
              </a:rPr>
              <a:t> pi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nên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li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suất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xuất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cũng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pi</a:t>
            </a:r>
            <a:endParaRPr lang="en-US" sz="3200" b="0" strike="noStrike" spc="-1" dirty="0">
              <a:latin typeface="Arial"/>
            </a:endParaRPr>
          </a:p>
        </p:txBody>
      </p:sp>
      <p:pic>
        <p:nvPicPr>
          <p:cNvPr id="433" name="Picture 4"/>
          <p:cNvPicPr/>
          <p:nvPr/>
        </p:nvPicPr>
        <p:blipFill>
          <a:blip r:embed="rId2"/>
          <a:stretch/>
        </p:blipFill>
        <p:spPr>
          <a:xfrm>
            <a:off x="4936680" y="3108960"/>
            <a:ext cx="2372400" cy="1315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CustomShape 1"/>
          <p:cNvSpPr/>
          <p:nvPr/>
        </p:nvSpPr>
        <p:spPr>
          <a:xfrm>
            <a:off x="609480" y="221040"/>
            <a:ext cx="10965600" cy="1243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4.2. Độ dài trung bình của từ mã và mã có độ dài trung bình ngắn nhất</a:t>
            </a:r>
            <a:endParaRPr lang="en-US" sz="4400" b="0" strike="noStrike" spc="-1">
              <a:latin typeface="Arial"/>
            </a:endParaRPr>
          </a:p>
        </p:txBody>
      </p:sp>
      <p:sp>
        <p:nvSpPr>
          <p:cNvPr id="435" name="CustomShape 2"/>
          <p:cNvSpPr/>
          <p:nvPr/>
        </p:nvSpPr>
        <p:spPr>
          <a:xfrm>
            <a:off x="640440" y="1645920"/>
            <a:ext cx="10965600" cy="39704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0000" lnSpcReduction="20000"/>
          </a:bodyPr>
          <a:lstStyle/>
          <a:p>
            <a:pPr marL="432000" indent="-3171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ngắn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giải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trung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bình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không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hơn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trung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bình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giải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khác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cùng</a:t>
            </a:r>
            <a:r>
              <a:rPr lang="en-US" sz="3200" b="0" strike="noStrike" spc="-1" dirty="0">
                <a:solidFill>
                  <a:srgbClr val="000000"/>
                </a:solidFill>
                <a:latin typeface="Arial"/>
                <a:ea typeface="DejaVu Sans"/>
              </a:rPr>
              <a:t> 1 </a:t>
            </a:r>
            <a:r>
              <a:rPr lang="en-US" sz="3200" b="0" strike="noStrike" spc="-1" dirty="0" err="1">
                <a:solidFill>
                  <a:srgbClr val="000000"/>
                </a:solidFill>
                <a:latin typeface="Arial"/>
                <a:ea typeface="DejaVu Sans"/>
              </a:rPr>
              <a:t>nguồn</a:t>
            </a:r>
            <a:endParaRPr lang="en-US" sz="3200" b="0" strike="noStrike" spc="-1" dirty="0">
              <a:latin typeface="Arial"/>
            </a:endParaRPr>
          </a:p>
          <a:p>
            <a:pPr marL="432000" indent="-3171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Ví</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dụ</a:t>
            </a:r>
            <a:r>
              <a:rPr lang="en-US" sz="3200" b="0" strike="noStrike" spc="-1" dirty="0">
                <a:solidFill>
                  <a:srgbClr val="000000"/>
                </a:solidFill>
                <a:latin typeface="Arial"/>
                <a:ea typeface="DejaVu Sans"/>
              </a:rPr>
              <a:t>:  </a:t>
            </a:r>
            <a:endParaRPr lang="en-US" sz="3200" b="0" strike="noStrike" spc="-1" dirty="0">
              <a:latin typeface="Arial"/>
            </a:endParaRPr>
          </a:p>
          <a:p>
            <a:pPr marL="114840">
              <a:lnSpc>
                <a:spcPct val="100000"/>
              </a:lnSpc>
              <a:spcBef>
                <a:spcPts val="1417"/>
              </a:spcBef>
              <a:buClr>
                <a:srgbClr val="000000"/>
              </a:buClr>
              <a:buSzPct val="45000"/>
            </a:pPr>
            <a:endParaRPr lang="en-US" sz="3200" b="0" strike="noStrike" spc="-1" dirty="0">
              <a:latin typeface="Arial"/>
            </a:endParaRPr>
          </a:p>
          <a:p>
            <a:pPr marL="114840">
              <a:lnSpc>
                <a:spcPct val="100000"/>
              </a:lnSpc>
              <a:spcBef>
                <a:spcPts val="1417"/>
              </a:spcBef>
              <a:buClr>
                <a:srgbClr val="000000"/>
              </a:buClr>
              <a:buSzPct val="45000"/>
            </a:pPr>
            <a:endParaRPr lang="en-US" sz="3200" b="0" strike="noStrike" spc="-1" dirty="0">
              <a:latin typeface="Arial"/>
            </a:endParaRPr>
          </a:p>
          <a:p>
            <a:pPr marL="114840">
              <a:lnSpc>
                <a:spcPct val="100000"/>
              </a:lnSpc>
              <a:spcBef>
                <a:spcPts val="1417"/>
              </a:spcBef>
              <a:buClr>
                <a:srgbClr val="000000"/>
              </a:buClr>
              <a:buSzPct val="45000"/>
            </a:pPr>
            <a:endParaRPr lang="en-US" sz="3200" b="0" strike="noStrike" spc="-1" dirty="0">
              <a:latin typeface="Arial"/>
            </a:endParaRPr>
          </a:p>
          <a:p>
            <a:pPr marL="432000" indent="-3171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trung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bình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băng</a:t>
            </a:r>
            <a:r>
              <a:rPr lang="en-US" sz="3200" b="0" strike="noStrike" spc="-1" dirty="0">
                <a:solidFill>
                  <a:srgbClr val="000000"/>
                </a:solidFill>
                <a:latin typeface="Arial"/>
                <a:ea typeface="DejaVu Sans"/>
              </a:rPr>
              <a:t> 2 </a:t>
            </a:r>
            <a:r>
              <a:rPr lang="en-US" sz="3200" b="0" strike="noStrike" spc="-1" dirty="0" err="1">
                <a:solidFill>
                  <a:srgbClr val="000000"/>
                </a:solidFill>
                <a:latin typeface="Arial"/>
                <a:ea typeface="DejaVu Sans"/>
              </a:rPr>
              <a:t>kh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tin</a:t>
            </a:r>
            <a:endParaRPr lang="en-US" sz="3200" b="0" strike="noStrike" spc="-1" dirty="0">
              <a:latin typeface="Arial"/>
            </a:endParaRPr>
          </a:p>
          <a:p>
            <a:pPr marL="432000" indent="-3171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B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trung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bình</a:t>
            </a:r>
            <a:r>
              <a:rPr lang="en-US" sz="3200" b="0" strike="noStrike" spc="-1" dirty="0">
                <a:solidFill>
                  <a:srgbClr val="000000"/>
                </a:solidFill>
                <a:latin typeface="Arial"/>
                <a:ea typeface="DejaVu Sans"/>
              </a:rPr>
              <a:t>:     0.5x1 + 0.1x3  + 0.2x3 + 0.2x2 = 1.8 </a:t>
            </a:r>
            <a:r>
              <a:rPr lang="en-US" sz="3200" b="0" strike="noStrike" spc="-1" dirty="0" err="1">
                <a:solidFill>
                  <a:srgbClr val="000000"/>
                </a:solidFill>
                <a:latin typeface="Arial"/>
                <a:ea typeface="DejaVu Sans"/>
              </a:rPr>
              <a:t>kh</a:t>
            </a:r>
            <a:r>
              <a:rPr lang="en-US" sz="3200" b="0" strike="noStrike" spc="-1" dirty="0">
                <a:solidFill>
                  <a:srgbClr val="000000"/>
                </a:solidFill>
                <a:latin typeface="Arial"/>
                <a:ea typeface="DejaVu Sans"/>
              </a:rPr>
              <a:t>/tin</a:t>
            </a:r>
            <a:endParaRPr lang="en-US" sz="3200" b="0" strike="noStrike" spc="-1" dirty="0">
              <a:latin typeface="Arial"/>
            </a:endParaRPr>
          </a:p>
          <a:p>
            <a:pPr marL="432000" indent="-3171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B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trung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bình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ngắn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hơn</a:t>
            </a:r>
            <a:r>
              <a:rPr lang="en-US" sz="3200" b="0" strike="noStrike" spc="-1" dirty="0">
                <a:solidFill>
                  <a:srgbClr val="000000"/>
                </a:solidFill>
                <a:latin typeface="Arial"/>
                <a:ea typeface="DejaVu Sans"/>
              </a:rPr>
              <a:t>        </a:t>
            </a:r>
            <a:endParaRPr lang="en-US" sz="3200" b="0" strike="noStrike" spc="-1" dirty="0">
              <a:latin typeface="Arial"/>
            </a:endParaRPr>
          </a:p>
        </p:txBody>
      </p:sp>
      <p:pic>
        <p:nvPicPr>
          <p:cNvPr id="436" name="Picture 3"/>
          <p:cNvPicPr/>
          <p:nvPr/>
        </p:nvPicPr>
        <p:blipFill>
          <a:blip r:embed="rId2"/>
          <a:stretch/>
        </p:blipFill>
        <p:spPr>
          <a:xfrm>
            <a:off x="4622400" y="2743200"/>
            <a:ext cx="3052440" cy="1321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CustomShape 1"/>
          <p:cNvSpPr/>
          <p:nvPr/>
        </p:nvSpPr>
        <p:spPr>
          <a:xfrm>
            <a:off x="609480" y="221040"/>
            <a:ext cx="10965600" cy="9219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600" b="0" strike="noStrike" spc="-1" dirty="0">
                <a:solidFill>
                  <a:srgbClr val="000000"/>
                </a:solidFill>
                <a:latin typeface="Arial"/>
                <a:ea typeface="DejaVu Sans"/>
              </a:rPr>
              <a:t>4.3. </a:t>
            </a:r>
            <a:r>
              <a:rPr lang="en-US" sz="3600" b="0" strike="noStrike" spc="-1" dirty="0" err="1">
                <a:solidFill>
                  <a:srgbClr val="000000"/>
                </a:solidFill>
                <a:latin typeface="Arial"/>
                <a:ea typeface="DejaVu Sans"/>
              </a:rPr>
              <a:t>Giới</a:t>
            </a:r>
            <a:r>
              <a:rPr lang="en-US" sz="3600" b="0" strike="noStrike" spc="-1" dirty="0">
                <a:solidFill>
                  <a:srgbClr val="000000"/>
                </a:solidFill>
                <a:latin typeface="Arial"/>
                <a:ea typeface="DejaVu Sans"/>
              </a:rPr>
              <a:t> </a:t>
            </a:r>
            <a:r>
              <a:rPr lang="en-US" sz="3600" b="0" strike="noStrike" spc="-1" dirty="0" err="1">
                <a:solidFill>
                  <a:srgbClr val="000000"/>
                </a:solidFill>
                <a:latin typeface="Arial"/>
                <a:ea typeface="DejaVu Sans"/>
              </a:rPr>
              <a:t>hạn</a:t>
            </a:r>
            <a:r>
              <a:rPr lang="en-US" sz="3600" b="0" strike="noStrike" spc="-1" dirty="0">
                <a:solidFill>
                  <a:srgbClr val="000000"/>
                </a:solidFill>
                <a:latin typeface="Arial"/>
                <a:ea typeface="DejaVu Sans"/>
              </a:rPr>
              <a:t> </a:t>
            </a:r>
            <a:r>
              <a:rPr lang="en-US" sz="3600" b="0" strike="noStrike" spc="-1" dirty="0" err="1">
                <a:solidFill>
                  <a:srgbClr val="000000"/>
                </a:solidFill>
                <a:latin typeface="Arial"/>
                <a:ea typeface="DejaVu Sans"/>
              </a:rPr>
              <a:t>dưới</a:t>
            </a:r>
            <a:r>
              <a:rPr lang="en-US" sz="3600" b="0" strike="noStrike" spc="-1" dirty="0">
                <a:solidFill>
                  <a:srgbClr val="000000"/>
                </a:solidFill>
                <a:latin typeface="Arial"/>
                <a:ea typeface="DejaVu Sans"/>
              </a:rPr>
              <a:t> </a:t>
            </a:r>
            <a:r>
              <a:rPr lang="en-US" sz="3600" b="0" strike="noStrike" spc="-1" dirty="0" err="1">
                <a:solidFill>
                  <a:srgbClr val="000000"/>
                </a:solidFill>
                <a:latin typeface="Arial"/>
                <a:ea typeface="DejaVu Sans"/>
              </a:rPr>
              <a:t>của</a:t>
            </a:r>
            <a:r>
              <a:rPr lang="en-US" sz="3600" b="0" strike="noStrike" spc="-1" dirty="0">
                <a:solidFill>
                  <a:srgbClr val="000000"/>
                </a:solidFill>
                <a:latin typeface="Arial"/>
                <a:ea typeface="DejaVu Sans"/>
              </a:rPr>
              <a:t> </a:t>
            </a:r>
            <a:r>
              <a:rPr lang="en-US" sz="3600" b="0" strike="noStrike" spc="-1" dirty="0" err="1">
                <a:solidFill>
                  <a:srgbClr val="000000"/>
                </a:solidFill>
                <a:latin typeface="Arial"/>
                <a:ea typeface="DejaVu Sans"/>
              </a:rPr>
              <a:t>độ</a:t>
            </a:r>
            <a:r>
              <a:rPr lang="en-US" sz="3600" b="0" strike="noStrike" spc="-1" dirty="0">
                <a:solidFill>
                  <a:srgbClr val="000000"/>
                </a:solidFill>
                <a:latin typeface="Arial"/>
                <a:ea typeface="DejaVu Sans"/>
              </a:rPr>
              <a:t> </a:t>
            </a:r>
            <a:r>
              <a:rPr lang="en-US" sz="3600" b="0" strike="noStrike" spc="-1" dirty="0" err="1">
                <a:solidFill>
                  <a:srgbClr val="000000"/>
                </a:solidFill>
                <a:latin typeface="Arial"/>
                <a:ea typeface="DejaVu Sans"/>
              </a:rPr>
              <a:t>dài</a:t>
            </a:r>
            <a:r>
              <a:rPr lang="en-US" sz="3600" b="0" strike="noStrike" spc="-1" dirty="0">
                <a:solidFill>
                  <a:srgbClr val="000000"/>
                </a:solidFill>
                <a:latin typeface="Arial"/>
                <a:ea typeface="DejaVu Sans"/>
              </a:rPr>
              <a:t> </a:t>
            </a:r>
            <a:r>
              <a:rPr lang="en-US" sz="3600" b="0" strike="noStrike" spc="-1" dirty="0" err="1">
                <a:solidFill>
                  <a:srgbClr val="000000"/>
                </a:solidFill>
                <a:latin typeface="Arial"/>
                <a:ea typeface="DejaVu Sans"/>
              </a:rPr>
              <a:t>trung</a:t>
            </a:r>
            <a:r>
              <a:rPr lang="en-US" sz="3600" b="0" strike="noStrike" spc="-1" dirty="0">
                <a:solidFill>
                  <a:srgbClr val="000000"/>
                </a:solidFill>
                <a:latin typeface="Arial"/>
                <a:ea typeface="DejaVu Sans"/>
              </a:rPr>
              <a:t> </a:t>
            </a:r>
            <a:r>
              <a:rPr lang="en-US" sz="3600" b="0" strike="noStrike" spc="-1" dirty="0" err="1">
                <a:solidFill>
                  <a:srgbClr val="000000"/>
                </a:solidFill>
                <a:latin typeface="Arial"/>
                <a:ea typeface="DejaVu Sans"/>
              </a:rPr>
              <a:t>bình</a:t>
            </a:r>
            <a:r>
              <a:rPr lang="en-US" sz="3600" b="0" strike="noStrike" spc="-1" dirty="0">
                <a:solidFill>
                  <a:srgbClr val="000000"/>
                </a:solidFill>
                <a:latin typeface="Arial"/>
                <a:ea typeface="DejaVu Sans"/>
              </a:rPr>
              <a:t> </a:t>
            </a:r>
            <a:r>
              <a:rPr lang="en-US" sz="3600" b="0" strike="noStrike" spc="-1" dirty="0" err="1">
                <a:solidFill>
                  <a:srgbClr val="000000"/>
                </a:solidFill>
                <a:latin typeface="Arial"/>
                <a:ea typeface="DejaVu Sans"/>
              </a:rPr>
              <a:t>từ</a:t>
            </a:r>
            <a:r>
              <a:rPr lang="en-US" sz="3600" b="0" strike="noStrike" spc="-1" dirty="0">
                <a:solidFill>
                  <a:srgbClr val="000000"/>
                </a:solidFill>
                <a:latin typeface="Arial"/>
                <a:ea typeface="DejaVu Sans"/>
              </a:rPr>
              <a:t> </a:t>
            </a:r>
            <a:r>
              <a:rPr lang="en-US" sz="3600" b="0" strike="noStrike" spc="-1" dirty="0" err="1">
                <a:solidFill>
                  <a:srgbClr val="000000"/>
                </a:solidFill>
                <a:latin typeface="Arial"/>
                <a:ea typeface="DejaVu Sans"/>
              </a:rPr>
              <a:t>mã</a:t>
            </a:r>
            <a:endParaRPr lang="en-US" sz="3600" b="0" strike="noStrike" spc="-1" dirty="0">
              <a:latin typeface="Arial"/>
            </a:endParaRPr>
          </a:p>
        </p:txBody>
      </p:sp>
      <p:sp>
        <p:nvSpPr>
          <p:cNvPr id="438" name="CustomShape 2"/>
          <p:cNvSpPr/>
          <p:nvPr/>
        </p:nvSpPr>
        <p:spPr>
          <a:xfrm>
            <a:off x="609480" y="1295400"/>
            <a:ext cx="10965600" cy="42795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17160">
              <a:lnSpc>
                <a:spcPct val="100000"/>
              </a:lnSpc>
              <a:spcBef>
                <a:spcPts val="1417"/>
              </a:spcBef>
              <a:buClr>
                <a:srgbClr val="000000"/>
              </a:buClr>
              <a:buSzPct val="45000"/>
              <a:buFont typeface="Wingdings" charset="2"/>
              <a:buChar char=""/>
            </a:pPr>
            <a:r>
              <a:rPr lang="en-US" b="0" strike="noStrike" spc="-1" dirty="0" err="1">
                <a:solidFill>
                  <a:srgbClr val="000000"/>
                </a:solidFill>
                <a:latin typeface="Arial"/>
                <a:ea typeface="DejaVu Sans"/>
              </a:rPr>
              <a:t>Mã</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giải</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mã</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tức</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thì</a:t>
            </a:r>
            <a:r>
              <a:rPr lang="en-US" b="0" strike="noStrike" spc="-1" dirty="0">
                <a:solidFill>
                  <a:srgbClr val="000000"/>
                </a:solidFill>
                <a:latin typeface="Arial"/>
                <a:ea typeface="DejaVu Sans"/>
              </a:rPr>
              <a:t> r </a:t>
            </a:r>
            <a:r>
              <a:rPr lang="en-US" b="0" strike="noStrike" spc="-1" dirty="0" err="1">
                <a:solidFill>
                  <a:srgbClr val="000000"/>
                </a:solidFill>
                <a:latin typeface="Arial"/>
                <a:ea typeface="DejaVu Sans"/>
              </a:rPr>
              <a:t>trị</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của</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nguồn</a:t>
            </a:r>
            <a:r>
              <a:rPr lang="en-US" b="0" strike="noStrike" spc="-1" dirty="0">
                <a:solidFill>
                  <a:srgbClr val="000000"/>
                </a:solidFill>
                <a:latin typeface="Arial"/>
                <a:ea typeface="DejaVu Sans"/>
              </a:rPr>
              <a:t> S ={s1,..,sq}, </a:t>
            </a:r>
            <a:r>
              <a:rPr lang="en-US" b="0" strike="noStrike" spc="-1" dirty="0" err="1">
                <a:solidFill>
                  <a:srgbClr val="000000"/>
                </a:solidFill>
                <a:latin typeface="Arial"/>
                <a:ea typeface="DejaVu Sans"/>
              </a:rPr>
              <a:t>có</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độ</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dài</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trung</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bình</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của</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từ</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mã</a:t>
            </a:r>
            <a:r>
              <a:rPr lang="en-US" b="0" strike="noStrike" spc="-1" dirty="0">
                <a:solidFill>
                  <a:srgbClr val="000000"/>
                </a:solidFill>
                <a:latin typeface="Arial"/>
                <a:ea typeface="DejaVu Sans"/>
              </a:rPr>
              <a:t> L. </a:t>
            </a:r>
            <a:r>
              <a:rPr lang="en-US" b="0" strike="noStrike" spc="-1" dirty="0" err="1">
                <a:solidFill>
                  <a:srgbClr val="000000"/>
                </a:solidFill>
                <a:latin typeface="Arial"/>
                <a:ea typeface="DejaVu Sans"/>
              </a:rPr>
              <a:t>Độ</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dài</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trung</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bình</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của</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từ</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mã</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bé</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nhất</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bằng</a:t>
            </a:r>
            <a:r>
              <a:rPr lang="en-US" b="0" strike="noStrike" spc="-1" dirty="0">
                <a:solidFill>
                  <a:srgbClr val="000000"/>
                </a:solidFill>
                <a:latin typeface="Arial"/>
                <a:ea typeface="DejaVu Sans"/>
              </a:rPr>
              <a:t> Entropy </a:t>
            </a:r>
            <a:r>
              <a:rPr lang="en-US" b="0" strike="noStrike" spc="-1" dirty="0" err="1">
                <a:solidFill>
                  <a:srgbClr val="000000"/>
                </a:solidFill>
                <a:latin typeface="Arial"/>
                <a:ea typeface="DejaVu Sans"/>
              </a:rPr>
              <a:t>của</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nguồn</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Hr</a:t>
            </a:r>
            <a:r>
              <a:rPr lang="en-US" b="0" strike="noStrike" spc="-1" dirty="0">
                <a:solidFill>
                  <a:srgbClr val="000000"/>
                </a:solidFill>
                <a:latin typeface="Arial"/>
                <a:ea typeface="DejaVu Sans"/>
              </a:rPr>
              <a:t>(S) (</a:t>
            </a:r>
            <a:r>
              <a:rPr lang="en-US" b="0" strike="noStrike" spc="-1" dirty="0" err="1">
                <a:solidFill>
                  <a:srgbClr val="000000"/>
                </a:solidFill>
                <a:latin typeface="Arial"/>
                <a:ea typeface="DejaVu Sans"/>
              </a:rPr>
              <a:t>Hr</a:t>
            </a:r>
            <a:r>
              <a:rPr lang="en-US" b="0" strike="noStrike" spc="-1" dirty="0">
                <a:solidFill>
                  <a:srgbClr val="000000"/>
                </a:solidFill>
                <a:latin typeface="Arial"/>
                <a:ea typeface="DejaVu Sans"/>
              </a:rPr>
              <a:t>(S) </a:t>
            </a:r>
            <a:r>
              <a:rPr lang="en-US" b="0" strike="noStrike" spc="-1" dirty="0" err="1">
                <a:solidFill>
                  <a:srgbClr val="000000"/>
                </a:solidFill>
                <a:latin typeface="Arial"/>
                <a:ea typeface="DejaVu Sans"/>
              </a:rPr>
              <a:t>là</a:t>
            </a:r>
            <a:r>
              <a:rPr lang="en-US" b="0" strike="noStrike" spc="-1" dirty="0">
                <a:solidFill>
                  <a:srgbClr val="000000"/>
                </a:solidFill>
                <a:latin typeface="Arial"/>
                <a:ea typeface="DejaVu Sans"/>
              </a:rPr>
              <a:t> Entropy </a:t>
            </a:r>
            <a:r>
              <a:rPr lang="en-US" b="0" strike="noStrike" spc="-1" dirty="0" err="1">
                <a:solidFill>
                  <a:srgbClr val="000000"/>
                </a:solidFill>
                <a:latin typeface="Arial"/>
                <a:ea typeface="DejaVu Sans"/>
              </a:rPr>
              <a:t>của</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nguồn</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với</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cơ</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số</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của</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hàm</a:t>
            </a:r>
            <a:r>
              <a:rPr lang="en-US" b="0" strike="noStrike" spc="-1" dirty="0">
                <a:solidFill>
                  <a:srgbClr val="000000"/>
                </a:solidFill>
                <a:latin typeface="Arial"/>
                <a:ea typeface="DejaVu Sans"/>
              </a:rPr>
              <a:t> logarithm </a:t>
            </a:r>
            <a:r>
              <a:rPr lang="en-US" b="0" strike="noStrike" spc="-1" dirty="0" err="1">
                <a:solidFill>
                  <a:srgbClr val="000000"/>
                </a:solidFill>
                <a:latin typeface="Arial"/>
                <a:ea typeface="DejaVu Sans"/>
              </a:rPr>
              <a:t>là</a:t>
            </a:r>
            <a:r>
              <a:rPr lang="en-US" b="0" strike="noStrike" spc="-1" dirty="0">
                <a:solidFill>
                  <a:srgbClr val="000000"/>
                </a:solidFill>
                <a:latin typeface="Arial"/>
                <a:ea typeface="DejaVu Sans"/>
              </a:rPr>
              <a:t> r). L&gt;= </a:t>
            </a:r>
            <a:r>
              <a:rPr lang="en-US" b="0" strike="noStrike" spc="-1" dirty="0" err="1">
                <a:solidFill>
                  <a:srgbClr val="000000"/>
                </a:solidFill>
                <a:latin typeface="Arial"/>
                <a:ea typeface="DejaVu Sans"/>
              </a:rPr>
              <a:t>Hr</a:t>
            </a:r>
            <a:r>
              <a:rPr lang="en-US" b="0" strike="noStrike" spc="-1" dirty="0">
                <a:solidFill>
                  <a:srgbClr val="000000"/>
                </a:solidFill>
                <a:latin typeface="Arial"/>
                <a:ea typeface="DejaVu Sans"/>
              </a:rPr>
              <a:t>(S)&gt; </a:t>
            </a:r>
            <a:r>
              <a:rPr lang="en-US" b="0" strike="noStrike" spc="-1" dirty="0" err="1">
                <a:solidFill>
                  <a:srgbClr val="000000"/>
                </a:solidFill>
                <a:latin typeface="Arial"/>
                <a:ea typeface="DejaVu Sans"/>
              </a:rPr>
              <a:t>Hr</a:t>
            </a:r>
            <a:r>
              <a:rPr lang="en-US" b="0" strike="noStrike" spc="-1" dirty="0">
                <a:solidFill>
                  <a:srgbClr val="000000"/>
                </a:solidFill>
                <a:latin typeface="Arial"/>
                <a:ea typeface="DejaVu Sans"/>
              </a:rPr>
              <a:t>(s) </a:t>
            </a:r>
            <a:r>
              <a:rPr lang="en-US" b="0" strike="noStrike" spc="-1" dirty="0" err="1">
                <a:solidFill>
                  <a:srgbClr val="000000"/>
                </a:solidFill>
                <a:latin typeface="Arial"/>
                <a:ea typeface="DejaVu Sans"/>
              </a:rPr>
              <a:t>là</a:t>
            </a:r>
            <a:r>
              <a:rPr lang="en-US" b="0" strike="noStrike" spc="-1" dirty="0">
                <a:solidFill>
                  <a:srgbClr val="000000"/>
                </a:solidFill>
                <a:latin typeface="Arial"/>
                <a:ea typeface="DejaVu Sans"/>
              </a:rPr>
              <a:t> Entropy </a:t>
            </a:r>
            <a:r>
              <a:rPr lang="en-US" b="0" strike="noStrike" spc="-1" dirty="0" err="1">
                <a:solidFill>
                  <a:srgbClr val="000000"/>
                </a:solidFill>
                <a:latin typeface="Arial"/>
                <a:ea typeface="DejaVu Sans"/>
              </a:rPr>
              <a:t>của</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nguồn</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có</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cơ</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số</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của</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hàm</a:t>
            </a:r>
            <a:r>
              <a:rPr lang="en-US" b="0" strike="noStrike" spc="-1" dirty="0">
                <a:solidFill>
                  <a:srgbClr val="000000"/>
                </a:solidFill>
                <a:latin typeface="Arial"/>
                <a:ea typeface="DejaVu Sans"/>
              </a:rPr>
              <a:t> logarithm </a:t>
            </a:r>
            <a:r>
              <a:rPr lang="en-US" b="0" strike="noStrike" spc="-1" dirty="0" err="1">
                <a:solidFill>
                  <a:srgbClr val="000000"/>
                </a:solidFill>
                <a:latin typeface="Arial"/>
                <a:ea typeface="DejaVu Sans"/>
              </a:rPr>
              <a:t>tính</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theo</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cơ</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số</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mã</a:t>
            </a:r>
            <a:r>
              <a:rPr lang="en-US" b="0" strike="noStrike" spc="-1" dirty="0">
                <a:solidFill>
                  <a:srgbClr val="000000"/>
                </a:solidFill>
                <a:latin typeface="Arial"/>
                <a:ea typeface="DejaVu Sans"/>
              </a:rPr>
              <a:t> r.</a:t>
            </a:r>
            <a:endParaRPr lang="en-US" b="0" strike="noStrike" spc="-1" dirty="0">
              <a:latin typeface="Arial"/>
            </a:endParaRPr>
          </a:p>
          <a:p>
            <a:pPr marL="864000" lvl="3" indent="-210600">
              <a:lnSpc>
                <a:spcPct val="100000"/>
              </a:lnSpc>
              <a:spcBef>
                <a:spcPts val="1417"/>
              </a:spcBef>
              <a:buClr>
                <a:srgbClr val="000000"/>
              </a:buClr>
              <a:buSzPct val="45000"/>
              <a:buFont typeface="Wingdings" charset="2"/>
              <a:buChar char=""/>
            </a:pP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Khi</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mã</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hóa</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lượng</a:t>
            </a:r>
            <a:r>
              <a:rPr lang="en-US" b="0" strike="noStrike" spc="-1" dirty="0">
                <a:solidFill>
                  <a:srgbClr val="000000"/>
                </a:solidFill>
                <a:latin typeface="Arial"/>
                <a:ea typeface="DejaVu Sans"/>
              </a:rPr>
              <a:t> tin </a:t>
            </a:r>
            <a:r>
              <a:rPr lang="en-US" b="0" strike="noStrike" spc="-1" dirty="0" err="1">
                <a:solidFill>
                  <a:srgbClr val="000000"/>
                </a:solidFill>
                <a:latin typeface="Arial"/>
                <a:ea typeface="DejaVu Sans"/>
              </a:rPr>
              <a:t>của</a:t>
            </a:r>
            <a:r>
              <a:rPr lang="en-US" b="0" strike="noStrike" spc="-1" dirty="0">
                <a:solidFill>
                  <a:srgbClr val="000000"/>
                </a:solidFill>
                <a:latin typeface="Arial"/>
                <a:ea typeface="DejaVu Sans"/>
              </a:rPr>
              <a:t> tin </a:t>
            </a:r>
            <a:r>
              <a:rPr lang="en-US" b="0" strike="noStrike" spc="-1" dirty="0" err="1">
                <a:solidFill>
                  <a:srgbClr val="000000"/>
                </a:solidFill>
                <a:latin typeface="Arial"/>
                <a:ea typeface="DejaVu Sans"/>
              </a:rPr>
              <a:t>si</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có</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xác</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suất</a:t>
            </a:r>
            <a:r>
              <a:rPr lang="en-US" b="0" strike="noStrike" spc="-1" dirty="0">
                <a:solidFill>
                  <a:srgbClr val="000000"/>
                </a:solidFill>
                <a:latin typeface="Arial"/>
                <a:ea typeface="DejaVu Sans"/>
              </a:rPr>
              <a:t> p(</a:t>
            </a:r>
            <a:r>
              <a:rPr lang="en-US" b="0" strike="noStrike" spc="-1" dirty="0" err="1">
                <a:solidFill>
                  <a:srgbClr val="000000"/>
                </a:solidFill>
                <a:latin typeface="Arial"/>
                <a:ea typeface="DejaVu Sans"/>
              </a:rPr>
              <a:t>si</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là</a:t>
            </a:r>
            <a:r>
              <a:rPr lang="en-US" b="0" strike="noStrike" spc="-1" dirty="0">
                <a:solidFill>
                  <a:srgbClr val="000000"/>
                </a:solidFill>
                <a:latin typeface="Arial"/>
                <a:ea typeface="DejaVu Sans"/>
              </a:rPr>
              <a:t> - </a:t>
            </a:r>
            <a:r>
              <a:rPr lang="en-US" b="0" strike="noStrike" spc="-1" dirty="0" err="1">
                <a:solidFill>
                  <a:srgbClr val="000000"/>
                </a:solidFill>
                <a:latin typeface="Arial"/>
                <a:ea typeface="DejaVu Sans"/>
              </a:rPr>
              <a:t>logr</a:t>
            </a:r>
            <a:r>
              <a:rPr lang="en-US" b="0" strike="noStrike" spc="-1" dirty="0">
                <a:solidFill>
                  <a:srgbClr val="000000"/>
                </a:solidFill>
                <a:latin typeface="Arial"/>
                <a:ea typeface="DejaVu Sans"/>
              </a:rPr>
              <a:t>(p(</a:t>
            </a:r>
            <a:r>
              <a:rPr lang="en-US" b="0" strike="noStrike" spc="-1" dirty="0" err="1">
                <a:solidFill>
                  <a:srgbClr val="000000"/>
                </a:solidFill>
                <a:latin typeface="Arial"/>
                <a:ea typeface="DejaVu Sans"/>
              </a:rPr>
              <a:t>si</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phải</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được</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chuyển</a:t>
            </a:r>
            <a:r>
              <a:rPr lang="en-US" b="0" strike="noStrike" spc="-1" dirty="0">
                <a:solidFill>
                  <a:srgbClr val="000000"/>
                </a:solidFill>
                <a:latin typeface="Arial"/>
                <a:ea typeface="DejaVu Sans"/>
              </a:rPr>
              <a:t> sang li </a:t>
            </a:r>
            <a:r>
              <a:rPr lang="en-US" b="0" strike="noStrike" spc="-1" dirty="0" err="1">
                <a:solidFill>
                  <a:srgbClr val="000000"/>
                </a:solidFill>
                <a:latin typeface="Arial"/>
                <a:ea typeface="DejaVu Sans"/>
              </a:rPr>
              <a:t>ký</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hiệu</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mã</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mã</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hóa</a:t>
            </a:r>
            <a:r>
              <a:rPr lang="en-US" b="0" strike="noStrike" spc="-1" dirty="0">
                <a:solidFill>
                  <a:srgbClr val="000000"/>
                </a:solidFill>
                <a:latin typeface="Arial"/>
                <a:ea typeface="DejaVu Sans"/>
              </a:rPr>
              <a:t> tin </a:t>
            </a:r>
            <a:r>
              <a:rPr lang="en-US" b="0" strike="noStrike" spc="-1" dirty="0" err="1">
                <a:solidFill>
                  <a:srgbClr val="000000"/>
                </a:solidFill>
                <a:latin typeface="Arial"/>
                <a:ea typeface="DejaVu Sans"/>
              </a:rPr>
              <a:t>si</a:t>
            </a:r>
            <a:r>
              <a:rPr lang="en-US" b="0" strike="noStrike" spc="-1" dirty="0">
                <a:solidFill>
                  <a:srgbClr val="000000"/>
                </a:solidFill>
                <a:latin typeface="Arial"/>
                <a:ea typeface="DejaVu Sans"/>
              </a:rPr>
              <a:t>.</a:t>
            </a:r>
            <a:endParaRPr lang="en-US" b="0" strike="noStrike" spc="-1" dirty="0">
              <a:latin typeface="Arial"/>
            </a:endParaRPr>
          </a:p>
          <a:p>
            <a:pPr marL="864000" lvl="3" indent="-210600">
              <a:lnSpc>
                <a:spcPct val="100000"/>
              </a:lnSpc>
              <a:spcBef>
                <a:spcPts val="1417"/>
              </a:spcBef>
              <a:buClr>
                <a:srgbClr val="000000"/>
              </a:buClr>
              <a:buSzPct val="45000"/>
              <a:buFont typeface="Wingdings" charset="2"/>
              <a:buChar char=""/>
            </a:pP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Để</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số</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ký</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hiệu</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mã</a:t>
            </a:r>
            <a:r>
              <a:rPr lang="en-US" b="0" strike="noStrike" spc="-1" dirty="0">
                <a:solidFill>
                  <a:srgbClr val="000000"/>
                </a:solidFill>
                <a:latin typeface="Arial"/>
                <a:ea typeface="DejaVu Sans"/>
              </a:rPr>
              <a:t> li </a:t>
            </a:r>
            <a:r>
              <a:rPr lang="en-US" b="0" strike="noStrike" spc="-1" dirty="0" err="1">
                <a:solidFill>
                  <a:srgbClr val="000000"/>
                </a:solidFill>
                <a:latin typeface="Arial"/>
                <a:ea typeface="DejaVu Sans"/>
              </a:rPr>
              <a:t>là</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tối</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thiểu</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thì</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lượng</a:t>
            </a:r>
            <a:r>
              <a:rPr lang="en-US" b="0" strike="noStrike" spc="-1" dirty="0">
                <a:solidFill>
                  <a:srgbClr val="000000"/>
                </a:solidFill>
                <a:latin typeface="Arial"/>
                <a:ea typeface="DejaVu Sans"/>
              </a:rPr>
              <a:t> tin </a:t>
            </a:r>
            <a:r>
              <a:rPr lang="en-US" b="0" strike="noStrike" spc="-1" dirty="0" err="1">
                <a:solidFill>
                  <a:srgbClr val="000000"/>
                </a:solidFill>
                <a:latin typeface="Arial"/>
                <a:ea typeface="DejaVu Sans"/>
              </a:rPr>
              <a:t>có</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thể</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chứa</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trong</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mỗi</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ký</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hiệu</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mã</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phải</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đạt</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cực</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đại</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nguồn</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các</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ký</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hiệu</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mã</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phải</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đẳng</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xác</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xuất</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và</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bằng</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logr</a:t>
            </a:r>
            <a:r>
              <a:rPr lang="en-US" b="0" strike="noStrike" spc="-1" dirty="0">
                <a:solidFill>
                  <a:srgbClr val="000000"/>
                </a:solidFill>
                <a:latin typeface="Arial"/>
                <a:ea typeface="DejaVu Sans"/>
              </a:rPr>
              <a:t>(r) = 1 </a:t>
            </a:r>
            <a:r>
              <a:rPr lang="en-US" b="0" strike="noStrike" spc="-1" dirty="0" err="1">
                <a:solidFill>
                  <a:srgbClr val="000000"/>
                </a:solidFill>
                <a:latin typeface="Arial"/>
                <a:ea typeface="DejaVu Sans"/>
              </a:rPr>
              <a:t>đơn</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vị</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thông</a:t>
            </a:r>
            <a:r>
              <a:rPr lang="en-US" b="0" strike="noStrike" spc="-1" dirty="0">
                <a:solidFill>
                  <a:srgbClr val="000000"/>
                </a:solidFill>
                <a:latin typeface="Arial"/>
                <a:ea typeface="DejaVu Sans"/>
              </a:rPr>
              <a:t> tin </a:t>
            </a:r>
            <a:r>
              <a:rPr lang="en-US" b="0" strike="noStrike" spc="-1" dirty="0" err="1">
                <a:solidFill>
                  <a:srgbClr val="000000"/>
                </a:solidFill>
                <a:latin typeface="Arial"/>
                <a:ea typeface="DejaVu Sans"/>
              </a:rPr>
              <a:t>tính</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theo</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cơ</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số</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của</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hàm</a:t>
            </a:r>
            <a:r>
              <a:rPr lang="en-US" b="0" strike="noStrike" spc="-1" dirty="0">
                <a:solidFill>
                  <a:srgbClr val="000000"/>
                </a:solidFill>
                <a:latin typeface="Arial"/>
                <a:ea typeface="DejaVu Sans"/>
              </a:rPr>
              <a:t> logarithm </a:t>
            </a:r>
            <a:r>
              <a:rPr lang="en-US" b="0" strike="noStrike" spc="-1" dirty="0" err="1">
                <a:solidFill>
                  <a:srgbClr val="000000"/>
                </a:solidFill>
                <a:latin typeface="Arial"/>
                <a:ea typeface="DejaVu Sans"/>
              </a:rPr>
              <a:t>bằng</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cơ</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số</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mã</a:t>
            </a:r>
            <a:r>
              <a:rPr lang="en-US" b="0" strike="noStrike" spc="-1" dirty="0">
                <a:solidFill>
                  <a:srgbClr val="000000"/>
                </a:solidFill>
                <a:latin typeface="Arial"/>
                <a:ea typeface="DejaVu Sans"/>
              </a:rPr>
              <a:t> r.</a:t>
            </a:r>
            <a:endParaRPr lang="en-US" b="0" strike="noStrike" spc="-1" dirty="0">
              <a:latin typeface="Arial"/>
            </a:endParaRPr>
          </a:p>
          <a:p>
            <a:pPr marL="864000" lvl="3" indent="-210600">
              <a:lnSpc>
                <a:spcPct val="100000"/>
              </a:lnSpc>
              <a:spcBef>
                <a:spcPts val="1417"/>
              </a:spcBef>
              <a:buClr>
                <a:srgbClr val="000000"/>
              </a:buClr>
              <a:buSzPct val="45000"/>
              <a:buFont typeface="Wingdings" charset="2"/>
              <a:buChar char=""/>
            </a:pPr>
            <a:r>
              <a:rPr lang="en-US" b="0" strike="noStrike" spc="-1" dirty="0" err="1">
                <a:solidFill>
                  <a:srgbClr val="000000"/>
                </a:solidFill>
                <a:latin typeface="Arial"/>
                <a:ea typeface="DejaVu Sans"/>
              </a:rPr>
              <a:t>Đê</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mã</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hóa</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không</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mất</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mát</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thông</a:t>
            </a:r>
            <a:r>
              <a:rPr lang="en-US" b="0" strike="noStrike" spc="-1" dirty="0">
                <a:solidFill>
                  <a:srgbClr val="000000"/>
                </a:solidFill>
                <a:latin typeface="Arial"/>
                <a:ea typeface="DejaVu Sans"/>
              </a:rPr>
              <a:t> tin li &gt;= -</a:t>
            </a:r>
            <a:r>
              <a:rPr lang="en-US" b="0" strike="noStrike" spc="-1" dirty="0" err="1">
                <a:solidFill>
                  <a:srgbClr val="000000"/>
                </a:solidFill>
                <a:latin typeface="Arial"/>
                <a:ea typeface="DejaVu Sans"/>
              </a:rPr>
              <a:t>logr</a:t>
            </a:r>
            <a:r>
              <a:rPr lang="en-US" b="0" strike="noStrike" spc="-1" dirty="0">
                <a:solidFill>
                  <a:srgbClr val="000000"/>
                </a:solidFill>
                <a:latin typeface="Arial"/>
                <a:ea typeface="DejaVu Sans"/>
              </a:rPr>
              <a:t>(p(</a:t>
            </a:r>
            <a:r>
              <a:rPr lang="en-US" b="0" strike="noStrike" spc="-1" dirty="0" err="1">
                <a:solidFill>
                  <a:srgbClr val="000000"/>
                </a:solidFill>
                <a:latin typeface="Arial"/>
                <a:ea typeface="DejaVu Sans"/>
              </a:rPr>
              <a:t>si</a:t>
            </a:r>
            <a:r>
              <a:rPr lang="en-US" b="0" strike="noStrike" spc="-1" dirty="0">
                <a:solidFill>
                  <a:srgbClr val="000000"/>
                </a:solidFill>
                <a:latin typeface="Arial"/>
                <a:ea typeface="DejaVu Sans"/>
              </a:rPr>
              <a:t>))  → </a:t>
            </a:r>
            <a:r>
              <a:rPr lang="en-US" b="0" strike="noStrike" spc="-1" dirty="0" err="1">
                <a:solidFill>
                  <a:srgbClr val="000000"/>
                </a:solidFill>
                <a:latin typeface="Arial"/>
                <a:ea typeface="DejaVu Sans"/>
              </a:rPr>
              <a:t>lấy</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trung</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bình</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hai</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vế</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sẽ</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có</a:t>
            </a:r>
            <a:r>
              <a:rPr lang="en-US" b="0" strike="noStrike" spc="-1" dirty="0">
                <a:solidFill>
                  <a:srgbClr val="000000"/>
                </a:solidFill>
                <a:latin typeface="Arial"/>
                <a:ea typeface="DejaVu Sans"/>
              </a:rPr>
              <a:t> L&gt;= </a:t>
            </a:r>
            <a:r>
              <a:rPr lang="en-US" b="0" strike="noStrike" spc="-1" dirty="0" err="1">
                <a:solidFill>
                  <a:srgbClr val="000000"/>
                </a:solidFill>
                <a:latin typeface="Arial"/>
                <a:ea typeface="DejaVu Sans"/>
              </a:rPr>
              <a:t>Hr</a:t>
            </a:r>
            <a:r>
              <a:rPr lang="en-US" b="0" strike="noStrike" spc="-1" dirty="0">
                <a:solidFill>
                  <a:srgbClr val="000000"/>
                </a:solidFill>
                <a:latin typeface="Arial"/>
                <a:ea typeface="DejaVu Sans"/>
              </a:rPr>
              <a:t>(S)					 	</a:t>
            </a:r>
            <a:endParaRPr lang="en-US" b="0" strike="noStrike" spc="-1" dirty="0">
              <a:latin typeface="Arial"/>
            </a:endParaRPr>
          </a:p>
          <a:p>
            <a:pPr marL="432000" indent="-317160">
              <a:lnSpc>
                <a:spcPct val="100000"/>
              </a:lnSpc>
              <a:spcBef>
                <a:spcPts val="1417"/>
              </a:spcBef>
              <a:buClr>
                <a:srgbClr val="000000"/>
              </a:buClr>
              <a:buSzPct val="45000"/>
              <a:buFont typeface="Wingdings" charset="2"/>
              <a:buChar char=""/>
            </a:pPr>
            <a:r>
              <a:rPr lang="en-US" b="0" strike="noStrike" spc="-1" dirty="0" err="1">
                <a:solidFill>
                  <a:srgbClr val="000000"/>
                </a:solidFill>
                <a:latin typeface="Arial"/>
                <a:ea typeface="DejaVu Sans"/>
              </a:rPr>
              <a:t>Hiệu</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suất</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của</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mã</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được</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định</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nghĩa</a:t>
            </a:r>
            <a:r>
              <a:rPr lang="en-US" b="0" strike="noStrike" spc="-1" dirty="0">
                <a:solidFill>
                  <a:srgbClr val="000000"/>
                </a:solidFill>
                <a:latin typeface="Arial"/>
                <a:ea typeface="DejaVu Sans"/>
              </a:rPr>
              <a:t>:    	</a:t>
            </a:r>
            <a:endParaRPr lang="en-US" b="0" strike="noStrike" spc="-1" dirty="0">
              <a:latin typeface="Arial"/>
            </a:endParaRPr>
          </a:p>
          <a:p>
            <a:pPr>
              <a:lnSpc>
                <a:spcPct val="100000"/>
              </a:lnSpc>
              <a:spcBef>
                <a:spcPts val="1417"/>
              </a:spcBef>
            </a:pPr>
            <a:endParaRPr lang="en-US" b="0" strike="noStrike" spc="-1" dirty="0">
              <a:latin typeface="Arial"/>
            </a:endParaRPr>
          </a:p>
          <a:p>
            <a:pPr marL="432000" indent="-317160">
              <a:lnSpc>
                <a:spcPct val="100000"/>
              </a:lnSpc>
              <a:spcBef>
                <a:spcPts val="1417"/>
              </a:spcBef>
              <a:buClr>
                <a:srgbClr val="000000"/>
              </a:buClr>
              <a:buSzPct val="45000"/>
              <a:buFont typeface="Wingdings" charset="2"/>
              <a:buChar char=""/>
            </a:pP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Mã</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có</a:t>
            </a:r>
            <a:r>
              <a:rPr lang="en-US" b="0" strike="noStrike" spc="-1" dirty="0">
                <a:solidFill>
                  <a:srgbClr val="000000"/>
                </a:solidFill>
                <a:latin typeface="Arial"/>
                <a:ea typeface="DejaVu Sans"/>
              </a:rPr>
              <a:t> L = </a:t>
            </a:r>
            <a:r>
              <a:rPr lang="en-US" b="0" strike="noStrike" spc="-1" dirty="0" err="1">
                <a:solidFill>
                  <a:srgbClr val="000000"/>
                </a:solidFill>
                <a:latin typeface="Arial"/>
                <a:ea typeface="DejaVu Sans"/>
              </a:rPr>
              <a:t>Hr</a:t>
            </a:r>
            <a:r>
              <a:rPr lang="en-US" b="0" strike="noStrike" spc="-1" dirty="0">
                <a:solidFill>
                  <a:srgbClr val="000000"/>
                </a:solidFill>
                <a:latin typeface="Arial"/>
                <a:ea typeface="DejaVu Sans"/>
              </a:rPr>
              <a:t>(S) hay </a:t>
            </a:r>
            <a:r>
              <a:rPr lang="en-US" b="0" strike="noStrike" spc="-1" dirty="0" err="1">
                <a:solidFill>
                  <a:srgbClr val="000000"/>
                </a:solidFill>
                <a:latin typeface="Arial"/>
                <a:ea typeface="DejaVu Sans"/>
              </a:rPr>
              <a:t>hiệu</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suất</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mã</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đạt</a:t>
            </a:r>
            <a:r>
              <a:rPr lang="en-US" b="0" strike="noStrike" spc="-1" dirty="0">
                <a:solidFill>
                  <a:srgbClr val="000000"/>
                </a:solidFill>
                <a:latin typeface="Arial"/>
                <a:ea typeface="DejaVu Sans"/>
              </a:rPr>
              <a:t> 100% </a:t>
            </a:r>
            <a:r>
              <a:rPr lang="en-US" b="0" strike="noStrike" spc="-1" dirty="0" err="1">
                <a:solidFill>
                  <a:srgbClr val="000000"/>
                </a:solidFill>
                <a:latin typeface="Arial"/>
                <a:ea typeface="DejaVu Sans"/>
              </a:rPr>
              <a:t>được</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gọi</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là</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mã</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tối</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ưu</a:t>
            </a:r>
            <a:r>
              <a:rPr lang="en-US" b="0" strike="noStrike" spc="-1" dirty="0">
                <a:solidFill>
                  <a:srgbClr val="000000"/>
                </a:solidFill>
                <a:latin typeface="Arial"/>
                <a:ea typeface="DejaVu Sans"/>
              </a:rPr>
              <a:t>  </a:t>
            </a:r>
            <a:endParaRPr lang="en-US" b="0" strike="noStrike" spc="-1" dirty="0">
              <a:latin typeface="Arial"/>
            </a:endParaRPr>
          </a:p>
        </p:txBody>
      </p:sp>
      <p:pic>
        <p:nvPicPr>
          <p:cNvPr id="439" name="Picture 5"/>
          <p:cNvPicPr/>
          <p:nvPr/>
        </p:nvPicPr>
        <p:blipFill>
          <a:blip r:embed="rId2"/>
          <a:stretch/>
        </p:blipFill>
        <p:spPr>
          <a:xfrm>
            <a:off x="5867400" y="4643400"/>
            <a:ext cx="1991160" cy="833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4.3. Giới hạn dưới của độ dài trung bình từ mã (Cont.)</a:t>
            </a:r>
            <a:endParaRPr lang="en-US" sz="4400" b="0" strike="noStrike" spc="-1">
              <a:latin typeface="Arial"/>
            </a:endParaRPr>
          </a:p>
        </p:txBody>
      </p:sp>
      <p:sp>
        <p:nvSpPr>
          <p:cNvPr id="441"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19600">
              <a:lnSpc>
                <a:spcPct val="90000"/>
              </a:lnSpc>
              <a:spcBef>
                <a:spcPts val="499"/>
              </a:spcBef>
              <a:buClr>
                <a:srgbClr val="000000"/>
              </a:buClr>
              <a:buFont typeface="Arial"/>
              <a:buChar char="•"/>
            </a:pPr>
            <a:r>
              <a:rPr lang="en-US" sz="1800" b="0" strike="noStrike" spc="-1">
                <a:solidFill>
                  <a:srgbClr val="000000"/>
                </a:solidFill>
                <a:latin typeface="Calibri"/>
                <a:ea typeface="DejaVu Sans"/>
              </a:rPr>
              <a:t>e </a:t>
            </a:r>
            <a:endParaRPr lang="en-US" sz="1800" b="0" strike="noStrike" spc="-1">
              <a:latin typeface="Arial"/>
            </a:endParaRPr>
          </a:p>
        </p:txBody>
      </p:sp>
      <p:sp>
        <p:nvSpPr>
          <p:cNvPr id="442" name="CustomShape 3"/>
          <p:cNvSpPr/>
          <p:nvPr/>
        </p:nvSpPr>
        <p:spPr>
          <a:xfrm>
            <a:off x="838080" y="1825560"/>
            <a:ext cx="10506600" cy="434232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 </a:t>
            </a:r>
            <a:endParaRPr lang="en-US" sz="2800" b="0" strike="noStrike" spc="-1">
              <a:latin typeface="Arial"/>
            </a:endParaRPr>
          </a:p>
        </p:txBody>
      </p:sp>
      <p:pic>
        <p:nvPicPr>
          <p:cNvPr id="443" name="Picture 3"/>
          <p:cNvPicPr/>
          <p:nvPr/>
        </p:nvPicPr>
        <p:blipFill>
          <a:blip r:embed="rId4"/>
          <a:stretch/>
        </p:blipFill>
        <p:spPr>
          <a:xfrm>
            <a:off x="8296200" y="1690560"/>
            <a:ext cx="2434320" cy="1877040"/>
          </a:xfrm>
          <a:prstGeom prst="rect">
            <a:avLst/>
          </a:prstGeom>
          <a:ln>
            <a:noFill/>
          </a:ln>
        </p:spPr>
      </p:pic>
      <p:pic>
        <p:nvPicPr>
          <p:cNvPr id="444" name="Picture 4"/>
          <p:cNvPicPr/>
          <p:nvPr/>
        </p:nvPicPr>
        <p:blipFill>
          <a:blip r:embed="rId5"/>
          <a:stretch/>
        </p:blipFill>
        <p:spPr>
          <a:xfrm>
            <a:off x="4381560" y="4464000"/>
            <a:ext cx="3420000" cy="215208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CustomShape 1"/>
          <p:cNvSpPr/>
          <p:nvPr/>
        </p:nvSpPr>
        <p:spPr>
          <a:xfrm>
            <a:off x="609480" y="0"/>
            <a:ext cx="10966320" cy="1447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200" b="0" strike="noStrike" spc="-1" dirty="0">
                <a:solidFill>
                  <a:srgbClr val="000000"/>
                </a:solidFill>
                <a:latin typeface="Arial"/>
                <a:ea typeface="DejaVu Sans"/>
              </a:rPr>
              <a:t>4.4. </a:t>
            </a:r>
            <a:r>
              <a:rPr lang="en-US" sz="3200" b="0" strike="noStrike" spc="-1" dirty="0" err="1">
                <a:solidFill>
                  <a:srgbClr val="000000"/>
                </a:solidFill>
                <a:latin typeface="Arial"/>
                <a:ea typeface="DejaVu Sans"/>
              </a:rPr>
              <a:t>Định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kênh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không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nhiễu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Shannon (</a:t>
            </a:r>
            <a:r>
              <a:rPr lang="en-US" sz="3200" b="0" strike="noStrike" spc="-1" dirty="0" err="1">
                <a:solidFill>
                  <a:srgbClr val="000000"/>
                </a:solidFill>
                <a:latin typeface="Arial"/>
                <a:ea typeface="DejaVu Sans"/>
              </a:rPr>
              <a:t>định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r>
              <a:rPr lang="en-US" sz="3200" b="0" strike="noStrike" spc="-1" dirty="0">
                <a:solidFill>
                  <a:srgbClr val="000000"/>
                </a:solidFill>
                <a:latin typeface="Arial"/>
                <a:ea typeface="DejaVu Sans"/>
              </a:rPr>
              <a:t>) </a:t>
            </a:r>
            <a:endParaRPr lang="en-US" sz="3200" b="0" strike="noStrike" spc="-1" dirty="0">
              <a:latin typeface="Arial"/>
            </a:endParaRPr>
          </a:p>
        </p:txBody>
      </p:sp>
      <p:sp>
        <p:nvSpPr>
          <p:cNvPr id="446" name="CustomShape 2"/>
          <p:cNvSpPr/>
          <p:nvPr/>
        </p:nvSpPr>
        <p:spPr>
          <a:xfrm>
            <a:off x="609480" y="1600200"/>
            <a:ext cx="10966320" cy="39754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0000" lnSpcReduction="20000"/>
          </a:bodyPr>
          <a:lstStyle/>
          <a:p>
            <a:pPr marL="432000" indent="-31788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Kênh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không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nhiễu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thể</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coi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kênh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tốc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truyền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đơn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thông</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truyền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không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đơn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thời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gian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chỉ</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phụ</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thuộc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vào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tốc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lập</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đặt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vào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đầu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vào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Tốc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truyền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lớn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kênh</a:t>
            </a:r>
            <a:r>
              <a:rPr lang="en-US" sz="3200" b="0" strike="noStrike" spc="-1" dirty="0">
                <a:solidFill>
                  <a:srgbClr val="000000"/>
                </a:solidFill>
                <a:latin typeface="Arial"/>
                <a:ea typeface="DejaVu Sans"/>
              </a:rPr>
              <a:t> hay </a:t>
            </a:r>
            <a:r>
              <a:rPr lang="en-US" sz="3200" b="0" strike="noStrike" spc="-1" dirty="0" err="1">
                <a:solidFill>
                  <a:srgbClr val="000000"/>
                </a:solidFill>
                <a:latin typeface="Arial"/>
                <a:ea typeface="DejaVu Sans"/>
              </a:rPr>
              <a:t>thông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lượng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kênh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không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nhiễu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bằng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tốc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lập</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lớn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đặt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vào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đầu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vào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kênh</a:t>
            </a:r>
            <a:r>
              <a:rPr lang="en-US" sz="3200" b="0" strike="noStrike" spc="-1" dirty="0">
                <a:solidFill>
                  <a:srgbClr val="000000"/>
                </a:solidFill>
                <a:latin typeface="Arial"/>
                <a:ea typeface="DejaVu Sans"/>
              </a:rPr>
              <a:t>. </a:t>
            </a:r>
            <a:endParaRPr lang="en-US" sz="3200" b="0" strike="noStrike" spc="-1" dirty="0">
              <a:latin typeface="Arial"/>
            </a:endParaRPr>
          </a:p>
          <a:p>
            <a:pPr marL="432000" indent="-31788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Khi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sử</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dụng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mỗi</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r>
              <a:rPr lang="en-US" sz="3200" b="0" strike="noStrike" spc="-1" dirty="0">
                <a:solidFill>
                  <a:srgbClr val="000000"/>
                </a:solidFill>
                <a:latin typeface="Arial"/>
                <a:ea typeface="DejaVu Sans"/>
              </a:rPr>
              <a:t> ban </a:t>
            </a:r>
            <a:r>
              <a:rPr lang="en-US" sz="3200" b="0" strike="noStrike" spc="-1" dirty="0" err="1">
                <a:solidFill>
                  <a:srgbClr val="000000"/>
                </a:solidFill>
                <a:latin typeface="Arial"/>
                <a:ea typeface="DejaVu Sans"/>
              </a:rPr>
              <a:t>đầu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chuyển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thành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một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trung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bình</a:t>
            </a:r>
            <a:r>
              <a:rPr lang="en-US" sz="3200" b="0" strike="noStrike" spc="-1" dirty="0">
                <a:solidFill>
                  <a:srgbClr val="000000"/>
                </a:solidFill>
                <a:latin typeface="Arial"/>
                <a:ea typeface="DejaVu Sans"/>
              </a:rPr>
              <a:t> L &gt;= </a:t>
            </a:r>
            <a:r>
              <a:rPr lang="en-US" sz="3200" b="0" strike="noStrike" spc="-1" dirty="0" err="1">
                <a:solidFill>
                  <a:srgbClr val="000000"/>
                </a:solidFill>
                <a:latin typeface="Arial"/>
                <a:ea typeface="DejaVu Sans"/>
              </a:rPr>
              <a:t>Hr</a:t>
            </a:r>
            <a:r>
              <a:rPr lang="en-US" sz="3200" b="0" strike="noStrike" spc="-1" dirty="0">
                <a:solidFill>
                  <a:srgbClr val="000000"/>
                </a:solidFill>
                <a:latin typeface="Arial"/>
                <a:ea typeface="DejaVu Sans"/>
              </a:rPr>
              <a:t>(S) </a:t>
            </a:r>
            <a:r>
              <a:rPr lang="en-US" sz="3200" b="0" strike="noStrike" spc="-1" dirty="0" err="1">
                <a:solidFill>
                  <a:srgbClr val="000000"/>
                </a:solidFill>
                <a:latin typeface="Arial"/>
                <a:ea typeface="DejaVu Sans"/>
              </a:rPr>
              <a:t>theo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hạn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dưới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trung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bình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Shannon </a:t>
            </a:r>
            <a:r>
              <a:rPr lang="en-US" sz="3200" b="0" strike="noStrike" spc="-1" dirty="0" err="1">
                <a:solidFill>
                  <a:srgbClr val="000000"/>
                </a:solidFill>
                <a:latin typeface="Arial"/>
                <a:ea typeface="DejaVu Sans"/>
              </a:rPr>
              <a:t>đưa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ra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định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kênh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không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nhiễu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nôi</a:t>
            </a:r>
            <a:r>
              <a:rPr lang="en-US" sz="3200" b="0" strike="noStrike" spc="-1" dirty="0">
                <a:solidFill>
                  <a:srgbClr val="000000"/>
                </a:solidFill>
                <a:latin typeface="Arial"/>
                <a:ea typeface="DejaVu Sans"/>
              </a:rPr>
              <a:t> dung: </a:t>
            </a:r>
            <a:r>
              <a:rPr lang="en-US" sz="3200" b="0" strike="noStrike" spc="-1" dirty="0" err="1">
                <a:solidFill>
                  <a:srgbClr val="000000"/>
                </a:solidFill>
                <a:latin typeface="Arial"/>
                <a:ea typeface="DejaVu Sans"/>
              </a:rPr>
              <a:t>Hr</a:t>
            </a:r>
            <a:r>
              <a:rPr lang="en-US" sz="3200" b="0" strike="noStrike" spc="-1" dirty="0">
                <a:solidFill>
                  <a:srgbClr val="000000"/>
                </a:solidFill>
                <a:latin typeface="Arial"/>
                <a:ea typeface="DejaVu Sans"/>
              </a:rPr>
              <a:t>(S) &lt;= L &lt;= </a:t>
            </a:r>
            <a:r>
              <a:rPr lang="en-US" sz="3200" b="0" strike="noStrike" spc="-1" dirty="0" err="1">
                <a:solidFill>
                  <a:srgbClr val="000000"/>
                </a:solidFill>
                <a:latin typeface="Arial"/>
                <a:ea typeface="DejaVu Sans"/>
              </a:rPr>
              <a:t>Hr</a:t>
            </a:r>
            <a:r>
              <a:rPr lang="en-US" sz="3200" b="0" strike="noStrike" spc="-1" dirty="0">
                <a:solidFill>
                  <a:srgbClr val="000000"/>
                </a:solidFill>
                <a:latin typeface="Arial"/>
                <a:ea typeface="DejaVu Sans"/>
              </a:rPr>
              <a:t>(S) +1.</a:t>
            </a:r>
            <a:endParaRPr lang="en-US" sz="3200" b="0" strike="noStrike" spc="-1" dirty="0">
              <a:latin typeface="Arial"/>
            </a:endParaRPr>
          </a:p>
          <a:p>
            <a:pPr marL="432000" indent="-31788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Định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này</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còn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gọi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hạn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về</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trung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bình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tối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ưu</a:t>
            </a:r>
            <a:r>
              <a:rPr lang="en-US" sz="3200" b="0" strike="noStrike" spc="-1" dirty="0">
                <a:solidFill>
                  <a:srgbClr val="000000"/>
                </a:solidFill>
                <a:latin typeface="Arial"/>
                <a:ea typeface="DejaVu Sans"/>
              </a:rPr>
              <a:t>.</a:t>
            </a:r>
            <a:endParaRPr lang="en-US" sz="3200" b="0" strike="noStrike" spc="-1" dirty="0">
              <a:latin typeface="Arial"/>
            </a:endParaRPr>
          </a:p>
          <a:p>
            <a:pPr marL="432000" indent="-317880">
              <a:lnSpc>
                <a:spcPct val="100000"/>
              </a:lnSpc>
              <a:spcBef>
                <a:spcPts val="1134"/>
              </a:spcBef>
              <a:buClr>
                <a:srgbClr val="000000"/>
              </a:buClr>
              <a:buSzPct val="45000"/>
              <a:buFont typeface="Wingdings" charset="2"/>
              <a:buChar char=""/>
            </a:pPr>
            <a:r>
              <a:rPr lang="en-US" sz="3200" b="0" strike="noStrike" spc="-1" dirty="0" err="1">
                <a:solidFill>
                  <a:srgbClr val="000000"/>
                </a:solidFill>
                <a:latin typeface="Arial"/>
                <a:ea typeface="DejaVu Sans"/>
              </a:rPr>
              <a:t>Độ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trung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bình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tối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thiểu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tối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ưu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chỉ</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một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đặc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biệt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đảm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bảo</a:t>
            </a:r>
            <a:r>
              <a:rPr lang="en-US" sz="3200" b="0" strike="noStrike" spc="-1" dirty="0">
                <a:solidFill>
                  <a:srgbClr val="000000"/>
                </a:solidFill>
                <a:latin typeface="Arial"/>
                <a:ea typeface="DejaVu Sans"/>
              </a:rPr>
              <a:t> L = </a:t>
            </a:r>
            <a:r>
              <a:rPr lang="en-US" sz="3200" b="0" strike="noStrike" spc="-1" dirty="0" err="1">
                <a:solidFill>
                  <a:srgbClr val="000000"/>
                </a:solidFill>
                <a:latin typeface="Arial"/>
                <a:ea typeface="DejaVu Sans"/>
              </a:rPr>
              <a:t>Hr</a:t>
            </a:r>
            <a:r>
              <a:rPr lang="en-US" sz="3200" b="0" strike="noStrike" spc="-1" dirty="0">
                <a:solidFill>
                  <a:srgbClr val="000000"/>
                </a:solidFill>
                <a:latin typeface="Arial"/>
                <a:ea typeface="DejaVu Sans"/>
              </a:rPr>
              <a:t>(S), </a:t>
            </a:r>
            <a:r>
              <a:rPr lang="en-US" sz="3200" b="0" strike="noStrike" spc="-1" dirty="0" err="1">
                <a:solidFill>
                  <a:srgbClr val="000000"/>
                </a:solidFill>
                <a:latin typeface="Arial"/>
                <a:ea typeface="DejaVu Sans"/>
              </a:rPr>
              <a:t>ví</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dụ</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phân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suất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sao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đúng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bằng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lượng</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chứa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trong</a:t>
            </a:r>
            <a:r>
              <a:rPr lang="en-US" sz="3200" b="0" strike="noStrike" spc="-1" dirty="0">
                <a:solidFill>
                  <a:srgbClr val="000000"/>
                </a:solidFill>
                <a:latin typeface="Arial"/>
                <a:ea typeface="DejaVu Sans"/>
              </a:rPr>
              <a:t> tin, li = - </a:t>
            </a:r>
            <a:r>
              <a:rPr lang="en-US" sz="3200" b="0" strike="noStrike" spc="-1" dirty="0" err="1">
                <a:solidFill>
                  <a:srgbClr val="000000"/>
                </a:solidFill>
                <a:latin typeface="Arial"/>
                <a:ea typeface="DejaVu Sans"/>
              </a:rPr>
              <a:t>logr</a:t>
            </a:r>
            <a:r>
              <a:rPr lang="en-US" sz="3200" b="0" strike="noStrike" spc="-1" dirty="0">
                <a:solidFill>
                  <a:srgbClr val="000000"/>
                </a:solidFill>
                <a:latin typeface="Arial"/>
                <a:ea typeface="DejaVu Sans"/>
              </a:rPr>
              <a:t>(p(</a:t>
            </a:r>
            <a:r>
              <a:rPr lang="en-US" sz="3200" b="0" strike="noStrike" spc="-1" dirty="0" err="1">
                <a:solidFill>
                  <a:srgbClr val="000000"/>
                </a:solidFill>
                <a:latin typeface="Arial"/>
                <a:ea typeface="DejaVu Sans"/>
              </a:rPr>
              <a:t>si</a:t>
            </a:r>
            <a:r>
              <a:rPr lang="en-US" sz="3200" b="0" strike="noStrike" spc="-1" dirty="0">
                <a:solidFill>
                  <a:srgbClr val="000000"/>
                </a:solidFill>
                <a:latin typeface="Arial"/>
                <a:ea typeface="DejaVu Sans"/>
              </a:rPr>
              <a:t>)).</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609480" y="221040"/>
            <a:ext cx="10966320" cy="1244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4.4. Định lý mã hóa cho kênh không nhiễu của Shannon</a:t>
            </a:r>
            <a:endParaRPr lang="en-US" sz="4400" b="0" strike="noStrike" spc="-1">
              <a:latin typeface="Arial"/>
            </a:endParaRPr>
          </a:p>
        </p:txBody>
      </p:sp>
      <p:sp>
        <p:nvSpPr>
          <p:cNvPr id="448" name="CustomShape 2"/>
          <p:cNvSpPr/>
          <p:nvPr/>
        </p:nvSpPr>
        <p:spPr>
          <a:xfrm>
            <a:off x="609480" y="1604520"/>
            <a:ext cx="10966320" cy="39711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0000" lnSpcReduction="20000"/>
          </a:bodyPr>
          <a:lstStyle/>
          <a:p>
            <a:pPr marL="432000" indent="-31788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Nếu nguồn không phải nguồn đặc biệt nêu trên, theo Shannon có thể đạt được hiệu suất mã 100% hay tạo được mã tối ưu bằng cách mở rộng nguồn.</a:t>
            </a:r>
            <a:endParaRPr lang="en-US" sz="3200" b="0" strike="noStrike" spc="-1">
              <a:latin typeface="Arial"/>
            </a:endParaRPr>
          </a:p>
          <a:p>
            <a:pPr marL="864000" lvl="1" indent="-31788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Mở rộng nguồn n lần:</a:t>
            </a:r>
            <a:endParaRPr lang="en-US" sz="2800" b="0" strike="noStrike" spc="-1">
              <a:latin typeface="Arial"/>
            </a:endParaRPr>
          </a:p>
          <a:p>
            <a:pPr marL="1296000" lvl="2" indent="-281880">
              <a:lnSpc>
                <a:spcPct val="100000"/>
              </a:lnSpc>
              <a:spcBef>
                <a:spcPts val="850"/>
              </a:spcBef>
              <a:buClr>
                <a:srgbClr val="000000"/>
              </a:buClr>
              <a:buSzPct val="45000"/>
              <a:buFont typeface="Wingdings" charset="2"/>
              <a:buChar char=""/>
            </a:pPr>
            <a:r>
              <a:rPr lang="en-US" sz="2400" b="0" strike="noStrike" spc="-1">
                <a:solidFill>
                  <a:srgbClr val="000000"/>
                </a:solidFill>
                <a:latin typeface="Arial"/>
                <a:ea typeface="DejaVu Sans"/>
              </a:rPr>
              <a:t>Nguồn mở rộng n lần của nguồn S, Sn, có mỗi tin là một chuỗi có n tin của nguồn S.</a:t>
            </a:r>
            <a:endParaRPr lang="en-US" sz="2400" b="0" strike="noStrike" spc="-1">
              <a:latin typeface="Arial"/>
            </a:endParaRPr>
          </a:p>
          <a:p>
            <a:pPr marL="1296000" lvl="2" indent="-281880">
              <a:lnSpc>
                <a:spcPct val="100000"/>
              </a:lnSpc>
              <a:spcBef>
                <a:spcPts val="850"/>
              </a:spcBef>
              <a:buClr>
                <a:srgbClr val="000000"/>
              </a:buClr>
              <a:buSzPct val="45000"/>
              <a:buFont typeface="Wingdings" charset="2"/>
              <a:buChar char=""/>
            </a:pPr>
            <a:r>
              <a:rPr lang="en-US" sz="2400" b="0" strike="noStrike" spc="-1">
                <a:solidFill>
                  <a:srgbClr val="000000"/>
                </a:solidFill>
                <a:latin typeface="Arial"/>
                <a:ea typeface="DejaVu Sans"/>
              </a:rPr>
              <a:t>Entropy của nguồn mở rộng, Hr(Sn) = nHr(S)</a:t>
            </a:r>
            <a:endParaRPr lang="en-US" sz="2400" b="0" strike="noStrike" spc="-1">
              <a:latin typeface="Arial"/>
            </a:endParaRPr>
          </a:p>
          <a:p>
            <a:pPr marL="1296000" lvl="2" indent="-281880">
              <a:lnSpc>
                <a:spcPct val="100000"/>
              </a:lnSpc>
              <a:spcBef>
                <a:spcPts val="850"/>
              </a:spcBef>
              <a:buClr>
                <a:srgbClr val="000000"/>
              </a:buClr>
              <a:buSzPct val="45000"/>
              <a:buFont typeface="Wingdings" charset="2"/>
              <a:buChar char=""/>
            </a:pPr>
            <a:r>
              <a:rPr lang="en-US" sz="2400" b="0" strike="noStrike" spc="-1">
                <a:solidFill>
                  <a:srgbClr val="000000"/>
                </a:solidFill>
                <a:latin typeface="Arial"/>
                <a:ea typeface="DejaVu Sans"/>
              </a:rPr>
              <a:t>Độ dài trung bình của từ mã mã hóa mỗi tin của nguồn mở rộng Ln = nL</a:t>
            </a:r>
            <a:endParaRPr lang="en-US" sz="2400" b="0" strike="noStrike" spc="-1">
              <a:latin typeface="Arial"/>
            </a:endParaRPr>
          </a:p>
          <a:p>
            <a:pPr marL="864000" lvl="1" indent="-31788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Khi mở rộng nguồn n lần: Để có mã có độ dài trung bình ngắn nhất, mong muốn</a:t>
            </a:r>
            <a:endParaRPr lang="en-US" sz="2800" b="0" strike="noStrike" spc="-1">
              <a:latin typeface="Arial"/>
            </a:endParaRPr>
          </a:p>
          <a:p>
            <a:pPr marL="1296000" lvl="2" indent="-281880">
              <a:lnSpc>
                <a:spcPct val="100000"/>
              </a:lnSpc>
              <a:spcBef>
                <a:spcPts val="850"/>
              </a:spcBef>
              <a:buClr>
                <a:srgbClr val="000000"/>
              </a:buClr>
              <a:buSzPct val="45000"/>
              <a:buFont typeface="Wingdings" charset="2"/>
              <a:buChar char=""/>
            </a:pPr>
            <a:r>
              <a:rPr lang="en-US" sz="2400" b="0" strike="noStrike" spc="-1">
                <a:solidFill>
                  <a:srgbClr val="000000"/>
                </a:solidFill>
                <a:latin typeface="Arial"/>
                <a:ea typeface="DejaVu Sans"/>
              </a:rPr>
              <a:t>Hr(S) &lt;= Ln &lt;= Hr(Sn) +1       =&gt;   nHr(S) &lt;= nL &lt;= nHr(S) + 1</a:t>
            </a:r>
            <a:endParaRPr lang="en-US" sz="2400" b="0" strike="noStrike" spc="-1">
              <a:latin typeface="Arial"/>
            </a:endParaRPr>
          </a:p>
          <a:p>
            <a:pPr marL="1296000" lvl="2" indent="-281880">
              <a:lnSpc>
                <a:spcPct val="100000"/>
              </a:lnSpc>
              <a:spcBef>
                <a:spcPts val="850"/>
              </a:spcBef>
              <a:buClr>
                <a:srgbClr val="000000"/>
              </a:buClr>
              <a:buSzPct val="45000"/>
              <a:buFont typeface="Wingdings" charset="2"/>
              <a:buChar char=""/>
            </a:pPr>
            <a:r>
              <a:rPr lang="en-US" sz="2400" b="0" strike="noStrike" spc="-1">
                <a:solidFill>
                  <a:srgbClr val="000000"/>
                </a:solidFill>
                <a:latin typeface="Arial"/>
                <a:ea typeface="DejaVu Sans"/>
              </a:rPr>
              <a:t>Hr(S) &lt;= L &lt;= Hr(S) + 1/n.</a:t>
            </a:r>
            <a:endParaRPr lang="en-US" sz="2400" b="0" strike="noStrike" spc="-1">
              <a:latin typeface="Arial"/>
            </a:endParaRPr>
          </a:p>
          <a:p>
            <a:pPr marL="1728000" lvl="3" indent="-209880">
              <a:lnSpc>
                <a:spcPct val="100000"/>
              </a:lnSpc>
              <a:spcBef>
                <a:spcPts val="567"/>
              </a:spcBef>
              <a:buClr>
                <a:srgbClr val="000000"/>
              </a:buClr>
              <a:buSzPct val="75000"/>
              <a:buFont typeface="Symbol"/>
              <a:buChar char=""/>
            </a:pPr>
            <a:r>
              <a:rPr lang="en-US" sz="2000" b="0" strike="noStrike" spc="-1">
                <a:solidFill>
                  <a:srgbClr val="000000"/>
                </a:solidFill>
                <a:latin typeface="Arial"/>
                <a:ea typeface="DejaVu Sans"/>
              </a:rPr>
              <a:t>Khi n tiến tới vô cùng thì mã cho nguồn mở rộng sẽ là mã tối ưu hay hiệu suất mã đạt 100%</a:t>
            </a:r>
            <a:endParaRPr lang="en-US" sz="2000" b="0" strike="noStrike" spc="-1">
              <a:latin typeface="Arial"/>
            </a:endParaRPr>
          </a:p>
          <a:p>
            <a:pPr marL="1728000" lvl="3" indent="-209880">
              <a:lnSpc>
                <a:spcPct val="100000"/>
              </a:lnSpc>
              <a:spcBef>
                <a:spcPts val="567"/>
              </a:spcBef>
              <a:buClr>
                <a:srgbClr val="000000"/>
              </a:buClr>
              <a:buSzPct val="75000"/>
              <a:buFont typeface="Symbol"/>
              <a:buChar char=""/>
            </a:pPr>
            <a:r>
              <a:rPr lang="en-US" sz="2000" b="0" strike="noStrike" spc="-1">
                <a:solidFill>
                  <a:srgbClr val="000000"/>
                </a:solidFill>
                <a:latin typeface="Arial"/>
                <a:ea typeface="DejaVu Sans"/>
              </a:rPr>
              <a:t>Hr(S) + 1 chính là giới hạn trên của độ dài trung bình củan)) từ mã của nguồn S .</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4.4. Định lý mã hóa cho kênh không nhiễu của Shannon (Cont.)  </a:t>
            </a:r>
            <a:endParaRPr lang="en-US" sz="4400" b="0" strike="noStrike" spc="-1">
              <a:latin typeface="Arial"/>
            </a:endParaRPr>
          </a:p>
        </p:txBody>
      </p:sp>
      <p:sp>
        <p:nvSpPr>
          <p:cNvPr id="450" name="CustomShape 2"/>
          <p:cNvSpPr/>
          <p:nvPr/>
        </p:nvSpPr>
        <p:spPr>
          <a:xfrm>
            <a:off x="838080" y="1825560"/>
            <a:ext cx="10506600" cy="434232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 </a:t>
            </a:r>
            <a:endParaRPr lang="en-US" sz="2800" b="0" strike="noStrike" spc="-1">
              <a:latin typeface="Arial"/>
            </a:endParaRPr>
          </a:p>
        </p:txBody>
      </p:sp>
      <p:pic>
        <p:nvPicPr>
          <p:cNvPr id="451" name="Picture 4"/>
          <p:cNvPicPr/>
          <p:nvPr/>
        </p:nvPicPr>
        <p:blipFill>
          <a:blip r:embed="rId4"/>
          <a:stretch/>
        </p:blipFill>
        <p:spPr>
          <a:xfrm>
            <a:off x="3406680" y="2932560"/>
            <a:ext cx="3805920" cy="1446840"/>
          </a:xfrm>
          <a:prstGeom prst="rect">
            <a:avLst/>
          </a:prstGeom>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dirty="0">
                <a:solidFill>
                  <a:srgbClr val="000000"/>
                </a:solidFill>
                <a:latin typeface="Calibri Light"/>
                <a:ea typeface="DejaVu Sans"/>
              </a:rPr>
              <a:t>4.4. </a:t>
            </a:r>
            <a:r>
              <a:rPr lang="en-US" sz="4400" b="0" strike="noStrike" spc="-1" dirty="0" err="1">
                <a:solidFill>
                  <a:srgbClr val="000000"/>
                </a:solidFill>
                <a:latin typeface="Calibri Light"/>
                <a:ea typeface="DejaVu Sans"/>
              </a:rPr>
              <a:t>Định</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lý</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mã</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hóa</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cho</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kênh</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không</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nhiễu</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của</a:t>
            </a:r>
            <a:r>
              <a:rPr lang="en-US" sz="4400" b="0" strike="noStrike" spc="-1" dirty="0">
                <a:solidFill>
                  <a:srgbClr val="000000"/>
                </a:solidFill>
                <a:latin typeface="Calibri Light"/>
                <a:ea typeface="DejaVu Sans"/>
              </a:rPr>
              <a:t> Shannon (Cont.)  </a:t>
            </a:r>
            <a:endParaRPr lang="en-US" sz="4400" b="0" strike="noStrike" spc="-1" dirty="0">
              <a:latin typeface="Arial"/>
            </a:endParaRPr>
          </a:p>
        </p:txBody>
      </p:sp>
      <p:sp>
        <p:nvSpPr>
          <p:cNvPr id="453"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sp>
      <p:sp>
        <p:nvSpPr>
          <p:cNvPr id="454" name="CustomShape 3"/>
          <p:cNvSpPr/>
          <p:nvPr/>
        </p:nvSpPr>
        <p:spPr>
          <a:xfrm>
            <a:off x="872914" y="1825560"/>
            <a:ext cx="10506600" cy="434232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 </a:t>
            </a:r>
            <a:endParaRPr lang="en-US" sz="2800" b="0" strike="noStrike" spc="-1">
              <a:latin typeface="Arial"/>
            </a:endParaRPr>
          </a:p>
        </p:txBody>
      </p:sp>
      <p:pic>
        <p:nvPicPr>
          <p:cNvPr id="455" name="Picture 4"/>
          <p:cNvPicPr/>
          <p:nvPr/>
        </p:nvPicPr>
        <p:blipFill>
          <a:blip r:embed="rId4"/>
          <a:stretch/>
        </p:blipFill>
        <p:spPr>
          <a:xfrm>
            <a:off x="8258040" y="1463040"/>
            <a:ext cx="3805920" cy="1446840"/>
          </a:xfrm>
          <a:prstGeom prst="rect">
            <a:avLst/>
          </a:prstGeom>
          <a:ln>
            <a:noFill/>
          </a:ln>
        </p:spPr>
      </p:pic>
      <p:pic>
        <p:nvPicPr>
          <p:cNvPr id="456" name="Picture 5"/>
          <p:cNvPicPr/>
          <p:nvPr/>
        </p:nvPicPr>
        <p:blipFill>
          <a:blip r:embed="rId5"/>
          <a:stretch/>
        </p:blipFill>
        <p:spPr>
          <a:xfrm>
            <a:off x="8403840" y="2995560"/>
            <a:ext cx="3477240" cy="211896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609480" y="273600"/>
            <a:ext cx="10965600" cy="11379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4.5. Mã tối ưu và thông lượng của kênh</a:t>
            </a:r>
            <a:endParaRPr lang="en-US" sz="4400" b="0" strike="noStrike" spc="-1">
              <a:latin typeface="Arial"/>
            </a:endParaRPr>
          </a:p>
        </p:txBody>
      </p:sp>
      <p:sp>
        <p:nvSpPr>
          <p:cNvPr id="458" name="CustomShape 2"/>
          <p:cNvSpPr/>
          <p:nvPr/>
        </p:nvSpPr>
        <p:spPr>
          <a:xfrm>
            <a:off x="609480" y="1604520"/>
            <a:ext cx="10965600" cy="39704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7500" lnSpcReduction="20000"/>
          </a:bodyPr>
          <a:lstStyle/>
          <a:p>
            <a:pPr marL="432000" indent="-31716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Mã nguồn sẽ được dùng cho kênh không nhiễu.</a:t>
            </a:r>
            <a:endParaRPr lang="en-US" sz="3200" b="0" strike="noStrike" spc="-1">
              <a:latin typeface="Arial"/>
            </a:endParaRPr>
          </a:p>
          <a:p>
            <a:pPr marL="864000" lvl="1" indent="-31716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Thông lượng bằng lượng tin tương hỗ cực đại. Với kênh không nhiễu, lượng tin tương hỗ cực đại bằng Entropy cực đại của nguồn được đặt vào đầu vào kênh. </a:t>
            </a:r>
            <a:endParaRPr lang="en-US" sz="2800" b="0" strike="noStrike" spc="-1">
              <a:latin typeface="Arial"/>
            </a:endParaRPr>
          </a:p>
          <a:p>
            <a:pPr marL="864000" lvl="1" indent="-31716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Mã nguồn chuyển nguồn S thành mã X có độ dài trung bình các từ mã là L tối thiểu và lượng tin chứa trong mỗi ký hiệu mã đạt cực đại hay H(X) đạt cực đại. Thông lượng của kênh truyền mã C = H(X)  = 1 đơn vị thông tin tính theo cơ số hàm logarthm là cơ số ma r và kênh lượng của kênh truyền các tin của nguồn ban đầu bằng L (coi nhịp tạo tin là đơn vị) </a:t>
            </a:r>
            <a:endParaRPr lang="en-US" sz="2800" b="0" strike="noStrike" spc="-1">
              <a:latin typeface="Arial"/>
            </a:endParaRPr>
          </a:p>
          <a:p>
            <a:pPr marL="864000" lvl="1" indent="-31716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Mã hóa nguồn cho độ dài trung bình của từ mã là tối thiểu nên số ký hiệu mã sử dụng để mã hóa hay biểu diễn một bản tin sẽ là tối thiểu → Mã hóa nguồn còn được gọi là nén dữ liệu, nén số lượng phần tử dữ liệu để biểu diễn thông tin của một bản tin. </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1"/>
          <p:cNvSpPr/>
          <p:nvPr/>
        </p:nvSpPr>
        <p:spPr>
          <a:xfrm>
            <a:off x="609480" y="221040"/>
            <a:ext cx="10966320" cy="1244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600" b="0" strike="noStrike" spc="-1" dirty="0">
                <a:solidFill>
                  <a:srgbClr val="000000"/>
                </a:solidFill>
                <a:latin typeface="Arial"/>
                <a:ea typeface="DejaVu Sans"/>
              </a:rPr>
              <a:t>4.6. </a:t>
            </a:r>
            <a:r>
              <a:rPr lang="en-US" sz="3600" b="0" strike="noStrike" spc="-1" dirty="0" err="1">
                <a:solidFill>
                  <a:srgbClr val="000000"/>
                </a:solidFill>
                <a:latin typeface="Arial"/>
                <a:ea typeface="DejaVu Sans"/>
              </a:rPr>
              <a:t>Mã</a:t>
            </a:r>
            <a:r>
              <a:rPr lang="en-US" sz="3600" b="0" strike="noStrike" spc="-1" dirty="0">
                <a:solidFill>
                  <a:srgbClr val="000000"/>
                </a:solidFill>
                <a:latin typeface="Arial"/>
                <a:ea typeface="DejaVu Sans"/>
              </a:rPr>
              <a:t> </a:t>
            </a:r>
            <a:r>
              <a:rPr lang="en-US" sz="3600" b="0" strike="noStrike" spc="-1" dirty="0" err="1">
                <a:solidFill>
                  <a:srgbClr val="000000"/>
                </a:solidFill>
                <a:latin typeface="Arial"/>
                <a:ea typeface="DejaVu Sans"/>
              </a:rPr>
              <a:t>hóa</a:t>
            </a:r>
            <a:r>
              <a:rPr lang="en-US" sz="3600" b="0" strike="noStrike" spc="-1" dirty="0">
                <a:solidFill>
                  <a:srgbClr val="000000"/>
                </a:solidFill>
                <a:latin typeface="Arial"/>
                <a:ea typeface="DejaVu Sans"/>
              </a:rPr>
              <a:t> </a:t>
            </a:r>
            <a:r>
              <a:rPr lang="en-US" sz="3600" b="0" strike="noStrike" spc="-1" dirty="0" err="1">
                <a:solidFill>
                  <a:srgbClr val="000000"/>
                </a:solidFill>
                <a:latin typeface="Arial"/>
                <a:ea typeface="DejaVu Sans"/>
              </a:rPr>
              <a:t>nguồn</a:t>
            </a:r>
            <a:r>
              <a:rPr lang="en-US" sz="3600" b="0" strike="noStrike" spc="-1" dirty="0">
                <a:solidFill>
                  <a:srgbClr val="000000"/>
                </a:solidFill>
                <a:latin typeface="Arial"/>
                <a:ea typeface="DejaVu Sans"/>
              </a:rPr>
              <a:t> </a:t>
            </a:r>
            <a:r>
              <a:rPr lang="en-US" sz="3600" b="0" strike="noStrike" spc="-1" dirty="0" err="1">
                <a:solidFill>
                  <a:srgbClr val="000000"/>
                </a:solidFill>
                <a:latin typeface="Arial"/>
                <a:ea typeface="DejaVu Sans"/>
              </a:rPr>
              <a:t>với</a:t>
            </a:r>
            <a:r>
              <a:rPr lang="en-US" sz="3600" b="0" strike="noStrike" spc="-1" dirty="0">
                <a:solidFill>
                  <a:srgbClr val="000000"/>
                </a:solidFill>
                <a:latin typeface="Arial"/>
                <a:ea typeface="DejaVu Sans"/>
              </a:rPr>
              <a:t> </a:t>
            </a:r>
            <a:r>
              <a:rPr lang="en-US" sz="3600" b="0" strike="noStrike" spc="-1" dirty="0" err="1">
                <a:solidFill>
                  <a:srgbClr val="000000"/>
                </a:solidFill>
                <a:latin typeface="Arial"/>
                <a:ea typeface="DejaVu Sans"/>
              </a:rPr>
              <a:t>mã</a:t>
            </a:r>
            <a:r>
              <a:rPr lang="en-US" sz="3600" b="0" strike="noStrike" spc="-1" dirty="0">
                <a:solidFill>
                  <a:srgbClr val="000000"/>
                </a:solidFill>
                <a:latin typeface="Arial"/>
                <a:ea typeface="DejaVu Sans"/>
              </a:rPr>
              <a:t> </a:t>
            </a:r>
            <a:r>
              <a:rPr lang="en-US" sz="3600" b="0" strike="noStrike" spc="-1" dirty="0" err="1">
                <a:solidFill>
                  <a:srgbClr val="000000"/>
                </a:solidFill>
                <a:latin typeface="Arial"/>
                <a:ea typeface="DejaVu Sans"/>
              </a:rPr>
              <a:t>có</a:t>
            </a:r>
            <a:r>
              <a:rPr lang="en-US" sz="3600" b="0" strike="noStrike" spc="-1" dirty="0">
                <a:solidFill>
                  <a:srgbClr val="000000"/>
                </a:solidFill>
                <a:latin typeface="Arial"/>
                <a:ea typeface="DejaVu Sans"/>
              </a:rPr>
              <a:t> </a:t>
            </a:r>
            <a:r>
              <a:rPr lang="en-US" sz="3600" b="0" strike="noStrike" spc="-1" dirty="0" err="1">
                <a:solidFill>
                  <a:srgbClr val="000000"/>
                </a:solidFill>
                <a:latin typeface="Arial"/>
                <a:ea typeface="DejaVu Sans"/>
              </a:rPr>
              <a:t>độ</a:t>
            </a:r>
            <a:r>
              <a:rPr lang="en-US" sz="3600" b="0" strike="noStrike" spc="-1" dirty="0">
                <a:solidFill>
                  <a:srgbClr val="000000"/>
                </a:solidFill>
                <a:latin typeface="Arial"/>
                <a:ea typeface="DejaVu Sans"/>
              </a:rPr>
              <a:t> </a:t>
            </a:r>
            <a:r>
              <a:rPr lang="en-US" sz="3600" b="0" strike="noStrike" spc="-1" dirty="0" err="1">
                <a:solidFill>
                  <a:srgbClr val="000000"/>
                </a:solidFill>
                <a:latin typeface="Arial"/>
                <a:ea typeface="DejaVu Sans"/>
              </a:rPr>
              <a:t>dài</a:t>
            </a:r>
            <a:r>
              <a:rPr lang="en-US" sz="3600" b="0" strike="noStrike" spc="-1" dirty="0">
                <a:solidFill>
                  <a:srgbClr val="000000"/>
                </a:solidFill>
                <a:latin typeface="Arial"/>
                <a:ea typeface="DejaVu Sans"/>
              </a:rPr>
              <a:t> </a:t>
            </a:r>
            <a:r>
              <a:rPr lang="en-US" sz="3600" b="0" strike="noStrike" spc="-1" dirty="0" err="1">
                <a:solidFill>
                  <a:srgbClr val="000000"/>
                </a:solidFill>
                <a:latin typeface="Arial"/>
                <a:ea typeface="DejaVu Sans"/>
              </a:rPr>
              <a:t>thay</a:t>
            </a:r>
            <a:r>
              <a:rPr lang="en-US" sz="3600" b="0" strike="noStrike" spc="-1" dirty="0">
                <a:solidFill>
                  <a:srgbClr val="000000"/>
                </a:solidFill>
                <a:latin typeface="Arial"/>
                <a:ea typeface="DejaVu Sans"/>
              </a:rPr>
              <a:t> </a:t>
            </a:r>
            <a:r>
              <a:rPr lang="en-US" sz="3600" b="0" strike="noStrike" spc="-1" dirty="0" err="1">
                <a:solidFill>
                  <a:srgbClr val="000000"/>
                </a:solidFill>
                <a:latin typeface="Arial"/>
                <a:ea typeface="DejaVu Sans"/>
              </a:rPr>
              <a:t>đổi</a:t>
            </a:r>
            <a:endParaRPr lang="en-US" sz="3600" b="0" strike="noStrike" spc="-1" dirty="0">
              <a:latin typeface="Arial"/>
            </a:endParaRPr>
          </a:p>
        </p:txBody>
      </p:sp>
      <p:sp>
        <p:nvSpPr>
          <p:cNvPr id="460" name="CustomShape 2"/>
          <p:cNvSpPr/>
          <p:nvPr/>
        </p:nvSpPr>
        <p:spPr>
          <a:xfrm>
            <a:off x="609480" y="1604520"/>
            <a:ext cx="10966320" cy="39711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5000" lnSpcReduction="20000"/>
          </a:bodyPr>
          <a:lstStyle/>
          <a:p>
            <a:pPr marL="432000" indent="-31788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r>
              <a:rPr lang="en-US" sz="3200" b="0" strike="noStrike" spc="-1" dirty="0">
                <a:solidFill>
                  <a:srgbClr val="000000"/>
                </a:solidFill>
                <a:latin typeface="Arial"/>
                <a:ea typeface="DejaVu Sans"/>
              </a:rPr>
              <a:t>:</a:t>
            </a:r>
            <a:endParaRPr lang="en-US" sz="3200" b="0" strike="noStrike" spc="-1" dirty="0">
              <a:latin typeface="Arial"/>
            </a:endParaRPr>
          </a:p>
          <a:p>
            <a:pPr marL="864000" lvl="1" indent="-317880">
              <a:lnSpc>
                <a:spcPct val="100000"/>
              </a:lnSpc>
              <a:spcBef>
                <a:spcPts val="1134"/>
              </a:spcBef>
              <a:buClr>
                <a:srgbClr val="000000"/>
              </a:buClr>
              <a:buSzPct val="75000"/>
              <a:buFont typeface="Symbol"/>
              <a:buChar char=""/>
            </a:pPr>
            <a:r>
              <a:rPr lang="en-US" sz="2800" b="0" strike="noStrike" spc="-1" dirty="0" err="1">
                <a:solidFill>
                  <a:srgbClr val="000000"/>
                </a:solidFill>
                <a:latin typeface="Arial"/>
                <a:ea typeface="DejaVu Sans"/>
              </a:rPr>
              <a:t>Sử</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dụng</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số</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ký</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hiệu</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tối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thiểu</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để</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biểu</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diễn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mỗi</a:t>
            </a:r>
            <a:r>
              <a:rPr lang="en-US" sz="2800" b="0" strike="noStrike" spc="-1" dirty="0">
                <a:solidFill>
                  <a:srgbClr val="000000"/>
                </a:solidFill>
                <a:latin typeface="Arial"/>
                <a:ea typeface="DejaVu Sans"/>
              </a:rPr>
              <a:t> tin </a:t>
            </a:r>
            <a:r>
              <a:rPr lang="en-US" sz="2800" b="0" strike="noStrike" spc="-1" dirty="0" err="1">
                <a:solidFill>
                  <a:srgbClr val="000000"/>
                </a:solidFill>
                <a:latin typeface="Arial"/>
                <a:ea typeface="DejaVu Sans"/>
              </a:rPr>
              <a:t>của</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nguồn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để</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độ</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dài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trung</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bình</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từ</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hỏa</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mãn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Hr</a:t>
            </a:r>
            <a:r>
              <a:rPr lang="en-US" sz="2800" b="0" strike="noStrike" spc="-1" dirty="0">
                <a:solidFill>
                  <a:srgbClr val="000000"/>
                </a:solidFill>
                <a:latin typeface="Arial"/>
                <a:ea typeface="DejaVu Sans"/>
              </a:rPr>
              <a:t>(S) &lt;= L &lt;= </a:t>
            </a:r>
            <a:r>
              <a:rPr lang="en-US" sz="2800" b="0" strike="noStrike" spc="-1" dirty="0" err="1">
                <a:solidFill>
                  <a:srgbClr val="000000"/>
                </a:solidFill>
                <a:latin typeface="Arial"/>
                <a:ea typeface="DejaVu Sans"/>
              </a:rPr>
              <a:t>Hr</a:t>
            </a:r>
            <a:r>
              <a:rPr lang="en-US" sz="2800" b="0" strike="noStrike" spc="-1" dirty="0">
                <a:solidFill>
                  <a:srgbClr val="000000"/>
                </a:solidFill>
                <a:latin typeface="Arial"/>
                <a:ea typeface="DejaVu Sans"/>
              </a:rPr>
              <a:t>(S) + 1 </a:t>
            </a:r>
            <a:endParaRPr lang="en-US" sz="2800" b="0" strike="noStrike" spc="-1" dirty="0">
              <a:latin typeface="Arial"/>
            </a:endParaRPr>
          </a:p>
          <a:p>
            <a:pPr marL="864000" lvl="1" indent="-317880">
              <a:lnSpc>
                <a:spcPct val="100000"/>
              </a:lnSpc>
              <a:spcBef>
                <a:spcPts val="1134"/>
              </a:spcBef>
              <a:buClr>
                <a:srgbClr val="000000"/>
              </a:buClr>
              <a:buSzPct val="75000"/>
              <a:buFont typeface="Symbol"/>
              <a:buChar char=""/>
            </a:pP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phải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có</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tính</a:t>
            </a:r>
            <a:r>
              <a:rPr lang="en-US" sz="2800" b="0" strike="noStrike" spc="-1" dirty="0">
                <a:solidFill>
                  <a:srgbClr val="000000"/>
                </a:solidFill>
                <a:latin typeface="Arial"/>
                <a:ea typeface="DejaVu Sans"/>
              </a:rPr>
              <a:t> prefix</a:t>
            </a:r>
            <a:endParaRPr lang="en-US" sz="2800" b="0" strike="noStrike" spc="-1" dirty="0">
              <a:latin typeface="Arial"/>
            </a:endParaRPr>
          </a:p>
          <a:p>
            <a:pPr marL="864000" lvl="1" indent="-317880">
              <a:lnSpc>
                <a:spcPct val="100000"/>
              </a:lnSpc>
              <a:spcBef>
                <a:spcPts val="1134"/>
              </a:spcBef>
              <a:buClr>
                <a:srgbClr val="000000"/>
              </a:buClr>
              <a:buSzPct val="75000"/>
              <a:buFont typeface="Symbol"/>
              <a:buChar char=""/>
            </a:pPr>
            <a:r>
              <a:rPr lang="en-US" sz="2800" b="0" strike="noStrike" spc="-1" dirty="0" err="1">
                <a:solidFill>
                  <a:srgbClr val="000000"/>
                </a:solidFill>
                <a:latin typeface="Arial"/>
                <a:ea typeface="DejaVu Sans"/>
              </a:rPr>
              <a:t>Độ</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dài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từ</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tỷ</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lệ</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nghich</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với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xác</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suất</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xuất</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hiện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của</a:t>
            </a:r>
            <a:r>
              <a:rPr lang="en-US" sz="2800" b="0" strike="noStrike" spc="-1" dirty="0">
                <a:solidFill>
                  <a:srgbClr val="000000"/>
                </a:solidFill>
                <a:latin typeface="Arial"/>
                <a:ea typeface="DejaVu Sans"/>
              </a:rPr>
              <a:t> tin </a:t>
            </a:r>
            <a:r>
              <a:rPr lang="en-US" sz="2800" b="0" strike="noStrike" spc="-1" dirty="0" err="1">
                <a:solidFill>
                  <a:srgbClr val="000000"/>
                </a:solidFill>
                <a:latin typeface="Arial"/>
                <a:ea typeface="DejaVu Sans"/>
              </a:rPr>
              <a:t>được</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hóa</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Từ</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vật</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chứa</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thông</a:t>
            </a:r>
            <a:r>
              <a:rPr lang="en-US" sz="2800" b="0" strike="noStrike" spc="-1" dirty="0">
                <a:solidFill>
                  <a:srgbClr val="000000"/>
                </a:solidFill>
                <a:latin typeface="Arial"/>
                <a:ea typeface="DejaVu Sans"/>
              </a:rPr>
              <a:t> tin </a:t>
            </a:r>
            <a:r>
              <a:rPr lang="en-US" sz="2800" b="0" strike="noStrike" spc="-1" dirty="0" err="1">
                <a:solidFill>
                  <a:srgbClr val="000000"/>
                </a:solidFill>
                <a:latin typeface="Arial"/>
                <a:ea typeface="DejaVu Sans"/>
              </a:rPr>
              <a:t>của</a:t>
            </a:r>
            <a:r>
              <a:rPr lang="en-US" sz="2800" b="0" strike="noStrike" spc="-1" dirty="0">
                <a:solidFill>
                  <a:srgbClr val="000000"/>
                </a:solidFill>
                <a:latin typeface="Arial"/>
                <a:ea typeface="DejaVu Sans"/>
              </a:rPr>
              <a:t> tin </a:t>
            </a:r>
            <a:r>
              <a:rPr lang="en-US" sz="2800" b="0" strike="noStrike" spc="-1" dirty="0" err="1">
                <a:solidFill>
                  <a:srgbClr val="000000"/>
                </a:solidFill>
                <a:latin typeface="Arial"/>
                <a:ea typeface="DejaVu Sans"/>
              </a:rPr>
              <a:t>có</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lượng</a:t>
            </a:r>
            <a:r>
              <a:rPr lang="en-US" sz="2800" b="0" strike="noStrike" spc="-1" dirty="0">
                <a:solidFill>
                  <a:srgbClr val="000000"/>
                </a:solidFill>
                <a:latin typeface="Arial"/>
                <a:ea typeface="DejaVu Sans"/>
              </a:rPr>
              <a:t> tin -log(p(xi)))</a:t>
            </a:r>
            <a:endParaRPr lang="en-US" sz="2800" b="0" strike="noStrike" spc="-1" dirty="0">
              <a:latin typeface="Arial"/>
            </a:endParaRPr>
          </a:p>
          <a:p>
            <a:pPr marL="432000" indent="-317880">
              <a:lnSpc>
                <a:spcPct val="100000"/>
              </a:lnSpc>
              <a:spcBef>
                <a:spcPts val="1417"/>
              </a:spcBef>
              <a:buClr>
                <a:srgbClr val="000000"/>
              </a:buClr>
              <a:buSzPct val="45000"/>
              <a:buFont typeface="Wingdings" charset="2"/>
              <a:buChar char=""/>
            </a:pPr>
            <a:r>
              <a:rPr lang="en-US" sz="3200" b="0" strike="noStrike" spc="-1" dirty="0">
                <a:solidFill>
                  <a:srgbClr val="000000"/>
                </a:solidFill>
                <a:latin typeface="Arial"/>
                <a:ea typeface="DejaVu Sans"/>
              </a:rPr>
              <a:t>Ba </a:t>
            </a:r>
            <a:r>
              <a:rPr lang="en-US" sz="3200" b="0" strike="noStrike" spc="-1" dirty="0" err="1">
                <a:solidFill>
                  <a:srgbClr val="000000"/>
                </a:solidFill>
                <a:latin typeface="Arial"/>
                <a:ea typeface="DejaVu Sans"/>
              </a:rPr>
              <a:t>điều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kiện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trên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chính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3 </a:t>
            </a:r>
            <a:r>
              <a:rPr lang="en-US" sz="3200" b="0" strike="noStrike" spc="-1" dirty="0" err="1">
                <a:solidFill>
                  <a:srgbClr val="000000"/>
                </a:solidFill>
                <a:latin typeface="Arial"/>
                <a:ea typeface="DejaVu Sans"/>
              </a:rPr>
              <a:t>yêu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cầu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đặt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ra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mỗi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thuật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toán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tìm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một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r>
              <a:rPr lang="en-US" sz="3200" b="0" strike="noStrike" spc="-1" dirty="0">
                <a:solidFill>
                  <a:srgbClr val="000000"/>
                </a:solidFill>
                <a:latin typeface="Arial"/>
                <a:ea typeface="DejaVu Sans"/>
              </a:rPr>
              <a:t> S = {</a:t>
            </a:r>
            <a:r>
              <a:rPr lang="en-US" sz="3200" b="0" strike="noStrike" spc="-1" dirty="0" err="1">
                <a:solidFill>
                  <a:srgbClr val="000000"/>
                </a:solidFill>
                <a:latin typeface="Arial"/>
                <a:ea typeface="DejaVu Sans"/>
              </a:rPr>
              <a:t>si</a:t>
            </a:r>
            <a:r>
              <a:rPr lang="en-US" sz="3200" b="0" strike="noStrike" spc="-1" dirty="0">
                <a:solidFill>
                  <a:srgbClr val="000000"/>
                </a:solidFill>
                <a:latin typeface="Arial"/>
                <a:ea typeface="DejaVu Sans"/>
              </a:rPr>
              <a:t>: i=1,..,q}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phân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suất</a:t>
            </a:r>
            <a:r>
              <a:rPr lang="en-US" sz="3200" b="0" strike="noStrike" spc="-1" dirty="0">
                <a:solidFill>
                  <a:srgbClr val="000000"/>
                </a:solidFill>
                <a:latin typeface="Arial"/>
                <a:ea typeface="DejaVu Sans"/>
              </a:rPr>
              <a:t> P(S) = {p(</a:t>
            </a:r>
            <a:r>
              <a:rPr lang="en-US" sz="3200" b="0" strike="noStrike" spc="-1" dirty="0" err="1">
                <a:solidFill>
                  <a:srgbClr val="000000"/>
                </a:solidFill>
                <a:latin typeface="Arial"/>
                <a:ea typeface="DejaVu Sans"/>
              </a:rPr>
              <a:t>si</a:t>
            </a:r>
            <a:r>
              <a:rPr lang="en-US" sz="3200" b="0" strike="noStrike" spc="-1" dirty="0">
                <a:solidFill>
                  <a:srgbClr val="000000"/>
                </a:solidFill>
                <a:latin typeface="Arial"/>
                <a:ea typeface="DejaVu Sans"/>
              </a:rPr>
              <a:t>)}.</a:t>
            </a:r>
            <a:endParaRPr lang="en-US" sz="3200" b="0" strike="noStrike" spc="-1" dirty="0">
              <a:latin typeface="Arial"/>
            </a:endParaRPr>
          </a:p>
          <a:p>
            <a:pPr marL="432000" indent="-31788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Một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rất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phổ</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biến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thay</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đổi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Huffman</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dirty="0">
                <a:solidFill>
                  <a:srgbClr val="000000"/>
                </a:solidFill>
                <a:latin typeface="Calibri Light"/>
                <a:ea typeface="DejaVu Sans"/>
              </a:rPr>
              <a:t>4.1. </a:t>
            </a:r>
            <a:r>
              <a:rPr lang="en-US" sz="4400" b="0" strike="noStrike" spc="-1" dirty="0" err="1">
                <a:solidFill>
                  <a:srgbClr val="000000"/>
                </a:solidFill>
                <a:latin typeface="Calibri Light"/>
                <a:ea typeface="DejaVu Sans"/>
              </a:rPr>
              <a:t>Cơ</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bản</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về</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mã</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hóa</a:t>
            </a:r>
            <a:r>
              <a:rPr lang="en-US" sz="4400" b="0" strike="noStrike" spc="-1" dirty="0">
                <a:solidFill>
                  <a:srgbClr val="000000"/>
                </a:solidFill>
                <a:latin typeface="Calibri Light"/>
                <a:ea typeface="DejaVu Sans"/>
              </a:rPr>
              <a:t> 	</a:t>
            </a:r>
            <a:endParaRPr lang="en-US" sz="4400" b="0" strike="noStrike" spc="-1" dirty="0">
              <a:latin typeface="Arial"/>
            </a:endParaRPr>
          </a:p>
        </p:txBody>
      </p:sp>
      <p:sp>
        <p:nvSpPr>
          <p:cNvPr id="388"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marL="228600" indent="-21960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Thông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thường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số</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ký</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hiệu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nguồn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của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tập</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nguồn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lớn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hơn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số</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ký</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hiệu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mã</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của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tập</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mã</a:t>
            </a:r>
            <a:r>
              <a:rPr lang="en-US" sz="2800" b="0" strike="noStrike" spc="-1" dirty="0">
                <a:solidFill>
                  <a:srgbClr val="000000"/>
                </a:solidFill>
                <a:latin typeface="Calibri"/>
                <a:ea typeface="DejaVu Sans"/>
              </a:rPr>
              <a:t> q&gt;&gt;r</a:t>
            </a:r>
            <a:endParaRPr lang="en-US" sz="28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Cần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phải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tạo</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tổ</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hợp</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các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ký</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hiệu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để</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biểu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diễn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một</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ký</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hiệu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của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nguồn</a:t>
            </a:r>
            <a:r>
              <a:rPr lang="en-US" sz="2400" b="0" strike="noStrike" spc="-1" dirty="0">
                <a:solidFill>
                  <a:srgbClr val="000000"/>
                </a:solidFill>
                <a:latin typeface="Calibri"/>
                <a:ea typeface="DejaVu Sans"/>
              </a:rPr>
              <a:t> hay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hóa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một</a:t>
            </a:r>
            <a:r>
              <a:rPr lang="en-US" sz="2400" b="0" strike="noStrike" spc="-1" dirty="0">
                <a:solidFill>
                  <a:srgbClr val="000000"/>
                </a:solidFill>
                <a:latin typeface="Calibri"/>
                <a:ea typeface="DejaVu Sans"/>
              </a:rPr>
              <a:t> tin </a:t>
            </a:r>
            <a:r>
              <a:rPr lang="en-US" sz="2400" b="0" strike="noStrike" spc="-1" dirty="0" err="1">
                <a:solidFill>
                  <a:srgbClr val="000000"/>
                </a:solidFill>
                <a:latin typeface="Calibri"/>
                <a:ea typeface="DejaVu Sans"/>
              </a:rPr>
              <a:t>của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nguồn</a:t>
            </a:r>
            <a:endParaRPr lang="en-US" sz="24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sử</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dụng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luật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tạo</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tổ</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hợp</a:t>
            </a:r>
            <a:r>
              <a:rPr lang="en-US" sz="2000" b="0" strike="noStrike" spc="-1" dirty="0">
                <a:solidFill>
                  <a:srgbClr val="000000"/>
                </a:solidFill>
                <a:latin typeface="Calibri"/>
                <a:ea typeface="DejaVu Sans"/>
              </a:rPr>
              <a:t> hay </a:t>
            </a:r>
            <a:r>
              <a:rPr lang="en-US" sz="2000" b="0" strike="noStrike" spc="-1" dirty="0" err="1">
                <a:solidFill>
                  <a:srgbClr val="000000"/>
                </a:solidFill>
                <a:latin typeface="Calibri"/>
                <a:ea typeface="DejaVu Sans"/>
              </a:rPr>
              <a:t>còn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gọi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luật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tạo</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từ</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luật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tạo</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từ</a:t>
            </a:r>
            <a:r>
              <a:rPr lang="en-US" sz="2000" b="0" strike="noStrike" spc="-1" dirty="0">
                <a:solidFill>
                  <a:srgbClr val="000000"/>
                </a:solidFill>
                <a:latin typeface="Calibri"/>
                <a:ea typeface="DejaVu Sans"/>
              </a:rPr>
              <a:t>)</a:t>
            </a:r>
            <a:endParaRPr lang="en-US" sz="20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Tổ</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hợp</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có</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thể</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là</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tổ</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hơp</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thỏa</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luật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này</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Chỉ</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tổ</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hợp</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có</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thể</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mới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được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dùng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để</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hóa</a:t>
            </a:r>
            <a:endParaRPr lang="en-US" sz="20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Ví</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dụ</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với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BCD,  </a:t>
            </a:r>
            <a:r>
              <a:rPr lang="en-US" sz="2000" b="0" strike="noStrike" spc="-1" dirty="0" err="1">
                <a:solidFill>
                  <a:srgbClr val="000000"/>
                </a:solidFill>
                <a:latin typeface="Calibri"/>
                <a:ea typeface="DejaVu Sans"/>
              </a:rPr>
              <a:t>luật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tạo</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tổ</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hợp</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Mỗi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tổ</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hợp</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là</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một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chuỗi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dài</a:t>
            </a:r>
            <a:r>
              <a:rPr lang="en-US" sz="2000" b="0" strike="noStrike" spc="-1" dirty="0">
                <a:solidFill>
                  <a:srgbClr val="000000"/>
                </a:solidFill>
                <a:latin typeface="Calibri"/>
                <a:ea typeface="DejaVu Sans"/>
              </a:rPr>
              <a:t> 4 </a:t>
            </a:r>
            <a:r>
              <a:rPr lang="en-US" sz="2000" b="0" strike="noStrike" spc="-1" dirty="0" err="1">
                <a:solidFill>
                  <a:srgbClr val="000000"/>
                </a:solidFill>
                <a:latin typeface="Calibri"/>
                <a:ea typeface="DejaVu Sans"/>
              </a:rPr>
              <a:t>ký</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hiệu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nhị</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phân</a:t>
            </a:r>
            <a:endParaRPr lang="en-US" sz="20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Mỗi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tổ</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hợp</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có</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thể</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đươc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dùng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để</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biểu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diễn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hóa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một</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ký</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hiệu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nguồn</a:t>
            </a:r>
            <a:endParaRPr lang="en-US" sz="24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Mỗi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tổ</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hợp</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có</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thể</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sẽ</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được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gán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cho</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một</a:t>
            </a:r>
            <a:r>
              <a:rPr lang="en-US" sz="2000" b="0" strike="noStrike" spc="-1" dirty="0">
                <a:solidFill>
                  <a:srgbClr val="000000"/>
                </a:solidFill>
                <a:latin typeface="Calibri"/>
                <a:ea typeface="DejaVu Sans"/>
              </a:rPr>
              <a:t> tin </a:t>
            </a:r>
            <a:r>
              <a:rPr lang="en-US" sz="2000" b="0" strike="noStrike" spc="-1" dirty="0" err="1">
                <a:solidFill>
                  <a:srgbClr val="000000"/>
                </a:solidFill>
                <a:latin typeface="Calibri"/>
                <a:ea typeface="DejaVu Sans"/>
              </a:rPr>
              <a:t>và</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tổ</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hợp</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có</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thể</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có</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chứ</a:t>
            </a:r>
            <a:r>
              <a:rPr lang="en-US" sz="2000" b="0" strike="noStrike" spc="-1" dirty="0">
                <a:solidFill>
                  <a:srgbClr val="000000"/>
                </a:solidFill>
                <a:latin typeface="Calibri"/>
                <a:ea typeface="DejaVu Sans"/>
              </a:rPr>
              <a:t> tin </a:t>
            </a:r>
            <a:r>
              <a:rPr lang="en-US" sz="2000" b="0" strike="noStrike" spc="-1" dirty="0" err="1">
                <a:solidFill>
                  <a:srgbClr val="000000"/>
                </a:solidFill>
                <a:latin typeface="Calibri"/>
                <a:ea typeface="DejaVu Sans"/>
              </a:rPr>
              <a:t>này</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sẽ</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được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gọi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là</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từ</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từ</a:t>
            </a:r>
            <a:r>
              <a:rPr lang="en-US" sz="2000" b="0" strike="noStrike" spc="-1" dirty="0">
                <a:solidFill>
                  <a:srgbClr val="000000"/>
                </a:solidFill>
                <a:latin typeface="Calibri"/>
                <a:ea typeface="DejaVu Sans"/>
              </a:rPr>
              <a:t>)	</a:t>
            </a:r>
            <a:endParaRPr lang="en-US" sz="20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Tổ</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hợp</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có</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thể</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không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được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dùng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để</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biểu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diễn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một</a:t>
            </a:r>
            <a:r>
              <a:rPr lang="en-US" sz="2000" b="0" strike="noStrike" spc="-1" dirty="0">
                <a:solidFill>
                  <a:srgbClr val="000000"/>
                </a:solidFill>
                <a:latin typeface="Calibri"/>
                <a:ea typeface="DejaVu Sans"/>
              </a:rPr>
              <a:t> tin </a:t>
            </a:r>
            <a:r>
              <a:rPr lang="en-US" sz="2000" b="0" strike="noStrike" spc="-1" dirty="0" err="1">
                <a:solidFill>
                  <a:srgbClr val="000000"/>
                </a:solidFill>
                <a:latin typeface="Calibri"/>
                <a:ea typeface="DejaVu Sans"/>
              </a:rPr>
              <a:t>nào</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được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gọi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là</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tổ</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hợp</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thừa</a:t>
            </a:r>
            <a:r>
              <a:rPr lang="en-US" sz="2000" b="0" strike="noStrike" spc="-1" dirty="0">
                <a:solidFill>
                  <a:srgbClr val="000000"/>
                </a:solidFill>
                <a:latin typeface="Calibri"/>
                <a:ea typeface="DejaVu Sans"/>
              </a:rPr>
              <a:t> hay </a:t>
            </a:r>
            <a:r>
              <a:rPr lang="en-US" sz="2000" b="0" strike="noStrike" spc="-1" dirty="0" err="1">
                <a:solidFill>
                  <a:srgbClr val="000000"/>
                </a:solidFill>
                <a:latin typeface="Calibri"/>
                <a:ea typeface="DejaVu Sans"/>
              </a:rPr>
              <a:t>tổ</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hợp</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cấm</a:t>
            </a:r>
            <a:endParaRPr lang="en-US" sz="20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Ví</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dụ</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BCD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số</a:t>
            </a:r>
            <a:r>
              <a:rPr lang="en-US" sz="2000" b="0" strike="noStrike" spc="-1" dirty="0">
                <a:solidFill>
                  <a:srgbClr val="000000"/>
                </a:solidFill>
                <a:latin typeface="Calibri"/>
                <a:ea typeface="DejaVu Sans"/>
              </a:rPr>
              <a:t> 0 </a:t>
            </a:r>
            <a:r>
              <a:rPr lang="en-US" sz="2000" b="0" strike="noStrike" spc="-1" dirty="0" err="1">
                <a:solidFill>
                  <a:srgbClr val="000000"/>
                </a:solidFill>
                <a:latin typeface="Calibri"/>
                <a:ea typeface="DejaVu Sans"/>
              </a:rPr>
              <a:t>bằng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tổ</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hợp</a:t>
            </a:r>
            <a:r>
              <a:rPr lang="en-US" sz="2000" b="0" strike="noStrike" spc="-1" dirty="0">
                <a:solidFill>
                  <a:srgbClr val="000000"/>
                </a:solidFill>
                <a:latin typeface="Calibri"/>
                <a:ea typeface="DejaVu Sans"/>
              </a:rPr>
              <a:t> 0000, </a:t>
            </a:r>
            <a:r>
              <a:rPr lang="en-US" sz="2000" b="0" strike="noStrike" spc="-1" dirty="0" err="1">
                <a:solidFill>
                  <a:srgbClr val="000000"/>
                </a:solidFill>
                <a:latin typeface="Calibri"/>
                <a:ea typeface="DejaVu Sans"/>
              </a:rPr>
              <a:t>số</a:t>
            </a:r>
            <a:r>
              <a:rPr lang="en-US" sz="2000" b="0" strike="noStrike" spc="-1" dirty="0">
                <a:solidFill>
                  <a:srgbClr val="000000"/>
                </a:solidFill>
                <a:latin typeface="Calibri"/>
                <a:ea typeface="DejaVu Sans"/>
              </a:rPr>
              <a:t> 1 </a:t>
            </a:r>
            <a:r>
              <a:rPr lang="en-US" sz="2000" b="0" strike="noStrike" spc="-1" dirty="0" err="1">
                <a:solidFill>
                  <a:srgbClr val="000000"/>
                </a:solidFill>
                <a:latin typeface="Calibri"/>
                <a:ea typeface="DejaVu Sans"/>
              </a:rPr>
              <a:t>bằng</a:t>
            </a:r>
            <a:r>
              <a:rPr lang="en-US" sz="2000" b="0" strike="noStrike" spc="-1" dirty="0">
                <a:solidFill>
                  <a:srgbClr val="000000"/>
                </a:solidFill>
                <a:latin typeface="Calibri"/>
                <a:ea typeface="DejaVu Sans"/>
              </a:rPr>
              <a:t> 0001.., </a:t>
            </a:r>
            <a:r>
              <a:rPr lang="en-US" sz="2000" b="0" strike="noStrike" spc="-1" dirty="0" err="1">
                <a:solidFill>
                  <a:srgbClr val="000000"/>
                </a:solidFill>
                <a:latin typeface="Calibri"/>
                <a:ea typeface="DejaVu Sans"/>
              </a:rPr>
              <a:t>số</a:t>
            </a:r>
            <a:r>
              <a:rPr lang="en-US" sz="2000" b="0" strike="noStrike" spc="-1" dirty="0">
                <a:solidFill>
                  <a:srgbClr val="000000"/>
                </a:solidFill>
                <a:latin typeface="Calibri"/>
                <a:ea typeface="DejaVu Sans"/>
              </a:rPr>
              <a:t> 9 </a:t>
            </a:r>
            <a:r>
              <a:rPr lang="en-US" sz="2000" b="0" strike="noStrike" spc="-1" dirty="0" err="1">
                <a:solidFill>
                  <a:srgbClr val="000000"/>
                </a:solidFill>
                <a:latin typeface="Calibri"/>
                <a:ea typeface="DejaVu Sans"/>
              </a:rPr>
              <a:t>bằng</a:t>
            </a:r>
            <a:r>
              <a:rPr lang="en-US" sz="2000" b="0" strike="noStrike" spc="-1" dirty="0">
                <a:solidFill>
                  <a:srgbClr val="000000"/>
                </a:solidFill>
                <a:latin typeface="Calibri"/>
                <a:ea typeface="DejaVu Sans"/>
              </a:rPr>
              <a:t> 1001 </a:t>
            </a:r>
            <a:r>
              <a:rPr lang="en-US" sz="2000" b="0" strike="noStrike" spc="-1" dirty="0" err="1">
                <a:solidFill>
                  <a:srgbClr val="000000"/>
                </a:solidFill>
                <a:latin typeface="Calibri"/>
                <a:ea typeface="DejaVu Sans"/>
              </a:rPr>
              <a:t>và</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có</a:t>
            </a:r>
            <a:r>
              <a:rPr lang="en-US" sz="2000" b="0" strike="noStrike" spc="-1" dirty="0">
                <a:solidFill>
                  <a:srgbClr val="000000"/>
                </a:solidFill>
                <a:latin typeface="Calibri"/>
                <a:ea typeface="DejaVu Sans"/>
              </a:rPr>
              <a:t> 6 </a:t>
            </a:r>
            <a:r>
              <a:rPr lang="en-US" sz="2000" b="0" strike="noStrike" spc="-1" dirty="0" err="1">
                <a:solidFill>
                  <a:srgbClr val="000000"/>
                </a:solidFill>
                <a:latin typeface="Calibri"/>
                <a:ea typeface="DejaVu Sans"/>
              </a:rPr>
              <a:t>tổ</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hợp</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thừa</a:t>
            </a:r>
            <a:r>
              <a:rPr lang="en-US" sz="2000" b="0" strike="noStrike" spc="-1" dirty="0">
                <a:solidFill>
                  <a:srgbClr val="000000"/>
                </a:solidFill>
                <a:latin typeface="Calibri"/>
                <a:ea typeface="DejaVu Sans"/>
              </a:rPr>
              <a:t> 1010,.., 1111</a:t>
            </a:r>
            <a:endParaRPr lang="en-US" sz="2000" b="0" strike="noStrike" spc="-1" dirty="0">
              <a:latin typeface="Arial"/>
            </a:endParaRPr>
          </a:p>
          <a:p>
            <a:pPr marL="228600" indent="-21960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Mã</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không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có</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tổ</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hợp</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thừa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được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gọi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mã</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đầy</a:t>
            </a:r>
            <a:endParaRPr lang="en-US" sz="2800" b="0" strike="noStrike" spc="-1" dirty="0">
              <a:latin typeface="Arial"/>
            </a:endParaRPr>
          </a:p>
          <a:p>
            <a:pPr>
              <a:lnSpc>
                <a:spcPct val="100000"/>
              </a:lnSpc>
            </a:pPr>
            <a:endParaRPr lang="en-US" sz="2800" b="0" strike="noStrike" spc="-1" dirty="0">
              <a:latin typeface="Arial"/>
            </a:endParaRPr>
          </a:p>
          <a:p>
            <a:pPr>
              <a:lnSpc>
                <a:spcPct val="100000"/>
              </a:lnSpc>
            </a:pPr>
            <a:endParaRPr lang="en-US" sz="2800" b="0" strike="noStrike" spc="-1" dirty="0">
              <a:latin typeface="Arial"/>
            </a:endParaRPr>
          </a:p>
          <a:p>
            <a:pPr>
              <a:lnSpc>
                <a:spcPct val="100000"/>
              </a:lnSpc>
            </a:pPr>
            <a:endParaRPr lang="en-US" sz="2800" b="0" strike="noStrike" spc="-1" dirty="0">
              <a:latin typeface="Arial"/>
            </a:endParaRPr>
          </a:p>
          <a:p>
            <a:pPr>
              <a:lnSpc>
                <a:spcPct val="100000"/>
              </a:lnSpc>
            </a:pPr>
            <a:endParaRPr lang="en-US" sz="2800" b="0" strike="noStrike" spc="-1" dirty="0">
              <a:latin typeface="Arial"/>
            </a:endParaRPr>
          </a:p>
          <a:p>
            <a:pPr>
              <a:lnSpc>
                <a:spcPct val="100000"/>
              </a:lnSpc>
            </a:pPr>
            <a:endParaRPr lang="en-US" sz="2800" b="0" strike="noStrike" spc="-1" dirty="0">
              <a:latin typeface="Arial"/>
            </a:endParaRPr>
          </a:p>
          <a:p>
            <a:pPr>
              <a:lnSpc>
                <a:spcPct val="100000"/>
              </a:lnSpc>
            </a:pPr>
            <a:endParaRPr lang="en-US" sz="2800" b="0" strike="noStrike" spc="-1" dirty="0">
              <a:latin typeface="Arial"/>
            </a:endParaRPr>
          </a:p>
          <a:p>
            <a:pPr>
              <a:lnSpc>
                <a:spcPct val="100000"/>
              </a:lnSpc>
            </a:pPr>
            <a:endParaRPr lang="en-US" sz="2800" b="0" strike="noStrike" spc="-1" dirty="0">
              <a:latin typeface="Arial"/>
            </a:endParaRPr>
          </a:p>
        </p:txBody>
      </p:sp>
    </p:spTree>
    <p:extLst>
      <p:ext uri="{BB962C8B-B14F-4D97-AF65-F5344CB8AC3E}">
        <p14:creationId xmlns:p14="http://schemas.microsoft.com/office/powerpoint/2010/main" val="191803209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4.6.1 Mã Huffman </a:t>
            </a:r>
            <a:endParaRPr lang="en-US" sz="4400" b="0" strike="noStrike" spc="-1">
              <a:latin typeface="Arial"/>
            </a:endParaRPr>
          </a:p>
        </p:txBody>
      </p:sp>
      <p:sp>
        <p:nvSpPr>
          <p:cNvPr id="462"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Mã Huffman:</a:t>
            </a:r>
            <a:endParaRPr lang="en-US" sz="28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Đề xuất bởi Huffman</a:t>
            </a:r>
            <a:endParaRPr lang="en-US" sz="24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Gán cho mỗi tin một từ mã có độ dài tỷ lệ nghịch với xác suất xuất hiện của tin </a:t>
            </a:r>
            <a:endParaRPr lang="en-US" sz="24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Mã tạo ra là mã thỏa mãn giới hạn về độ dài trung bình và có tính prefix </a:t>
            </a:r>
            <a:endParaRPr lang="en-US" sz="24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Thuật toán tìm bộ mã: Liên tiếp thực hiện rút gọn nguồn từ q ký hiệu nguồn về còn r ký hiệu</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CustomShape 1"/>
          <p:cNvSpPr/>
          <p:nvPr/>
        </p:nvSpPr>
        <p:spPr>
          <a:xfrm>
            <a:off x="609480" y="221040"/>
            <a:ext cx="10966320" cy="1244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4.6.1. Mã Huffman</a:t>
            </a:r>
            <a:endParaRPr lang="en-US" sz="4400" b="0" strike="noStrike" spc="-1">
              <a:latin typeface="Arial"/>
            </a:endParaRPr>
          </a:p>
        </p:txBody>
      </p:sp>
      <p:sp>
        <p:nvSpPr>
          <p:cNvPr id="464" name="CustomShape 2"/>
          <p:cNvSpPr/>
          <p:nvPr/>
        </p:nvSpPr>
        <p:spPr>
          <a:xfrm>
            <a:off x="609480" y="1604520"/>
            <a:ext cx="10966320" cy="39711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7500" lnSpcReduction="20000"/>
          </a:bodyPr>
          <a:lstStyle/>
          <a:p>
            <a:pPr marL="432000" indent="-31788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Thuật toán rút gọn nguồn:</a:t>
            </a:r>
            <a:endParaRPr lang="en-US" sz="3200" b="0" strike="noStrike" spc="-1">
              <a:latin typeface="Arial"/>
            </a:endParaRPr>
          </a:p>
          <a:p>
            <a:pPr marL="864000" lvl="3" indent="-21024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Giả sử nguồn S có q tin, (si: i=1,..,q)  có xác suất xuất hiện mỗi tin (p(si): i=1,..,q)</a:t>
            </a:r>
            <a:endParaRPr lang="en-US" sz="3200" b="0" strike="noStrike" spc="-1">
              <a:latin typeface="Arial"/>
            </a:endParaRPr>
          </a:p>
          <a:p>
            <a:pPr marL="864000" lvl="3" indent="-21024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Xếp các tin theo thứ tự xác suất các tin giảm dần và giả sử sau sắp xếp có p(s1)&gt;=p(s2)&gt;=..&gt;=p(sq)</a:t>
            </a:r>
            <a:endParaRPr lang="en-US" sz="3200" b="0" strike="noStrike" spc="-1">
              <a:latin typeface="Arial"/>
            </a:endParaRPr>
          </a:p>
          <a:p>
            <a:pPr marL="864000" lvl="3" indent="-21024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Thay  r tin cuối trong dãy các tin được sắp xếp bằng 1 tin mới s’ có xác suất xuất hiện là tổng các tin được nhóm vào</a:t>
            </a:r>
            <a:endParaRPr lang="en-US" sz="3200" b="0" strike="noStrike" spc="-1">
              <a:latin typeface="Arial"/>
            </a:endParaRPr>
          </a:p>
          <a:p>
            <a:pPr marL="864000" lvl="3" indent="-21024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 Nguồn nhận được sau rút gọn được ký hiệu S1.</a:t>
            </a:r>
            <a:endParaRPr lang="en-US" sz="3200" b="0" strike="noStrike" spc="-1">
              <a:latin typeface="Arial"/>
            </a:endParaRPr>
          </a:p>
          <a:p>
            <a:pPr marL="864000" lvl="3" indent="-21024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Tiếp tục rút gọn nguồn thành S2, S3,..bằng thuất toán sắp xếp và nhóm tương tự cho đến khi nguồn mới chỉ còn r tin </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CustomShape 1"/>
          <p:cNvSpPr/>
          <p:nvPr/>
        </p:nvSpPr>
        <p:spPr>
          <a:xfrm>
            <a:off x="609480" y="273600"/>
            <a:ext cx="10966320" cy="1138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4.6.1. Mã Huffman</a:t>
            </a:r>
            <a:endParaRPr lang="en-US" sz="4400" b="0" strike="noStrike" spc="-1">
              <a:latin typeface="Arial"/>
            </a:endParaRPr>
          </a:p>
        </p:txBody>
      </p:sp>
      <p:sp>
        <p:nvSpPr>
          <p:cNvPr id="466" name="CustomShape 2"/>
          <p:cNvSpPr/>
          <p:nvPr/>
        </p:nvSpPr>
        <p:spPr>
          <a:xfrm>
            <a:off x="609480" y="1604520"/>
            <a:ext cx="10966320" cy="39711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5000" lnSpcReduction="10000"/>
          </a:bodyPr>
          <a:lstStyle/>
          <a:p>
            <a:pPr marL="432000" indent="-31824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Thuật toán rút gọn nguồn chỉ có thể rút gọn một nguồn về nguồn mới có chính xác r tin, nếu nguồn ban đầu có số tin  q = r + a(r-1) tin. Ở đây a là số nguyên không âm.</a:t>
            </a:r>
            <a:endParaRPr lang="en-US" sz="3200" b="0" strike="noStrike" spc="-1">
              <a:latin typeface="Arial"/>
            </a:endParaRPr>
          </a:p>
          <a:p>
            <a:pPr marL="864000" lvl="1" indent="-31824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Với r = 2, mã nhị phân, điều kiện trên đúng với mọi q &gt;= 0</a:t>
            </a:r>
            <a:endParaRPr lang="en-US" sz="2800" b="0" strike="noStrike" spc="-1">
              <a:latin typeface="Arial"/>
            </a:endParaRPr>
          </a:p>
          <a:p>
            <a:pPr marL="864000" lvl="1" indent="-31824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Với r &gt; 2, nếu a = (q-r)/(r-1) không nguyên (không thỏa mãn điều kiện trên) thì cần phải thêm một số tin ‘ảo’ có xác suất bằng 0 vào nguồn trược khi rút gọn nguồn.</a:t>
            </a:r>
            <a:endParaRPr lang="en-US" sz="2800" b="0" strike="noStrike" spc="-1">
              <a:latin typeface="Arial"/>
            </a:endParaRPr>
          </a:p>
          <a:p>
            <a:pPr marL="864000" lvl="1" indent="-31824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Số tin cần thêm vào phải đẩm bảo số tin của nguồn được bổ sung các tin này là q’ = r + a’(r-1), a’ là số nguyên. Vậy a’ phải là số nguyên bé nhất nhỏ hơn hoặc bằng a. (Số tin được thêm vào là q’ - q).</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4.6.1 Mã Huffman</a:t>
            </a:r>
            <a:endParaRPr lang="en-US" sz="4400" b="0" strike="noStrike" spc="-1">
              <a:latin typeface="Arial"/>
            </a:endParaRPr>
          </a:p>
        </p:txBody>
      </p:sp>
      <p:sp>
        <p:nvSpPr>
          <p:cNvPr id="468"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Xác định từ mã Huffman cho mỗi tin của nguồn:</a:t>
            </a:r>
            <a:endParaRPr lang="en-US" sz="28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Tại mỗi bước rút gọn nguồn, mỗi tin trong r tin cuối (được thay bằng một tin mới s’) sẽ được gán tùy ý vào 1 ký hiệu mã (mã cơ số r sẽ có r ký hiệu mã).</a:t>
            </a:r>
            <a:endParaRPr lang="en-US" sz="24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Từ mã của mỗi tin của nguồn sẽ là chuỗi các ký hiệu mã gán cho chính tin này của nguồn và các tin mới (s’) chứa nó. Thứ tự các ký hiệu mã trong từ mã ngược với thứ tự thay thế tạo tin mới.</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4.6.1. Mã Huffman (Cont.)</a:t>
            </a:r>
            <a:endParaRPr lang="en-US" sz="4400" b="0" strike="noStrike" spc="-1">
              <a:latin typeface="Arial"/>
            </a:endParaRPr>
          </a:p>
        </p:txBody>
      </p:sp>
      <p:sp>
        <p:nvSpPr>
          <p:cNvPr id="470"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Ví dụ:</a:t>
            </a:r>
            <a:endParaRPr lang="en-US" sz="28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Nguồn có:</a:t>
            </a: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Áp dụng thuật toán tìm mã Huffman:</a:t>
            </a:r>
            <a:endParaRPr lang="en-US" sz="2400" b="0" strike="noStrike" spc="-1">
              <a:latin typeface="Arial"/>
            </a:endParaRPr>
          </a:p>
          <a:p>
            <a:pPr marL="457200">
              <a:lnSpc>
                <a:spcPct val="90000"/>
              </a:lnSpc>
              <a:spcBef>
                <a:spcPts val="499"/>
              </a:spcBef>
            </a:pPr>
            <a:r>
              <a:rPr lang="en-US" sz="2400" b="0" strike="noStrike" spc="-1">
                <a:solidFill>
                  <a:srgbClr val="000000"/>
                </a:solidFill>
                <a:latin typeface="Calibri"/>
                <a:ea typeface="DejaVu Sans"/>
              </a:rPr>
              <a:t> </a:t>
            </a:r>
            <a:endParaRPr lang="en-US" sz="2400" b="0" strike="noStrike" spc="-1">
              <a:latin typeface="Arial"/>
            </a:endParaRPr>
          </a:p>
        </p:txBody>
      </p:sp>
      <p:pic>
        <p:nvPicPr>
          <p:cNvPr id="471" name="Picture 3"/>
          <p:cNvPicPr/>
          <p:nvPr/>
        </p:nvPicPr>
        <p:blipFill>
          <a:blip r:embed="rId2"/>
          <a:stretch/>
        </p:blipFill>
        <p:spPr>
          <a:xfrm>
            <a:off x="576360" y="2762280"/>
            <a:ext cx="7558560" cy="943560"/>
          </a:xfrm>
          <a:prstGeom prst="rect">
            <a:avLst/>
          </a:prstGeom>
          <a:ln>
            <a:noFill/>
          </a:ln>
        </p:spPr>
      </p:pic>
      <p:pic>
        <p:nvPicPr>
          <p:cNvPr id="472" name="Picture 4"/>
          <p:cNvPicPr/>
          <p:nvPr/>
        </p:nvPicPr>
        <p:blipFill>
          <a:blip r:embed="rId3"/>
          <a:stretch/>
        </p:blipFill>
        <p:spPr>
          <a:xfrm>
            <a:off x="8649000" y="1062720"/>
            <a:ext cx="2610000" cy="5056920"/>
          </a:xfrm>
          <a:prstGeom prst="rect">
            <a:avLst/>
          </a:prstGeom>
          <a:ln>
            <a:noFill/>
          </a:ln>
        </p:spPr>
      </p:pic>
      <p:pic>
        <p:nvPicPr>
          <p:cNvPr id="473" name="Picture 5"/>
          <p:cNvPicPr/>
          <p:nvPr/>
        </p:nvPicPr>
        <p:blipFill>
          <a:blip r:embed="rId4"/>
          <a:stretch/>
        </p:blipFill>
        <p:spPr>
          <a:xfrm>
            <a:off x="2431080" y="4209120"/>
            <a:ext cx="3848760" cy="20937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4.6.1. Mã Huffman (Cont.)</a:t>
            </a:r>
            <a:endParaRPr lang="en-US" sz="4400" b="0" strike="noStrike" spc="-1">
              <a:latin typeface="Arial"/>
            </a:endParaRPr>
          </a:p>
        </p:txBody>
      </p:sp>
      <p:sp>
        <p:nvSpPr>
          <p:cNvPr id="475" name="CustomShape 2"/>
          <p:cNvSpPr/>
          <p:nvPr/>
        </p:nvSpPr>
        <p:spPr>
          <a:xfrm>
            <a:off x="838080" y="1825560"/>
            <a:ext cx="10506600" cy="434232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 </a:t>
            </a:r>
            <a:endParaRPr lang="en-US" sz="2800" b="0" strike="noStrike" spc="-1">
              <a:latin typeface="Arial"/>
            </a:endParaRPr>
          </a:p>
        </p:txBody>
      </p:sp>
      <p:pic>
        <p:nvPicPr>
          <p:cNvPr id="476" name="Picture 6"/>
          <p:cNvPicPr/>
          <p:nvPr/>
        </p:nvPicPr>
        <p:blipFill>
          <a:blip r:embed="rId3"/>
          <a:stretch/>
        </p:blipFill>
        <p:spPr>
          <a:xfrm>
            <a:off x="1114560" y="2657520"/>
            <a:ext cx="7058520" cy="924480"/>
          </a:xfrm>
          <a:prstGeom prst="rect">
            <a:avLst/>
          </a:prstGeom>
          <a:ln>
            <a:noFill/>
          </a:ln>
        </p:spPr>
      </p:pic>
      <p:pic>
        <p:nvPicPr>
          <p:cNvPr id="477" name="Picture 7"/>
          <p:cNvPicPr/>
          <p:nvPr/>
        </p:nvPicPr>
        <p:blipFill>
          <a:blip r:embed="rId4"/>
          <a:stretch/>
        </p:blipFill>
        <p:spPr>
          <a:xfrm>
            <a:off x="5743440" y="4184280"/>
            <a:ext cx="343440" cy="410040"/>
          </a:xfrm>
          <a:prstGeom prst="rect">
            <a:avLst/>
          </a:prstGeom>
          <a:ln>
            <a:noFill/>
          </a:ln>
        </p:spPr>
      </p:pic>
      <p:pic>
        <p:nvPicPr>
          <p:cNvPr id="478" name="Picture 8"/>
          <p:cNvPicPr/>
          <p:nvPr/>
        </p:nvPicPr>
        <p:blipFill>
          <a:blip r:embed="rId5"/>
          <a:srcRect t="20208"/>
          <a:stretch/>
        </p:blipFill>
        <p:spPr>
          <a:xfrm>
            <a:off x="5174280" y="4671000"/>
            <a:ext cx="2148480" cy="3729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9" name="Picture 4"/>
          <p:cNvPicPr/>
          <p:nvPr/>
        </p:nvPicPr>
        <p:blipFill>
          <a:blip r:embed="rId3"/>
          <a:srcRect l="6608" t="2787" r="2106" b="1541"/>
          <a:stretch/>
        </p:blipFill>
        <p:spPr>
          <a:xfrm>
            <a:off x="6267600" y="2146320"/>
            <a:ext cx="5353560" cy="3540960"/>
          </a:xfrm>
          <a:prstGeom prst="rect">
            <a:avLst/>
          </a:prstGeom>
          <a:ln>
            <a:noFill/>
          </a:ln>
        </p:spPr>
      </p:pic>
      <p:sp>
        <p:nvSpPr>
          <p:cNvPr id="480"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4.6.1. Mã Huffman (Cont.)</a:t>
            </a:r>
            <a:endParaRPr lang="en-US" sz="4400" b="0" strike="noStrike" spc="-1">
              <a:latin typeface="Arial"/>
            </a:endParaRPr>
          </a:p>
        </p:txBody>
      </p:sp>
      <p:sp>
        <p:nvSpPr>
          <p:cNvPr id="481"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19600">
              <a:lnSpc>
                <a:spcPct val="90000"/>
              </a:lnSpc>
              <a:spcBef>
                <a:spcPts val="1001"/>
              </a:spcBef>
              <a:buClr>
                <a:srgbClr val="000000"/>
              </a:buClr>
              <a:buFont typeface="Arial"/>
              <a:buChar char="•"/>
            </a:pPr>
            <a:r>
              <a:rPr lang="en-US" sz="2200" b="0" strike="noStrike" spc="-1">
                <a:solidFill>
                  <a:srgbClr val="000000"/>
                </a:solidFill>
                <a:latin typeface="Calibri"/>
                <a:ea typeface="DejaVu Sans"/>
              </a:rPr>
              <a:t>Example:</a:t>
            </a:r>
            <a:endParaRPr lang="en-US" sz="2200" b="0" strike="noStrike" spc="-1">
              <a:latin typeface="Arial"/>
            </a:endParaRPr>
          </a:p>
          <a:p>
            <a:pPr marL="685800" lvl="1" indent="-219600">
              <a:lnSpc>
                <a:spcPct val="90000"/>
              </a:lnSpc>
              <a:spcBef>
                <a:spcPts val="499"/>
              </a:spcBef>
              <a:buClr>
                <a:srgbClr val="000000"/>
              </a:buClr>
              <a:buFont typeface="Arial"/>
              <a:buChar char="•"/>
            </a:pPr>
            <a:r>
              <a:rPr lang="en-US" sz="2200" b="0" strike="noStrike" spc="-1">
                <a:solidFill>
                  <a:srgbClr val="000000"/>
                </a:solidFill>
                <a:latin typeface="Calibri"/>
                <a:ea typeface="DejaVu Sans"/>
              </a:rPr>
              <a:t>Original Source :</a:t>
            </a:r>
            <a:endParaRPr lang="en-US" sz="2200" b="0" strike="noStrike" spc="-1">
              <a:latin typeface="Arial"/>
            </a:endParaRPr>
          </a:p>
          <a:p>
            <a:pPr>
              <a:lnSpc>
                <a:spcPct val="100000"/>
              </a:lnSpc>
            </a:pPr>
            <a:endParaRPr lang="en-US" sz="2200" b="0" strike="noStrike" spc="-1">
              <a:latin typeface="Arial"/>
            </a:endParaRPr>
          </a:p>
          <a:p>
            <a:pPr>
              <a:lnSpc>
                <a:spcPct val="100000"/>
              </a:lnSpc>
            </a:pPr>
            <a:endParaRPr lang="en-US" sz="2200" b="0" strike="noStrike" spc="-1">
              <a:latin typeface="Arial"/>
            </a:endParaRPr>
          </a:p>
          <a:p>
            <a:pPr>
              <a:lnSpc>
                <a:spcPct val="100000"/>
              </a:lnSpc>
            </a:pPr>
            <a:endParaRPr lang="en-US" sz="2200" b="0" strike="noStrike" spc="-1">
              <a:latin typeface="Arial"/>
            </a:endParaRPr>
          </a:p>
          <a:p>
            <a:pPr>
              <a:lnSpc>
                <a:spcPct val="100000"/>
              </a:lnSpc>
            </a:pPr>
            <a:endParaRPr lang="en-US" sz="2200" b="0" strike="noStrike" spc="-1">
              <a:latin typeface="Arial"/>
            </a:endParaRPr>
          </a:p>
        </p:txBody>
      </p:sp>
      <p:pic>
        <p:nvPicPr>
          <p:cNvPr id="482" name="Picture 6"/>
          <p:cNvPicPr/>
          <p:nvPr/>
        </p:nvPicPr>
        <p:blipFill>
          <a:blip r:embed="rId4"/>
          <a:stretch/>
        </p:blipFill>
        <p:spPr>
          <a:xfrm>
            <a:off x="1409760" y="2549880"/>
            <a:ext cx="5648760" cy="738360"/>
          </a:xfrm>
          <a:prstGeom prst="rect">
            <a:avLst/>
          </a:prstGeom>
          <a:ln>
            <a:noFill/>
          </a:ln>
        </p:spPr>
      </p:pic>
      <p:pic>
        <p:nvPicPr>
          <p:cNvPr id="483" name="Picture 3"/>
          <p:cNvPicPr/>
          <p:nvPr/>
        </p:nvPicPr>
        <p:blipFill>
          <a:blip r:embed="rId5"/>
          <a:stretch/>
        </p:blipFill>
        <p:spPr>
          <a:xfrm>
            <a:off x="2667600" y="3206880"/>
            <a:ext cx="2847960" cy="3412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4"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4.6.2. Mã số học (Arithmetic code)</a:t>
            </a:r>
            <a:endParaRPr lang="en-US" sz="4400" b="0" strike="noStrike" spc="-1">
              <a:latin typeface="Arial"/>
            </a:endParaRPr>
          </a:p>
        </p:txBody>
      </p:sp>
      <p:sp>
        <p:nvSpPr>
          <p:cNvPr id="485"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Thuật toán mã hóa nguồn Huffman cho bộ mã tối ưu theo định lý mã hóa cho kênh không nhiễu của Shannon,  nhưng hiệu suất mã không phải lúc nào cũng là 100% (khi cần thêm các tin ‘ảo’. Để tăng hiệu suất mã thì cần phải mở rộng nguồn trước khi mã hóa.</a:t>
            </a:r>
            <a:endParaRPr lang="en-US" sz="24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 Nhược điểm của mã Huffman:</a:t>
            </a:r>
            <a:endParaRPr lang="en-US" sz="24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 Bảng mã lớn khi phải mở rộng nguồn</a:t>
            </a:r>
            <a:endParaRPr lang="en-US" sz="20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 Mã Huffman cần truyền bảng mã đến nơi nhận để giải mã</a:t>
            </a:r>
            <a:endParaRPr lang="en-US" sz="20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 Nếu nguồn thay đổi tính thống kê, cần phải ước lượng tính thông kê và lập mã Huffman mới</a:t>
            </a:r>
            <a:endParaRPr lang="en-US" sz="20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Để giải quyết các nhược điểm của mã Huffman, có thể sử dụng mã số học</a:t>
            </a:r>
            <a:endParaRPr lang="en-US" sz="2400" b="0" strike="noStrike" spc="-1">
              <a:latin typeface="Arial"/>
            </a:endParaRPr>
          </a:p>
          <a:p>
            <a:pPr marL="457200">
              <a:lnSpc>
                <a:spcPct val="90000"/>
              </a:lnSpc>
              <a:spcBef>
                <a:spcPts val="49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6"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4.6.2. Mã số học</a:t>
            </a:r>
            <a:endParaRPr lang="en-US" sz="4400" b="0" strike="noStrike" spc="-1">
              <a:latin typeface="Arial"/>
            </a:endParaRPr>
          </a:p>
        </p:txBody>
      </p:sp>
      <p:sp>
        <p:nvSpPr>
          <p:cNvPr id="487"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số</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học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hóa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bản</a:t>
            </a:r>
            <a:r>
              <a:rPr lang="en-US" sz="2400" b="0" strike="noStrike" spc="-1" dirty="0">
                <a:solidFill>
                  <a:srgbClr val="000000"/>
                </a:solidFill>
                <a:latin typeface="Calibri"/>
                <a:ea typeface="DejaVu Sans"/>
              </a:rPr>
              <a:t> tin </a:t>
            </a:r>
            <a:r>
              <a:rPr lang="en-US" sz="2400" b="0" strike="noStrike" spc="-1" dirty="0" err="1">
                <a:solidFill>
                  <a:srgbClr val="000000"/>
                </a:solidFill>
                <a:latin typeface="Calibri"/>
                <a:ea typeface="DejaVu Sans"/>
              </a:rPr>
              <a:t>dựa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trên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việc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ánh</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xạ</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bản</a:t>
            </a:r>
            <a:r>
              <a:rPr lang="en-US" sz="2400" b="0" strike="noStrike" spc="-1" dirty="0">
                <a:solidFill>
                  <a:srgbClr val="000000"/>
                </a:solidFill>
                <a:latin typeface="Calibri"/>
                <a:ea typeface="DejaVu Sans"/>
              </a:rPr>
              <a:t> tin </a:t>
            </a:r>
            <a:r>
              <a:rPr lang="en-US" sz="2400" b="0" strike="noStrike" spc="-1" dirty="0" err="1">
                <a:solidFill>
                  <a:srgbClr val="000000"/>
                </a:solidFill>
                <a:latin typeface="Calibri"/>
                <a:ea typeface="DejaVu Sans"/>
              </a:rPr>
              <a:t>vào</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một</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điểm</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trong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đoạn</a:t>
            </a:r>
            <a:r>
              <a:rPr lang="en-US" sz="2400" b="0" strike="noStrike" spc="-1" dirty="0">
                <a:solidFill>
                  <a:srgbClr val="000000"/>
                </a:solidFill>
                <a:latin typeface="Calibri"/>
                <a:ea typeface="DejaVu Sans"/>
              </a:rPr>
              <a:t> con </a:t>
            </a:r>
            <a:r>
              <a:rPr lang="en-US" sz="2400" b="0" strike="noStrike" spc="-1" dirty="0" err="1">
                <a:solidFill>
                  <a:srgbClr val="000000"/>
                </a:solidFill>
                <a:latin typeface="Calibri"/>
                <a:ea typeface="DejaVu Sans"/>
              </a:rPr>
              <a:t>của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đoan</a:t>
            </a:r>
            <a:r>
              <a:rPr lang="en-US" sz="2400" b="0" strike="noStrike" spc="-1" dirty="0">
                <a:solidFill>
                  <a:srgbClr val="000000"/>
                </a:solidFill>
                <a:latin typeface="Calibri"/>
                <a:ea typeface="DejaVu Sans"/>
              </a:rPr>
              <a:t> [0,1) </a:t>
            </a:r>
            <a:r>
              <a:rPr lang="en-US" sz="2400" b="0" strike="noStrike" spc="-1" dirty="0" err="1">
                <a:solidFill>
                  <a:srgbClr val="000000"/>
                </a:solidFill>
                <a:latin typeface="Calibri"/>
                <a:ea typeface="DejaVu Sans"/>
              </a:rPr>
              <a:t>có</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điểm</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đầu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gọi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là</a:t>
            </a:r>
            <a:r>
              <a:rPr lang="en-US" sz="2400" b="0" strike="noStrike" spc="-1" dirty="0">
                <a:solidFill>
                  <a:srgbClr val="000000"/>
                </a:solidFill>
                <a:latin typeface="Calibri"/>
                <a:ea typeface="DejaVu Sans"/>
              </a:rPr>
              <a:t> I </a:t>
            </a:r>
            <a:r>
              <a:rPr lang="en-US" sz="2400" b="0" strike="noStrike" spc="-1" dirty="0" err="1">
                <a:solidFill>
                  <a:srgbClr val="000000"/>
                </a:solidFill>
                <a:latin typeface="Calibri"/>
                <a:ea typeface="DejaVu Sans"/>
              </a:rPr>
              <a:t>và</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điểm</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cuối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gọi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là</a:t>
            </a:r>
            <a:r>
              <a:rPr lang="en-US" sz="2400" b="0" strike="noStrike" spc="-1" dirty="0">
                <a:solidFill>
                  <a:srgbClr val="000000"/>
                </a:solidFill>
                <a:latin typeface="Calibri"/>
                <a:ea typeface="DejaVu Sans"/>
              </a:rPr>
              <a:t> U. </a:t>
            </a:r>
            <a:r>
              <a:rPr lang="en-US" sz="2400" b="0" strike="noStrike" spc="-1" dirty="0" err="1">
                <a:solidFill>
                  <a:srgbClr val="000000"/>
                </a:solidFill>
                <a:latin typeface="Calibri"/>
                <a:ea typeface="DejaVu Sans"/>
              </a:rPr>
              <a:t>Điểm</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được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chọn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là</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điểm</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có</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giá</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trị</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là</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phân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số</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nhị</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phân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với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độ</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dài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tương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ứng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với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lượng</a:t>
            </a:r>
            <a:r>
              <a:rPr lang="en-US" sz="2400" b="0" strike="noStrike" spc="-1" dirty="0">
                <a:solidFill>
                  <a:srgbClr val="000000"/>
                </a:solidFill>
                <a:latin typeface="Calibri"/>
                <a:ea typeface="DejaVu Sans"/>
              </a:rPr>
              <a:t> tin </a:t>
            </a:r>
            <a:r>
              <a:rPr lang="en-US" sz="2400" b="0" strike="noStrike" spc="-1" dirty="0" err="1">
                <a:solidFill>
                  <a:srgbClr val="000000"/>
                </a:solidFill>
                <a:latin typeface="Calibri"/>
                <a:ea typeface="DejaVu Sans"/>
              </a:rPr>
              <a:t>chưa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trong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bản</a:t>
            </a:r>
            <a:r>
              <a:rPr lang="en-US" sz="2400" b="0" strike="noStrike" spc="-1" dirty="0">
                <a:solidFill>
                  <a:srgbClr val="000000"/>
                </a:solidFill>
                <a:latin typeface="Calibri"/>
                <a:ea typeface="DejaVu Sans"/>
              </a:rPr>
              <a:t> tin</a:t>
            </a:r>
            <a:endParaRPr lang="en-US" sz="2400" b="0" strike="noStrike" spc="-1" dirty="0">
              <a:latin typeface="Arial"/>
            </a:endParaRPr>
          </a:p>
          <a:p>
            <a:pPr marL="228600"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Để</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tính</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đoạn</a:t>
            </a:r>
            <a:r>
              <a:rPr lang="en-US" sz="2400" b="0" strike="noStrike" spc="-1" dirty="0">
                <a:solidFill>
                  <a:srgbClr val="000000"/>
                </a:solidFill>
                <a:latin typeface="Calibri"/>
                <a:ea typeface="DejaVu Sans"/>
              </a:rPr>
              <a:t> con </a:t>
            </a:r>
            <a:r>
              <a:rPr lang="en-US" sz="2400" b="0" strike="noStrike" spc="-1" dirty="0" err="1">
                <a:solidFill>
                  <a:srgbClr val="000000"/>
                </a:solidFill>
                <a:latin typeface="Calibri"/>
                <a:ea typeface="DejaVu Sans"/>
              </a:rPr>
              <a:t>cho</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bản</a:t>
            </a:r>
            <a:r>
              <a:rPr lang="en-US" sz="2400" b="0" strike="noStrike" spc="-1" dirty="0">
                <a:solidFill>
                  <a:srgbClr val="000000"/>
                </a:solidFill>
                <a:latin typeface="Calibri"/>
                <a:ea typeface="DejaVu Sans"/>
              </a:rPr>
              <a:t> tin,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số</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học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dựa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vào</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hàm</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phân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bố</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xác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suất</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của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các</a:t>
            </a:r>
            <a:r>
              <a:rPr lang="en-US" sz="2400" b="0" strike="noStrike" spc="-1" dirty="0">
                <a:solidFill>
                  <a:srgbClr val="000000"/>
                </a:solidFill>
                <a:latin typeface="Calibri"/>
                <a:ea typeface="DejaVu Sans"/>
              </a:rPr>
              <a:t> tin </a:t>
            </a:r>
            <a:r>
              <a:rPr lang="en-US" sz="2400" b="0" strike="noStrike" spc="-1" dirty="0" err="1">
                <a:solidFill>
                  <a:srgbClr val="000000"/>
                </a:solidFill>
                <a:latin typeface="Calibri"/>
                <a:ea typeface="DejaVu Sans"/>
              </a:rPr>
              <a:t>của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nguồn</a:t>
            </a:r>
            <a:r>
              <a:rPr lang="en-US" sz="2400" b="0" strike="noStrike" spc="-1" dirty="0">
                <a:solidFill>
                  <a:srgbClr val="000000"/>
                </a:solidFill>
                <a:latin typeface="Calibri"/>
                <a:ea typeface="DejaVu Sans"/>
              </a:rPr>
              <a:t>.</a:t>
            </a:r>
            <a:endParaRPr lang="en-US" sz="2400" b="0" strike="noStrike" spc="-1" dirty="0">
              <a:latin typeface="Arial"/>
            </a:endParaRPr>
          </a:p>
          <a:p>
            <a:pPr marL="432000" lvl="1" indent="-210960">
              <a:lnSpc>
                <a:spcPct val="90000"/>
              </a:lnSpc>
              <a:spcBef>
                <a:spcPts val="499"/>
              </a:spcBef>
              <a:buClr>
                <a:srgbClr val="000000"/>
              </a:buClr>
              <a:buSzPct val="45000"/>
              <a:buFont typeface="Wingdings" charset="2"/>
              <a:buChar char=""/>
            </a:pPr>
            <a:r>
              <a:rPr lang="en-US" sz="2400" b="0" strike="noStrike" spc="-1" dirty="0" err="1">
                <a:solidFill>
                  <a:srgbClr val="000000"/>
                </a:solidFill>
                <a:latin typeface="Calibri"/>
                <a:ea typeface="DejaVu Sans"/>
              </a:rPr>
              <a:t>Nguồn</a:t>
            </a:r>
            <a:r>
              <a:rPr lang="en-US" sz="2400" b="0" strike="noStrike" spc="-1" dirty="0">
                <a:solidFill>
                  <a:srgbClr val="000000"/>
                </a:solidFill>
                <a:latin typeface="Calibri"/>
                <a:ea typeface="DejaVu Sans"/>
              </a:rPr>
              <a:t> S ={</a:t>
            </a:r>
            <a:r>
              <a:rPr lang="en-US" sz="2400" b="0" strike="noStrike" spc="-1" dirty="0" err="1">
                <a:solidFill>
                  <a:srgbClr val="000000"/>
                </a:solidFill>
                <a:latin typeface="Calibri"/>
                <a:ea typeface="DejaVu Sans"/>
              </a:rPr>
              <a:t>si</a:t>
            </a:r>
            <a:r>
              <a:rPr lang="en-US" sz="2400" b="0" strike="noStrike" spc="-1" dirty="0">
                <a:solidFill>
                  <a:srgbClr val="000000"/>
                </a:solidFill>
                <a:latin typeface="Calibri"/>
                <a:ea typeface="DejaVu Sans"/>
              </a:rPr>
              <a:t>: i=1,..,q} </a:t>
            </a:r>
            <a:r>
              <a:rPr lang="en-US" sz="2400" b="0" strike="noStrike" spc="-1" dirty="0" err="1">
                <a:solidFill>
                  <a:srgbClr val="000000"/>
                </a:solidFill>
                <a:latin typeface="Calibri"/>
                <a:ea typeface="DejaVu Sans"/>
              </a:rPr>
              <a:t>có</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phân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bố</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xác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suất</a:t>
            </a:r>
            <a:r>
              <a:rPr lang="en-US" sz="2400" b="0" strike="noStrike" spc="-1" dirty="0">
                <a:solidFill>
                  <a:srgbClr val="000000"/>
                </a:solidFill>
                <a:latin typeface="Calibri"/>
                <a:ea typeface="DejaVu Sans"/>
              </a:rPr>
              <a:t> P(S) = {p(</a:t>
            </a:r>
            <a:r>
              <a:rPr lang="en-US" sz="2400" b="0" strike="noStrike" spc="-1" dirty="0" err="1">
                <a:solidFill>
                  <a:srgbClr val="000000"/>
                </a:solidFill>
                <a:latin typeface="Calibri"/>
                <a:ea typeface="DejaVu Sans"/>
              </a:rPr>
              <a:t>si</a:t>
            </a:r>
            <a:r>
              <a:rPr lang="en-US" sz="2400" b="0" strike="noStrike" spc="-1" dirty="0">
                <a:solidFill>
                  <a:srgbClr val="000000"/>
                </a:solidFill>
                <a:latin typeface="Calibri"/>
                <a:ea typeface="DejaVu Sans"/>
              </a:rPr>
              <a:t>)}</a:t>
            </a:r>
            <a:endParaRPr lang="en-US" sz="2400" b="0" strike="noStrike" spc="-1" dirty="0">
              <a:latin typeface="Arial"/>
            </a:endParaRPr>
          </a:p>
          <a:p>
            <a:pPr marL="432000" lvl="1" indent="-210960">
              <a:lnSpc>
                <a:spcPct val="90000"/>
              </a:lnSpc>
              <a:spcBef>
                <a:spcPts val="499"/>
              </a:spcBef>
              <a:buClr>
                <a:srgbClr val="000000"/>
              </a:buClr>
              <a:buSzPct val="45000"/>
              <a:buFont typeface="Wingdings" charset="2"/>
              <a:buChar char=""/>
            </a:pPr>
            <a:r>
              <a:rPr lang="en-US" sz="2400" b="0" strike="noStrike" spc="-1" dirty="0" err="1">
                <a:solidFill>
                  <a:srgbClr val="000000"/>
                </a:solidFill>
                <a:latin typeface="Calibri"/>
                <a:ea typeface="DejaVu Sans"/>
              </a:rPr>
              <a:t>Hàm</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phân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bố</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xác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suất</a:t>
            </a:r>
            <a:r>
              <a:rPr lang="en-US" sz="2400" b="0" strike="noStrike" spc="-1" dirty="0">
                <a:solidFill>
                  <a:srgbClr val="000000"/>
                </a:solidFill>
                <a:latin typeface="Calibri"/>
                <a:ea typeface="DejaVu Sans"/>
              </a:rPr>
              <a:t> F(</a:t>
            </a:r>
            <a:r>
              <a:rPr lang="en-US" sz="2400" b="0" strike="noStrike" spc="-1" dirty="0" err="1">
                <a:solidFill>
                  <a:srgbClr val="000000"/>
                </a:solidFill>
                <a:latin typeface="Calibri"/>
                <a:ea typeface="DejaVu Sans"/>
              </a:rPr>
              <a:t>si</a:t>
            </a:r>
            <a:r>
              <a:rPr lang="en-US" sz="2400" b="0" strike="noStrike" spc="-1" dirty="0">
                <a:solidFill>
                  <a:srgbClr val="000000"/>
                </a:solidFill>
                <a:latin typeface="Calibri"/>
                <a:ea typeface="DejaVu Sans"/>
              </a:rPr>
              <a:t>) = Sum{p(</a:t>
            </a:r>
            <a:r>
              <a:rPr lang="en-US" sz="2400" b="0" strike="noStrike" spc="-1" dirty="0" err="1">
                <a:solidFill>
                  <a:srgbClr val="000000"/>
                </a:solidFill>
                <a:latin typeface="Calibri"/>
                <a:ea typeface="DejaVu Sans"/>
              </a:rPr>
              <a:t>sj</a:t>
            </a:r>
            <a:r>
              <a:rPr lang="en-US" sz="2400" b="0" strike="noStrike" spc="-1" dirty="0">
                <a:solidFill>
                  <a:srgbClr val="000000"/>
                </a:solidFill>
                <a:latin typeface="Calibri"/>
                <a:ea typeface="DejaVu Sans"/>
              </a:rPr>
              <a:t>): j=0,..,i-1} </a:t>
            </a:r>
            <a:endParaRPr lang="en-US" sz="2400" b="0" strike="noStrike" spc="-1" dirty="0">
              <a:latin typeface="Arial"/>
            </a:endParaRPr>
          </a:p>
          <a:p>
            <a:pPr marL="228600"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Bản</a:t>
            </a:r>
            <a:r>
              <a:rPr lang="en-US" sz="2400" b="0" strike="noStrike" spc="-1" dirty="0">
                <a:solidFill>
                  <a:srgbClr val="000000"/>
                </a:solidFill>
                <a:latin typeface="Calibri"/>
                <a:ea typeface="DejaVu Sans"/>
              </a:rPr>
              <a:t> tin </a:t>
            </a:r>
            <a:r>
              <a:rPr lang="en-US" sz="2400" b="0" strike="noStrike" spc="-1" dirty="0" err="1">
                <a:solidFill>
                  <a:srgbClr val="000000"/>
                </a:solidFill>
                <a:latin typeface="Calibri"/>
                <a:ea typeface="DejaVu Sans"/>
              </a:rPr>
              <a:t>dài</a:t>
            </a:r>
            <a:r>
              <a:rPr lang="en-US" sz="2400" b="0" strike="noStrike" spc="-1" dirty="0">
                <a:solidFill>
                  <a:srgbClr val="000000"/>
                </a:solidFill>
                <a:latin typeface="Calibri"/>
                <a:ea typeface="DejaVu Sans"/>
              </a:rPr>
              <a:t> n, si1,si2,..,s</a:t>
            </a:r>
            <a:r>
              <a:rPr lang="en-US" dirty="0"/>
              <a:t>in</a:t>
            </a:r>
          </a:p>
          <a:p>
            <a:pPr marL="432000" lvl="1" indent="-210960">
              <a:lnSpc>
                <a:spcPct val="90000"/>
              </a:lnSpc>
              <a:spcBef>
                <a:spcPts val="499"/>
              </a:spcBef>
              <a:buClr>
                <a:srgbClr val="000000"/>
              </a:buClr>
              <a:buSzPct val="45000"/>
              <a:buFont typeface="Wingdings" charset="2"/>
              <a:buChar char=""/>
            </a:pP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si</a:t>
            </a:r>
            <a:r>
              <a:rPr lang="en-US" sz="2400" b="0" strike="noStrike" spc="-1" dirty="0">
                <a:solidFill>
                  <a:srgbClr val="000000"/>
                </a:solidFill>
                <a:latin typeface="Calibri"/>
                <a:ea typeface="DejaVu Sans"/>
              </a:rPr>
              <a:t>: i=1,..,q </a:t>
            </a:r>
            <a:r>
              <a:rPr lang="en-US" sz="2400" b="0" strike="noStrike" spc="-1" dirty="0" err="1">
                <a:solidFill>
                  <a:srgbClr val="000000"/>
                </a:solidFill>
                <a:latin typeface="Calibri"/>
                <a:ea typeface="DejaVu Sans"/>
              </a:rPr>
              <a:t>là</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một</a:t>
            </a:r>
            <a:r>
              <a:rPr lang="en-US" sz="2400" b="0" strike="noStrike" spc="-1" dirty="0">
                <a:solidFill>
                  <a:srgbClr val="000000"/>
                </a:solidFill>
                <a:latin typeface="Calibri"/>
                <a:ea typeface="DejaVu Sans"/>
              </a:rPr>
              <a:t> tin </a:t>
            </a:r>
            <a:r>
              <a:rPr lang="en-US" sz="2400" b="0" strike="noStrike" spc="-1" dirty="0" err="1">
                <a:solidFill>
                  <a:srgbClr val="000000"/>
                </a:solidFill>
                <a:latin typeface="Calibri"/>
                <a:ea typeface="DejaVu Sans"/>
              </a:rPr>
              <a:t>của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nguồn</a:t>
            </a:r>
            <a:r>
              <a:rPr lang="en-US" sz="2400" b="0" strike="noStrike" spc="-1" dirty="0">
                <a:solidFill>
                  <a:srgbClr val="000000"/>
                </a:solidFill>
                <a:latin typeface="Calibri"/>
                <a:ea typeface="DejaVu Sans"/>
              </a:rPr>
              <a:t> </a:t>
            </a:r>
            <a:endParaRPr lang="en-US" sz="2400" b="0" strike="noStrike" spc="-1" dirty="0">
              <a:latin typeface="Arial"/>
            </a:endParaRPr>
          </a:p>
          <a:p>
            <a:pPr marL="432000" lvl="1" indent="-210960">
              <a:lnSpc>
                <a:spcPct val="90000"/>
              </a:lnSpc>
              <a:spcBef>
                <a:spcPts val="499"/>
              </a:spcBef>
              <a:buClr>
                <a:srgbClr val="000000"/>
              </a:buClr>
              <a:buSzPct val="45000"/>
              <a:buFont typeface="Wingdings" charset="2"/>
              <a:buChar char=""/>
            </a:pPr>
            <a:r>
              <a:rPr lang="en-US" sz="2400" b="0" strike="noStrike" spc="-1" dirty="0" err="1">
                <a:solidFill>
                  <a:srgbClr val="000000"/>
                </a:solidFill>
                <a:latin typeface="Calibri"/>
                <a:ea typeface="DejaVu Sans"/>
              </a:rPr>
              <a:t>sij</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là</a:t>
            </a:r>
            <a:r>
              <a:rPr lang="en-US" sz="2400" b="0" strike="noStrike" spc="-1" dirty="0">
                <a:solidFill>
                  <a:srgbClr val="000000"/>
                </a:solidFill>
                <a:latin typeface="Calibri"/>
                <a:ea typeface="DejaVu Sans"/>
              </a:rPr>
              <a:t> 1 </a:t>
            </a:r>
            <a:r>
              <a:rPr lang="en-US" sz="2400" b="0" strike="noStrike" spc="-1" dirty="0" err="1">
                <a:solidFill>
                  <a:srgbClr val="000000"/>
                </a:solidFill>
                <a:latin typeface="Calibri"/>
                <a:ea typeface="DejaVu Sans"/>
              </a:rPr>
              <a:t>si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của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nguồn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nằm</a:t>
            </a:r>
            <a:r>
              <a:rPr lang="en-US" sz="2400" b="0" strike="noStrike" spc="-1" dirty="0">
                <a:solidFill>
                  <a:srgbClr val="000000"/>
                </a:solidFill>
                <a:latin typeface="Calibri"/>
                <a:ea typeface="DejaVu Sans"/>
              </a:rPr>
              <a:t> ở </a:t>
            </a:r>
            <a:r>
              <a:rPr lang="en-US" sz="2400" b="0" strike="noStrike" spc="-1" dirty="0" err="1">
                <a:solidFill>
                  <a:srgbClr val="000000"/>
                </a:solidFill>
                <a:latin typeface="Calibri"/>
                <a:ea typeface="DejaVu Sans"/>
              </a:rPr>
              <a:t>vị</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trí</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thứ</a:t>
            </a:r>
            <a:r>
              <a:rPr lang="en-US" sz="2400" b="0" strike="noStrike" spc="-1" dirty="0">
                <a:solidFill>
                  <a:srgbClr val="000000"/>
                </a:solidFill>
                <a:latin typeface="Calibri"/>
                <a:ea typeface="DejaVu Sans"/>
              </a:rPr>
              <a:t> j </a:t>
            </a:r>
            <a:r>
              <a:rPr lang="en-US" sz="2400" b="0" strike="noStrike" spc="-1" dirty="0" err="1">
                <a:solidFill>
                  <a:srgbClr val="000000"/>
                </a:solidFill>
                <a:latin typeface="Calibri"/>
                <a:ea typeface="DejaVu Sans"/>
              </a:rPr>
              <a:t>trong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bản</a:t>
            </a:r>
            <a:r>
              <a:rPr lang="en-US" sz="2400" b="0" strike="noStrike" spc="-1" dirty="0">
                <a:solidFill>
                  <a:srgbClr val="000000"/>
                </a:solidFill>
                <a:latin typeface="Calibri"/>
                <a:ea typeface="DejaVu Sans"/>
              </a:rPr>
              <a:t> tin.  </a:t>
            </a:r>
            <a:endParaRPr lang="en-US" sz="2400" b="0" strike="noStrike" spc="-1" dirty="0">
              <a:latin typeface="Arial"/>
            </a:endParaRPr>
          </a:p>
        </p:txBody>
      </p:sp>
      <mc:AlternateContent xmlns:mc="http://schemas.openxmlformats.org/markup-compatibility/2006" xmlns:a14="http://schemas.microsoft.com/office/drawing/2010/main">
        <mc:Choice Requires="a14">
          <p:sp>
            <p:nvSpPr>
              <p:cNvPr id="488" name="Formula 3"/>
              <p:cNvSpPr txBox="1"/>
              <p:nvPr/>
            </p:nvSpPr>
            <p:spPr>
              <a:xfrm>
                <a:off x="5789880" y="3277080"/>
                <a:ext cx="66960" cy="164160"/>
              </a:xfrm>
              <a:prstGeom prst="rect">
                <a:avLst/>
              </a:prstGeom>
            </p:spPr>
            <p:txBody>
              <a:bodyPr/>
              <a:lstStyle/>
              <a:p>
                <a:endParaRPr/>
              </a:p>
            </p:txBody>
          </p:sp>
        </mc:Choice>
        <mc:Fallback xmlns:p15="http://schemas.microsoft.com/office/powerpoint/2012/main" xmlns:p14="http://schemas.microsoft.com/office/powerpoint/2010/main" xmlns=""/>
      </mc:AlternateContent>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CustomShape 1"/>
          <p:cNvSpPr/>
          <p:nvPr/>
        </p:nvSpPr>
        <p:spPr>
          <a:xfrm>
            <a:off x="609480" y="273600"/>
            <a:ext cx="10967400" cy="113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4.6.2. Mã số học - Thuật toán mã hóa </a:t>
            </a:r>
            <a:endParaRPr lang="en-US" sz="4400" b="0" strike="noStrike" spc="-1">
              <a:latin typeface="Arial"/>
            </a:endParaRPr>
          </a:p>
        </p:txBody>
      </p:sp>
      <p:sp>
        <p:nvSpPr>
          <p:cNvPr id="490" name="CustomShape 2"/>
          <p:cNvSpPr/>
          <p:nvPr/>
        </p:nvSpPr>
        <p:spPr>
          <a:xfrm>
            <a:off x="609480" y="1604520"/>
            <a:ext cx="10967400" cy="39722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7500" lnSpcReduction="20000"/>
          </a:bodyPr>
          <a:lstStyle/>
          <a:p>
            <a:pPr marL="432000" indent="-3189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rỗng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coi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tương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ứng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một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điểm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trong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đoạn</a:t>
            </a:r>
            <a:r>
              <a:rPr lang="en-US" sz="3200" b="0" strike="noStrike" spc="-1" dirty="0">
                <a:solidFill>
                  <a:srgbClr val="000000"/>
                </a:solidFill>
                <a:latin typeface="Arial"/>
                <a:ea typeface="DejaVu Sans"/>
              </a:rPr>
              <a:t> [0,1). </a:t>
            </a:r>
            <a:r>
              <a:rPr lang="en-US" sz="3200" b="0" strike="noStrike" spc="-1" dirty="0" err="1">
                <a:solidFill>
                  <a:srgbClr val="000000"/>
                </a:solidFill>
                <a:latin typeface="Arial"/>
                <a:ea typeface="DejaVu Sans"/>
              </a:rPr>
              <a:t>Điểm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đầu</a:t>
            </a:r>
            <a:r>
              <a:rPr lang="en-US" sz="3200" b="0" strike="noStrike" spc="-1" dirty="0">
                <a:solidFill>
                  <a:srgbClr val="000000"/>
                </a:solidFill>
                <a:latin typeface="Arial"/>
                <a:ea typeface="DejaVu Sans"/>
              </a:rPr>
              <a:t> I(0) = 0, </a:t>
            </a:r>
            <a:r>
              <a:rPr lang="en-US" sz="3200" b="0" strike="noStrike" spc="-1" dirty="0" err="1">
                <a:solidFill>
                  <a:srgbClr val="000000"/>
                </a:solidFill>
                <a:latin typeface="Arial"/>
                <a:ea typeface="DejaVu Sans"/>
              </a:rPr>
              <a:t>điểm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cuối</a:t>
            </a:r>
            <a:r>
              <a:rPr lang="en-US" sz="3200" b="0" strike="noStrike" spc="-1" dirty="0">
                <a:solidFill>
                  <a:srgbClr val="000000"/>
                </a:solidFill>
                <a:latin typeface="Arial"/>
                <a:ea typeface="DejaVu Sans"/>
              </a:rPr>
              <a:t> U(0) = 0.</a:t>
            </a:r>
            <a:endParaRPr lang="en-US" sz="3200" b="0" strike="noStrike" spc="-1" dirty="0">
              <a:latin typeface="Arial"/>
            </a:endParaRPr>
          </a:p>
          <a:p>
            <a:pPr marL="432000" indent="-3189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n, </a:t>
            </a:r>
            <a:r>
              <a:rPr lang="en-US" sz="3200" b="0" strike="noStrike" spc="-1" dirty="0" err="1">
                <a:solidFill>
                  <a:srgbClr val="000000"/>
                </a:solidFill>
                <a:latin typeface="Arial"/>
                <a:ea typeface="DejaVu Sans"/>
              </a:rPr>
              <a:t>thuật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toán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sẽ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lần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lượt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tìm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điểm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đầu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điểm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cuối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n = 1, 2,..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I(n), U(n). </a:t>
            </a:r>
            <a:r>
              <a:rPr lang="en-US" sz="3200" b="0" strike="noStrike" spc="-1" dirty="0" err="1">
                <a:solidFill>
                  <a:srgbClr val="000000"/>
                </a:solidFill>
                <a:latin typeface="Arial"/>
                <a:ea typeface="DejaVu Sans"/>
              </a:rPr>
              <a:t>Công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thức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tính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lần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lượt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điểm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này</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như</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sau</a:t>
            </a:r>
            <a:r>
              <a:rPr lang="en-US" sz="3200" b="0" strike="noStrike" spc="-1" dirty="0">
                <a:solidFill>
                  <a:srgbClr val="000000"/>
                </a:solidFill>
                <a:latin typeface="Arial"/>
                <a:ea typeface="DejaVu Sans"/>
              </a:rPr>
              <a:t>:	</a:t>
            </a:r>
            <a:endParaRPr lang="en-US" sz="3200" b="0" strike="noStrike" spc="-1" dirty="0">
              <a:latin typeface="Arial"/>
            </a:endParaRPr>
          </a:p>
          <a:p>
            <a:pPr marL="1296000" lvl="2" indent="-282960">
              <a:lnSpc>
                <a:spcPct val="100000"/>
              </a:lnSpc>
              <a:spcBef>
                <a:spcPts val="850"/>
              </a:spcBef>
              <a:buClr>
                <a:srgbClr val="000000"/>
              </a:buClr>
              <a:buSzPct val="45000"/>
              <a:buFont typeface="Wingdings" charset="2"/>
              <a:buChar char=""/>
            </a:pPr>
            <a:r>
              <a:rPr lang="en-US" sz="2400" b="0" strike="noStrike" spc="-1" dirty="0">
                <a:solidFill>
                  <a:srgbClr val="000000"/>
                </a:solidFill>
                <a:latin typeface="Arial"/>
                <a:ea typeface="DejaVu Sans"/>
              </a:rPr>
              <a:t>I(n) = I(n-1) + {U(n-1) – I(n-1)} F(sn-1)</a:t>
            </a:r>
            <a:endParaRPr lang="en-US" sz="2400" b="0" strike="noStrike" spc="-1" dirty="0">
              <a:latin typeface="Arial"/>
            </a:endParaRPr>
          </a:p>
          <a:p>
            <a:pPr marL="1296000" lvl="2" indent="-282960">
              <a:lnSpc>
                <a:spcPct val="100000"/>
              </a:lnSpc>
              <a:spcBef>
                <a:spcPts val="850"/>
              </a:spcBef>
              <a:buClr>
                <a:srgbClr val="000000"/>
              </a:buClr>
              <a:buSzPct val="45000"/>
              <a:buFont typeface="Wingdings" charset="2"/>
              <a:buChar char=""/>
            </a:pPr>
            <a:r>
              <a:rPr lang="en-US" sz="2400" b="0" strike="noStrike" spc="-1" dirty="0">
                <a:solidFill>
                  <a:srgbClr val="000000"/>
                </a:solidFill>
                <a:latin typeface="Arial"/>
                <a:ea typeface="DejaVu Sans"/>
              </a:rPr>
              <a:t>U(n) = I(n-1) + {U(n-1) – I(n-1)} F(</a:t>
            </a:r>
            <a:r>
              <a:rPr lang="en-US" sz="2400" b="0" strike="noStrike" spc="-1" dirty="0" err="1">
                <a:solidFill>
                  <a:srgbClr val="000000"/>
                </a:solidFill>
                <a:latin typeface="Arial"/>
                <a:ea typeface="DejaVu Sans"/>
              </a:rPr>
              <a:t>sn</a:t>
            </a:r>
            <a:r>
              <a:rPr lang="en-US" sz="2400" b="0" strike="noStrike" spc="-1" dirty="0">
                <a:solidFill>
                  <a:srgbClr val="000000"/>
                </a:solidFill>
                <a:latin typeface="Arial"/>
                <a:ea typeface="DejaVu Sans"/>
              </a:rPr>
              <a:t>)</a:t>
            </a:r>
            <a:endParaRPr lang="en-US" sz="2400" b="0" strike="noStrike" spc="-1" dirty="0">
              <a:latin typeface="Arial"/>
            </a:endParaRPr>
          </a:p>
          <a:p>
            <a:pPr marL="1296000" lvl="2" indent="-282960">
              <a:lnSpc>
                <a:spcPct val="100000"/>
              </a:lnSpc>
              <a:spcBef>
                <a:spcPts val="850"/>
              </a:spcBef>
              <a:buClr>
                <a:srgbClr val="000000"/>
              </a:buClr>
              <a:buSzPct val="45000"/>
              <a:buFont typeface="Wingdings" charset="2"/>
              <a:buChar char=""/>
            </a:pP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Với</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ánh</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xạ</a:t>
            </a:r>
            <a:r>
              <a:rPr lang="en-US" sz="2400" b="0" strike="noStrike" spc="-1" dirty="0">
                <a:solidFill>
                  <a:srgbClr val="000000"/>
                </a:solidFill>
                <a:latin typeface="Arial"/>
                <a:ea typeface="DejaVu Sans"/>
              </a:rPr>
              <a:t> S ={</a:t>
            </a:r>
            <a:r>
              <a:rPr lang="en-US" sz="2400" b="0" strike="noStrike" spc="-1" dirty="0" err="1">
                <a:solidFill>
                  <a:srgbClr val="000000"/>
                </a:solidFill>
                <a:latin typeface="Arial"/>
                <a:ea typeface="DejaVu Sans"/>
              </a:rPr>
              <a:t>si</a:t>
            </a:r>
            <a:r>
              <a:rPr lang="en-US" sz="2400" b="0" strike="noStrike" spc="-1" dirty="0">
                <a:solidFill>
                  <a:srgbClr val="000000"/>
                </a:solidFill>
                <a:latin typeface="Arial"/>
                <a:ea typeface="DejaVu Sans"/>
              </a:rPr>
              <a:t>: i=1,..,q} = {1,..,q}. Tin </a:t>
            </a:r>
            <a:r>
              <a:rPr lang="en-US" sz="2400" b="0" strike="noStrike" spc="-1" dirty="0" err="1">
                <a:solidFill>
                  <a:srgbClr val="000000"/>
                </a:solidFill>
                <a:latin typeface="Arial"/>
                <a:ea typeface="DejaVu Sans"/>
              </a:rPr>
              <a:t>sn</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là</a:t>
            </a:r>
            <a:r>
              <a:rPr lang="en-US" sz="2400" b="0" strike="noStrike" spc="-1" dirty="0">
                <a:solidFill>
                  <a:srgbClr val="000000"/>
                </a:solidFill>
                <a:latin typeface="Arial"/>
                <a:ea typeface="DejaVu Sans"/>
              </a:rPr>
              <a:t> tin </a:t>
            </a:r>
            <a:r>
              <a:rPr lang="en-US" sz="2400" b="0" strike="noStrike" spc="-1" dirty="0" err="1">
                <a:solidFill>
                  <a:srgbClr val="000000"/>
                </a:solidFill>
                <a:latin typeface="Arial"/>
                <a:ea typeface="DejaVu Sans"/>
              </a:rPr>
              <a:t>nằm</a:t>
            </a:r>
            <a:r>
              <a:rPr lang="en-US" sz="2400" b="0" strike="noStrike" spc="-1" dirty="0">
                <a:solidFill>
                  <a:srgbClr val="000000"/>
                </a:solidFill>
                <a:latin typeface="Arial"/>
                <a:ea typeface="DejaVu Sans"/>
              </a:rPr>
              <a:t> ở </a:t>
            </a:r>
            <a:r>
              <a:rPr lang="en-US" sz="2400" b="0" strike="noStrike" spc="-1" dirty="0" err="1">
                <a:solidFill>
                  <a:srgbClr val="000000"/>
                </a:solidFill>
                <a:latin typeface="Arial"/>
                <a:ea typeface="DejaVu Sans"/>
              </a:rPr>
              <a:t>cuối</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bản</a:t>
            </a:r>
            <a:r>
              <a:rPr lang="en-US" sz="2400" b="0" strike="noStrike" spc="-1" dirty="0">
                <a:solidFill>
                  <a:srgbClr val="000000"/>
                </a:solidFill>
                <a:latin typeface="Arial"/>
                <a:ea typeface="DejaVu Sans"/>
              </a:rPr>
              <a:t> tin. F(sn-1) </a:t>
            </a:r>
            <a:r>
              <a:rPr lang="en-US" sz="2400" b="0" strike="noStrike" spc="-1" dirty="0" err="1">
                <a:solidFill>
                  <a:srgbClr val="000000"/>
                </a:solidFill>
                <a:latin typeface="Arial"/>
                <a:ea typeface="DejaVu Sans"/>
              </a:rPr>
              <a:t>là</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hàm</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phân</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bố</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xác</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suất</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của</a:t>
            </a:r>
            <a:r>
              <a:rPr lang="en-US" sz="2400" b="0" strike="noStrike" spc="-1" dirty="0">
                <a:solidFill>
                  <a:srgbClr val="000000"/>
                </a:solidFill>
                <a:latin typeface="Arial"/>
                <a:ea typeface="DejaVu Sans"/>
              </a:rPr>
              <a:t> tin ở </a:t>
            </a:r>
            <a:r>
              <a:rPr lang="en-US" sz="2400" b="0" strike="noStrike" spc="-1" dirty="0" err="1">
                <a:solidFill>
                  <a:srgbClr val="000000"/>
                </a:solidFill>
                <a:latin typeface="Arial"/>
                <a:ea typeface="DejaVu Sans"/>
              </a:rPr>
              <a:t>trước</a:t>
            </a:r>
            <a:r>
              <a:rPr lang="en-US" sz="2400" b="0" strike="noStrike" spc="-1" dirty="0">
                <a:solidFill>
                  <a:srgbClr val="000000"/>
                </a:solidFill>
                <a:latin typeface="Arial"/>
                <a:ea typeface="DejaVu Sans"/>
              </a:rPr>
              <a:t> tin </a:t>
            </a:r>
            <a:r>
              <a:rPr lang="en-US" sz="2400" b="0" strike="noStrike" spc="-1" dirty="0" err="1">
                <a:solidFill>
                  <a:srgbClr val="000000"/>
                </a:solidFill>
                <a:latin typeface="Arial"/>
                <a:ea typeface="DejaVu Sans"/>
              </a:rPr>
              <a:t>sn</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trong</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tập</a:t>
            </a:r>
            <a:r>
              <a:rPr lang="en-US" sz="2400" b="0" strike="noStrike" spc="-1" dirty="0">
                <a:solidFill>
                  <a:srgbClr val="000000"/>
                </a:solidFill>
                <a:latin typeface="Arial"/>
                <a:ea typeface="DejaVu Sans"/>
              </a:rPr>
              <a:t> tin </a:t>
            </a:r>
            <a:r>
              <a:rPr lang="en-US" sz="2400" b="0" strike="noStrike" spc="-1" dirty="0" err="1">
                <a:solidFill>
                  <a:srgbClr val="000000"/>
                </a:solidFill>
                <a:latin typeface="Arial"/>
                <a:ea typeface="DejaVu Sans"/>
              </a:rPr>
              <a:t>của</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nguồn</a:t>
            </a:r>
            <a:r>
              <a:rPr lang="en-US" sz="2400" b="0" strike="noStrike" spc="-1" dirty="0">
                <a:solidFill>
                  <a:srgbClr val="000000"/>
                </a:solidFill>
                <a:latin typeface="Arial"/>
                <a:ea typeface="DejaVu Sans"/>
              </a:rPr>
              <a:t>.</a:t>
            </a:r>
          </a:p>
          <a:p>
            <a:pPr marL="1013040" lvl="2">
              <a:lnSpc>
                <a:spcPct val="100000"/>
              </a:lnSpc>
              <a:spcBef>
                <a:spcPts val="850"/>
              </a:spcBef>
              <a:buClr>
                <a:srgbClr val="000000"/>
              </a:buClr>
              <a:buSzPct val="45000"/>
            </a:pPr>
            <a:r>
              <a:rPr lang="en-US" sz="2400" spc="-1" dirty="0">
                <a:solidFill>
                  <a:srgbClr val="000000"/>
                </a:solidFill>
                <a:latin typeface="Arial"/>
                <a:sym typeface="Wingdings" pitchFamily="2" charset="2"/>
              </a:rPr>
              <a:t> </a:t>
            </a:r>
            <a:r>
              <a:rPr lang="en-US" sz="2400" spc="-1" dirty="0" err="1">
                <a:solidFill>
                  <a:srgbClr val="000000"/>
                </a:solidFill>
                <a:latin typeface="Arial"/>
                <a:sym typeface="Wingdings" pitchFamily="2" charset="2"/>
              </a:rPr>
              <a:t>Độ</a:t>
            </a:r>
            <a:r>
              <a:rPr lang="en-US" sz="2400" spc="-1" dirty="0">
                <a:solidFill>
                  <a:srgbClr val="000000"/>
                </a:solidFill>
                <a:latin typeface="Arial"/>
                <a:sym typeface="Wingdings" pitchFamily="2" charset="2"/>
              </a:rPr>
              <a:t> </a:t>
            </a:r>
            <a:r>
              <a:rPr lang="en-US" sz="2400" spc="-1" dirty="0" err="1">
                <a:solidFill>
                  <a:srgbClr val="000000"/>
                </a:solidFill>
                <a:latin typeface="Arial"/>
                <a:sym typeface="Wingdings" pitchFamily="2" charset="2"/>
              </a:rPr>
              <a:t>dài</a:t>
            </a:r>
            <a:r>
              <a:rPr lang="en-US" sz="2400" spc="-1" dirty="0">
                <a:solidFill>
                  <a:srgbClr val="000000"/>
                </a:solidFill>
                <a:latin typeface="Arial"/>
                <a:sym typeface="Wingdings" pitchFamily="2" charset="2"/>
              </a:rPr>
              <a:t> </a:t>
            </a:r>
            <a:r>
              <a:rPr lang="en-US" sz="2400" spc="-1" dirty="0" err="1">
                <a:solidFill>
                  <a:srgbClr val="000000"/>
                </a:solidFill>
                <a:latin typeface="Arial"/>
                <a:sym typeface="Wingdings" pitchFamily="2" charset="2"/>
              </a:rPr>
              <a:t>của</a:t>
            </a:r>
            <a:r>
              <a:rPr lang="en-US" sz="2400" spc="-1" dirty="0">
                <a:solidFill>
                  <a:srgbClr val="000000"/>
                </a:solidFill>
                <a:latin typeface="Arial"/>
                <a:sym typeface="Wingdings" pitchFamily="2" charset="2"/>
              </a:rPr>
              <a:t> </a:t>
            </a:r>
            <a:r>
              <a:rPr lang="en-US" sz="2400" spc="-1" dirty="0" err="1">
                <a:solidFill>
                  <a:srgbClr val="000000"/>
                </a:solidFill>
                <a:latin typeface="Arial"/>
                <a:sym typeface="Wingdings" pitchFamily="2" charset="2"/>
              </a:rPr>
              <a:t>đoạn</a:t>
            </a:r>
            <a:r>
              <a:rPr lang="en-US" sz="2400" spc="-1" dirty="0">
                <a:solidFill>
                  <a:srgbClr val="000000"/>
                </a:solidFill>
                <a:latin typeface="Arial"/>
                <a:sym typeface="Wingdings" pitchFamily="2" charset="2"/>
              </a:rPr>
              <a:t> con </a:t>
            </a:r>
            <a:r>
              <a:rPr lang="en-US" sz="2400" spc="-1" dirty="0" err="1">
                <a:solidFill>
                  <a:srgbClr val="000000"/>
                </a:solidFill>
                <a:latin typeface="Arial"/>
                <a:sym typeface="Wingdings" pitchFamily="2" charset="2"/>
              </a:rPr>
              <a:t>chính</a:t>
            </a:r>
            <a:r>
              <a:rPr lang="en-US" sz="2400" spc="-1" dirty="0">
                <a:solidFill>
                  <a:srgbClr val="000000"/>
                </a:solidFill>
                <a:latin typeface="Arial"/>
                <a:sym typeface="Wingdings" pitchFamily="2" charset="2"/>
              </a:rPr>
              <a:t> </a:t>
            </a:r>
            <a:r>
              <a:rPr lang="en-US" sz="2400" spc="-1" dirty="0" err="1">
                <a:solidFill>
                  <a:srgbClr val="000000"/>
                </a:solidFill>
                <a:latin typeface="Arial"/>
                <a:sym typeface="Wingdings" pitchFamily="2" charset="2"/>
              </a:rPr>
              <a:t>là</a:t>
            </a:r>
            <a:r>
              <a:rPr lang="en-US" sz="2400" spc="-1" dirty="0">
                <a:solidFill>
                  <a:srgbClr val="000000"/>
                </a:solidFill>
                <a:latin typeface="Arial"/>
                <a:sym typeface="Wingdings" pitchFamily="2" charset="2"/>
              </a:rPr>
              <a:t> </a:t>
            </a:r>
            <a:r>
              <a:rPr lang="en-US" sz="2400" spc="-1" dirty="0" err="1">
                <a:solidFill>
                  <a:srgbClr val="000000"/>
                </a:solidFill>
                <a:latin typeface="Arial"/>
                <a:sym typeface="Wingdings" pitchFamily="2" charset="2"/>
              </a:rPr>
              <a:t>tích</a:t>
            </a:r>
            <a:r>
              <a:rPr lang="en-US" sz="2400" spc="-1" dirty="0">
                <a:solidFill>
                  <a:srgbClr val="000000"/>
                </a:solidFill>
                <a:latin typeface="Arial"/>
                <a:sym typeface="Wingdings" pitchFamily="2" charset="2"/>
              </a:rPr>
              <a:t> </a:t>
            </a:r>
            <a:r>
              <a:rPr lang="en-US" sz="2400" spc="-1" dirty="0" err="1">
                <a:solidFill>
                  <a:srgbClr val="000000"/>
                </a:solidFill>
                <a:latin typeface="Arial"/>
                <a:sym typeface="Wingdings" pitchFamily="2" charset="2"/>
              </a:rPr>
              <a:t>xác</a:t>
            </a:r>
            <a:r>
              <a:rPr lang="en-US" sz="2400" spc="-1" dirty="0">
                <a:solidFill>
                  <a:srgbClr val="000000"/>
                </a:solidFill>
                <a:latin typeface="Arial"/>
                <a:sym typeface="Wingdings" pitchFamily="2" charset="2"/>
              </a:rPr>
              <a:t> </a:t>
            </a:r>
            <a:r>
              <a:rPr lang="en-US" sz="2400" spc="-1" dirty="0" err="1">
                <a:solidFill>
                  <a:srgbClr val="000000"/>
                </a:solidFill>
                <a:latin typeface="Arial"/>
                <a:sym typeface="Wingdings" pitchFamily="2" charset="2"/>
              </a:rPr>
              <a:t>suất</a:t>
            </a:r>
            <a:r>
              <a:rPr lang="en-US" sz="2400" spc="-1" dirty="0">
                <a:solidFill>
                  <a:srgbClr val="000000"/>
                </a:solidFill>
                <a:latin typeface="Arial"/>
                <a:sym typeface="Wingdings" pitchFamily="2" charset="2"/>
              </a:rPr>
              <a:t> </a:t>
            </a:r>
            <a:r>
              <a:rPr lang="en-US" sz="2400" spc="-1" dirty="0" err="1">
                <a:solidFill>
                  <a:srgbClr val="000000"/>
                </a:solidFill>
                <a:latin typeface="Arial"/>
                <a:sym typeface="Wingdings" pitchFamily="2" charset="2"/>
              </a:rPr>
              <a:t>của</a:t>
            </a:r>
            <a:r>
              <a:rPr lang="en-US" sz="2400" spc="-1" dirty="0">
                <a:solidFill>
                  <a:srgbClr val="000000"/>
                </a:solidFill>
                <a:latin typeface="Arial"/>
                <a:sym typeface="Wingdings" pitchFamily="2" charset="2"/>
              </a:rPr>
              <a:t> </a:t>
            </a:r>
            <a:r>
              <a:rPr lang="en-US" sz="2400" spc="-1" dirty="0" err="1">
                <a:solidFill>
                  <a:srgbClr val="000000"/>
                </a:solidFill>
                <a:latin typeface="Arial"/>
                <a:sym typeface="Wingdings" pitchFamily="2" charset="2"/>
              </a:rPr>
              <a:t>các</a:t>
            </a:r>
            <a:r>
              <a:rPr lang="en-US" sz="2400" spc="-1" dirty="0">
                <a:solidFill>
                  <a:srgbClr val="000000"/>
                </a:solidFill>
                <a:latin typeface="Arial"/>
                <a:sym typeface="Wingdings" pitchFamily="2" charset="2"/>
              </a:rPr>
              <a:t> tin </a:t>
            </a:r>
            <a:r>
              <a:rPr lang="en-US" sz="2400" spc="-1" dirty="0" err="1">
                <a:solidFill>
                  <a:srgbClr val="000000"/>
                </a:solidFill>
                <a:latin typeface="Arial"/>
                <a:sym typeface="Wingdings" pitchFamily="2" charset="2"/>
              </a:rPr>
              <a:t>trong</a:t>
            </a:r>
            <a:r>
              <a:rPr lang="en-US" sz="2400" spc="-1" dirty="0">
                <a:solidFill>
                  <a:srgbClr val="000000"/>
                </a:solidFill>
                <a:latin typeface="Arial"/>
                <a:sym typeface="Wingdings" pitchFamily="2" charset="2"/>
              </a:rPr>
              <a:t> </a:t>
            </a:r>
            <a:r>
              <a:rPr lang="en-US" sz="2400" spc="-1" dirty="0" err="1">
                <a:solidFill>
                  <a:srgbClr val="000000"/>
                </a:solidFill>
                <a:latin typeface="Arial"/>
                <a:sym typeface="Wingdings" pitchFamily="2" charset="2"/>
              </a:rPr>
              <a:t>bản</a:t>
            </a:r>
            <a:r>
              <a:rPr lang="en-US" sz="2400" spc="-1" dirty="0">
                <a:solidFill>
                  <a:srgbClr val="000000"/>
                </a:solidFill>
                <a:latin typeface="Arial"/>
                <a:sym typeface="Wingdings" pitchFamily="2" charset="2"/>
              </a:rPr>
              <a:t> tin—</a:t>
            </a:r>
            <a:r>
              <a:rPr lang="en-US" sz="2400" spc="-1" dirty="0" err="1">
                <a:solidFill>
                  <a:srgbClr val="000000"/>
                </a:solidFill>
                <a:latin typeface="Arial"/>
                <a:sym typeface="Wingdings" pitchFamily="2" charset="2"/>
              </a:rPr>
              <a:t>Xác</a:t>
            </a:r>
            <a:r>
              <a:rPr lang="en-US" sz="2400" spc="-1" dirty="0">
                <a:solidFill>
                  <a:srgbClr val="000000"/>
                </a:solidFill>
                <a:latin typeface="Arial"/>
                <a:sym typeface="Wingdings" pitchFamily="2" charset="2"/>
              </a:rPr>
              <a:t> </a:t>
            </a:r>
            <a:r>
              <a:rPr lang="en-US" sz="2400" spc="-1" dirty="0" err="1">
                <a:solidFill>
                  <a:srgbClr val="000000"/>
                </a:solidFill>
                <a:latin typeface="Arial"/>
                <a:sym typeface="Wingdings" pitchFamily="2" charset="2"/>
              </a:rPr>
              <a:t>suất</a:t>
            </a:r>
            <a:r>
              <a:rPr lang="en-US" sz="2400" spc="-1" dirty="0">
                <a:solidFill>
                  <a:srgbClr val="000000"/>
                </a:solidFill>
                <a:latin typeface="Arial"/>
                <a:sym typeface="Wingdings" pitchFamily="2" charset="2"/>
              </a:rPr>
              <a:t> </a:t>
            </a:r>
            <a:r>
              <a:rPr lang="en-US" sz="2400" spc="-1" dirty="0" err="1">
                <a:solidFill>
                  <a:srgbClr val="000000"/>
                </a:solidFill>
                <a:latin typeface="Arial"/>
                <a:sym typeface="Wingdings" pitchFamily="2" charset="2"/>
              </a:rPr>
              <a:t>của</a:t>
            </a:r>
            <a:r>
              <a:rPr lang="en-US" sz="2400" spc="-1" dirty="0">
                <a:solidFill>
                  <a:srgbClr val="000000"/>
                </a:solidFill>
                <a:latin typeface="Arial"/>
                <a:sym typeface="Wingdings" pitchFamily="2" charset="2"/>
              </a:rPr>
              <a:t> </a:t>
            </a:r>
            <a:r>
              <a:rPr lang="en-US" sz="2400" spc="-1" dirty="0" err="1">
                <a:solidFill>
                  <a:srgbClr val="000000"/>
                </a:solidFill>
                <a:latin typeface="Arial"/>
                <a:sym typeface="Wingdings" pitchFamily="2" charset="2"/>
              </a:rPr>
              <a:t>bản</a:t>
            </a:r>
            <a:r>
              <a:rPr lang="en-US" sz="2400" spc="-1" dirty="0">
                <a:solidFill>
                  <a:srgbClr val="000000"/>
                </a:solidFill>
                <a:latin typeface="Arial"/>
                <a:sym typeface="Wingdings" pitchFamily="2" charset="2"/>
              </a:rPr>
              <a:t> tin</a:t>
            </a:r>
            <a:endParaRPr lang="en-US" sz="2400" b="0" strike="noStrike" spc="-1" dirty="0">
              <a:latin typeface="Arial"/>
            </a:endParaRPr>
          </a:p>
          <a:p>
            <a:pPr marL="1296000" lvl="2" indent="-282960">
              <a:lnSpc>
                <a:spcPct val="100000"/>
              </a:lnSpc>
              <a:spcBef>
                <a:spcPts val="850"/>
              </a:spcBef>
              <a:buClr>
                <a:srgbClr val="000000"/>
              </a:buClr>
              <a:buSzPct val="45000"/>
              <a:buFont typeface="Wingdings" charset="2"/>
              <a:buChar char=""/>
            </a:pPr>
            <a:r>
              <a:rPr lang="en-US" sz="2400" b="0" strike="noStrike" spc="-1" dirty="0" err="1">
                <a:solidFill>
                  <a:srgbClr val="000000"/>
                </a:solidFill>
                <a:latin typeface="Arial"/>
                <a:ea typeface="DejaVu Sans"/>
              </a:rPr>
              <a:t>Chứng</a:t>
            </a:r>
            <a:r>
              <a:rPr lang="en-US" sz="2400" b="0" strike="noStrike" spc="-1" dirty="0">
                <a:solidFill>
                  <a:srgbClr val="000000"/>
                </a:solidFill>
                <a:latin typeface="Arial"/>
                <a:ea typeface="DejaVu Sans"/>
              </a:rPr>
              <a:t> minh </a:t>
            </a:r>
            <a:r>
              <a:rPr lang="en-US" sz="2400" b="0" strike="noStrike" spc="-1" dirty="0" err="1">
                <a:solidFill>
                  <a:srgbClr val="000000"/>
                </a:solidFill>
                <a:latin typeface="Arial"/>
                <a:ea typeface="DejaVu Sans"/>
              </a:rPr>
              <a:t>được</a:t>
            </a:r>
            <a:r>
              <a:rPr lang="en-US" sz="2400" b="0" strike="noStrike" spc="-1" dirty="0">
                <a:solidFill>
                  <a:srgbClr val="000000"/>
                </a:solidFill>
                <a:latin typeface="Arial"/>
                <a:ea typeface="DejaVu Sans"/>
              </a:rPr>
              <a:t> I(n) &gt;= I(n-1) </a:t>
            </a:r>
            <a:r>
              <a:rPr lang="en-US" sz="2400" b="0" strike="noStrike" spc="-1" dirty="0" err="1">
                <a:solidFill>
                  <a:srgbClr val="000000"/>
                </a:solidFill>
                <a:latin typeface="Arial"/>
                <a:ea typeface="DejaVu Sans"/>
              </a:rPr>
              <a:t>và</a:t>
            </a:r>
            <a:r>
              <a:rPr lang="en-US" sz="2400" b="0" strike="noStrike" spc="-1" dirty="0">
                <a:solidFill>
                  <a:srgbClr val="000000"/>
                </a:solidFill>
                <a:latin typeface="Arial"/>
                <a:ea typeface="DejaVu Sans"/>
              </a:rPr>
              <a:t> U(n) &lt;= U(n-1). </a:t>
            </a:r>
            <a:r>
              <a:rPr lang="en-US" sz="2400" b="0" strike="noStrike" spc="-1" dirty="0" err="1">
                <a:solidFill>
                  <a:srgbClr val="000000"/>
                </a:solidFill>
                <a:latin typeface="Arial"/>
                <a:ea typeface="DejaVu Sans"/>
              </a:rPr>
              <a:t>Đoạn</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của</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bản</a:t>
            </a:r>
            <a:r>
              <a:rPr lang="en-US" sz="2400" b="0" strike="noStrike" spc="-1" dirty="0">
                <a:solidFill>
                  <a:srgbClr val="000000"/>
                </a:solidFill>
                <a:latin typeface="Arial"/>
                <a:ea typeface="DejaVu Sans"/>
              </a:rPr>
              <a:t> tin </a:t>
            </a:r>
            <a:r>
              <a:rPr lang="en-US" sz="2400" b="0" strike="noStrike" spc="-1" dirty="0" err="1">
                <a:solidFill>
                  <a:srgbClr val="000000"/>
                </a:solidFill>
                <a:latin typeface="Arial"/>
                <a:ea typeface="DejaVu Sans"/>
              </a:rPr>
              <a:t>dài</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hơn</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nằm</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trong</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đoạn</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của</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bản</a:t>
            </a:r>
            <a:r>
              <a:rPr lang="en-US" sz="2400" b="0" strike="noStrike" spc="-1" dirty="0">
                <a:solidFill>
                  <a:srgbClr val="000000"/>
                </a:solidFill>
                <a:latin typeface="Arial"/>
                <a:ea typeface="DejaVu Sans"/>
              </a:rPr>
              <a:t> tin </a:t>
            </a:r>
            <a:r>
              <a:rPr lang="en-US" sz="2400" b="0" strike="noStrike" spc="-1" dirty="0" err="1">
                <a:solidFill>
                  <a:srgbClr val="000000"/>
                </a:solidFill>
                <a:latin typeface="Arial"/>
                <a:ea typeface="DejaVu Sans"/>
              </a:rPr>
              <a:t>ngắn</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hơn</a:t>
            </a:r>
            <a:r>
              <a:rPr lang="en-US" sz="2400" b="0" strike="noStrike" spc="-1" dirty="0">
                <a:solidFill>
                  <a:srgbClr val="000000"/>
                </a:solidFill>
                <a:latin typeface="Arial"/>
                <a:ea typeface="DejaVu Sans"/>
              </a:rPr>
              <a:t> </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CustomShape 1"/>
          <p:cNvSpPr/>
          <p:nvPr/>
        </p:nvSpPr>
        <p:spPr>
          <a:xfrm>
            <a:off x="609480" y="273600"/>
            <a:ext cx="10964520" cy="11368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4.1. Cơ bản về mã hóa</a:t>
            </a:r>
            <a:endParaRPr lang="en-US" sz="4400" b="0" strike="noStrike" spc="-1">
              <a:latin typeface="Arial"/>
            </a:endParaRPr>
          </a:p>
        </p:txBody>
      </p:sp>
      <p:sp>
        <p:nvSpPr>
          <p:cNvPr id="390" name="CustomShape 2"/>
          <p:cNvSpPr/>
          <p:nvPr/>
        </p:nvSpPr>
        <p:spPr>
          <a:xfrm>
            <a:off x="549000" y="1509120"/>
            <a:ext cx="10964520" cy="39693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62500" lnSpcReduction="20000"/>
          </a:bodyPr>
          <a:lstStyle/>
          <a:p>
            <a:pPr marL="432000" indent="-31608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Luật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luật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gán</a:t>
            </a:r>
            <a:r>
              <a:rPr lang="en-US" sz="3200" b="0" strike="noStrike" spc="-1" dirty="0">
                <a:solidFill>
                  <a:srgbClr val="000000"/>
                </a:solidFill>
                <a:latin typeface="Arial"/>
                <a:ea typeface="DejaVu Sans"/>
              </a:rPr>
              <a:t> 1 tin </a:t>
            </a:r>
            <a:r>
              <a:rPr lang="en-US" sz="3200" b="0" strike="noStrike" spc="-1" dirty="0" err="1">
                <a:solidFill>
                  <a:srgbClr val="000000"/>
                </a:solidFill>
                <a:latin typeface="Arial"/>
                <a:ea typeface="DejaVu Sans"/>
              </a:rPr>
              <a:t>vào</a:t>
            </a:r>
            <a:r>
              <a:rPr lang="en-US" sz="3200" b="0" strike="noStrike" spc="-1" dirty="0">
                <a:solidFill>
                  <a:srgbClr val="000000"/>
                </a:solidFill>
                <a:latin typeface="Arial"/>
                <a:ea typeface="DejaVu Sans"/>
              </a:rPr>
              <a:t> 1 </a:t>
            </a:r>
            <a:r>
              <a:rPr lang="en-US" sz="3200" b="0" strike="noStrike" spc="-1" dirty="0" err="1">
                <a:solidFill>
                  <a:srgbClr val="000000"/>
                </a:solidFill>
                <a:latin typeface="Arial"/>
                <a:ea typeface="DejaVu Sans"/>
              </a:rPr>
              <a:t>tổ</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hợp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thể</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để</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tạo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ra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hay </a:t>
            </a:r>
            <a:r>
              <a:rPr lang="en-US" sz="3200" b="0" strike="noStrike" spc="-1" dirty="0" err="1">
                <a:solidFill>
                  <a:srgbClr val="000000"/>
                </a:solidFill>
                <a:latin typeface="Arial"/>
                <a:ea typeface="DejaVu Sans"/>
              </a:rPr>
              <a:t>luật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ánh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xạ</a:t>
            </a:r>
            <a:r>
              <a:rPr lang="en-US" sz="3200" b="0" strike="noStrike" spc="-1" dirty="0">
                <a:solidFill>
                  <a:srgbClr val="000000"/>
                </a:solidFill>
                <a:latin typeface="Arial"/>
                <a:ea typeface="DejaVu Sans"/>
              </a:rPr>
              <a:t> 1 tin </a:t>
            </a:r>
            <a:r>
              <a:rPr lang="en-US" sz="3200" b="0" strike="noStrike" spc="-1" dirty="0" err="1">
                <a:solidFill>
                  <a:srgbClr val="000000"/>
                </a:solidFill>
                <a:latin typeface="Arial"/>
                <a:ea typeface="DejaVu Sans"/>
              </a:rPr>
              <a:t>vào</a:t>
            </a:r>
            <a:r>
              <a:rPr lang="en-US" sz="3200" b="0" strike="noStrike" spc="-1" dirty="0">
                <a:solidFill>
                  <a:srgbClr val="000000"/>
                </a:solidFill>
                <a:latin typeface="Arial"/>
                <a:ea typeface="DejaVu Sans"/>
              </a:rPr>
              <a:t> 1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si</a:t>
            </a:r>
            <a:r>
              <a:rPr lang="en-US" sz="3200" b="0" strike="noStrike" spc="-1" dirty="0">
                <a:solidFill>
                  <a:srgbClr val="000000"/>
                </a:solidFill>
                <a:latin typeface="Arial"/>
                <a:ea typeface="DejaVu Sans"/>
              </a:rPr>
              <a:t> → C(</a:t>
            </a:r>
            <a:r>
              <a:rPr lang="en-US" sz="3200" b="0" strike="noStrike" spc="-1" dirty="0" err="1">
                <a:solidFill>
                  <a:srgbClr val="000000"/>
                </a:solidFill>
                <a:latin typeface="Arial"/>
                <a:ea typeface="DejaVu Sans"/>
              </a:rPr>
              <a:t>si</a:t>
            </a:r>
            <a:r>
              <a:rPr lang="en-US" sz="3200" b="0" strike="noStrike" spc="-1" dirty="0">
                <a:solidFill>
                  <a:srgbClr val="000000"/>
                </a:solidFill>
                <a:latin typeface="Arial"/>
                <a:ea typeface="DejaVu Sans"/>
              </a:rPr>
              <a:t>)</a:t>
            </a:r>
            <a:endParaRPr lang="en-US" sz="3200" b="0" strike="noStrike" spc="-1" dirty="0">
              <a:latin typeface="Arial"/>
            </a:endParaRPr>
          </a:p>
          <a:p>
            <a:pPr marL="864000" lvl="1" indent="-316080">
              <a:lnSpc>
                <a:spcPct val="100000"/>
              </a:lnSpc>
              <a:spcBef>
                <a:spcPts val="1134"/>
              </a:spcBef>
              <a:buClr>
                <a:srgbClr val="000000"/>
              </a:buClr>
              <a:buSzPct val="75000"/>
              <a:buFont typeface="Symbol"/>
              <a:buChar char=""/>
            </a:pPr>
            <a:r>
              <a:rPr lang="en-US" sz="2800" b="0" strike="noStrike" spc="-1" dirty="0">
                <a:solidFill>
                  <a:srgbClr val="000000"/>
                </a:solidFill>
                <a:latin typeface="Arial"/>
                <a:ea typeface="DejaVu Sans"/>
              </a:rPr>
              <a:t>C(</a:t>
            </a:r>
            <a:r>
              <a:rPr lang="en-US" sz="2800" b="0" strike="noStrike" spc="-1" dirty="0" err="1">
                <a:solidFill>
                  <a:srgbClr val="000000"/>
                </a:solidFill>
                <a:latin typeface="Arial"/>
                <a:ea typeface="DejaVu Sans"/>
              </a:rPr>
              <a:t>si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từ</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của</a:t>
            </a:r>
            <a:r>
              <a:rPr lang="en-US" sz="2800" b="0" strike="noStrike" spc="-1" dirty="0">
                <a:solidFill>
                  <a:srgbClr val="000000"/>
                </a:solidFill>
                <a:latin typeface="Arial"/>
                <a:ea typeface="DejaVu Sans"/>
              </a:rPr>
              <a:t> tin </a:t>
            </a:r>
            <a:r>
              <a:rPr lang="en-US" sz="2800" b="0" strike="noStrike" spc="-1" dirty="0" err="1">
                <a:solidFill>
                  <a:srgbClr val="000000"/>
                </a:solidFill>
                <a:latin typeface="Arial"/>
                <a:ea typeface="DejaVu Sans"/>
              </a:rPr>
              <a:t>si</a:t>
            </a:r>
            <a:r>
              <a:rPr lang="en-US" sz="2800" b="0" strike="noStrike" spc="-1" dirty="0">
                <a:solidFill>
                  <a:srgbClr val="000000"/>
                </a:solidFill>
                <a:latin typeface="Arial"/>
                <a:ea typeface="DejaVu Sans"/>
              </a:rPr>
              <a:t> Hay C(</a:t>
            </a:r>
            <a:r>
              <a:rPr lang="en-US" sz="2800" b="0" strike="noStrike" spc="-1" dirty="0" err="1">
                <a:solidFill>
                  <a:srgbClr val="000000"/>
                </a:solidFill>
                <a:latin typeface="Arial"/>
                <a:ea typeface="DejaVu Sans"/>
              </a:rPr>
              <a:t>si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tổ</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hợp</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có</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thể</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chứa</a:t>
            </a:r>
            <a:r>
              <a:rPr lang="en-US" sz="2800" b="0" strike="noStrike" spc="-1" dirty="0">
                <a:solidFill>
                  <a:srgbClr val="000000"/>
                </a:solidFill>
                <a:latin typeface="Arial"/>
                <a:ea typeface="DejaVu Sans"/>
              </a:rPr>
              <a:t> tin </a:t>
            </a:r>
            <a:r>
              <a:rPr lang="en-US" sz="2800" b="0" strike="noStrike" spc="-1" dirty="0" err="1">
                <a:solidFill>
                  <a:srgbClr val="000000"/>
                </a:solidFill>
                <a:latin typeface="Arial"/>
                <a:ea typeface="DejaVu Sans"/>
              </a:rPr>
              <a:t>si</a:t>
            </a:r>
            <a:r>
              <a:rPr lang="en-US" sz="2800" b="0" strike="noStrike" spc="-1" dirty="0">
                <a:solidFill>
                  <a:srgbClr val="000000"/>
                </a:solidFill>
                <a:latin typeface="Arial"/>
                <a:ea typeface="DejaVu Sans"/>
              </a:rPr>
              <a:t>.</a:t>
            </a:r>
            <a:endParaRPr lang="en-US" sz="2800" b="0" strike="noStrike" spc="-1" dirty="0">
              <a:latin typeface="Arial"/>
            </a:endParaRPr>
          </a:p>
          <a:p>
            <a:pPr marL="864000" lvl="1" indent="-316080">
              <a:lnSpc>
                <a:spcPct val="100000"/>
              </a:lnSpc>
              <a:spcBef>
                <a:spcPts val="1134"/>
              </a:spcBef>
              <a:buClr>
                <a:srgbClr val="000000"/>
              </a:buClr>
              <a:buSzPct val="75000"/>
              <a:buFont typeface="Symbol"/>
              <a:buChar char=""/>
            </a:pPr>
            <a:r>
              <a:rPr lang="en-US" sz="2800" b="0" strike="noStrike" spc="-1" dirty="0">
                <a:solidFill>
                  <a:srgbClr val="000000"/>
                </a:solidFill>
                <a:latin typeface="Arial"/>
                <a:ea typeface="DejaVu Sans"/>
              </a:rPr>
              <a:t>C(</a:t>
            </a:r>
            <a:r>
              <a:rPr lang="en-US" sz="2800" b="0" strike="noStrike" spc="-1" dirty="0" err="1">
                <a:solidFill>
                  <a:srgbClr val="000000"/>
                </a:solidFill>
                <a:latin typeface="Arial"/>
                <a:ea typeface="DejaVu Sans"/>
              </a:rPr>
              <a:t>si</a:t>
            </a:r>
            <a:r>
              <a:rPr lang="en-US" sz="2800" b="0" strike="noStrike" spc="-1" dirty="0">
                <a:solidFill>
                  <a:srgbClr val="000000"/>
                </a:solidFill>
                <a:latin typeface="Arial"/>
                <a:ea typeface="DejaVu Sans"/>
              </a:rPr>
              <a:t>) = xi1..xil. ở </a:t>
            </a:r>
            <a:r>
              <a:rPr lang="en-US" sz="2800" b="0" strike="noStrike" spc="-1" dirty="0" err="1">
                <a:solidFill>
                  <a:srgbClr val="000000"/>
                </a:solidFill>
                <a:latin typeface="Arial"/>
                <a:ea typeface="DejaVu Sans"/>
              </a:rPr>
              <a:t>đây</a:t>
            </a:r>
            <a:r>
              <a:rPr lang="en-US" sz="2800" b="0" strike="noStrike" spc="-1" dirty="0">
                <a:solidFill>
                  <a:srgbClr val="000000"/>
                </a:solidFill>
                <a:latin typeface="Arial"/>
                <a:ea typeface="DejaVu Sans"/>
              </a:rPr>
              <a:t>, l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số</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ký</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hiệu</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có</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trong</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từ</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t>
            </a:r>
            <a:endParaRPr lang="en-US" sz="2800" b="0" strike="noStrike" spc="-1" dirty="0">
              <a:latin typeface="Arial"/>
            </a:endParaRPr>
          </a:p>
          <a:p>
            <a:pPr marL="432000" indent="-31608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Luật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thường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biểu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diễn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bởi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mô</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quan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hệ</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si</a:t>
            </a:r>
            <a:r>
              <a:rPr lang="en-US" sz="3200" b="0" strike="noStrike" spc="-1" dirty="0">
                <a:solidFill>
                  <a:srgbClr val="000000"/>
                </a:solidFill>
                <a:latin typeface="Arial"/>
                <a:ea typeface="DejaVu Sans"/>
              </a:rPr>
              <a:t> → C(</a:t>
            </a:r>
            <a:r>
              <a:rPr lang="en-US" sz="3200" b="0" strike="noStrike" spc="-1" dirty="0" err="1">
                <a:solidFill>
                  <a:srgbClr val="000000"/>
                </a:solidFill>
                <a:latin typeface="Arial"/>
                <a:ea typeface="DejaVu Sans"/>
              </a:rPr>
              <a:t>si</a:t>
            </a:r>
            <a:r>
              <a:rPr lang="en-US" sz="3200" b="0" strike="noStrike" spc="-1" dirty="0">
                <a:solidFill>
                  <a:srgbClr val="000000"/>
                </a:solidFill>
                <a:latin typeface="Arial"/>
                <a:ea typeface="DejaVu Sans"/>
              </a:rPr>
              <a:t>)</a:t>
            </a:r>
            <a:endParaRPr lang="en-US" sz="3200" b="0" strike="noStrike" spc="-1" dirty="0">
              <a:latin typeface="Arial"/>
            </a:endParaRPr>
          </a:p>
          <a:p>
            <a:pPr marL="432000" indent="-31608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Độ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trong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l</a:t>
            </a:r>
            <a:endParaRPr lang="en-US" sz="3200" b="0" strike="noStrike" spc="-1" dirty="0">
              <a:latin typeface="Arial"/>
            </a:endParaRPr>
          </a:p>
          <a:p>
            <a:pPr marL="864000" lvl="1" indent="-316080">
              <a:lnSpc>
                <a:spcPct val="100000"/>
              </a:lnSpc>
              <a:spcBef>
                <a:spcPts val="1134"/>
              </a:spcBef>
              <a:buClr>
                <a:srgbClr val="000000"/>
              </a:buClr>
              <a:buSzPct val="75000"/>
              <a:buFont typeface="Symbol"/>
              <a:buChar char=""/>
            </a:pPr>
            <a:r>
              <a:rPr lang="en-US" sz="2800" b="0" strike="noStrike" spc="-1" dirty="0" err="1">
                <a:solidFill>
                  <a:srgbClr val="000000"/>
                </a:solidFill>
                <a:latin typeface="Arial"/>
                <a:ea typeface="DejaVu Sans"/>
              </a:rPr>
              <a:t>Nếu</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độ</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dài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từ</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giống</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nhau</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cùng</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một</a:t>
            </a:r>
            <a:r>
              <a:rPr lang="en-US" sz="2800" b="0" strike="noStrike" spc="-1" dirty="0">
                <a:solidFill>
                  <a:srgbClr val="000000"/>
                </a:solidFill>
                <a:latin typeface="Arial"/>
                <a:ea typeface="DejaVu Sans"/>
              </a:rPr>
              <a:t> l) </a:t>
            </a:r>
            <a:r>
              <a:rPr lang="en-US" sz="2800" b="0" strike="noStrike" spc="-1" dirty="0" err="1">
                <a:solidFill>
                  <a:srgbClr val="000000"/>
                </a:solidFill>
                <a:latin typeface="Arial"/>
                <a:ea typeface="DejaVu Sans"/>
              </a:rPr>
              <a:t>với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mọi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từ</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thì</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được</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gọi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đều</a:t>
            </a:r>
            <a:r>
              <a:rPr lang="en-US" sz="2800" b="0" strike="noStrike" spc="-1" dirty="0">
                <a:solidFill>
                  <a:srgbClr val="000000"/>
                </a:solidFill>
                <a:latin typeface="Arial"/>
                <a:ea typeface="DejaVu Sans"/>
              </a:rPr>
              <a:t> hay </a:t>
            </a: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có</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độ</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dài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cố</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định</a:t>
            </a:r>
            <a:endParaRPr lang="en-US" sz="2800" b="0" strike="noStrike" spc="-1" dirty="0">
              <a:latin typeface="Arial"/>
            </a:endParaRPr>
          </a:p>
          <a:p>
            <a:pPr marL="864000" lvl="1" indent="-316080">
              <a:lnSpc>
                <a:spcPct val="100000"/>
              </a:lnSpc>
              <a:spcBef>
                <a:spcPts val="1134"/>
              </a:spcBef>
              <a:buClr>
                <a:srgbClr val="000000"/>
              </a:buClr>
              <a:buSzPct val="75000"/>
              <a:buFont typeface="Symbol"/>
              <a:buChar char=""/>
            </a:pPr>
            <a:r>
              <a:rPr lang="en-US" sz="2800" b="0" strike="noStrike" spc="-1" dirty="0" err="1">
                <a:solidFill>
                  <a:srgbClr val="000000"/>
                </a:solidFill>
                <a:latin typeface="Arial"/>
                <a:ea typeface="DejaVu Sans"/>
              </a:rPr>
              <a:t>Nếu</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mỗi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từ</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có</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độ</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dài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khác</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nhau</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thì</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được</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gọi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có</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độ</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dài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thây</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đổi</a:t>
            </a:r>
            <a:r>
              <a:rPr lang="en-US" sz="2800" b="0" strike="noStrike" spc="-1" dirty="0">
                <a:solidFill>
                  <a:srgbClr val="000000"/>
                </a:solidFill>
                <a:latin typeface="Arial"/>
                <a:ea typeface="DejaVu Sans"/>
              </a:rPr>
              <a:t> hay </a:t>
            </a:r>
            <a:r>
              <a:rPr lang="en-US" sz="2800" b="0" strike="noStrike" spc="-1" dirty="0" err="1">
                <a:solidFill>
                  <a:srgbClr val="000000"/>
                </a:solidFill>
                <a:latin typeface="Arial"/>
                <a:ea typeface="DejaVu Sans"/>
              </a:rPr>
              <a:t>không</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đều</a:t>
            </a:r>
            <a:endParaRPr lang="en-US" sz="2800" b="0" strike="noStrike" spc="-1" dirty="0">
              <a:latin typeface="Arial"/>
            </a:endParaRPr>
          </a:p>
          <a:p>
            <a:pPr marL="864000" lvl="1" indent="-316080">
              <a:lnSpc>
                <a:spcPct val="100000"/>
              </a:lnSpc>
              <a:spcBef>
                <a:spcPts val="1134"/>
              </a:spcBef>
              <a:buClr>
                <a:srgbClr val="000000"/>
              </a:buClr>
              <a:buSzPct val="75000"/>
              <a:buFont typeface="Symbol"/>
              <a:buChar char=""/>
            </a:pPr>
            <a:r>
              <a:rPr lang="en-US" sz="2800" b="0" strike="noStrike" spc="-1" dirty="0" err="1">
                <a:solidFill>
                  <a:srgbClr val="000000"/>
                </a:solidFill>
                <a:latin typeface="Arial"/>
                <a:ea typeface="DejaVu Sans"/>
              </a:rPr>
              <a:t>Ví</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dụ</a:t>
            </a:r>
            <a:r>
              <a:rPr lang="en-US" sz="2800" b="0" strike="noStrike" spc="-1" dirty="0">
                <a:solidFill>
                  <a:srgbClr val="000000"/>
                </a:solidFill>
                <a:latin typeface="Arial"/>
                <a:ea typeface="DejaVu Sans"/>
              </a:rPr>
              <a:t>, BCD </a:t>
            </a:r>
            <a:r>
              <a:rPr lang="en-US" sz="2800" b="0" strike="noStrike" spc="-1" dirty="0" err="1">
                <a:solidFill>
                  <a:srgbClr val="000000"/>
                </a:solidFill>
                <a:latin typeface="Arial"/>
                <a:ea typeface="DejaVu Sans"/>
              </a:rPr>
              <a:t>độ</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dài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các</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từ</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đều</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4 </a:t>
            </a:r>
            <a:r>
              <a:rPr lang="en-US" sz="2800" b="0" strike="noStrike" spc="-1" dirty="0" err="1">
                <a:solidFill>
                  <a:srgbClr val="000000"/>
                </a:solidFill>
                <a:latin typeface="Arial"/>
                <a:ea typeface="DejaVu Sans"/>
              </a:rPr>
              <a:t>nên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nó</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đều</a:t>
            </a:r>
            <a:endParaRPr lang="en-US" sz="2800" b="0" strike="noStrike" spc="-1" dirty="0">
              <a:latin typeface="Arial"/>
            </a:endParaRPr>
          </a:p>
          <a:p>
            <a:pPr marL="432000" indent="-316080">
              <a:lnSpc>
                <a:spcPct val="100000"/>
              </a:lnSpc>
              <a:spcBef>
                <a:spcPts val="1417"/>
              </a:spcBef>
              <a:buClr>
                <a:srgbClr val="000000"/>
              </a:buClr>
              <a:buSzPct val="45000"/>
              <a:buFont typeface="Wingdings" charset="2"/>
              <a:buChar char=""/>
            </a:pP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hay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tập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các</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CustomShape 1"/>
          <p:cNvSpPr/>
          <p:nvPr/>
        </p:nvSpPr>
        <p:spPr>
          <a:xfrm>
            <a:off x="609480" y="273600"/>
            <a:ext cx="10967400" cy="113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4.6.2. Mã số học - Thuật toán mã hóa </a:t>
            </a:r>
            <a:endParaRPr lang="en-US" sz="4400" b="0" strike="noStrike" spc="-1">
              <a:latin typeface="Arial"/>
            </a:endParaRPr>
          </a:p>
        </p:txBody>
      </p:sp>
      <p:sp>
        <p:nvSpPr>
          <p:cNvPr id="490" name="CustomShape 2"/>
          <p:cNvSpPr/>
          <p:nvPr/>
        </p:nvSpPr>
        <p:spPr>
          <a:xfrm>
            <a:off x="609480" y="1604520"/>
            <a:ext cx="10967400" cy="39722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0000" lnSpcReduction="20000"/>
          </a:bodyPr>
          <a:lstStyle/>
          <a:p>
            <a:pPr marL="432000" indent="-3189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Sau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khi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định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điểm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đầu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điểm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cuối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đoạn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chứa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điểm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biểu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diễn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chọn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điểm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giá</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phân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phân</a:t>
            </a:r>
            <a:r>
              <a:rPr lang="en-US" sz="3200" b="0" strike="noStrike" spc="-1" dirty="0">
                <a:solidFill>
                  <a:srgbClr val="000000"/>
                </a:solidFill>
                <a:latin typeface="Arial"/>
                <a:ea typeface="DejaVu Sans"/>
              </a:rPr>
              <a:t> </a:t>
            </a:r>
            <a:r>
              <a:rPr lang="en-US" sz="3200" spc="-1" dirty="0" err="1">
                <a:solidFill>
                  <a:srgbClr val="000000"/>
                </a:solidFill>
                <a:latin typeface="Arial"/>
                <a:ea typeface="DejaVu Sans"/>
              </a:rPr>
              <a:t>có</a:t>
            </a:r>
            <a:r>
              <a:rPr lang="en-US" sz="3200" spc="-1" dirty="0">
                <a:solidFill>
                  <a:srgbClr val="000000"/>
                </a:solidFill>
                <a:latin typeface="Arial"/>
                <a:ea typeface="DejaVu Sans"/>
              </a:rPr>
              <a:t> </a:t>
            </a:r>
            <a:r>
              <a:rPr lang="en-US" sz="3200" spc="-1" dirty="0" err="1">
                <a:solidFill>
                  <a:srgbClr val="000000"/>
                </a:solidFill>
                <a:latin typeface="Arial"/>
                <a:ea typeface="DejaVu Sans"/>
              </a:rPr>
              <a:t>số</a:t>
            </a:r>
            <a:r>
              <a:rPr lang="en-US" sz="3200" spc="-1" dirty="0">
                <a:solidFill>
                  <a:srgbClr val="000000"/>
                </a:solidFill>
                <a:latin typeface="Arial"/>
                <a:ea typeface="DejaVu Sans"/>
              </a:rPr>
              <a:t> </a:t>
            </a:r>
            <a:r>
              <a:rPr lang="en-US" sz="3200" spc="-1" dirty="0" err="1">
                <a:solidFill>
                  <a:srgbClr val="000000"/>
                </a:solidFill>
                <a:latin typeface="Arial"/>
                <a:ea typeface="DejaVu Sans"/>
              </a:rPr>
              <a:t>chữ</a:t>
            </a:r>
            <a:r>
              <a:rPr lang="en-US" sz="3200" spc="-1" dirty="0">
                <a:solidFill>
                  <a:srgbClr val="000000"/>
                </a:solidFill>
                <a:latin typeface="Arial"/>
                <a:ea typeface="DejaVu Sans"/>
              </a:rPr>
              <a:t> </a:t>
            </a:r>
            <a:r>
              <a:rPr lang="en-US" sz="3200" spc="-1" dirty="0" err="1">
                <a:solidFill>
                  <a:srgbClr val="000000"/>
                </a:solidFill>
                <a:latin typeface="Arial"/>
                <a:ea typeface="DejaVu Sans"/>
              </a:rPr>
              <a:t>số</a:t>
            </a:r>
            <a:r>
              <a:rPr lang="en-US" sz="3200" spc="-1" dirty="0">
                <a:solidFill>
                  <a:srgbClr val="000000"/>
                </a:solidFill>
                <a:latin typeface="Arial"/>
                <a:ea typeface="DejaVu Sans"/>
              </a:rPr>
              <a:t> </a:t>
            </a:r>
            <a:r>
              <a:rPr lang="en-US" sz="3200" spc="-1" dirty="0" err="1">
                <a:solidFill>
                  <a:srgbClr val="000000"/>
                </a:solidFill>
                <a:latin typeface="Arial"/>
                <a:ea typeface="DejaVu Sans"/>
              </a:rPr>
              <a:t>là</a:t>
            </a:r>
            <a:r>
              <a:rPr lang="en-US" sz="3200" spc="-1" dirty="0">
                <a:solidFill>
                  <a:srgbClr val="000000"/>
                </a:solidFill>
                <a:latin typeface="Arial"/>
                <a:ea typeface="DejaVu Sans"/>
              </a:rPr>
              <a:t> </a:t>
            </a:r>
            <a:r>
              <a:rPr lang="en-US" sz="3200" spc="-1" dirty="0" err="1">
                <a:solidFill>
                  <a:srgbClr val="000000"/>
                </a:solidFill>
                <a:latin typeface="Arial"/>
                <a:ea typeface="DejaVu Sans"/>
              </a:rPr>
              <a:t>số</a:t>
            </a:r>
            <a:r>
              <a:rPr lang="en-US" sz="3200" spc="-1" dirty="0">
                <a:solidFill>
                  <a:srgbClr val="000000"/>
                </a:solidFill>
                <a:latin typeface="Arial"/>
                <a:ea typeface="DejaVu Sans"/>
              </a:rPr>
              <a:t> </a:t>
            </a:r>
            <a:r>
              <a:rPr lang="en-US" sz="3200" spc="-1" dirty="0" err="1">
                <a:solidFill>
                  <a:srgbClr val="000000"/>
                </a:solidFill>
                <a:latin typeface="Arial"/>
                <a:ea typeface="DejaVu Sans"/>
              </a:rPr>
              <a:t>nguyên</a:t>
            </a:r>
            <a:r>
              <a:rPr lang="en-US" sz="3200" spc="-1" dirty="0">
                <a:solidFill>
                  <a:srgbClr val="000000"/>
                </a:solidFill>
                <a:latin typeface="Arial"/>
                <a:ea typeface="DejaVu Sans"/>
              </a:rPr>
              <a:t> </a:t>
            </a:r>
            <a:r>
              <a:rPr lang="en-US" sz="3200" spc="-1" dirty="0" err="1">
                <a:solidFill>
                  <a:srgbClr val="000000"/>
                </a:solidFill>
                <a:latin typeface="Arial"/>
                <a:ea typeface="DejaVu Sans"/>
              </a:rPr>
              <a:t>bé</a:t>
            </a:r>
            <a:r>
              <a:rPr lang="en-US" sz="3200" spc="-1" dirty="0">
                <a:solidFill>
                  <a:srgbClr val="000000"/>
                </a:solidFill>
                <a:latin typeface="Arial"/>
                <a:ea typeface="DejaVu Sans"/>
              </a:rPr>
              <a:t> </a:t>
            </a:r>
            <a:r>
              <a:rPr lang="en-US" sz="3200" spc="-1" dirty="0" err="1">
                <a:solidFill>
                  <a:srgbClr val="000000"/>
                </a:solidFill>
                <a:latin typeface="Arial"/>
                <a:ea typeface="DejaVu Sans"/>
              </a:rPr>
              <a:t>nhất</a:t>
            </a:r>
            <a:r>
              <a:rPr lang="en-US" sz="3200" spc="-1" dirty="0">
                <a:solidFill>
                  <a:srgbClr val="000000"/>
                </a:solidFill>
                <a:latin typeface="Arial"/>
                <a:ea typeface="DejaVu Sans"/>
              </a:rPr>
              <a:t> </a:t>
            </a:r>
            <a:r>
              <a:rPr lang="en-US" sz="3200" spc="-1" dirty="0" err="1">
                <a:solidFill>
                  <a:srgbClr val="000000"/>
                </a:solidFill>
                <a:latin typeface="Arial"/>
                <a:ea typeface="DejaVu Sans"/>
              </a:rPr>
              <a:t>lớn</a:t>
            </a:r>
            <a:r>
              <a:rPr lang="en-US" sz="3200" spc="-1" dirty="0">
                <a:solidFill>
                  <a:srgbClr val="000000"/>
                </a:solidFill>
                <a:latin typeface="Arial"/>
                <a:ea typeface="DejaVu Sans"/>
              </a:rPr>
              <a:t> </a:t>
            </a:r>
            <a:r>
              <a:rPr lang="en-US" sz="3200" spc="-1" dirty="0" err="1">
                <a:solidFill>
                  <a:srgbClr val="000000"/>
                </a:solidFill>
                <a:latin typeface="Arial"/>
                <a:ea typeface="DejaVu Sans"/>
              </a:rPr>
              <a:t>hơn</a:t>
            </a:r>
            <a:r>
              <a:rPr lang="en-US" sz="3200" spc="-1" dirty="0">
                <a:solidFill>
                  <a:srgbClr val="000000"/>
                </a:solidFill>
                <a:latin typeface="Arial"/>
                <a:ea typeface="DejaVu Sans"/>
              </a:rPr>
              <a:t> </a:t>
            </a:r>
            <a:r>
              <a:rPr lang="en-US" sz="3200" spc="-1" dirty="0" err="1">
                <a:solidFill>
                  <a:srgbClr val="000000"/>
                </a:solidFill>
                <a:latin typeface="Arial"/>
                <a:ea typeface="DejaVu Sans"/>
              </a:rPr>
              <a:t>hoặc</a:t>
            </a:r>
            <a:r>
              <a:rPr lang="en-US" sz="3200" spc="-1" dirty="0">
                <a:solidFill>
                  <a:srgbClr val="000000"/>
                </a:solidFill>
                <a:latin typeface="Arial"/>
                <a:ea typeface="DejaVu Sans"/>
              </a:rPr>
              <a:t> </a:t>
            </a:r>
            <a:r>
              <a:rPr lang="en-US" sz="3200" spc="-1" dirty="0" err="1">
                <a:solidFill>
                  <a:srgbClr val="000000"/>
                </a:solidFill>
                <a:latin typeface="Arial"/>
                <a:ea typeface="DejaVu Sans"/>
              </a:rPr>
              <a:t>bằng</a:t>
            </a:r>
            <a:r>
              <a:rPr lang="en-US" sz="3200" spc="-1" dirty="0">
                <a:solidFill>
                  <a:srgbClr val="000000"/>
                </a:solidFill>
                <a:latin typeface="Arial"/>
                <a:ea typeface="DejaVu Sans"/>
              </a:rPr>
              <a:t> </a:t>
            </a:r>
            <a:r>
              <a:rPr lang="en-US" sz="3200" spc="-1" dirty="0" err="1">
                <a:solidFill>
                  <a:srgbClr val="000000"/>
                </a:solidFill>
                <a:latin typeface="Arial"/>
                <a:ea typeface="DejaVu Sans"/>
              </a:rPr>
              <a:t>lượng</a:t>
            </a:r>
            <a:r>
              <a:rPr lang="en-US" sz="3200" spc="-1" dirty="0">
                <a:solidFill>
                  <a:srgbClr val="000000"/>
                </a:solidFill>
                <a:latin typeface="Arial"/>
                <a:ea typeface="DejaVu Sans"/>
              </a:rPr>
              <a:t> tin </a:t>
            </a:r>
            <a:r>
              <a:rPr lang="en-US" sz="3200" spc="-1" dirty="0" err="1">
                <a:solidFill>
                  <a:srgbClr val="000000"/>
                </a:solidFill>
                <a:latin typeface="Arial"/>
                <a:ea typeface="DejaVu Sans"/>
              </a:rPr>
              <a:t>của</a:t>
            </a:r>
            <a:r>
              <a:rPr lang="en-US" sz="3200" spc="-1" dirty="0">
                <a:solidFill>
                  <a:srgbClr val="000000"/>
                </a:solidFill>
                <a:latin typeface="Arial"/>
                <a:ea typeface="DejaVu Sans"/>
              </a:rPr>
              <a:t> </a:t>
            </a:r>
            <a:r>
              <a:rPr lang="en-US" sz="3200" spc="-1" dirty="0" err="1">
                <a:solidFill>
                  <a:srgbClr val="000000"/>
                </a:solidFill>
                <a:latin typeface="Arial"/>
                <a:ea typeface="DejaVu Sans"/>
              </a:rPr>
              <a:t>bản</a:t>
            </a:r>
            <a:r>
              <a:rPr lang="en-US" sz="3200" spc="-1" dirty="0">
                <a:solidFill>
                  <a:srgbClr val="000000"/>
                </a:solidFill>
                <a:latin typeface="Arial"/>
                <a:ea typeface="DejaVu Sans"/>
              </a:rPr>
              <a:t> tin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trong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đoạn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Phần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phân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phân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điểm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này</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lấy</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a:t>
            </a:r>
            <a:endParaRPr lang="en-US" sz="3200" b="0" strike="noStrike" spc="-1" dirty="0">
              <a:latin typeface="Arial"/>
            </a:endParaRPr>
          </a:p>
          <a:p>
            <a:pPr marL="1296000" lvl="2" indent="-2829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Điểm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biểu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diễn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nằm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trong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đoạn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biểu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diễn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rút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gọn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còn</a:t>
            </a:r>
            <a:r>
              <a:rPr lang="en-US" sz="3200" b="0" strike="noStrike" spc="-1" dirty="0">
                <a:solidFill>
                  <a:srgbClr val="000000"/>
                </a:solidFill>
                <a:latin typeface="Arial"/>
                <a:ea typeface="DejaVu Sans"/>
              </a:rPr>
              <a:t>  1, 2, 3, .., n </a:t>
            </a:r>
            <a:r>
              <a:rPr lang="en-US" sz="3200" b="0" strike="noStrike" spc="-1" dirty="0" err="1">
                <a:solidFill>
                  <a:srgbClr val="000000"/>
                </a:solidFill>
                <a:latin typeface="Arial"/>
                <a:ea typeface="DejaVu Sans"/>
              </a:rPr>
              <a:t>tính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đầu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a:t>
            </a:r>
            <a:endParaRPr lang="en-US" sz="3200" b="0" strike="noStrike" spc="-1" dirty="0">
              <a:latin typeface="Arial"/>
            </a:endParaRPr>
          </a:p>
          <a:p>
            <a:pPr marL="432000" indent="-3189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học</a:t>
            </a:r>
            <a:r>
              <a:rPr lang="en-US" sz="3200" b="0" strike="noStrike" spc="-1" dirty="0">
                <a:solidFill>
                  <a:srgbClr val="000000"/>
                </a:solidFill>
                <a:latin typeface="Arial"/>
                <a:ea typeface="DejaVu Sans"/>
              </a:rPr>
              <a:t> r </a:t>
            </a:r>
            <a:r>
              <a:rPr lang="en-US" sz="3200" b="0" strike="noStrike" spc="-1" dirty="0" err="1">
                <a:solidFill>
                  <a:srgbClr val="000000"/>
                </a:solidFill>
                <a:latin typeface="Arial"/>
                <a:ea typeface="DejaVu Sans"/>
              </a:rPr>
              <a:t>trị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thì</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chọn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điểm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biểu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diễn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điểm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giá</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bằng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phân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r </a:t>
            </a:r>
            <a:r>
              <a:rPr lang="en-US" sz="3200" b="0" strike="noStrike" spc="-1" dirty="0" err="1">
                <a:solidFill>
                  <a:srgbClr val="000000"/>
                </a:solidFill>
                <a:latin typeface="Arial"/>
                <a:ea typeface="DejaVu Sans"/>
              </a:rPr>
              <a:t>phân</a:t>
            </a:r>
            <a:r>
              <a:rPr lang="en-US" sz="3200" b="0" strike="noStrike" spc="-1" dirty="0">
                <a:solidFill>
                  <a:srgbClr val="000000"/>
                </a:solidFill>
                <a:latin typeface="Arial"/>
                <a:ea typeface="DejaVu Sans"/>
              </a:rPr>
              <a:t> </a:t>
            </a:r>
            <a:r>
              <a:rPr lang="en-US" sz="3200" spc="-1" dirty="0" err="1">
                <a:solidFill>
                  <a:srgbClr val="000000"/>
                </a:solidFill>
                <a:latin typeface="Arial"/>
                <a:ea typeface="DejaVu Sans"/>
              </a:rPr>
              <a:t>tương</a:t>
            </a:r>
            <a:r>
              <a:rPr lang="en-US" sz="3200" spc="-1" dirty="0">
                <a:solidFill>
                  <a:srgbClr val="000000"/>
                </a:solidFill>
                <a:latin typeface="Arial"/>
                <a:ea typeface="DejaVu Sans"/>
              </a:rPr>
              <a:t> </a:t>
            </a:r>
            <a:r>
              <a:rPr lang="en-US" sz="3200" spc="-1" dirty="0" err="1">
                <a:solidFill>
                  <a:srgbClr val="000000"/>
                </a:solidFill>
                <a:latin typeface="Arial"/>
                <a:ea typeface="DejaVu Sans"/>
              </a:rPr>
              <a:t>ứng</a:t>
            </a:r>
            <a:r>
              <a:rPr lang="en-US" sz="3200" spc="-1" dirty="0">
                <a:solidFill>
                  <a:srgbClr val="000000"/>
                </a:solidFill>
                <a:latin typeface="Arial"/>
                <a:ea typeface="DejaVu Sans"/>
              </a:rPr>
              <a:t> </a:t>
            </a:r>
            <a:r>
              <a:rPr lang="en-US" sz="3200" spc="-1" dirty="0" err="1">
                <a:solidFill>
                  <a:srgbClr val="000000"/>
                </a:solidFill>
                <a:latin typeface="Arial"/>
                <a:ea typeface="DejaVu Sans"/>
              </a:rPr>
              <a:t>với</a:t>
            </a:r>
            <a:r>
              <a:rPr lang="en-US" sz="3200" spc="-1" dirty="0">
                <a:solidFill>
                  <a:srgbClr val="000000"/>
                </a:solidFill>
                <a:latin typeface="Arial"/>
                <a:ea typeface="DejaVu Sans"/>
              </a:rPr>
              <a:t> </a:t>
            </a:r>
            <a:r>
              <a:rPr lang="en-US" sz="3200" spc="-1" dirty="0" err="1">
                <a:solidFill>
                  <a:srgbClr val="000000"/>
                </a:solidFill>
                <a:latin typeface="Arial"/>
                <a:ea typeface="DejaVu Sans"/>
              </a:rPr>
              <a:t>lượng</a:t>
            </a:r>
            <a:r>
              <a:rPr lang="en-US" sz="3200" spc="-1" dirty="0">
                <a:solidFill>
                  <a:srgbClr val="000000"/>
                </a:solidFill>
                <a:latin typeface="Arial"/>
                <a:ea typeface="DejaVu Sans"/>
              </a:rPr>
              <a:t> tin </a:t>
            </a:r>
            <a:r>
              <a:rPr lang="en-US" sz="3200" spc="-1" dirty="0" err="1">
                <a:solidFill>
                  <a:srgbClr val="000000"/>
                </a:solidFill>
                <a:latin typeface="Arial"/>
                <a:ea typeface="DejaVu Sans"/>
              </a:rPr>
              <a:t>trong</a:t>
            </a:r>
            <a:r>
              <a:rPr lang="en-US" sz="3200" spc="-1" dirty="0">
                <a:solidFill>
                  <a:srgbClr val="000000"/>
                </a:solidFill>
                <a:latin typeface="Arial"/>
                <a:ea typeface="DejaVu Sans"/>
              </a:rPr>
              <a:t> </a:t>
            </a:r>
            <a:r>
              <a:rPr lang="en-US" sz="3200" spc="-1" dirty="0" err="1">
                <a:solidFill>
                  <a:srgbClr val="000000"/>
                </a:solidFill>
                <a:latin typeface="Arial"/>
                <a:ea typeface="DejaVu Sans"/>
              </a:rPr>
              <a:t>đơn</a:t>
            </a:r>
            <a:r>
              <a:rPr lang="en-US" sz="3200" spc="-1" dirty="0">
                <a:solidFill>
                  <a:srgbClr val="000000"/>
                </a:solidFill>
                <a:latin typeface="Arial"/>
                <a:ea typeface="DejaVu Sans"/>
              </a:rPr>
              <a:t> </a:t>
            </a:r>
            <a:r>
              <a:rPr lang="en-US" sz="3200" spc="-1" dirty="0" err="1">
                <a:solidFill>
                  <a:srgbClr val="000000"/>
                </a:solidFill>
                <a:latin typeface="Arial"/>
                <a:ea typeface="DejaVu Sans"/>
              </a:rPr>
              <a:t>vị</a:t>
            </a:r>
            <a:r>
              <a:rPr lang="en-US" sz="3200" spc="-1" dirty="0">
                <a:solidFill>
                  <a:srgbClr val="000000"/>
                </a:solidFill>
                <a:latin typeface="Arial"/>
                <a:ea typeface="DejaVu Sans"/>
              </a:rPr>
              <a:t> r</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trong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đoạn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phần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phân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này</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a:t>
            </a:r>
            <a:endParaRPr lang="en-US" sz="3200" b="0" strike="noStrike" spc="-1" dirty="0">
              <a:latin typeface="Arial"/>
            </a:endParaRPr>
          </a:p>
          <a:p>
            <a:pPr marL="432000" indent="-3189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học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trung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bình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Hr</a:t>
            </a:r>
            <a:r>
              <a:rPr lang="en-US" sz="3200" b="0" strike="noStrike" spc="-1" dirty="0">
                <a:solidFill>
                  <a:srgbClr val="000000"/>
                </a:solidFill>
                <a:latin typeface="Arial"/>
                <a:ea typeface="DejaVu Sans"/>
              </a:rPr>
              <a:t>(S) &lt;= L &lt;= </a:t>
            </a:r>
            <a:r>
              <a:rPr lang="en-US" sz="3200" b="0" strike="noStrike" spc="-1" dirty="0" err="1">
                <a:solidFill>
                  <a:srgbClr val="000000"/>
                </a:solidFill>
                <a:latin typeface="Arial"/>
                <a:ea typeface="DejaVu Sans"/>
              </a:rPr>
              <a:t>Hr</a:t>
            </a:r>
            <a:r>
              <a:rPr lang="en-US" sz="3200" b="0" strike="noStrike" spc="-1" dirty="0">
                <a:solidFill>
                  <a:srgbClr val="000000"/>
                </a:solidFill>
                <a:latin typeface="Arial"/>
                <a:ea typeface="DejaVu Sans"/>
              </a:rPr>
              <a:t>(S) + 2/n. N </a:t>
            </a:r>
            <a:r>
              <a:rPr lang="en-US" sz="3200" b="0" strike="noStrike" spc="-1" dirty="0" err="1">
                <a:solidFill>
                  <a:srgbClr val="000000"/>
                </a:solidFill>
                <a:latin typeface="Arial"/>
                <a:ea typeface="DejaVu Sans"/>
              </a:rPr>
              <a:t>độ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endParaRPr lang="en-US" sz="3200" b="0" strike="noStrike" spc="-1" dirty="0">
              <a:latin typeface="Arial"/>
            </a:endParaRPr>
          </a:p>
        </p:txBody>
      </p:sp>
    </p:spTree>
    <p:extLst>
      <p:ext uri="{BB962C8B-B14F-4D97-AF65-F5344CB8AC3E}">
        <p14:creationId xmlns:p14="http://schemas.microsoft.com/office/powerpoint/2010/main" val="288001473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CustomShape 1"/>
          <p:cNvSpPr/>
          <p:nvPr/>
        </p:nvSpPr>
        <p:spPr>
          <a:xfrm>
            <a:off x="609480" y="273600"/>
            <a:ext cx="10967400" cy="113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4.6.2.Mã số học - thuật toán mã hóa</a:t>
            </a:r>
            <a:endParaRPr lang="en-US" sz="4400" b="0" strike="noStrike" spc="-1">
              <a:latin typeface="Arial"/>
            </a:endParaRPr>
          </a:p>
        </p:txBody>
      </p:sp>
      <p:sp>
        <p:nvSpPr>
          <p:cNvPr id="492" name="CustomShape 2"/>
          <p:cNvSpPr/>
          <p:nvPr/>
        </p:nvSpPr>
        <p:spPr>
          <a:xfrm>
            <a:off x="609480" y="1604520"/>
            <a:ext cx="10967400" cy="39722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189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Ví</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dụ</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r>
              <a:rPr lang="en-US" sz="3200" b="0" strike="noStrike" spc="-1" dirty="0">
                <a:solidFill>
                  <a:srgbClr val="000000"/>
                </a:solidFill>
                <a:latin typeface="Arial"/>
                <a:ea typeface="DejaVu Sans"/>
              </a:rPr>
              <a:t> S = {</a:t>
            </a:r>
            <a:r>
              <a:rPr lang="en-US" sz="3200" b="0" strike="noStrike" spc="-1" dirty="0" err="1">
                <a:solidFill>
                  <a:srgbClr val="000000"/>
                </a:solidFill>
                <a:latin typeface="Arial"/>
                <a:ea typeface="DejaVu Sans"/>
              </a:rPr>
              <a:t>a,b,c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P(S) = {0.7, 0.1, 0.2} </a:t>
            </a:r>
            <a:r>
              <a:rPr lang="en-US" sz="3200" b="0" strike="noStrike" spc="-1" dirty="0" err="1">
                <a:solidFill>
                  <a:srgbClr val="000000"/>
                </a:solidFill>
                <a:latin typeface="Arial"/>
                <a:ea typeface="DejaVu Sans"/>
              </a:rPr>
              <a:t>và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m = </a:t>
            </a:r>
            <a:r>
              <a:rPr lang="en-US" sz="3200" b="0" strike="noStrike" spc="-1" dirty="0" err="1">
                <a:solidFill>
                  <a:srgbClr val="000000"/>
                </a:solidFill>
                <a:latin typeface="Arial"/>
                <a:ea typeface="DejaVu Sans"/>
              </a:rPr>
              <a:t>acb</a:t>
            </a:r>
            <a:endParaRPr lang="en-US" sz="3200" b="0" strike="noStrike" spc="-1" dirty="0">
              <a:latin typeface="Arial"/>
            </a:endParaRPr>
          </a:p>
          <a:p>
            <a:pPr marL="432000" indent="-3189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Hàm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phân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suất</a:t>
            </a:r>
            <a:r>
              <a:rPr lang="en-US" sz="3200" b="0" strike="noStrike" spc="-1" dirty="0">
                <a:solidFill>
                  <a:srgbClr val="000000"/>
                </a:solidFill>
                <a:latin typeface="Arial"/>
                <a:ea typeface="DejaVu Sans"/>
              </a:rPr>
              <a:t> F(</a:t>
            </a:r>
            <a:r>
              <a:rPr lang="en-US" sz="3200" b="0" strike="noStrike" spc="-1" dirty="0" err="1">
                <a:solidFill>
                  <a:srgbClr val="000000"/>
                </a:solidFill>
                <a:latin typeface="Arial"/>
                <a:ea typeface="DejaVu Sans"/>
              </a:rPr>
              <a:t>si</a:t>
            </a:r>
            <a:r>
              <a:rPr lang="en-US" sz="3200" b="0" strike="noStrike" spc="-1" dirty="0">
                <a:solidFill>
                  <a:srgbClr val="000000"/>
                </a:solidFill>
                <a:latin typeface="Arial"/>
                <a:ea typeface="DejaVu Sans"/>
              </a:rPr>
              <a:t>):</a:t>
            </a:r>
          </a:p>
          <a:p>
            <a:pPr marL="889200" lvl="1" indent="-318960">
              <a:spcBef>
                <a:spcPts val="1417"/>
              </a:spcBef>
              <a:buClr>
                <a:srgbClr val="000000"/>
              </a:buClr>
              <a:buSzPct val="45000"/>
              <a:buFont typeface="Wingdings" charset="2"/>
              <a:buChar char=""/>
            </a:pPr>
            <a:r>
              <a:rPr lang="en-US" sz="3200" spc="-1" dirty="0" err="1">
                <a:solidFill>
                  <a:srgbClr val="000000"/>
                </a:solidFill>
                <a:latin typeface="Arial"/>
                <a:ea typeface="DejaVu Sans"/>
              </a:rPr>
              <a:t>si</a:t>
            </a:r>
            <a:r>
              <a:rPr lang="en-US" sz="3200" spc="-1" dirty="0">
                <a:solidFill>
                  <a:srgbClr val="000000"/>
                </a:solidFill>
                <a:latin typeface="Arial"/>
                <a:ea typeface="DejaVu Sans"/>
              </a:rPr>
              <a:t> = a -&gt; x = 1</a:t>
            </a:r>
          </a:p>
          <a:p>
            <a:pPr marL="889200" lvl="1" indent="-318960">
              <a:spcBef>
                <a:spcPts val="1417"/>
              </a:spcBef>
              <a:buClr>
                <a:srgbClr val="000000"/>
              </a:buClr>
              <a:buSzPct val="45000"/>
              <a:buFont typeface="Wingdings" charset="2"/>
              <a:buChar char=""/>
            </a:pPr>
            <a:r>
              <a:rPr lang="en-US" sz="3200" spc="-1" dirty="0" err="1">
                <a:solidFill>
                  <a:srgbClr val="000000"/>
                </a:solidFill>
                <a:latin typeface="Arial"/>
                <a:ea typeface="DejaVu Sans"/>
              </a:rPr>
              <a:t>s</a:t>
            </a:r>
            <a:r>
              <a:rPr lang="en-US" sz="3200" b="0" strike="noStrike" spc="-1" dirty="0" err="1">
                <a:solidFill>
                  <a:srgbClr val="000000"/>
                </a:solidFill>
                <a:latin typeface="Arial"/>
                <a:ea typeface="DejaVu Sans"/>
              </a:rPr>
              <a:t>i</a:t>
            </a:r>
            <a:r>
              <a:rPr lang="en-US" sz="3200" b="0" strike="noStrike" spc="-1" dirty="0">
                <a:solidFill>
                  <a:srgbClr val="000000"/>
                </a:solidFill>
                <a:latin typeface="Arial"/>
                <a:ea typeface="DejaVu Sans"/>
              </a:rPr>
              <a:t> = b -&gt; x = 2</a:t>
            </a:r>
          </a:p>
          <a:p>
            <a:pPr marL="889200" lvl="1" indent="-318960">
              <a:spcBef>
                <a:spcPts val="1417"/>
              </a:spcBef>
              <a:buClr>
                <a:srgbClr val="000000"/>
              </a:buClr>
              <a:buSzPct val="45000"/>
              <a:buFont typeface="Wingdings" charset="2"/>
              <a:buChar char=""/>
            </a:pPr>
            <a:r>
              <a:rPr lang="en-US" sz="3200" spc="-1" dirty="0" err="1">
                <a:solidFill>
                  <a:srgbClr val="000000"/>
                </a:solidFill>
                <a:latin typeface="Arial"/>
                <a:ea typeface="DejaVu Sans"/>
              </a:rPr>
              <a:t>si</a:t>
            </a:r>
            <a:r>
              <a:rPr lang="en-US" sz="3200" spc="-1" dirty="0">
                <a:solidFill>
                  <a:srgbClr val="000000"/>
                </a:solidFill>
                <a:latin typeface="Arial"/>
                <a:ea typeface="DejaVu Sans"/>
              </a:rPr>
              <a:t> = c </a:t>
            </a:r>
            <a:r>
              <a:rPr lang="en-US" sz="3200" b="0" strike="noStrike" spc="-1" dirty="0">
                <a:solidFill>
                  <a:srgbClr val="000000"/>
                </a:solidFill>
                <a:latin typeface="Arial"/>
                <a:ea typeface="DejaVu Sans"/>
              </a:rPr>
              <a:t> -&gt; x = 3</a:t>
            </a:r>
            <a:endParaRPr lang="en-US" sz="3200" b="0" strike="noStrike" spc="-1" dirty="0">
              <a:latin typeface="Arial"/>
            </a:endParaRPr>
          </a:p>
          <a:p>
            <a:pPr>
              <a:lnSpc>
                <a:spcPct val="100000"/>
              </a:lnSpc>
              <a:spcBef>
                <a:spcPts val="1417"/>
              </a:spcBef>
            </a:pPr>
            <a:endParaRPr lang="en-US" sz="3200" b="0" strike="noStrike" spc="-1" dirty="0">
              <a:latin typeface="Arial"/>
            </a:endParaRPr>
          </a:p>
          <a:p>
            <a:pPr>
              <a:lnSpc>
                <a:spcPct val="100000"/>
              </a:lnSpc>
              <a:spcBef>
                <a:spcPts val="1417"/>
              </a:spcBef>
            </a:pPr>
            <a:endParaRPr lang="en-US" sz="3200" b="0" strike="noStrike" spc="-1" dirty="0">
              <a:latin typeface="Arial"/>
            </a:endParaRPr>
          </a:p>
          <a:p>
            <a:pPr>
              <a:lnSpc>
                <a:spcPct val="100000"/>
              </a:lnSpc>
              <a:spcBef>
                <a:spcPts val="1417"/>
              </a:spcBef>
            </a:pPr>
            <a:endParaRPr lang="en-US" sz="3200" b="0" strike="noStrike" spc="-1" dirty="0">
              <a:latin typeface="Arial"/>
            </a:endParaRPr>
          </a:p>
          <a:p>
            <a:pPr marL="432000" indent="-318960">
              <a:lnSpc>
                <a:spcPct val="100000"/>
              </a:lnSpc>
              <a:spcBef>
                <a:spcPts val="1417"/>
              </a:spcBef>
              <a:buClr>
                <a:srgbClr val="000000"/>
              </a:buClr>
              <a:buSzPct val="45000"/>
              <a:buFont typeface="Wingdings" charset="2"/>
              <a:buChar char=""/>
            </a:pPr>
            <a:endParaRPr lang="en-US" sz="3200" b="0" strike="noStrike" spc="-1" dirty="0" err="1">
              <a:solidFill>
                <a:srgbClr val="000000"/>
              </a:solidFill>
              <a:latin typeface="Arial"/>
              <a:ea typeface="DejaVu Sans"/>
            </a:endParaRPr>
          </a:p>
        </p:txBody>
      </p:sp>
      <p:pic>
        <p:nvPicPr>
          <p:cNvPr id="493" name="Picture 492"/>
          <p:cNvPicPr/>
          <p:nvPr/>
        </p:nvPicPr>
        <p:blipFill>
          <a:blip r:embed="rId2"/>
          <a:stretch/>
        </p:blipFill>
        <p:spPr>
          <a:xfrm>
            <a:off x="6324600" y="2438400"/>
            <a:ext cx="4996440" cy="3013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CustomShape 1"/>
          <p:cNvSpPr/>
          <p:nvPr/>
        </p:nvSpPr>
        <p:spPr>
          <a:xfrm>
            <a:off x="609480" y="273600"/>
            <a:ext cx="10967400" cy="86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dirty="0">
                <a:solidFill>
                  <a:srgbClr val="000000"/>
                </a:solidFill>
                <a:latin typeface="Arial"/>
                <a:ea typeface="DejaVu Sans"/>
              </a:rPr>
              <a:t>4.6.2.Mã </a:t>
            </a:r>
            <a:r>
              <a:rPr lang="en-US" sz="4400" b="0" strike="noStrike" spc="-1" dirty="0" err="1">
                <a:solidFill>
                  <a:srgbClr val="000000"/>
                </a:solidFill>
                <a:latin typeface="Arial"/>
                <a:ea typeface="DejaVu Sans"/>
              </a:rPr>
              <a:t>số</a:t>
            </a:r>
            <a:r>
              <a:rPr lang="en-US" sz="4400" b="0" strike="noStrike" spc="-1" dirty="0">
                <a:solidFill>
                  <a:srgbClr val="000000"/>
                </a:solidFill>
                <a:latin typeface="Arial"/>
                <a:ea typeface="DejaVu Sans"/>
              </a:rPr>
              <a:t> </a:t>
            </a:r>
            <a:r>
              <a:rPr lang="en-US" sz="4400" b="0" strike="noStrike" spc="-1" dirty="0" err="1">
                <a:solidFill>
                  <a:srgbClr val="000000"/>
                </a:solidFill>
                <a:latin typeface="Arial"/>
                <a:ea typeface="DejaVu Sans"/>
              </a:rPr>
              <a:t>học</a:t>
            </a:r>
            <a:r>
              <a:rPr lang="en-US" sz="4400" b="0" strike="noStrike" spc="-1" dirty="0">
                <a:solidFill>
                  <a:srgbClr val="000000"/>
                </a:solidFill>
                <a:latin typeface="Arial"/>
                <a:ea typeface="DejaVu Sans"/>
              </a:rPr>
              <a:t> - </a:t>
            </a:r>
            <a:r>
              <a:rPr lang="en-US" sz="4400" b="0" strike="noStrike" spc="-1" dirty="0" err="1">
                <a:solidFill>
                  <a:srgbClr val="000000"/>
                </a:solidFill>
                <a:latin typeface="Arial"/>
                <a:ea typeface="DejaVu Sans"/>
              </a:rPr>
              <a:t>thuật</a:t>
            </a:r>
            <a:r>
              <a:rPr lang="en-US" sz="4400" b="0" strike="noStrike" spc="-1" dirty="0">
                <a:solidFill>
                  <a:srgbClr val="000000"/>
                </a:solidFill>
                <a:latin typeface="Arial"/>
                <a:ea typeface="DejaVu Sans"/>
              </a:rPr>
              <a:t> </a:t>
            </a:r>
            <a:r>
              <a:rPr lang="en-US" sz="4400" b="0" strike="noStrike" spc="-1" dirty="0" err="1">
                <a:solidFill>
                  <a:srgbClr val="000000"/>
                </a:solidFill>
                <a:latin typeface="Arial"/>
                <a:ea typeface="DejaVu Sans"/>
              </a:rPr>
              <a:t>toán</a:t>
            </a:r>
            <a:r>
              <a:rPr lang="en-US" sz="4400" b="0" strike="noStrike" spc="-1" dirty="0">
                <a:solidFill>
                  <a:srgbClr val="000000"/>
                </a:solidFill>
                <a:latin typeface="Arial"/>
                <a:ea typeface="DejaVu Sans"/>
              </a:rPr>
              <a:t> </a:t>
            </a:r>
            <a:r>
              <a:rPr lang="en-US" sz="4400" b="0" strike="noStrike" spc="-1" dirty="0" err="1">
                <a:solidFill>
                  <a:srgbClr val="000000"/>
                </a:solidFill>
                <a:latin typeface="Arial"/>
                <a:ea typeface="DejaVu Sans"/>
              </a:rPr>
              <a:t>mã</a:t>
            </a:r>
            <a:r>
              <a:rPr lang="en-US" sz="4400" b="0" strike="noStrike" spc="-1" dirty="0">
                <a:solidFill>
                  <a:srgbClr val="000000"/>
                </a:solidFill>
                <a:latin typeface="Arial"/>
                <a:ea typeface="DejaVu Sans"/>
              </a:rPr>
              <a:t> </a:t>
            </a:r>
            <a:r>
              <a:rPr lang="en-US" sz="4400" b="0" strike="noStrike" spc="-1" dirty="0" err="1">
                <a:solidFill>
                  <a:srgbClr val="000000"/>
                </a:solidFill>
                <a:latin typeface="Arial"/>
                <a:ea typeface="DejaVu Sans"/>
              </a:rPr>
              <a:t>hóa</a:t>
            </a:r>
            <a:endParaRPr lang="en-US" sz="4400" b="0" strike="noStrike" spc="-1" dirty="0">
              <a:latin typeface="Arial"/>
            </a:endParaRPr>
          </a:p>
        </p:txBody>
      </p:sp>
      <p:sp>
        <p:nvSpPr>
          <p:cNvPr id="492" name="CustomShape 2"/>
          <p:cNvSpPr/>
          <p:nvPr/>
        </p:nvSpPr>
        <p:spPr>
          <a:xfrm>
            <a:off x="609480" y="1371600"/>
            <a:ext cx="10967400" cy="47244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20000"/>
          </a:bodyPr>
          <a:lstStyle/>
          <a:p>
            <a:pPr marL="432000" indent="-3189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Khi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chưa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rỗng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sẽ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điểm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trong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đoạn</a:t>
            </a:r>
            <a:r>
              <a:rPr lang="en-US" sz="3200" b="0" strike="noStrike" spc="-1" dirty="0">
                <a:solidFill>
                  <a:srgbClr val="000000"/>
                </a:solidFill>
                <a:latin typeface="Arial"/>
                <a:ea typeface="DejaVu Sans"/>
              </a:rPr>
              <a:t> [0,1) hay I(0) =0 </a:t>
            </a:r>
            <a:r>
              <a:rPr lang="en-US" sz="3200" b="0" strike="noStrike" spc="-1" dirty="0" err="1">
                <a:solidFill>
                  <a:srgbClr val="000000"/>
                </a:solidFill>
                <a:latin typeface="Arial"/>
                <a:ea typeface="DejaVu Sans"/>
              </a:rPr>
              <a:t>và</a:t>
            </a:r>
            <a:r>
              <a:rPr lang="en-US" sz="3200" b="0" strike="noStrike" spc="-1" dirty="0">
                <a:solidFill>
                  <a:srgbClr val="000000"/>
                </a:solidFill>
                <a:latin typeface="Arial"/>
                <a:ea typeface="DejaVu Sans"/>
              </a:rPr>
              <a:t> U(0) =1</a:t>
            </a:r>
            <a:endParaRPr lang="en-US" sz="3200" b="0" strike="noStrike" spc="-1" dirty="0">
              <a:latin typeface="Arial"/>
            </a:endParaRPr>
          </a:p>
          <a:p>
            <a:pPr marL="432000" indent="-3189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đầu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a:t>
            </a:r>
            <a:endParaRPr lang="en-US" sz="3200" b="0" strike="noStrike" spc="-1" dirty="0">
              <a:latin typeface="Arial"/>
            </a:endParaRPr>
          </a:p>
          <a:p>
            <a:pPr marL="1296000" lvl="2" indent="-282960">
              <a:lnSpc>
                <a:spcPct val="100000"/>
              </a:lnSpc>
              <a:spcBef>
                <a:spcPts val="850"/>
              </a:spcBef>
              <a:buClr>
                <a:srgbClr val="000000"/>
              </a:buClr>
              <a:buSzPct val="45000"/>
              <a:buFont typeface="Wingdings" charset="2"/>
              <a:buChar char=""/>
            </a:pPr>
            <a:r>
              <a:rPr lang="en-US" sz="2400" b="0" strike="noStrike" spc="-1" dirty="0">
                <a:solidFill>
                  <a:srgbClr val="000000"/>
                </a:solidFill>
                <a:latin typeface="Arial"/>
                <a:ea typeface="DejaVu Sans"/>
              </a:rPr>
              <a:t> I(1) = I(0) + [U(0) - I(0)]F(</a:t>
            </a:r>
            <a:r>
              <a:rPr lang="en-US" sz="2400" b="0" strike="noStrike" spc="-1" dirty="0" err="1">
                <a:solidFill>
                  <a:srgbClr val="000000"/>
                </a:solidFill>
                <a:latin typeface="Arial"/>
                <a:ea typeface="DejaVu Sans"/>
              </a:rPr>
              <a:t>si</a:t>
            </a:r>
            <a:r>
              <a:rPr lang="en-US" sz="2400" b="0" strike="noStrike" spc="-1" dirty="0">
                <a:solidFill>
                  <a:srgbClr val="000000"/>
                </a:solidFill>
                <a:latin typeface="Arial"/>
                <a:ea typeface="DejaVu Sans"/>
              </a:rPr>
              <a:t> = </a:t>
            </a:r>
            <a:r>
              <a:rPr lang="en-US" sz="2400" b="0" strike="noStrike" spc="-1" dirty="0" err="1">
                <a:solidFill>
                  <a:srgbClr val="000000"/>
                </a:solidFill>
                <a:latin typeface="Arial"/>
                <a:ea typeface="DejaVu Sans"/>
              </a:rPr>
              <a:t>rỗng</a:t>
            </a:r>
            <a:r>
              <a:rPr lang="en-US" sz="2400" b="0" strike="noStrike" spc="-1" dirty="0">
                <a:solidFill>
                  <a:srgbClr val="000000"/>
                </a:solidFill>
                <a:latin typeface="Arial"/>
                <a:ea typeface="DejaVu Sans"/>
              </a:rPr>
              <a:t>) = 0 + (1 -0)0 = 0</a:t>
            </a:r>
            <a:endParaRPr lang="en-US" sz="2400" b="0" strike="noStrike" spc="-1" dirty="0">
              <a:latin typeface="Arial"/>
            </a:endParaRPr>
          </a:p>
          <a:p>
            <a:pPr marL="1296000" lvl="2" indent="-282960">
              <a:lnSpc>
                <a:spcPct val="100000"/>
              </a:lnSpc>
              <a:spcBef>
                <a:spcPts val="850"/>
              </a:spcBef>
              <a:buClr>
                <a:srgbClr val="000000"/>
              </a:buClr>
              <a:buSzPct val="45000"/>
              <a:buFont typeface="Wingdings" charset="2"/>
              <a:buChar char=""/>
            </a:pPr>
            <a:r>
              <a:rPr lang="en-US" sz="2400" b="0" strike="noStrike" spc="-1" dirty="0">
                <a:solidFill>
                  <a:srgbClr val="000000"/>
                </a:solidFill>
                <a:latin typeface="Arial"/>
                <a:ea typeface="DejaVu Sans"/>
              </a:rPr>
              <a:t> U(1)= I(0) + [u(0) – I(0)]F(</a:t>
            </a:r>
            <a:r>
              <a:rPr lang="en-US" sz="2400" b="0" strike="noStrike" spc="-1" dirty="0" err="1">
                <a:solidFill>
                  <a:srgbClr val="000000"/>
                </a:solidFill>
                <a:latin typeface="Arial"/>
                <a:ea typeface="DejaVu Sans"/>
              </a:rPr>
              <a:t>si</a:t>
            </a:r>
            <a:r>
              <a:rPr lang="en-US" sz="2400" b="0" strike="noStrike" spc="-1" dirty="0">
                <a:solidFill>
                  <a:srgbClr val="000000"/>
                </a:solidFill>
                <a:latin typeface="Arial"/>
                <a:ea typeface="DejaVu Sans"/>
              </a:rPr>
              <a:t>=a) = 0 + (1 – 0) 0.7 = 0.7</a:t>
            </a:r>
            <a:endParaRPr lang="en-US" sz="2400" b="0" strike="noStrike" spc="-1" dirty="0">
              <a:latin typeface="Arial"/>
            </a:endParaRPr>
          </a:p>
          <a:p>
            <a:pPr marL="432000" indent="-3189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thứ</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ac: </a:t>
            </a:r>
            <a:endParaRPr lang="en-US" sz="3200" b="0" strike="noStrike" spc="-1" dirty="0">
              <a:latin typeface="Arial"/>
            </a:endParaRPr>
          </a:p>
          <a:p>
            <a:pPr marL="1296000" lvl="2" indent="-282960">
              <a:lnSpc>
                <a:spcPct val="100000"/>
              </a:lnSpc>
              <a:spcBef>
                <a:spcPts val="850"/>
              </a:spcBef>
              <a:buClr>
                <a:srgbClr val="000000"/>
              </a:buClr>
              <a:buSzPct val="45000"/>
              <a:buFont typeface="Wingdings" charset="2"/>
              <a:buChar char=""/>
            </a:pPr>
            <a:r>
              <a:rPr lang="en-US" sz="2400" b="0" strike="noStrike" spc="-1" dirty="0">
                <a:solidFill>
                  <a:srgbClr val="000000"/>
                </a:solidFill>
                <a:latin typeface="Arial"/>
                <a:ea typeface="DejaVu Sans"/>
              </a:rPr>
              <a:t>I(2) = I(1) + [U(1) – I(1)] F(b) = 0 + (0.7 – 0) 0.8 = 0.56</a:t>
            </a:r>
            <a:endParaRPr lang="en-US" sz="2400" b="0" strike="noStrike" spc="-1" dirty="0">
              <a:latin typeface="Arial"/>
            </a:endParaRPr>
          </a:p>
          <a:p>
            <a:pPr marL="1296000" lvl="2" indent="-282960">
              <a:lnSpc>
                <a:spcPct val="100000"/>
              </a:lnSpc>
              <a:spcBef>
                <a:spcPts val="850"/>
              </a:spcBef>
              <a:buClr>
                <a:srgbClr val="000000"/>
              </a:buClr>
              <a:buSzPct val="45000"/>
              <a:buFont typeface="Wingdings" charset="2"/>
              <a:buChar char=""/>
            </a:pPr>
            <a:r>
              <a:rPr lang="en-US" sz="2400" b="0" strike="noStrike" spc="-1" dirty="0">
                <a:solidFill>
                  <a:srgbClr val="000000"/>
                </a:solidFill>
                <a:latin typeface="Arial"/>
                <a:ea typeface="DejaVu Sans"/>
              </a:rPr>
              <a:t>U(2) = I(1) + [U(1) – I(1)]F(c) = 0 + (0.7 -0) 1= 0.7</a:t>
            </a:r>
            <a:endParaRPr lang="en-US" sz="2400" b="0" strike="noStrike" spc="-1" dirty="0">
              <a:latin typeface="Arial"/>
            </a:endParaRPr>
          </a:p>
          <a:p>
            <a:pPr marL="432000" indent="-3189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thứ</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acb</a:t>
            </a:r>
            <a:r>
              <a:rPr lang="en-US" sz="3200" b="0" strike="noStrike" spc="-1" dirty="0">
                <a:solidFill>
                  <a:srgbClr val="000000"/>
                </a:solidFill>
                <a:latin typeface="Arial"/>
                <a:ea typeface="DejaVu Sans"/>
              </a:rPr>
              <a:t>: </a:t>
            </a:r>
            <a:endParaRPr lang="en-US" sz="3200" b="0" strike="noStrike" spc="-1" dirty="0">
              <a:latin typeface="Arial"/>
            </a:endParaRPr>
          </a:p>
          <a:p>
            <a:pPr marL="1296000" lvl="2" indent="-282960">
              <a:lnSpc>
                <a:spcPct val="100000"/>
              </a:lnSpc>
              <a:spcBef>
                <a:spcPts val="850"/>
              </a:spcBef>
              <a:buClr>
                <a:srgbClr val="000000"/>
              </a:buClr>
              <a:buSzPct val="45000"/>
              <a:buFont typeface="Wingdings" charset="2"/>
              <a:buChar char=""/>
            </a:pPr>
            <a:r>
              <a:rPr lang="en-US" sz="2400" b="0" strike="noStrike" spc="-1" dirty="0">
                <a:solidFill>
                  <a:srgbClr val="000000"/>
                </a:solidFill>
                <a:latin typeface="Arial"/>
                <a:ea typeface="DejaVu Sans"/>
              </a:rPr>
              <a:t>I(3) = I(2) + [U(2) – I(2)] F(a) = 0.56 + (0.7 – 0.56)0.7 =   0.658</a:t>
            </a:r>
            <a:endParaRPr lang="en-US" sz="2400" b="0" strike="noStrike" spc="-1" dirty="0">
              <a:latin typeface="Arial"/>
            </a:endParaRPr>
          </a:p>
          <a:p>
            <a:pPr marL="1296000" lvl="2" indent="-282960">
              <a:lnSpc>
                <a:spcPct val="100000"/>
              </a:lnSpc>
              <a:spcBef>
                <a:spcPts val="850"/>
              </a:spcBef>
              <a:buClr>
                <a:srgbClr val="000000"/>
              </a:buClr>
              <a:buSzPct val="45000"/>
              <a:buFont typeface="Wingdings" charset="2"/>
              <a:buChar char=""/>
            </a:pPr>
            <a:r>
              <a:rPr lang="en-US" sz="2400" b="0" strike="noStrike" spc="-1" dirty="0">
                <a:solidFill>
                  <a:srgbClr val="000000"/>
                </a:solidFill>
                <a:latin typeface="Arial"/>
                <a:ea typeface="DejaVu Sans"/>
              </a:rPr>
              <a:t>U(3) = I(2) + {U(2) – I(2)} F(b) = 0.56 + (0.7 -0.56) 0.8 = 0.672</a:t>
            </a:r>
            <a:endParaRPr lang="en-US" sz="2400" b="0" strike="noStrike" spc="-1" dirty="0">
              <a:latin typeface="Arial"/>
            </a:endParaRPr>
          </a:p>
        </p:txBody>
      </p:sp>
    </p:spTree>
    <p:extLst>
      <p:ext uri="{BB962C8B-B14F-4D97-AF65-F5344CB8AC3E}">
        <p14:creationId xmlns:p14="http://schemas.microsoft.com/office/powerpoint/2010/main" val="353317079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CustomShape 1"/>
          <p:cNvSpPr/>
          <p:nvPr/>
        </p:nvSpPr>
        <p:spPr>
          <a:xfrm>
            <a:off x="609480" y="273600"/>
            <a:ext cx="10967400" cy="86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dirty="0">
                <a:solidFill>
                  <a:srgbClr val="000000"/>
                </a:solidFill>
                <a:latin typeface="Arial"/>
                <a:ea typeface="DejaVu Sans"/>
              </a:rPr>
              <a:t>4.6.2.Mã </a:t>
            </a:r>
            <a:r>
              <a:rPr lang="en-US" sz="4400" b="0" strike="noStrike" spc="-1" dirty="0" err="1">
                <a:solidFill>
                  <a:srgbClr val="000000"/>
                </a:solidFill>
                <a:latin typeface="Arial"/>
                <a:ea typeface="DejaVu Sans"/>
              </a:rPr>
              <a:t>số</a:t>
            </a:r>
            <a:r>
              <a:rPr lang="en-US" sz="4400" b="0" strike="noStrike" spc="-1" dirty="0">
                <a:solidFill>
                  <a:srgbClr val="000000"/>
                </a:solidFill>
                <a:latin typeface="Arial"/>
                <a:ea typeface="DejaVu Sans"/>
              </a:rPr>
              <a:t> </a:t>
            </a:r>
            <a:r>
              <a:rPr lang="en-US" sz="4400" b="0" strike="noStrike" spc="-1" dirty="0" err="1">
                <a:solidFill>
                  <a:srgbClr val="000000"/>
                </a:solidFill>
                <a:latin typeface="Arial"/>
                <a:ea typeface="DejaVu Sans"/>
              </a:rPr>
              <a:t>học</a:t>
            </a:r>
            <a:r>
              <a:rPr lang="en-US" sz="4400" b="0" strike="noStrike" spc="-1" dirty="0">
                <a:solidFill>
                  <a:srgbClr val="000000"/>
                </a:solidFill>
                <a:latin typeface="Arial"/>
                <a:ea typeface="DejaVu Sans"/>
              </a:rPr>
              <a:t> - </a:t>
            </a:r>
            <a:r>
              <a:rPr lang="en-US" sz="4400" b="0" strike="noStrike" spc="-1" dirty="0" err="1">
                <a:solidFill>
                  <a:srgbClr val="000000"/>
                </a:solidFill>
                <a:latin typeface="Arial"/>
                <a:ea typeface="DejaVu Sans"/>
              </a:rPr>
              <a:t>thuật</a:t>
            </a:r>
            <a:r>
              <a:rPr lang="en-US" sz="4400" b="0" strike="noStrike" spc="-1" dirty="0">
                <a:solidFill>
                  <a:srgbClr val="000000"/>
                </a:solidFill>
                <a:latin typeface="Arial"/>
                <a:ea typeface="DejaVu Sans"/>
              </a:rPr>
              <a:t> </a:t>
            </a:r>
            <a:r>
              <a:rPr lang="en-US" sz="4400" b="0" strike="noStrike" spc="-1" dirty="0" err="1">
                <a:solidFill>
                  <a:srgbClr val="000000"/>
                </a:solidFill>
                <a:latin typeface="Arial"/>
                <a:ea typeface="DejaVu Sans"/>
              </a:rPr>
              <a:t>toán</a:t>
            </a:r>
            <a:r>
              <a:rPr lang="en-US" sz="4400" b="0" strike="noStrike" spc="-1" dirty="0">
                <a:solidFill>
                  <a:srgbClr val="000000"/>
                </a:solidFill>
                <a:latin typeface="Arial"/>
                <a:ea typeface="DejaVu Sans"/>
              </a:rPr>
              <a:t> </a:t>
            </a:r>
            <a:r>
              <a:rPr lang="en-US" sz="4400" b="0" strike="noStrike" spc="-1" dirty="0" err="1">
                <a:solidFill>
                  <a:srgbClr val="000000"/>
                </a:solidFill>
                <a:latin typeface="Arial"/>
                <a:ea typeface="DejaVu Sans"/>
              </a:rPr>
              <a:t>mã</a:t>
            </a:r>
            <a:r>
              <a:rPr lang="en-US" sz="4400" b="0" strike="noStrike" spc="-1" dirty="0">
                <a:solidFill>
                  <a:srgbClr val="000000"/>
                </a:solidFill>
                <a:latin typeface="Arial"/>
                <a:ea typeface="DejaVu Sans"/>
              </a:rPr>
              <a:t> </a:t>
            </a:r>
            <a:r>
              <a:rPr lang="en-US" sz="4400" b="0" strike="noStrike" spc="-1" dirty="0" err="1">
                <a:solidFill>
                  <a:srgbClr val="000000"/>
                </a:solidFill>
                <a:latin typeface="Arial"/>
                <a:ea typeface="DejaVu Sans"/>
              </a:rPr>
              <a:t>hóa</a:t>
            </a:r>
            <a:endParaRPr lang="en-US" sz="4400" b="0" strike="noStrike" spc="-1" dirty="0">
              <a:latin typeface="Arial"/>
            </a:endParaRPr>
          </a:p>
        </p:txBody>
      </p:sp>
      <p:sp>
        <p:nvSpPr>
          <p:cNvPr id="492" name="CustomShape 2"/>
          <p:cNvSpPr/>
          <p:nvPr/>
        </p:nvSpPr>
        <p:spPr>
          <a:xfrm>
            <a:off x="609480" y="1371600"/>
            <a:ext cx="10967400" cy="47244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lnSpcReduction="10000"/>
          </a:bodyPr>
          <a:lstStyle/>
          <a:p>
            <a:pPr marL="432000" indent="-318960">
              <a:lnSpc>
                <a:spcPct val="100000"/>
              </a:lnSpc>
              <a:spcBef>
                <a:spcPts val="1417"/>
              </a:spcBef>
              <a:buClr>
                <a:srgbClr val="000000"/>
              </a:buClr>
              <a:buSzPct val="45000"/>
              <a:buFont typeface="Wingdings" charset="2"/>
              <a:buChar char=""/>
            </a:pPr>
            <a:r>
              <a:rPr lang="vi-VN" sz="3200" spc="-1" dirty="0">
                <a:solidFill>
                  <a:srgbClr val="000000"/>
                </a:solidFill>
                <a:latin typeface="Arial"/>
                <a:ea typeface="DejaVu Sans"/>
              </a:rPr>
              <a:t>Điểm biểu diễn bản tin được chọn theo: (1) số ký hiệu mã &gt;= lương tin chứa trong bản tin, là logaritm của  xác suất của  bản tin, Xác suất này là tích các xác suất các tin trong bản tin và là độ lớn của đoạn chứa bản tin. (2) điểm biểu diễn bản tin nằm trong đoạn chứa bản tin.</a:t>
            </a:r>
          </a:p>
          <a:p>
            <a:pPr marL="432000" indent="-318960">
              <a:lnSpc>
                <a:spcPct val="100000"/>
              </a:lnSpc>
              <a:spcBef>
                <a:spcPts val="1417"/>
              </a:spcBef>
              <a:buClr>
                <a:srgbClr val="000000"/>
              </a:buClr>
              <a:buSzPct val="45000"/>
              <a:buFont typeface="Wingdings" charset="2"/>
              <a:buChar char=""/>
            </a:pPr>
            <a:r>
              <a:rPr lang="vi-VN" sz="3200" spc="-1" dirty="0">
                <a:solidFill>
                  <a:srgbClr val="000000"/>
                </a:solidFill>
                <a:latin typeface="Arial"/>
                <a:ea typeface="DejaVu Sans"/>
              </a:rPr>
              <a:t>Độ lớn của đoạn chứa bản tin acb là 0.672 -0.658 =0.014 -&gt; - log2(0.14) = 6.1... C</a:t>
            </a:r>
            <a:r>
              <a:rPr lang="en-US" sz="3200" b="0" strike="noStrike" spc="-1" dirty="0" err="1">
                <a:solidFill>
                  <a:srgbClr val="000000"/>
                </a:solidFill>
                <a:latin typeface="Arial"/>
                <a:ea typeface="DejaVu Sans"/>
              </a:rPr>
              <a:t>họn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điểm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biểu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diễn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spc="-1" dirty="0" err="1">
                <a:solidFill>
                  <a:srgbClr val="000000"/>
                </a:solidFill>
                <a:latin typeface="Arial"/>
                <a:ea typeface="DejaVu Sans"/>
              </a:rPr>
              <a:t>điểm</a:t>
            </a:r>
            <a:r>
              <a:rPr lang="en-US" sz="3200" spc="-1" dirty="0">
                <a:solidFill>
                  <a:srgbClr val="000000"/>
                </a:solidFill>
                <a:latin typeface="Arial"/>
                <a:ea typeface="DejaVu Sans"/>
              </a:rPr>
              <a:t> </a:t>
            </a:r>
            <a:r>
              <a:rPr lang="en-US" sz="3200" spc="-1" dirty="0" err="1">
                <a:solidFill>
                  <a:srgbClr val="000000"/>
                </a:solidFill>
                <a:latin typeface="Arial"/>
                <a:ea typeface="DejaVu Sans"/>
              </a:rPr>
              <a:t>có</a:t>
            </a:r>
            <a:r>
              <a:rPr lang="en-US" sz="3200" spc="-1" dirty="0">
                <a:solidFill>
                  <a:srgbClr val="000000"/>
                </a:solidFill>
                <a:latin typeface="Arial"/>
                <a:ea typeface="DejaVu Sans"/>
              </a:rPr>
              <a:t> 7 </a:t>
            </a:r>
            <a:r>
              <a:rPr lang="en-US" sz="3200" spc="-1" dirty="0" err="1">
                <a:solidFill>
                  <a:srgbClr val="000000"/>
                </a:solidFill>
                <a:latin typeface="Arial"/>
                <a:ea typeface="DejaVu Sans"/>
              </a:rPr>
              <a:t>chữ</a:t>
            </a:r>
            <a:r>
              <a:rPr lang="en-US" sz="3200" spc="-1" dirty="0">
                <a:solidFill>
                  <a:srgbClr val="000000"/>
                </a:solidFill>
                <a:latin typeface="Arial"/>
                <a:ea typeface="DejaVu Sans"/>
              </a:rPr>
              <a:t> </a:t>
            </a:r>
            <a:r>
              <a:rPr lang="en-US" sz="3200" spc="-1" dirty="0" err="1">
                <a:solidFill>
                  <a:srgbClr val="000000"/>
                </a:solidFill>
                <a:latin typeface="Arial"/>
                <a:ea typeface="DejaVu Sans"/>
              </a:rPr>
              <a:t>số</a:t>
            </a:r>
            <a:r>
              <a:rPr lang="en-US" sz="3200" spc="-1" dirty="0">
                <a:solidFill>
                  <a:srgbClr val="000000"/>
                </a:solidFill>
                <a:latin typeface="Arial"/>
                <a:ea typeface="DejaVu Sans"/>
              </a:rPr>
              <a:t> </a:t>
            </a:r>
            <a:r>
              <a:rPr lang="en-US" sz="3200" spc="-1" dirty="0" err="1">
                <a:solidFill>
                  <a:srgbClr val="000000"/>
                </a:solidFill>
                <a:latin typeface="Arial"/>
                <a:ea typeface="DejaVu Sans"/>
              </a:rPr>
              <a:t>nhị</a:t>
            </a:r>
            <a:r>
              <a:rPr lang="en-US" sz="3200" spc="-1" dirty="0">
                <a:solidFill>
                  <a:srgbClr val="000000"/>
                </a:solidFill>
                <a:latin typeface="Arial"/>
                <a:ea typeface="DejaVu Sans"/>
              </a:rPr>
              <a:t> </a:t>
            </a:r>
            <a:r>
              <a:rPr lang="en-US" sz="3200" spc="-1" dirty="0" err="1">
                <a:solidFill>
                  <a:srgbClr val="000000"/>
                </a:solidFill>
                <a:latin typeface="Arial"/>
                <a:ea typeface="DejaVu Sans"/>
              </a:rPr>
              <a:t>phân</a:t>
            </a:r>
            <a:r>
              <a:rPr lang="en-US" sz="3200" spc="-1" dirty="0">
                <a:solidFill>
                  <a:srgbClr val="000000"/>
                </a:solidFill>
                <a:latin typeface="Arial"/>
                <a:ea typeface="DejaVu Sans"/>
              </a:rPr>
              <a:t> </a:t>
            </a:r>
            <a:r>
              <a:rPr lang="en-US" sz="3200" spc="-1" dirty="0" err="1">
                <a:solidFill>
                  <a:srgbClr val="000000"/>
                </a:solidFill>
                <a:latin typeface="Arial"/>
                <a:ea typeface="DejaVu Sans"/>
              </a:rPr>
              <a:t>và</a:t>
            </a:r>
            <a:r>
              <a:rPr lang="en-US" sz="3200" spc="-1" dirty="0">
                <a:solidFill>
                  <a:srgbClr val="000000"/>
                </a:solidFill>
                <a:latin typeface="Arial"/>
                <a:ea typeface="DejaVu Sans"/>
              </a:rPr>
              <a:t> </a:t>
            </a:r>
            <a:r>
              <a:rPr lang="en-US" sz="3200" spc="-1" dirty="0" err="1">
                <a:solidFill>
                  <a:srgbClr val="000000"/>
                </a:solidFill>
                <a:latin typeface="Arial"/>
                <a:ea typeface="DejaVu Sans"/>
              </a:rPr>
              <a:t>nằm</a:t>
            </a:r>
            <a:r>
              <a:rPr lang="en-US" sz="3200" spc="-1" dirty="0">
                <a:solidFill>
                  <a:srgbClr val="000000"/>
                </a:solidFill>
                <a:latin typeface="Arial"/>
                <a:ea typeface="DejaVu Sans"/>
              </a:rPr>
              <a:t> </a:t>
            </a:r>
            <a:r>
              <a:rPr lang="en-US" sz="3200" spc="-1" dirty="0" err="1">
                <a:solidFill>
                  <a:srgbClr val="000000"/>
                </a:solidFill>
                <a:latin typeface="Arial"/>
                <a:ea typeface="DejaVu Sans"/>
              </a:rPr>
              <a:t>trong</a:t>
            </a:r>
            <a:r>
              <a:rPr lang="en-US" sz="3200" spc="-1" dirty="0">
                <a:solidFill>
                  <a:srgbClr val="000000"/>
                </a:solidFill>
                <a:latin typeface="Arial"/>
                <a:ea typeface="DejaVu Sans"/>
              </a:rPr>
              <a:t> </a:t>
            </a:r>
            <a:r>
              <a:rPr lang="en-US" sz="3200" spc="-1" dirty="0" err="1">
                <a:solidFill>
                  <a:srgbClr val="000000"/>
                </a:solidFill>
                <a:latin typeface="Arial"/>
                <a:ea typeface="DejaVu Sans"/>
              </a:rPr>
              <a:t>đoạn</a:t>
            </a:r>
            <a:r>
              <a:rPr lang="en-US" sz="3200" spc="-1" dirty="0">
                <a:solidFill>
                  <a:srgbClr val="000000"/>
                </a:solidFill>
                <a:latin typeface="Arial"/>
                <a:ea typeface="DejaVu Sans"/>
              </a:rPr>
              <a:t> [0.658, 0.672) </a:t>
            </a:r>
            <a:r>
              <a:rPr lang="en-US" sz="3200" b="0" strike="noStrike" spc="-1" dirty="0">
                <a:solidFill>
                  <a:srgbClr val="000000"/>
                </a:solidFill>
                <a:latin typeface="Arial"/>
                <a:ea typeface="DejaVu Sans"/>
              </a:rPr>
              <a:t> 0,6640625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giá</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phân</a:t>
            </a:r>
            <a:r>
              <a:rPr lang="en-US" sz="3200" b="0" strike="noStrike" spc="-1" dirty="0">
                <a:solidFill>
                  <a:srgbClr val="000000"/>
                </a:solidFill>
                <a:latin typeface="Arial"/>
                <a:ea typeface="DejaVu Sans"/>
              </a:rPr>
              <a:t> 0.1010101.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1010101.</a:t>
            </a:r>
            <a:endParaRPr lang="en-US" sz="3200" b="0" strike="noStrike" spc="-1" dirty="0">
              <a:latin typeface="Arial"/>
            </a:endParaRPr>
          </a:p>
        </p:txBody>
      </p:sp>
    </p:spTree>
    <p:extLst>
      <p:ext uri="{BB962C8B-B14F-4D97-AF65-F5344CB8AC3E}">
        <p14:creationId xmlns:p14="http://schemas.microsoft.com/office/powerpoint/2010/main" val="130029745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CustomShape 1"/>
          <p:cNvSpPr/>
          <p:nvPr/>
        </p:nvSpPr>
        <p:spPr>
          <a:xfrm>
            <a:off x="609480" y="273600"/>
            <a:ext cx="10968120" cy="1140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4.6.2. Mã số học - Thuật toán giải mã</a:t>
            </a:r>
            <a:endParaRPr lang="en-US" sz="4400" b="0" strike="noStrike" spc="-1">
              <a:latin typeface="Arial"/>
            </a:endParaRPr>
          </a:p>
        </p:txBody>
      </p:sp>
      <p:sp>
        <p:nvSpPr>
          <p:cNvPr id="495" name="CustomShape 2"/>
          <p:cNvSpPr/>
          <p:nvPr/>
        </p:nvSpPr>
        <p:spPr>
          <a:xfrm>
            <a:off x="609480" y="1604520"/>
            <a:ext cx="10968120" cy="39729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5000" lnSpcReduction="20000"/>
          </a:bodyPr>
          <a:lstStyle/>
          <a:p>
            <a:pPr marL="432000" indent="-31968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chuỗi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phân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nằm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trong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đoạn</a:t>
            </a:r>
            <a:r>
              <a:rPr lang="en-US" sz="3200" b="0" strike="noStrike" spc="-1" dirty="0">
                <a:solidFill>
                  <a:srgbClr val="000000"/>
                </a:solidFill>
                <a:latin typeface="Arial"/>
                <a:ea typeface="DejaVu Sans"/>
              </a:rPr>
              <a:t> con </a:t>
            </a:r>
            <a:r>
              <a:rPr lang="en-US" sz="3200" b="0" strike="noStrike" spc="-1" dirty="0" err="1">
                <a:solidFill>
                  <a:srgbClr val="000000"/>
                </a:solidFill>
                <a:latin typeface="Arial"/>
                <a:ea typeface="DejaVu Sans"/>
              </a:rPr>
              <a:t>biểu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diễn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1,2,.., n tin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tính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đầu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a:t>
            </a:r>
            <a:endParaRPr lang="en-US" sz="3200" b="0" strike="noStrike" spc="-1" dirty="0">
              <a:latin typeface="Arial"/>
            </a:endParaRPr>
          </a:p>
          <a:p>
            <a:pPr marL="432000" indent="-31968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Bắt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đầu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đầu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chuối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nhận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chúng</a:t>
            </a:r>
            <a:r>
              <a:rPr lang="en-US" sz="3200" b="0" strike="noStrike" spc="-1" dirty="0">
                <a:solidFill>
                  <a:srgbClr val="000000"/>
                </a:solidFill>
                <a:latin typeface="Arial"/>
                <a:ea typeface="DejaVu Sans"/>
              </a:rPr>
              <a:t> ta </a:t>
            </a:r>
            <a:r>
              <a:rPr lang="en-US" sz="3200" b="0" strike="noStrike" spc="-1" dirty="0" err="1">
                <a:solidFill>
                  <a:srgbClr val="000000"/>
                </a:solidFill>
                <a:latin typeface="Arial"/>
                <a:ea typeface="DejaVu Sans"/>
              </a:rPr>
              <a:t>sẽ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định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đoạn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chứa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điểm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giá</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bằng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phân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ứng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chuỗi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phân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1, 2,.. </a:t>
            </a:r>
            <a:r>
              <a:rPr lang="en-US" sz="3200" b="0" strike="noStrike" spc="-1" dirty="0" err="1">
                <a:solidFill>
                  <a:srgbClr val="000000"/>
                </a:solidFill>
                <a:latin typeface="Arial"/>
                <a:ea typeface="DejaVu Sans"/>
              </a:rPr>
              <a:t>chữ</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phân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Khi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đoạn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chứa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chuỗi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phân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nằm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trong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đoạn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chứa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con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n = 1,2,.. ta </a:t>
            </a:r>
            <a:r>
              <a:rPr lang="en-US" sz="3200" b="0" strike="noStrike" spc="-1" dirty="0" err="1">
                <a:solidFill>
                  <a:srgbClr val="000000"/>
                </a:solidFill>
                <a:latin typeface="Arial"/>
                <a:ea typeface="DejaVu Sans"/>
              </a:rPr>
              <a:t>tách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ra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con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n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a:solidFill>
                  <a:srgbClr val="000000"/>
                </a:solidFill>
                <a:latin typeface="Arial"/>
                <a:ea typeface="DejaVu Sans"/>
                <a:sym typeface="Wingdings" pitchFamily="2" charset="2"/>
              </a:rPr>
              <a:t> </a:t>
            </a:r>
            <a:r>
              <a:rPr lang="en-US" sz="3200" b="0" strike="noStrike" spc="-1" dirty="0" err="1">
                <a:solidFill>
                  <a:srgbClr val="000000"/>
                </a:solidFill>
                <a:latin typeface="Arial"/>
                <a:ea typeface="DejaVu Sans"/>
                <a:sym typeface="Wingdings" pitchFamily="2" charset="2"/>
              </a:rPr>
              <a:t>Cần</a:t>
            </a:r>
            <a:r>
              <a:rPr lang="en-US" sz="3200" b="0" strike="noStrike" spc="-1" dirty="0">
                <a:solidFill>
                  <a:srgbClr val="000000"/>
                </a:solidFill>
                <a:latin typeface="Arial"/>
                <a:ea typeface="DejaVu Sans"/>
                <a:sym typeface="Wingdings" pitchFamily="2" charset="2"/>
              </a:rPr>
              <a:t> </a:t>
            </a:r>
            <a:r>
              <a:rPr lang="en-US" sz="3200" b="0" strike="noStrike" spc="-1" dirty="0" err="1">
                <a:solidFill>
                  <a:srgbClr val="000000"/>
                </a:solidFill>
                <a:latin typeface="Arial"/>
                <a:ea typeface="DejaVu Sans"/>
                <a:sym typeface="Wingdings" pitchFamily="2" charset="2"/>
              </a:rPr>
              <a:t>phải</a:t>
            </a:r>
            <a:r>
              <a:rPr lang="en-US" sz="3200" b="0" strike="noStrike" spc="-1" dirty="0">
                <a:solidFill>
                  <a:srgbClr val="000000"/>
                </a:solidFill>
                <a:latin typeface="Arial"/>
                <a:ea typeface="DejaVu Sans"/>
                <a:sym typeface="Wingdings" pitchFamily="2" charset="2"/>
              </a:rPr>
              <a:t> </a:t>
            </a:r>
            <a:r>
              <a:rPr lang="en-US" sz="3200" b="0" strike="noStrike" spc="-1" dirty="0" err="1">
                <a:solidFill>
                  <a:srgbClr val="000000"/>
                </a:solidFill>
                <a:latin typeface="Arial"/>
                <a:ea typeface="DejaVu Sans"/>
                <a:sym typeface="Wingdings" pitchFamily="2" charset="2"/>
              </a:rPr>
              <a:t>tính</a:t>
            </a:r>
            <a:r>
              <a:rPr lang="en-US" sz="3200" b="0" strike="noStrike" spc="-1" dirty="0">
                <a:solidFill>
                  <a:srgbClr val="000000"/>
                </a:solidFill>
                <a:latin typeface="Arial"/>
                <a:ea typeface="DejaVu Sans"/>
                <a:sym typeface="Wingdings" pitchFamily="2" charset="2"/>
              </a:rPr>
              <a:t> </a:t>
            </a:r>
            <a:r>
              <a:rPr lang="en-US" sz="3200" b="0" strike="noStrike" spc="-1" dirty="0" err="1">
                <a:solidFill>
                  <a:srgbClr val="000000"/>
                </a:solidFill>
                <a:latin typeface="Arial"/>
                <a:ea typeface="DejaVu Sans"/>
                <a:sym typeface="Wingdings" pitchFamily="2" charset="2"/>
              </a:rPr>
              <a:t>đoạn</a:t>
            </a:r>
            <a:r>
              <a:rPr lang="en-US" sz="3200" b="0" strike="noStrike" spc="-1" dirty="0">
                <a:solidFill>
                  <a:srgbClr val="000000"/>
                </a:solidFill>
                <a:latin typeface="Arial"/>
                <a:ea typeface="DejaVu Sans"/>
                <a:sym typeface="Wingdings" pitchFamily="2" charset="2"/>
              </a:rPr>
              <a:t> con </a:t>
            </a:r>
            <a:r>
              <a:rPr lang="en-US" sz="3200" b="0" strike="noStrike" spc="-1" dirty="0" err="1">
                <a:solidFill>
                  <a:srgbClr val="000000"/>
                </a:solidFill>
                <a:latin typeface="Arial"/>
                <a:ea typeface="DejaVu Sans"/>
                <a:sym typeface="Wingdings" pitchFamily="2" charset="2"/>
              </a:rPr>
              <a:t>ứng</a:t>
            </a:r>
            <a:r>
              <a:rPr lang="en-US" sz="3200" b="0" strike="noStrike" spc="-1" dirty="0">
                <a:solidFill>
                  <a:srgbClr val="000000"/>
                </a:solidFill>
                <a:latin typeface="Arial"/>
                <a:ea typeface="DejaVu Sans"/>
                <a:sym typeface="Wingdings" pitchFamily="2" charset="2"/>
              </a:rPr>
              <a:t> </a:t>
            </a:r>
            <a:r>
              <a:rPr lang="en-US" sz="3200" b="0" strike="noStrike" spc="-1" dirty="0" err="1">
                <a:solidFill>
                  <a:srgbClr val="000000"/>
                </a:solidFill>
                <a:latin typeface="Arial"/>
                <a:ea typeface="DejaVu Sans"/>
                <a:sym typeface="Wingdings" pitchFamily="2" charset="2"/>
              </a:rPr>
              <a:t>với</a:t>
            </a:r>
            <a:r>
              <a:rPr lang="en-US" sz="3200" b="0" strike="noStrike" spc="-1" dirty="0">
                <a:solidFill>
                  <a:srgbClr val="000000"/>
                </a:solidFill>
                <a:latin typeface="Arial"/>
                <a:ea typeface="DejaVu Sans"/>
                <a:sym typeface="Wingdings" pitchFamily="2" charset="2"/>
              </a:rPr>
              <a:t> </a:t>
            </a:r>
            <a:r>
              <a:rPr lang="en-US" sz="3200" b="0" strike="noStrike" spc="-1" dirty="0" err="1">
                <a:solidFill>
                  <a:srgbClr val="000000"/>
                </a:solidFill>
                <a:latin typeface="Arial"/>
                <a:ea typeface="DejaVu Sans"/>
                <a:sym typeface="Wingdings" pitchFamily="2" charset="2"/>
              </a:rPr>
              <a:t>bản</a:t>
            </a:r>
            <a:r>
              <a:rPr lang="en-US" sz="3200" b="0" strike="noStrike" spc="-1" dirty="0">
                <a:solidFill>
                  <a:srgbClr val="000000"/>
                </a:solidFill>
                <a:latin typeface="Arial"/>
                <a:ea typeface="DejaVu Sans"/>
                <a:sym typeface="Wingdings" pitchFamily="2" charset="2"/>
              </a:rPr>
              <a:t> tin </a:t>
            </a:r>
            <a:r>
              <a:rPr lang="en-US" sz="3200" b="0" strike="noStrike" spc="-1" dirty="0" err="1">
                <a:solidFill>
                  <a:srgbClr val="000000"/>
                </a:solidFill>
                <a:latin typeface="Arial"/>
                <a:ea typeface="DejaVu Sans"/>
                <a:sym typeface="Wingdings" pitchFamily="2" charset="2"/>
              </a:rPr>
              <a:t>và</a:t>
            </a:r>
            <a:r>
              <a:rPr lang="en-US" sz="3200" b="0" strike="noStrike" spc="-1" dirty="0">
                <a:solidFill>
                  <a:srgbClr val="000000"/>
                </a:solidFill>
                <a:latin typeface="Arial"/>
                <a:ea typeface="DejaVu Sans"/>
                <a:sym typeface="Wingdings" pitchFamily="2" charset="2"/>
              </a:rPr>
              <a:t> </a:t>
            </a:r>
            <a:r>
              <a:rPr lang="en-US" sz="3200" b="0" strike="noStrike" spc="-1" dirty="0" err="1">
                <a:solidFill>
                  <a:srgbClr val="000000"/>
                </a:solidFill>
                <a:latin typeface="Arial"/>
                <a:ea typeface="DejaVu Sans"/>
                <a:sym typeface="Wingdings" pitchFamily="2" charset="2"/>
              </a:rPr>
              <a:t>chuỗi</a:t>
            </a:r>
            <a:r>
              <a:rPr lang="en-US" sz="3200" b="0" strike="noStrike" spc="-1" dirty="0">
                <a:solidFill>
                  <a:srgbClr val="000000"/>
                </a:solidFill>
                <a:latin typeface="Arial"/>
                <a:ea typeface="DejaVu Sans"/>
                <a:sym typeface="Wingdings" pitchFamily="2" charset="2"/>
              </a:rPr>
              <a:t> </a:t>
            </a:r>
            <a:r>
              <a:rPr lang="en-US" sz="3200" b="0" strike="noStrike" spc="-1" dirty="0" err="1">
                <a:solidFill>
                  <a:srgbClr val="000000"/>
                </a:solidFill>
                <a:latin typeface="Arial"/>
                <a:ea typeface="DejaVu Sans"/>
                <a:sym typeface="Wingdings" pitchFamily="2" charset="2"/>
              </a:rPr>
              <a:t>mã</a:t>
            </a:r>
            <a:r>
              <a:rPr lang="en-US" sz="3200" b="0" strike="noStrike" spc="-1" dirty="0">
                <a:solidFill>
                  <a:srgbClr val="000000"/>
                </a:solidFill>
                <a:latin typeface="Arial"/>
                <a:ea typeface="DejaVu Sans"/>
                <a:sym typeface="Wingdings" pitchFamily="2" charset="2"/>
              </a:rPr>
              <a:t> </a:t>
            </a:r>
            <a:r>
              <a:rPr lang="en-US" sz="3200" b="0" strike="noStrike" spc="-1" dirty="0" err="1">
                <a:solidFill>
                  <a:srgbClr val="000000"/>
                </a:solidFill>
                <a:latin typeface="Arial"/>
                <a:ea typeface="DejaVu Sans"/>
                <a:sym typeface="Wingdings" pitchFamily="2" charset="2"/>
              </a:rPr>
              <a:t>nhị</a:t>
            </a:r>
            <a:r>
              <a:rPr lang="en-US" sz="3200" b="0" strike="noStrike" spc="-1" dirty="0">
                <a:solidFill>
                  <a:srgbClr val="000000"/>
                </a:solidFill>
                <a:latin typeface="Arial"/>
                <a:ea typeface="DejaVu Sans"/>
                <a:sym typeface="Wingdings" pitchFamily="2" charset="2"/>
              </a:rPr>
              <a:t> </a:t>
            </a:r>
            <a:r>
              <a:rPr lang="en-US" sz="3200" b="0" strike="noStrike" spc="-1" dirty="0" err="1">
                <a:solidFill>
                  <a:srgbClr val="000000"/>
                </a:solidFill>
                <a:latin typeface="Arial"/>
                <a:ea typeface="DejaVu Sans"/>
                <a:sym typeface="Wingdings" pitchFamily="2" charset="2"/>
              </a:rPr>
              <a:t>phân</a:t>
            </a:r>
            <a:r>
              <a:rPr lang="en-US" sz="3200" b="0" strike="noStrike" spc="-1" dirty="0">
                <a:solidFill>
                  <a:srgbClr val="000000"/>
                </a:solidFill>
                <a:latin typeface="Arial"/>
                <a:ea typeface="DejaVu Sans"/>
                <a:sym typeface="Wingdings" pitchFamily="2" charset="2"/>
              </a:rPr>
              <a:t> </a:t>
            </a:r>
            <a:r>
              <a:rPr lang="en-US" sz="3200" b="0" strike="noStrike" spc="-1" dirty="0" err="1">
                <a:solidFill>
                  <a:srgbClr val="000000"/>
                </a:solidFill>
                <a:latin typeface="Arial"/>
                <a:ea typeface="DejaVu Sans"/>
                <a:sym typeface="Wingdings" pitchFamily="2" charset="2"/>
              </a:rPr>
              <a:t>rồi</a:t>
            </a:r>
            <a:r>
              <a:rPr lang="en-US" sz="3200" b="0" strike="noStrike" spc="-1" dirty="0">
                <a:solidFill>
                  <a:srgbClr val="000000"/>
                </a:solidFill>
                <a:latin typeface="Arial"/>
                <a:ea typeface="DejaVu Sans"/>
                <a:sym typeface="Wingdings" pitchFamily="2" charset="2"/>
              </a:rPr>
              <a:t> so </a:t>
            </a:r>
            <a:r>
              <a:rPr lang="en-US" sz="3200" b="0" strike="noStrike" spc="-1" dirty="0" err="1">
                <a:solidFill>
                  <a:srgbClr val="000000"/>
                </a:solidFill>
                <a:latin typeface="Arial"/>
                <a:ea typeface="DejaVu Sans"/>
                <a:sym typeface="Wingdings" pitchFamily="2" charset="2"/>
              </a:rPr>
              <a:t>sánh</a:t>
            </a:r>
            <a:r>
              <a:rPr lang="en-US" sz="3200" b="0" strike="noStrike" spc="-1" dirty="0">
                <a:solidFill>
                  <a:srgbClr val="000000"/>
                </a:solidFill>
                <a:latin typeface="Arial"/>
                <a:ea typeface="DejaVu Sans"/>
                <a:sym typeface="Wingdings" pitchFamily="2" charset="2"/>
              </a:rPr>
              <a:t> </a:t>
            </a:r>
            <a:r>
              <a:rPr lang="en-US" sz="3200" b="0" strike="noStrike" spc="-1" dirty="0" err="1">
                <a:solidFill>
                  <a:srgbClr val="000000"/>
                </a:solidFill>
                <a:latin typeface="Arial"/>
                <a:ea typeface="DejaVu Sans"/>
                <a:sym typeface="Wingdings" pitchFamily="2" charset="2"/>
              </a:rPr>
              <a:t>với</a:t>
            </a:r>
            <a:r>
              <a:rPr lang="en-US" sz="3200" b="0" strike="noStrike" spc="-1" dirty="0">
                <a:solidFill>
                  <a:srgbClr val="000000"/>
                </a:solidFill>
                <a:latin typeface="Arial"/>
                <a:ea typeface="DejaVu Sans"/>
                <a:sym typeface="Wingdings" pitchFamily="2" charset="2"/>
              </a:rPr>
              <a:t> </a:t>
            </a:r>
            <a:r>
              <a:rPr lang="en-US" sz="3200" b="0" strike="noStrike" spc="-1" dirty="0" err="1">
                <a:solidFill>
                  <a:srgbClr val="000000"/>
                </a:solidFill>
                <a:latin typeface="Arial"/>
                <a:ea typeface="DejaVu Sans"/>
                <a:sym typeface="Wingdings" pitchFamily="2" charset="2"/>
              </a:rPr>
              <a:t>từng</a:t>
            </a:r>
            <a:r>
              <a:rPr lang="en-US" sz="3200" b="0" strike="noStrike" spc="-1" dirty="0">
                <a:solidFill>
                  <a:srgbClr val="000000"/>
                </a:solidFill>
                <a:latin typeface="Arial"/>
                <a:ea typeface="DejaVu Sans"/>
                <a:sym typeface="Wingdings" pitchFamily="2" charset="2"/>
              </a:rPr>
              <a:t> </a:t>
            </a:r>
            <a:r>
              <a:rPr lang="en-US" sz="3200" b="0" strike="noStrike" spc="-1" dirty="0" err="1">
                <a:solidFill>
                  <a:srgbClr val="000000"/>
                </a:solidFill>
                <a:latin typeface="Arial"/>
                <a:ea typeface="DejaVu Sans"/>
                <a:sym typeface="Wingdings" pitchFamily="2" charset="2"/>
              </a:rPr>
              <a:t>bước</a:t>
            </a:r>
            <a:r>
              <a:rPr lang="en-US" sz="3200" b="0" strike="noStrike" spc="-1" dirty="0">
                <a:solidFill>
                  <a:srgbClr val="000000"/>
                </a:solidFill>
                <a:latin typeface="Arial"/>
                <a:ea typeface="DejaVu Sans"/>
                <a:sym typeface="Wingdings" pitchFamily="2" charset="2"/>
              </a:rPr>
              <a:t> </a:t>
            </a:r>
            <a:r>
              <a:rPr lang="en-US" sz="3200" b="0" strike="noStrike" spc="-1" dirty="0" err="1">
                <a:solidFill>
                  <a:srgbClr val="000000"/>
                </a:solidFill>
                <a:latin typeface="Arial"/>
                <a:ea typeface="DejaVu Sans"/>
                <a:sym typeface="Wingdings" pitchFamily="2" charset="2"/>
              </a:rPr>
              <a:t>tính</a:t>
            </a:r>
            <a:r>
              <a:rPr lang="en-US" sz="3200" b="0" strike="noStrike" spc="-1">
                <a:solidFill>
                  <a:srgbClr val="000000"/>
                </a:solidFill>
                <a:latin typeface="Arial"/>
                <a:ea typeface="DejaVu Sans"/>
                <a:sym typeface="Wingdings" pitchFamily="2" charset="2"/>
              </a:rPr>
              <a:t>.</a:t>
            </a:r>
            <a:endParaRPr lang="en-US" sz="3200" b="0" strike="noStrike" spc="-1" dirty="0">
              <a:latin typeface="Arial"/>
            </a:endParaRPr>
          </a:p>
          <a:p>
            <a:pPr marL="432000" indent="-31968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Liên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tiếp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tìm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các</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cho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đến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khi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hết</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a:t>
            </a:r>
            <a:endParaRPr lang="en-US" sz="3200" b="0" strike="noStrike" spc="-1" dirty="0">
              <a:latin typeface="Arial"/>
            </a:endParaRPr>
          </a:p>
          <a:p>
            <a:pPr marL="432000" indent="-31968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học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không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cần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truyền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đến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nơi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nhận</a:t>
            </a:r>
            <a:r>
              <a:rPr lang="en-US" sz="3200" b="0" strike="noStrike" spc="-1" dirty="0">
                <a:solidFill>
                  <a:srgbClr val="000000"/>
                </a:solidFill>
                <a:latin typeface="Arial"/>
                <a:ea typeface="DejaVu Sans"/>
              </a:rPr>
              <a:t>.</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CustomShape 1"/>
          <p:cNvSpPr/>
          <p:nvPr/>
        </p:nvSpPr>
        <p:spPr>
          <a:xfrm>
            <a:off x="609480" y="273600"/>
            <a:ext cx="10968120" cy="1140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4.6.2. Mã số học - Thuật toán giải mã</a:t>
            </a:r>
            <a:endParaRPr lang="en-US" sz="4400" b="0" strike="noStrike" spc="-1">
              <a:latin typeface="Arial"/>
            </a:endParaRPr>
          </a:p>
        </p:txBody>
      </p:sp>
      <p:sp>
        <p:nvSpPr>
          <p:cNvPr id="497" name="CustomShape 2"/>
          <p:cNvSpPr/>
          <p:nvPr/>
        </p:nvSpPr>
        <p:spPr>
          <a:xfrm>
            <a:off x="609480" y="1604520"/>
            <a:ext cx="10968120" cy="39729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7500" lnSpcReduction="20000"/>
          </a:bodyPr>
          <a:lstStyle/>
          <a:p>
            <a:pPr marL="432000" indent="-31968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Ví</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dụ</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r>
              <a:rPr lang="en-US" sz="3200" b="0" strike="noStrike" spc="-1" dirty="0">
                <a:solidFill>
                  <a:srgbClr val="000000"/>
                </a:solidFill>
                <a:latin typeface="Arial"/>
                <a:ea typeface="DejaVu Sans"/>
              </a:rPr>
              <a:t> S = (</a:t>
            </a:r>
            <a:r>
              <a:rPr lang="en-US" sz="3200" b="0" strike="noStrike" spc="-1" dirty="0" err="1">
                <a:solidFill>
                  <a:srgbClr val="000000"/>
                </a:solidFill>
                <a:latin typeface="Arial"/>
                <a:ea typeface="DejaVu Sans"/>
              </a:rPr>
              <a:t>a,b,c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P(S) = (0.7, 0.1, 0.2) </a:t>
            </a:r>
            <a:r>
              <a:rPr lang="en-US" sz="3200" b="0" strike="noStrike" spc="-1" dirty="0" err="1">
                <a:solidFill>
                  <a:srgbClr val="000000"/>
                </a:solidFill>
                <a:latin typeface="Arial"/>
                <a:ea typeface="DejaVu Sans"/>
              </a:rPr>
              <a:t>và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m = </a:t>
            </a:r>
            <a:r>
              <a:rPr lang="en-US" sz="3200" b="0" strike="noStrike" spc="-1" dirty="0" err="1">
                <a:solidFill>
                  <a:srgbClr val="000000"/>
                </a:solidFill>
                <a:latin typeface="Arial"/>
                <a:ea typeface="DejaVu Sans"/>
              </a:rPr>
              <a:t>acb</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1010101. </a:t>
            </a:r>
            <a:endParaRPr lang="en-US" sz="3200" b="0" strike="noStrike" spc="-1" dirty="0">
              <a:latin typeface="Arial"/>
            </a:endParaRPr>
          </a:p>
          <a:p>
            <a:pPr marL="432000" indent="-31968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cách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học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 </a:t>
            </a:r>
            <a:r>
              <a:rPr lang="en-US" sz="3200" b="0" strike="noStrike" spc="-1" dirty="0" err="1">
                <a:solidFill>
                  <a:srgbClr val="000000"/>
                </a:solidFill>
                <a:latin typeface="Arial"/>
                <a:ea typeface="DejaVu Sans"/>
              </a:rPr>
              <a:t>nằm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trong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đoạn</a:t>
            </a:r>
            <a:r>
              <a:rPr lang="en-US" sz="3200" b="0" strike="noStrike" spc="-1" dirty="0">
                <a:solidFill>
                  <a:srgbClr val="000000"/>
                </a:solidFill>
                <a:latin typeface="Arial"/>
                <a:ea typeface="DejaVu Sans"/>
              </a:rPr>
              <a:t> [ 0, 0.7], ac </a:t>
            </a:r>
            <a:r>
              <a:rPr lang="en-US" sz="3200" b="0" strike="noStrike" spc="-1" dirty="0" err="1">
                <a:solidFill>
                  <a:srgbClr val="000000"/>
                </a:solidFill>
                <a:latin typeface="Arial"/>
                <a:ea typeface="DejaVu Sans"/>
              </a:rPr>
              <a:t>nằm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trong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đoạn</a:t>
            </a:r>
            <a:r>
              <a:rPr lang="en-US" sz="3200" b="0" strike="noStrike" spc="-1" dirty="0">
                <a:solidFill>
                  <a:srgbClr val="000000"/>
                </a:solidFill>
                <a:latin typeface="Arial"/>
                <a:ea typeface="DejaVu Sans"/>
              </a:rPr>
              <a:t> [0.56, 0.7] , </a:t>
            </a:r>
            <a:r>
              <a:rPr lang="en-US" sz="3200" b="0" strike="noStrike" spc="-1" dirty="0" err="1">
                <a:solidFill>
                  <a:srgbClr val="000000"/>
                </a:solidFill>
                <a:latin typeface="Arial"/>
                <a:ea typeface="DejaVu Sans"/>
              </a:rPr>
              <a:t>acb</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nằm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trong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đoạn</a:t>
            </a:r>
            <a:r>
              <a:rPr lang="en-US" sz="3200" b="0" strike="noStrike" spc="-1" dirty="0">
                <a:solidFill>
                  <a:srgbClr val="000000"/>
                </a:solidFill>
                <a:latin typeface="Arial"/>
                <a:ea typeface="DejaVu Sans"/>
              </a:rPr>
              <a:t> [0.658, 0.672].</a:t>
            </a:r>
            <a:endParaRPr lang="en-US" sz="3200" b="0" strike="noStrike" spc="-1" dirty="0">
              <a:latin typeface="Arial"/>
            </a:endParaRPr>
          </a:p>
          <a:p>
            <a:pPr marL="432000" indent="-31968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Chuỗi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nhận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101010</a:t>
            </a:r>
            <a:endParaRPr lang="en-US" sz="3200" b="0" strike="noStrike" spc="-1" dirty="0">
              <a:latin typeface="Arial"/>
            </a:endParaRPr>
          </a:p>
          <a:p>
            <a:pPr marL="648000" lvl="2" indent="-21204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đầu</a:t>
            </a:r>
            <a:r>
              <a:rPr lang="en-US" sz="3200" b="0" strike="noStrike" spc="-1" dirty="0">
                <a:solidFill>
                  <a:srgbClr val="000000"/>
                </a:solidFill>
                <a:latin typeface="Arial"/>
                <a:ea typeface="DejaVu Sans"/>
              </a:rPr>
              <a:t> 1 </a:t>
            </a:r>
            <a:r>
              <a:rPr lang="en-US" sz="3200" b="0" strike="noStrike" spc="-1" dirty="0" err="1">
                <a:solidFill>
                  <a:srgbClr val="000000"/>
                </a:solidFill>
                <a:latin typeface="Arial"/>
                <a:ea typeface="DejaVu Sans"/>
              </a:rPr>
              <a:t>ứng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giá</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trị</a:t>
            </a:r>
            <a:r>
              <a:rPr lang="en-US" sz="3200" b="0" strike="noStrike" spc="-1" dirty="0">
                <a:solidFill>
                  <a:srgbClr val="000000"/>
                </a:solidFill>
                <a:latin typeface="Arial"/>
                <a:ea typeface="DejaVu Sans"/>
              </a:rPr>
              <a:t> 0.1 </a:t>
            </a:r>
            <a:r>
              <a:rPr lang="en-US" sz="3200" b="0" strike="noStrike" spc="-1" dirty="0" err="1">
                <a:solidFill>
                  <a:srgbClr val="000000"/>
                </a:solidFill>
                <a:latin typeface="Arial"/>
                <a:ea typeface="DejaVu Sans"/>
              </a:rPr>
              <a:t>nhị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phân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nằm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trong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đoạn</a:t>
            </a:r>
            <a:r>
              <a:rPr lang="en-US" sz="3200" b="0" strike="noStrike" spc="-1" dirty="0">
                <a:solidFill>
                  <a:srgbClr val="000000"/>
                </a:solidFill>
                <a:latin typeface="Arial"/>
                <a:ea typeface="DejaVu Sans"/>
              </a:rPr>
              <a:t> [0.100.., 0.111..] </a:t>
            </a:r>
            <a:r>
              <a:rPr lang="en-US" sz="3200" b="0" strike="noStrike" spc="-1" dirty="0" err="1">
                <a:solidFill>
                  <a:srgbClr val="000000"/>
                </a:solidFill>
                <a:latin typeface="Arial"/>
                <a:ea typeface="DejaVu Sans"/>
              </a:rPr>
              <a:t>nhị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phân</a:t>
            </a:r>
            <a:r>
              <a:rPr lang="en-US" sz="3200" b="0" strike="noStrike" spc="-1" dirty="0">
                <a:solidFill>
                  <a:srgbClr val="000000"/>
                </a:solidFill>
                <a:latin typeface="Arial"/>
                <a:ea typeface="DejaVu Sans"/>
              </a:rPr>
              <a:t> hay [0.5,1] </a:t>
            </a:r>
            <a:r>
              <a:rPr lang="en-US" sz="3200" b="0" strike="noStrike" spc="-1" dirty="0" err="1">
                <a:solidFill>
                  <a:srgbClr val="000000"/>
                </a:solidFill>
                <a:latin typeface="Arial"/>
                <a:ea typeface="DejaVu Sans"/>
              </a:rPr>
              <a:t>chưa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phép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định</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đầu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tiên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vì</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đây</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khoảng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chứa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đầu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thể</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 </a:t>
            </a:r>
            <a:r>
              <a:rPr lang="en-US" sz="3200" b="0" strike="noStrike" spc="-1" dirty="0" err="1">
                <a:solidFill>
                  <a:srgbClr val="000000"/>
                </a:solidFill>
                <a:latin typeface="Arial"/>
                <a:ea typeface="DejaVu Sans"/>
              </a:rPr>
              <a:t>hoặc</a:t>
            </a:r>
            <a:r>
              <a:rPr lang="en-US" sz="3200" b="0" strike="noStrike" spc="-1" dirty="0">
                <a:solidFill>
                  <a:srgbClr val="000000"/>
                </a:solidFill>
                <a:latin typeface="Arial"/>
                <a:ea typeface="DejaVu Sans"/>
              </a:rPr>
              <a:t> b </a:t>
            </a:r>
            <a:r>
              <a:rPr lang="en-US" sz="3200" b="0" strike="noStrike" spc="-1" dirty="0" err="1">
                <a:solidFill>
                  <a:srgbClr val="000000"/>
                </a:solidFill>
                <a:latin typeface="Arial"/>
                <a:ea typeface="DejaVu Sans"/>
              </a:rPr>
              <a:t>hoặc</a:t>
            </a:r>
            <a:r>
              <a:rPr lang="en-US" sz="3200" b="0" strike="noStrike" spc="-1" dirty="0">
                <a:solidFill>
                  <a:srgbClr val="000000"/>
                </a:solidFill>
                <a:latin typeface="Arial"/>
                <a:ea typeface="DejaVu Sans"/>
              </a:rPr>
              <a:t> c.</a:t>
            </a:r>
            <a:endParaRPr lang="en-US" sz="3200" b="0" strike="noStrike" spc="-1" dirty="0">
              <a:latin typeface="Arial"/>
            </a:endParaRPr>
          </a:p>
          <a:p>
            <a:pPr marL="648000" lvl="2" indent="-21204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Thêm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10 </a:t>
            </a:r>
            <a:r>
              <a:rPr lang="en-US" sz="3200" b="0" strike="noStrike" spc="-1" dirty="0" err="1">
                <a:solidFill>
                  <a:srgbClr val="000000"/>
                </a:solidFill>
                <a:latin typeface="Arial"/>
                <a:ea typeface="DejaVu Sans"/>
              </a:rPr>
              <a:t>ứng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giá</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trị</a:t>
            </a:r>
            <a:r>
              <a:rPr lang="en-US" sz="3200" b="0" strike="noStrike" spc="-1" dirty="0">
                <a:solidFill>
                  <a:srgbClr val="000000"/>
                </a:solidFill>
                <a:latin typeface="Arial"/>
                <a:ea typeface="DejaVu Sans"/>
              </a:rPr>
              <a:t> 0.10 </a:t>
            </a:r>
            <a:r>
              <a:rPr lang="en-US" sz="3200" b="0" strike="noStrike" spc="-1" dirty="0" err="1">
                <a:solidFill>
                  <a:srgbClr val="000000"/>
                </a:solidFill>
                <a:latin typeface="Arial"/>
                <a:ea typeface="DejaVu Sans"/>
              </a:rPr>
              <a:t>nhị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phân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nằm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trong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đoạn</a:t>
            </a:r>
            <a:r>
              <a:rPr lang="en-US" sz="3200" b="0" strike="noStrike" spc="-1" dirty="0">
                <a:solidFill>
                  <a:srgbClr val="000000"/>
                </a:solidFill>
                <a:latin typeface="Arial"/>
                <a:ea typeface="DejaVu Sans"/>
              </a:rPr>
              <a:t> [0.1000.., 0.10111..] </a:t>
            </a:r>
            <a:r>
              <a:rPr lang="en-US" sz="3200" b="0" strike="noStrike" spc="-1" dirty="0" err="1">
                <a:solidFill>
                  <a:srgbClr val="000000"/>
                </a:solidFill>
                <a:latin typeface="Arial"/>
                <a:ea typeface="DejaVu Sans"/>
              </a:rPr>
              <a:t>nhị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phân</a:t>
            </a:r>
            <a:r>
              <a:rPr lang="en-US" sz="3200" b="0" strike="noStrike" spc="-1" dirty="0">
                <a:solidFill>
                  <a:srgbClr val="000000"/>
                </a:solidFill>
                <a:latin typeface="Arial"/>
                <a:ea typeface="DejaVu Sans"/>
              </a:rPr>
              <a:t> hay  [0.5, 0.75],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đầu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thể</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 </a:t>
            </a:r>
            <a:r>
              <a:rPr lang="en-US" sz="3200" b="0" strike="noStrike" spc="-1" dirty="0" err="1">
                <a:solidFill>
                  <a:srgbClr val="000000"/>
                </a:solidFill>
                <a:latin typeface="Arial"/>
                <a:ea typeface="DejaVu Sans"/>
              </a:rPr>
              <a:t>hoặc</a:t>
            </a:r>
            <a:r>
              <a:rPr lang="en-US" sz="3200" b="0" strike="noStrike" spc="-1" dirty="0">
                <a:solidFill>
                  <a:srgbClr val="000000"/>
                </a:solidFill>
                <a:latin typeface="Arial"/>
                <a:ea typeface="DejaVu Sans"/>
              </a:rPr>
              <a:t> b </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CustomShape 1"/>
          <p:cNvSpPr/>
          <p:nvPr/>
        </p:nvSpPr>
        <p:spPr>
          <a:xfrm>
            <a:off x="609480" y="273600"/>
            <a:ext cx="10968120" cy="1140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4.6.2. Mã số học - Thuật toán giải mã</a:t>
            </a:r>
            <a:endParaRPr lang="en-US" sz="4400" b="0" strike="noStrike" spc="-1">
              <a:latin typeface="Arial"/>
            </a:endParaRPr>
          </a:p>
        </p:txBody>
      </p:sp>
      <p:sp>
        <p:nvSpPr>
          <p:cNvPr id="497" name="CustomShape 2"/>
          <p:cNvSpPr/>
          <p:nvPr/>
        </p:nvSpPr>
        <p:spPr>
          <a:xfrm>
            <a:off x="609480" y="1604520"/>
            <a:ext cx="10968120" cy="39729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0000" lnSpcReduction="20000"/>
          </a:bodyPr>
          <a:lstStyle/>
          <a:p>
            <a:pPr marL="648000" lvl="2" indent="-21204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Thêm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tiếp</a:t>
            </a:r>
            <a:r>
              <a:rPr lang="en-US" sz="3200" b="0" strike="noStrike" spc="-1" dirty="0">
                <a:solidFill>
                  <a:srgbClr val="000000"/>
                </a:solidFill>
                <a:latin typeface="Arial"/>
                <a:ea typeface="DejaVu Sans"/>
              </a:rPr>
              <a:t> 101 </a:t>
            </a:r>
            <a:r>
              <a:rPr lang="en-US" sz="3200" b="0" strike="noStrike" spc="-1" dirty="0" err="1">
                <a:solidFill>
                  <a:srgbClr val="000000"/>
                </a:solidFill>
                <a:latin typeface="Arial"/>
                <a:ea typeface="DejaVu Sans"/>
              </a:rPr>
              <a:t>ứng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giá</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trị</a:t>
            </a:r>
            <a:r>
              <a:rPr lang="en-US" sz="3200" b="0" strike="noStrike" spc="-1" dirty="0">
                <a:solidFill>
                  <a:srgbClr val="000000"/>
                </a:solidFill>
                <a:latin typeface="Arial"/>
                <a:ea typeface="DejaVu Sans"/>
              </a:rPr>
              <a:t> 0.101 </a:t>
            </a:r>
            <a:r>
              <a:rPr lang="en-US" sz="3200" b="0" strike="noStrike" spc="-1" dirty="0" err="1">
                <a:solidFill>
                  <a:srgbClr val="000000"/>
                </a:solidFill>
                <a:latin typeface="Arial"/>
                <a:ea typeface="DejaVu Sans"/>
              </a:rPr>
              <a:t>nhị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phân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nằm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trong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khoảng</a:t>
            </a:r>
            <a:r>
              <a:rPr lang="en-US" sz="3200" b="0" strike="noStrike" spc="-1" dirty="0">
                <a:solidFill>
                  <a:srgbClr val="000000"/>
                </a:solidFill>
                <a:latin typeface="Arial"/>
                <a:ea typeface="DejaVu Sans"/>
              </a:rPr>
              <a:t> [0.10100.., 0.10111..] hay [0.625, 0.75],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đầu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vẫn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thể</a:t>
            </a:r>
            <a:r>
              <a:rPr lang="en-US" sz="3200" b="0" strike="noStrike" spc="-1" dirty="0">
                <a:solidFill>
                  <a:srgbClr val="000000"/>
                </a:solidFill>
                <a:latin typeface="Arial"/>
                <a:ea typeface="DejaVu Sans"/>
              </a:rPr>
              <a:t> a </a:t>
            </a:r>
            <a:r>
              <a:rPr lang="en-US" sz="3200" b="0" strike="noStrike" spc="-1" dirty="0" err="1">
                <a:solidFill>
                  <a:srgbClr val="000000"/>
                </a:solidFill>
                <a:latin typeface="Arial"/>
                <a:ea typeface="DejaVu Sans"/>
              </a:rPr>
              <a:t>hoặc</a:t>
            </a:r>
            <a:r>
              <a:rPr lang="en-US" sz="3200" b="0" strike="noStrike" spc="-1" dirty="0">
                <a:solidFill>
                  <a:srgbClr val="000000"/>
                </a:solidFill>
                <a:latin typeface="Arial"/>
                <a:ea typeface="DejaVu Sans"/>
              </a:rPr>
              <a:t> b</a:t>
            </a:r>
            <a:endParaRPr lang="en-US" sz="3200" b="0" strike="noStrike" spc="-1" dirty="0">
              <a:latin typeface="Arial"/>
            </a:endParaRPr>
          </a:p>
          <a:p>
            <a:pPr marL="648000" lvl="2" indent="-21204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Thêm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tiếp</a:t>
            </a:r>
            <a:r>
              <a:rPr lang="en-US" sz="3200" b="0" strike="noStrike" spc="-1" dirty="0">
                <a:solidFill>
                  <a:srgbClr val="000000"/>
                </a:solidFill>
                <a:latin typeface="Arial"/>
                <a:ea typeface="DejaVu Sans"/>
              </a:rPr>
              <a:t> 1010 </a:t>
            </a:r>
            <a:r>
              <a:rPr lang="en-US" sz="3200" b="0" strike="noStrike" spc="-1" dirty="0" err="1">
                <a:solidFill>
                  <a:srgbClr val="000000"/>
                </a:solidFill>
                <a:latin typeface="Arial"/>
                <a:ea typeface="DejaVu Sans"/>
              </a:rPr>
              <a:t>ứng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giá</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trị</a:t>
            </a:r>
            <a:r>
              <a:rPr lang="en-US" sz="3200" b="0" strike="noStrike" spc="-1" dirty="0">
                <a:solidFill>
                  <a:srgbClr val="000000"/>
                </a:solidFill>
                <a:latin typeface="Arial"/>
                <a:ea typeface="DejaVu Sans"/>
              </a:rPr>
              <a:t> 0.1010, </a:t>
            </a:r>
            <a:r>
              <a:rPr lang="en-US" sz="3200" b="0" strike="noStrike" spc="-1" dirty="0" err="1">
                <a:solidFill>
                  <a:srgbClr val="000000"/>
                </a:solidFill>
                <a:latin typeface="Arial"/>
                <a:ea typeface="DejaVu Sans"/>
              </a:rPr>
              <a:t>nằm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trong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khoảng</a:t>
            </a:r>
            <a:r>
              <a:rPr lang="en-US" sz="3200" b="0" strike="noStrike" spc="-1" dirty="0">
                <a:solidFill>
                  <a:srgbClr val="000000"/>
                </a:solidFill>
                <a:latin typeface="Arial"/>
                <a:ea typeface="DejaVu Sans"/>
              </a:rPr>
              <a:t> [0.101000.., 0.101011..] hay [0.625, 0.6875]. </a:t>
            </a:r>
            <a:r>
              <a:rPr lang="en-US" sz="3200" b="0" strike="noStrike" spc="-1" dirty="0" err="1">
                <a:solidFill>
                  <a:srgbClr val="000000"/>
                </a:solidFill>
                <a:latin typeface="Arial"/>
                <a:ea typeface="DejaVu Sans"/>
              </a:rPr>
              <a:t>Đoạn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này</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nằm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trong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đoạn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đầu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 [0, 0.7] </a:t>
            </a:r>
            <a:r>
              <a:rPr lang="en-US" sz="3200" b="0" strike="noStrike" spc="-1" dirty="0" err="1">
                <a:solidFill>
                  <a:srgbClr val="000000"/>
                </a:solidFill>
                <a:latin typeface="Arial"/>
                <a:ea typeface="DejaVu Sans"/>
              </a:rPr>
              <a:t>và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trong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đoạn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thứ</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c, [0.56, 0.7]. </a:t>
            </a:r>
            <a:r>
              <a:rPr lang="en-US" sz="3200" b="0" strike="noStrike" spc="-1" dirty="0" err="1">
                <a:solidFill>
                  <a:srgbClr val="000000"/>
                </a:solidFill>
                <a:latin typeface="Arial"/>
                <a:ea typeface="DejaVu Sans"/>
              </a:rPr>
              <a:t>Vậy</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đầu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 </a:t>
            </a:r>
            <a:r>
              <a:rPr lang="en-US" sz="3200" b="0" strike="noStrike" spc="-1" dirty="0" err="1">
                <a:solidFill>
                  <a:srgbClr val="000000"/>
                </a:solidFill>
                <a:latin typeface="Arial"/>
                <a:ea typeface="DejaVu Sans"/>
              </a:rPr>
              <a:t>và</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thứ</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c. </a:t>
            </a:r>
            <a:endParaRPr lang="en-US" sz="3200" b="0" strike="noStrike" spc="-1" dirty="0">
              <a:latin typeface="Arial"/>
            </a:endParaRPr>
          </a:p>
          <a:p>
            <a:pPr marL="648000" lvl="2" indent="-21204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Tiếp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tục</a:t>
            </a:r>
            <a:r>
              <a:rPr lang="en-US" sz="3200" b="0" strike="noStrike" spc="-1" dirty="0">
                <a:solidFill>
                  <a:srgbClr val="000000"/>
                </a:solidFill>
                <a:latin typeface="Arial"/>
                <a:ea typeface="DejaVu Sans"/>
              </a:rPr>
              <a:t> 10101 </a:t>
            </a:r>
            <a:r>
              <a:rPr lang="en-US" sz="3200" b="0" strike="noStrike" spc="-1" dirty="0" err="1">
                <a:solidFill>
                  <a:srgbClr val="000000"/>
                </a:solidFill>
                <a:latin typeface="Arial"/>
                <a:ea typeface="DejaVu Sans"/>
              </a:rPr>
              <a:t>ứng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đoạn</a:t>
            </a:r>
            <a:r>
              <a:rPr lang="en-US" sz="3200" b="0" strike="noStrike" spc="-1" dirty="0">
                <a:solidFill>
                  <a:srgbClr val="000000"/>
                </a:solidFill>
                <a:latin typeface="Arial"/>
                <a:ea typeface="DejaVu Sans"/>
              </a:rPr>
              <a:t> [0.65625, 0.6875], 101010 </a:t>
            </a:r>
            <a:r>
              <a:rPr lang="en-US" sz="3200" b="0" strike="noStrike" spc="-1" dirty="0" err="1">
                <a:solidFill>
                  <a:srgbClr val="000000"/>
                </a:solidFill>
                <a:latin typeface="Arial"/>
                <a:ea typeface="DejaVu Sans"/>
              </a:rPr>
              <a:t>ứng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đoạn</a:t>
            </a:r>
            <a:r>
              <a:rPr lang="en-US" sz="3200" b="0" strike="noStrike" spc="-1" dirty="0">
                <a:solidFill>
                  <a:srgbClr val="000000"/>
                </a:solidFill>
                <a:latin typeface="Arial"/>
                <a:ea typeface="DejaVu Sans"/>
              </a:rPr>
              <a:t> [0.65625, 0.67185] </a:t>
            </a:r>
            <a:r>
              <a:rPr lang="en-US" sz="3200" b="0" strike="noStrike" spc="-1" dirty="0" err="1">
                <a:solidFill>
                  <a:srgbClr val="000000"/>
                </a:solidFill>
                <a:latin typeface="Arial"/>
                <a:ea typeface="DejaVu Sans"/>
              </a:rPr>
              <a:t>không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nằm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trong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đoạn</a:t>
            </a:r>
            <a:r>
              <a:rPr lang="en-US" sz="3200" b="0" strike="noStrike" spc="-1" dirty="0">
                <a:solidFill>
                  <a:srgbClr val="000000"/>
                </a:solidFill>
                <a:latin typeface="Arial"/>
                <a:ea typeface="DejaVu Sans"/>
              </a:rPr>
              <a:t> [0.658, 0.672] </a:t>
            </a:r>
            <a:r>
              <a:rPr lang="en-US" sz="3200" b="0" strike="noStrike" spc="-1" dirty="0" err="1">
                <a:solidFill>
                  <a:srgbClr val="000000"/>
                </a:solidFill>
                <a:latin typeface="Arial"/>
                <a:ea typeface="DejaVu Sans"/>
              </a:rPr>
              <a:t>nên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không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giải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endParaRPr lang="en-US" sz="3200" b="0" strike="noStrike" spc="-1" dirty="0">
              <a:latin typeface="Arial"/>
            </a:endParaRPr>
          </a:p>
          <a:p>
            <a:pPr marL="648000" lvl="2" indent="-21204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1010101 </a:t>
            </a:r>
            <a:r>
              <a:rPr lang="en-US" sz="3200" b="0" strike="noStrike" spc="-1" dirty="0" err="1">
                <a:solidFill>
                  <a:srgbClr val="000000"/>
                </a:solidFill>
                <a:latin typeface="Arial"/>
                <a:ea typeface="DejaVu Sans"/>
              </a:rPr>
              <a:t>ứng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đoan</a:t>
            </a:r>
            <a:r>
              <a:rPr lang="en-US" sz="3200" b="0" strike="noStrike" spc="-1" dirty="0">
                <a:solidFill>
                  <a:srgbClr val="000000"/>
                </a:solidFill>
                <a:latin typeface="Arial"/>
                <a:ea typeface="DejaVu Sans"/>
              </a:rPr>
              <a:t> [0.6640625, 0.671875] </a:t>
            </a:r>
            <a:r>
              <a:rPr lang="en-US" sz="3200" b="0" strike="noStrike" spc="-1" dirty="0" err="1">
                <a:solidFill>
                  <a:srgbClr val="000000"/>
                </a:solidFill>
                <a:latin typeface="Arial"/>
                <a:ea typeface="DejaVu Sans"/>
              </a:rPr>
              <a:t>nằm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trong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đoạn</a:t>
            </a:r>
            <a:r>
              <a:rPr lang="en-US" sz="3200" b="0" strike="noStrike" spc="-1" dirty="0">
                <a:solidFill>
                  <a:srgbClr val="000000"/>
                </a:solidFill>
                <a:latin typeface="Arial"/>
                <a:ea typeface="DejaVu Sans"/>
              </a:rPr>
              <a:t> [0.658, 0.672] </a:t>
            </a:r>
            <a:r>
              <a:rPr lang="en-US" sz="3200" b="0" strike="noStrike" spc="-1" dirty="0" err="1">
                <a:solidFill>
                  <a:srgbClr val="000000"/>
                </a:solidFill>
                <a:latin typeface="Arial"/>
                <a:ea typeface="DejaVu Sans"/>
              </a:rPr>
              <a:t>ứng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acb</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Vậy</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acb</a:t>
            </a:r>
            <a:r>
              <a:rPr lang="en-US" sz="3200" b="0" strike="noStrike" spc="-1" dirty="0">
                <a:solidFill>
                  <a:srgbClr val="000000"/>
                </a:solidFill>
                <a:latin typeface="Arial"/>
                <a:ea typeface="DejaVu Sans"/>
              </a:rPr>
              <a:t>.</a:t>
            </a:r>
            <a:endParaRPr lang="en-US" sz="3200" b="0" strike="noStrike" spc="-1" dirty="0">
              <a:latin typeface="Arial"/>
            </a:endParaRPr>
          </a:p>
          <a:p>
            <a:pPr marL="648000" lvl="2" indent="-212040">
              <a:lnSpc>
                <a:spcPct val="100000"/>
              </a:lnSpc>
              <a:spcBef>
                <a:spcPts val="1417"/>
              </a:spcBef>
              <a:buClr>
                <a:srgbClr val="000000"/>
              </a:buClr>
              <a:buSzPct val="45000"/>
              <a:buFont typeface="Wingdings" charset="2"/>
              <a:buChar char=""/>
            </a:pPr>
            <a:r>
              <a:rPr lang="en-US" sz="3200" b="0" strike="noStrike" spc="-1" dirty="0">
                <a:solidFill>
                  <a:srgbClr val="000000"/>
                </a:solidFill>
                <a:latin typeface="Arial"/>
                <a:ea typeface="DejaVu Sans"/>
              </a:rPr>
              <a:t> So </a:t>
            </a: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Huffman,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acb</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6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tự</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Tuy</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nhiên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nếu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phải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mở</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rộng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thì</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học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suất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khá</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tốt</a:t>
            </a:r>
            <a:r>
              <a:rPr lang="en-US" sz="3200" b="0" strike="noStrike" spc="-1" dirty="0">
                <a:solidFill>
                  <a:srgbClr val="000000"/>
                </a:solidFill>
                <a:latin typeface="Arial"/>
                <a:ea typeface="DejaVu Sans"/>
              </a:rPr>
              <a:t> so </a:t>
            </a: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Huffman </a:t>
            </a:r>
            <a:endParaRPr lang="en-US" sz="3200" b="0" strike="noStrike" spc="-1" dirty="0">
              <a:latin typeface="Arial"/>
            </a:endParaRPr>
          </a:p>
        </p:txBody>
      </p:sp>
    </p:spTree>
    <p:extLst>
      <p:ext uri="{BB962C8B-B14F-4D97-AF65-F5344CB8AC3E}">
        <p14:creationId xmlns:p14="http://schemas.microsoft.com/office/powerpoint/2010/main" val="308906198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4.7. Mã hóa nguồn với mã có độ dài cố định</a:t>
            </a:r>
            <a:endParaRPr lang="en-US" sz="4400" b="0" strike="noStrike" spc="-1">
              <a:latin typeface="Arial"/>
            </a:endParaRPr>
          </a:p>
        </p:txBody>
      </p:sp>
      <p:sp>
        <p:nvSpPr>
          <p:cNvPr id="499" name="CustomShape 2"/>
          <p:cNvSpPr/>
          <p:nvPr/>
        </p:nvSpPr>
        <p:spPr>
          <a:xfrm>
            <a:off x="1009080" y="1920240"/>
            <a:ext cx="10506600" cy="434232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 </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4.7. Mã hóa nguồn với từ mã có độ dài cố định (Cont.)</a:t>
            </a:r>
            <a:endParaRPr lang="en-US" sz="4400" b="0" strike="noStrike" spc="-1">
              <a:latin typeface="Arial"/>
            </a:endParaRPr>
          </a:p>
        </p:txBody>
      </p:sp>
      <p:sp>
        <p:nvSpPr>
          <p:cNvPr id="501" name="CustomShape 2"/>
          <p:cNvSpPr/>
          <p:nvPr/>
        </p:nvSpPr>
        <p:spPr>
          <a:xfrm>
            <a:off x="838080" y="1825560"/>
            <a:ext cx="10506600" cy="434232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 </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4.8. Mã hóa theo loạt dài (Run-length coding)</a:t>
            </a:r>
            <a:endParaRPr lang="en-US" sz="4400" b="0" strike="noStrike" spc="-1">
              <a:latin typeface="Arial"/>
            </a:endParaRPr>
          </a:p>
        </p:txBody>
      </p:sp>
      <p:sp>
        <p:nvSpPr>
          <p:cNvPr id="503"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Mã hóa theo loạt dài (RLC) là cách đơn giản và hiệu quả để nén dữ liệu khi một tin xuất hiện liên tiếp nhau trong bản tin. </a:t>
            </a:r>
            <a:endParaRPr lang="en-US" sz="2800" b="0" strike="noStrike" spc="-1">
              <a:latin typeface="Arial"/>
            </a:endParaRPr>
          </a:p>
          <a:p>
            <a:pPr marL="685800" lvl="1" indent="-219600">
              <a:lnSpc>
                <a:spcPct val="90000"/>
              </a:lnSpc>
              <a:spcBef>
                <a:spcPts val="1001"/>
              </a:spcBef>
              <a:buClr>
                <a:srgbClr val="000000"/>
              </a:buClr>
              <a:buFont typeface="Arial"/>
              <a:buChar char="•"/>
            </a:pPr>
            <a:r>
              <a:rPr lang="en-US" sz="2400" b="0" strike="noStrike" spc="-1">
                <a:solidFill>
                  <a:srgbClr val="000000"/>
                </a:solidFill>
                <a:latin typeface="Calibri"/>
                <a:ea typeface="DejaVu Sans"/>
              </a:rPr>
              <a:t>Mã này là thích hợp cho một số loại dữ liệu ảnh, nhưng không luôn tích hợp cho văn bản vì rất hiếm khi một ký tự văn bản xuất hiện 2 lần liên tiếp nhau.</a:t>
            </a:r>
            <a:r>
              <a:rPr lang="en-US" sz="2800" b="0" strike="noStrike" spc="-1">
                <a:solidFill>
                  <a:srgbClr val="000000"/>
                </a:solidFill>
                <a:latin typeface="Calibri"/>
                <a:ea typeface="DejaVu Sans"/>
              </a:rPr>
              <a:t> </a:t>
            </a:r>
            <a:endParaRPr lang="en-US" sz="2800" b="0" strike="noStrike" spc="-1">
              <a:latin typeface="Arial"/>
            </a:endParaRPr>
          </a:p>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Để nén một chuỗi tin giống nhau, mã hóa theo loạt dài đơn giản thay chuỗi này bằng 1 tin của chuỗi và tiếp theo là số lần lặp tin này của chuỗi</a:t>
            </a:r>
            <a:endParaRPr lang="en-US" sz="2800" b="0" strike="noStrike" spc="-1">
              <a:latin typeface="Arial"/>
            </a:endParaRPr>
          </a:p>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Bên giải mã, cần phân biệt mã của số lần lặp và tiến hành phục hồi lại chuỗi tin </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4.1. Cơ bản về mã hóa	 (Cont.)</a:t>
            </a:r>
            <a:endParaRPr lang="en-US" sz="4400" b="0" strike="noStrike" spc="-1">
              <a:latin typeface="Arial"/>
            </a:endParaRPr>
          </a:p>
        </p:txBody>
      </p:sp>
      <p:sp>
        <p:nvSpPr>
          <p:cNvPr id="392"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Quá trình mã hóa: </a:t>
            </a:r>
            <a:endParaRPr lang="en-US" sz="2800" b="0" strike="noStrike" spc="-1">
              <a:latin typeface="Arial"/>
            </a:endParaRPr>
          </a:p>
          <a:p>
            <a:pPr marL="432000" lvl="1" indent="-208440">
              <a:lnSpc>
                <a:spcPct val="90000"/>
              </a:lnSpc>
              <a:spcBef>
                <a:spcPts val="1001"/>
              </a:spcBef>
              <a:buClr>
                <a:srgbClr val="000000"/>
              </a:buClr>
              <a:buSzPct val="45000"/>
              <a:buFont typeface="Wingdings" charset="2"/>
              <a:buChar char=""/>
            </a:pPr>
            <a:r>
              <a:rPr lang="en-US" sz="2800" b="0" strike="noStrike" spc="-1">
                <a:solidFill>
                  <a:srgbClr val="000000"/>
                </a:solidFill>
                <a:latin typeface="Calibri"/>
                <a:ea typeface="DejaVu Sans"/>
              </a:rPr>
              <a:t>Lần lượt thay mỗi ký hiệu nguồn của bản tin bằng một từ mã</a:t>
            </a:r>
            <a:endParaRPr lang="en-US" sz="2800" b="0" strike="noStrike" spc="-1">
              <a:latin typeface="Arial"/>
            </a:endParaRPr>
          </a:p>
          <a:p>
            <a:pPr marL="432000" lvl="1" indent="-208440">
              <a:lnSpc>
                <a:spcPct val="90000"/>
              </a:lnSpc>
              <a:spcBef>
                <a:spcPts val="1001"/>
              </a:spcBef>
              <a:buClr>
                <a:srgbClr val="000000"/>
              </a:buClr>
              <a:buSzPct val="45000"/>
              <a:buFont typeface="Wingdings" charset="2"/>
              <a:buChar char=""/>
            </a:pPr>
            <a:r>
              <a:rPr lang="en-US" sz="2800" b="0" strike="noStrike" spc="-1">
                <a:solidFill>
                  <a:srgbClr val="000000"/>
                </a:solidFill>
                <a:latin typeface="Calibri"/>
                <a:ea typeface="DejaVu Sans"/>
              </a:rPr>
              <a:t>Sau quá trình mã hóa bản tin được chuyển thành chuỗi các ký hiệu mã, thường được gọi là bản mã</a:t>
            </a:r>
            <a:endParaRPr lang="en-US" sz="2800" b="0" strike="noStrike" spc="-1">
              <a:latin typeface="Arial"/>
            </a:endParaRPr>
          </a:p>
          <a:p>
            <a:pPr marL="432000" lvl="1" indent="-208440">
              <a:lnSpc>
                <a:spcPct val="90000"/>
              </a:lnSpc>
              <a:spcBef>
                <a:spcPts val="1001"/>
              </a:spcBef>
              <a:buClr>
                <a:srgbClr val="000000"/>
              </a:buClr>
              <a:buSzPct val="45000"/>
              <a:buFont typeface="Wingdings" charset="2"/>
              <a:buChar char=""/>
            </a:pPr>
            <a:r>
              <a:rPr lang="en-US" sz="2800" b="0" strike="noStrike" spc="-1">
                <a:solidFill>
                  <a:srgbClr val="000000"/>
                </a:solidFill>
                <a:latin typeface="Calibri"/>
                <a:ea typeface="DejaVu Sans"/>
              </a:rPr>
              <a:t>Ví dụ, sử dụng mã BCD, bản tin 23 được chuyển thành 00100011 </a:t>
            </a:r>
            <a:endParaRPr lang="en-US" sz="2800" b="0" strike="noStrike" spc="-1">
              <a:latin typeface="Arial"/>
            </a:endParaRPr>
          </a:p>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Quá trình giải mã:</a:t>
            </a:r>
            <a:endParaRPr lang="en-US" sz="2800" b="0" strike="noStrike" spc="-1">
              <a:latin typeface="Arial"/>
            </a:endParaRPr>
          </a:p>
          <a:p>
            <a:pPr marL="685800" lvl="1" indent="-219600">
              <a:lnSpc>
                <a:spcPct val="90000"/>
              </a:lnSpc>
              <a:spcBef>
                <a:spcPts val="499"/>
              </a:spcBef>
              <a:buClr>
                <a:srgbClr val="000000"/>
              </a:buClr>
              <a:buFont typeface="Arial"/>
              <a:buChar char="•"/>
            </a:pPr>
            <a:r>
              <a:rPr lang="en-US" sz="2800" b="0" strike="noStrike" spc="-1">
                <a:solidFill>
                  <a:srgbClr val="000000"/>
                </a:solidFill>
                <a:latin typeface="Calibri"/>
                <a:ea typeface="DejaVu Sans"/>
              </a:rPr>
              <a:t>Tách chuỗi mã nhận được thành các từ mã - quá trình tách từ mã hay phân tách mã </a:t>
            </a:r>
            <a:endParaRPr lang="en-US" sz="2800" b="0" strike="noStrike" spc="-1">
              <a:latin typeface="Arial"/>
            </a:endParaRPr>
          </a:p>
          <a:p>
            <a:pPr marL="685800" lvl="1" indent="-219600">
              <a:lnSpc>
                <a:spcPct val="90000"/>
              </a:lnSpc>
              <a:spcBef>
                <a:spcPts val="499"/>
              </a:spcBef>
              <a:buClr>
                <a:srgbClr val="000000"/>
              </a:buClr>
              <a:buFont typeface="Arial"/>
              <a:buChar char="•"/>
            </a:pPr>
            <a:r>
              <a:rPr lang="en-US" sz="2800" b="0" strike="noStrike" spc="-1">
                <a:solidFill>
                  <a:srgbClr val="000000"/>
                </a:solidFill>
                <a:latin typeface="Calibri"/>
                <a:ea typeface="DejaVu Sans"/>
              </a:rPr>
              <a:t>Chuyển mỗi từ mã thành một ký hiệu nguồn - quá trình giải mã</a:t>
            </a:r>
            <a:endParaRPr lang="en-US" sz="2800" b="0" strike="noStrike" spc="-1">
              <a:latin typeface="Arial"/>
            </a:endParaRPr>
          </a:p>
          <a:p>
            <a:pPr marL="685800" lvl="1" indent="-219600">
              <a:lnSpc>
                <a:spcPct val="90000"/>
              </a:lnSpc>
              <a:spcBef>
                <a:spcPts val="499"/>
              </a:spcBef>
              <a:buClr>
                <a:srgbClr val="000000"/>
              </a:buClr>
              <a:buFont typeface="Arial"/>
              <a:buChar char="•"/>
            </a:pPr>
            <a:r>
              <a:rPr lang="en-US" sz="2800" b="0" strike="noStrike" spc="-1">
                <a:solidFill>
                  <a:srgbClr val="000000"/>
                </a:solidFill>
                <a:latin typeface="Calibri"/>
                <a:ea typeface="DejaVu Sans"/>
              </a:rPr>
              <a:t>Ví dụ: chuỗi ký hiệu mã nhận được 00100011</a:t>
            </a:r>
            <a:endParaRPr lang="en-US" sz="2800" b="0" strike="noStrike" spc="-1">
              <a:latin typeface="Arial"/>
            </a:endParaRPr>
          </a:p>
          <a:p>
            <a:pPr marL="1143000" lvl="2" indent="-219600">
              <a:lnSpc>
                <a:spcPct val="90000"/>
              </a:lnSpc>
              <a:spcBef>
                <a:spcPts val="499"/>
              </a:spcBef>
              <a:buClr>
                <a:srgbClr val="000000"/>
              </a:buClr>
              <a:buFont typeface="Arial"/>
              <a:buChar char="•"/>
            </a:pPr>
            <a:r>
              <a:rPr lang="en-US" sz="2800" b="0" strike="noStrike" spc="-1">
                <a:solidFill>
                  <a:srgbClr val="000000"/>
                </a:solidFill>
                <a:latin typeface="Calibri"/>
                <a:ea typeface="DejaVu Sans"/>
              </a:rPr>
              <a:t>Phân tách mã thành 0010 – 0011</a:t>
            </a:r>
            <a:endParaRPr lang="en-US" sz="2800" b="0" strike="noStrike" spc="-1">
              <a:latin typeface="Arial"/>
            </a:endParaRPr>
          </a:p>
          <a:p>
            <a:pPr marL="1143000" lvl="2" indent="-219600">
              <a:lnSpc>
                <a:spcPct val="90000"/>
              </a:lnSpc>
              <a:spcBef>
                <a:spcPts val="499"/>
              </a:spcBef>
              <a:buClr>
                <a:srgbClr val="000000"/>
              </a:buClr>
              <a:buFont typeface="Arial"/>
              <a:buChar char="•"/>
            </a:pPr>
            <a:r>
              <a:rPr lang="en-US" sz="2800" b="0" strike="noStrike" spc="-1">
                <a:solidFill>
                  <a:srgbClr val="000000"/>
                </a:solidFill>
                <a:latin typeface="Calibri"/>
                <a:ea typeface="DejaVu Sans"/>
              </a:rPr>
              <a:t>Giải mã thành 2-3</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4.9. Mã Lempel Ziv	</a:t>
            </a:r>
            <a:endParaRPr lang="en-US" sz="4400" b="0" strike="noStrike" spc="-1">
              <a:latin typeface="Arial"/>
            </a:endParaRPr>
          </a:p>
        </p:txBody>
      </p:sp>
      <p:sp>
        <p:nvSpPr>
          <p:cNvPr id="505"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Mã hóa theo từ điển:</a:t>
            </a:r>
            <a:endParaRPr lang="en-US" sz="28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Tạo một danh sách các từ và số thứ tự xuất hiện của từ này trong dạng văn bản của bản tin. Danh sách này được gọi là từ điển</a:t>
            </a:r>
            <a:endParaRPr lang="en-US" sz="24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Chuyển văn bản của bản tin thành chuỗi các chỉ thị chỉ ra điểm vào của từ trong từ điển. Bản tin chuyển thành chuỗi các chỉ số.</a:t>
            </a:r>
            <a:endParaRPr lang="en-US" sz="24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Khi giải mã từ chuỗi chỉ số là các điểm vào của từ trong từ điển phục hồi lại các từ của bản tin.</a:t>
            </a:r>
            <a:endParaRPr lang="en-US" sz="24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Mã này phù hợp cho bản tin chuyển về được dạng văn bản.</a:t>
            </a:r>
            <a:endParaRPr lang="en-US" sz="24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Mã Lempel-Ziv là mã theo từ điển và có nhiều biến dạng. Chúng ta chỉ quan tâm đến hai biến dạng LZ77 và LZ78.</a:t>
            </a:r>
            <a:endParaRPr lang="en-US" sz="2400" b="0" strike="noStrike" spc="-1">
              <a:latin typeface="Arial"/>
            </a:endParaRPr>
          </a:p>
          <a:p>
            <a:pPr>
              <a:lnSpc>
                <a:spcPct val="100000"/>
              </a:lnSpc>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dirty="0">
                <a:solidFill>
                  <a:srgbClr val="000000"/>
                </a:solidFill>
                <a:latin typeface="Calibri Light"/>
                <a:ea typeface="DejaVu Sans"/>
              </a:rPr>
              <a:t>4.9.1. LZ77		</a:t>
            </a:r>
            <a:endParaRPr lang="en-US" sz="4400" b="0" strike="noStrike" spc="-1" dirty="0">
              <a:latin typeface="Arial"/>
            </a:endParaRPr>
          </a:p>
        </p:txBody>
      </p:sp>
      <p:sp>
        <p:nvSpPr>
          <p:cNvPr id="507"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Xây</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dựng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từ</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theo</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luật</a:t>
            </a:r>
            <a:r>
              <a:rPr lang="en-US" sz="2400" b="0" strike="noStrike" spc="-1" dirty="0">
                <a:solidFill>
                  <a:srgbClr val="000000"/>
                </a:solidFill>
                <a:latin typeface="Calibri"/>
                <a:ea typeface="DejaVu Sans"/>
              </a:rPr>
              <a:t>: </a:t>
            </a:r>
            <a:endParaRPr lang="en-US" sz="24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Mỗi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từ</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mới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là</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một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từ</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cũ</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thêm</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một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ký</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tự</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tiếp</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theo</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trong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văn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bản</a:t>
            </a:r>
            <a:r>
              <a:rPr lang="en-US" sz="2000" b="0" strike="noStrike" spc="-1" dirty="0">
                <a:solidFill>
                  <a:srgbClr val="000000"/>
                </a:solidFill>
                <a:latin typeface="Calibri"/>
                <a:ea typeface="DejaVu Sans"/>
              </a:rPr>
              <a:t> </a:t>
            </a:r>
            <a:endParaRPr lang="en-US" sz="20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Mỗi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từ</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được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biểu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diễn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bởi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một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bộ</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ba</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m,n,c</a:t>
            </a:r>
            <a:r>
              <a:rPr lang="en-US" sz="2000" b="0" strike="noStrike" spc="-1" dirty="0">
                <a:solidFill>
                  <a:srgbClr val="000000"/>
                </a:solidFill>
                <a:latin typeface="Calibri"/>
                <a:ea typeface="DejaVu Sans"/>
              </a:rPr>
              <a:t>)</a:t>
            </a:r>
            <a:endParaRPr lang="en-US" sz="2000" b="0" strike="noStrike" spc="-1" dirty="0">
              <a:latin typeface="Arial"/>
            </a:endParaRPr>
          </a:p>
          <a:p>
            <a:pPr marL="1600200" lvl="3" indent="-219600">
              <a:lnSpc>
                <a:spcPct val="90000"/>
              </a:lnSpc>
              <a:spcBef>
                <a:spcPts val="499"/>
              </a:spcBef>
              <a:buClr>
                <a:srgbClr val="000000"/>
              </a:buClr>
              <a:buFont typeface="Arial"/>
              <a:buChar char="•"/>
            </a:pPr>
            <a:r>
              <a:rPr lang="en-US" sz="1800" b="0" strike="noStrike" spc="-1" dirty="0">
                <a:solidFill>
                  <a:srgbClr val="000000"/>
                </a:solidFill>
                <a:latin typeface="Calibri"/>
                <a:ea typeface="DejaVu Sans"/>
              </a:rPr>
              <a:t>n (n &gt;1) </a:t>
            </a:r>
            <a:r>
              <a:rPr lang="en-US" sz="1800" b="0" strike="noStrike" spc="-1" dirty="0" err="1">
                <a:solidFill>
                  <a:srgbClr val="000000"/>
                </a:solidFill>
                <a:latin typeface="Calibri"/>
                <a:ea typeface="DejaVu Sans"/>
              </a:rPr>
              <a:t>là</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số</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ký</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hiệu</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của</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chuỗi</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tìm</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được</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trùng</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với</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một</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chuỗi</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đã</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xuất</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hiện</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trước</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nó</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từ</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cũ</a:t>
            </a:r>
            <a:r>
              <a:rPr lang="en-US" sz="1800" b="0" strike="noStrike" spc="-1" dirty="0">
                <a:solidFill>
                  <a:srgbClr val="000000"/>
                </a:solidFill>
                <a:latin typeface="Calibri"/>
                <a:ea typeface="DejaVu Sans"/>
              </a:rPr>
              <a:t>”. </a:t>
            </a:r>
            <a:endParaRPr lang="en-US" sz="1800" b="0" strike="noStrike" spc="-1" dirty="0">
              <a:latin typeface="Arial"/>
            </a:endParaRPr>
          </a:p>
          <a:p>
            <a:pPr marL="1600200" lvl="3" indent="-219600">
              <a:lnSpc>
                <a:spcPct val="90000"/>
              </a:lnSpc>
              <a:spcBef>
                <a:spcPts val="499"/>
              </a:spcBef>
              <a:buClr>
                <a:srgbClr val="000000"/>
              </a:buClr>
              <a:buFont typeface="Arial"/>
              <a:buChar char="•"/>
            </a:pPr>
            <a:r>
              <a:rPr lang="en-US" sz="1800" b="0" strike="noStrike" spc="-1" dirty="0">
                <a:solidFill>
                  <a:srgbClr val="000000"/>
                </a:solidFill>
                <a:latin typeface="Calibri"/>
                <a:ea typeface="DejaVu Sans"/>
              </a:rPr>
              <a:t>c </a:t>
            </a:r>
            <a:r>
              <a:rPr lang="en-US" sz="1800" b="0" strike="noStrike" spc="-1" dirty="0" err="1">
                <a:solidFill>
                  <a:srgbClr val="000000"/>
                </a:solidFill>
                <a:latin typeface="Calibri"/>
                <a:ea typeface="DejaVu Sans"/>
              </a:rPr>
              <a:t>là</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ký</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hiệu</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tiếp</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theo</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chuỗi</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tìm</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được</a:t>
            </a:r>
            <a:r>
              <a:rPr lang="en-US" sz="1800" b="0" strike="noStrike" spc="-1" dirty="0">
                <a:solidFill>
                  <a:srgbClr val="000000"/>
                </a:solidFill>
                <a:latin typeface="Calibri"/>
                <a:ea typeface="DejaVu Sans"/>
              </a:rPr>
              <a:t>.</a:t>
            </a:r>
            <a:endParaRPr lang="en-US" sz="1800" b="0" strike="noStrike" spc="-1" dirty="0">
              <a:latin typeface="Arial"/>
            </a:endParaRPr>
          </a:p>
          <a:p>
            <a:pPr marL="1600200" lvl="3" indent="-219600">
              <a:lnSpc>
                <a:spcPct val="90000"/>
              </a:lnSpc>
              <a:spcBef>
                <a:spcPts val="499"/>
              </a:spcBef>
              <a:buClr>
                <a:srgbClr val="000000"/>
              </a:buClr>
              <a:buFont typeface="Arial"/>
              <a:buChar char="•"/>
            </a:pPr>
            <a:r>
              <a:rPr lang="en-US" sz="1800" b="0" strike="noStrike" spc="-1" dirty="0">
                <a:solidFill>
                  <a:srgbClr val="000000"/>
                </a:solidFill>
                <a:latin typeface="Calibri"/>
                <a:ea typeface="DejaVu Sans"/>
              </a:rPr>
              <a:t>m </a:t>
            </a:r>
            <a:r>
              <a:rPr lang="en-US" sz="1800" b="0" strike="noStrike" spc="-1" dirty="0" err="1">
                <a:solidFill>
                  <a:srgbClr val="000000"/>
                </a:solidFill>
                <a:latin typeface="Calibri"/>
                <a:ea typeface="DejaVu Sans"/>
              </a:rPr>
              <a:t>là</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số</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vị</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trí</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cần</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phải</a:t>
            </a:r>
            <a:r>
              <a:rPr lang="en-US" sz="1800" b="0" strike="noStrike" spc="-1" dirty="0">
                <a:solidFill>
                  <a:srgbClr val="000000"/>
                </a:solidFill>
                <a:latin typeface="Calibri"/>
                <a:ea typeface="DejaVu Sans"/>
              </a:rPr>
              <a:t> quay </a:t>
            </a:r>
            <a:r>
              <a:rPr lang="en-US" sz="1800" b="0" strike="noStrike" spc="-1" dirty="0" err="1">
                <a:solidFill>
                  <a:srgbClr val="000000"/>
                </a:solidFill>
                <a:latin typeface="Calibri"/>
                <a:ea typeface="DejaVu Sans"/>
              </a:rPr>
              <a:t>ngược</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lại</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để</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tìm</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thấy</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điểm</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đầu</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của</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chuỗi</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đã</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tìm</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được</a:t>
            </a:r>
            <a:r>
              <a:rPr lang="en-US" sz="2000" b="0" strike="noStrike" spc="-1" dirty="0">
                <a:solidFill>
                  <a:srgbClr val="000000"/>
                </a:solidFill>
                <a:latin typeface="Calibri"/>
                <a:ea typeface="DejaVu Sans"/>
              </a:rPr>
              <a:t>.</a:t>
            </a:r>
            <a:endParaRPr lang="en-US" sz="2000" b="0" strike="noStrike" spc="-1" dirty="0">
              <a:latin typeface="Arial"/>
            </a:endParaRPr>
          </a:p>
          <a:p>
            <a:pPr marL="1600200" lvl="3"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Bộ</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ba</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đầu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tiên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là</a:t>
            </a:r>
            <a:r>
              <a:rPr lang="en-US" sz="2000" b="0" strike="noStrike" spc="-1" dirty="0">
                <a:solidFill>
                  <a:srgbClr val="000000"/>
                </a:solidFill>
                <a:latin typeface="Calibri"/>
                <a:ea typeface="DejaVu Sans"/>
              </a:rPr>
              <a:t> (0,0,c). C </a:t>
            </a:r>
            <a:r>
              <a:rPr lang="en-US" sz="2000" b="0" strike="noStrike" spc="-1" dirty="0" err="1">
                <a:solidFill>
                  <a:srgbClr val="000000"/>
                </a:solidFill>
                <a:latin typeface="Calibri"/>
                <a:ea typeface="DejaVu Sans"/>
              </a:rPr>
              <a:t>là</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ký</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tự</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nguồn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đầu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tiên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Từ</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đầu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tiên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là</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từ</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rỗng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nằn</a:t>
            </a:r>
            <a:r>
              <a:rPr lang="en-US" sz="2000" b="0" strike="noStrike" spc="-1" dirty="0">
                <a:solidFill>
                  <a:srgbClr val="000000"/>
                </a:solidFill>
                <a:latin typeface="Calibri"/>
                <a:ea typeface="DejaVu Sans"/>
              </a:rPr>
              <a:t>  ở </a:t>
            </a:r>
            <a:r>
              <a:rPr lang="en-US" sz="2000" b="0" strike="noStrike" spc="-1" dirty="0" err="1">
                <a:solidFill>
                  <a:srgbClr val="000000"/>
                </a:solidFill>
                <a:latin typeface="Calibri"/>
                <a:ea typeface="DejaVu Sans"/>
              </a:rPr>
              <a:t>vị</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trí</a:t>
            </a:r>
            <a:r>
              <a:rPr lang="en-US" sz="2000" b="0" strike="noStrike" spc="-1" dirty="0">
                <a:solidFill>
                  <a:srgbClr val="000000"/>
                </a:solidFill>
                <a:latin typeface="Calibri"/>
                <a:ea typeface="DejaVu Sans"/>
              </a:rPr>
              <a:t> 0 </a:t>
            </a:r>
            <a:r>
              <a:rPr lang="en-US" sz="2000" b="0" strike="noStrike" spc="-1" dirty="0" err="1">
                <a:solidFill>
                  <a:srgbClr val="000000"/>
                </a:solidFill>
                <a:latin typeface="Calibri"/>
                <a:ea typeface="DejaVu Sans"/>
              </a:rPr>
              <a:t>trong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văn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bản</a:t>
            </a:r>
            <a:r>
              <a:rPr lang="en-US" sz="2000" b="0" strike="noStrike" spc="-1" dirty="0">
                <a:solidFill>
                  <a:srgbClr val="000000"/>
                </a:solidFill>
                <a:latin typeface="Calibri"/>
                <a:ea typeface="DejaVu Sans"/>
              </a:rPr>
              <a:t>.</a:t>
            </a:r>
            <a:endParaRPr lang="en-US" sz="2000" b="0" strike="noStrike" spc="-1" dirty="0">
              <a:latin typeface="Arial"/>
            </a:endParaRPr>
          </a:p>
          <a:p>
            <a:pPr>
              <a:lnSpc>
                <a:spcPct val="90000"/>
              </a:lnSpc>
              <a:spcBef>
                <a:spcPts val="499"/>
              </a:spcBef>
            </a:pP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Văn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bản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được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chuyển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thành</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chuỗi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các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bộ</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ứng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với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các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từ</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tìm</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được</a:t>
            </a:r>
            <a:r>
              <a:rPr lang="en-US" sz="2400" b="0" strike="noStrike" spc="-1" dirty="0">
                <a:solidFill>
                  <a:srgbClr val="000000"/>
                </a:solidFill>
                <a:latin typeface="Calibri"/>
                <a:ea typeface="DejaVu Sans"/>
              </a:rPr>
              <a:t>.</a:t>
            </a:r>
            <a:endParaRPr lang="en-US" sz="2400" b="0" strike="noStrike" spc="-1" dirty="0">
              <a:latin typeface="Arial"/>
            </a:endParaRPr>
          </a:p>
          <a:p>
            <a:pPr>
              <a:lnSpc>
                <a:spcPct val="90000"/>
              </a:lnSpc>
              <a:spcBef>
                <a:spcPts val="499"/>
              </a:spcBef>
            </a:pP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Quá</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trình</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giải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endParaRPr lang="en-US" sz="24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Bắt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đầu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từ</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bộ</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ba</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đầu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tiên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dần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dần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phục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hồi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lại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các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từ</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theo</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chuỗi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các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bộ</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ba</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nhận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được</a:t>
            </a:r>
            <a:r>
              <a:rPr lang="en-US" sz="2000" b="0" strike="noStrike" spc="-1" dirty="0">
                <a:solidFill>
                  <a:srgbClr val="000000"/>
                </a:solidFill>
                <a:latin typeface="Calibri"/>
                <a:ea typeface="DejaVu Sans"/>
              </a:rPr>
              <a:t>.</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4.9.1. LZ77		</a:t>
            </a:r>
            <a:endParaRPr lang="en-US" sz="4400" b="0" strike="noStrike" spc="-1">
              <a:latin typeface="Arial"/>
            </a:endParaRPr>
          </a:p>
        </p:txBody>
      </p:sp>
      <p:sp>
        <p:nvSpPr>
          <p:cNvPr id="509"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Văn b: the_fat_cat_sat_on_the_mat.</a:t>
            </a:r>
            <a:endParaRPr lang="en-US" sz="2800" b="0" strike="noStrike" spc="-1">
              <a:latin typeface="Arial"/>
            </a:endParaRPr>
          </a:p>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Chuỗi các bộ ba:</a:t>
            </a:r>
            <a:endParaRPr lang="en-US" sz="28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Bắt đầu từ đầu bản tin : (0,0,t), (0,0,h), (0,0,e),(0,0,_), (0,0,f), (0,0,a), (0,0,t), (0,0,_),(0,0,c), (4,3,s),(4,3,o), (0,0,n), (0,0,_), (19,4,m), (11,2,.)</a:t>
            </a:r>
            <a:endParaRPr lang="en-US" sz="2400" b="0" strike="noStrike" spc="-1">
              <a:latin typeface="Arial"/>
            </a:endParaRPr>
          </a:p>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Giải mã:  </a:t>
            </a:r>
            <a:endParaRPr lang="en-US" sz="28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(0,0,t)-&gt;t, (0,0,h)-&gt;h (th), …..</a:t>
            </a:r>
            <a:r>
              <a:rPr lang="en-US" sz="2400" b="0" strike="noStrike" spc="-1">
                <a:solidFill>
                  <a:srgbClr val="000000"/>
                </a:solidFill>
                <a:latin typeface="Wingdings"/>
                <a:ea typeface="DejaVu Sans"/>
              </a:rPr>
              <a:t></a:t>
            </a:r>
            <a:r>
              <a:rPr lang="en-US" sz="2400" b="0" strike="noStrike" spc="-1">
                <a:solidFill>
                  <a:srgbClr val="000000"/>
                </a:solidFill>
                <a:latin typeface="Calibri"/>
                <a:ea typeface="DejaVu Sans"/>
              </a:rPr>
              <a:t> (0,0,c)-&gt;c(the_fat_c), (4,3,s)</a:t>
            </a:r>
            <a:r>
              <a:rPr lang="en-US" sz="2400" b="0" strike="noStrike" spc="-1">
                <a:solidFill>
                  <a:srgbClr val="000000"/>
                </a:solidFill>
                <a:latin typeface="Wingdings"/>
                <a:ea typeface="DejaVu Sans"/>
              </a:rPr>
              <a:t></a:t>
            </a:r>
            <a:r>
              <a:rPr lang="en-US" sz="2400" b="0" strike="noStrike" spc="-1">
                <a:solidFill>
                  <a:srgbClr val="000000"/>
                </a:solidFill>
                <a:latin typeface="Calibri"/>
                <a:ea typeface="DejaVu Sans"/>
              </a:rPr>
              <a:t>(the_fat_cat_s)….</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4.9.2. LZ78		</a:t>
            </a:r>
            <a:endParaRPr lang="en-US" sz="4400" b="0" strike="noStrike" spc="-1">
              <a:latin typeface="Arial"/>
            </a:endParaRPr>
          </a:p>
        </p:txBody>
      </p:sp>
      <p:sp>
        <p:nvSpPr>
          <p:cNvPr id="511"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Từ rỗng coi là từ nằm ở vị trí 0 trong từ điển. </a:t>
            </a:r>
            <a:endParaRPr lang="en-US" sz="2800" b="0" strike="noStrike" spc="-1">
              <a:latin typeface="Arial"/>
            </a:endParaRPr>
          </a:p>
          <a:p>
            <a:pPr marL="228600" indent="-219600">
              <a:lnSpc>
                <a:spcPct val="90000"/>
              </a:lnSpc>
              <a:spcBef>
                <a:spcPts val="499"/>
              </a:spcBef>
              <a:buClr>
                <a:srgbClr val="000000"/>
              </a:buClr>
              <a:buFont typeface="Arial"/>
              <a:buChar char="•"/>
            </a:pPr>
            <a:r>
              <a:rPr lang="en-US" sz="2800" b="0" strike="noStrike" spc="-1">
                <a:solidFill>
                  <a:srgbClr val="000000"/>
                </a:solidFill>
                <a:latin typeface="Calibri"/>
                <a:ea typeface="DejaVu Sans"/>
              </a:rPr>
              <a:t>Từ có ví trí 1 tìm được là từ có 1 ký hiệu là ký hiệu đầu của văn bản. Từ này là từ cũ (rỗng lấy thêm một ký tự đầu của văn bản). Từ nảy được tách ra khỏi văn bản.</a:t>
            </a:r>
            <a:endParaRPr lang="en-US" sz="2800" b="0" strike="noStrike" spc="-1">
              <a:latin typeface="Arial"/>
            </a:endParaRPr>
          </a:p>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Tiếp tục tìm các từ có thứ tự tìm được tiếp theo dựa vào nguyên tắc “từ mới” là chuối ký hiệu của “từ cũ” và lấy thêm 1 ký hiệu tiếp theo trong văn bản. Từ này được tách khỏi văn bản. Tiếp tục như vậy cho đến khi hết văn bản. </a:t>
            </a:r>
            <a:endParaRPr lang="en-US" sz="2800" b="0" strike="noStrike" spc="-1">
              <a:latin typeface="Arial"/>
            </a:endParaRPr>
          </a:p>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Mỗi từ được biểu diễn bởi một cặp (i,c)</a:t>
            </a:r>
            <a:endParaRPr lang="en-US" sz="28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i là số thứ tự tìm thấy từ  </a:t>
            </a:r>
            <a:endParaRPr lang="en-US" sz="24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c là ký tự lấy thêm  </a:t>
            </a:r>
            <a:endParaRPr lang="en-US" sz="2400" b="0" strike="noStrike" spc="-1">
              <a:latin typeface="Arial"/>
            </a:endParaRPr>
          </a:p>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Văn bản là chuỗi các cặp (i,c)   </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4.9.1. LZ78		</a:t>
            </a:r>
            <a:endParaRPr lang="en-US" sz="4400" b="0" strike="noStrike" spc="-1">
              <a:latin typeface="Arial"/>
            </a:endParaRPr>
          </a:p>
        </p:txBody>
      </p:sp>
      <p:sp>
        <p:nvSpPr>
          <p:cNvPr id="513"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Text: the_fat_cat_sat_on_the_mat.</a:t>
            </a:r>
            <a:endParaRPr lang="en-US" sz="2800" b="0" strike="noStrike" spc="-1">
              <a:latin typeface="Arial"/>
            </a:endParaRPr>
          </a:p>
          <a:p>
            <a:pPr>
              <a:lnSpc>
                <a:spcPct val="90000"/>
              </a:lnSpc>
              <a:spcBef>
                <a:spcPts val="1001"/>
              </a:spcBef>
            </a:pPr>
            <a:endParaRPr lang="en-US" sz="2800" b="0" strike="noStrike" spc="-1">
              <a:latin typeface="Arial"/>
            </a:endParaRPr>
          </a:p>
        </p:txBody>
      </p:sp>
      <p:pic>
        <p:nvPicPr>
          <p:cNvPr id="514" name="Picture 3"/>
          <p:cNvPicPr/>
          <p:nvPr/>
        </p:nvPicPr>
        <p:blipFill>
          <a:blip r:embed="rId3"/>
          <a:stretch/>
        </p:blipFill>
        <p:spPr>
          <a:xfrm>
            <a:off x="3458880" y="2468880"/>
            <a:ext cx="6872400" cy="4015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4.10. Mã nguồn liên tục  </a:t>
            </a:r>
            <a:endParaRPr lang="en-US" sz="4400" b="0" strike="noStrike" spc="-1">
              <a:latin typeface="Arial"/>
            </a:endParaRPr>
          </a:p>
        </p:txBody>
      </p:sp>
      <p:sp>
        <p:nvSpPr>
          <p:cNvPr id="516"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499"/>
              </a:spcBef>
            </a:pPr>
            <a:endParaRPr lang="en-US" sz="1800" b="0" strike="noStrike" spc="-1">
              <a:latin typeface="Arial"/>
            </a:endParaRPr>
          </a:p>
          <a:p>
            <a:pPr>
              <a:lnSpc>
                <a:spcPct val="100000"/>
              </a:lnSpc>
            </a:pPr>
            <a:endParaRPr lang="en-US" sz="1800" b="0" strike="noStrike" spc="-1">
              <a:latin typeface="Arial"/>
            </a:endParaRPr>
          </a:p>
          <a:p>
            <a:pPr marL="457200">
              <a:lnSpc>
                <a:spcPct val="90000"/>
              </a:lnSpc>
              <a:spcBef>
                <a:spcPts val="499"/>
              </a:spcBef>
            </a:pPr>
            <a:endParaRPr lang="en-US" sz="1800" b="0" strike="noStrike" spc="-1">
              <a:latin typeface="Arial"/>
            </a:endParaRPr>
          </a:p>
        </p:txBody>
      </p:sp>
      <p:sp>
        <p:nvSpPr>
          <p:cNvPr id="517" name="CustomShape 3"/>
          <p:cNvSpPr/>
          <p:nvPr/>
        </p:nvSpPr>
        <p:spPr>
          <a:xfrm>
            <a:off x="838080" y="1825560"/>
            <a:ext cx="10506600" cy="434232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 </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CustomShape 1"/>
          <p:cNvSpPr/>
          <p:nvPr/>
        </p:nvSpPr>
        <p:spPr>
          <a:xfrm>
            <a:off x="609480" y="273600"/>
            <a:ext cx="10971720" cy="1144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4.10. Mã nguồn liên tục  </a:t>
            </a:r>
            <a:endParaRPr lang="en-US" sz="4400" b="0" strike="noStrike" spc="-1">
              <a:latin typeface="Arial"/>
            </a:endParaRPr>
          </a:p>
        </p:txBody>
      </p:sp>
      <p:sp>
        <p:nvSpPr>
          <p:cNvPr id="519" name="CustomShape 2"/>
          <p:cNvSpPr/>
          <p:nvPr/>
        </p:nvSpPr>
        <p:spPr>
          <a:xfrm>
            <a:off x="609480" y="1604520"/>
            <a:ext cx="10971720" cy="39765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20000"/>
          </a:bodyPr>
          <a:lstStyle/>
          <a:p>
            <a:pPr marL="432000" indent="-32328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liên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tục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tạo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ra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phải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sử</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dụng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tối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thiểu</a:t>
            </a:r>
            <a:endParaRPr lang="en-US" sz="3200" b="0" strike="noStrike" spc="-1" dirty="0">
              <a:solidFill>
                <a:srgbClr val="000000"/>
              </a:solidFill>
              <a:latin typeface="Arial"/>
              <a:ea typeface="DejaVu Sans"/>
            </a:endParaRPr>
          </a:p>
          <a:p>
            <a:pPr marL="432000" indent="-323280">
              <a:lnSpc>
                <a:spcPct val="100000"/>
              </a:lnSpc>
              <a:spcBef>
                <a:spcPts val="1417"/>
              </a:spcBef>
              <a:buClr>
                <a:srgbClr val="000000"/>
              </a:buClr>
              <a:buSzPct val="45000"/>
              <a:buFont typeface="Wingdings" charset="2"/>
              <a:buChar char=""/>
            </a:pPr>
            <a:r>
              <a:rPr lang="en-US" sz="3200" spc="-1" dirty="0" err="1">
                <a:solidFill>
                  <a:srgbClr val="000000"/>
                </a:solidFill>
                <a:latin typeface="Arial"/>
                <a:ea typeface="DejaVu Sans"/>
              </a:rPr>
              <a:t>Mã</a:t>
            </a:r>
            <a:r>
              <a:rPr lang="en-US" sz="3200" spc="-1" dirty="0">
                <a:solidFill>
                  <a:srgbClr val="000000"/>
                </a:solidFill>
                <a:latin typeface="Arial"/>
                <a:ea typeface="DejaVu Sans"/>
              </a:rPr>
              <a:t> </a:t>
            </a:r>
            <a:r>
              <a:rPr lang="en-US" sz="3200" spc="-1" dirty="0" err="1">
                <a:solidFill>
                  <a:srgbClr val="000000"/>
                </a:solidFill>
                <a:latin typeface="Arial"/>
                <a:ea typeface="DejaVu Sans"/>
              </a:rPr>
              <a:t>nguồn</a:t>
            </a:r>
            <a:r>
              <a:rPr lang="en-US" sz="3200" spc="-1" dirty="0">
                <a:solidFill>
                  <a:srgbClr val="000000"/>
                </a:solidFill>
                <a:latin typeface="Arial"/>
                <a:ea typeface="DejaVu Sans"/>
              </a:rPr>
              <a:t> </a:t>
            </a:r>
            <a:r>
              <a:rPr lang="en-US" sz="3200" spc="-1" dirty="0" err="1">
                <a:solidFill>
                  <a:srgbClr val="000000"/>
                </a:solidFill>
                <a:latin typeface="Arial"/>
                <a:ea typeface="DejaVu Sans"/>
              </a:rPr>
              <a:t>tối</a:t>
            </a:r>
            <a:r>
              <a:rPr lang="en-US" sz="3200" spc="-1" dirty="0">
                <a:solidFill>
                  <a:srgbClr val="000000"/>
                </a:solidFill>
                <a:latin typeface="Arial"/>
                <a:ea typeface="DejaVu Sans"/>
              </a:rPr>
              <a:t> </a:t>
            </a:r>
            <a:r>
              <a:rPr lang="en-US" sz="3200" spc="-1" dirty="0" err="1">
                <a:solidFill>
                  <a:srgbClr val="000000"/>
                </a:solidFill>
                <a:latin typeface="Arial"/>
                <a:ea typeface="DejaVu Sans"/>
              </a:rPr>
              <a:t>ưu</a:t>
            </a:r>
            <a:r>
              <a:rPr lang="en-US" sz="3200" spc="-1" dirty="0">
                <a:solidFill>
                  <a:srgbClr val="000000"/>
                </a:solidFill>
                <a:latin typeface="Arial"/>
                <a:ea typeface="DejaVu Sans"/>
              </a:rPr>
              <a:t> </a:t>
            </a:r>
            <a:r>
              <a:rPr lang="en-US" sz="3200" spc="-1" dirty="0" err="1">
                <a:solidFill>
                  <a:srgbClr val="000000"/>
                </a:solidFill>
                <a:latin typeface="Arial"/>
                <a:ea typeface="DejaVu Sans"/>
              </a:rPr>
              <a:t>có</a:t>
            </a:r>
            <a:r>
              <a:rPr lang="en-US" sz="3200" spc="-1" dirty="0">
                <a:solidFill>
                  <a:srgbClr val="000000"/>
                </a:solidFill>
                <a:latin typeface="Arial"/>
                <a:ea typeface="DejaVu Sans"/>
              </a:rPr>
              <a:t> </a:t>
            </a:r>
            <a:r>
              <a:rPr lang="en-US" sz="3200" spc="-1" dirty="0" err="1">
                <a:solidFill>
                  <a:srgbClr val="000000"/>
                </a:solidFill>
                <a:latin typeface="Arial"/>
                <a:ea typeface="DejaVu Sans"/>
              </a:rPr>
              <a:t>độ</a:t>
            </a:r>
            <a:r>
              <a:rPr lang="en-US" sz="3200" spc="-1" dirty="0">
                <a:solidFill>
                  <a:srgbClr val="000000"/>
                </a:solidFill>
                <a:latin typeface="Arial"/>
                <a:ea typeface="DejaVu Sans"/>
              </a:rPr>
              <a:t> </a:t>
            </a:r>
            <a:r>
              <a:rPr lang="en-US" sz="3200" spc="-1" dirty="0" err="1">
                <a:solidFill>
                  <a:srgbClr val="000000"/>
                </a:solidFill>
                <a:latin typeface="Arial"/>
                <a:ea typeface="DejaVu Sans"/>
              </a:rPr>
              <a:t>dài</a:t>
            </a:r>
            <a:r>
              <a:rPr lang="en-US" sz="3200" spc="-1" dirty="0">
                <a:solidFill>
                  <a:srgbClr val="000000"/>
                </a:solidFill>
                <a:latin typeface="Arial"/>
                <a:ea typeface="DejaVu Sans"/>
              </a:rPr>
              <a:t> </a:t>
            </a:r>
            <a:r>
              <a:rPr lang="en-US" sz="3200" spc="-1" dirty="0" err="1">
                <a:solidFill>
                  <a:srgbClr val="000000"/>
                </a:solidFill>
                <a:latin typeface="Arial"/>
                <a:ea typeface="DejaVu Sans"/>
              </a:rPr>
              <a:t>trung</a:t>
            </a:r>
            <a:r>
              <a:rPr lang="en-US" sz="3200" spc="-1" dirty="0">
                <a:solidFill>
                  <a:srgbClr val="000000"/>
                </a:solidFill>
                <a:latin typeface="Arial"/>
                <a:ea typeface="DejaVu Sans"/>
              </a:rPr>
              <a:t> </a:t>
            </a:r>
            <a:r>
              <a:rPr lang="en-US" sz="3200" spc="-1" dirty="0" err="1">
                <a:solidFill>
                  <a:srgbClr val="000000"/>
                </a:solidFill>
                <a:latin typeface="Arial"/>
                <a:ea typeface="DejaVu Sans"/>
              </a:rPr>
              <a:t>bình</a:t>
            </a:r>
            <a:r>
              <a:rPr lang="en-US" sz="3200" spc="-1" dirty="0">
                <a:solidFill>
                  <a:srgbClr val="000000"/>
                </a:solidFill>
                <a:latin typeface="Arial"/>
                <a:ea typeface="DejaVu Sans"/>
              </a:rPr>
              <a:t> </a:t>
            </a:r>
            <a:r>
              <a:rPr lang="en-US" sz="3200" spc="-1" dirty="0" err="1">
                <a:solidFill>
                  <a:srgbClr val="000000"/>
                </a:solidFill>
                <a:latin typeface="Arial"/>
                <a:ea typeface="DejaVu Sans"/>
              </a:rPr>
              <a:t>từ</a:t>
            </a:r>
            <a:r>
              <a:rPr lang="en-US" sz="3200" spc="-1" dirty="0">
                <a:solidFill>
                  <a:srgbClr val="000000"/>
                </a:solidFill>
                <a:latin typeface="Arial"/>
                <a:ea typeface="DejaVu Sans"/>
              </a:rPr>
              <a:t> </a:t>
            </a:r>
            <a:r>
              <a:rPr lang="en-US" sz="3200" spc="-1" dirty="0" err="1">
                <a:solidFill>
                  <a:srgbClr val="000000"/>
                </a:solidFill>
                <a:latin typeface="Arial"/>
                <a:ea typeface="DejaVu Sans"/>
              </a:rPr>
              <a:t>mã</a:t>
            </a:r>
            <a:r>
              <a:rPr lang="en-US" sz="3200" spc="-1" dirty="0">
                <a:solidFill>
                  <a:srgbClr val="000000"/>
                </a:solidFill>
                <a:latin typeface="Arial"/>
                <a:ea typeface="DejaVu Sans"/>
              </a:rPr>
              <a:t> L = </a:t>
            </a:r>
            <a:r>
              <a:rPr lang="en-US" sz="3200" spc="-1" dirty="0" err="1">
                <a:solidFill>
                  <a:srgbClr val="000000"/>
                </a:solidFill>
                <a:latin typeface="Arial"/>
                <a:ea typeface="DejaVu Sans"/>
              </a:rPr>
              <a:t>Hr</a:t>
            </a:r>
            <a:r>
              <a:rPr lang="en-US" sz="3200" spc="-1" dirty="0">
                <a:solidFill>
                  <a:srgbClr val="000000"/>
                </a:solidFill>
                <a:latin typeface="Arial"/>
                <a:ea typeface="DejaVu Sans"/>
              </a:rPr>
              <a:t>(S) </a:t>
            </a:r>
            <a:r>
              <a:rPr lang="en-US" sz="3200" spc="-1" dirty="0" err="1">
                <a:solidFill>
                  <a:srgbClr val="000000"/>
                </a:solidFill>
                <a:latin typeface="Arial"/>
                <a:ea typeface="DejaVu Sans"/>
              </a:rPr>
              <a:t>cho</a:t>
            </a:r>
            <a:r>
              <a:rPr lang="en-US" sz="3200" spc="-1" dirty="0">
                <a:solidFill>
                  <a:srgbClr val="000000"/>
                </a:solidFill>
                <a:latin typeface="Arial"/>
                <a:ea typeface="DejaVu Sans"/>
              </a:rPr>
              <a:t> </a:t>
            </a:r>
            <a:r>
              <a:rPr lang="en-US" sz="3200" spc="-1" dirty="0" err="1">
                <a:solidFill>
                  <a:srgbClr val="000000"/>
                </a:solidFill>
                <a:latin typeface="Arial"/>
                <a:ea typeface="DejaVu Sans"/>
              </a:rPr>
              <a:t>số</a:t>
            </a:r>
            <a:r>
              <a:rPr lang="en-US" sz="3200" spc="-1" dirty="0">
                <a:solidFill>
                  <a:srgbClr val="000000"/>
                </a:solidFill>
                <a:latin typeface="Arial"/>
                <a:ea typeface="DejaVu Sans"/>
              </a:rPr>
              <a:t> </a:t>
            </a:r>
            <a:r>
              <a:rPr lang="en-US" sz="3200" spc="-1" dirty="0" err="1">
                <a:solidFill>
                  <a:srgbClr val="000000"/>
                </a:solidFill>
                <a:latin typeface="Arial"/>
                <a:ea typeface="DejaVu Sans"/>
              </a:rPr>
              <a:t>ký</a:t>
            </a:r>
            <a:r>
              <a:rPr lang="en-US" sz="3200" spc="-1" dirty="0">
                <a:solidFill>
                  <a:srgbClr val="000000"/>
                </a:solidFill>
                <a:latin typeface="Arial"/>
                <a:ea typeface="DejaVu Sans"/>
              </a:rPr>
              <a:t> </a:t>
            </a:r>
            <a:r>
              <a:rPr lang="en-US" sz="3200" spc="-1" dirty="0" err="1">
                <a:solidFill>
                  <a:srgbClr val="000000"/>
                </a:solidFill>
                <a:latin typeface="Arial"/>
                <a:ea typeface="DejaVu Sans"/>
              </a:rPr>
              <a:t>hiệu</a:t>
            </a:r>
            <a:r>
              <a:rPr lang="en-US" sz="3200" spc="-1" dirty="0">
                <a:solidFill>
                  <a:srgbClr val="000000"/>
                </a:solidFill>
                <a:latin typeface="Arial"/>
                <a:ea typeface="DejaVu Sans"/>
              </a:rPr>
              <a:t> </a:t>
            </a:r>
            <a:r>
              <a:rPr lang="en-US" sz="3200" spc="-1" dirty="0" err="1">
                <a:solidFill>
                  <a:srgbClr val="000000"/>
                </a:solidFill>
                <a:latin typeface="Arial"/>
                <a:ea typeface="DejaVu Sans"/>
              </a:rPr>
              <a:t>mã</a:t>
            </a:r>
            <a:r>
              <a:rPr lang="en-US" sz="3200" spc="-1" dirty="0">
                <a:solidFill>
                  <a:srgbClr val="000000"/>
                </a:solidFill>
                <a:latin typeface="Arial"/>
                <a:ea typeface="DejaVu Sans"/>
              </a:rPr>
              <a:t> </a:t>
            </a:r>
            <a:r>
              <a:rPr lang="en-US" sz="3200" spc="-1" dirty="0" err="1">
                <a:solidFill>
                  <a:srgbClr val="000000"/>
                </a:solidFill>
                <a:latin typeface="Arial"/>
                <a:ea typeface="DejaVu Sans"/>
              </a:rPr>
              <a:t>phải</a:t>
            </a:r>
            <a:r>
              <a:rPr lang="en-US" sz="3200" spc="-1" dirty="0">
                <a:solidFill>
                  <a:srgbClr val="000000"/>
                </a:solidFill>
                <a:latin typeface="Arial"/>
                <a:ea typeface="DejaVu Sans"/>
              </a:rPr>
              <a:t> </a:t>
            </a:r>
            <a:r>
              <a:rPr lang="en-US" sz="3200" spc="-1" dirty="0" err="1">
                <a:solidFill>
                  <a:srgbClr val="000000"/>
                </a:solidFill>
                <a:latin typeface="Arial"/>
                <a:ea typeface="DejaVu Sans"/>
              </a:rPr>
              <a:t>sử</a:t>
            </a:r>
            <a:r>
              <a:rPr lang="en-US" sz="3200" spc="-1" dirty="0">
                <a:solidFill>
                  <a:srgbClr val="000000"/>
                </a:solidFill>
                <a:latin typeface="Arial"/>
                <a:ea typeface="DejaVu Sans"/>
              </a:rPr>
              <a:t> </a:t>
            </a:r>
            <a:r>
              <a:rPr lang="en-US" sz="3200" spc="-1" dirty="0" err="1">
                <a:solidFill>
                  <a:srgbClr val="000000"/>
                </a:solidFill>
                <a:latin typeface="Arial"/>
                <a:ea typeface="DejaVu Sans"/>
              </a:rPr>
              <a:t>dụng</a:t>
            </a:r>
            <a:r>
              <a:rPr lang="en-US" sz="3200" spc="-1" dirty="0">
                <a:solidFill>
                  <a:srgbClr val="000000"/>
                </a:solidFill>
                <a:latin typeface="Arial"/>
                <a:ea typeface="DejaVu Sans"/>
              </a:rPr>
              <a:t> </a:t>
            </a:r>
            <a:r>
              <a:rPr lang="en-US" sz="3200" spc="-1" dirty="0" err="1">
                <a:solidFill>
                  <a:srgbClr val="000000"/>
                </a:solidFill>
                <a:latin typeface="Arial"/>
                <a:ea typeface="DejaVu Sans"/>
              </a:rPr>
              <a:t>để</a:t>
            </a:r>
            <a:r>
              <a:rPr lang="en-US" sz="3200" spc="-1" dirty="0">
                <a:solidFill>
                  <a:srgbClr val="000000"/>
                </a:solidFill>
                <a:latin typeface="Arial"/>
                <a:ea typeface="DejaVu Sans"/>
              </a:rPr>
              <a:t> </a:t>
            </a:r>
            <a:r>
              <a:rPr lang="en-US" sz="3200" spc="-1" dirty="0" err="1">
                <a:solidFill>
                  <a:srgbClr val="000000"/>
                </a:solidFill>
                <a:latin typeface="Arial"/>
                <a:ea typeface="DejaVu Sans"/>
              </a:rPr>
              <a:t>mã</a:t>
            </a:r>
            <a:r>
              <a:rPr lang="en-US" sz="3200" spc="-1" dirty="0">
                <a:solidFill>
                  <a:srgbClr val="000000"/>
                </a:solidFill>
                <a:latin typeface="Arial"/>
                <a:ea typeface="DejaVu Sans"/>
              </a:rPr>
              <a:t> </a:t>
            </a:r>
            <a:r>
              <a:rPr lang="en-US" sz="3200" spc="-1" dirty="0" err="1">
                <a:solidFill>
                  <a:srgbClr val="000000"/>
                </a:solidFill>
                <a:latin typeface="Arial"/>
                <a:ea typeface="DejaVu Sans"/>
              </a:rPr>
              <a:t>hóa</a:t>
            </a:r>
            <a:r>
              <a:rPr lang="en-US" sz="3200" spc="-1" dirty="0">
                <a:solidFill>
                  <a:srgbClr val="000000"/>
                </a:solidFill>
                <a:latin typeface="Arial"/>
                <a:ea typeface="DejaVu Sans"/>
              </a:rPr>
              <a:t> </a:t>
            </a:r>
            <a:r>
              <a:rPr lang="en-US" sz="3200" spc="-1" dirty="0" err="1">
                <a:solidFill>
                  <a:srgbClr val="000000"/>
                </a:solidFill>
                <a:latin typeface="Arial"/>
                <a:ea typeface="DejaVu Sans"/>
              </a:rPr>
              <a:t>bản</a:t>
            </a:r>
            <a:r>
              <a:rPr lang="en-US" sz="3200" spc="-1" dirty="0">
                <a:solidFill>
                  <a:srgbClr val="000000"/>
                </a:solidFill>
                <a:latin typeface="Arial"/>
                <a:ea typeface="DejaVu Sans"/>
              </a:rPr>
              <a:t> tin </a:t>
            </a:r>
            <a:r>
              <a:rPr lang="en-US" sz="3200" spc="-1" dirty="0" err="1">
                <a:solidFill>
                  <a:srgbClr val="000000"/>
                </a:solidFill>
                <a:latin typeface="Arial"/>
                <a:ea typeface="DejaVu Sans"/>
              </a:rPr>
              <a:t>là</a:t>
            </a:r>
            <a:r>
              <a:rPr lang="en-US" sz="3200" spc="-1" dirty="0">
                <a:solidFill>
                  <a:srgbClr val="000000"/>
                </a:solidFill>
                <a:latin typeface="Arial"/>
                <a:ea typeface="DejaVu Sans"/>
              </a:rPr>
              <a:t> </a:t>
            </a:r>
            <a:r>
              <a:rPr lang="en-US" sz="3200" spc="-1" dirty="0" err="1">
                <a:solidFill>
                  <a:srgbClr val="000000"/>
                </a:solidFill>
                <a:latin typeface="Arial"/>
                <a:ea typeface="DejaVu Sans"/>
              </a:rPr>
              <a:t>tối</a:t>
            </a:r>
            <a:r>
              <a:rPr lang="en-US" sz="3200" spc="-1" dirty="0">
                <a:solidFill>
                  <a:srgbClr val="000000"/>
                </a:solidFill>
                <a:latin typeface="Arial"/>
                <a:ea typeface="DejaVu Sans"/>
              </a:rPr>
              <a:t> </a:t>
            </a:r>
            <a:r>
              <a:rPr lang="en-US" sz="3200" spc="-1" dirty="0" err="1">
                <a:solidFill>
                  <a:srgbClr val="000000"/>
                </a:solidFill>
                <a:latin typeface="Arial"/>
                <a:ea typeface="DejaVu Sans"/>
              </a:rPr>
              <a:t>thiểu</a:t>
            </a:r>
            <a:endParaRPr lang="en-US" sz="3200" spc="-1" dirty="0">
              <a:solidFill>
                <a:srgbClr val="000000"/>
              </a:solidFill>
              <a:latin typeface="Arial"/>
              <a:ea typeface="DejaVu Sans"/>
            </a:endParaRPr>
          </a:p>
          <a:p>
            <a:pPr marL="432000" indent="-323280">
              <a:lnSpc>
                <a:spcPct val="100000"/>
              </a:lnSpc>
              <a:spcBef>
                <a:spcPts val="1417"/>
              </a:spcBef>
              <a:buClr>
                <a:srgbClr val="000000"/>
              </a:buClr>
              <a:buSzPct val="45000"/>
              <a:buFont typeface="Wingdings" charset="2"/>
              <a:buChar char=""/>
            </a:pPr>
            <a:r>
              <a:rPr lang="en-US" sz="3200" spc="-1" dirty="0" err="1">
                <a:solidFill>
                  <a:srgbClr val="000000"/>
                </a:solidFill>
                <a:latin typeface="Arial"/>
                <a:ea typeface="DejaVu Sans"/>
              </a:rPr>
              <a:t>Nguồn</a:t>
            </a:r>
            <a:r>
              <a:rPr lang="en-US" sz="3200" spc="-1" dirty="0">
                <a:solidFill>
                  <a:srgbClr val="000000"/>
                </a:solidFill>
                <a:latin typeface="Arial"/>
                <a:ea typeface="DejaVu Sans"/>
              </a:rPr>
              <a:t> </a:t>
            </a:r>
            <a:r>
              <a:rPr lang="en-US" sz="3200" spc="-1" dirty="0" err="1">
                <a:solidFill>
                  <a:srgbClr val="000000"/>
                </a:solidFill>
                <a:latin typeface="Arial"/>
                <a:ea typeface="DejaVu Sans"/>
              </a:rPr>
              <a:t>liên</a:t>
            </a:r>
            <a:r>
              <a:rPr lang="en-US" sz="3200" spc="-1" dirty="0">
                <a:solidFill>
                  <a:srgbClr val="000000"/>
                </a:solidFill>
                <a:latin typeface="Arial"/>
                <a:ea typeface="DejaVu Sans"/>
              </a:rPr>
              <a:t> </a:t>
            </a:r>
            <a:r>
              <a:rPr lang="en-US" sz="3200" spc="-1" dirty="0" err="1">
                <a:solidFill>
                  <a:srgbClr val="000000"/>
                </a:solidFill>
                <a:latin typeface="Arial"/>
                <a:ea typeface="DejaVu Sans"/>
              </a:rPr>
              <a:t>tục</a:t>
            </a:r>
            <a:r>
              <a:rPr lang="en-US" sz="3200" spc="-1" dirty="0">
                <a:solidFill>
                  <a:srgbClr val="000000"/>
                </a:solidFill>
                <a:latin typeface="Arial"/>
                <a:ea typeface="DejaVu Sans"/>
              </a:rPr>
              <a:t> </a:t>
            </a:r>
            <a:r>
              <a:rPr lang="en-US" sz="3200" spc="-1" dirty="0" err="1">
                <a:solidFill>
                  <a:srgbClr val="000000"/>
                </a:solidFill>
                <a:latin typeface="Arial"/>
                <a:ea typeface="DejaVu Sans"/>
              </a:rPr>
              <a:t>được</a:t>
            </a:r>
            <a:r>
              <a:rPr lang="en-US" sz="3200" spc="-1" dirty="0">
                <a:solidFill>
                  <a:srgbClr val="000000"/>
                </a:solidFill>
                <a:latin typeface="Arial"/>
                <a:ea typeface="DejaVu Sans"/>
              </a:rPr>
              <a:t> </a:t>
            </a:r>
            <a:r>
              <a:rPr lang="en-US" sz="3200" spc="-1" dirty="0" err="1">
                <a:solidFill>
                  <a:srgbClr val="000000"/>
                </a:solidFill>
                <a:latin typeface="Arial"/>
                <a:ea typeface="DejaVu Sans"/>
              </a:rPr>
              <a:t>coi</a:t>
            </a:r>
            <a:r>
              <a:rPr lang="en-US" sz="3200" spc="-1" dirty="0">
                <a:solidFill>
                  <a:srgbClr val="000000"/>
                </a:solidFill>
                <a:latin typeface="Arial"/>
                <a:ea typeface="DejaVu Sans"/>
              </a:rPr>
              <a:t> </a:t>
            </a:r>
            <a:r>
              <a:rPr lang="en-US" sz="3200" spc="-1" dirty="0" err="1">
                <a:solidFill>
                  <a:srgbClr val="000000"/>
                </a:solidFill>
                <a:latin typeface="Arial"/>
                <a:ea typeface="DejaVu Sans"/>
              </a:rPr>
              <a:t>là</a:t>
            </a:r>
            <a:r>
              <a:rPr lang="en-US" sz="3200" spc="-1" dirty="0">
                <a:solidFill>
                  <a:srgbClr val="000000"/>
                </a:solidFill>
                <a:latin typeface="Arial"/>
                <a:ea typeface="DejaVu Sans"/>
              </a:rPr>
              <a:t> </a:t>
            </a:r>
            <a:r>
              <a:rPr lang="en-US" sz="3200" spc="-1" dirty="0" err="1">
                <a:solidFill>
                  <a:srgbClr val="000000"/>
                </a:solidFill>
                <a:latin typeface="Arial"/>
                <a:ea typeface="DejaVu Sans"/>
              </a:rPr>
              <a:t>có</a:t>
            </a:r>
            <a:r>
              <a:rPr lang="en-US" sz="3200" spc="-1" dirty="0">
                <a:solidFill>
                  <a:srgbClr val="000000"/>
                </a:solidFill>
                <a:latin typeface="Arial"/>
                <a:ea typeface="DejaVu Sans"/>
              </a:rPr>
              <a:t> </a:t>
            </a:r>
            <a:r>
              <a:rPr lang="en-US" sz="3200" spc="-1" dirty="0" err="1">
                <a:solidFill>
                  <a:srgbClr val="000000"/>
                </a:solidFill>
                <a:latin typeface="Arial"/>
                <a:ea typeface="DejaVu Sans"/>
              </a:rPr>
              <a:t>số</a:t>
            </a:r>
            <a:r>
              <a:rPr lang="en-US" sz="3200" spc="-1" dirty="0">
                <a:solidFill>
                  <a:srgbClr val="000000"/>
                </a:solidFill>
                <a:latin typeface="Arial"/>
                <a:ea typeface="DejaVu Sans"/>
              </a:rPr>
              <a:t> tin </a:t>
            </a:r>
            <a:r>
              <a:rPr lang="en-US" sz="3200" spc="-1" dirty="0" err="1">
                <a:solidFill>
                  <a:srgbClr val="000000"/>
                </a:solidFill>
                <a:latin typeface="Arial"/>
                <a:ea typeface="DejaVu Sans"/>
              </a:rPr>
              <a:t>tạo</a:t>
            </a:r>
            <a:r>
              <a:rPr lang="en-US" sz="3200" spc="-1" dirty="0">
                <a:solidFill>
                  <a:srgbClr val="000000"/>
                </a:solidFill>
                <a:latin typeface="Arial"/>
                <a:ea typeface="DejaVu Sans"/>
              </a:rPr>
              <a:t> </a:t>
            </a:r>
            <a:r>
              <a:rPr lang="en-US" sz="3200" spc="-1" dirty="0" err="1">
                <a:solidFill>
                  <a:srgbClr val="000000"/>
                </a:solidFill>
                <a:latin typeface="Arial"/>
                <a:ea typeface="DejaVu Sans"/>
              </a:rPr>
              <a:t>ra</a:t>
            </a:r>
            <a:r>
              <a:rPr lang="en-US" sz="3200" spc="-1" dirty="0">
                <a:solidFill>
                  <a:srgbClr val="000000"/>
                </a:solidFill>
                <a:latin typeface="Arial"/>
                <a:ea typeface="DejaVu Sans"/>
              </a:rPr>
              <a:t> </a:t>
            </a:r>
            <a:r>
              <a:rPr lang="en-US" sz="3200" spc="-1" dirty="0" err="1">
                <a:solidFill>
                  <a:srgbClr val="000000"/>
                </a:solidFill>
                <a:latin typeface="Arial"/>
                <a:ea typeface="DejaVu Sans"/>
              </a:rPr>
              <a:t>trong</a:t>
            </a:r>
            <a:r>
              <a:rPr lang="en-US" sz="3200" spc="-1" dirty="0">
                <a:solidFill>
                  <a:srgbClr val="000000"/>
                </a:solidFill>
                <a:latin typeface="Arial"/>
                <a:ea typeface="DejaVu Sans"/>
              </a:rPr>
              <a:t> 1 </a:t>
            </a:r>
            <a:r>
              <a:rPr lang="en-US" sz="3200" spc="-1" dirty="0" err="1">
                <a:solidFill>
                  <a:srgbClr val="000000"/>
                </a:solidFill>
                <a:latin typeface="Arial"/>
                <a:ea typeface="DejaVu Sans"/>
              </a:rPr>
              <a:t>đơn</a:t>
            </a:r>
            <a:r>
              <a:rPr lang="en-US" sz="3200" spc="-1" dirty="0">
                <a:solidFill>
                  <a:srgbClr val="000000"/>
                </a:solidFill>
                <a:latin typeface="Arial"/>
                <a:ea typeface="DejaVu Sans"/>
              </a:rPr>
              <a:t> </a:t>
            </a:r>
            <a:r>
              <a:rPr lang="en-US" sz="3200" spc="-1" dirty="0" err="1">
                <a:solidFill>
                  <a:srgbClr val="000000"/>
                </a:solidFill>
                <a:latin typeface="Arial"/>
                <a:ea typeface="DejaVu Sans"/>
              </a:rPr>
              <a:t>vị</a:t>
            </a:r>
            <a:r>
              <a:rPr lang="en-US" sz="3200" spc="-1" dirty="0">
                <a:solidFill>
                  <a:srgbClr val="000000"/>
                </a:solidFill>
                <a:latin typeface="Arial"/>
                <a:ea typeface="DejaVu Sans"/>
              </a:rPr>
              <a:t> </a:t>
            </a:r>
            <a:r>
              <a:rPr lang="en-US" sz="3200" spc="-1" dirty="0" err="1">
                <a:solidFill>
                  <a:srgbClr val="000000"/>
                </a:solidFill>
                <a:latin typeface="Arial"/>
                <a:ea typeface="DejaVu Sans"/>
              </a:rPr>
              <a:t>thời</a:t>
            </a:r>
            <a:r>
              <a:rPr lang="en-US" sz="3200" spc="-1" dirty="0">
                <a:solidFill>
                  <a:srgbClr val="000000"/>
                </a:solidFill>
                <a:latin typeface="Arial"/>
                <a:ea typeface="DejaVu Sans"/>
              </a:rPr>
              <a:t> </a:t>
            </a:r>
            <a:r>
              <a:rPr lang="en-US" sz="3200" spc="-1" dirty="0" err="1">
                <a:solidFill>
                  <a:srgbClr val="000000"/>
                </a:solidFill>
                <a:latin typeface="Arial"/>
                <a:ea typeface="DejaVu Sans"/>
              </a:rPr>
              <a:t>gian</a:t>
            </a:r>
            <a:r>
              <a:rPr lang="en-US" sz="3200" spc="-1" dirty="0">
                <a:solidFill>
                  <a:srgbClr val="000000"/>
                </a:solidFill>
                <a:latin typeface="Arial"/>
                <a:ea typeface="DejaVu Sans"/>
              </a:rPr>
              <a:t> </a:t>
            </a:r>
            <a:r>
              <a:rPr lang="en-US" sz="3200" spc="-1" dirty="0" err="1">
                <a:solidFill>
                  <a:srgbClr val="000000"/>
                </a:solidFill>
                <a:latin typeface="Arial"/>
                <a:ea typeface="DejaVu Sans"/>
              </a:rPr>
              <a:t>bằng</a:t>
            </a:r>
            <a:r>
              <a:rPr lang="en-US" sz="3200" spc="-1" dirty="0">
                <a:solidFill>
                  <a:srgbClr val="000000"/>
                </a:solidFill>
                <a:latin typeface="Arial"/>
                <a:ea typeface="DejaVu Sans"/>
              </a:rPr>
              <a:t> </a:t>
            </a:r>
            <a:r>
              <a:rPr lang="en-US" sz="3200" spc="-1" dirty="0" err="1">
                <a:solidFill>
                  <a:srgbClr val="000000"/>
                </a:solidFill>
                <a:latin typeface="Arial"/>
                <a:ea typeface="DejaVu Sans"/>
              </a:rPr>
              <a:t>số</a:t>
            </a:r>
            <a:r>
              <a:rPr lang="en-US" sz="3200" spc="-1" dirty="0">
                <a:solidFill>
                  <a:srgbClr val="000000"/>
                </a:solidFill>
                <a:latin typeface="Arial"/>
                <a:ea typeface="DejaVu Sans"/>
              </a:rPr>
              <a:t> </a:t>
            </a:r>
            <a:r>
              <a:rPr lang="en-US" sz="3200" spc="-1" dirty="0" err="1">
                <a:solidFill>
                  <a:srgbClr val="000000"/>
                </a:solidFill>
                <a:latin typeface="Arial"/>
                <a:ea typeface="DejaVu Sans"/>
              </a:rPr>
              <a:t>mẫu</a:t>
            </a:r>
            <a:r>
              <a:rPr lang="en-US" sz="3200" spc="-1" dirty="0">
                <a:solidFill>
                  <a:srgbClr val="000000"/>
                </a:solidFill>
                <a:latin typeface="Arial"/>
                <a:ea typeface="DejaVu Sans"/>
              </a:rPr>
              <a:t> </a:t>
            </a:r>
            <a:r>
              <a:rPr lang="en-US" sz="3200" spc="-1" dirty="0" err="1">
                <a:solidFill>
                  <a:srgbClr val="000000"/>
                </a:solidFill>
                <a:latin typeface="Arial"/>
                <a:ea typeface="DejaVu Sans"/>
              </a:rPr>
              <a:t>của</a:t>
            </a:r>
            <a:r>
              <a:rPr lang="en-US" sz="3200" spc="-1" dirty="0">
                <a:solidFill>
                  <a:srgbClr val="000000"/>
                </a:solidFill>
                <a:latin typeface="Arial"/>
                <a:ea typeface="DejaVu Sans"/>
              </a:rPr>
              <a:t> </a:t>
            </a:r>
            <a:r>
              <a:rPr lang="en-US" sz="3200" spc="-1" dirty="0" err="1">
                <a:solidFill>
                  <a:srgbClr val="000000"/>
                </a:solidFill>
                <a:latin typeface="Arial"/>
                <a:ea typeface="DejaVu Sans"/>
              </a:rPr>
              <a:t>nguồn</a:t>
            </a:r>
            <a:r>
              <a:rPr lang="en-US" sz="3200" spc="-1" dirty="0">
                <a:solidFill>
                  <a:srgbClr val="000000"/>
                </a:solidFill>
                <a:latin typeface="Arial"/>
                <a:ea typeface="DejaVu Sans"/>
              </a:rPr>
              <a:t> </a:t>
            </a:r>
            <a:r>
              <a:rPr lang="en-US" sz="3200" spc="-1" dirty="0" err="1">
                <a:solidFill>
                  <a:srgbClr val="000000"/>
                </a:solidFill>
                <a:latin typeface="Arial"/>
                <a:ea typeface="DejaVu Sans"/>
              </a:rPr>
              <a:t>rời</a:t>
            </a:r>
            <a:r>
              <a:rPr lang="en-US" sz="3200" spc="-1" dirty="0">
                <a:solidFill>
                  <a:srgbClr val="000000"/>
                </a:solidFill>
                <a:latin typeface="Arial"/>
                <a:ea typeface="DejaVu Sans"/>
              </a:rPr>
              <a:t> </a:t>
            </a:r>
            <a:r>
              <a:rPr lang="en-US" sz="3200" spc="-1" dirty="0" err="1">
                <a:solidFill>
                  <a:srgbClr val="000000"/>
                </a:solidFill>
                <a:latin typeface="Arial"/>
                <a:ea typeface="DejaVu Sans"/>
              </a:rPr>
              <a:t>rạc</a:t>
            </a:r>
            <a:r>
              <a:rPr lang="en-US" sz="3200" spc="-1" dirty="0">
                <a:solidFill>
                  <a:srgbClr val="000000"/>
                </a:solidFill>
                <a:latin typeface="Arial"/>
                <a:ea typeface="DejaVu Sans"/>
              </a:rPr>
              <a:t> </a:t>
            </a:r>
            <a:r>
              <a:rPr lang="en-US" sz="3200" spc="-1" dirty="0" err="1">
                <a:solidFill>
                  <a:srgbClr val="000000"/>
                </a:solidFill>
                <a:latin typeface="Arial"/>
                <a:ea typeface="DejaVu Sans"/>
              </a:rPr>
              <a:t>tương</a:t>
            </a:r>
            <a:r>
              <a:rPr lang="en-US" sz="3200" spc="-1" dirty="0">
                <a:solidFill>
                  <a:srgbClr val="000000"/>
                </a:solidFill>
                <a:latin typeface="Arial"/>
                <a:ea typeface="DejaVu Sans"/>
              </a:rPr>
              <a:t> </a:t>
            </a:r>
            <a:r>
              <a:rPr lang="en-US" sz="3200" spc="-1" dirty="0" err="1">
                <a:solidFill>
                  <a:srgbClr val="000000"/>
                </a:solidFill>
                <a:latin typeface="Arial"/>
                <a:ea typeface="DejaVu Sans"/>
              </a:rPr>
              <a:t>đương</a:t>
            </a:r>
            <a:r>
              <a:rPr lang="en-US" sz="3200" spc="-1" dirty="0">
                <a:solidFill>
                  <a:srgbClr val="000000"/>
                </a:solidFill>
                <a:latin typeface="Arial"/>
                <a:ea typeface="DejaVu Sans"/>
              </a:rPr>
              <a:t> (</a:t>
            </a:r>
            <a:r>
              <a:rPr lang="en-US" sz="3200" spc="-1" dirty="0" err="1">
                <a:solidFill>
                  <a:srgbClr val="000000"/>
                </a:solidFill>
                <a:latin typeface="Arial"/>
                <a:ea typeface="DejaVu Sans"/>
              </a:rPr>
              <a:t>Ts</a:t>
            </a:r>
            <a:r>
              <a:rPr lang="en-US" sz="3200" spc="-1" dirty="0">
                <a:solidFill>
                  <a:srgbClr val="000000"/>
                </a:solidFill>
                <a:latin typeface="Arial"/>
                <a:ea typeface="DejaVu Sans"/>
              </a:rPr>
              <a:t> = 1/(2Fmax))</a:t>
            </a:r>
          </a:p>
          <a:p>
            <a:pPr marL="432000" indent="-32328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Lượng</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trung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bình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mỗi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mẫu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Hr</a:t>
            </a:r>
            <a:r>
              <a:rPr lang="en-US" sz="3200" b="0" strike="noStrike" spc="-1" dirty="0">
                <a:solidFill>
                  <a:srgbClr val="000000"/>
                </a:solidFill>
                <a:latin typeface="Arial"/>
                <a:ea typeface="DejaVu Sans"/>
              </a:rPr>
              <a:t>(S) </a:t>
            </a:r>
            <a:r>
              <a:rPr lang="en-US" sz="3200" b="0" strike="noStrike" spc="-1" dirty="0" err="1">
                <a:solidFill>
                  <a:srgbClr val="000000"/>
                </a:solidFill>
                <a:latin typeface="Arial"/>
                <a:ea typeface="DejaVu Sans"/>
              </a:rPr>
              <a:t>nên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để</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mỗi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mẫu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L &gt;= </a:t>
            </a:r>
            <a:r>
              <a:rPr lang="en-US" sz="3200" b="0" strike="noStrike" spc="-1" dirty="0" err="1">
                <a:solidFill>
                  <a:srgbClr val="000000"/>
                </a:solidFill>
                <a:latin typeface="Arial"/>
                <a:ea typeface="DejaVu Sans"/>
              </a:rPr>
              <a:t>Hr</a:t>
            </a:r>
            <a:r>
              <a:rPr lang="en-US" sz="3200" b="0" strike="noStrike" spc="-1" dirty="0">
                <a:solidFill>
                  <a:srgbClr val="000000"/>
                </a:solidFill>
                <a:latin typeface="Arial"/>
                <a:ea typeface="DejaVu Sans"/>
              </a:rPr>
              <a:t>(S). </a:t>
            </a:r>
            <a:r>
              <a:rPr lang="en-US" sz="3200" b="0" strike="noStrike" spc="-1" dirty="0" err="1">
                <a:solidFill>
                  <a:srgbClr val="000000"/>
                </a:solidFill>
                <a:latin typeface="Arial"/>
                <a:ea typeface="DejaVu Sans"/>
              </a:rPr>
              <a:t>Lmin</a:t>
            </a:r>
            <a:r>
              <a:rPr lang="en-US" sz="3200" b="0" strike="noStrike" spc="-1" dirty="0">
                <a:solidFill>
                  <a:srgbClr val="000000"/>
                </a:solidFill>
                <a:latin typeface="Arial"/>
                <a:ea typeface="DejaVu Sans"/>
              </a:rPr>
              <a:t> = </a:t>
            </a:r>
            <a:r>
              <a:rPr lang="en-US" sz="3200" b="0" strike="noStrike" spc="-1" dirty="0" err="1">
                <a:solidFill>
                  <a:srgbClr val="000000"/>
                </a:solidFill>
                <a:latin typeface="Arial"/>
                <a:ea typeface="DejaVu Sans"/>
              </a:rPr>
              <a:t>Hr</a:t>
            </a:r>
            <a:r>
              <a:rPr lang="en-US" sz="3200" b="0" strike="noStrike" spc="-1" dirty="0">
                <a:solidFill>
                  <a:srgbClr val="000000"/>
                </a:solidFill>
                <a:latin typeface="Arial"/>
                <a:ea typeface="DejaVu Sans"/>
              </a:rPr>
              <a:t>(s)</a:t>
            </a:r>
          </a:p>
          <a:p>
            <a:pPr marL="864000" lvl="1" indent="-323280">
              <a:lnSpc>
                <a:spcPct val="100000"/>
              </a:lnSpc>
              <a:spcBef>
                <a:spcPts val="1134"/>
              </a:spcBef>
              <a:buClr>
                <a:srgbClr val="000000"/>
              </a:buClr>
              <a:buSzPct val="75000"/>
              <a:buFont typeface="Symbol"/>
              <a:buChar char=""/>
            </a:pP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CustomShape 1"/>
          <p:cNvSpPr/>
          <p:nvPr/>
        </p:nvSpPr>
        <p:spPr>
          <a:xfrm>
            <a:off x="609480" y="273600"/>
            <a:ext cx="10971720" cy="1144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4.10. Mã nguồn liên tục  </a:t>
            </a:r>
            <a:endParaRPr lang="en-US" sz="4400" b="0" strike="noStrike" spc="-1">
              <a:latin typeface="Arial"/>
            </a:endParaRPr>
          </a:p>
        </p:txBody>
      </p:sp>
      <p:sp>
        <p:nvSpPr>
          <p:cNvPr id="519" name="CustomShape 2"/>
          <p:cNvSpPr/>
          <p:nvPr/>
        </p:nvSpPr>
        <p:spPr>
          <a:xfrm>
            <a:off x="609480" y="1604520"/>
            <a:ext cx="10971720" cy="39765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5000" lnSpcReduction="20000"/>
          </a:bodyPr>
          <a:lstStyle/>
          <a:p>
            <a:pPr marL="432000" indent="-323280">
              <a:lnSpc>
                <a:spcPct val="100000"/>
              </a:lnSpc>
              <a:spcBef>
                <a:spcPts val="1417"/>
              </a:spcBef>
              <a:buClr>
                <a:srgbClr val="000000"/>
              </a:buClr>
              <a:buSzPct val="45000"/>
              <a:buFont typeface="Wingdings" charset="2"/>
              <a:buChar char=""/>
            </a:pPr>
            <a:r>
              <a:rPr lang="en-US" sz="3200" spc="-1" dirty="0" err="1">
                <a:solidFill>
                  <a:srgbClr val="000000"/>
                </a:solidFill>
                <a:latin typeface="Arial"/>
                <a:ea typeface="DejaVu Sans"/>
              </a:rPr>
              <a:t>Việc</a:t>
            </a:r>
            <a:r>
              <a:rPr lang="en-US" sz="3200" spc="-1" dirty="0">
                <a:solidFill>
                  <a:srgbClr val="000000"/>
                </a:solidFill>
                <a:latin typeface="Arial"/>
                <a:ea typeface="DejaVu Sans"/>
              </a:rPr>
              <a:t> </a:t>
            </a:r>
            <a:r>
              <a:rPr lang="en-US" sz="3200" spc="-1" dirty="0" err="1">
                <a:solidFill>
                  <a:srgbClr val="000000"/>
                </a:solidFill>
                <a:latin typeface="Arial"/>
                <a:ea typeface="DejaVu Sans"/>
              </a:rPr>
              <a:t>lượng</a:t>
            </a:r>
            <a:r>
              <a:rPr lang="en-US" sz="3200" spc="-1" dirty="0">
                <a:solidFill>
                  <a:srgbClr val="000000"/>
                </a:solidFill>
                <a:latin typeface="Arial"/>
                <a:ea typeface="DejaVu Sans"/>
              </a:rPr>
              <a:t> </a:t>
            </a:r>
            <a:r>
              <a:rPr lang="en-US" sz="3200" spc="-1" dirty="0" err="1">
                <a:solidFill>
                  <a:srgbClr val="000000"/>
                </a:solidFill>
                <a:latin typeface="Arial"/>
                <a:ea typeface="DejaVu Sans"/>
              </a:rPr>
              <a:t>tử</a:t>
            </a:r>
            <a:r>
              <a:rPr lang="en-US" sz="3200" spc="-1" dirty="0">
                <a:solidFill>
                  <a:srgbClr val="000000"/>
                </a:solidFill>
                <a:latin typeface="Arial"/>
                <a:ea typeface="DejaVu Sans"/>
              </a:rPr>
              <a:t> </a:t>
            </a:r>
            <a:r>
              <a:rPr lang="en-US" sz="3200" spc="-1" dirty="0" err="1">
                <a:solidFill>
                  <a:srgbClr val="000000"/>
                </a:solidFill>
                <a:latin typeface="Arial"/>
                <a:ea typeface="DejaVu Sans"/>
              </a:rPr>
              <a:t>hóa</a:t>
            </a:r>
            <a:r>
              <a:rPr lang="en-US" sz="3200" spc="-1" dirty="0">
                <a:solidFill>
                  <a:srgbClr val="000000"/>
                </a:solidFill>
                <a:latin typeface="Arial"/>
                <a:ea typeface="DejaVu Sans"/>
              </a:rPr>
              <a:t> </a:t>
            </a:r>
            <a:r>
              <a:rPr lang="en-US" sz="3200" spc="-1" dirty="0" err="1">
                <a:solidFill>
                  <a:srgbClr val="000000"/>
                </a:solidFill>
                <a:latin typeface="Arial"/>
                <a:ea typeface="DejaVu Sans"/>
              </a:rPr>
              <a:t>chính</a:t>
            </a:r>
            <a:r>
              <a:rPr lang="en-US" sz="3200" spc="-1" dirty="0">
                <a:solidFill>
                  <a:srgbClr val="000000"/>
                </a:solidFill>
                <a:latin typeface="Arial"/>
                <a:ea typeface="DejaVu Sans"/>
              </a:rPr>
              <a:t> </a:t>
            </a:r>
            <a:r>
              <a:rPr lang="en-US" sz="3200" spc="-1" dirty="0" err="1">
                <a:solidFill>
                  <a:srgbClr val="000000"/>
                </a:solidFill>
                <a:latin typeface="Arial"/>
                <a:ea typeface="DejaVu Sans"/>
              </a:rPr>
              <a:t>là</a:t>
            </a:r>
            <a:r>
              <a:rPr lang="en-US" sz="3200" spc="-1" dirty="0">
                <a:solidFill>
                  <a:srgbClr val="000000"/>
                </a:solidFill>
                <a:latin typeface="Arial"/>
                <a:ea typeface="DejaVu Sans"/>
              </a:rPr>
              <a:t> </a:t>
            </a:r>
            <a:r>
              <a:rPr lang="en-US" sz="3200" spc="-1" dirty="0" err="1">
                <a:solidFill>
                  <a:srgbClr val="000000"/>
                </a:solidFill>
                <a:latin typeface="Arial"/>
                <a:ea typeface="DejaVu Sans"/>
              </a:rPr>
              <a:t>chuyển</a:t>
            </a:r>
            <a:r>
              <a:rPr lang="en-US" sz="3200" spc="-1" dirty="0">
                <a:solidFill>
                  <a:srgbClr val="000000"/>
                </a:solidFill>
                <a:latin typeface="Arial"/>
                <a:ea typeface="DejaVu Sans"/>
              </a:rPr>
              <a:t> </a:t>
            </a:r>
            <a:r>
              <a:rPr lang="en-US" sz="3200" spc="-1" dirty="0" err="1">
                <a:solidFill>
                  <a:srgbClr val="000000"/>
                </a:solidFill>
                <a:latin typeface="Arial"/>
                <a:ea typeface="DejaVu Sans"/>
              </a:rPr>
              <a:t>từ</a:t>
            </a:r>
            <a:r>
              <a:rPr lang="en-US" sz="3200" spc="-1" dirty="0">
                <a:solidFill>
                  <a:srgbClr val="000000"/>
                </a:solidFill>
                <a:latin typeface="Arial"/>
                <a:ea typeface="DejaVu Sans"/>
              </a:rPr>
              <a:t> </a:t>
            </a:r>
            <a:r>
              <a:rPr lang="en-US" sz="3200" spc="-1" dirty="0" err="1">
                <a:solidFill>
                  <a:srgbClr val="000000"/>
                </a:solidFill>
                <a:latin typeface="Arial"/>
                <a:ea typeface="DejaVu Sans"/>
              </a:rPr>
              <a:t>nguồn</a:t>
            </a:r>
            <a:r>
              <a:rPr lang="en-US" sz="3200" spc="-1" dirty="0">
                <a:solidFill>
                  <a:srgbClr val="000000"/>
                </a:solidFill>
                <a:latin typeface="Arial"/>
                <a:ea typeface="DejaVu Sans"/>
              </a:rPr>
              <a:t> X </a:t>
            </a:r>
            <a:r>
              <a:rPr lang="en-US" sz="3200" spc="-1" dirty="0" err="1">
                <a:solidFill>
                  <a:srgbClr val="000000"/>
                </a:solidFill>
                <a:latin typeface="Arial"/>
                <a:ea typeface="DejaVu Sans"/>
              </a:rPr>
              <a:t>rời</a:t>
            </a:r>
            <a:r>
              <a:rPr lang="en-US" sz="3200" spc="-1" dirty="0">
                <a:solidFill>
                  <a:srgbClr val="000000"/>
                </a:solidFill>
                <a:latin typeface="Arial"/>
                <a:ea typeface="DejaVu Sans"/>
              </a:rPr>
              <a:t> </a:t>
            </a:r>
            <a:r>
              <a:rPr lang="en-US" sz="3200" spc="-1" dirty="0" err="1">
                <a:solidFill>
                  <a:srgbClr val="000000"/>
                </a:solidFill>
                <a:latin typeface="Arial"/>
                <a:ea typeface="DejaVu Sans"/>
              </a:rPr>
              <a:t>rạc</a:t>
            </a:r>
            <a:r>
              <a:rPr lang="en-US" sz="3200" spc="-1" dirty="0">
                <a:solidFill>
                  <a:srgbClr val="000000"/>
                </a:solidFill>
                <a:latin typeface="Arial"/>
                <a:ea typeface="DejaVu Sans"/>
              </a:rPr>
              <a:t> </a:t>
            </a:r>
            <a:r>
              <a:rPr lang="en-US" sz="3200" spc="-1" dirty="0" err="1">
                <a:solidFill>
                  <a:srgbClr val="000000"/>
                </a:solidFill>
                <a:latin typeface="Arial"/>
                <a:ea typeface="DejaVu Sans"/>
              </a:rPr>
              <a:t>có</a:t>
            </a:r>
            <a:r>
              <a:rPr lang="en-US" sz="3200" spc="-1" dirty="0">
                <a:solidFill>
                  <a:srgbClr val="000000"/>
                </a:solidFill>
                <a:latin typeface="Arial"/>
                <a:ea typeface="DejaVu Sans"/>
              </a:rPr>
              <a:t> </a:t>
            </a:r>
            <a:r>
              <a:rPr lang="en-US" sz="3200" spc="-1" dirty="0" err="1">
                <a:solidFill>
                  <a:srgbClr val="000000"/>
                </a:solidFill>
                <a:latin typeface="Arial"/>
                <a:ea typeface="DejaVu Sans"/>
              </a:rPr>
              <a:t>các</a:t>
            </a:r>
            <a:r>
              <a:rPr lang="en-US" sz="3200" spc="-1" dirty="0">
                <a:solidFill>
                  <a:srgbClr val="000000"/>
                </a:solidFill>
                <a:latin typeface="Arial"/>
                <a:ea typeface="DejaVu Sans"/>
              </a:rPr>
              <a:t> </a:t>
            </a:r>
            <a:r>
              <a:rPr lang="en-US" sz="3200" spc="-1" dirty="0" err="1">
                <a:solidFill>
                  <a:srgbClr val="000000"/>
                </a:solidFill>
                <a:latin typeface="Arial"/>
                <a:ea typeface="DejaVu Sans"/>
              </a:rPr>
              <a:t>mẫu</a:t>
            </a:r>
            <a:r>
              <a:rPr lang="en-US" sz="3200" spc="-1" dirty="0">
                <a:solidFill>
                  <a:srgbClr val="000000"/>
                </a:solidFill>
                <a:latin typeface="Arial"/>
                <a:ea typeface="DejaVu Sans"/>
              </a:rPr>
              <a:t> </a:t>
            </a:r>
            <a:r>
              <a:rPr lang="en-US" sz="3200" spc="-1" dirty="0" err="1">
                <a:solidFill>
                  <a:srgbClr val="000000"/>
                </a:solidFill>
                <a:latin typeface="Arial"/>
                <a:ea typeface="DejaVu Sans"/>
              </a:rPr>
              <a:t>có</a:t>
            </a:r>
            <a:r>
              <a:rPr lang="en-US" sz="3200" spc="-1" dirty="0">
                <a:solidFill>
                  <a:srgbClr val="000000"/>
                </a:solidFill>
                <a:latin typeface="Arial"/>
                <a:ea typeface="DejaVu Sans"/>
              </a:rPr>
              <a:t> </a:t>
            </a:r>
            <a:r>
              <a:rPr lang="en-US" sz="3200" spc="-1" dirty="0" err="1">
                <a:solidFill>
                  <a:srgbClr val="000000"/>
                </a:solidFill>
                <a:latin typeface="Arial"/>
                <a:ea typeface="DejaVu Sans"/>
              </a:rPr>
              <a:t>giá</a:t>
            </a:r>
            <a:r>
              <a:rPr lang="en-US" sz="3200" spc="-1" dirty="0">
                <a:solidFill>
                  <a:srgbClr val="000000"/>
                </a:solidFill>
                <a:latin typeface="Arial"/>
                <a:ea typeface="DejaVu Sans"/>
              </a:rPr>
              <a:t> </a:t>
            </a:r>
            <a:r>
              <a:rPr lang="en-US" sz="3200" spc="-1" dirty="0" err="1">
                <a:solidFill>
                  <a:srgbClr val="000000"/>
                </a:solidFill>
                <a:latin typeface="Arial"/>
                <a:ea typeface="DejaVu Sans"/>
              </a:rPr>
              <a:t>trị</a:t>
            </a:r>
            <a:r>
              <a:rPr lang="en-US" sz="3200" spc="-1" dirty="0">
                <a:solidFill>
                  <a:srgbClr val="000000"/>
                </a:solidFill>
                <a:latin typeface="Arial"/>
                <a:ea typeface="DejaVu Sans"/>
              </a:rPr>
              <a:t> </a:t>
            </a:r>
            <a:r>
              <a:rPr lang="en-US" sz="3200" spc="-1" dirty="0" err="1">
                <a:solidFill>
                  <a:srgbClr val="000000"/>
                </a:solidFill>
                <a:latin typeface="Arial"/>
                <a:ea typeface="DejaVu Sans"/>
              </a:rPr>
              <a:t>liên</a:t>
            </a:r>
            <a:r>
              <a:rPr lang="en-US" sz="3200" spc="-1" dirty="0">
                <a:solidFill>
                  <a:srgbClr val="000000"/>
                </a:solidFill>
                <a:latin typeface="Arial"/>
                <a:ea typeface="DejaVu Sans"/>
              </a:rPr>
              <a:t> </a:t>
            </a:r>
            <a:r>
              <a:rPr lang="en-US" sz="3200" spc="-1" dirty="0" err="1">
                <a:solidFill>
                  <a:srgbClr val="000000"/>
                </a:solidFill>
                <a:latin typeface="Arial"/>
                <a:ea typeface="DejaVu Sans"/>
              </a:rPr>
              <a:t>tục</a:t>
            </a:r>
            <a:r>
              <a:rPr lang="en-US" sz="3200" spc="-1" dirty="0">
                <a:solidFill>
                  <a:srgbClr val="000000"/>
                </a:solidFill>
                <a:latin typeface="Arial"/>
                <a:ea typeface="DejaVu Sans"/>
              </a:rPr>
              <a:t> sang </a:t>
            </a:r>
            <a:r>
              <a:rPr lang="en-US" sz="3200" spc="-1" dirty="0" err="1">
                <a:solidFill>
                  <a:srgbClr val="000000"/>
                </a:solidFill>
                <a:latin typeface="Arial"/>
                <a:ea typeface="DejaVu Sans"/>
              </a:rPr>
              <a:t>nguồn</a:t>
            </a:r>
            <a:r>
              <a:rPr lang="en-US" sz="3200" spc="-1" dirty="0">
                <a:solidFill>
                  <a:srgbClr val="000000"/>
                </a:solidFill>
                <a:latin typeface="Arial"/>
                <a:ea typeface="DejaVu Sans"/>
              </a:rPr>
              <a:t> </a:t>
            </a:r>
            <a:r>
              <a:rPr lang="en-US" sz="3200" spc="-1" dirty="0" err="1">
                <a:solidFill>
                  <a:srgbClr val="000000"/>
                </a:solidFill>
                <a:latin typeface="Arial"/>
                <a:ea typeface="DejaVu Sans"/>
              </a:rPr>
              <a:t>rời</a:t>
            </a:r>
            <a:r>
              <a:rPr lang="en-US" sz="3200" spc="-1" dirty="0">
                <a:solidFill>
                  <a:srgbClr val="000000"/>
                </a:solidFill>
                <a:latin typeface="Arial"/>
                <a:ea typeface="DejaVu Sans"/>
              </a:rPr>
              <a:t> </a:t>
            </a:r>
            <a:r>
              <a:rPr lang="en-US" sz="3200" spc="-1" dirty="0" err="1">
                <a:solidFill>
                  <a:srgbClr val="000000"/>
                </a:solidFill>
                <a:latin typeface="Arial"/>
                <a:ea typeface="DejaVu Sans"/>
              </a:rPr>
              <a:t>rạc</a:t>
            </a:r>
            <a:r>
              <a:rPr lang="en-US" sz="3200" spc="-1" dirty="0">
                <a:solidFill>
                  <a:srgbClr val="000000"/>
                </a:solidFill>
                <a:latin typeface="Arial"/>
                <a:ea typeface="DejaVu Sans"/>
              </a:rPr>
              <a:t> </a:t>
            </a:r>
            <a:r>
              <a:rPr lang="en-US" sz="3200" spc="-1" dirty="0" err="1">
                <a:solidFill>
                  <a:srgbClr val="000000"/>
                </a:solidFill>
                <a:latin typeface="Arial"/>
                <a:ea typeface="DejaVu Sans"/>
              </a:rPr>
              <a:t>có</a:t>
            </a:r>
            <a:r>
              <a:rPr lang="en-US" sz="3200" spc="-1" dirty="0">
                <a:solidFill>
                  <a:srgbClr val="000000"/>
                </a:solidFill>
                <a:latin typeface="Arial"/>
                <a:ea typeface="DejaVu Sans"/>
              </a:rPr>
              <a:t> </a:t>
            </a:r>
            <a:r>
              <a:rPr lang="en-US" sz="3200" spc="-1" dirty="0" err="1">
                <a:solidFill>
                  <a:srgbClr val="000000"/>
                </a:solidFill>
                <a:latin typeface="Arial"/>
                <a:ea typeface="DejaVu Sans"/>
              </a:rPr>
              <a:t>các</a:t>
            </a:r>
            <a:r>
              <a:rPr lang="en-US" sz="3200" spc="-1" dirty="0">
                <a:solidFill>
                  <a:srgbClr val="000000"/>
                </a:solidFill>
                <a:latin typeface="Arial"/>
                <a:ea typeface="DejaVu Sans"/>
              </a:rPr>
              <a:t> </a:t>
            </a:r>
            <a:r>
              <a:rPr lang="en-US" sz="3200" spc="-1" dirty="0" err="1">
                <a:solidFill>
                  <a:srgbClr val="000000"/>
                </a:solidFill>
                <a:latin typeface="Arial"/>
                <a:ea typeface="DejaVu Sans"/>
              </a:rPr>
              <a:t>mẫu</a:t>
            </a:r>
            <a:r>
              <a:rPr lang="en-US" sz="3200" spc="-1" dirty="0">
                <a:solidFill>
                  <a:srgbClr val="000000"/>
                </a:solidFill>
                <a:latin typeface="Arial"/>
                <a:ea typeface="DejaVu Sans"/>
              </a:rPr>
              <a:t> </a:t>
            </a:r>
            <a:r>
              <a:rPr lang="en-US" sz="3200" spc="-1" dirty="0" err="1">
                <a:solidFill>
                  <a:srgbClr val="000000"/>
                </a:solidFill>
                <a:latin typeface="Arial"/>
                <a:ea typeface="DejaVu Sans"/>
              </a:rPr>
              <a:t>có</a:t>
            </a:r>
            <a:r>
              <a:rPr lang="en-US" sz="3200" spc="-1" dirty="0">
                <a:solidFill>
                  <a:srgbClr val="000000"/>
                </a:solidFill>
                <a:latin typeface="Arial"/>
                <a:ea typeface="DejaVu Sans"/>
              </a:rPr>
              <a:t> </a:t>
            </a:r>
            <a:r>
              <a:rPr lang="en-US" sz="3200" spc="-1" dirty="0" err="1">
                <a:solidFill>
                  <a:srgbClr val="000000"/>
                </a:solidFill>
                <a:latin typeface="Arial"/>
                <a:ea typeface="DejaVu Sans"/>
              </a:rPr>
              <a:t>giá</a:t>
            </a:r>
            <a:r>
              <a:rPr lang="en-US" sz="3200" spc="-1" dirty="0">
                <a:solidFill>
                  <a:srgbClr val="000000"/>
                </a:solidFill>
                <a:latin typeface="Arial"/>
                <a:ea typeface="DejaVu Sans"/>
              </a:rPr>
              <a:t> </a:t>
            </a:r>
            <a:r>
              <a:rPr lang="en-US" sz="3200" spc="-1" dirty="0" err="1">
                <a:solidFill>
                  <a:srgbClr val="000000"/>
                </a:solidFill>
                <a:latin typeface="Arial"/>
                <a:ea typeface="DejaVu Sans"/>
              </a:rPr>
              <a:t>trị</a:t>
            </a:r>
            <a:r>
              <a:rPr lang="en-US" sz="3200" spc="-1" dirty="0">
                <a:solidFill>
                  <a:srgbClr val="000000"/>
                </a:solidFill>
                <a:latin typeface="Arial"/>
                <a:ea typeface="DejaVu Sans"/>
              </a:rPr>
              <a:t> </a:t>
            </a:r>
            <a:r>
              <a:rPr lang="en-US" sz="3200" spc="-1" dirty="0" err="1">
                <a:solidFill>
                  <a:srgbClr val="000000"/>
                </a:solidFill>
                <a:latin typeface="Arial"/>
                <a:ea typeface="DejaVu Sans"/>
              </a:rPr>
              <a:t>cũng</a:t>
            </a:r>
            <a:r>
              <a:rPr lang="en-US" sz="3200" spc="-1" dirty="0">
                <a:solidFill>
                  <a:srgbClr val="000000"/>
                </a:solidFill>
                <a:latin typeface="Arial"/>
                <a:ea typeface="DejaVu Sans"/>
              </a:rPr>
              <a:t> </a:t>
            </a:r>
            <a:r>
              <a:rPr lang="en-US" sz="3200" spc="-1" dirty="0" err="1">
                <a:solidFill>
                  <a:srgbClr val="000000"/>
                </a:solidFill>
                <a:latin typeface="Arial"/>
                <a:ea typeface="DejaVu Sans"/>
              </a:rPr>
              <a:t>rời</a:t>
            </a:r>
            <a:r>
              <a:rPr lang="en-US" sz="3200" spc="-1" dirty="0">
                <a:solidFill>
                  <a:srgbClr val="000000"/>
                </a:solidFill>
                <a:latin typeface="Arial"/>
                <a:ea typeface="DejaVu Sans"/>
              </a:rPr>
              <a:t> </a:t>
            </a:r>
            <a:r>
              <a:rPr lang="en-US" sz="3200" spc="-1" dirty="0" err="1">
                <a:solidFill>
                  <a:srgbClr val="000000"/>
                </a:solidFill>
                <a:latin typeface="Arial"/>
                <a:ea typeface="DejaVu Sans"/>
              </a:rPr>
              <a:t>rạc</a:t>
            </a:r>
            <a:r>
              <a:rPr lang="en-US" sz="3200" spc="-1" dirty="0">
                <a:solidFill>
                  <a:srgbClr val="000000"/>
                </a:solidFill>
                <a:latin typeface="Arial"/>
                <a:ea typeface="DejaVu Sans"/>
              </a:rPr>
              <a:t>    . </a:t>
            </a:r>
            <a:r>
              <a:rPr lang="en-US" sz="3200" spc="-1" dirty="0" err="1">
                <a:solidFill>
                  <a:srgbClr val="000000"/>
                </a:solidFill>
                <a:latin typeface="Arial"/>
                <a:ea typeface="DejaVu Sans"/>
              </a:rPr>
              <a:t>Việc</a:t>
            </a:r>
            <a:r>
              <a:rPr lang="en-US" sz="3200" spc="-1" dirty="0">
                <a:solidFill>
                  <a:srgbClr val="000000"/>
                </a:solidFill>
                <a:latin typeface="Arial"/>
                <a:ea typeface="DejaVu Sans"/>
              </a:rPr>
              <a:t> </a:t>
            </a:r>
            <a:r>
              <a:rPr lang="en-US" sz="3200" spc="-1" dirty="0" err="1">
                <a:solidFill>
                  <a:srgbClr val="000000"/>
                </a:solidFill>
                <a:latin typeface="Arial"/>
                <a:ea typeface="DejaVu Sans"/>
              </a:rPr>
              <a:t>lượng</a:t>
            </a:r>
            <a:r>
              <a:rPr lang="en-US" sz="3200" spc="-1" dirty="0">
                <a:solidFill>
                  <a:srgbClr val="000000"/>
                </a:solidFill>
                <a:latin typeface="Arial"/>
                <a:ea typeface="DejaVu Sans"/>
              </a:rPr>
              <a:t> </a:t>
            </a:r>
            <a:r>
              <a:rPr lang="en-US" sz="3200" spc="-1" dirty="0" err="1">
                <a:solidFill>
                  <a:srgbClr val="000000"/>
                </a:solidFill>
                <a:latin typeface="Arial"/>
                <a:ea typeface="DejaVu Sans"/>
              </a:rPr>
              <a:t>tử</a:t>
            </a:r>
            <a:r>
              <a:rPr lang="en-US" sz="3200" spc="-1" dirty="0">
                <a:solidFill>
                  <a:srgbClr val="000000"/>
                </a:solidFill>
                <a:latin typeface="Arial"/>
                <a:ea typeface="DejaVu Sans"/>
              </a:rPr>
              <a:t> </a:t>
            </a:r>
            <a:r>
              <a:rPr lang="en-US" sz="3200" spc="-1" dirty="0" err="1">
                <a:solidFill>
                  <a:srgbClr val="000000"/>
                </a:solidFill>
                <a:latin typeface="Arial"/>
                <a:ea typeface="DejaVu Sans"/>
              </a:rPr>
              <a:t>này</a:t>
            </a:r>
            <a:r>
              <a:rPr lang="en-US" sz="3200" spc="-1" dirty="0">
                <a:solidFill>
                  <a:srgbClr val="000000"/>
                </a:solidFill>
                <a:latin typeface="Arial"/>
                <a:ea typeface="DejaVu Sans"/>
              </a:rPr>
              <a:t> </a:t>
            </a:r>
            <a:r>
              <a:rPr lang="en-US" sz="3200" spc="-1" dirty="0" err="1">
                <a:solidFill>
                  <a:srgbClr val="000000"/>
                </a:solidFill>
                <a:latin typeface="Arial"/>
                <a:ea typeface="DejaVu Sans"/>
              </a:rPr>
              <a:t>sẽ</a:t>
            </a:r>
            <a:r>
              <a:rPr lang="en-US" sz="3200" spc="-1" dirty="0">
                <a:solidFill>
                  <a:srgbClr val="000000"/>
                </a:solidFill>
                <a:latin typeface="Arial"/>
                <a:ea typeface="DejaVu Sans"/>
              </a:rPr>
              <a:t> </a:t>
            </a:r>
            <a:r>
              <a:rPr lang="en-US" sz="3200" spc="-1" dirty="0" err="1">
                <a:solidFill>
                  <a:srgbClr val="000000"/>
                </a:solidFill>
                <a:latin typeface="Arial"/>
                <a:ea typeface="DejaVu Sans"/>
              </a:rPr>
              <a:t>gây</a:t>
            </a:r>
            <a:r>
              <a:rPr lang="en-US" sz="3200" spc="-1" dirty="0">
                <a:solidFill>
                  <a:srgbClr val="000000"/>
                </a:solidFill>
                <a:latin typeface="Arial"/>
                <a:ea typeface="DejaVu Sans"/>
              </a:rPr>
              <a:t> </a:t>
            </a:r>
            <a:r>
              <a:rPr lang="en-US" sz="3200" spc="-1" dirty="0" err="1">
                <a:solidFill>
                  <a:srgbClr val="000000"/>
                </a:solidFill>
                <a:latin typeface="Arial"/>
                <a:ea typeface="DejaVu Sans"/>
              </a:rPr>
              <a:t>sai</a:t>
            </a:r>
            <a:r>
              <a:rPr lang="en-US" sz="3200" spc="-1" dirty="0">
                <a:solidFill>
                  <a:srgbClr val="000000"/>
                </a:solidFill>
                <a:latin typeface="Arial"/>
                <a:ea typeface="DejaVu Sans"/>
              </a:rPr>
              <a:t> </a:t>
            </a:r>
            <a:r>
              <a:rPr lang="en-US" sz="3200" spc="-1" dirty="0" err="1">
                <a:solidFill>
                  <a:srgbClr val="000000"/>
                </a:solidFill>
                <a:latin typeface="Arial"/>
                <a:ea typeface="DejaVu Sans"/>
              </a:rPr>
              <a:t>số</a:t>
            </a:r>
            <a:r>
              <a:rPr lang="en-US" sz="3200" spc="-1" dirty="0">
                <a:solidFill>
                  <a:srgbClr val="000000"/>
                </a:solidFill>
                <a:latin typeface="Arial"/>
                <a:ea typeface="DejaVu Sans"/>
              </a:rPr>
              <a:t> </a:t>
            </a:r>
            <a:r>
              <a:rPr lang="en-US" sz="3200" spc="-1" dirty="0" err="1">
                <a:solidFill>
                  <a:srgbClr val="000000"/>
                </a:solidFill>
                <a:latin typeface="Arial"/>
                <a:ea typeface="DejaVu Sans"/>
              </a:rPr>
              <a:t>với</a:t>
            </a:r>
            <a:r>
              <a:rPr lang="en-US" sz="3200" spc="-1" dirty="0">
                <a:solidFill>
                  <a:srgbClr val="000000"/>
                </a:solidFill>
                <a:latin typeface="Arial"/>
                <a:ea typeface="DejaVu Sans"/>
              </a:rPr>
              <a:t> </a:t>
            </a:r>
            <a:r>
              <a:rPr lang="en-US" sz="3200" spc="-1" dirty="0" err="1">
                <a:solidFill>
                  <a:srgbClr val="000000"/>
                </a:solidFill>
                <a:latin typeface="Arial"/>
                <a:ea typeface="DejaVu Sans"/>
              </a:rPr>
              <a:t>sai</a:t>
            </a:r>
            <a:r>
              <a:rPr lang="en-US" sz="3200" spc="-1" dirty="0">
                <a:solidFill>
                  <a:srgbClr val="000000"/>
                </a:solidFill>
                <a:latin typeface="Arial"/>
                <a:ea typeface="DejaVu Sans"/>
              </a:rPr>
              <a:t> </a:t>
            </a:r>
            <a:r>
              <a:rPr lang="en-US" sz="3200" spc="-1" dirty="0" err="1">
                <a:solidFill>
                  <a:srgbClr val="000000"/>
                </a:solidFill>
                <a:latin typeface="Arial"/>
                <a:ea typeface="DejaVu Sans"/>
              </a:rPr>
              <a:t>lệch</a:t>
            </a:r>
            <a:r>
              <a:rPr lang="en-US" sz="3200" spc="-1" dirty="0">
                <a:solidFill>
                  <a:srgbClr val="000000"/>
                </a:solidFill>
                <a:latin typeface="Arial"/>
                <a:ea typeface="DejaVu Sans"/>
              </a:rPr>
              <a:t> </a:t>
            </a:r>
            <a:r>
              <a:rPr lang="en-US" sz="3200" spc="-1" dirty="0" err="1">
                <a:solidFill>
                  <a:srgbClr val="000000"/>
                </a:solidFill>
                <a:latin typeface="Arial"/>
                <a:ea typeface="DejaVu Sans"/>
              </a:rPr>
              <a:t>trung</a:t>
            </a:r>
            <a:r>
              <a:rPr lang="en-US" sz="3200" spc="-1" dirty="0">
                <a:solidFill>
                  <a:srgbClr val="000000"/>
                </a:solidFill>
                <a:latin typeface="Arial"/>
                <a:ea typeface="DejaVu Sans"/>
              </a:rPr>
              <a:t> </a:t>
            </a:r>
            <a:r>
              <a:rPr lang="en-US" sz="3200" spc="-1" dirty="0" err="1">
                <a:solidFill>
                  <a:srgbClr val="000000"/>
                </a:solidFill>
                <a:latin typeface="Arial"/>
                <a:ea typeface="DejaVu Sans"/>
              </a:rPr>
              <a:t>bình</a:t>
            </a:r>
            <a:r>
              <a:rPr lang="en-US" sz="3200" spc="-1" dirty="0">
                <a:solidFill>
                  <a:srgbClr val="000000"/>
                </a:solidFill>
                <a:latin typeface="Arial"/>
                <a:ea typeface="DejaVu Sans"/>
              </a:rPr>
              <a:t> </a:t>
            </a:r>
            <a:r>
              <a:rPr lang="en-US" sz="3200" spc="-1" dirty="0" err="1">
                <a:solidFill>
                  <a:srgbClr val="000000"/>
                </a:solidFill>
                <a:latin typeface="Arial"/>
                <a:ea typeface="DejaVu Sans"/>
              </a:rPr>
              <a:t>bình</a:t>
            </a:r>
            <a:r>
              <a:rPr lang="en-US" sz="3200" spc="-1" dirty="0">
                <a:solidFill>
                  <a:srgbClr val="000000"/>
                </a:solidFill>
                <a:latin typeface="Arial"/>
                <a:ea typeface="DejaVu Sans"/>
              </a:rPr>
              <a:t> </a:t>
            </a:r>
            <a:r>
              <a:rPr lang="en-US" sz="3200" spc="-1" dirty="0" err="1">
                <a:solidFill>
                  <a:srgbClr val="000000"/>
                </a:solidFill>
                <a:latin typeface="Arial"/>
                <a:ea typeface="DejaVu Sans"/>
              </a:rPr>
              <a:t>phương</a:t>
            </a:r>
            <a:endParaRPr lang="en-US" sz="3200" spc="-1" dirty="0">
              <a:solidFill>
                <a:srgbClr val="000000"/>
              </a:solidFill>
              <a:latin typeface="Arial"/>
              <a:ea typeface="DejaVu Sans"/>
            </a:endParaRPr>
          </a:p>
          <a:p>
            <a:pPr marL="432000" indent="-323280">
              <a:lnSpc>
                <a:spcPct val="100000"/>
              </a:lnSpc>
              <a:spcBef>
                <a:spcPts val="1417"/>
              </a:spcBef>
              <a:buClr>
                <a:srgbClr val="000000"/>
              </a:buClr>
              <a:buSzPct val="45000"/>
              <a:buFont typeface="Wingdings" charset="2"/>
              <a:buChar char=""/>
            </a:pPr>
            <a:endParaRPr lang="en-US" sz="3200" spc="-1" dirty="0">
              <a:solidFill>
                <a:srgbClr val="000000"/>
              </a:solidFill>
              <a:latin typeface="Arial"/>
              <a:ea typeface="DejaVu Sans"/>
            </a:endParaRPr>
          </a:p>
          <a:p>
            <a:pPr marL="432000" indent="-323280">
              <a:lnSpc>
                <a:spcPct val="100000"/>
              </a:lnSpc>
              <a:spcBef>
                <a:spcPts val="1417"/>
              </a:spcBef>
              <a:buClr>
                <a:srgbClr val="000000"/>
              </a:buClr>
              <a:buSzPct val="45000"/>
              <a:buFont typeface="Wingdings" charset="2"/>
              <a:buChar char=""/>
            </a:pPr>
            <a:r>
              <a:rPr lang="en-US" sz="3200" spc="-1" dirty="0">
                <a:solidFill>
                  <a:srgbClr val="000000"/>
                </a:solidFill>
                <a:latin typeface="Arial"/>
                <a:ea typeface="DejaVu Sans"/>
              </a:rPr>
              <a:t>      </a:t>
            </a:r>
            <a:r>
              <a:rPr lang="en-US" sz="3200" spc="-1" dirty="0" err="1">
                <a:solidFill>
                  <a:srgbClr val="000000"/>
                </a:solidFill>
                <a:latin typeface="Arial"/>
                <a:ea typeface="DejaVu Sans"/>
              </a:rPr>
              <a:t>là</a:t>
            </a:r>
            <a:r>
              <a:rPr lang="en-US" sz="3200" spc="-1" dirty="0">
                <a:solidFill>
                  <a:srgbClr val="000000"/>
                </a:solidFill>
                <a:latin typeface="Arial"/>
                <a:ea typeface="DejaVu Sans"/>
              </a:rPr>
              <a:t> </a:t>
            </a:r>
            <a:r>
              <a:rPr lang="en-US" sz="3200" spc="-1" dirty="0" err="1">
                <a:solidFill>
                  <a:srgbClr val="000000"/>
                </a:solidFill>
                <a:latin typeface="Arial"/>
                <a:ea typeface="DejaVu Sans"/>
              </a:rPr>
              <a:t>giá</a:t>
            </a:r>
            <a:r>
              <a:rPr lang="en-US" sz="3200" spc="-1" dirty="0">
                <a:solidFill>
                  <a:srgbClr val="000000"/>
                </a:solidFill>
                <a:latin typeface="Arial"/>
                <a:ea typeface="DejaVu Sans"/>
              </a:rPr>
              <a:t> </a:t>
            </a:r>
            <a:r>
              <a:rPr lang="en-US" sz="3200" spc="-1" dirty="0" err="1">
                <a:solidFill>
                  <a:srgbClr val="000000"/>
                </a:solidFill>
                <a:latin typeface="Arial"/>
                <a:ea typeface="DejaVu Sans"/>
              </a:rPr>
              <a:t>trị</a:t>
            </a:r>
            <a:r>
              <a:rPr lang="en-US" sz="3200" spc="-1" dirty="0">
                <a:solidFill>
                  <a:srgbClr val="000000"/>
                </a:solidFill>
                <a:latin typeface="Arial"/>
                <a:ea typeface="DejaVu Sans"/>
              </a:rPr>
              <a:t> </a:t>
            </a:r>
            <a:r>
              <a:rPr lang="en-US" sz="3200" spc="-1" dirty="0" err="1">
                <a:solidFill>
                  <a:srgbClr val="000000"/>
                </a:solidFill>
                <a:latin typeface="Arial"/>
                <a:ea typeface="DejaVu Sans"/>
              </a:rPr>
              <a:t>lượng</a:t>
            </a:r>
            <a:r>
              <a:rPr lang="en-US" sz="3200" spc="-1" dirty="0">
                <a:solidFill>
                  <a:srgbClr val="000000"/>
                </a:solidFill>
                <a:latin typeface="Arial"/>
                <a:ea typeface="DejaVu Sans"/>
              </a:rPr>
              <a:t> </a:t>
            </a:r>
            <a:r>
              <a:rPr lang="en-US" sz="3200" spc="-1" dirty="0" err="1">
                <a:solidFill>
                  <a:srgbClr val="000000"/>
                </a:solidFill>
                <a:latin typeface="Arial"/>
                <a:ea typeface="DejaVu Sans"/>
              </a:rPr>
              <a:t>tử</a:t>
            </a:r>
            <a:r>
              <a:rPr lang="en-US" sz="3200" spc="-1" dirty="0">
                <a:solidFill>
                  <a:srgbClr val="000000"/>
                </a:solidFill>
                <a:latin typeface="Arial"/>
                <a:ea typeface="DejaVu Sans"/>
              </a:rPr>
              <a:t> </a:t>
            </a:r>
            <a:r>
              <a:rPr lang="en-US" sz="3200" spc="-1" dirty="0" err="1">
                <a:solidFill>
                  <a:srgbClr val="000000"/>
                </a:solidFill>
                <a:latin typeface="Arial"/>
                <a:ea typeface="DejaVu Sans"/>
              </a:rPr>
              <a:t>được</a:t>
            </a:r>
            <a:r>
              <a:rPr lang="en-US" sz="3200" spc="-1" dirty="0">
                <a:solidFill>
                  <a:srgbClr val="000000"/>
                </a:solidFill>
                <a:latin typeface="Arial"/>
                <a:ea typeface="DejaVu Sans"/>
              </a:rPr>
              <a:t> </a:t>
            </a:r>
            <a:r>
              <a:rPr lang="en-US" sz="3200" spc="-1" dirty="0" err="1">
                <a:solidFill>
                  <a:srgbClr val="000000"/>
                </a:solidFill>
                <a:latin typeface="Arial"/>
                <a:ea typeface="DejaVu Sans"/>
              </a:rPr>
              <a:t>chọn</a:t>
            </a:r>
            <a:r>
              <a:rPr lang="en-US" sz="3200" spc="-1" dirty="0">
                <a:solidFill>
                  <a:srgbClr val="000000"/>
                </a:solidFill>
                <a:latin typeface="Arial"/>
                <a:ea typeface="DejaVu Sans"/>
              </a:rPr>
              <a:t> </a:t>
            </a:r>
            <a:r>
              <a:rPr lang="en-US" sz="3200" spc="-1" dirty="0" err="1">
                <a:solidFill>
                  <a:srgbClr val="000000"/>
                </a:solidFill>
                <a:latin typeface="Arial"/>
                <a:ea typeface="DejaVu Sans"/>
              </a:rPr>
              <a:t>tương</a:t>
            </a:r>
            <a:r>
              <a:rPr lang="en-US" sz="3200" spc="-1" dirty="0">
                <a:solidFill>
                  <a:srgbClr val="000000"/>
                </a:solidFill>
                <a:latin typeface="Arial"/>
                <a:ea typeface="DejaVu Sans"/>
              </a:rPr>
              <a:t> </a:t>
            </a:r>
            <a:r>
              <a:rPr lang="en-US" sz="3200" spc="-1" dirty="0" err="1">
                <a:solidFill>
                  <a:srgbClr val="000000"/>
                </a:solidFill>
                <a:latin typeface="Arial"/>
                <a:ea typeface="DejaVu Sans"/>
              </a:rPr>
              <a:t>ứng</a:t>
            </a:r>
            <a:r>
              <a:rPr lang="en-US" sz="3200" spc="-1" dirty="0">
                <a:solidFill>
                  <a:srgbClr val="000000"/>
                </a:solidFill>
                <a:latin typeface="Arial"/>
                <a:ea typeface="DejaVu Sans"/>
              </a:rPr>
              <a:t> </a:t>
            </a:r>
            <a:r>
              <a:rPr lang="en-US" sz="3200" spc="-1" dirty="0" err="1">
                <a:solidFill>
                  <a:srgbClr val="000000"/>
                </a:solidFill>
                <a:latin typeface="Arial"/>
                <a:ea typeface="DejaVu Sans"/>
              </a:rPr>
              <a:t>với</a:t>
            </a:r>
            <a:r>
              <a:rPr lang="en-US" sz="3200" spc="-1" dirty="0">
                <a:solidFill>
                  <a:srgbClr val="000000"/>
                </a:solidFill>
                <a:latin typeface="Arial"/>
                <a:ea typeface="DejaVu Sans"/>
              </a:rPr>
              <a:t> </a:t>
            </a:r>
            <a:r>
              <a:rPr lang="en-US" sz="3200" spc="-1" dirty="0" err="1">
                <a:solidFill>
                  <a:srgbClr val="000000"/>
                </a:solidFill>
                <a:latin typeface="Arial"/>
                <a:ea typeface="DejaVu Sans"/>
              </a:rPr>
              <a:t>giá</a:t>
            </a:r>
            <a:r>
              <a:rPr lang="en-US" sz="3200" spc="-1" dirty="0">
                <a:solidFill>
                  <a:srgbClr val="000000"/>
                </a:solidFill>
                <a:latin typeface="Arial"/>
                <a:ea typeface="DejaVu Sans"/>
              </a:rPr>
              <a:t> </a:t>
            </a:r>
            <a:r>
              <a:rPr lang="en-US" sz="3200" spc="-1" dirty="0" err="1">
                <a:solidFill>
                  <a:srgbClr val="000000"/>
                </a:solidFill>
                <a:latin typeface="Arial"/>
                <a:ea typeface="DejaVu Sans"/>
              </a:rPr>
              <a:t>trị</a:t>
            </a:r>
            <a:r>
              <a:rPr lang="en-US" sz="3200" spc="-1" dirty="0">
                <a:solidFill>
                  <a:srgbClr val="000000"/>
                </a:solidFill>
                <a:latin typeface="Arial"/>
                <a:ea typeface="DejaVu Sans"/>
              </a:rPr>
              <a:t> </a:t>
            </a:r>
            <a:r>
              <a:rPr lang="en-US" sz="3200" spc="-1" dirty="0" err="1">
                <a:solidFill>
                  <a:srgbClr val="000000"/>
                </a:solidFill>
                <a:latin typeface="Arial"/>
                <a:ea typeface="DejaVu Sans"/>
              </a:rPr>
              <a:t>thực</a:t>
            </a:r>
            <a:r>
              <a:rPr lang="en-US" sz="3200" spc="-1" dirty="0">
                <a:solidFill>
                  <a:srgbClr val="000000"/>
                </a:solidFill>
                <a:latin typeface="Arial"/>
                <a:ea typeface="DejaVu Sans"/>
              </a:rPr>
              <a:t>      </a:t>
            </a:r>
            <a:r>
              <a:rPr lang="en-US" sz="3200" spc="-1" dirty="0" err="1">
                <a:solidFill>
                  <a:srgbClr val="000000"/>
                </a:solidFill>
                <a:latin typeface="Arial"/>
                <a:ea typeface="DejaVu Sans"/>
              </a:rPr>
              <a:t>của</a:t>
            </a:r>
            <a:r>
              <a:rPr lang="en-US" sz="3200" spc="-1" dirty="0">
                <a:solidFill>
                  <a:srgbClr val="000000"/>
                </a:solidFill>
                <a:latin typeface="Arial"/>
                <a:ea typeface="DejaVu Sans"/>
              </a:rPr>
              <a:t>  </a:t>
            </a:r>
            <a:r>
              <a:rPr lang="en-US" sz="3200" spc="-1" dirty="0" err="1">
                <a:solidFill>
                  <a:srgbClr val="000000"/>
                </a:solidFill>
                <a:latin typeface="Arial"/>
                <a:ea typeface="DejaVu Sans"/>
              </a:rPr>
              <a:t>mẫu</a:t>
            </a:r>
            <a:r>
              <a:rPr lang="en-US" sz="3200" spc="-1" dirty="0">
                <a:solidFill>
                  <a:srgbClr val="000000"/>
                </a:solidFill>
                <a:latin typeface="Arial"/>
                <a:ea typeface="DejaVu Sans"/>
              </a:rPr>
              <a:t> </a:t>
            </a:r>
            <a:r>
              <a:rPr lang="en-US" sz="3200" spc="-1" dirty="0" err="1">
                <a:solidFill>
                  <a:srgbClr val="000000"/>
                </a:solidFill>
                <a:latin typeface="Arial"/>
                <a:ea typeface="DejaVu Sans"/>
              </a:rPr>
              <a:t>thứ</a:t>
            </a:r>
            <a:r>
              <a:rPr lang="en-US" sz="3200" spc="-1" dirty="0">
                <a:solidFill>
                  <a:srgbClr val="000000"/>
                </a:solidFill>
                <a:latin typeface="Arial"/>
                <a:ea typeface="DejaVu Sans"/>
              </a:rPr>
              <a:t> k, n </a:t>
            </a:r>
            <a:r>
              <a:rPr lang="en-US" sz="3200" spc="-1" dirty="0" err="1">
                <a:solidFill>
                  <a:srgbClr val="000000"/>
                </a:solidFill>
                <a:latin typeface="Arial"/>
                <a:ea typeface="DejaVu Sans"/>
              </a:rPr>
              <a:t>là</a:t>
            </a:r>
            <a:r>
              <a:rPr lang="en-US" sz="3200" spc="-1" dirty="0">
                <a:solidFill>
                  <a:srgbClr val="000000"/>
                </a:solidFill>
                <a:latin typeface="Arial"/>
                <a:ea typeface="DejaVu Sans"/>
              </a:rPr>
              <a:t> </a:t>
            </a:r>
            <a:r>
              <a:rPr lang="en-US" sz="3200" spc="-1" dirty="0" err="1">
                <a:solidFill>
                  <a:srgbClr val="000000"/>
                </a:solidFill>
                <a:latin typeface="Arial"/>
                <a:ea typeface="DejaVu Sans"/>
              </a:rPr>
              <a:t>số</a:t>
            </a:r>
            <a:r>
              <a:rPr lang="en-US" sz="3200" spc="-1" dirty="0">
                <a:solidFill>
                  <a:srgbClr val="000000"/>
                </a:solidFill>
                <a:latin typeface="Arial"/>
                <a:ea typeface="DejaVu Sans"/>
              </a:rPr>
              <a:t> </a:t>
            </a:r>
            <a:r>
              <a:rPr lang="en-US" sz="3200" spc="-1" dirty="0" err="1">
                <a:solidFill>
                  <a:srgbClr val="000000"/>
                </a:solidFill>
                <a:latin typeface="Arial"/>
                <a:ea typeface="DejaVu Sans"/>
              </a:rPr>
              <a:t>mực</a:t>
            </a:r>
            <a:r>
              <a:rPr lang="en-US" sz="3200" spc="-1" dirty="0">
                <a:solidFill>
                  <a:srgbClr val="000000"/>
                </a:solidFill>
                <a:latin typeface="Arial"/>
                <a:ea typeface="DejaVu Sans"/>
              </a:rPr>
              <a:t> </a:t>
            </a:r>
            <a:r>
              <a:rPr lang="en-US" sz="3200" spc="-1" dirty="0" err="1">
                <a:solidFill>
                  <a:srgbClr val="000000"/>
                </a:solidFill>
                <a:latin typeface="Arial"/>
                <a:ea typeface="DejaVu Sans"/>
              </a:rPr>
              <a:t>lượng</a:t>
            </a:r>
            <a:r>
              <a:rPr lang="en-US" sz="3200" spc="-1" dirty="0">
                <a:solidFill>
                  <a:srgbClr val="000000"/>
                </a:solidFill>
                <a:latin typeface="Arial"/>
                <a:ea typeface="DejaVu Sans"/>
              </a:rPr>
              <a:t> </a:t>
            </a:r>
            <a:r>
              <a:rPr lang="en-US" sz="3200" spc="-1" dirty="0" err="1">
                <a:solidFill>
                  <a:srgbClr val="000000"/>
                </a:solidFill>
                <a:latin typeface="Arial"/>
                <a:ea typeface="DejaVu Sans"/>
              </a:rPr>
              <a:t>tử</a:t>
            </a:r>
            <a:endParaRPr lang="en-US" sz="3200" spc="-1" dirty="0">
              <a:solidFill>
                <a:srgbClr val="000000"/>
              </a:solidFill>
              <a:latin typeface="Arial"/>
              <a:ea typeface="DejaVu Sans"/>
            </a:endParaRPr>
          </a:p>
          <a:p>
            <a:pPr marL="432000" indent="-32328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Lượng</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tạo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ra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bởi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mỗi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mẫu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rời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rạc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bằng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lượng</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mẫu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Xk</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chuyển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giá</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lượng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tử</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nó</a:t>
            </a:r>
            <a:r>
              <a:rPr lang="en-US" sz="3200" spc="-1" dirty="0">
                <a:solidFill>
                  <a:srgbClr val="000000"/>
                </a:solidFill>
                <a:latin typeface="Arial"/>
                <a:ea typeface="DejaVu Sans"/>
              </a:rPr>
              <a:t> </a:t>
            </a:r>
            <a:r>
              <a:rPr lang="en-US" sz="3200" spc="-1" dirty="0" err="1">
                <a:solidFill>
                  <a:srgbClr val="000000"/>
                </a:solidFill>
                <a:latin typeface="Arial"/>
                <a:ea typeface="DejaVu Sans"/>
              </a:rPr>
              <a:t>phụ</a:t>
            </a:r>
            <a:r>
              <a:rPr lang="en-US" sz="3200" spc="-1" dirty="0">
                <a:solidFill>
                  <a:srgbClr val="000000"/>
                </a:solidFill>
                <a:latin typeface="Arial"/>
                <a:ea typeface="DejaVu Sans"/>
              </a:rPr>
              <a:t> </a:t>
            </a:r>
            <a:r>
              <a:rPr lang="en-US" sz="3200" spc="-1" dirty="0" err="1">
                <a:solidFill>
                  <a:srgbClr val="000000"/>
                </a:solidFill>
                <a:latin typeface="Arial"/>
                <a:ea typeface="DejaVu Sans"/>
              </a:rPr>
              <a:t>thuộc</a:t>
            </a:r>
            <a:r>
              <a:rPr lang="en-US" sz="3200" spc="-1" dirty="0">
                <a:solidFill>
                  <a:srgbClr val="000000"/>
                </a:solidFill>
                <a:latin typeface="Arial"/>
                <a:ea typeface="DejaVu Sans"/>
              </a:rPr>
              <a:t> </a:t>
            </a:r>
            <a:r>
              <a:rPr lang="en-US" sz="3200" spc="-1" dirty="0" err="1">
                <a:solidFill>
                  <a:srgbClr val="000000"/>
                </a:solidFill>
                <a:latin typeface="Arial"/>
                <a:ea typeface="DejaVu Sans"/>
              </a:rPr>
              <a:t>vào</a:t>
            </a:r>
            <a:r>
              <a:rPr lang="en-US" sz="3200" spc="-1" dirty="0">
                <a:solidFill>
                  <a:srgbClr val="000000"/>
                </a:solidFill>
                <a:latin typeface="Arial"/>
                <a:ea typeface="DejaVu Sans"/>
              </a:rPr>
              <a:t> </a:t>
            </a:r>
            <a:r>
              <a:rPr lang="en-US" sz="3200" spc="-1" dirty="0" err="1">
                <a:solidFill>
                  <a:srgbClr val="000000"/>
                </a:solidFill>
                <a:latin typeface="Arial"/>
                <a:ea typeface="DejaVu Sans"/>
              </a:rPr>
              <a:t>sai</a:t>
            </a:r>
            <a:r>
              <a:rPr lang="en-US" sz="3200" spc="-1" dirty="0">
                <a:solidFill>
                  <a:srgbClr val="000000"/>
                </a:solidFill>
                <a:latin typeface="Arial"/>
                <a:ea typeface="DejaVu Sans"/>
              </a:rPr>
              <a:t> </a:t>
            </a:r>
            <a:r>
              <a:rPr lang="en-US" sz="3200" spc="-1" dirty="0" err="1">
                <a:solidFill>
                  <a:srgbClr val="000000"/>
                </a:solidFill>
                <a:latin typeface="Arial"/>
                <a:ea typeface="DejaVu Sans"/>
              </a:rPr>
              <a:t>số</a:t>
            </a:r>
            <a:r>
              <a:rPr lang="en-US" sz="3200" spc="-1" dirty="0">
                <a:solidFill>
                  <a:srgbClr val="000000"/>
                </a:solidFill>
                <a:latin typeface="Arial"/>
                <a:ea typeface="DejaVu Sans"/>
              </a:rPr>
              <a:t> </a:t>
            </a:r>
            <a:r>
              <a:rPr lang="en-US" sz="3200" spc="-1" dirty="0" err="1">
                <a:solidFill>
                  <a:srgbClr val="000000"/>
                </a:solidFill>
                <a:latin typeface="Arial"/>
                <a:ea typeface="DejaVu Sans"/>
              </a:rPr>
              <a:t>lượng</a:t>
            </a:r>
            <a:r>
              <a:rPr lang="en-US" sz="3200" spc="-1" dirty="0">
                <a:solidFill>
                  <a:srgbClr val="000000"/>
                </a:solidFill>
                <a:latin typeface="Arial"/>
                <a:ea typeface="DejaVu Sans"/>
              </a:rPr>
              <a:t> </a:t>
            </a:r>
            <a:r>
              <a:rPr lang="en-US" sz="3200" spc="-1" dirty="0" err="1">
                <a:solidFill>
                  <a:srgbClr val="000000"/>
                </a:solidFill>
                <a:latin typeface="Arial"/>
                <a:ea typeface="DejaVu Sans"/>
              </a:rPr>
              <a:t>tử</a:t>
            </a:r>
            <a:r>
              <a:rPr lang="en-US" sz="3200" spc="-1" dirty="0">
                <a:solidFill>
                  <a:srgbClr val="000000"/>
                </a:solidFill>
                <a:latin typeface="Arial"/>
                <a:ea typeface="DejaVu Sans"/>
              </a:rPr>
              <a:t> D</a:t>
            </a:r>
          </a:p>
          <a:p>
            <a:pPr marL="432000" indent="-323280">
              <a:lnSpc>
                <a:spcPct val="100000"/>
              </a:lnSpc>
              <a:spcBef>
                <a:spcPts val="1417"/>
              </a:spcBef>
              <a:buClr>
                <a:srgbClr val="000000"/>
              </a:buClr>
              <a:buSzPct val="45000"/>
              <a:buFont typeface="Wingdings" charset="2"/>
              <a:buChar char=""/>
            </a:pPr>
            <a:endParaRPr lang="en-US" sz="3200" b="0" strike="noStrike" spc="-1" dirty="0">
              <a:solidFill>
                <a:srgbClr val="000000"/>
              </a:solidFill>
              <a:latin typeface="Arial"/>
              <a:ea typeface="DejaVu San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8337" y="2743200"/>
            <a:ext cx="4467225" cy="702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34600" y="3649950"/>
            <a:ext cx="257175"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1635" y="3592800"/>
            <a:ext cx="285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77600" y="1905000"/>
            <a:ext cx="21907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748829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CustomShape 1"/>
          <p:cNvSpPr/>
          <p:nvPr/>
        </p:nvSpPr>
        <p:spPr>
          <a:xfrm>
            <a:off x="609480" y="273600"/>
            <a:ext cx="10971720" cy="1144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4.10. Mã nguồn liên tục  </a:t>
            </a:r>
            <a:endParaRPr lang="en-US" sz="4400" b="0" strike="noStrike" spc="-1">
              <a:latin typeface="Arial"/>
            </a:endParaRPr>
          </a:p>
        </p:txBody>
      </p:sp>
      <p:sp>
        <p:nvSpPr>
          <p:cNvPr id="519" name="CustomShape 2"/>
          <p:cNvSpPr/>
          <p:nvPr/>
        </p:nvSpPr>
        <p:spPr>
          <a:xfrm>
            <a:off x="609480" y="1604520"/>
            <a:ext cx="10971720" cy="39765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Bef>
                <a:spcPts val="1417"/>
              </a:spcBef>
              <a:buClr>
                <a:srgbClr val="000000"/>
              </a:buClr>
              <a:buSzPct val="45000"/>
              <a:buFont typeface="Wingdings" charset="2"/>
              <a:buChar char=""/>
            </a:pPr>
            <a:r>
              <a:rPr lang="en-US" sz="3200" spc="-1" dirty="0" err="1">
                <a:solidFill>
                  <a:srgbClr val="000000"/>
                </a:solidFill>
                <a:latin typeface="Arial"/>
                <a:ea typeface="DejaVu Sans"/>
              </a:rPr>
              <a:t>Tốc</a:t>
            </a:r>
            <a:r>
              <a:rPr lang="en-US" sz="3200" spc="-1" dirty="0">
                <a:solidFill>
                  <a:srgbClr val="000000"/>
                </a:solidFill>
                <a:latin typeface="Arial"/>
                <a:ea typeface="DejaVu Sans"/>
              </a:rPr>
              <a:t> </a:t>
            </a:r>
            <a:r>
              <a:rPr lang="en-US" sz="3200" spc="-1" dirty="0" err="1">
                <a:solidFill>
                  <a:srgbClr val="000000"/>
                </a:solidFill>
                <a:latin typeface="Arial"/>
                <a:ea typeface="DejaVu Sans"/>
              </a:rPr>
              <a:t>độ</a:t>
            </a:r>
            <a:r>
              <a:rPr lang="en-US" sz="3200" spc="-1" dirty="0">
                <a:solidFill>
                  <a:srgbClr val="000000"/>
                </a:solidFill>
                <a:latin typeface="Arial"/>
                <a:ea typeface="DejaVu Sans"/>
              </a:rPr>
              <a:t> </a:t>
            </a:r>
            <a:r>
              <a:rPr lang="en-US" sz="3200" spc="-1" dirty="0" err="1">
                <a:solidFill>
                  <a:srgbClr val="000000"/>
                </a:solidFill>
                <a:latin typeface="Arial"/>
                <a:ea typeface="DejaVu Sans"/>
              </a:rPr>
              <a:t>tạo</a:t>
            </a:r>
            <a:r>
              <a:rPr lang="en-US" sz="3200" spc="-1" dirty="0">
                <a:solidFill>
                  <a:srgbClr val="000000"/>
                </a:solidFill>
                <a:latin typeface="Arial"/>
                <a:ea typeface="DejaVu Sans"/>
              </a:rPr>
              <a:t> tin </a:t>
            </a:r>
            <a:r>
              <a:rPr lang="en-US" sz="3200" spc="-1" dirty="0" err="1">
                <a:solidFill>
                  <a:srgbClr val="000000"/>
                </a:solidFill>
                <a:latin typeface="Arial"/>
                <a:ea typeface="DejaVu Sans"/>
              </a:rPr>
              <a:t>của</a:t>
            </a:r>
            <a:r>
              <a:rPr lang="en-US" sz="3200" spc="-1" dirty="0">
                <a:solidFill>
                  <a:srgbClr val="000000"/>
                </a:solidFill>
                <a:latin typeface="Arial"/>
                <a:ea typeface="DejaVu Sans"/>
              </a:rPr>
              <a:t> </a:t>
            </a:r>
            <a:r>
              <a:rPr lang="en-US" sz="3200" spc="-1" dirty="0" err="1">
                <a:solidFill>
                  <a:srgbClr val="000000"/>
                </a:solidFill>
                <a:latin typeface="Arial"/>
                <a:ea typeface="DejaVu Sans"/>
              </a:rPr>
              <a:t>nguồn</a:t>
            </a:r>
            <a:r>
              <a:rPr lang="en-US" sz="3200" spc="-1" dirty="0">
                <a:solidFill>
                  <a:srgbClr val="000000"/>
                </a:solidFill>
                <a:latin typeface="Arial"/>
                <a:ea typeface="DejaVu Sans"/>
              </a:rPr>
              <a:t> (</a:t>
            </a:r>
            <a:r>
              <a:rPr lang="en-US" sz="3200" spc="-1" dirty="0" err="1">
                <a:solidFill>
                  <a:srgbClr val="000000"/>
                </a:solidFill>
                <a:latin typeface="Arial"/>
                <a:ea typeface="DejaVu Sans"/>
              </a:rPr>
              <a:t>xét</a:t>
            </a:r>
            <a:r>
              <a:rPr lang="en-US" sz="3200" spc="-1" dirty="0">
                <a:solidFill>
                  <a:srgbClr val="000000"/>
                </a:solidFill>
                <a:latin typeface="Arial"/>
                <a:ea typeface="DejaVu Sans"/>
              </a:rPr>
              <a:t> </a:t>
            </a:r>
            <a:r>
              <a:rPr lang="en-US" sz="3200" spc="-1" dirty="0" err="1">
                <a:solidFill>
                  <a:srgbClr val="000000"/>
                </a:solidFill>
                <a:latin typeface="Arial"/>
                <a:ea typeface="DejaVu Sans"/>
              </a:rPr>
              <a:t>với</a:t>
            </a:r>
            <a:r>
              <a:rPr lang="en-US" sz="3200" spc="-1" dirty="0">
                <a:solidFill>
                  <a:srgbClr val="000000"/>
                </a:solidFill>
                <a:latin typeface="Arial"/>
                <a:ea typeface="DejaVu Sans"/>
              </a:rPr>
              <a:t> </a:t>
            </a:r>
            <a:r>
              <a:rPr lang="en-US" sz="3200" spc="-1" dirty="0" err="1">
                <a:solidFill>
                  <a:srgbClr val="000000"/>
                </a:solidFill>
                <a:latin typeface="Arial"/>
                <a:ea typeface="DejaVu Sans"/>
              </a:rPr>
              <a:t>số</a:t>
            </a:r>
            <a:r>
              <a:rPr lang="en-US" sz="3200" spc="-1" dirty="0">
                <a:solidFill>
                  <a:srgbClr val="000000"/>
                </a:solidFill>
                <a:latin typeface="Arial"/>
                <a:ea typeface="DejaVu Sans"/>
              </a:rPr>
              <a:t> </a:t>
            </a:r>
            <a:r>
              <a:rPr lang="en-US" sz="3200" spc="-1" dirty="0" err="1">
                <a:solidFill>
                  <a:srgbClr val="000000"/>
                </a:solidFill>
                <a:latin typeface="Arial"/>
                <a:ea typeface="DejaVu Sans"/>
              </a:rPr>
              <a:t>mẫu</a:t>
            </a:r>
            <a:r>
              <a:rPr lang="en-US" sz="3200" spc="-1" dirty="0">
                <a:solidFill>
                  <a:srgbClr val="000000"/>
                </a:solidFill>
                <a:latin typeface="Arial"/>
                <a:ea typeface="DejaVu Sans"/>
              </a:rPr>
              <a:t> </a:t>
            </a:r>
            <a:r>
              <a:rPr lang="en-US" sz="3200" spc="-1" dirty="0" err="1">
                <a:solidFill>
                  <a:srgbClr val="000000"/>
                </a:solidFill>
                <a:latin typeface="Arial"/>
                <a:ea typeface="DejaVu Sans"/>
              </a:rPr>
              <a:t>nguồn</a:t>
            </a:r>
            <a:r>
              <a:rPr lang="en-US" sz="3200" spc="-1" dirty="0">
                <a:solidFill>
                  <a:srgbClr val="000000"/>
                </a:solidFill>
                <a:latin typeface="Arial"/>
                <a:ea typeface="DejaVu Sans"/>
              </a:rPr>
              <a:t> </a:t>
            </a:r>
            <a:r>
              <a:rPr lang="en-US" sz="3200" spc="-1" dirty="0" err="1">
                <a:solidFill>
                  <a:srgbClr val="000000"/>
                </a:solidFill>
                <a:latin typeface="Arial"/>
                <a:ea typeface="DejaVu Sans"/>
              </a:rPr>
              <a:t>tạo</a:t>
            </a:r>
            <a:r>
              <a:rPr lang="en-US" sz="3200" spc="-1" dirty="0">
                <a:solidFill>
                  <a:srgbClr val="000000"/>
                </a:solidFill>
                <a:latin typeface="Arial"/>
                <a:ea typeface="DejaVu Sans"/>
              </a:rPr>
              <a:t> </a:t>
            </a:r>
            <a:r>
              <a:rPr lang="en-US" sz="3200" spc="-1" dirty="0" err="1">
                <a:solidFill>
                  <a:srgbClr val="000000"/>
                </a:solidFill>
                <a:latin typeface="Arial"/>
                <a:ea typeface="DejaVu Sans"/>
              </a:rPr>
              <a:t>ra</a:t>
            </a:r>
            <a:r>
              <a:rPr lang="en-US" sz="3200" spc="-1" dirty="0">
                <a:solidFill>
                  <a:srgbClr val="000000"/>
                </a:solidFill>
                <a:latin typeface="Arial"/>
                <a:ea typeface="DejaVu Sans"/>
              </a:rPr>
              <a:t> </a:t>
            </a:r>
            <a:r>
              <a:rPr lang="en-US" sz="3200" spc="-1" dirty="0" err="1">
                <a:solidFill>
                  <a:srgbClr val="000000"/>
                </a:solidFill>
                <a:latin typeface="Arial"/>
                <a:ea typeface="DejaVu Sans"/>
              </a:rPr>
              <a:t>trong</a:t>
            </a:r>
            <a:r>
              <a:rPr lang="en-US" sz="3200" spc="-1" dirty="0">
                <a:solidFill>
                  <a:srgbClr val="000000"/>
                </a:solidFill>
                <a:latin typeface="Arial"/>
                <a:ea typeface="DejaVu Sans"/>
              </a:rPr>
              <a:t> 1 </a:t>
            </a:r>
            <a:r>
              <a:rPr lang="en-US" sz="3200" spc="-1" dirty="0" err="1">
                <a:solidFill>
                  <a:srgbClr val="000000"/>
                </a:solidFill>
                <a:latin typeface="Arial"/>
                <a:ea typeface="DejaVu Sans"/>
              </a:rPr>
              <a:t>đơn</a:t>
            </a:r>
            <a:r>
              <a:rPr lang="en-US" sz="3200" spc="-1" dirty="0">
                <a:solidFill>
                  <a:srgbClr val="000000"/>
                </a:solidFill>
                <a:latin typeface="Arial"/>
                <a:ea typeface="DejaVu Sans"/>
              </a:rPr>
              <a:t> </a:t>
            </a:r>
            <a:r>
              <a:rPr lang="en-US" sz="3200" spc="-1" dirty="0" err="1">
                <a:solidFill>
                  <a:srgbClr val="000000"/>
                </a:solidFill>
                <a:latin typeface="Arial"/>
                <a:ea typeface="DejaVu Sans"/>
              </a:rPr>
              <a:t>vị</a:t>
            </a:r>
            <a:r>
              <a:rPr lang="en-US" sz="3200" spc="-1" dirty="0">
                <a:solidFill>
                  <a:srgbClr val="000000"/>
                </a:solidFill>
                <a:latin typeface="Arial"/>
                <a:ea typeface="DejaVu Sans"/>
              </a:rPr>
              <a:t> </a:t>
            </a:r>
            <a:r>
              <a:rPr lang="en-US" sz="3200" spc="-1" dirty="0" err="1">
                <a:solidFill>
                  <a:srgbClr val="000000"/>
                </a:solidFill>
                <a:latin typeface="Arial"/>
                <a:ea typeface="DejaVu Sans"/>
              </a:rPr>
              <a:t>thời</a:t>
            </a:r>
            <a:r>
              <a:rPr lang="en-US" sz="3200" spc="-1" dirty="0">
                <a:solidFill>
                  <a:srgbClr val="000000"/>
                </a:solidFill>
                <a:latin typeface="Arial"/>
                <a:ea typeface="DejaVu Sans"/>
              </a:rPr>
              <a:t> </a:t>
            </a:r>
            <a:r>
              <a:rPr lang="en-US" sz="3200" spc="-1" dirty="0" err="1">
                <a:solidFill>
                  <a:srgbClr val="000000"/>
                </a:solidFill>
                <a:latin typeface="Arial"/>
                <a:ea typeface="DejaVu Sans"/>
              </a:rPr>
              <a:t>gian</a:t>
            </a:r>
            <a:r>
              <a:rPr lang="en-US" sz="3200" spc="-1" dirty="0">
                <a:solidFill>
                  <a:srgbClr val="000000"/>
                </a:solidFill>
                <a:latin typeface="Arial"/>
                <a:ea typeface="DejaVu Sans"/>
              </a:rPr>
              <a:t> </a:t>
            </a:r>
            <a:r>
              <a:rPr lang="en-US" sz="3200" spc="-1" dirty="0" err="1">
                <a:solidFill>
                  <a:srgbClr val="000000"/>
                </a:solidFill>
                <a:latin typeface="Arial"/>
                <a:ea typeface="DejaVu Sans"/>
              </a:rPr>
              <a:t>là</a:t>
            </a:r>
            <a:r>
              <a:rPr lang="en-US" sz="3200" spc="-1" dirty="0">
                <a:solidFill>
                  <a:srgbClr val="000000"/>
                </a:solidFill>
                <a:latin typeface="Arial"/>
                <a:ea typeface="DejaVu Sans"/>
              </a:rPr>
              <a:t> </a:t>
            </a:r>
            <a:r>
              <a:rPr lang="en-US" sz="3200" spc="-1" dirty="0" err="1">
                <a:solidFill>
                  <a:srgbClr val="000000"/>
                </a:solidFill>
                <a:latin typeface="Arial"/>
                <a:ea typeface="DejaVu Sans"/>
              </a:rPr>
              <a:t>lượng</a:t>
            </a:r>
            <a:r>
              <a:rPr lang="en-US" sz="3200" spc="-1" dirty="0">
                <a:solidFill>
                  <a:srgbClr val="000000"/>
                </a:solidFill>
                <a:latin typeface="Arial"/>
                <a:ea typeface="DejaVu Sans"/>
              </a:rPr>
              <a:t> tin </a:t>
            </a:r>
            <a:r>
              <a:rPr lang="en-US" sz="3200" spc="-1" dirty="0" err="1">
                <a:solidFill>
                  <a:srgbClr val="000000"/>
                </a:solidFill>
                <a:latin typeface="Arial"/>
                <a:ea typeface="DejaVu Sans"/>
              </a:rPr>
              <a:t>trung</a:t>
            </a:r>
            <a:r>
              <a:rPr lang="en-US" sz="3200" spc="-1" dirty="0">
                <a:solidFill>
                  <a:srgbClr val="000000"/>
                </a:solidFill>
                <a:latin typeface="Arial"/>
                <a:ea typeface="DejaVu Sans"/>
              </a:rPr>
              <a:t> </a:t>
            </a:r>
            <a:r>
              <a:rPr lang="en-US" sz="3200" spc="-1" dirty="0" err="1">
                <a:solidFill>
                  <a:srgbClr val="000000"/>
                </a:solidFill>
                <a:latin typeface="Arial"/>
                <a:ea typeface="DejaVu Sans"/>
              </a:rPr>
              <a:t>bình</a:t>
            </a:r>
            <a:r>
              <a:rPr lang="en-US" sz="3200" spc="-1" dirty="0">
                <a:solidFill>
                  <a:srgbClr val="000000"/>
                </a:solidFill>
                <a:latin typeface="Arial"/>
                <a:ea typeface="DejaVu Sans"/>
              </a:rPr>
              <a:t> </a:t>
            </a:r>
            <a:r>
              <a:rPr lang="en-US" sz="3200" spc="-1" dirty="0" err="1">
                <a:solidFill>
                  <a:srgbClr val="000000"/>
                </a:solidFill>
                <a:latin typeface="Arial"/>
                <a:ea typeface="DejaVu Sans"/>
              </a:rPr>
              <a:t>lớn</a:t>
            </a:r>
            <a:r>
              <a:rPr lang="en-US" sz="3200" spc="-1" dirty="0">
                <a:solidFill>
                  <a:srgbClr val="000000"/>
                </a:solidFill>
                <a:latin typeface="Arial"/>
                <a:ea typeface="DejaVu Sans"/>
              </a:rPr>
              <a:t> </a:t>
            </a:r>
            <a:r>
              <a:rPr lang="en-US" sz="3200" spc="-1" dirty="0" err="1">
                <a:solidFill>
                  <a:srgbClr val="000000"/>
                </a:solidFill>
                <a:latin typeface="Arial"/>
                <a:ea typeface="DejaVu Sans"/>
              </a:rPr>
              <a:t>nhất</a:t>
            </a:r>
            <a:r>
              <a:rPr lang="en-US" sz="3200" spc="-1" dirty="0">
                <a:solidFill>
                  <a:srgbClr val="000000"/>
                </a:solidFill>
                <a:latin typeface="Arial"/>
                <a:ea typeface="DejaVu Sans"/>
              </a:rPr>
              <a:t> 1 </a:t>
            </a:r>
            <a:r>
              <a:rPr lang="en-US" sz="3200" spc="-1" dirty="0" err="1">
                <a:solidFill>
                  <a:srgbClr val="000000"/>
                </a:solidFill>
                <a:latin typeface="Arial"/>
                <a:ea typeface="DejaVu Sans"/>
              </a:rPr>
              <a:t>mức</a:t>
            </a:r>
            <a:r>
              <a:rPr lang="en-US" sz="3200" spc="-1" dirty="0">
                <a:solidFill>
                  <a:srgbClr val="000000"/>
                </a:solidFill>
                <a:latin typeface="Arial"/>
                <a:ea typeface="DejaVu Sans"/>
              </a:rPr>
              <a:t> </a:t>
            </a:r>
            <a:r>
              <a:rPr lang="en-US" sz="3200" spc="-1" dirty="0" err="1">
                <a:solidFill>
                  <a:srgbClr val="000000"/>
                </a:solidFill>
                <a:latin typeface="Arial"/>
                <a:ea typeface="DejaVu Sans"/>
              </a:rPr>
              <a:t>lượng</a:t>
            </a:r>
            <a:r>
              <a:rPr lang="en-US" sz="3200" spc="-1" dirty="0">
                <a:solidFill>
                  <a:srgbClr val="000000"/>
                </a:solidFill>
                <a:latin typeface="Arial"/>
                <a:ea typeface="DejaVu Sans"/>
              </a:rPr>
              <a:t> </a:t>
            </a:r>
            <a:r>
              <a:rPr lang="en-US" sz="3200" spc="-1" dirty="0" err="1">
                <a:solidFill>
                  <a:srgbClr val="000000"/>
                </a:solidFill>
                <a:latin typeface="Arial"/>
                <a:ea typeface="DejaVu Sans"/>
              </a:rPr>
              <a:t>tử</a:t>
            </a:r>
            <a:r>
              <a:rPr lang="en-US" sz="3200" spc="-1" dirty="0">
                <a:solidFill>
                  <a:srgbClr val="000000"/>
                </a:solidFill>
                <a:latin typeface="Arial"/>
                <a:ea typeface="DejaVu Sans"/>
              </a:rPr>
              <a:t> </a:t>
            </a:r>
            <a:r>
              <a:rPr lang="en-US" sz="3200" spc="-1" dirty="0" err="1">
                <a:solidFill>
                  <a:srgbClr val="000000"/>
                </a:solidFill>
                <a:latin typeface="Arial"/>
                <a:ea typeface="DejaVu Sans"/>
              </a:rPr>
              <a:t>tạo</a:t>
            </a:r>
            <a:r>
              <a:rPr lang="en-US" sz="3200" spc="-1" dirty="0">
                <a:solidFill>
                  <a:srgbClr val="000000"/>
                </a:solidFill>
                <a:latin typeface="Arial"/>
                <a:ea typeface="DejaVu Sans"/>
              </a:rPr>
              <a:t> </a:t>
            </a:r>
            <a:r>
              <a:rPr lang="en-US" sz="3200" spc="-1" dirty="0" err="1">
                <a:solidFill>
                  <a:srgbClr val="000000"/>
                </a:solidFill>
                <a:latin typeface="Arial"/>
                <a:ea typeface="DejaVu Sans"/>
              </a:rPr>
              <a:t>ra</a:t>
            </a:r>
            <a:r>
              <a:rPr lang="en-US" sz="3200" spc="-1" dirty="0">
                <a:solidFill>
                  <a:srgbClr val="000000"/>
                </a:solidFill>
                <a:latin typeface="Arial"/>
                <a:ea typeface="DejaVu Sans"/>
              </a:rPr>
              <a:t> </a:t>
            </a:r>
            <a:r>
              <a:rPr lang="en-US" sz="3200" spc="-1" dirty="0" err="1">
                <a:solidFill>
                  <a:srgbClr val="000000"/>
                </a:solidFill>
                <a:latin typeface="Arial"/>
                <a:ea typeface="DejaVu Sans"/>
              </a:rPr>
              <a:t>được</a:t>
            </a:r>
            <a:endParaRPr lang="en-US" sz="3200" spc="-1" dirty="0">
              <a:solidFill>
                <a:srgbClr val="000000"/>
              </a:solidFill>
              <a:latin typeface="Arial"/>
              <a:ea typeface="DejaVu Sans"/>
            </a:endParaRPr>
          </a:p>
          <a:p>
            <a:pPr marL="432000" indent="-323280">
              <a:lnSpc>
                <a:spcPct val="100000"/>
              </a:lnSpc>
              <a:spcBef>
                <a:spcPts val="1417"/>
              </a:spcBef>
              <a:buClr>
                <a:srgbClr val="000000"/>
              </a:buClr>
              <a:buSzPct val="45000"/>
              <a:buFont typeface="Wingdings" charset="2"/>
              <a:buChar char=""/>
            </a:pPr>
            <a:r>
              <a:rPr lang="en-US" sz="3200" spc="-1" dirty="0">
                <a:solidFill>
                  <a:srgbClr val="000000"/>
                </a:solidFill>
                <a:latin typeface="Arial"/>
                <a:ea typeface="DejaVu Sans"/>
              </a:rPr>
              <a:t> </a:t>
            </a:r>
          </a:p>
          <a:p>
            <a:pPr marL="432000" indent="-323280">
              <a:lnSpc>
                <a:spcPct val="100000"/>
              </a:lnSpc>
              <a:spcBef>
                <a:spcPts val="1417"/>
              </a:spcBef>
              <a:buClr>
                <a:srgbClr val="000000"/>
              </a:buClr>
              <a:buSzPct val="45000"/>
              <a:buFont typeface="Wingdings" charset="2"/>
              <a:buChar char=""/>
            </a:pPr>
            <a:r>
              <a:rPr lang="en-US" sz="3200" spc="-1" dirty="0" err="1">
                <a:solidFill>
                  <a:srgbClr val="000000"/>
                </a:solidFill>
                <a:latin typeface="Arial"/>
                <a:ea typeface="DejaVu Sans"/>
              </a:rPr>
              <a:t>Với</a:t>
            </a:r>
            <a:r>
              <a:rPr lang="en-US" sz="3200" spc="-1" dirty="0">
                <a:solidFill>
                  <a:srgbClr val="000000"/>
                </a:solidFill>
                <a:latin typeface="Arial"/>
                <a:ea typeface="DejaVu Sans"/>
              </a:rPr>
              <a:t> </a:t>
            </a:r>
            <a:r>
              <a:rPr lang="en-US" sz="3200" spc="-1" dirty="0" err="1">
                <a:solidFill>
                  <a:srgbClr val="000000"/>
                </a:solidFill>
                <a:latin typeface="Arial"/>
                <a:ea typeface="DejaVu Sans"/>
              </a:rPr>
              <a:t>nguồn</a:t>
            </a:r>
            <a:r>
              <a:rPr lang="en-US" sz="3200" spc="-1" dirty="0">
                <a:solidFill>
                  <a:srgbClr val="000000"/>
                </a:solidFill>
                <a:latin typeface="Arial"/>
                <a:ea typeface="DejaVu Sans"/>
              </a:rPr>
              <a:t> </a:t>
            </a:r>
            <a:r>
              <a:rPr lang="en-US" sz="3200" spc="-1" dirty="0" err="1">
                <a:solidFill>
                  <a:srgbClr val="000000"/>
                </a:solidFill>
                <a:latin typeface="Arial"/>
                <a:ea typeface="DejaVu Sans"/>
              </a:rPr>
              <a:t>có</a:t>
            </a:r>
            <a:r>
              <a:rPr lang="en-US" sz="3200" spc="-1" dirty="0">
                <a:solidFill>
                  <a:srgbClr val="000000"/>
                </a:solidFill>
                <a:latin typeface="Arial"/>
                <a:ea typeface="DejaVu Sans"/>
              </a:rPr>
              <a:t> </a:t>
            </a:r>
            <a:r>
              <a:rPr lang="en-US" sz="3200" spc="-1" dirty="0" err="1">
                <a:solidFill>
                  <a:srgbClr val="000000"/>
                </a:solidFill>
                <a:latin typeface="Arial"/>
                <a:ea typeface="DejaVu Sans"/>
              </a:rPr>
              <a:t>phân</a:t>
            </a:r>
            <a:r>
              <a:rPr lang="en-US" sz="3200" spc="-1" dirty="0">
                <a:solidFill>
                  <a:srgbClr val="000000"/>
                </a:solidFill>
                <a:latin typeface="Arial"/>
                <a:ea typeface="DejaVu Sans"/>
              </a:rPr>
              <a:t> </a:t>
            </a:r>
            <a:r>
              <a:rPr lang="en-US" sz="3200" spc="-1" dirty="0" err="1">
                <a:solidFill>
                  <a:srgbClr val="000000"/>
                </a:solidFill>
                <a:latin typeface="Arial"/>
                <a:ea typeface="DejaVu Sans"/>
              </a:rPr>
              <a:t>bố</a:t>
            </a:r>
            <a:r>
              <a:rPr lang="en-US" sz="3200" spc="-1" dirty="0">
                <a:solidFill>
                  <a:srgbClr val="000000"/>
                </a:solidFill>
                <a:latin typeface="Arial"/>
                <a:ea typeface="DejaVu Sans"/>
              </a:rPr>
              <a:t> </a:t>
            </a:r>
            <a:r>
              <a:rPr lang="en-US" sz="3200" spc="-1" dirty="0" err="1">
                <a:solidFill>
                  <a:srgbClr val="000000"/>
                </a:solidFill>
                <a:latin typeface="Arial"/>
                <a:ea typeface="DejaVu Sans"/>
              </a:rPr>
              <a:t>Gausian</a:t>
            </a:r>
            <a:r>
              <a:rPr lang="en-US" sz="3200" spc="-1" dirty="0">
                <a:solidFill>
                  <a:srgbClr val="000000"/>
                </a:solidFill>
                <a:latin typeface="Arial"/>
                <a:ea typeface="DejaVu Sans"/>
              </a:rPr>
              <a:t>:</a:t>
            </a:r>
          </a:p>
          <a:p>
            <a:pPr marL="432000" indent="-323280">
              <a:lnSpc>
                <a:spcPct val="100000"/>
              </a:lnSpc>
              <a:spcBef>
                <a:spcPts val="1417"/>
              </a:spcBef>
              <a:buClr>
                <a:srgbClr val="000000"/>
              </a:buClr>
              <a:buSzPct val="45000"/>
              <a:buFont typeface="Wingdings" charset="2"/>
              <a:buChar char=""/>
            </a:pPr>
            <a:endParaRPr lang="en-US" sz="3200" spc="-1" dirty="0">
              <a:solidFill>
                <a:srgbClr val="000000"/>
              </a:solidFill>
              <a:latin typeface="Arial"/>
              <a:ea typeface="DejaVu Sans"/>
            </a:endParaRPr>
          </a:p>
          <a:p>
            <a:pPr marL="432000" indent="-323280">
              <a:lnSpc>
                <a:spcPct val="100000"/>
              </a:lnSpc>
              <a:spcBef>
                <a:spcPts val="1417"/>
              </a:spcBef>
              <a:buClr>
                <a:srgbClr val="000000"/>
              </a:buClr>
              <a:buSzPct val="45000"/>
              <a:buFont typeface="Wingdings" charset="2"/>
              <a:buChar char=""/>
            </a:pPr>
            <a:endParaRPr lang="en-US" sz="3200" b="0" strike="noStrike" spc="-1" dirty="0">
              <a:solidFill>
                <a:srgbClr val="000000"/>
              </a:solidFill>
              <a:latin typeface="Arial"/>
              <a:ea typeface="DejaVu Sans"/>
            </a:endParaRPr>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3373725"/>
            <a:ext cx="248602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4525680"/>
            <a:ext cx="325755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165195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CustomShape 1"/>
          <p:cNvSpPr/>
          <p:nvPr/>
        </p:nvSpPr>
        <p:spPr>
          <a:xfrm>
            <a:off x="609480" y="273600"/>
            <a:ext cx="10971720" cy="1144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4.10. Mã nguồn liên tục  </a:t>
            </a:r>
            <a:endParaRPr lang="en-US" sz="4400" b="0" strike="noStrike" spc="-1">
              <a:latin typeface="Arial"/>
            </a:endParaRPr>
          </a:p>
        </p:txBody>
      </p:sp>
      <p:sp>
        <p:nvSpPr>
          <p:cNvPr id="519" name="CustomShape 2"/>
          <p:cNvSpPr/>
          <p:nvPr/>
        </p:nvSpPr>
        <p:spPr>
          <a:xfrm>
            <a:off x="609480" y="1604520"/>
            <a:ext cx="10971720" cy="39765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a:bodyPr>
          <a:lstStyle/>
          <a:p>
            <a:pPr marL="432000" indent="-32328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liên</a:t>
            </a:r>
            <a:r>
              <a:rPr lang="en-US" sz="3200" spc="-1" dirty="0">
                <a:solidFill>
                  <a:srgbClr val="000000"/>
                </a:solidFill>
                <a:latin typeface="Arial"/>
                <a:ea typeface="DejaVu Sans"/>
              </a:rPr>
              <a:t> </a:t>
            </a:r>
            <a:r>
              <a:rPr lang="en-US" sz="3200" spc="-1" dirty="0" err="1">
                <a:solidFill>
                  <a:srgbClr val="000000"/>
                </a:solidFill>
                <a:latin typeface="Arial"/>
                <a:ea typeface="DejaVu Sans"/>
              </a:rPr>
              <a:t>tục</a:t>
            </a:r>
            <a:r>
              <a:rPr lang="en-US" sz="3200" spc="-1" dirty="0">
                <a:solidFill>
                  <a:srgbClr val="000000"/>
                </a:solidFill>
                <a:latin typeface="Arial"/>
                <a:ea typeface="DejaVu Sans"/>
              </a:rPr>
              <a:t> </a:t>
            </a:r>
            <a:r>
              <a:rPr lang="en-US" sz="3200" spc="-1" dirty="0" err="1">
                <a:solidFill>
                  <a:srgbClr val="000000"/>
                </a:solidFill>
                <a:latin typeface="Arial"/>
                <a:ea typeface="DejaVu Sans"/>
              </a:rPr>
              <a:t>có</a:t>
            </a:r>
            <a:r>
              <a:rPr lang="en-US" sz="3200" spc="-1" dirty="0">
                <a:solidFill>
                  <a:srgbClr val="000000"/>
                </a:solidFill>
                <a:latin typeface="Arial"/>
                <a:ea typeface="DejaVu Sans"/>
              </a:rPr>
              <a:t> </a:t>
            </a:r>
            <a:r>
              <a:rPr lang="en-US" sz="3200" spc="-1" dirty="0" err="1">
                <a:solidFill>
                  <a:srgbClr val="000000"/>
                </a:solidFill>
                <a:latin typeface="Arial"/>
                <a:ea typeface="DejaVu Sans"/>
              </a:rPr>
              <a:t>thể</a:t>
            </a:r>
            <a:r>
              <a:rPr lang="en-US" sz="3200" spc="-1" dirty="0">
                <a:solidFill>
                  <a:srgbClr val="000000"/>
                </a:solidFill>
                <a:latin typeface="Arial"/>
                <a:ea typeface="DejaVu Sans"/>
              </a:rPr>
              <a:t> </a:t>
            </a:r>
            <a:r>
              <a:rPr lang="en-US" sz="3200" spc="-1" dirty="0" err="1">
                <a:solidFill>
                  <a:srgbClr val="000000"/>
                </a:solidFill>
                <a:latin typeface="Arial"/>
                <a:ea typeface="DejaVu Sans"/>
              </a:rPr>
              <a:t>có</a:t>
            </a:r>
            <a:r>
              <a:rPr lang="en-US" sz="3200" spc="-1" dirty="0">
                <a:solidFill>
                  <a:srgbClr val="000000"/>
                </a:solidFill>
                <a:latin typeface="Arial"/>
                <a:ea typeface="DejaVu Sans"/>
              </a:rPr>
              <a:t> </a:t>
            </a:r>
            <a:r>
              <a:rPr lang="en-US" sz="3200" spc="-1" dirty="0" err="1">
                <a:solidFill>
                  <a:srgbClr val="000000"/>
                </a:solidFill>
                <a:latin typeface="Arial"/>
                <a:ea typeface="DejaVu Sans"/>
              </a:rPr>
              <a:t>các</a:t>
            </a:r>
            <a:r>
              <a:rPr lang="en-US" sz="3200" spc="-1" dirty="0">
                <a:solidFill>
                  <a:srgbClr val="000000"/>
                </a:solidFill>
                <a:latin typeface="Arial"/>
                <a:ea typeface="DejaVu Sans"/>
              </a:rPr>
              <a:t> </a:t>
            </a:r>
            <a:r>
              <a:rPr lang="en-US" sz="3200" spc="-1" dirty="0" err="1">
                <a:solidFill>
                  <a:srgbClr val="000000"/>
                </a:solidFill>
                <a:latin typeface="Arial"/>
                <a:ea typeface="DejaVu Sans"/>
              </a:rPr>
              <a:t>phương</a:t>
            </a:r>
            <a:r>
              <a:rPr lang="en-US" sz="3200" spc="-1" dirty="0">
                <a:solidFill>
                  <a:srgbClr val="000000"/>
                </a:solidFill>
                <a:latin typeface="Arial"/>
                <a:ea typeface="DejaVu Sans"/>
              </a:rPr>
              <a:t> </a:t>
            </a:r>
            <a:r>
              <a:rPr lang="en-US" sz="3200" spc="-1" dirty="0" err="1">
                <a:solidFill>
                  <a:srgbClr val="000000"/>
                </a:solidFill>
                <a:latin typeface="Arial"/>
                <a:ea typeface="DejaVu Sans"/>
              </a:rPr>
              <a:t>pháp</a:t>
            </a:r>
            <a:r>
              <a:rPr lang="en-US" sz="3200" spc="-1" dirty="0">
                <a:solidFill>
                  <a:srgbClr val="000000"/>
                </a:solidFill>
                <a:latin typeface="Arial"/>
                <a:ea typeface="DejaVu Sans"/>
              </a:rPr>
              <a:t>:</a:t>
            </a:r>
          </a:p>
          <a:p>
            <a:pPr marL="889200" lvl="1" indent="-323280">
              <a:spcBef>
                <a:spcPts val="1417"/>
              </a:spcBef>
              <a:buClr>
                <a:srgbClr val="000000"/>
              </a:buClr>
              <a:buSzPct val="45000"/>
              <a:buFont typeface="Wingdings" charset="2"/>
              <a:buChar char=""/>
            </a:pPr>
            <a:r>
              <a:rPr lang="en-US" sz="3200" spc="-1" dirty="0" err="1">
                <a:solidFill>
                  <a:srgbClr val="000000"/>
                </a:solidFill>
                <a:latin typeface="Arial"/>
                <a:ea typeface="DejaVu Sans"/>
              </a:rPr>
              <a:t>Mã</a:t>
            </a:r>
            <a:r>
              <a:rPr lang="en-US" sz="3200" spc="-1" dirty="0">
                <a:solidFill>
                  <a:srgbClr val="000000"/>
                </a:solidFill>
                <a:latin typeface="Arial"/>
                <a:ea typeface="DejaVu Sans"/>
              </a:rPr>
              <a:t> </a:t>
            </a:r>
            <a:r>
              <a:rPr lang="en-US" sz="3200" spc="-1" dirty="0" err="1">
                <a:solidFill>
                  <a:srgbClr val="000000"/>
                </a:solidFill>
                <a:latin typeface="Arial"/>
                <a:ea typeface="DejaVu Sans"/>
              </a:rPr>
              <a:t>hóa</a:t>
            </a:r>
            <a:r>
              <a:rPr lang="en-US" sz="3200" spc="-1" dirty="0">
                <a:solidFill>
                  <a:srgbClr val="000000"/>
                </a:solidFill>
                <a:latin typeface="Arial"/>
                <a:ea typeface="DejaVu Sans"/>
              </a:rPr>
              <a:t> </a:t>
            </a:r>
            <a:r>
              <a:rPr lang="en-US" sz="3200" spc="-1" dirty="0" err="1">
                <a:solidFill>
                  <a:srgbClr val="000000"/>
                </a:solidFill>
                <a:latin typeface="Arial"/>
                <a:ea typeface="DejaVu Sans"/>
              </a:rPr>
              <a:t>theo</a:t>
            </a:r>
            <a:r>
              <a:rPr lang="en-US" sz="3200" spc="-1" dirty="0">
                <a:solidFill>
                  <a:srgbClr val="000000"/>
                </a:solidFill>
                <a:latin typeface="Arial"/>
                <a:ea typeface="DejaVu Sans"/>
              </a:rPr>
              <a:t> </a:t>
            </a:r>
            <a:r>
              <a:rPr lang="en-US" sz="3200" spc="-1" dirty="0" err="1">
                <a:solidFill>
                  <a:srgbClr val="000000"/>
                </a:solidFill>
                <a:latin typeface="Arial"/>
                <a:ea typeface="DejaVu Sans"/>
              </a:rPr>
              <a:t>thời</a:t>
            </a:r>
            <a:r>
              <a:rPr lang="en-US" sz="3200" spc="-1" dirty="0">
                <a:solidFill>
                  <a:srgbClr val="000000"/>
                </a:solidFill>
                <a:latin typeface="Arial"/>
                <a:ea typeface="DejaVu Sans"/>
              </a:rPr>
              <a:t> </a:t>
            </a:r>
            <a:r>
              <a:rPr lang="en-US" sz="3200" spc="-1" dirty="0" err="1">
                <a:solidFill>
                  <a:srgbClr val="000000"/>
                </a:solidFill>
                <a:latin typeface="Arial"/>
                <a:ea typeface="DejaVu Sans"/>
              </a:rPr>
              <a:t>gian</a:t>
            </a:r>
            <a:r>
              <a:rPr lang="en-US" sz="3200" spc="-1" dirty="0">
                <a:solidFill>
                  <a:srgbClr val="000000"/>
                </a:solidFill>
                <a:latin typeface="Arial"/>
                <a:ea typeface="DejaVu Sans"/>
              </a:rPr>
              <a:t> </a:t>
            </a:r>
            <a:r>
              <a:rPr lang="en-US" sz="3200" spc="-1" dirty="0" err="1">
                <a:solidFill>
                  <a:srgbClr val="000000"/>
                </a:solidFill>
                <a:latin typeface="Arial"/>
                <a:ea typeface="DejaVu Sans"/>
              </a:rPr>
              <a:t>là</a:t>
            </a:r>
            <a:r>
              <a:rPr lang="en-US" sz="3200" spc="-1" dirty="0">
                <a:solidFill>
                  <a:srgbClr val="000000"/>
                </a:solidFill>
                <a:latin typeface="Arial"/>
                <a:ea typeface="DejaVu Sans"/>
              </a:rPr>
              <a:t> </a:t>
            </a:r>
            <a:r>
              <a:rPr lang="en-US" sz="3200" spc="-1" dirty="0" err="1">
                <a:solidFill>
                  <a:srgbClr val="000000"/>
                </a:solidFill>
                <a:latin typeface="Arial"/>
                <a:ea typeface="DejaVu Sans"/>
              </a:rPr>
              <a:t>mã</a:t>
            </a:r>
            <a:r>
              <a:rPr lang="en-US" sz="3200" spc="-1" dirty="0">
                <a:solidFill>
                  <a:srgbClr val="000000"/>
                </a:solidFill>
                <a:latin typeface="Arial"/>
                <a:ea typeface="DejaVu Sans"/>
              </a:rPr>
              <a:t> </a:t>
            </a:r>
            <a:r>
              <a:rPr lang="en-US" sz="3200" spc="-1" dirty="0" err="1">
                <a:solidFill>
                  <a:srgbClr val="000000"/>
                </a:solidFill>
                <a:latin typeface="Arial"/>
                <a:ea typeface="DejaVu Sans"/>
              </a:rPr>
              <a:t>hóa</a:t>
            </a:r>
            <a:r>
              <a:rPr lang="en-US" sz="3200" spc="-1" dirty="0">
                <a:solidFill>
                  <a:srgbClr val="000000"/>
                </a:solidFill>
                <a:latin typeface="Arial"/>
                <a:ea typeface="DejaVu Sans"/>
              </a:rPr>
              <a:t> </a:t>
            </a:r>
            <a:r>
              <a:rPr lang="en-US" sz="3200" spc="-1" dirty="0" err="1">
                <a:solidFill>
                  <a:srgbClr val="000000"/>
                </a:solidFill>
                <a:latin typeface="Arial"/>
                <a:ea typeface="DejaVu Sans"/>
              </a:rPr>
              <a:t>bản</a:t>
            </a:r>
            <a:r>
              <a:rPr lang="en-US" sz="3200" spc="-1" dirty="0">
                <a:solidFill>
                  <a:srgbClr val="000000"/>
                </a:solidFill>
                <a:latin typeface="Arial"/>
                <a:ea typeface="DejaVu Sans"/>
              </a:rPr>
              <a:t> tin </a:t>
            </a:r>
            <a:r>
              <a:rPr lang="en-US" sz="3200" spc="-1" dirty="0" err="1">
                <a:solidFill>
                  <a:srgbClr val="000000"/>
                </a:solidFill>
                <a:latin typeface="Arial"/>
                <a:ea typeface="DejaVu Sans"/>
              </a:rPr>
              <a:t>được</a:t>
            </a:r>
            <a:r>
              <a:rPr lang="en-US" sz="3200" spc="-1" dirty="0">
                <a:solidFill>
                  <a:srgbClr val="000000"/>
                </a:solidFill>
                <a:latin typeface="Arial"/>
                <a:ea typeface="DejaVu Sans"/>
              </a:rPr>
              <a:t> </a:t>
            </a:r>
            <a:r>
              <a:rPr lang="en-US" sz="3200" spc="-1" dirty="0" err="1">
                <a:solidFill>
                  <a:srgbClr val="000000"/>
                </a:solidFill>
                <a:latin typeface="Arial"/>
                <a:ea typeface="DejaVu Sans"/>
              </a:rPr>
              <a:t>biểu</a:t>
            </a:r>
            <a:r>
              <a:rPr lang="en-US" sz="3200" spc="-1" dirty="0">
                <a:solidFill>
                  <a:srgbClr val="000000"/>
                </a:solidFill>
                <a:latin typeface="Arial"/>
                <a:ea typeface="DejaVu Sans"/>
              </a:rPr>
              <a:t> </a:t>
            </a:r>
            <a:r>
              <a:rPr lang="en-US" sz="3200" spc="-1" dirty="0" err="1">
                <a:solidFill>
                  <a:srgbClr val="000000"/>
                </a:solidFill>
                <a:latin typeface="Arial"/>
                <a:ea typeface="DejaVu Sans"/>
              </a:rPr>
              <a:t>diễn</a:t>
            </a:r>
            <a:r>
              <a:rPr lang="en-US" sz="3200" spc="-1" dirty="0">
                <a:solidFill>
                  <a:srgbClr val="000000"/>
                </a:solidFill>
                <a:latin typeface="Arial"/>
                <a:ea typeface="DejaVu Sans"/>
              </a:rPr>
              <a:t> </a:t>
            </a:r>
            <a:r>
              <a:rPr lang="en-US" sz="3200" spc="-1" dirty="0" err="1">
                <a:solidFill>
                  <a:srgbClr val="000000"/>
                </a:solidFill>
                <a:latin typeface="Arial"/>
                <a:ea typeface="DejaVu Sans"/>
              </a:rPr>
              <a:t>theo</a:t>
            </a:r>
            <a:r>
              <a:rPr lang="en-US" sz="3200" spc="-1" dirty="0">
                <a:solidFill>
                  <a:srgbClr val="000000"/>
                </a:solidFill>
                <a:latin typeface="Arial"/>
                <a:ea typeface="DejaVu Sans"/>
              </a:rPr>
              <a:t> </a:t>
            </a:r>
            <a:r>
              <a:rPr lang="en-US" sz="3200" spc="-1" dirty="0" err="1">
                <a:solidFill>
                  <a:srgbClr val="000000"/>
                </a:solidFill>
                <a:latin typeface="Arial"/>
                <a:ea typeface="DejaVu Sans"/>
              </a:rPr>
              <a:t>thời</a:t>
            </a:r>
            <a:r>
              <a:rPr lang="en-US" sz="3200" spc="-1" dirty="0">
                <a:solidFill>
                  <a:srgbClr val="000000"/>
                </a:solidFill>
                <a:latin typeface="Arial"/>
                <a:ea typeface="DejaVu Sans"/>
              </a:rPr>
              <a:t> </a:t>
            </a:r>
            <a:r>
              <a:rPr lang="en-US" sz="3200" spc="-1" dirty="0" err="1">
                <a:solidFill>
                  <a:srgbClr val="000000"/>
                </a:solidFill>
                <a:latin typeface="Arial"/>
                <a:ea typeface="DejaVu Sans"/>
              </a:rPr>
              <a:t>gian</a:t>
            </a:r>
            <a:endParaRPr lang="en-US" sz="3200" spc="-1" dirty="0">
              <a:solidFill>
                <a:srgbClr val="000000"/>
              </a:solidFill>
              <a:latin typeface="Arial"/>
              <a:ea typeface="DejaVu Sans"/>
            </a:endParaRPr>
          </a:p>
          <a:p>
            <a:pPr marL="889200" lvl="1" indent="-323280">
              <a:spcBef>
                <a:spcPts val="1417"/>
              </a:spcBef>
              <a:buClr>
                <a:srgbClr val="000000"/>
              </a:buClr>
              <a:buSzPct val="45000"/>
              <a:buFont typeface="Wingdings" charset="2"/>
              <a:buChar char=""/>
            </a:pPr>
            <a:r>
              <a:rPr lang="en-US" sz="3200" spc="-1" dirty="0" err="1">
                <a:solidFill>
                  <a:srgbClr val="000000"/>
                </a:solidFill>
                <a:latin typeface="Arial"/>
                <a:ea typeface="DejaVu Sans"/>
              </a:rPr>
              <a:t>Mã</a:t>
            </a:r>
            <a:r>
              <a:rPr lang="en-US" sz="3200" spc="-1" dirty="0">
                <a:solidFill>
                  <a:srgbClr val="000000"/>
                </a:solidFill>
                <a:latin typeface="Arial"/>
                <a:ea typeface="DejaVu Sans"/>
              </a:rPr>
              <a:t> </a:t>
            </a:r>
            <a:r>
              <a:rPr lang="en-US" sz="3200" spc="-1" dirty="0" err="1">
                <a:solidFill>
                  <a:srgbClr val="000000"/>
                </a:solidFill>
                <a:latin typeface="Arial"/>
                <a:ea typeface="DejaVu Sans"/>
              </a:rPr>
              <a:t>hóa</a:t>
            </a:r>
            <a:r>
              <a:rPr lang="en-US" sz="3200" spc="-1" dirty="0">
                <a:solidFill>
                  <a:srgbClr val="000000"/>
                </a:solidFill>
                <a:latin typeface="Arial"/>
                <a:ea typeface="DejaVu Sans"/>
              </a:rPr>
              <a:t> </a:t>
            </a:r>
            <a:r>
              <a:rPr lang="en-US" sz="3200" spc="-1" dirty="0" err="1">
                <a:solidFill>
                  <a:srgbClr val="000000"/>
                </a:solidFill>
                <a:latin typeface="Arial"/>
                <a:ea typeface="DejaVu Sans"/>
              </a:rPr>
              <a:t>theo</a:t>
            </a:r>
            <a:r>
              <a:rPr lang="en-US" sz="3200" spc="-1" dirty="0">
                <a:solidFill>
                  <a:srgbClr val="000000"/>
                </a:solidFill>
                <a:latin typeface="Arial"/>
                <a:ea typeface="DejaVu Sans"/>
              </a:rPr>
              <a:t> </a:t>
            </a:r>
            <a:r>
              <a:rPr lang="en-US" sz="3200" spc="-1" dirty="0" err="1">
                <a:solidFill>
                  <a:srgbClr val="000000"/>
                </a:solidFill>
                <a:latin typeface="Arial"/>
                <a:ea typeface="DejaVu Sans"/>
              </a:rPr>
              <a:t>tần</a:t>
            </a:r>
            <a:r>
              <a:rPr lang="en-US" sz="3200" spc="-1" dirty="0">
                <a:solidFill>
                  <a:srgbClr val="000000"/>
                </a:solidFill>
                <a:latin typeface="Arial"/>
                <a:ea typeface="DejaVu Sans"/>
              </a:rPr>
              <a:t> </a:t>
            </a:r>
            <a:r>
              <a:rPr lang="en-US" sz="3200" spc="-1" dirty="0" err="1">
                <a:solidFill>
                  <a:srgbClr val="000000"/>
                </a:solidFill>
                <a:latin typeface="Arial"/>
                <a:ea typeface="DejaVu Sans"/>
              </a:rPr>
              <a:t>số</a:t>
            </a:r>
            <a:r>
              <a:rPr lang="en-US" sz="3200" spc="-1" dirty="0">
                <a:solidFill>
                  <a:srgbClr val="000000"/>
                </a:solidFill>
                <a:latin typeface="Arial"/>
                <a:ea typeface="DejaVu Sans"/>
              </a:rPr>
              <a:t> </a:t>
            </a:r>
            <a:r>
              <a:rPr lang="en-US" sz="3200" spc="-1" dirty="0" err="1">
                <a:solidFill>
                  <a:srgbClr val="000000"/>
                </a:solidFill>
                <a:latin typeface="Arial"/>
                <a:ea typeface="DejaVu Sans"/>
              </a:rPr>
              <a:t>là</a:t>
            </a:r>
            <a:r>
              <a:rPr lang="en-US" sz="3200" spc="-1" dirty="0">
                <a:solidFill>
                  <a:srgbClr val="000000"/>
                </a:solidFill>
                <a:latin typeface="Arial"/>
                <a:ea typeface="DejaVu Sans"/>
              </a:rPr>
              <a:t> </a:t>
            </a:r>
            <a:r>
              <a:rPr lang="en-US" sz="3200" spc="-1" dirty="0" err="1">
                <a:solidFill>
                  <a:srgbClr val="000000"/>
                </a:solidFill>
                <a:latin typeface="Arial"/>
                <a:ea typeface="DejaVu Sans"/>
              </a:rPr>
              <a:t>mã</a:t>
            </a:r>
            <a:r>
              <a:rPr lang="en-US" sz="3200" spc="-1" dirty="0">
                <a:solidFill>
                  <a:srgbClr val="000000"/>
                </a:solidFill>
                <a:latin typeface="Arial"/>
                <a:ea typeface="DejaVu Sans"/>
              </a:rPr>
              <a:t> </a:t>
            </a:r>
            <a:r>
              <a:rPr lang="en-US" sz="3200" spc="-1" dirty="0" err="1">
                <a:solidFill>
                  <a:srgbClr val="000000"/>
                </a:solidFill>
                <a:latin typeface="Arial"/>
                <a:ea typeface="DejaVu Sans"/>
              </a:rPr>
              <a:t>hóa</a:t>
            </a:r>
            <a:r>
              <a:rPr lang="en-US" sz="3200" spc="-1" dirty="0">
                <a:solidFill>
                  <a:srgbClr val="000000"/>
                </a:solidFill>
                <a:latin typeface="Arial"/>
                <a:ea typeface="DejaVu Sans"/>
              </a:rPr>
              <a:t> </a:t>
            </a:r>
            <a:r>
              <a:rPr lang="en-US" sz="3200" spc="-1" dirty="0" err="1">
                <a:solidFill>
                  <a:srgbClr val="000000"/>
                </a:solidFill>
                <a:latin typeface="Arial"/>
                <a:ea typeface="DejaVu Sans"/>
              </a:rPr>
              <a:t>bản</a:t>
            </a:r>
            <a:r>
              <a:rPr lang="en-US" sz="3200" spc="-1" dirty="0">
                <a:solidFill>
                  <a:srgbClr val="000000"/>
                </a:solidFill>
                <a:latin typeface="Arial"/>
                <a:ea typeface="DejaVu Sans"/>
              </a:rPr>
              <a:t> tin </a:t>
            </a:r>
            <a:r>
              <a:rPr lang="en-US" sz="3200" spc="-1" dirty="0" err="1">
                <a:solidFill>
                  <a:srgbClr val="000000"/>
                </a:solidFill>
                <a:latin typeface="Arial"/>
                <a:ea typeface="DejaVu Sans"/>
              </a:rPr>
              <a:t>được</a:t>
            </a:r>
            <a:r>
              <a:rPr lang="en-US" sz="3200" spc="-1" dirty="0">
                <a:solidFill>
                  <a:srgbClr val="000000"/>
                </a:solidFill>
                <a:latin typeface="Arial"/>
                <a:ea typeface="DejaVu Sans"/>
              </a:rPr>
              <a:t> </a:t>
            </a:r>
            <a:r>
              <a:rPr lang="en-US" sz="3200" spc="-1" dirty="0" err="1">
                <a:solidFill>
                  <a:srgbClr val="000000"/>
                </a:solidFill>
                <a:latin typeface="Arial"/>
                <a:ea typeface="DejaVu Sans"/>
              </a:rPr>
              <a:t>biểu</a:t>
            </a:r>
            <a:r>
              <a:rPr lang="en-US" sz="3200" spc="-1" dirty="0">
                <a:solidFill>
                  <a:srgbClr val="000000"/>
                </a:solidFill>
                <a:latin typeface="Arial"/>
                <a:ea typeface="DejaVu Sans"/>
              </a:rPr>
              <a:t> </a:t>
            </a:r>
            <a:r>
              <a:rPr lang="en-US" sz="3200" spc="-1" dirty="0" err="1">
                <a:solidFill>
                  <a:srgbClr val="000000"/>
                </a:solidFill>
                <a:latin typeface="Arial"/>
                <a:ea typeface="DejaVu Sans"/>
              </a:rPr>
              <a:t>diễn</a:t>
            </a:r>
            <a:r>
              <a:rPr lang="en-US" sz="3200" spc="-1" dirty="0">
                <a:solidFill>
                  <a:srgbClr val="000000"/>
                </a:solidFill>
                <a:latin typeface="Arial"/>
                <a:ea typeface="DejaVu Sans"/>
              </a:rPr>
              <a:t> </a:t>
            </a:r>
            <a:r>
              <a:rPr lang="en-US" sz="3200" spc="-1" dirty="0" err="1">
                <a:solidFill>
                  <a:srgbClr val="000000"/>
                </a:solidFill>
                <a:latin typeface="Arial"/>
                <a:ea typeface="DejaVu Sans"/>
              </a:rPr>
              <a:t>theo</a:t>
            </a:r>
            <a:r>
              <a:rPr lang="en-US" sz="3200" spc="-1" dirty="0">
                <a:solidFill>
                  <a:srgbClr val="000000"/>
                </a:solidFill>
                <a:latin typeface="Arial"/>
                <a:ea typeface="DejaVu Sans"/>
              </a:rPr>
              <a:t> </a:t>
            </a:r>
            <a:r>
              <a:rPr lang="en-US" sz="3200" spc="-1" dirty="0" err="1">
                <a:solidFill>
                  <a:srgbClr val="000000"/>
                </a:solidFill>
                <a:latin typeface="Arial"/>
                <a:ea typeface="DejaVu Sans"/>
              </a:rPr>
              <a:t>tần</a:t>
            </a:r>
            <a:r>
              <a:rPr lang="en-US" sz="3200" spc="-1" dirty="0">
                <a:solidFill>
                  <a:srgbClr val="000000"/>
                </a:solidFill>
                <a:latin typeface="Arial"/>
                <a:ea typeface="DejaVu Sans"/>
              </a:rPr>
              <a:t> </a:t>
            </a:r>
            <a:r>
              <a:rPr lang="en-US" sz="3200" spc="-1" dirty="0" err="1">
                <a:solidFill>
                  <a:srgbClr val="000000"/>
                </a:solidFill>
                <a:latin typeface="Arial"/>
                <a:ea typeface="DejaVu Sans"/>
              </a:rPr>
              <a:t>số</a:t>
            </a:r>
            <a:endParaRPr lang="en-US" sz="3200" spc="-1" dirty="0">
              <a:solidFill>
                <a:srgbClr val="000000"/>
              </a:solidFill>
              <a:latin typeface="Arial"/>
              <a:ea typeface="DejaVu Sans"/>
            </a:endParaRPr>
          </a:p>
          <a:p>
            <a:pPr marL="889200" lvl="1" indent="-323280">
              <a:spcBef>
                <a:spcPts val="1417"/>
              </a:spcBef>
              <a:buClr>
                <a:srgbClr val="000000"/>
              </a:buClr>
              <a:buSzPct val="45000"/>
              <a:buFont typeface="Wingdings" charset="2"/>
              <a:buChar char=""/>
            </a:pPr>
            <a:r>
              <a:rPr lang="en-US" sz="3200" spc="-1" dirty="0" err="1">
                <a:solidFill>
                  <a:srgbClr val="000000"/>
                </a:solidFill>
                <a:latin typeface="Arial"/>
                <a:ea typeface="DejaVu Sans"/>
              </a:rPr>
              <a:t>Mã</a:t>
            </a:r>
            <a:r>
              <a:rPr lang="en-US" sz="3200" spc="-1" dirty="0">
                <a:solidFill>
                  <a:srgbClr val="000000"/>
                </a:solidFill>
                <a:latin typeface="Arial"/>
                <a:ea typeface="DejaVu Sans"/>
              </a:rPr>
              <a:t> </a:t>
            </a:r>
            <a:r>
              <a:rPr lang="en-US" sz="3200" spc="-1" dirty="0" err="1">
                <a:solidFill>
                  <a:srgbClr val="000000"/>
                </a:solidFill>
                <a:latin typeface="Arial"/>
                <a:ea typeface="DejaVu Sans"/>
              </a:rPr>
              <a:t>hóa</a:t>
            </a:r>
            <a:r>
              <a:rPr lang="en-US" sz="3200" spc="-1" dirty="0">
                <a:solidFill>
                  <a:srgbClr val="000000"/>
                </a:solidFill>
                <a:latin typeface="Arial"/>
                <a:ea typeface="DejaVu Sans"/>
              </a:rPr>
              <a:t> </a:t>
            </a:r>
            <a:r>
              <a:rPr lang="en-US" sz="3200" spc="-1" dirty="0" err="1">
                <a:solidFill>
                  <a:srgbClr val="000000"/>
                </a:solidFill>
                <a:latin typeface="Arial"/>
                <a:ea typeface="DejaVu Sans"/>
              </a:rPr>
              <a:t>mô</a:t>
            </a:r>
            <a:r>
              <a:rPr lang="en-US" sz="3200" spc="-1" dirty="0">
                <a:solidFill>
                  <a:srgbClr val="000000"/>
                </a:solidFill>
                <a:latin typeface="Arial"/>
                <a:ea typeface="DejaVu Sans"/>
              </a:rPr>
              <a:t> </a:t>
            </a:r>
            <a:r>
              <a:rPr lang="en-US" sz="3200" spc="-1" dirty="0" err="1">
                <a:solidFill>
                  <a:srgbClr val="000000"/>
                </a:solidFill>
                <a:latin typeface="Arial"/>
                <a:ea typeface="DejaVu Sans"/>
              </a:rPr>
              <a:t>hình</a:t>
            </a:r>
            <a:r>
              <a:rPr lang="en-US" sz="3200" spc="-1" dirty="0">
                <a:solidFill>
                  <a:srgbClr val="000000"/>
                </a:solidFill>
                <a:latin typeface="Arial"/>
                <a:ea typeface="DejaVu Sans"/>
              </a:rPr>
              <a:t> </a:t>
            </a:r>
            <a:r>
              <a:rPr lang="en-US" sz="3200" spc="-1" dirty="0" err="1">
                <a:solidFill>
                  <a:srgbClr val="000000"/>
                </a:solidFill>
                <a:latin typeface="Arial"/>
                <a:ea typeface="DejaVu Sans"/>
              </a:rPr>
              <a:t>nguồn</a:t>
            </a:r>
            <a:r>
              <a:rPr lang="en-US" sz="3200" spc="-1" dirty="0">
                <a:solidFill>
                  <a:srgbClr val="000000"/>
                </a:solidFill>
                <a:latin typeface="Arial"/>
                <a:ea typeface="DejaVu Sans"/>
              </a:rPr>
              <a:t> </a:t>
            </a:r>
            <a:r>
              <a:rPr lang="en-US" sz="3200" spc="-1" dirty="0" err="1">
                <a:solidFill>
                  <a:srgbClr val="000000"/>
                </a:solidFill>
                <a:latin typeface="Arial"/>
                <a:ea typeface="DejaVu Sans"/>
              </a:rPr>
              <a:t>là</a:t>
            </a:r>
            <a:r>
              <a:rPr lang="en-US" sz="3200" spc="-1" dirty="0">
                <a:solidFill>
                  <a:srgbClr val="000000"/>
                </a:solidFill>
                <a:latin typeface="Arial"/>
                <a:ea typeface="DejaVu Sans"/>
              </a:rPr>
              <a:t> </a:t>
            </a:r>
            <a:r>
              <a:rPr lang="en-US" sz="3200" spc="-1" dirty="0" err="1">
                <a:solidFill>
                  <a:srgbClr val="000000"/>
                </a:solidFill>
                <a:latin typeface="Arial"/>
                <a:ea typeface="DejaVu Sans"/>
              </a:rPr>
              <a:t>tìm</a:t>
            </a:r>
            <a:r>
              <a:rPr lang="en-US" sz="3200" spc="-1" dirty="0">
                <a:solidFill>
                  <a:srgbClr val="000000"/>
                </a:solidFill>
                <a:latin typeface="Arial"/>
                <a:ea typeface="DejaVu Sans"/>
              </a:rPr>
              <a:t> </a:t>
            </a:r>
            <a:r>
              <a:rPr lang="en-US" sz="3200" spc="-1" dirty="0" err="1">
                <a:solidFill>
                  <a:srgbClr val="000000"/>
                </a:solidFill>
                <a:latin typeface="Arial"/>
                <a:ea typeface="DejaVu Sans"/>
              </a:rPr>
              <a:t>mô</a:t>
            </a:r>
            <a:r>
              <a:rPr lang="en-US" sz="3200" spc="-1" dirty="0">
                <a:solidFill>
                  <a:srgbClr val="000000"/>
                </a:solidFill>
                <a:latin typeface="Arial"/>
                <a:ea typeface="DejaVu Sans"/>
              </a:rPr>
              <a:t> </a:t>
            </a:r>
            <a:r>
              <a:rPr lang="en-US" sz="3200" spc="-1" dirty="0" err="1">
                <a:solidFill>
                  <a:srgbClr val="000000"/>
                </a:solidFill>
                <a:latin typeface="Arial"/>
                <a:ea typeface="DejaVu Sans"/>
              </a:rPr>
              <a:t>hình</a:t>
            </a:r>
            <a:r>
              <a:rPr lang="en-US" sz="3200" spc="-1" dirty="0">
                <a:solidFill>
                  <a:srgbClr val="000000"/>
                </a:solidFill>
                <a:latin typeface="Arial"/>
                <a:ea typeface="DejaVu Sans"/>
              </a:rPr>
              <a:t> </a:t>
            </a:r>
            <a:r>
              <a:rPr lang="en-US" sz="3200" spc="-1" dirty="0" err="1">
                <a:solidFill>
                  <a:srgbClr val="000000"/>
                </a:solidFill>
                <a:latin typeface="Arial"/>
                <a:ea typeface="DejaVu Sans"/>
              </a:rPr>
              <a:t>toán</a:t>
            </a:r>
            <a:r>
              <a:rPr lang="en-US" sz="3200" spc="-1" dirty="0">
                <a:solidFill>
                  <a:srgbClr val="000000"/>
                </a:solidFill>
                <a:latin typeface="Arial"/>
                <a:ea typeface="DejaVu Sans"/>
              </a:rPr>
              <a:t> </a:t>
            </a:r>
            <a:r>
              <a:rPr lang="en-US" sz="3200" spc="-1" dirty="0" err="1">
                <a:solidFill>
                  <a:srgbClr val="000000"/>
                </a:solidFill>
                <a:latin typeface="Arial"/>
                <a:ea typeface="DejaVu Sans"/>
              </a:rPr>
              <a:t>học</a:t>
            </a:r>
            <a:r>
              <a:rPr lang="en-US" sz="3200" spc="-1" dirty="0">
                <a:solidFill>
                  <a:srgbClr val="000000"/>
                </a:solidFill>
                <a:latin typeface="Arial"/>
                <a:ea typeface="DejaVu Sans"/>
              </a:rPr>
              <a:t> </a:t>
            </a:r>
            <a:r>
              <a:rPr lang="en-US" sz="3200" spc="-1" dirty="0" err="1">
                <a:solidFill>
                  <a:srgbClr val="000000"/>
                </a:solidFill>
                <a:latin typeface="Arial"/>
                <a:ea typeface="DejaVu Sans"/>
              </a:rPr>
              <a:t>cho</a:t>
            </a:r>
            <a:r>
              <a:rPr lang="en-US" sz="3200" spc="-1" dirty="0">
                <a:solidFill>
                  <a:srgbClr val="000000"/>
                </a:solidFill>
                <a:latin typeface="Arial"/>
                <a:ea typeface="DejaVu Sans"/>
              </a:rPr>
              <a:t> </a:t>
            </a:r>
            <a:r>
              <a:rPr lang="en-US" sz="3200" spc="-1" dirty="0" err="1">
                <a:solidFill>
                  <a:srgbClr val="000000"/>
                </a:solidFill>
                <a:latin typeface="Arial"/>
                <a:ea typeface="DejaVu Sans"/>
              </a:rPr>
              <a:t>nguồn</a:t>
            </a:r>
            <a:r>
              <a:rPr lang="en-US" sz="3200" spc="-1" dirty="0">
                <a:solidFill>
                  <a:srgbClr val="000000"/>
                </a:solidFill>
                <a:latin typeface="Arial"/>
                <a:ea typeface="DejaVu Sans"/>
              </a:rPr>
              <a:t> </a:t>
            </a:r>
            <a:r>
              <a:rPr lang="en-US" sz="3200" spc="-1" dirty="0" err="1">
                <a:solidFill>
                  <a:srgbClr val="000000"/>
                </a:solidFill>
                <a:latin typeface="Arial"/>
                <a:ea typeface="DejaVu Sans"/>
              </a:rPr>
              <a:t>và</a:t>
            </a:r>
            <a:r>
              <a:rPr lang="en-US" sz="3200" spc="-1" dirty="0">
                <a:solidFill>
                  <a:srgbClr val="000000"/>
                </a:solidFill>
                <a:latin typeface="Arial"/>
                <a:ea typeface="DejaVu Sans"/>
              </a:rPr>
              <a:t> </a:t>
            </a:r>
            <a:r>
              <a:rPr lang="en-US" sz="3200" spc="-1" dirty="0" err="1">
                <a:solidFill>
                  <a:srgbClr val="000000"/>
                </a:solidFill>
                <a:latin typeface="Arial"/>
                <a:ea typeface="DejaVu Sans"/>
              </a:rPr>
              <a:t>mã</a:t>
            </a:r>
            <a:r>
              <a:rPr lang="en-US" sz="3200" spc="-1" dirty="0">
                <a:solidFill>
                  <a:srgbClr val="000000"/>
                </a:solidFill>
                <a:latin typeface="Arial"/>
                <a:ea typeface="DejaVu Sans"/>
              </a:rPr>
              <a:t> </a:t>
            </a:r>
            <a:r>
              <a:rPr lang="en-US" sz="3200" spc="-1" dirty="0" err="1">
                <a:solidFill>
                  <a:srgbClr val="000000"/>
                </a:solidFill>
                <a:latin typeface="Arial"/>
                <a:ea typeface="DejaVu Sans"/>
              </a:rPr>
              <a:t>hóa</a:t>
            </a:r>
            <a:r>
              <a:rPr lang="en-US" sz="3200" spc="-1" dirty="0">
                <a:solidFill>
                  <a:srgbClr val="000000"/>
                </a:solidFill>
                <a:latin typeface="Arial"/>
                <a:ea typeface="DejaVu Sans"/>
              </a:rPr>
              <a:t> </a:t>
            </a:r>
            <a:r>
              <a:rPr lang="en-US" sz="3200" spc="-1" dirty="0" err="1">
                <a:solidFill>
                  <a:srgbClr val="000000"/>
                </a:solidFill>
                <a:latin typeface="Arial"/>
                <a:ea typeface="DejaVu Sans"/>
              </a:rPr>
              <a:t>các</a:t>
            </a:r>
            <a:r>
              <a:rPr lang="en-US" sz="3200" spc="-1" dirty="0">
                <a:solidFill>
                  <a:srgbClr val="000000"/>
                </a:solidFill>
                <a:latin typeface="Arial"/>
                <a:ea typeface="DejaVu Sans"/>
              </a:rPr>
              <a:t> </a:t>
            </a:r>
            <a:r>
              <a:rPr lang="en-US" sz="3200" spc="-1" dirty="0" err="1">
                <a:solidFill>
                  <a:srgbClr val="000000"/>
                </a:solidFill>
                <a:latin typeface="Arial"/>
                <a:ea typeface="DejaVu Sans"/>
              </a:rPr>
              <a:t>tham</a:t>
            </a:r>
            <a:r>
              <a:rPr lang="en-US" sz="3200" spc="-1" dirty="0">
                <a:solidFill>
                  <a:srgbClr val="000000"/>
                </a:solidFill>
                <a:latin typeface="Arial"/>
                <a:ea typeface="DejaVu Sans"/>
              </a:rPr>
              <a:t> </a:t>
            </a:r>
            <a:r>
              <a:rPr lang="en-US" sz="3200" spc="-1" dirty="0" err="1">
                <a:solidFill>
                  <a:srgbClr val="000000"/>
                </a:solidFill>
                <a:latin typeface="Arial"/>
                <a:ea typeface="DejaVu Sans"/>
              </a:rPr>
              <a:t>số</a:t>
            </a:r>
            <a:r>
              <a:rPr lang="en-US" sz="3200" spc="-1" dirty="0">
                <a:solidFill>
                  <a:srgbClr val="000000"/>
                </a:solidFill>
                <a:latin typeface="Arial"/>
                <a:ea typeface="DejaVu Sans"/>
              </a:rPr>
              <a:t> </a:t>
            </a:r>
            <a:r>
              <a:rPr lang="en-US" sz="3200" spc="-1" dirty="0" err="1">
                <a:solidFill>
                  <a:srgbClr val="000000"/>
                </a:solidFill>
                <a:latin typeface="Arial"/>
                <a:ea typeface="DejaVu Sans"/>
              </a:rPr>
              <a:t>của</a:t>
            </a:r>
            <a:r>
              <a:rPr lang="en-US" sz="3200" spc="-1" dirty="0">
                <a:solidFill>
                  <a:srgbClr val="000000"/>
                </a:solidFill>
                <a:latin typeface="Arial"/>
                <a:ea typeface="DejaVu Sans"/>
              </a:rPr>
              <a:t> </a:t>
            </a:r>
            <a:r>
              <a:rPr lang="en-US" sz="3200" spc="-1" dirty="0" err="1">
                <a:solidFill>
                  <a:srgbClr val="000000"/>
                </a:solidFill>
                <a:latin typeface="Arial"/>
                <a:ea typeface="DejaVu Sans"/>
              </a:rPr>
              <a:t>mô</a:t>
            </a:r>
            <a:r>
              <a:rPr lang="en-US" sz="3200" spc="-1" dirty="0">
                <a:solidFill>
                  <a:srgbClr val="000000"/>
                </a:solidFill>
                <a:latin typeface="Arial"/>
                <a:ea typeface="DejaVu Sans"/>
              </a:rPr>
              <a:t> </a:t>
            </a:r>
            <a:r>
              <a:rPr lang="en-US" sz="3200" spc="-1" dirty="0" err="1">
                <a:solidFill>
                  <a:srgbClr val="000000"/>
                </a:solidFill>
                <a:latin typeface="Arial"/>
                <a:ea typeface="DejaVu Sans"/>
              </a:rPr>
              <a:t>hình</a:t>
            </a:r>
            <a:endParaRPr lang="en-US" sz="3200" spc="-1" dirty="0">
              <a:solidFill>
                <a:srgbClr val="000000"/>
              </a:solidFill>
              <a:latin typeface="Arial"/>
              <a:ea typeface="DejaVu Sans"/>
            </a:endParaRPr>
          </a:p>
        </p:txBody>
      </p:sp>
    </p:spTree>
    <p:extLst>
      <p:ext uri="{BB962C8B-B14F-4D97-AF65-F5344CB8AC3E}">
        <p14:creationId xmlns:p14="http://schemas.microsoft.com/office/powerpoint/2010/main" val="244411490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4.1. Cơ bản về mã (Cont.)</a:t>
            </a:r>
            <a:endParaRPr lang="en-US" sz="4400" b="0" strike="noStrike" spc="-1">
              <a:latin typeface="Arial"/>
            </a:endParaRPr>
          </a:p>
        </p:txBody>
      </p:sp>
      <p:sp>
        <p:nvSpPr>
          <p:cNvPr id="394"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marL="228600" indent="-21960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Các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loại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mã</a:t>
            </a:r>
            <a:r>
              <a:rPr lang="en-US" sz="2800" b="0" strike="noStrike" spc="-1" dirty="0">
                <a:solidFill>
                  <a:srgbClr val="000000"/>
                </a:solidFill>
                <a:latin typeface="Calibri"/>
                <a:ea typeface="DejaVu Sans"/>
              </a:rPr>
              <a:t>:</a:t>
            </a:r>
            <a:endParaRPr lang="en-US" sz="28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duy</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nhất</a:t>
            </a:r>
            <a:r>
              <a:rPr lang="en-US" sz="2400" b="0" strike="noStrike" spc="-1" dirty="0">
                <a:solidFill>
                  <a:srgbClr val="000000"/>
                </a:solidFill>
                <a:latin typeface="Calibri"/>
                <a:ea typeface="DejaVu Sans"/>
              </a:rPr>
              <a:t> (Singular): </a:t>
            </a:r>
            <a:r>
              <a:rPr lang="en-US" sz="2400" b="0" strike="noStrike" spc="-1" dirty="0" err="1">
                <a:solidFill>
                  <a:srgbClr val="000000"/>
                </a:solidFill>
                <a:latin typeface="Calibri"/>
                <a:ea typeface="DejaVu Sans"/>
              </a:rPr>
              <a:t>Mỗi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từ</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là</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duy</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nhất</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cho</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một</a:t>
            </a:r>
            <a:r>
              <a:rPr lang="en-US" sz="2400" b="0" strike="noStrike" spc="-1" dirty="0">
                <a:solidFill>
                  <a:srgbClr val="000000"/>
                </a:solidFill>
                <a:latin typeface="Calibri"/>
                <a:ea typeface="DejaVu Sans"/>
              </a:rPr>
              <a:t> tin hay </a:t>
            </a:r>
            <a:r>
              <a:rPr lang="en-US" sz="2400" b="0" strike="noStrike" spc="-1" dirty="0" err="1">
                <a:solidFill>
                  <a:srgbClr val="000000"/>
                </a:solidFill>
                <a:latin typeface="Calibri"/>
                <a:ea typeface="DejaVu Sans"/>
              </a:rPr>
              <a:t>mỗi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từ</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chỉ</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xuất</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hiện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duy</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nhất</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một</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lần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trong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bảng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endParaRPr lang="en-US" sz="24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Ví</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dụ</a:t>
            </a:r>
            <a:r>
              <a:rPr lang="en-US" sz="2000" b="0" strike="noStrike" spc="-1" dirty="0">
                <a:solidFill>
                  <a:srgbClr val="000000"/>
                </a:solidFill>
                <a:latin typeface="Calibri"/>
                <a:ea typeface="DejaVu Sans"/>
              </a:rPr>
              <a:t>: 0001 </a:t>
            </a:r>
            <a:r>
              <a:rPr lang="en-US" sz="2000" b="0" strike="noStrike" spc="-1" dirty="0" err="1">
                <a:solidFill>
                  <a:srgbClr val="000000"/>
                </a:solidFill>
                <a:latin typeface="Calibri"/>
                <a:ea typeface="DejaVu Sans"/>
              </a:rPr>
              <a:t>đã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là</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từ</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của</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số</a:t>
            </a:r>
            <a:r>
              <a:rPr lang="en-US" sz="2000" b="0" strike="noStrike" spc="-1" dirty="0">
                <a:solidFill>
                  <a:srgbClr val="000000"/>
                </a:solidFill>
                <a:latin typeface="Calibri"/>
                <a:ea typeface="DejaVu Sans"/>
              </a:rPr>
              <a:t> “1” </a:t>
            </a:r>
            <a:r>
              <a:rPr lang="en-US" sz="2000" b="0" strike="noStrike" spc="-1" dirty="0" err="1">
                <a:solidFill>
                  <a:srgbClr val="000000"/>
                </a:solidFill>
                <a:latin typeface="Calibri"/>
                <a:ea typeface="DejaVu Sans"/>
              </a:rPr>
              <a:t>thì</a:t>
            </a:r>
            <a:r>
              <a:rPr lang="en-US" sz="2000" b="0" strike="noStrike" spc="-1" dirty="0">
                <a:solidFill>
                  <a:srgbClr val="000000"/>
                </a:solidFill>
                <a:latin typeface="Calibri"/>
                <a:ea typeface="DejaVu Sans"/>
              </a:rPr>
              <a:t> 0001 </a:t>
            </a:r>
            <a:r>
              <a:rPr lang="en-US" sz="2000" b="0" strike="noStrike" spc="-1" dirty="0" err="1">
                <a:solidFill>
                  <a:srgbClr val="000000"/>
                </a:solidFill>
                <a:latin typeface="Calibri"/>
                <a:ea typeface="DejaVu Sans"/>
              </a:rPr>
              <a:t>không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được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dùng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làm</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từ</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cho</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ký</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hiệu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nguồn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khác</a:t>
            </a:r>
            <a:endParaRPr lang="en-US" sz="20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Thông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thường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các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trong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các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hệ</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thống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truyền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thông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là</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duy</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nhất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trừ</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trong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ngôn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ngữ</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tự</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nhiên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có</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tồn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tại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các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từ</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đa</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ngĩa</a:t>
            </a:r>
            <a:r>
              <a:rPr lang="en-US" sz="2000" b="0" strike="noStrike" spc="-1" dirty="0">
                <a:solidFill>
                  <a:srgbClr val="000000"/>
                </a:solidFill>
                <a:latin typeface="Calibri"/>
                <a:ea typeface="DejaVu Sans"/>
              </a:rPr>
              <a:t>)</a:t>
            </a:r>
            <a:endParaRPr lang="en-US" sz="20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giải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được</a:t>
            </a:r>
            <a:r>
              <a:rPr lang="en-US" sz="2400" b="0" strike="noStrike" spc="-1" dirty="0">
                <a:solidFill>
                  <a:srgbClr val="000000"/>
                </a:solidFill>
                <a:latin typeface="Calibri"/>
                <a:ea typeface="DejaVu Sans"/>
              </a:rPr>
              <a:t> hay </a:t>
            </a:r>
            <a:r>
              <a:rPr lang="en-US" sz="2400" b="0" strike="noStrike" spc="-1" dirty="0" err="1">
                <a:solidFill>
                  <a:srgbClr val="000000"/>
                </a:solidFill>
                <a:latin typeface="Calibri"/>
                <a:ea typeface="DejaVu Sans"/>
              </a:rPr>
              <a:t>giải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duy</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nhất</a:t>
            </a:r>
            <a:r>
              <a:rPr lang="en-US" sz="2400" b="0" strike="noStrike" spc="-1" dirty="0">
                <a:solidFill>
                  <a:srgbClr val="000000"/>
                </a:solidFill>
                <a:latin typeface="Calibri"/>
                <a:ea typeface="DejaVu Sans"/>
              </a:rPr>
              <a:t> :</a:t>
            </a:r>
            <a:endParaRPr lang="en-US" sz="24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Là</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giải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duy</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nhất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từ</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bản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nhận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đc</a:t>
            </a:r>
            <a:r>
              <a:rPr lang="en-US" sz="2000" b="0" strike="noStrike" spc="-1" dirty="0">
                <a:solidFill>
                  <a:srgbClr val="000000"/>
                </a:solidFill>
                <a:latin typeface="Calibri"/>
                <a:ea typeface="DejaVu Sans"/>
              </a:rPr>
              <a:t> ta </a:t>
            </a:r>
            <a:r>
              <a:rPr lang="en-US" sz="2000" b="0" strike="noStrike" spc="-1" dirty="0" err="1">
                <a:solidFill>
                  <a:srgbClr val="000000"/>
                </a:solidFill>
                <a:latin typeface="Calibri"/>
                <a:ea typeface="DejaVu Sans"/>
              </a:rPr>
              <a:t>chỉ</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có</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thể</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chuyển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duy</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nhất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thành</a:t>
            </a:r>
            <a:r>
              <a:rPr lang="en-US" sz="2000" b="0" strike="noStrike" spc="-1" dirty="0">
                <a:solidFill>
                  <a:srgbClr val="000000"/>
                </a:solidFill>
                <a:latin typeface="Calibri"/>
                <a:ea typeface="DejaVu Sans"/>
              </a:rPr>
              <a:t> 1 </a:t>
            </a:r>
            <a:r>
              <a:rPr lang="en-US" sz="2000" b="0" strike="noStrike" spc="-1" dirty="0" err="1">
                <a:solidFill>
                  <a:srgbClr val="000000"/>
                </a:solidFill>
                <a:latin typeface="Calibri"/>
                <a:ea typeface="DejaVu Sans"/>
              </a:rPr>
              <a:t>bản</a:t>
            </a:r>
            <a:r>
              <a:rPr lang="en-US" sz="2000" b="0" strike="noStrike" spc="-1" dirty="0">
                <a:solidFill>
                  <a:srgbClr val="000000"/>
                </a:solidFill>
                <a:latin typeface="Calibri"/>
                <a:ea typeface="DejaVu Sans"/>
              </a:rPr>
              <a:t> tin)</a:t>
            </a:r>
            <a:endParaRPr lang="en-US" sz="20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Kết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quả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giải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lại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chính</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bản</a:t>
            </a:r>
            <a:r>
              <a:rPr lang="en-US" sz="2000" b="0" strike="noStrike" spc="-1" dirty="0">
                <a:solidFill>
                  <a:srgbClr val="000000"/>
                </a:solidFill>
                <a:latin typeface="Calibri"/>
                <a:ea typeface="DejaVu Sans"/>
              </a:rPr>
              <a:t> tin </a:t>
            </a:r>
            <a:r>
              <a:rPr lang="en-US" sz="2000" b="0" strike="noStrike" spc="-1" dirty="0" err="1">
                <a:solidFill>
                  <a:srgbClr val="000000"/>
                </a:solidFill>
                <a:latin typeface="Calibri"/>
                <a:ea typeface="DejaVu Sans"/>
              </a:rPr>
              <a:t>được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truyền</a:t>
            </a:r>
            <a:endParaRPr lang="en-US" sz="2000" b="0" strike="noStrike" spc="-1" dirty="0">
              <a:latin typeface="Arial"/>
            </a:endParaRPr>
          </a:p>
          <a:p>
            <a:pPr marL="1512000" lvl="6" indent="-208440">
              <a:lnSpc>
                <a:spcPct val="90000"/>
              </a:lnSpc>
              <a:spcBef>
                <a:spcPts val="499"/>
              </a:spcBef>
              <a:buClr>
                <a:srgbClr val="000000"/>
              </a:buClr>
              <a:buSzPct val="45000"/>
              <a:buFont typeface="Wingdings" charset="2"/>
              <a:buChar char=""/>
            </a:pPr>
            <a:r>
              <a:rPr lang="en-US" sz="2000" b="0" strike="noStrike" spc="-1" dirty="0" err="1">
                <a:solidFill>
                  <a:srgbClr val="000000"/>
                </a:solidFill>
                <a:latin typeface="Calibri"/>
                <a:ea typeface="DejaVu Sans"/>
              </a:rPr>
              <a:t>Từ</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chuỗi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ký</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hiệu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nhận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được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chỉ</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tồn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tại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duy</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nhất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một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cách</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tách</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nó</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thành</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chuỗi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các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từ</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 </a:t>
            </a:r>
            <a:r>
              <a:rPr lang="en-US" sz="2000" b="0" strike="noStrike" spc="-1" dirty="0" err="1">
                <a:solidFill>
                  <a:srgbClr val="000000"/>
                </a:solidFill>
                <a:latin typeface="Calibri"/>
                <a:ea typeface="DejaVu Sans"/>
              </a:rPr>
              <a:t>phân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tách</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được</a:t>
            </a:r>
            <a:endParaRPr lang="en-US" sz="2000" b="0" strike="noStrike" spc="-1" dirty="0">
              <a:latin typeface="Arial"/>
            </a:endParaRPr>
          </a:p>
          <a:p>
            <a:pPr marL="1728000" lvl="7" indent="-208440">
              <a:lnSpc>
                <a:spcPct val="90000"/>
              </a:lnSpc>
              <a:spcBef>
                <a:spcPts val="499"/>
              </a:spcBef>
              <a:buClr>
                <a:srgbClr val="000000"/>
              </a:buClr>
              <a:buSzPct val="45000"/>
              <a:buFont typeface="Wingdings" charset="2"/>
              <a:buChar char=""/>
            </a:pP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giải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được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không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tồn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tại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chuỗi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ký</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hiệu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của</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chuỗi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các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từ</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khác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nhau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lại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trùng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nhau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và</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mỗi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từ</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chỉ</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tương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ứng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duy</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nhất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với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một</a:t>
            </a:r>
            <a:r>
              <a:rPr lang="en-US" sz="2000" b="0" strike="noStrike" spc="-1" dirty="0">
                <a:solidFill>
                  <a:srgbClr val="000000"/>
                </a:solidFill>
                <a:latin typeface="Calibri"/>
                <a:ea typeface="DejaVu Sans"/>
              </a:rPr>
              <a:t> tin</a:t>
            </a:r>
            <a:endParaRPr lang="en-US" sz="2000" b="0" strike="noStrike" spc="-1" dirty="0">
              <a:latin typeface="Arial"/>
            </a:endParaRPr>
          </a:p>
          <a:p>
            <a:pPr>
              <a:lnSpc>
                <a:spcPct val="90000"/>
              </a:lnSpc>
              <a:spcBef>
                <a:spcPts val="499"/>
              </a:spcBef>
            </a:pPr>
            <a:endParaRPr lang="en-US" sz="2000" b="0" strike="noStrike" spc="-1" dirty="0">
              <a:latin typeface="Arial"/>
            </a:endParaRPr>
          </a:p>
          <a:p>
            <a:pPr marL="914400">
              <a:lnSpc>
                <a:spcPct val="90000"/>
              </a:lnSpc>
              <a:spcBef>
                <a:spcPts val="499"/>
              </a:spcBef>
            </a:pPr>
            <a:endParaRPr lang="en-US" sz="2000" b="0" strike="noStrike" spc="-1" dirty="0">
              <a:latin typeface="Arial"/>
            </a:endParaRPr>
          </a:p>
          <a:p>
            <a:pPr marL="914400">
              <a:lnSpc>
                <a:spcPct val="100000"/>
              </a:lnSpc>
            </a:pPr>
            <a:endParaRPr lang="en-US" sz="2000" b="0" strike="noStrike" spc="-1" dirty="0">
              <a:latin typeface="Arial"/>
            </a:endParaRPr>
          </a:p>
          <a:p>
            <a:pPr marL="914400">
              <a:lnSpc>
                <a:spcPct val="100000"/>
              </a:lnSpc>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CustomShape 1"/>
          <p:cNvSpPr/>
          <p:nvPr/>
        </p:nvSpPr>
        <p:spPr>
          <a:xfrm>
            <a:off x="609480" y="273600"/>
            <a:ext cx="10971720" cy="1144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dirty="0">
                <a:solidFill>
                  <a:srgbClr val="000000"/>
                </a:solidFill>
                <a:latin typeface="Arial"/>
                <a:ea typeface="DejaVu Sans"/>
              </a:rPr>
              <a:t>4.10.1.  </a:t>
            </a:r>
            <a:r>
              <a:rPr lang="en-US" sz="4400" b="0" strike="noStrike" spc="-1" dirty="0" err="1">
                <a:solidFill>
                  <a:srgbClr val="000000"/>
                </a:solidFill>
                <a:latin typeface="Arial"/>
                <a:ea typeface="DejaVu Sans"/>
              </a:rPr>
              <a:t>Mã</a:t>
            </a:r>
            <a:r>
              <a:rPr lang="en-US" sz="4400" b="0" strike="noStrike" spc="-1" dirty="0">
                <a:solidFill>
                  <a:srgbClr val="000000"/>
                </a:solidFill>
                <a:latin typeface="Arial"/>
                <a:ea typeface="DejaVu Sans"/>
              </a:rPr>
              <a:t> </a:t>
            </a:r>
            <a:r>
              <a:rPr lang="en-US" sz="4400" b="0" strike="noStrike" spc="-1" dirty="0" err="1">
                <a:solidFill>
                  <a:srgbClr val="000000"/>
                </a:solidFill>
                <a:latin typeface="Arial"/>
                <a:ea typeface="DejaVu Sans"/>
              </a:rPr>
              <a:t>nguồn</a:t>
            </a:r>
            <a:r>
              <a:rPr lang="en-US" sz="4400" b="0" strike="noStrike" spc="-1" dirty="0">
                <a:solidFill>
                  <a:srgbClr val="000000"/>
                </a:solidFill>
                <a:latin typeface="Arial"/>
                <a:ea typeface="DejaVu Sans"/>
              </a:rPr>
              <a:t> </a:t>
            </a:r>
            <a:r>
              <a:rPr lang="en-US" sz="4400" b="0" strike="noStrike" spc="-1" dirty="0" err="1">
                <a:solidFill>
                  <a:srgbClr val="000000"/>
                </a:solidFill>
                <a:latin typeface="Arial"/>
                <a:ea typeface="DejaVu Sans"/>
              </a:rPr>
              <a:t>liên</a:t>
            </a:r>
            <a:r>
              <a:rPr lang="en-US" sz="4400" b="0" strike="noStrike" spc="-1" dirty="0">
                <a:solidFill>
                  <a:srgbClr val="000000"/>
                </a:solidFill>
                <a:latin typeface="Arial"/>
                <a:ea typeface="DejaVu Sans"/>
              </a:rPr>
              <a:t> </a:t>
            </a:r>
            <a:r>
              <a:rPr lang="en-US" sz="4400" b="0" strike="noStrike" spc="-1" dirty="0" err="1">
                <a:solidFill>
                  <a:srgbClr val="000000"/>
                </a:solidFill>
                <a:latin typeface="Arial"/>
                <a:ea typeface="DejaVu Sans"/>
              </a:rPr>
              <a:t>tục</a:t>
            </a:r>
            <a:r>
              <a:rPr lang="en-US" sz="4400" b="0" strike="noStrike" spc="-1" dirty="0">
                <a:solidFill>
                  <a:srgbClr val="000000"/>
                </a:solidFill>
                <a:latin typeface="Arial"/>
                <a:ea typeface="DejaVu Sans"/>
              </a:rPr>
              <a:t> </a:t>
            </a:r>
            <a:r>
              <a:rPr lang="en-US" sz="4400" b="0" strike="noStrike" spc="-1" dirty="0" err="1">
                <a:solidFill>
                  <a:srgbClr val="000000"/>
                </a:solidFill>
                <a:latin typeface="Arial"/>
                <a:ea typeface="DejaVu Sans"/>
              </a:rPr>
              <a:t>theo</a:t>
            </a:r>
            <a:r>
              <a:rPr lang="en-US" sz="4400" b="0" strike="noStrike" spc="-1" dirty="0">
                <a:solidFill>
                  <a:srgbClr val="000000"/>
                </a:solidFill>
                <a:latin typeface="Arial"/>
                <a:ea typeface="DejaVu Sans"/>
              </a:rPr>
              <a:t> </a:t>
            </a:r>
            <a:r>
              <a:rPr lang="en-US" sz="4400" b="0" strike="noStrike" spc="-1" dirty="0" err="1">
                <a:solidFill>
                  <a:srgbClr val="000000"/>
                </a:solidFill>
                <a:latin typeface="Arial"/>
                <a:ea typeface="DejaVu Sans"/>
              </a:rPr>
              <a:t>thời</a:t>
            </a:r>
            <a:r>
              <a:rPr lang="en-US" sz="4400" b="0" strike="noStrike" spc="-1" dirty="0">
                <a:solidFill>
                  <a:srgbClr val="000000"/>
                </a:solidFill>
                <a:latin typeface="Arial"/>
                <a:ea typeface="DejaVu Sans"/>
              </a:rPr>
              <a:t> </a:t>
            </a:r>
            <a:r>
              <a:rPr lang="en-US" sz="4400" b="0" strike="noStrike" spc="-1" dirty="0" err="1">
                <a:solidFill>
                  <a:srgbClr val="000000"/>
                </a:solidFill>
                <a:latin typeface="Arial"/>
                <a:ea typeface="DejaVu Sans"/>
              </a:rPr>
              <a:t>gian</a:t>
            </a:r>
            <a:r>
              <a:rPr lang="en-US" sz="4400" b="0" strike="noStrike" spc="-1" dirty="0">
                <a:solidFill>
                  <a:srgbClr val="000000"/>
                </a:solidFill>
                <a:latin typeface="Arial"/>
                <a:ea typeface="DejaVu Sans"/>
              </a:rPr>
              <a:t>  </a:t>
            </a:r>
            <a:endParaRPr lang="en-US" sz="4400" b="0" strike="noStrike" spc="-1" dirty="0">
              <a:latin typeface="Arial"/>
            </a:endParaRPr>
          </a:p>
        </p:txBody>
      </p:sp>
      <p:sp>
        <p:nvSpPr>
          <p:cNvPr id="519" name="CustomShape 2"/>
          <p:cNvSpPr/>
          <p:nvPr/>
        </p:nvSpPr>
        <p:spPr>
          <a:xfrm>
            <a:off x="609480" y="1604520"/>
            <a:ext cx="10971720" cy="39765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5000" lnSpcReduction="10000"/>
          </a:bodyPr>
          <a:lstStyle/>
          <a:p>
            <a:pPr marL="432000" indent="-32328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a:t>
            </a:r>
            <a:r>
              <a:rPr lang="en-US" sz="3200" spc="-1" dirty="0" err="1">
                <a:solidFill>
                  <a:srgbClr val="000000"/>
                </a:solidFill>
                <a:latin typeface="Arial"/>
                <a:ea typeface="DejaVu Sans"/>
              </a:rPr>
              <a:t>bản</a:t>
            </a:r>
            <a:r>
              <a:rPr lang="en-US" sz="3200" spc="-1" dirty="0">
                <a:solidFill>
                  <a:srgbClr val="000000"/>
                </a:solidFill>
                <a:latin typeface="Arial"/>
                <a:ea typeface="DejaVu Sans"/>
              </a:rPr>
              <a:t> tin </a:t>
            </a:r>
            <a:r>
              <a:rPr lang="en-US" sz="3200" spc="-1" dirty="0" err="1">
                <a:solidFill>
                  <a:srgbClr val="000000"/>
                </a:solidFill>
                <a:latin typeface="Arial"/>
                <a:ea typeface="DejaVu Sans"/>
              </a:rPr>
              <a:t>là</a:t>
            </a:r>
            <a:r>
              <a:rPr lang="en-US" sz="3200" spc="-1" dirty="0">
                <a:solidFill>
                  <a:srgbClr val="000000"/>
                </a:solidFill>
                <a:latin typeface="Arial"/>
                <a:ea typeface="DejaVu Sans"/>
              </a:rPr>
              <a:t> </a:t>
            </a:r>
            <a:r>
              <a:rPr lang="en-US" sz="3200" spc="-1" dirty="0" err="1">
                <a:solidFill>
                  <a:srgbClr val="000000"/>
                </a:solidFill>
                <a:latin typeface="Arial"/>
                <a:ea typeface="DejaVu Sans"/>
              </a:rPr>
              <a:t>chuyển</a:t>
            </a:r>
            <a:r>
              <a:rPr lang="en-US" sz="3200" spc="-1" dirty="0">
                <a:solidFill>
                  <a:srgbClr val="000000"/>
                </a:solidFill>
                <a:latin typeface="Arial"/>
                <a:ea typeface="DejaVu Sans"/>
              </a:rPr>
              <a:t> </a:t>
            </a:r>
            <a:r>
              <a:rPr lang="en-US" sz="3200" spc="-1" dirty="0" err="1">
                <a:solidFill>
                  <a:srgbClr val="000000"/>
                </a:solidFill>
                <a:latin typeface="Arial"/>
                <a:ea typeface="DejaVu Sans"/>
              </a:rPr>
              <a:t>bản</a:t>
            </a:r>
            <a:r>
              <a:rPr lang="en-US" sz="3200" spc="-1" dirty="0">
                <a:solidFill>
                  <a:srgbClr val="000000"/>
                </a:solidFill>
                <a:latin typeface="Arial"/>
                <a:ea typeface="DejaVu Sans"/>
              </a:rPr>
              <a:t> tin </a:t>
            </a:r>
            <a:r>
              <a:rPr lang="en-US" sz="3200" spc="-1" dirty="0" err="1">
                <a:solidFill>
                  <a:srgbClr val="000000"/>
                </a:solidFill>
                <a:latin typeface="Arial"/>
                <a:ea typeface="DejaVu Sans"/>
              </a:rPr>
              <a:t>thành</a:t>
            </a:r>
            <a:r>
              <a:rPr lang="en-US" sz="3200" spc="-1" dirty="0">
                <a:solidFill>
                  <a:srgbClr val="000000"/>
                </a:solidFill>
                <a:latin typeface="Arial"/>
                <a:ea typeface="DejaVu Sans"/>
              </a:rPr>
              <a:t> </a:t>
            </a:r>
            <a:r>
              <a:rPr lang="en-US" sz="3200" spc="-1" dirty="0" err="1">
                <a:solidFill>
                  <a:srgbClr val="000000"/>
                </a:solidFill>
                <a:latin typeface="Arial"/>
                <a:ea typeface="DejaVu Sans"/>
              </a:rPr>
              <a:t>chuỗi</a:t>
            </a:r>
            <a:r>
              <a:rPr lang="en-US" sz="3200" spc="-1" dirty="0">
                <a:solidFill>
                  <a:srgbClr val="000000"/>
                </a:solidFill>
                <a:latin typeface="Arial"/>
                <a:ea typeface="DejaVu Sans"/>
              </a:rPr>
              <a:t> </a:t>
            </a:r>
            <a:r>
              <a:rPr lang="en-US" sz="3200" spc="-1" dirty="0" err="1">
                <a:solidFill>
                  <a:srgbClr val="000000"/>
                </a:solidFill>
                <a:latin typeface="Arial"/>
                <a:ea typeface="DejaVu Sans"/>
              </a:rPr>
              <a:t>các</a:t>
            </a:r>
            <a:r>
              <a:rPr lang="en-US" sz="3200" spc="-1" dirty="0">
                <a:solidFill>
                  <a:srgbClr val="000000"/>
                </a:solidFill>
                <a:latin typeface="Arial"/>
                <a:ea typeface="DejaVu Sans"/>
              </a:rPr>
              <a:t> </a:t>
            </a:r>
            <a:r>
              <a:rPr lang="en-US" sz="3200" spc="-1" dirty="0" err="1">
                <a:solidFill>
                  <a:srgbClr val="000000"/>
                </a:solidFill>
                <a:latin typeface="Arial"/>
                <a:ea typeface="DejaVu Sans"/>
              </a:rPr>
              <a:t>từ</a:t>
            </a:r>
            <a:r>
              <a:rPr lang="en-US" sz="3200" spc="-1" dirty="0">
                <a:solidFill>
                  <a:srgbClr val="000000"/>
                </a:solidFill>
                <a:latin typeface="Arial"/>
                <a:ea typeface="DejaVu Sans"/>
              </a:rPr>
              <a:t> </a:t>
            </a:r>
            <a:r>
              <a:rPr lang="en-US" sz="3200" spc="-1" dirty="0" err="1">
                <a:solidFill>
                  <a:srgbClr val="000000"/>
                </a:solidFill>
                <a:latin typeface="Arial"/>
                <a:ea typeface="DejaVu Sans"/>
              </a:rPr>
              <a:t>mã</a:t>
            </a:r>
            <a:r>
              <a:rPr lang="en-US" sz="3200" spc="-1" dirty="0">
                <a:solidFill>
                  <a:srgbClr val="000000"/>
                </a:solidFill>
                <a:latin typeface="Arial"/>
                <a:ea typeface="DejaVu Sans"/>
              </a:rPr>
              <a:t> hay </a:t>
            </a:r>
            <a:r>
              <a:rPr lang="en-US" sz="3200" spc="-1" dirty="0" err="1">
                <a:solidFill>
                  <a:srgbClr val="000000"/>
                </a:solidFill>
                <a:latin typeface="Arial"/>
                <a:ea typeface="DejaVu Sans"/>
              </a:rPr>
              <a:t>thành</a:t>
            </a:r>
            <a:r>
              <a:rPr lang="en-US" sz="3200" spc="-1" dirty="0">
                <a:solidFill>
                  <a:srgbClr val="000000"/>
                </a:solidFill>
                <a:latin typeface="Arial"/>
                <a:ea typeface="DejaVu Sans"/>
              </a:rPr>
              <a:t> </a:t>
            </a:r>
            <a:r>
              <a:rPr lang="en-US" sz="3200" spc="-1" dirty="0" err="1">
                <a:solidFill>
                  <a:srgbClr val="000000"/>
                </a:solidFill>
                <a:latin typeface="Arial"/>
                <a:ea typeface="DejaVu Sans"/>
              </a:rPr>
              <a:t>chuỗi</a:t>
            </a:r>
            <a:r>
              <a:rPr lang="en-US" sz="3200" spc="-1" dirty="0">
                <a:solidFill>
                  <a:srgbClr val="000000"/>
                </a:solidFill>
                <a:latin typeface="Arial"/>
                <a:ea typeface="DejaVu Sans"/>
              </a:rPr>
              <a:t> </a:t>
            </a:r>
            <a:r>
              <a:rPr lang="en-US" sz="3200" spc="-1" dirty="0" err="1">
                <a:solidFill>
                  <a:srgbClr val="000000"/>
                </a:solidFill>
                <a:latin typeface="Arial"/>
                <a:ea typeface="DejaVu Sans"/>
              </a:rPr>
              <a:t>ký</a:t>
            </a:r>
            <a:r>
              <a:rPr lang="en-US" sz="3200" spc="-1" dirty="0">
                <a:solidFill>
                  <a:srgbClr val="000000"/>
                </a:solidFill>
                <a:latin typeface="Arial"/>
                <a:ea typeface="DejaVu Sans"/>
              </a:rPr>
              <a:t> </a:t>
            </a:r>
            <a:r>
              <a:rPr lang="en-US" sz="3200" spc="-1" dirty="0" err="1">
                <a:solidFill>
                  <a:srgbClr val="000000"/>
                </a:solidFill>
                <a:latin typeface="Arial"/>
                <a:ea typeface="DejaVu Sans"/>
              </a:rPr>
              <a:t>hiệu</a:t>
            </a:r>
            <a:r>
              <a:rPr lang="en-US" sz="3200" spc="-1" dirty="0">
                <a:solidFill>
                  <a:srgbClr val="000000"/>
                </a:solidFill>
                <a:latin typeface="Arial"/>
                <a:ea typeface="DejaVu Sans"/>
              </a:rPr>
              <a:t> </a:t>
            </a:r>
            <a:r>
              <a:rPr lang="en-US" sz="3200" spc="-1" dirty="0" err="1">
                <a:solidFill>
                  <a:srgbClr val="000000"/>
                </a:solidFill>
                <a:latin typeface="Arial"/>
                <a:ea typeface="DejaVu Sans"/>
              </a:rPr>
              <a:t>mã</a:t>
            </a:r>
            <a:r>
              <a:rPr lang="en-US" sz="3200" spc="-1" dirty="0">
                <a:solidFill>
                  <a:srgbClr val="000000"/>
                </a:solidFill>
                <a:latin typeface="Arial"/>
                <a:ea typeface="DejaVu Sans"/>
              </a:rPr>
              <a:t> </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Mã</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hóa</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nguồn</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cần</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thực</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hiện</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hai</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nhiệm</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vụ</a:t>
            </a:r>
            <a:r>
              <a:rPr lang="en-US" sz="3200" spc="-1" dirty="0">
                <a:solidFill>
                  <a:srgbClr val="000000"/>
                </a:solidFill>
                <a:latin typeface="Arial"/>
                <a:ea typeface="DejaVu Sans"/>
                <a:sym typeface="Wingdings" pitchFamily="2" charset="2"/>
              </a:rPr>
              <a:t>:</a:t>
            </a:r>
          </a:p>
          <a:p>
            <a:pPr marL="889200" lvl="1" indent="-323280">
              <a:spcBef>
                <a:spcPts val="1417"/>
              </a:spcBef>
              <a:buClr>
                <a:srgbClr val="000000"/>
              </a:buClr>
              <a:buSzPct val="45000"/>
              <a:buFont typeface="Wingdings" charset="2"/>
              <a:buChar char=""/>
            </a:pPr>
            <a:r>
              <a:rPr lang="en-US" sz="3200" spc="-1" dirty="0" err="1">
                <a:solidFill>
                  <a:srgbClr val="000000"/>
                </a:solidFill>
                <a:latin typeface="Arial"/>
                <a:ea typeface="DejaVu Sans"/>
                <a:sym typeface="Wingdings" pitchFamily="2" charset="2"/>
              </a:rPr>
              <a:t>Chuyển</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đổi</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bản</a:t>
            </a:r>
            <a:r>
              <a:rPr lang="en-US" sz="3200" spc="-1" dirty="0">
                <a:solidFill>
                  <a:srgbClr val="000000"/>
                </a:solidFill>
                <a:latin typeface="Arial"/>
                <a:ea typeface="DejaVu Sans"/>
                <a:sym typeface="Wingdings" pitchFamily="2" charset="2"/>
              </a:rPr>
              <a:t> tin </a:t>
            </a:r>
            <a:r>
              <a:rPr lang="en-US" sz="3200" spc="-1" dirty="0" err="1">
                <a:solidFill>
                  <a:srgbClr val="000000"/>
                </a:solidFill>
                <a:latin typeface="Arial"/>
                <a:ea typeface="DejaVu Sans"/>
                <a:sym typeface="Wingdings" pitchFamily="2" charset="2"/>
              </a:rPr>
              <a:t>tạo</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ra</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từ</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tương</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tự</a:t>
            </a:r>
            <a:r>
              <a:rPr lang="en-US" sz="3200" spc="-1" dirty="0">
                <a:solidFill>
                  <a:srgbClr val="000000"/>
                </a:solidFill>
                <a:latin typeface="Arial"/>
                <a:ea typeface="DejaVu Sans"/>
                <a:sym typeface="Wingdings" pitchFamily="2" charset="2"/>
              </a:rPr>
              <a:t> sang </a:t>
            </a:r>
            <a:r>
              <a:rPr lang="en-US" sz="3200" spc="-1" dirty="0" err="1">
                <a:solidFill>
                  <a:srgbClr val="000000"/>
                </a:solidFill>
                <a:latin typeface="Arial"/>
                <a:ea typeface="DejaVu Sans"/>
                <a:sym typeface="Wingdings" pitchFamily="2" charset="2"/>
              </a:rPr>
              <a:t>số</a:t>
            </a:r>
            <a:r>
              <a:rPr lang="en-US" sz="3200" spc="-1" dirty="0">
                <a:solidFill>
                  <a:srgbClr val="000000"/>
                </a:solidFill>
                <a:latin typeface="Arial"/>
                <a:ea typeface="DejaVu Sans"/>
                <a:sym typeface="Wingdings" pitchFamily="2" charset="2"/>
              </a:rPr>
              <a:t> (ADC)</a:t>
            </a:r>
          </a:p>
          <a:p>
            <a:pPr marL="889200" lvl="1" indent="-323280">
              <a:spcBef>
                <a:spcPts val="1417"/>
              </a:spcBef>
              <a:buClr>
                <a:srgbClr val="000000"/>
              </a:buClr>
              <a:buSzPct val="45000"/>
              <a:buFont typeface="Wingdings" charset="2"/>
              <a:buChar char=""/>
            </a:pPr>
            <a:r>
              <a:rPr lang="en-US" sz="3200" spc="-1" dirty="0" err="1">
                <a:solidFill>
                  <a:srgbClr val="000000"/>
                </a:solidFill>
                <a:latin typeface="Arial"/>
                <a:ea typeface="DejaVu Sans"/>
                <a:sym typeface="Wingdings" pitchFamily="2" charset="2"/>
              </a:rPr>
              <a:t>Giảm</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số</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ký</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hiệu</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mã</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đến</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tối</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thiểu</a:t>
            </a:r>
            <a:r>
              <a:rPr lang="en-US" sz="3200" spc="-1" dirty="0">
                <a:solidFill>
                  <a:srgbClr val="000000"/>
                </a:solidFill>
                <a:latin typeface="Arial"/>
                <a:ea typeface="DejaVu Sans"/>
                <a:sym typeface="Wingdings" pitchFamily="2" charset="2"/>
              </a:rPr>
              <a:t> (hay </a:t>
            </a:r>
            <a:r>
              <a:rPr lang="en-US" sz="3200" spc="-1" dirty="0" err="1">
                <a:solidFill>
                  <a:srgbClr val="000000"/>
                </a:solidFill>
                <a:latin typeface="Arial"/>
                <a:ea typeface="DejaVu Sans"/>
                <a:sym typeface="Wingdings" pitchFamily="2" charset="2"/>
              </a:rPr>
              <a:t>nén</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dữ</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liệu</a:t>
            </a:r>
            <a:r>
              <a:rPr lang="en-US" sz="3200" spc="-1" dirty="0">
                <a:solidFill>
                  <a:srgbClr val="000000"/>
                </a:solidFill>
                <a:latin typeface="Arial"/>
                <a:ea typeface="DejaVu Sans"/>
                <a:sym typeface="Wingdings" pitchFamily="2" charset="2"/>
              </a:rPr>
              <a:t>)</a:t>
            </a:r>
            <a:r>
              <a:rPr lang="en-US" sz="3200" b="0" strike="noStrike" spc="-1" dirty="0">
                <a:solidFill>
                  <a:srgbClr val="000000"/>
                </a:solidFill>
                <a:latin typeface="Arial"/>
                <a:ea typeface="DejaVu Sans"/>
              </a:rPr>
              <a:t>. </a:t>
            </a:r>
            <a:endParaRPr lang="en-US" sz="3200" b="0" strike="noStrike" spc="-1" dirty="0">
              <a:latin typeface="Arial"/>
            </a:endParaRPr>
          </a:p>
          <a:p>
            <a:pPr marL="432000" indent="-323280">
              <a:lnSpc>
                <a:spcPct val="100000"/>
              </a:lnSpc>
              <a:spcBef>
                <a:spcPts val="1417"/>
              </a:spcBef>
              <a:buClr>
                <a:srgbClr val="000000"/>
              </a:buClr>
              <a:buSzPct val="45000"/>
              <a:buFont typeface="Wingdings" charset="2"/>
              <a:buChar char=""/>
            </a:pPr>
            <a:r>
              <a:rPr lang="en-US" sz="3200" b="0" strike="noStrike" spc="-1" dirty="0">
                <a:solidFill>
                  <a:srgbClr val="000000"/>
                </a:solidFill>
                <a:latin typeface="Arial"/>
                <a:ea typeface="DejaVu Sans"/>
              </a:rPr>
              <a:t>ADC </a:t>
            </a:r>
            <a:r>
              <a:rPr lang="en-US" sz="3200" b="0" strike="noStrike" spc="-1" dirty="0" err="1">
                <a:solidFill>
                  <a:srgbClr val="000000"/>
                </a:solidFill>
                <a:latin typeface="Arial"/>
                <a:ea typeface="DejaVu Sans"/>
              </a:rPr>
              <a:t>bao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gồm</a:t>
            </a:r>
            <a:r>
              <a:rPr lang="en-US" sz="3200" b="0" strike="noStrike" spc="-1" dirty="0">
                <a:solidFill>
                  <a:srgbClr val="000000"/>
                </a:solidFill>
                <a:latin typeface="Arial"/>
                <a:ea typeface="DejaVu Sans"/>
              </a:rPr>
              <a:t> 3 </a:t>
            </a:r>
            <a:r>
              <a:rPr lang="en-US" sz="3200" b="0" strike="noStrike" spc="-1" dirty="0" err="1">
                <a:solidFill>
                  <a:srgbClr val="000000"/>
                </a:solidFill>
                <a:latin typeface="Arial"/>
                <a:ea typeface="DejaVu Sans"/>
              </a:rPr>
              <a:t>thao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kế</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tiếp</a:t>
            </a:r>
            <a:endParaRPr lang="en-US" sz="3200" b="0" strike="noStrike" spc="-1" dirty="0">
              <a:latin typeface="Arial"/>
            </a:endParaRPr>
          </a:p>
          <a:p>
            <a:pPr marL="864000" lvl="1" indent="-323280">
              <a:lnSpc>
                <a:spcPct val="100000"/>
              </a:lnSpc>
              <a:spcBef>
                <a:spcPts val="1134"/>
              </a:spcBef>
              <a:buClr>
                <a:srgbClr val="000000"/>
              </a:buClr>
              <a:buSzPct val="75000"/>
              <a:buFont typeface="Symbol"/>
              <a:buChar char=""/>
            </a:pPr>
            <a:r>
              <a:rPr lang="en-US" sz="2800" b="0" strike="noStrike" spc="-1" dirty="0" err="1">
                <a:solidFill>
                  <a:srgbClr val="000000"/>
                </a:solidFill>
                <a:latin typeface="Arial"/>
                <a:ea typeface="DejaVu Sans"/>
              </a:rPr>
              <a:t>Lấy</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mẫu</a:t>
            </a:r>
            <a:endParaRPr lang="en-US" sz="2800" b="0" strike="noStrike" spc="-1" dirty="0">
              <a:latin typeface="Arial"/>
            </a:endParaRPr>
          </a:p>
          <a:p>
            <a:pPr marL="864000" lvl="1" indent="-323280">
              <a:lnSpc>
                <a:spcPct val="100000"/>
              </a:lnSpc>
              <a:spcBef>
                <a:spcPts val="1134"/>
              </a:spcBef>
              <a:buClr>
                <a:srgbClr val="000000"/>
              </a:buClr>
              <a:buSzPct val="75000"/>
              <a:buFont typeface="Symbol"/>
              <a:buChar char=""/>
            </a:pPr>
            <a:r>
              <a:rPr lang="en-US" sz="2800" b="0" strike="noStrike" spc="-1" dirty="0" err="1">
                <a:solidFill>
                  <a:srgbClr val="000000"/>
                </a:solidFill>
                <a:latin typeface="Arial"/>
                <a:ea typeface="DejaVu Sans"/>
              </a:rPr>
              <a:t>Lượng</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tử</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hóa</a:t>
            </a:r>
            <a:endParaRPr lang="en-US" sz="2800" b="0" strike="noStrike" spc="-1" dirty="0">
              <a:latin typeface="Arial"/>
            </a:endParaRPr>
          </a:p>
          <a:p>
            <a:pPr marL="864000" lvl="1" indent="-323280">
              <a:lnSpc>
                <a:spcPct val="100000"/>
              </a:lnSpc>
              <a:spcBef>
                <a:spcPts val="1134"/>
              </a:spcBef>
              <a:buClr>
                <a:srgbClr val="000000"/>
              </a:buClr>
              <a:buSzPct val="75000"/>
              <a:buFont typeface="Symbol"/>
              <a:buChar char=""/>
            </a:pP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hóa</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thường</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nhị</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phân</a:t>
            </a:r>
            <a:r>
              <a:rPr lang="en-US" sz="2800" b="0" strike="noStrike" spc="-1" dirty="0">
                <a:solidFill>
                  <a:srgbClr val="000000"/>
                </a:solidFill>
                <a:latin typeface="Arial"/>
                <a:ea typeface="DejaVu Sans"/>
              </a:rPr>
              <a:t>)</a:t>
            </a:r>
            <a:endParaRPr lang="en-US" sz="2800" b="0" strike="noStrike" spc="-1" dirty="0">
              <a:latin typeface="Arial"/>
            </a:endParaRPr>
          </a:p>
          <a:p>
            <a:pPr marL="108720">
              <a:lnSpc>
                <a:spcPct val="100000"/>
              </a:lnSpc>
              <a:spcBef>
                <a:spcPts val="1417"/>
              </a:spcBef>
              <a:buClr>
                <a:srgbClr val="000000"/>
              </a:buClr>
              <a:buSzPct val="45000"/>
            </a:pPr>
            <a:endParaRPr lang="en-US" sz="3200" b="0" strike="noStrike" spc="-1" dirty="0">
              <a:latin typeface="Arial"/>
            </a:endParaRPr>
          </a:p>
        </p:txBody>
      </p:sp>
    </p:spTree>
    <p:extLst>
      <p:ext uri="{BB962C8B-B14F-4D97-AF65-F5344CB8AC3E}">
        <p14:creationId xmlns:p14="http://schemas.microsoft.com/office/powerpoint/2010/main" val="313475254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dirty="0">
                <a:solidFill>
                  <a:srgbClr val="000000"/>
                </a:solidFill>
                <a:latin typeface="Calibri Light"/>
                <a:ea typeface="DejaVu Sans"/>
              </a:rPr>
              <a:t>4.10. </a:t>
            </a:r>
            <a:r>
              <a:rPr lang="en-US" sz="4400" b="0" strike="noStrike" spc="-1" dirty="0" err="1">
                <a:solidFill>
                  <a:srgbClr val="000000"/>
                </a:solidFill>
                <a:latin typeface="Calibri Light"/>
                <a:ea typeface="DejaVu Sans"/>
              </a:rPr>
              <a:t>Mã</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nguồn</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liên</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tục</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theo</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thời</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gian</a:t>
            </a:r>
            <a:r>
              <a:rPr lang="en-US" sz="4400" b="0" strike="noStrike" spc="-1" dirty="0">
                <a:solidFill>
                  <a:srgbClr val="000000"/>
                </a:solidFill>
                <a:latin typeface="Calibri Light"/>
                <a:ea typeface="DejaVu Sans"/>
              </a:rPr>
              <a:t> </a:t>
            </a:r>
            <a:endParaRPr lang="en-US" sz="4400" b="0" strike="noStrike" spc="-1" dirty="0">
              <a:latin typeface="Arial"/>
            </a:endParaRPr>
          </a:p>
        </p:txBody>
      </p:sp>
      <p:sp>
        <p:nvSpPr>
          <p:cNvPr id="521"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marL="228600" indent="-21960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Hai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nhiệm</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vụ</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của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mã</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hóa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nguồn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cho</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nguồn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liên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tục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có</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thể</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thực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hiện</a:t>
            </a:r>
            <a:r>
              <a:rPr lang="en-US" sz="2800" b="0" strike="noStrike" spc="-1" dirty="0">
                <a:solidFill>
                  <a:srgbClr val="000000"/>
                </a:solidFill>
                <a:latin typeface="Calibri"/>
                <a:ea typeface="DejaVu Sans"/>
              </a:rPr>
              <a:t> song </a:t>
            </a:r>
            <a:r>
              <a:rPr lang="en-US" sz="2800" b="0" strike="noStrike" spc="-1" dirty="0" err="1">
                <a:solidFill>
                  <a:srgbClr val="000000"/>
                </a:solidFill>
                <a:latin typeface="Calibri"/>
                <a:ea typeface="DejaVu Sans"/>
              </a:rPr>
              <a:t>song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hoặc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theo</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thứ</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tự</a:t>
            </a:r>
            <a:r>
              <a:rPr lang="en-US" sz="2800" b="0" strike="noStrike" spc="-1" dirty="0">
                <a:solidFill>
                  <a:srgbClr val="000000"/>
                </a:solidFill>
                <a:latin typeface="Calibri"/>
                <a:ea typeface="DejaVu Sans"/>
              </a:rPr>
              <a:t>: </a:t>
            </a:r>
            <a:endParaRPr lang="en-US" sz="28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Nén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trước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khi</a:t>
            </a:r>
            <a:r>
              <a:rPr lang="en-US" sz="2400" b="0" strike="noStrike" spc="-1" dirty="0">
                <a:solidFill>
                  <a:srgbClr val="000000"/>
                </a:solidFill>
                <a:latin typeface="Calibri"/>
                <a:ea typeface="DejaVu Sans"/>
              </a:rPr>
              <a:t> ADC (</a:t>
            </a:r>
            <a:r>
              <a:rPr lang="en-US" sz="2400" b="0" strike="noStrike" spc="-1" dirty="0" err="1">
                <a:solidFill>
                  <a:srgbClr val="000000"/>
                </a:solidFill>
                <a:latin typeface="Calibri"/>
                <a:ea typeface="DejaVu Sans"/>
              </a:rPr>
              <a:t>nén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tương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tự</a:t>
            </a:r>
            <a:r>
              <a:rPr lang="en-US" sz="2400" b="0" strike="noStrike" spc="-1" dirty="0">
                <a:solidFill>
                  <a:srgbClr val="000000"/>
                </a:solidFill>
                <a:latin typeface="Calibri"/>
                <a:ea typeface="DejaVu Sans"/>
              </a:rPr>
              <a:t>):  </a:t>
            </a:r>
            <a:endParaRPr lang="en-US" sz="24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Nén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biên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độ</a:t>
            </a:r>
            <a:r>
              <a:rPr lang="en-US" sz="2000" b="0" strike="noStrike" spc="-1" dirty="0">
                <a:solidFill>
                  <a:srgbClr val="000000"/>
                </a:solidFill>
                <a:latin typeface="Calibri"/>
                <a:ea typeface="DejaVu Sans"/>
              </a:rPr>
              <a:t>. </a:t>
            </a:r>
            <a:endParaRPr lang="en-US" sz="2000" b="0" strike="noStrike" spc="-1" dirty="0">
              <a:latin typeface="Arial"/>
            </a:endParaRPr>
          </a:p>
          <a:p>
            <a:pPr marL="1512000" lvl="6" indent="-215640">
              <a:lnSpc>
                <a:spcPct val="90000"/>
              </a:lnSpc>
              <a:spcBef>
                <a:spcPts val="499"/>
              </a:spcBef>
              <a:buClr>
                <a:srgbClr val="000000"/>
              </a:buClr>
              <a:buSzPct val="45000"/>
              <a:buFont typeface="Wingdings" charset="2"/>
              <a:buChar char=""/>
            </a:pPr>
            <a:r>
              <a:rPr lang="en-US" sz="2000" b="0" strike="noStrike" spc="-1" dirty="0" err="1">
                <a:solidFill>
                  <a:srgbClr val="000000"/>
                </a:solidFill>
                <a:latin typeface="Calibri"/>
                <a:ea typeface="DejaVu Sans"/>
              </a:rPr>
              <a:t>Luật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nén</a:t>
            </a:r>
            <a:r>
              <a:rPr lang="en-US" sz="2000" b="0" strike="noStrike" spc="-1" dirty="0">
                <a:solidFill>
                  <a:srgbClr val="000000"/>
                </a:solidFill>
                <a:latin typeface="Calibri"/>
                <a:ea typeface="DejaVu Sans"/>
              </a:rPr>
              <a:t> A: </a:t>
            </a:r>
            <a:r>
              <a:rPr lang="en-US" sz="2000" b="0" strike="noStrike" spc="-1" dirty="0" err="1">
                <a:solidFill>
                  <a:srgbClr val="000000"/>
                </a:solidFill>
                <a:latin typeface="Calibri"/>
                <a:ea typeface="DejaVu Sans"/>
              </a:rPr>
              <a:t>giả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sử</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biên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độ</a:t>
            </a:r>
            <a:r>
              <a:rPr lang="en-US" sz="2000" b="0" strike="noStrike" spc="-1" dirty="0">
                <a:solidFill>
                  <a:srgbClr val="000000"/>
                </a:solidFill>
                <a:latin typeface="Calibri"/>
                <a:ea typeface="DejaVu Sans"/>
              </a:rPr>
              <a:t> x </a:t>
            </a:r>
            <a:r>
              <a:rPr lang="en-US" sz="2000" b="0" strike="noStrike" spc="-1" dirty="0" err="1">
                <a:solidFill>
                  <a:srgbClr val="000000"/>
                </a:solidFill>
                <a:latin typeface="Calibri"/>
                <a:ea typeface="DejaVu Sans"/>
              </a:rPr>
              <a:t>có</a:t>
            </a:r>
            <a:r>
              <a:rPr lang="en-US" sz="2000" b="0" strike="noStrike" spc="-1" dirty="0">
                <a:solidFill>
                  <a:srgbClr val="000000"/>
                </a:solidFill>
                <a:latin typeface="Calibri"/>
                <a:ea typeface="DejaVu Sans"/>
              </a:rPr>
              <a:t> 0&lt;= |x| &lt;=1. X’ = sign(x){</a:t>
            </a:r>
            <a:r>
              <a:rPr lang="en-US" sz="2000" b="0" strike="noStrike" spc="-1" dirty="0" err="1">
                <a:solidFill>
                  <a:srgbClr val="000000"/>
                </a:solidFill>
                <a:latin typeface="Calibri"/>
                <a:ea typeface="DejaVu Sans"/>
              </a:rPr>
              <a:t>A|x</a:t>
            </a:r>
            <a:r>
              <a:rPr lang="en-US" sz="2000" b="0" strike="noStrike" spc="-1" dirty="0">
                <a:solidFill>
                  <a:srgbClr val="000000"/>
                </a:solidFill>
                <a:latin typeface="Calibri"/>
                <a:ea typeface="DejaVu Sans"/>
              </a:rPr>
              <a:t>|/(1+lnA)},  </a:t>
            </a:r>
            <a:r>
              <a:rPr lang="en-US" sz="2000" b="0" strike="noStrike" spc="-1" dirty="0" err="1">
                <a:solidFill>
                  <a:srgbClr val="000000"/>
                </a:solidFill>
                <a:latin typeface="Calibri"/>
                <a:ea typeface="DejaVu Sans"/>
              </a:rPr>
              <a:t>khi</a:t>
            </a:r>
            <a:r>
              <a:rPr lang="en-US" sz="2000" b="0" strike="noStrike" spc="-1" dirty="0">
                <a:solidFill>
                  <a:srgbClr val="000000"/>
                </a:solidFill>
                <a:latin typeface="Calibri"/>
                <a:ea typeface="DejaVu Sans"/>
              </a:rPr>
              <a:t> |x| &lt;=1/A </a:t>
            </a:r>
            <a:r>
              <a:rPr lang="en-US" sz="2000" b="0" strike="noStrike" spc="-1" dirty="0" err="1">
                <a:solidFill>
                  <a:srgbClr val="000000"/>
                </a:solidFill>
                <a:latin typeface="Calibri"/>
                <a:ea typeface="DejaVu Sans"/>
              </a:rPr>
              <a:t>và</a:t>
            </a:r>
            <a:r>
              <a:rPr lang="en-US" sz="2000" b="0" strike="noStrike" spc="-1" dirty="0">
                <a:solidFill>
                  <a:srgbClr val="000000"/>
                </a:solidFill>
                <a:latin typeface="Calibri"/>
                <a:ea typeface="DejaVu Sans"/>
              </a:rPr>
              <a:t> x’ = sign(x){(1 + </a:t>
            </a:r>
            <a:r>
              <a:rPr lang="en-US" sz="2000" b="0" strike="noStrike" spc="-1" dirty="0" err="1">
                <a:solidFill>
                  <a:srgbClr val="000000"/>
                </a:solidFill>
                <a:latin typeface="Calibri"/>
                <a:ea typeface="DejaVu Sans"/>
              </a:rPr>
              <a:t>ln</a:t>
            </a:r>
            <a:r>
              <a:rPr lang="en-US" sz="2000" b="0" strike="noStrike" spc="-1" dirty="0">
                <a:solidFill>
                  <a:srgbClr val="000000"/>
                </a:solidFill>
                <a:latin typeface="Calibri"/>
                <a:ea typeface="DejaVu Sans"/>
              </a:rPr>
              <a:t>(</a:t>
            </a:r>
            <a:r>
              <a:rPr lang="en-US" sz="2000" b="0" strike="noStrike" spc="-1" dirty="0" err="1">
                <a:solidFill>
                  <a:srgbClr val="000000"/>
                </a:solidFill>
                <a:latin typeface="Calibri"/>
                <a:ea typeface="DejaVu Sans"/>
              </a:rPr>
              <a:t>A|x</a:t>
            </a:r>
            <a:r>
              <a:rPr lang="en-US" sz="2000" b="0" strike="noStrike" spc="-1" dirty="0">
                <a:solidFill>
                  <a:srgbClr val="000000"/>
                </a:solidFill>
                <a:latin typeface="Calibri"/>
                <a:ea typeface="DejaVu Sans"/>
              </a:rPr>
              <a:t>|)/(1+lnA)}, </a:t>
            </a:r>
            <a:r>
              <a:rPr lang="en-US" sz="2000" b="0" strike="noStrike" spc="-1" dirty="0" err="1">
                <a:solidFill>
                  <a:srgbClr val="000000"/>
                </a:solidFill>
                <a:latin typeface="Calibri"/>
                <a:ea typeface="DejaVu Sans"/>
              </a:rPr>
              <a:t>khi</a:t>
            </a:r>
            <a:r>
              <a:rPr lang="en-US" sz="2000" b="0" strike="noStrike" spc="-1" dirty="0">
                <a:solidFill>
                  <a:srgbClr val="000000"/>
                </a:solidFill>
                <a:latin typeface="Calibri"/>
                <a:ea typeface="DejaVu Sans"/>
              </a:rPr>
              <a:t> !/A &lt; |x| &lt;=1.</a:t>
            </a:r>
            <a:endParaRPr lang="en-US" sz="20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Nén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tần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số</a:t>
            </a:r>
            <a:endParaRPr lang="en-US" sz="2000" b="0" strike="noStrike" spc="-1" dirty="0">
              <a:latin typeface="Arial"/>
            </a:endParaRPr>
          </a:p>
          <a:p>
            <a:pPr marL="1512000" lvl="6" indent="-215640">
              <a:lnSpc>
                <a:spcPct val="90000"/>
              </a:lnSpc>
              <a:spcBef>
                <a:spcPts val="499"/>
              </a:spcBef>
              <a:buClr>
                <a:srgbClr val="000000"/>
              </a:buClr>
              <a:buSzPct val="45000"/>
              <a:buFont typeface="Wingdings" charset="2"/>
              <a:buChar char=""/>
            </a:pPr>
            <a:r>
              <a:rPr lang="en-US" sz="2000" b="0" strike="noStrike" spc="-1" dirty="0" err="1">
                <a:solidFill>
                  <a:srgbClr val="000000"/>
                </a:solidFill>
                <a:latin typeface="Calibri"/>
                <a:ea typeface="DejaVu Sans"/>
              </a:rPr>
              <a:t>Tần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số</a:t>
            </a:r>
            <a:r>
              <a:rPr lang="en-US" sz="2000" b="0" strike="noStrike" spc="-1" dirty="0">
                <a:solidFill>
                  <a:srgbClr val="000000"/>
                </a:solidFill>
                <a:latin typeface="Calibri"/>
                <a:ea typeface="DejaVu Sans"/>
              </a:rPr>
              <a:t> Mel: m = 2595lg(1 + f/700). </a:t>
            </a:r>
            <a:r>
              <a:rPr lang="en-US" sz="2000" b="0" strike="noStrike" spc="-1" dirty="0" err="1">
                <a:solidFill>
                  <a:srgbClr val="000000"/>
                </a:solidFill>
                <a:latin typeface="Calibri"/>
                <a:ea typeface="DejaVu Sans"/>
              </a:rPr>
              <a:t>Với</a:t>
            </a:r>
            <a:r>
              <a:rPr lang="en-US" sz="2000" b="0" strike="noStrike" spc="-1" dirty="0">
                <a:solidFill>
                  <a:srgbClr val="000000"/>
                </a:solidFill>
                <a:latin typeface="Calibri"/>
                <a:ea typeface="DejaVu Sans"/>
              </a:rPr>
              <a:t> f </a:t>
            </a:r>
            <a:r>
              <a:rPr lang="en-US" sz="2000" b="0" strike="noStrike" spc="-1" dirty="0" err="1">
                <a:solidFill>
                  <a:srgbClr val="000000"/>
                </a:solidFill>
                <a:latin typeface="Calibri"/>
                <a:ea typeface="DejaVu Sans"/>
              </a:rPr>
              <a:t>là</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tần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số</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đo</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bằng</a:t>
            </a:r>
            <a:r>
              <a:rPr lang="en-US" sz="2000" b="0" strike="noStrike" spc="-1" dirty="0">
                <a:solidFill>
                  <a:srgbClr val="000000"/>
                </a:solidFill>
                <a:latin typeface="Calibri"/>
                <a:ea typeface="DejaVu Sans"/>
              </a:rPr>
              <a:t> Hz.  </a:t>
            </a:r>
            <a:endParaRPr lang="en-US" sz="20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a:solidFill>
                  <a:srgbClr val="000000"/>
                </a:solidFill>
                <a:latin typeface="Calibri"/>
                <a:ea typeface="DejaVu Sans"/>
              </a:rPr>
              <a:t>Song </a:t>
            </a:r>
            <a:r>
              <a:rPr lang="en-US" sz="2400" b="0" strike="noStrike" spc="-1" dirty="0" err="1">
                <a:solidFill>
                  <a:srgbClr val="000000"/>
                </a:solidFill>
                <a:latin typeface="Calibri"/>
                <a:ea typeface="DejaVu Sans"/>
              </a:rPr>
              <a:t>song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nén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và</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các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thao</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tác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của</a:t>
            </a:r>
            <a:r>
              <a:rPr lang="en-US" sz="2400" b="0" strike="noStrike" spc="-1" dirty="0">
                <a:solidFill>
                  <a:srgbClr val="000000"/>
                </a:solidFill>
                <a:latin typeface="Calibri"/>
                <a:ea typeface="DejaVu Sans"/>
              </a:rPr>
              <a:t> ADC </a:t>
            </a:r>
            <a:r>
              <a:rPr lang="en-US" sz="2400" b="0" strike="noStrike" spc="-1" dirty="0" err="1">
                <a:solidFill>
                  <a:srgbClr val="000000"/>
                </a:solidFill>
                <a:latin typeface="Calibri"/>
                <a:ea typeface="DejaVu Sans"/>
              </a:rPr>
              <a:t>xen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nhau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Ví</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dụ</a:t>
            </a:r>
            <a:r>
              <a:rPr lang="en-US" sz="2400" b="0" strike="noStrike" spc="-1" dirty="0">
                <a:solidFill>
                  <a:srgbClr val="000000"/>
                </a:solidFill>
                <a:latin typeface="Calibri"/>
                <a:ea typeface="DejaVu Sans"/>
              </a:rPr>
              <a:t> PCM </a:t>
            </a:r>
            <a:r>
              <a:rPr lang="en-US" sz="2400" b="0" strike="noStrike" spc="-1" dirty="0" err="1">
                <a:solidFill>
                  <a:srgbClr val="000000"/>
                </a:solidFill>
                <a:latin typeface="Calibri"/>
                <a:ea typeface="DejaVu Sans"/>
              </a:rPr>
              <a:t>kết</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hợp</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nén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và</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hóa</a:t>
            </a:r>
            <a:r>
              <a:rPr lang="en-US" sz="2400" b="0" strike="noStrike" spc="-1" dirty="0">
                <a:solidFill>
                  <a:srgbClr val="000000"/>
                </a:solidFill>
                <a:latin typeface="Calibri"/>
                <a:ea typeface="DejaVu Sans"/>
              </a:rPr>
              <a:t> Delta.</a:t>
            </a:r>
            <a:endParaRPr lang="en-US" sz="24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Lấy</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mẫu</a:t>
            </a:r>
            <a:r>
              <a:rPr lang="en-US" sz="2000" b="0" strike="noStrike" spc="-1" dirty="0">
                <a:solidFill>
                  <a:srgbClr val="000000"/>
                </a:solidFill>
                <a:latin typeface="Calibri"/>
                <a:ea typeface="DejaVu Sans"/>
              </a:rPr>
              <a:t>  </a:t>
            </a:r>
            <a:endParaRPr lang="en-US" sz="20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Tính</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giá</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trị</a:t>
            </a:r>
            <a:r>
              <a:rPr lang="en-US" sz="2000" b="0" strike="noStrike" spc="-1" dirty="0">
                <a:solidFill>
                  <a:srgbClr val="000000"/>
                </a:solidFill>
                <a:latin typeface="Calibri"/>
                <a:ea typeface="DejaVu Sans"/>
              </a:rPr>
              <a:t> Delta (</a:t>
            </a:r>
            <a:r>
              <a:rPr lang="en-US" sz="2000" b="0" strike="noStrike" spc="-1" dirty="0" err="1">
                <a:solidFill>
                  <a:srgbClr val="000000"/>
                </a:solidFill>
                <a:latin typeface="Calibri"/>
                <a:ea typeface="DejaVu Sans"/>
              </a:rPr>
              <a:t>đạo</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hàm</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rời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rạc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để</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nén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chênh</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lệch</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biên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độ</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trung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bình</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giữa</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hai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mẫu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liên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tiếp</a:t>
            </a:r>
            <a:r>
              <a:rPr lang="en-US" sz="2000" b="0" strike="noStrike" spc="-1" dirty="0">
                <a:solidFill>
                  <a:srgbClr val="000000"/>
                </a:solidFill>
                <a:latin typeface="Calibri"/>
                <a:ea typeface="DejaVu Sans"/>
              </a:rPr>
              <a:t>. </a:t>
            </a:r>
            <a:endParaRPr lang="en-US" sz="20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Lượng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tử</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hóa</a:t>
            </a:r>
            <a:r>
              <a:rPr lang="en-US" sz="2000" b="0" strike="noStrike" spc="-1" dirty="0">
                <a:solidFill>
                  <a:srgbClr val="000000"/>
                </a:solidFill>
                <a:latin typeface="Calibri"/>
                <a:ea typeface="DejaVu Sans"/>
              </a:rPr>
              <a:t> Delta (</a:t>
            </a:r>
            <a:r>
              <a:rPr lang="en-US" sz="2000" b="0" strike="noStrike" spc="-1" dirty="0" err="1">
                <a:solidFill>
                  <a:srgbClr val="000000"/>
                </a:solidFill>
                <a:latin typeface="Calibri"/>
                <a:ea typeface="DejaVu Sans"/>
              </a:rPr>
              <a:t>cùng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sai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số</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nhưng</a:t>
            </a:r>
            <a:r>
              <a:rPr lang="en-US" sz="2000" b="0" strike="noStrike" spc="-1">
                <a:solidFill>
                  <a:srgbClr val="000000"/>
                </a:solidFill>
                <a:latin typeface="Calibri"/>
                <a:ea typeface="DejaVu Sans"/>
              </a:rPr>
              <a:t> delta </a:t>
            </a:r>
            <a:r>
              <a:rPr lang="en-US" sz="2000" b="0" strike="noStrike" spc="-1" dirty="0" err="1">
                <a:solidFill>
                  <a:srgbClr val="000000"/>
                </a:solidFill>
                <a:latin typeface="Calibri"/>
                <a:ea typeface="DejaVu Sans"/>
              </a:rPr>
              <a:t>sẽ</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giảm</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số</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giá</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trị</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lượng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tử</a:t>
            </a:r>
            <a:r>
              <a:rPr lang="en-US" sz="2000" b="0" strike="noStrike" spc="-1" dirty="0">
                <a:solidFill>
                  <a:srgbClr val="000000"/>
                </a:solidFill>
                <a:latin typeface="Calibri"/>
                <a:ea typeface="DejaVu Sans"/>
              </a:rPr>
              <a:t>)  </a:t>
            </a:r>
            <a:endParaRPr lang="en-US" sz="20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a:solidFill>
                  <a:srgbClr val="000000"/>
                </a:solidFill>
                <a:latin typeface="Calibri"/>
                <a:ea typeface="DejaVu Sans"/>
              </a:rPr>
              <a:t>ADC </a:t>
            </a:r>
            <a:r>
              <a:rPr lang="en-US" sz="2400" b="0" strike="noStrike" spc="-1" dirty="0" err="1">
                <a:solidFill>
                  <a:srgbClr val="000000"/>
                </a:solidFill>
                <a:latin typeface="Calibri"/>
                <a:ea typeface="DejaVu Sans"/>
              </a:rPr>
              <a:t>trước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khi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nén</a:t>
            </a:r>
            <a:r>
              <a:rPr lang="en-US" sz="2400" b="0" strike="noStrike" spc="-1" dirty="0">
                <a:solidFill>
                  <a:srgbClr val="000000"/>
                </a:solidFill>
                <a:latin typeface="Calibri"/>
                <a:ea typeface="DejaVu Sans"/>
              </a:rPr>
              <a:t>: </a:t>
            </a:r>
            <a:endParaRPr lang="en-US" sz="24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Đây</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là</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thuật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toán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nén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nguồn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rời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rạc</a:t>
            </a:r>
            <a:r>
              <a:rPr lang="en-US" sz="2000" b="0" strike="noStrike" spc="-1" dirty="0">
                <a:solidFill>
                  <a:srgbClr val="000000"/>
                </a:solidFill>
                <a:latin typeface="Calibri"/>
                <a:ea typeface="DejaVu Sans"/>
              </a:rPr>
              <a:t>. </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marL="457200">
              <a:lnSpc>
                <a:spcPct val="90000"/>
              </a:lnSpc>
              <a:spcBef>
                <a:spcPts val="49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dirty="0">
                <a:solidFill>
                  <a:srgbClr val="000000"/>
                </a:solidFill>
                <a:latin typeface="Calibri Light"/>
                <a:ea typeface="DejaVu Sans"/>
              </a:rPr>
              <a:t>4.10. </a:t>
            </a:r>
            <a:r>
              <a:rPr lang="en-US" sz="4400" b="0" strike="noStrike" spc="-1" dirty="0" err="1">
                <a:solidFill>
                  <a:srgbClr val="000000"/>
                </a:solidFill>
                <a:latin typeface="Calibri Light"/>
                <a:ea typeface="DejaVu Sans"/>
              </a:rPr>
              <a:t>Mã</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nguồn</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liên</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tục</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theo</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thời</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gian</a:t>
            </a:r>
            <a:r>
              <a:rPr lang="en-US" sz="4400" b="0" strike="noStrike" spc="-1" dirty="0">
                <a:solidFill>
                  <a:srgbClr val="000000"/>
                </a:solidFill>
                <a:latin typeface="Calibri Light"/>
                <a:ea typeface="DejaVu Sans"/>
              </a:rPr>
              <a:t> </a:t>
            </a:r>
            <a:endParaRPr lang="en-US" sz="4400" b="0" strike="noStrike" spc="-1" dirty="0">
              <a:latin typeface="Arial"/>
            </a:endParaRPr>
          </a:p>
        </p:txBody>
      </p:sp>
      <p:sp>
        <p:nvSpPr>
          <p:cNvPr id="521"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20000"/>
          </a:bodyPr>
          <a:lstStyle/>
          <a:p>
            <a:pPr marL="228600" indent="-21960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Với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nguồn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ảnh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thì</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mỗi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ảnh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được</a:t>
            </a:r>
            <a:r>
              <a:rPr lang="en-US" sz="2800" b="0" strike="noStrike" spc="-1" dirty="0">
                <a:solidFill>
                  <a:srgbClr val="000000"/>
                </a:solidFill>
                <a:latin typeface="Calibri"/>
                <a:ea typeface="DejaVu Sans"/>
              </a:rPr>
              <a:t> chia </a:t>
            </a:r>
            <a:r>
              <a:rPr lang="en-US" sz="2800" b="0" strike="noStrike" spc="-1" dirty="0" err="1">
                <a:solidFill>
                  <a:srgbClr val="000000"/>
                </a:solidFill>
                <a:latin typeface="Calibri"/>
                <a:ea typeface="DejaVu Sans"/>
              </a:rPr>
              <a:t>thành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các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điểm</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ảnh</a:t>
            </a:r>
            <a:r>
              <a:rPr lang="en-US" sz="2800" b="0" strike="noStrike" spc="-1" dirty="0">
                <a:solidFill>
                  <a:srgbClr val="000000"/>
                </a:solidFill>
                <a:latin typeface="Calibri"/>
                <a:ea typeface="DejaVu Sans"/>
              </a:rPr>
              <a:t> (Pixel) </a:t>
            </a:r>
            <a:r>
              <a:rPr lang="en-US" sz="2800" b="0" strike="noStrike" spc="-1" dirty="0" err="1">
                <a:solidFill>
                  <a:srgbClr val="000000"/>
                </a:solidFill>
                <a:latin typeface="Calibri"/>
                <a:ea typeface="DejaVu Sans"/>
              </a:rPr>
              <a:t>theo</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lưới</a:t>
            </a:r>
            <a:r>
              <a:rPr lang="en-US" sz="2800" b="0" strike="noStrike" spc="-1" dirty="0">
                <a:solidFill>
                  <a:srgbClr val="000000"/>
                </a:solidFill>
                <a:latin typeface="Calibri"/>
                <a:ea typeface="DejaVu Sans"/>
              </a:rPr>
              <a:t> chia </a:t>
            </a:r>
            <a:r>
              <a:rPr lang="en-US" sz="2800" b="0" strike="noStrike" spc="-1" dirty="0" err="1">
                <a:solidFill>
                  <a:srgbClr val="000000"/>
                </a:solidFill>
                <a:latin typeface="Calibri"/>
                <a:ea typeface="DejaVu Sans"/>
              </a:rPr>
              <a:t>tạo</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thành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bởi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các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đường</a:t>
            </a:r>
            <a:r>
              <a:rPr lang="en-US" sz="2800" b="0" strike="noStrike" spc="-1" dirty="0">
                <a:solidFill>
                  <a:srgbClr val="000000"/>
                </a:solidFill>
                <a:latin typeface="Calibri"/>
                <a:ea typeface="DejaVu Sans"/>
              </a:rPr>
              <a:t> song </a:t>
            </a:r>
            <a:r>
              <a:rPr lang="en-US" sz="2800" b="0" strike="noStrike" spc="-1" dirty="0" err="1">
                <a:solidFill>
                  <a:srgbClr val="000000"/>
                </a:solidFill>
                <a:latin typeface="Calibri"/>
                <a:ea typeface="DejaVu Sans"/>
              </a:rPr>
              <a:t>song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với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hai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cạnh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của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ảnh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và</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cách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nhau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dưới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góc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nhìn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nhỏ</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hơn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hoặc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bằng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góc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phân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biêt</a:t>
            </a:r>
            <a:r>
              <a:rPr lang="en-US" sz="2800" b="0" strike="noStrike" spc="-1" dirty="0">
                <a:solidFill>
                  <a:srgbClr val="000000"/>
                </a:solidFill>
                <a:latin typeface="Calibri"/>
                <a:ea typeface="DejaVu Sans"/>
              </a:rPr>
              <a:t>. </a:t>
            </a:r>
          </a:p>
          <a:p>
            <a:pPr marL="228600" indent="-21960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Thông</a:t>
            </a:r>
            <a:r>
              <a:rPr lang="en-US" sz="2800" b="0" strike="noStrike" spc="-1" dirty="0">
                <a:solidFill>
                  <a:srgbClr val="000000"/>
                </a:solidFill>
                <a:latin typeface="Calibri"/>
                <a:ea typeface="DejaVu Sans"/>
              </a:rPr>
              <a:t> tin </a:t>
            </a:r>
            <a:r>
              <a:rPr lang="en-US" sz="2800" b="0" strike="noStrike" spc="-1" dirty="0" err="1">
                <a:solidFill>
                  <a:srgbClr val="000000"/>
                </a:solidFill>
                <a:latin typeface="Calibri"/>
                <a:ea typeface="DejaVu Sans"/>
              </a:rPr>
              <a:t>của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ảnh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là</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thông</a:t>
            </a:r>
            <a:r>
              <a:rPr lang="en-US" sz="2800" b="0" strike="noStrike" spc="-1" dirty="0">
                <a:solidFill>
                  <a:srgbClr val="000000"/>
                </a:solidFill>
                <a:latin typeface="Calibri"/>
                <a:ea typeface="DejaVu Sans"/>
              </a:rPr>
              <a:t> tin </a:t>
            </a:r>
            <a:r>
              <a:rPr lang="en-US" sz="2800" b="0" strike="noStrike" spc="-1" dirty="0" err="1">
                <a:solidFill>
                  <a:srgbClr val="000000"/>
                </a:solidFill>
                <a:latin typeface="Calibri"/>
                <a:ea typeface="DejaVu Sans"/>
              </a:rPr>
              <a:t>từ</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từng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điểm</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của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ảnh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Việc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đọc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thông</a:t>
            </a:r>
            <a:r>
              <a:rPr lang="en-US" sz="2800" b="0" strike="noStrike" spc="-1" dirty="0">
                <a:solidFill>
                  <a:srgbClr val="000000"/>
                </a:solidFill>
                <a:latin typeface="Calibri"/>
                <a:ea typeface="DejaVu Sans"/>
              </a:rPr>
              <a:t> tin </a:t>
            </a:r>
            <a:r>
              <a:rPr lang="en-US" sz="2800" b="0" strike="noStrike" spc="-1" dirty="0" err="1">
                <a:solidFill>
                  <a:srgbClr val="000000"/>
                </a:solidFill>
                <a:latin typeface="Calibri"/>
                <a:ea typeface="DejaVu Sans"/>
              </a:rPr>
              <a:t>từ</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các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điểm</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ảnh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là</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thực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hiện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đọc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từng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dòng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từ</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trái</a:t>
            </a:r>
            <a:r>
              <a:rPr lang="en-US" sz="2800" b="0" strike="noStrike" spc="-1" dirty="0">
                <a:solidFill>
                  <a:srgbClr val="000000"/>
                </a:solidFill>
                <a:latin typeface="Calibri"/>
                <a:ea typeface="DejaVu Sans"/>
              </a:rPr>
              <a:t> qua </a:t>
            </a:r>
            <a:r>
              <a:rPr lang="en-US" sz="2800" b="0" strike="noStrike" spc="-1" dirty="0" err="1">
                <a:solidFill>
                  <a:srgbClr val="000000"/>
                </a:solidFill>
                <a:latin typeface="Calibri"/>
                <a:ea typeface="DejaVu Sans"/>
              </a:rPr>
              <a:t>phải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và</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lần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lượt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từ</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dòng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trên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xuống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dưới</a:t>
            </a:r>
            <a:r>
              <a:rPr lang="en-US" sz="2800" b="0" strike="noStrike" spc="-1" dirty="0">
                <a:solidFill>
                  <a:srgbClr val="000000"/>
                </a:solidFill>
                <a:latin typeface="Calibri"/>
                <a:ea typeface="DejaVu Sans"/>
              </a:rPr>
              <a:t>.</a:t>
            </a:r>
          </a:p>
          <a:p>
            <a:pPr marL="228600" indent="-219600">
              <a:lnSpc>
                <a:spcPct val="90000"/>
              </a:lnSpc>
              <a:spcBef>
                <a:spcPts val="1001"/>
              </a:spcBef>
              <a:buClr>
                <a:srgbClr val="000000"/>
              </a:buClr>
              <a:buFont typeface="Arial"/>
              <a:buChar char="•"/>
            </a:pPr>
            <a:r>
              <a:rPr lang="en-US" sz="2800" spc="-1" dirty="0" err="1">
                <a:solidFill>
                  <a:srgbClr val="000000"/>
                </a:solidFill>
                <a:latin typeface="Calibri"/>
              </a:rPr>
              <a:t>Với</a:t>
            </a:r>
            <a:r>
              <a:rPr lang="en-US" sz="2800" spc="-1" dirty="0">
                <a:solidFill>
                  <a:srgbClr val="000000"/>
                </a:solidFill>
                <a:latin typeface="Calibri"/>
              </a:rPr>
              <a:t> </a:t>
            </a:r>
            <a:r>
              <a:rPr lang="en-US" sz="2800" spc="-1" dirty="0" err="1">
                <a:solidFill>
                  <a:srgbClr val="000000"/>
                </a:solidFill>
                <a:latin typeface="Calibri"/>
              </a:rPr>
              <a:t>ảnh</a:t>
            </a:r>
            <a:r>
              <a:rPr lang="en-US" sz="2800" spc="-1" dirty="0">
                <a:solidFill>
                  <a:srgbClr val="000000"/>
                </a:solidFill>
                <a:latin typeface="Calibri"/>
              </a:rPr>
              <a:t> </a:t>
            </a:r>
            <a:r>
              <a:rPr lang="en-US" sz="2800" spc="-1" dirty="0" err="1">
                <a:solidFill>
                  <a:srgbClr val="000000"/>
                </a:solidFill>
                <a:latin typeface="Calibri"/>
              </a:rPr>
              <a:t>động</a:t>
            </a:r>
            <a:r>
              <a:rPr lang="en-US" sz="2800" spc="-1" dirty="0">
                <a:solidFill>
                  <a:srgbClr val="000000"/>
                </a:solidFill>
                <a:latin typeface="Calibri"/>
              </a:rPr>
              <a:t> </a:t>
            </a:r>
            <a:r>
              <a:rPr lang="en-US" sz="2800" spc="-1" dirty="0" err="1">
                <a:solidFill>
                  <a:srgbClr val="000000"/>
                </a:solidFill>
                <a:latin typeface="Calibri"/>
              </a:rPr>
              <a:t>thì</a:t>
            </a:r>
            <a:r>
              <a:rPr lang="en-US" sz="2800" spc="-1" dirty="0">
                <a:solidFill>
                  <a:srgbClr val="000000"/>
                </a:solidFill>
                <a:latin typeface="Calibri"/>
              </a:rPr>
              <a:t> </a:t>
            </a:r>
            <a:r>
              <a:rPr lang="en-US" sz="2800" spc="-1" dirty="0" err="1">
                <a:solidFill>
                  <a:srgbClr val="000000"/>
                </a:solidFill>
                <a:latin typeface="Calibri"/>
              </a:rPr>
              <a:t>sau</a:t>
            </a:r>
            <a:r>
              <a:rPr lang="en-US" sz="2800" spc="-1" dirty="0">
                <a:solidFill>
                  <a:srgbClr val="000000"/>
                </a:solidFill>
                <a:latin typeface="Calibri"/>
              </a:rPr>
              <a:t> </a:t>
            </a:r>
            <a:r>
              <a:rPr lang="en-US" sz="2800" spc="-1" dirty="0" err="1">
                <a:solidFill>
                  <a:srgbClr val="000000"/>
                </a:solidFill>
                <a:latin typeface="Calibri"/>
              </a:rPr>
              <a:t>khi</a:t>
            </a:r>
            <a:r>
              <a:rPr lang="en-US" sz="2800" spc="-1" dirty="0">
                <a:solidFill>
                  <a:srgbClr val="000000"/>
                </a:solidFill>
                <a:latin typeface="Calibri"/>
              </a:rPr>
              <a:t> </a:t>
            </a:r>
            <a:r>
              <a:rPr lang="en-US" sz="2800" spc="-1" dirty="0" err="1">
                <a:solidFill>
                  <a:srgbClr val="000000"/>
                </a:solidFill>
                <a:latin typeface="Calibri"/>
              </a:rPr>
              <a:t>đọc</a:t>
            </a:r>
            <a:r>
              <a:rPr lang="en-US" sz="2800" spc="-1" dirty="0">
                <a:solidFill>
                  <a:srgbClr val="000000"/>
                </a:solidFill>
                <a:latin typeface="Calibri"/>
              </a:rPr>
              <a:t> </a:t>
            </a:r>
            <a:r>
              <a:rPr lang="en-US" sz="2800" spc="-1" dirty="0" err="1">
                <a:solidFill>
                  <a:srgbClr val="000000"/>
                </a:solidFill>
                <a:latin typeface="Calibri"/>
              </a:rPr>
              <a:t>hết</a:t>
            </a:r>
            <a:r>
              <a:rPr lang="en-US" sz="2800" spc="-1" dirty="0">
                <a:solidFill>
                  <a:srgbClr val="000000"/>
                </a:solidFill>
                <a:latin typeface="Calibri"/>
              </a:rPr>
              <a:t> </a:t>
            </a:r>
            <a:r>
              <a:rPr lang="en-US" sz="2800" spc="-1" dirty="0" err="1">
                <a:solidFill>
                  <a:srgbClr val="000000"/>
                </a:solidFill>
                <a:latin typeface="Calibri"/>
              </a:rPr>
              <a:t>thông</a:t>
            </a:r>
            <a:r>
              <a:rPr lang="en-US" sz="2800" spc="-1" dirty="0">
                <a:solidFill>
                  <a:srgbClr val="000000"/>
                </a:solidFill>
                <a:latin typeface="Calibri"/>
              </a:rPr>
              <a:t> tin </a:t>
            </a:r>
            <a:r>
              <a:rPr lang="en-US" sz="2800" spc="-1" dirty="0" err="1">
                <a:solidFill>
                  <a:srgbClr val="000000"/>
                </a:solidFill>
                <a:latin typeface="Calibri"/>
              </a:rPr>
              <a:t>của</a:t>
            </a:r>
            <a:r>
              <a:rPr lang="en-US" sz="2800" spc="-1" dirty="0">
                <a:solidFill>
                  <a:srgbClr val="000000"/>
                </a:solidFill>
                <a:latin typeface="Calibri"/>
              </a:rPr>
              <a:t> 1 </a:t>
            </a:r>
            <a:r>
              <a:rPr lang="en-US" sz="2800" spc="-1" dirty="0" err="1">
                <a:solidFill>
                  <a:srgbClr val="000000"/>
                </a:solidFill>
                <a:latin typeface="Calibri"/>
              </a:rPr>
              <a:t>ảnh</a:t>
            </a:r>
            <a:r>
              <a:rPr lang="en-US" sz="2800" spc="-1" dirty="0">
                <a:solidFill>
                  <a:srgbClr val="000000"/>
                </a:solidFill>
                <a:latin typeface="Calibri"/>
              </a:rPr>
              <a:t> </a:t>
            </a:r>
            <a:r>
              <a:rPr lang="en-US" sz="2800" spc="-1" dirty="0" err="1">
                <a:solidFill>
                  <a:srgbClr val="000000"/>
                </a:solidFill>
                <a:latin typeface="Calibri"/>
              </a:rPr>
              <a:t>sẽ</a:t>
            </a:r>
            <a:r>
              <a:rPr lang="en-US" sz="2800" spc="-1" dirty="0">
                <a:solidFill>
                  <a:srgbClr val="000000"/>
                </a:solidFill>
                <a:latin typeface="Calibri"/>
              </a:rPr>
              <a:t> quay </a:t>
            </a:r>
            <a:r>
              <a:rPr lang="en-US" sz="2800" spc="-1" dirty="0" err="1">
                <a:solidFill>
                  <a:srgbClr val="000000"/>
                </a:solidFill>
                <a:latin typeface="Calibri"/>
              </a:rPr>
              <a:t>lại</a:t>
            </a:r>
            <a:r>
              <a:rPr lang="en-US" sz="2800" spc="-1" dirty="0">
                <a:solidFill>
                  <a:srgbClr val="000000"/>
                </a:solidFill>
                <a:latin typeface="Calibri"/>
              </a:rPr>
              <a:t> </a:t>
            </a:r>
            <a:r>
              <a:rPr lang="en-US" sz="2800" spc="-1" dirty="0" err="1">
                <a:solidFill>
                  <a:srgbClr val="000000"/>
                </a:solidFill>
                <a:latin typeface="Calibri"/>
              </a:rPr>
              <a:t>đọc</a:t>
            </a:r>
            <a:r>
              <a:rPr lang="en-US" sz="2800" spc="-1" dirty="0">
                <a:solidFill>
                  <a:srgbClr val="000000"/>
                </a:solidFill>
                <a:latin typeface="Calibri"/>
              </a:rPr>
              <a:t> </a:t>
            </a:r>
            <a:r>
              <a:rPr lang="en-US" sz="2800" spc="-1" dirty="0" err="1">
                <a:solidFill>
                  <a:srgbClr val="000000"/>
                </a:solidFill>
                <a:latin typeface="Calibri"/>
              </a:rPr>
              <a:t>từ</a:t>
            </a:r>
            <a:r>
              <a:rPr lang="en-US" sz="2800" spc="-1" dirty="0">
                <a:solidFill>
                  <a:srgbClr val="000000"/>
                </a:solidFill>
                <a:latin typeface="Calibri"/>
              </a:rPr>
              <a:t> </a:t>
            </a:r>
            <a:r>
              <a:rPr lang="en-US" sz="2800" spc="-1" dirty="0" err="1">
                <a:solidFill>
                  <a:srgbClr val="000000"/>
                </a:solidFill>
                <a:latin typeface="Calibri"/>
              </a:rPr>
              <a:t>phần</a:t>
            </a:r>
            <a:r>
              <a:rPr lang="en-US" sz="2800" spc="-1" dirty="0">
                <a:solidFill>
                  <a:srgbClr val="000000"/>
                </a:solidFill>
                <a:latin typeface="Calibri"/>
              </a:rPr>
              <a:t> </a:t>
            </a:r>
            <a:r>
              <a:rPr lang="en-US" sz="2800" spc="-1" dirty="0" err="1">
                <a:solidFill>
                  <a:srgbClr val="000000"/>
                </a:solidFill>
                <a:latin typeface="Calibri"/>
              </a:rPr>
              <a:t>tử</a:t>
            </a:r>
            <a:r>
              <a:rPr lang="en-US" sz="2800" spc="-1" dirty="0">
                <a:solidFill>
                  <a:srgbClr val="000000"/>
                </a:solidFill>
                <a:latin typeface="Calibri"/>
              </a:rPr>
              <a:t> </a:t>
            </a:r>
            <a:r>
              <a:rPr lang="en-US" sz="2800" spc="-1" dirty="0" err="1">
                <a:solidFill>
                  <a:srgbClr val="000000"/>
                </a:solidFill>
                <a:latin typeface="Calibri"/>
              </a:rPr>
              <a:t>góc</a:t>
            </a:r>
            <a:r>
              <a:rPr lang="en-US" sz="2800" spc="-1" dirty="0">
                <a:solidFill>
                  <a:srgbClr val="000000"/>
                </a:solidFill>
                <a:latin typeface="Calibri"/>
              </a:rPr>
              <a:t> </a:t>
            </a:r>
            <a:r>
              <a:rPr lang="en-US" sz="2800" spc="-1" dirty="0" err="1">
                <a:solidFill>
                  <a:srgbClr val="000000"/>
                </a:solidFill>
                <a:latin typeface="Calibri"/>
              </a:rPr>
              <a:t>trên</a:t>
            </a:r>
            <a:r>
              <a:rPr lang="en-US" sz="2800" spc="-1" dirty="0">
                <a:solidFill>
                  <a:srgbClr val="000000"/>
                </a:solidFill>
                <a:latin typeface="Calibri"/>
              </a:rPr>
              <a:t> </a:t>
            </a:r>
            <a:r>
              <a:rPr lang="en-US" sz="2800" spc="-1" dirty="0" err="1">
                <a:solidFill>
                  <a:srgbClr val="000000"/>
                </a:solidFill>
                <a:latin typeface="Calibri"/>
              </a:rPr>
              <a:t>bên</a:t>
            </a:r>
            <a:r>
              <a:rPr lang="en-US" sz="2800" spc="-1" dirty="0">
                <a:solidFill>
                  <a:srgbClr val="000000"/>
                </a:solidFill>
                <a:latin typeface="Calibri"/>
              </a:rPr>
              <a:t> </a:t>
            </a:r>
            <a:r>
              <a:rPr lang="en-US" sz="2800" spc="-1" dirty="0" err="1">
                <a:solidFill>
                  <a:srgbClr val="000000"/>
                </a:solidFill>
                <a:latin typeface="Calibri"/>
              </a:rPr>
              <a:t>trái</a:t>
            </a:r>
            <a:r>
              <a:rPr lang="en-US" sz="2800" spc="-1" dirty="0">
                <a:solidFill>
                  <a:srgbClr val="000000"/>
                </a:solidFill>
                <a:latin typeface="Calibri"/>
              </a:rPr>
              <a:t> </a:t>
            </a:r>
            <a:r>
              <a:rPr lang="en-US" sz="2800" spc="-1" dirty="0" err="1">
                <a:solidFill>
                  <a:srgbClr val="000000"/>
                </a:solidFill>
                <a:latin typeface="Calibri"/>
              </a:rPr>
              <a:t>của</a:t>
            </a:r>
            <a:r>
              <a:rPr lang="en-US" sz="2800" spc="-1" dirty="0">
                <a:solidFill>
                  <a:srgbClr val="000000"/>
                </a:solidFill>
                <a:latin typeface="Calibri"/>
              </a:rPr>
              <a:t> </a:t>
            </a:r>
            <a:r>
              <a:rPr lang="en-US" sz="2800" spc="-1" dirty="0" err="1">
                <a:solidFill>
                  <a:srgbClr val="000000"/>
                </a:solidFill>
                <a:latin typeface="Calibri"/>
              </a:rPr>
              <a:t>ảnh</a:t>
            </a:r>
            <a:r>
              <a:rPr lang="en-US" sz="2800" spc="-1" dirty="0">
                <a:solidFill>
                  <a:srgbClr val="000000"/>
                </a:solidFill>
                <a:latin typeface="Calibri"/>
              </a:rPr>
              <a:t> </a:t>
            </a:r>
            <a:r>
              <a:rPr lang="en-US" sz="2800" spc="-1" dirty="0" err="1">
                <a:solidFill>
                  <a:srgbClr val="000000"/>
                </a:solidFill>
                <a:latin typeface="Calibri"/>
              </a:rPr>
              <a:t>mới</a:t>
            </a:r>
            <a:endParaRPr lang="en-US" sz="2800" spc="-1" dirty="0">
              <a:solidFill>
                <a:srgbClr val="000000"/>
              </a:solidFill>
              <a:latin typeface="Calibri"/>
            </a:endParaRPr>
          </a:p>
          <a:p>
            <a:pPr marL="228600" indent="-219600">
              <a:lnSpc>
                <a:spcPct val="90000"/>
              </a:lnSpc>
              <a:spcBef>
                <a:spcPts val="1001"/>
              </a:spcBef>
              <a:buClr>
                <a:srgbClr val="000000"/>
              </a:buClr>
              <a:buFont typeface="Arial"/>
              <a:buChar char="•"/>
            </a:pP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Thông</a:t>
            </a:r>
            <a:r>
              <a:rPr lang="en-US" sz="2800" b="0" strike="noStrike" spc="-1" dirty="0">
                <a:solidFill>
                  <a:srgbClr val="000000"/>
                </a:solidFill>
                <a:latin typeface="Calibri"/>
                <a:sym typeface="Wingdings" pitchFamily="2" charset="2"/>
              </a:rPr>
              <a:t> tin </a:t>
            </a:r>
            <a:r>
              <a:rPr lang="en-US" sz="2800" b="0" strike="noStrike" spc="-1" dirty="0" err="1">
                <a:solidFill>
                  <a:srgbClr val="000000"/>
                </a:solidFill>
                <a:latin typeface="Calibri"/>
                <a:sym typeface="Wingdings" pitchFamily="2" charset="2"/>
              </a:rPr>
              <a:t>của</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ảnh</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là</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rời</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rạc</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theo</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thời</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gian</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nhưng</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liên</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tục</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theo</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mức</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Trong</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trường</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hợp</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số</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hóa</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thì</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thông</a:t>
            </a:r>
            <a:r>
              <a:rPr lang="en-US" sz="2800" b="0" strike="noStrike" spc="-1" dirty="0">
                <a:solidFill>
                  <a:srgbClr val="000000"/>
                </a:solidFill>
                <a:latin typeface="Calibri"/>
                <a:sym typeface="Wingdings" pitchFamily="2" charset="2"/>
              </a:rPr>
              <a:t> tin </a:t>
            </a:r>
            <a:r>
              <a:rPr lang="en-US" sz="2800" b="0" strike="noStrike" spc="-1" dirty="0" err="1">
                <a:solidFill>
                  <a:srgbClr val="000000"/>
                </a:solidFill>
                <a:latin typeface="Calibri"/>
                <a:sym typeface="Wingdings" pitchFamily="2" charset="2"/>
              </a:rPr>
              <a:t>của</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mỗi</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điểm</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ảnh</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sẽ</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được</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lượng</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tử</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hóa</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thường</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là</a:t>
            </a:r>
            <a:r>
              <a:rPr lang="en-US" sz="2800" b="0" strike="noStrike" spc="-1" dirty="0">
                <a:solidFill>
                  <a:srgbClr val="000000"/>
                </a:solidFill>
                <a:latin typeface="Calibri"/>
                <a:sym typeface="Wingdings" pitchFamily="2" charset="2"/>
              </a:rPr>
              <a:t> 256 </a:t>
            </a:r>
            <a:r>
              <a:rPr lang="en-US" sz="2800" b="0" strike="noStrike" spc="-1" dirty="0" err="1">
                <a:solidFill>
                  <a:srgbClr val="000000"/>
                </a:solidFill>
                <a:latin typeface="Calibri"/>
                <a:sym typeface="Wingdings" pitchFamily="2" charset="2"/>
              </a:rPr>
              <a:t>mức</a:t>
            </a:r>
            <a:r>
              <a:rPr lang="en-US" sz="2800" b="0" strike="noStrike" spc="-1" dirty="0">
                <a:solidFill>
                  <a:srgbClr val="000000"/>
                </a:solidFill>
                <a:latin typeface="Calibri"/>
                <a:sym typeface="Wingdings" pitchFamily="2" charset="2"/>
              </a:rPr>
              <a:t> (1 byte)</a:t>
            </a:r>
          </a:p>
          <a:p>
            <a:pPr marL="228600" indent="-219600">
              <a:lnSpc>
                <a:spcPct val="90000"/>
              </a:lnSpc>
              <a:spcBef>
                <a:spcPts val="1001"/>
              </a:spcBef>
              <a:buClr>
                <a:srgbClr val="000000"/>
              </a:buClr>
              <a:buFont typeface="Arial"/>
              <a:buChar char="•"/>
            </a:pPr>
            <a:r>
              <a:rPr lang="en-US" sz="2800" spc="-1" dirty="0" err="1">
                <a:solidFill>
                  <a:srgbClr val="000000"/>
                </a:solidFill>
                <a:latin typeface="Calibri"/>
                <a:sym typeface="Wingdings" pitchFamily="2" charset="2"/>
              </a:rPr>
              <a:t>Thông</a:t>
            </a:r>
            <a:r>
              <a:rPr lang="en-US" sz="2800" spc="-1" dirty="0">
                <a:solidFill>
                  <a:srgbClr val="000000"/>
                </a:solidFill>
                <a:latin typeface="Calibri"/>
                <a:sym typeface="Wingdings" pitchFamily="2" charset="2"/>
              </a:rPr>
              <a:t> tin </a:t>
            </a:r>
            <a:r>
              <a:rPr lang="en-US" sz="2800" spc="-1" dirty="0" err="1">
                <a:solidFill>
                  <a:srgbClr val="000000"/>
                </a:solidFill>
                <a:latin typeface="Calibri"/>
                <a:sym typeface="Wingdings" pitchFamily="2" charset="2"/>
              </a:rPr>
              <a:t>của</a:t>
            </a:r>
            <a:r>
              <a:rPr lang="en-US" sz="2800" spc="-1" dirty="0">
                <a:solidFill>
                  <a:srgbClr val="000000"/>
                </a:solidFill>
                <a:latin typeface="Calibri"/>
                <a:sym typeface="Wingdings" pitchFamily="2" charset="2"/>
              </a:rPr>
              <a:t> 1 </a:t>
            </a:r>
            <a:r>
              <a:rPr lang="en-US" sz="2800" spc="-1" dirty="0" err="1">
                <a:solidFill>
                  <a:srgbClr val="000000"/>
                </a:solidFill>
                <a:latin typeface="Calibri"/>
                <a:sym typeface="Wingdings" pitchFamily="2" charset="2"/>
              </a:rPr>
              <a:t>điểm</a:t>
            </a:r>
            <a:r>
              <a:rPr lang="en-US" sz="2800" spc="-1" dirty="0">
                <a:solidFill>
                  <a:srgbClr val="000000"/>
                </a:solidFill>
                <a:latin typeface="Calibri"/>
                <a:sym typeface="Wingdings" pitchFamily="2" charset="2"/>
              </a:rPr>
              <a:t> </a:t>
            </a:r>
            <a:r>
              <a:rPr lang="en-US" sz="2800" spc="-1" dirty="0" err="1">
                <a:solidFill>
                  <a:srgbClr val="000000"/>
                </a:solidFill>
                <a:latin typeface="Calibri"/>
                <a:sym typeface="Wingdings" pitchFamily="2" charset="2"/>
              </a:rPr>
              <a:t>ảnh</a:t>
            </a:r>
            <a:r>
              <a:rPr lang="en-US" sz="2800" spc="-1" dirty="0">
                <a:solidFill>
                  <a:srgbClr val="000000"/>
                </a:solidFill>
                <a:latin typeface="Calibri"/>
                <a:sym typeface="Wingdings" pitchFamily="2" charset="2"/>
              </a:rPr>
              <a:t> </a:t>
            </a:r>
            <a:r>
              <a:rPr lang="en-US" sz="2800" spc="-1" dirty="0" err="1">
                <a:solidFill>
                  <a:srgbClr val="000000"/>
                </a:solidFill>
                <a:latin typeface="Calibri"/>
                <a:sym typeface="Wingdings" pitchFamily="2" charset="2"/>
              </a:rPr>
              <a:t>thường</a:t>
            </a:r>
            <a:r>
              <a:rPr lang="en-US" sz="2800" spc="-1" dirty="0">
                <a:solidFill>
                  <a:srgbClr val="000000"/>
                </a:solidFill>
                <a:latin typeface="Calibri"/>
                <a:sym typeface="Wingdings" pitchFamily="2" charset="2"/>
              </a:rPr>
              <a:t> </a:t>
            </a:r>
            <a:r>
              <a:rPr lang="en-US" sz="2800" spc="-1" dirty="0" err="1">
                <a:solidFill>
                  <a:srgbClr val="000000"/>
                </a:solidFill>
                <a:latin typeface="Calibri"/>
                <a:sym typeface="Wingdings" pitchFamily="2" charset="2"/>
              </a:rPr>
              <a:t>bao</a:t>
            </a:r>
            <a:r>
              <a:rPr lang="en-US" sz="2800" spc="-1" dirty="0">
                <a:solidFill>
                  <a:srgbClr val="000000"/>
                </a:solidFill>
                <a:latin typeface="Calibri"/>
                <a:sym typeface="Wingdings" pitchFamily="2" charset="2"/>
              </a:rPr>
              <a:t> </a:t>
            </a:r>
            <a:r>
              <a:rPr lang="en-US" sz="2800" spc="-1" dirty="0" err="1">
                <a:solidFill>
                  <a:srgbClr val="000000"/>
                </a:solidFill>
                <a:latin typeface="Calibri"/>
                <a:sym typeface="Wingdings" pitchFamily="2" charset="2"/>
              </a:rPr>
              <a:t>gồm</a:t>
            </a:r>
            <a:r>
              <a:rPr lang="en-US" sz="2800" spc="-1" dirty="0">
                <a:solidFill>
                  <a:srgbClr val="000000"/>
                </a:solidFill>
                <a:latin typeface="Calibri"/>
                <a:sym typeface="Wingdings" pitchFamily="2" charset="2"/>
              </a:rPr>
              <a:t> 1 </a:t>
            </a:r>
            <a:r>
              <a:rPr lang="en-US" sz="2800" spc="-1" dirty="0" err="1">
                <a:solidFill>
                  <a:srgbClr val="000000"/>
                </a:solidFill>
                <a:latin typeface="Calibri"/>
                <a:sym typeface="Wingdings" pitchFamily="2" charset="2"/>
              </a:rPr>
              <a:t>thông</a:t>
            </a:r>
            <a:r>
              <a:rPr lang="en-US" sz="2800" spc="-1" dirty="0">
                <a:solidFill>
                  <a:srgbClr val="000000"/>
                </a:solidFill>
                <a:latin typeface="Calibri"/>
                <a:sym typeface="Wingdings" pitchFamily="2" charset="2"/>
              </a:rPr>
              <a:t> tin </a:t>
            </a:r>
            <a:r>
              <a:rPr lang="en-US" sz="2800" spc="-1" dirty="0" err="1">
                <a:solidFill>
                  <a:srgbClr val="000000"/>
                </a:solidFill>
                <a:latin typeface="Calibri"/>
                <a:sym typeface="Wingdings" pitchFamily="2" charset="2"/>
              </a:rPr>
              <a:t>về</a:t>
            </a:r>
            <a:r>
              <a:rPr lang="en-US" sz="2800" spc="-1" dirty="0">
                <a:solidFill>
                  <a:srgbClr val="000000"/>
                </a:solidFill>
                <a:latin typeface="Calibri"/>
                <a:sym typeface="Wingdings" pitchFamily="2" charset="2"/>
              </a:rPr>
              <a:t> </a:t>
            </a:r>
            <a:r>
              <a:rPr lang="en-US" sz="2800" spc="-1" dirty="0" err="1">
                <a:solidFill>
                  <a:srgbClr val="000000"/>
                </a:solidFill>
                <a:latin typeface="Calibri"/>
                <a:sym typeface="Wingdings" pitchFamily="2" charset="2"/>
              </a:rPr>
              <a:t>độ</a:t>
            </a:r>
            <a:r>
              <a:rPr lang="en-US" sz="2800" spc="-1" dirty="0">
                <a:solidFill>
                  <a:srgbClr val="000000"/>
                </a:solidFill>
                <a:latin typeface="Calibri"/>
                <a:sym typeface="Wingdings" pitchFamily="2" charset="2"/>
              </a:rPr>
              <a:t> </a:t>
            </a:r>
            <a:r>
              <a:rPr lang="en-US" sz="2800" spc="-1" dirty="0" err="1">
                <a:solidFill>
                  <a:srgbClr val="000000"/>
                </a:solidFill>
                <a:latin typeface="Calibri"/>
                <a:sym typeface="Wingdings" pitchFamily="2" charset="2"/>
              </a:rPr>
              <a:t>chói</a:t>
            </a:r>
            <a:r>
              <a:rPr lang="en-US" sz="2800" spc="-1" dirty="0">
                <a:solidFill>
                  <a:srgbClr val="000000"/>
                </a:solidFill>
                <a:latin typeface="Calibri"/>
                <a:sym typeface="Wingdings" pitchFamily="2" charset="2"/>
              </a:rPr>
              <a:t> (</a:t>
            </a:r>
            <a:r>
              <a:rPr lang="en-US" sz="2800" spc="-1" dirty="0" err="1">
                <a:solidFill>
                  <a:srgbClr val="000000"/>
                </a:solidFill>
                <a:latin typeface="Calibri"/>
                <a:sym typeface="Wingdings" pitchFamily="2" charset="2"/>
              </a:rPr>
              <a:t>Britgh</a:t>
            </a:r>
            <a:r>
              <a:rPr lang="en-US" sz="2800" spc="-1" dirty="0">
                <a:solidFill>
                  <a:srgbClr val="000000"/>
                </a:solidFill>
                <a:latin typeface="Calibri"/>
                <a:sym typeface="Wingdings" pitchFamily="2" charset="2"/>
              </a:rPr>
              <a:t>) </a:t>
            </a:r>
            <a:r>
              <a:rPr lang="en-US" sz="2800" spc="-1" dirty="0" err="1">
                <a:solidFill>
                  <a:srgbClr val="000000"/>
                </a:solidFill>
                <a:latin typeface="Calibri"/>
                <a:sym typeface="Wingdings" pitchFamily="2" charset="2"/>
              </a:rPr>
              <a:t>với</a:t>
            </a:r>
            <a:r>
              <a:rPr lang="en-US" sz="2800" spc="-1" dirty="0">
                <a:solidFill>
                  <a:srgbClr val="000000"/>
                </a:solidFill>
                <a:latin typeface="Calibri"/>
                <a:sym typeface="Wingdings" pitchFamily="2" charset="2"/>
              </a:rPr>
              <a:t> </a:t>
            </a:r>
            <a:r>
              <a:rPr lang="en-US" sz="2800" spc="-1" dirty="0" err="1">
                <a:solidFill>
                  <a:srgbClr val="000000"/>
                </a:solidFill>
                <a:latin typeface="Calibri"/>
                <a:sym typeface="Wingdings" pitchFamily="2" charset="2"/>
              </a:rPr>
              <a:t>lưới</a:t>
            </a:r>
            <a:r>
              <a:rPr lang="en-US" sz="2800" spc="-1" dirty="0">
                <a:solidFill>
                  <a:srgbClr val="000000"/>
                </a:solidFill>
                <a:latin typeface="Calibri"/>
                <a:sym typeface="Wingdings" pitchFamily="2" charset="2"/>
              </a:rPr>
              <a:t> chia </a:t>
            </a:r>
            <a:r>
              <a:rPr lang="en-US" sz="2800" spc="-1" dirty="0" err="1">
                <a:solidFill>
                  <a:srgbClr val="000000"/>
                </a:solidFill>
                <a:latin typeface="Calibri"/>
                <a:sym typeface="Wingdings" pitchFamily="2" charset="2"/>
              </a:rPr>
              <a:t>theo</a:t>
            </a:r>
            <a:r>
              <a:rPr lang="en-US" sz="2800" spc="-1" dirty="0">
                <a:solidFill>
                  <a:srgbClr val="000000"/>
                </a:solidFill>
                <a:latin typeface="Calibri"/>
                <a:sym typeface="Wingdings" pitchFamily="2" charset="2"/>
              </a:rPr>
              <a:t> </a:t>
            </a:r>
            <a:r>
              <a:rPr lang="en-US" sz="2800" spc="-1" dirty="0" err="1">
                <a:solidFill>
                  <a:srgbClr val="000000"/>
                </a:solidFill>
                <a:latin typeface="Calibri"/>
                <a:sym typeface="Wingdings" pitchFamily="2" charset="2"/>
              </a:rPr>
              <a:t>góc</a:t>
            </a:r>
            <a:r>
              <a:rPr lang="en-US" sz="2800" spc="-1" dirty="0">
                <a:solidFill>
                  <a:srgbClr val="000000"/>
                </a:solidFill>
                <a:latin typeface="Calibri"/>
                <a:sym typeface="Wingdings" pitchFamily="2" charset="2"/>
              </a:rPr>
              <a:t> </a:t>
            </a:r>
            <a:r>
              <a:rPr lang="en-US" sz="2800" spc="-1" dirty="0" err="1">
                <a:solidFill>
                  <a:srgbClr val="000000"/>
                </a:solidFill>
                <a:latin typeface="Calibri"/>
                <a:sym typeface="Wingdings" pitchFamily="2" charset="2"/>
              </a:rPr>
              <a:t>phân</a:t>
            </a:r>
            <a:r>
              <a:rPr lang="en-US" sz="2800" spc="-1" dirty="0">
                <a:solidFill>
                  <a:srgbClr val="000000"/>
                </a:solidFill>
                <a:latin typeface="Calibri"/>
                <a:sym typeface="Wingdings" pitchFamily="2" charset="2"/>
              </a:rPr>
              <a:t> </a:t>
            </a:r>
            <a:r>
              <a:rPr lang="en-US" sz="2800" spc="-1" dirty="0" err="1">
                <a:solidFill>
                  <a:srgbClr val="000000"/>
                </a:solidFill>
                <a:latin typeface="Calibri"/>
                <a:sym typeface="Wingdings" pitchFamily="2" charset="2"/>
              </a:rPr>
              <a:t>biệt</a:t>
            </a:r>
            <a:r>
              <a:rPr lang="en-US" sz="2800" spc="-1" dirty="0">
                <a:solidFill>
                  <a:srgbClr val="000000"/>
                </a:solidFill>
                <a:latin typeface="Calibri"/>
                <a:sym typeface="Wingdings" pitchFamily="2" charset="2"/>
              </a:rPr>
              <a:t> 2 </a:t>
            </a:r>
            <a:r>
              <a:rPr lang="en-US" sz="2800" spc="-1" dirty="0" err="1">
                <a:solidFill>
                  <a:srgbClr val="000000"/>
                </a:solidFill>
                <a:latin typeface="Calibri"/>
                <a:sym typeface="Wingdings" pitchFamily="2" charset="2"/>
              </a:rPr>
              <a:t>phut</a:t>
            </a:r>
            <a:r>
              <a:rPr lang="en-US" sz="2800" spc="-1" dirty="0">
                <a:solidFill>
                  <a:srgbClr val="000000"/>
                </a:solidFill>
                <a:latin typeface="Calibri"/>
                <a:sym typeface="Wingdings" pitchFamily="2" charset="2"/>
              </a:rPr>
              <a:t> </a:t>
            </a:r>
            <a:r>
              <a:rPr lang="en-US" sz="2800" spc="-1" dirty="0" err="1">
                <a:solidFill>
                  <a:srgbClr val="000000"/>
                </a:solidFill>
                <a:latin typeface="Calibri"/>
                <a:sym typeface="Wingdings" pitchFamily="2" charset="2"/>
              </a:rPr>
              <a:t>và</a:t>
            </a:r>
            <a:r>
              <a:rPr lang="en-US" sz="2800" spc="-1" dirty="0">
                <a:solidFill>
                  <a:srgbClr val="000000"/>
                </a:solidFill>
                <a:latin typeface="Calibri"/>
                <a:sym typeface="Wingdings" pitchFamily="2" charset="2"/>
              </a:rPr>
              <a:t> 3 </a:t>
            </a:r>
            <a:r>
              <a:rPr lang="en-US" sz="2800" spc="-1" dirty="0" err="1">
                <a:solidFill>
                  <a:srgbClr val="000000"/>
                </a:solidFill>
                <a:latin typeface="Calibri"/>
                <a:sym typeface="Wingdings" pitchFamily="2" charset="2"/>
              </a:rPr>
              <a:t>thông</a:t>
            </a:r>
            <a:r>
              <a:rPr lang="en-US" sz="2800" spc="-1" dirty="0">
                <a:solidFill>
                  <a:srgbClr val="000000"/>
                </a:solidFill>
                <a:latin typeface="Calibri"/>
                <a:sym typeface="Wingdings" pitchFamily="2" charset="2"/>
              </a:rPr>
              <a:t> tin </a:t>
            </a:r>
            <a:r>
              <a:rPr lang="en-US" sz="2800" spc="-1" dirty="0" err="1">
                <a:solidFill>
                  <a:srgbClr val="000000"/>
                </a:solidFill>
                <a:latin typeface="Calibri"/>
                <a:sym typeface="Wingdings" pitchFamily="2" charset="2"/>
              </a:rPr>
              <a:t>màu</a:t>
            </a:r>
            <a:r>
              <a:rPr lang="en-US" sz="2800" spc="-1" dirty="0">
                <a:solidFill>
                  <a:srgbClr val="000000"/>
                </a:solidFill>
                <a:latin typeface="Calibri"/>
                <a:sym typeface="Wingdings" pitchFamily="2" charset="2"/>
              </a:rPr>
              <a:t> </a:t>
            </a:r>
            <a:r>
              <a:rPr lang="en-US" sz="2800" spc="-1" dirty="0" err="1">
                <a:solidFill>
                  <a:srgbClr val="000000"/>
                </a:solidFill>
                <a:latin typeface="Calibri"/>
                <a:sym typeface="Wingdings" pitchFamily="2" charset="2"/>
              </a:rPr>
              <a:t>với</a:t>
            </a:r>
            <a:r>
              <a:rPr lang="en-US" sz="2800" spc="-1" dirty="0">
                <a:solidFill>
                  <a:srgbClr val="000000"/>
                </a:solidFill>
                <a:latin typeface="Calibri"/>
                <a:sym typeface="Wingdings" pitchFamily="2" charset="2"/>
              </a:rPr>
              <a:t> </a:t>
            </a:r>
            <a:r>
              <a:rPr lang="en-US" sz="2800" spc="-1" dirty="0" err="1">
                <a:solidFill>
                  <a:srgbClr val="000000"/>
                </a:solidFill>
                <a:latin typeface="Calibri"/>
                <a:sym typeface="Wingdings" pitchFamily="2" charset="2"/>
              </a:rPr>
              <a:t>lưới</a:t>
            </a:r>
            <a:r>
              <a:rPr lang="en-US" sz="2800" spc="-1" dirty="0">
                <a:solidFill>
                  <a:srgbClr val="000000"/>
                </a:solidFill>
                <a:latin typeface="Calibri"/>
                <a:sym typeface="Wingdings" pitchFamily="2" charset="2"/>
              </a:rPr>
              <a:t> chia </a:t>
            </a:r>
            <a:r>
              <a:rPr lang="en-US" sz="2800" spc="-1" dirty="0" err="1">
                <a:solidFill>
                  <a:srgbClr val="000000"/>
                </a:solidFill>
                <a:latin typeface="Calibri"/>
                <a:sym typeface="Wingdings" pitchFamily="2" charset="2"/>
              </a:rPr>
              <a:t>theo</a:t>
            </a:r>
            <a:r>
              <a:rPr lang="en-US" sz="2800" spc="-1" dirty="0">
                <a:solidFill>
                  <a:srgbClr val="000000"/>
                </a:solidFill>
                <a:latin typeface="Calibri"/>
                <a:sym typeface="Wingdings" pitchFamily="2" charset="2"/>
              </a:rPr>
              <a:t> </a:t>
            </a:r>
            <a:r>
              <a:rPr lang="en-US" sz="2800" spc="-1" dirty="0" err="1">
                <a:solidFill>
                  <a:srgbClr val="000000"/>
                </a:solidFill>
                <a:latin typeface="Calibri"/>
                <a:sym typeface="Wingdings" pitchFamily="2" charset="2"/>
              </a:rPr>
              <a:t>góc</a:t>
            </a:r>
            <a:r>
              <a:rPr lang="en-US" sz="2800" spc="-1" dirty="0">
                <a:solidFill>
                  <a:srgbClr val="000000"/>
                </a:solidFill>
                <a:latin typeface="Calibri"/>
                <a:sym typeface="Wingdings" pitchFamily="2" charset="2"/>
              </a:rPr>
              <a:t> </a:t>
            </a:r>
            <a:r>
              <a:rPr lang="en-US" sz="2800" spc="-1" dirty="0" err="1">
                <a:solidFill>
                  <a:srgbClr val="000000"/>
                </a:solidFill>
                <a:latin typeface="Calibri"/>
                <a:sym typeface="Wingdings" pitchFamily="2" charset="2"/>
              </a:rPr>
              <a:t>phân</a:t>
            </a:r>
            <a:r>
              <a:rPr lang="en-US" sz="2800" spc="-1" dirty="0">
                <a:solidFill>
                  <a:srgbClr val="000000"/>
                </a:solidFill>
                <a:latin typeface="Calibri"/>
                <a:sym typeface="Wingdings" pitchFamily="2" charset="2"/>
              </a:rPr>
              <a:t> </a:t>
            </a:r>
            <a:r>
              <a:rPr lang="en-US" sz="2800" spc="-1" dirty="0" err="1">
                <a:solidFill>
                  <a:srgbClr val="000000"/>
                </a:solidFill>
                <a:latin typeface="Calibri"/>
                <a:sym typeface="Wingdings" pitchFamily="2" charset="2"/>
              </a:rPr>
              <a:t>biệt</a:t>
            </a:r>
            <a:r>
              <a:rPr lang="en-US" sz="2800" spc="-1" dirty="0">
                <a:solidFill>
                  <a:srgbClr val="000000"/>
                </a:solidFill>
                <a:latin typeface="Calibri"/>
                <a:sym typeface="Wingdings" pitchFamily="2" charset="2"/>
              </a:rPr>
              <a:t> 5 </a:t>
            </a:r>
            <a:r>
              <a:rPr lang="en-US" sz="2800" spc="-1" dirty="0" err="1">
                <a:solidFill>
                  <a:srgbClr val="000000"/>
                </a:solidFill>
                <a:latin typeface="Calibri"/>
                <a:sym typeface="Wingdings" pitchFamily="2" charset="2"/>
              </a:rPr>
              <a:t>phút</a:t>
            </a:r>
            <a:r>
              <a:rPr lang="en-US" sz="2800" spc="-1" dirty="0">
                <a:solidFill>
                  <a:srgbClr val="000000"/>
                </a:solidFill>
                <a:latin typeface="Calibri"/>
                <a:sym typeface="Wingdings" pitchFamily="2" charset="2"/>
              </a:rPr>
              <a:t>.</a:t>
            </a:r>
            <a:endParaRPr lang="en-US" sz="2000" b="0" strike="noStrike" spc="-1" dirty="0">
              <a:latin typeface="Arial"/>
            </a:endParaRPr>
          </a:p>
          <a:p>
            <a:pPr>
              <a:lnSpc>
                <a:spcPct val="100000"/>
              </a:lnSpc>
            </a:pPr>
            <a:endParaRPr lang="en-US" sz="2000" b="0" strike="noStrike" spc="-1" dirty="0">
              <a:latin typeface="Arial"/>
            </a:endParaRPr>
          </a:p>
          <a:p>
            <a:pPr marL="457200">
              <a:lnSpc>
                <a:spcPct val="90000"/>
              </a:lnSpc>
              <a:spcBef>
                <a:spcPts val="499"/>
              </a:spcBef>
            </a:pPr>
            <a:endParaRPr lang="en-US" sz="2000" b="0" strike="noStrike" spc="-1" dirty="0">
              <a:latin typeface="Arial"/>
            </a:endParaRPr>
          </a:p>
        </p:txBody>
      </p:sp>
    </p:spTree>
    <p:extLst>
      <p:ext uri="{BB962C8B-B14F-4D97-AF65-F5344CB8AC3E}">
        <p14:creationId xmlns:p14="http://schemas.microsoft.com/office/powerpoint/2010/main" val="338296847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dirty="0">
                <a:solidFill>
                  <a:srgbClr val="000000"/>
                </a:solidFill>
                <a:latin typeface="Calibri Light"/>
                <a:ea typeface="DejaVu Sans"/>
              </a:rPr>
              <a:t>4.10. </a:t>
            </a:r>
            <a:r>
              <a:rPr lang="en-US" sz="4400" b="0" strike="noStrike" spc="-1" dirty="0" err="1">
                <a:solidFill>
                  <a:srgbClr val="000000"/>
                </a:solidFill>
                <a:latin typeface="Calibri Light"/>
                <a:ea typeface="DejaVu Sans"/>
              </a:rPr>
              <a:t>Mã</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nguồn</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liên</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tục</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theo</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thời</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gian</a:t>
            </a:r>
            <a:r>
              <a:rPr lang="en-US" sz="4400" b="0" strike="noStrike" spc="-1" dirty="0">
                <a:solidFill>
                  <a:srgbClr val="000000"/>
                </a:solidFill>
                <a:latin typeface="Calibri Light"/>
                <a:ea typeface="DejaVu Sans"/>
              </a:rPr>
              <a:t> </a:t>
            </a:r>
            <a:endParaRPr lang="en-US" sz="4400" b="0" strike="noStrike" spc="-1" dirty="0">
              <a:latin typeface="Arial"/>
            </a:endParaRPr>
          </a:p>
        </p:txBody>
      </p:sp>
      <p:sp>
        <p:nvSpPr>
          <p:cNvPr id="521"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1960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Việc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nén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thông</a:t>
            </a:r>
            <a:r>
              <a:rPr lang="en-US" sz="2800" b="0" strike="noStrike" spc="-1" dirty="0">
                <a:solidFill>
                  <a:srgbClr val="000000"/>
                </a:solidFill>
                <a:latin typeface="Calibri"/>
                <a:ea typeface="DejaVu Sans"/>
              </a:rPr>
              <a:t> tin </a:t>
            </a:r>
            <a:r>
              <a:rPr lang="en-US" sz="2800" b="0" strike="noStrike" spc="-1" dirty="0" err="1">
                <a:solidFill>
                  <a:srgbClr val="000000"/>
                </a:solidFill>
                <a:latin typeface="Calibri"/>
                <a:ea typeface="DejaVu Sans"/>
              </a:rPr>
              <a:t>của</a:t>
            </a:r>
            <a:r>
              <a:rPr lang="en-US" sz="2800" b="0" strike="noStrike" spc="-1" dirty="0">
                <a:solidFill>
                  <a:srgbClr val="000000"/>
                </a:solidFill>
                <a:latin typeface="Calibri"/>
                <a:ea typeface="DejaVu Sans"/>
              </a:rPr>
              <a:t> 1 </a:t>
            </a:r>
            <a:r>
              <a:rPr lang="en-US" sz="2800" b="0" strike="noStrike" spc="-1" dirty="0" err="1">
                <a:solidFill>
                  <a:srgbClr val="000000"/>
                </a:solidFill>
                <a:latin typeface="Calibri"/>
                <a:ea typeface="DejaVu Sans"/>
              </a:rPr>
              <a:t>ảnh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còn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gọi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là</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nén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ảnh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tĩnh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thường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là</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tìm</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cách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mã</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hóa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để</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tạo</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ra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chuỗi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điểm</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ảnh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có</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thông</a:t>
            </a:r>
            <a:r>
              <a:rPr lang="en-US" sz="2800" b="0" strike="noStrike" spc="-1" dirty="0">
                <a:solidFill>
                  <a:srgbClr val="000000"/>
                </a:solidFill>
                <a:latin typeface="Calibri"/>
                <a:ea typeface="DejaVu Sans"/>
              </a:rPr>
              <a:t> tin </a:t>
            </a:r>
            <a:r>
              <a:rPr lang="en-US" sz="2800" b="0" strike="noStrike" spc="-1" dirty="0" err="1">
                <a:solidFill>
                  <a:srgbClr val="000000"/>
                </a:solidFill>
                <a:latin typeface="Calibri"/>
                <a:ea typeface="DejaVu Sans"/>
              </a:rPr>
              <a:t>giống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nhau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liên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tiếp</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và</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áp</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dụng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mã</a:t>
            </a:r>
            <a:r>
              <a:rPr lang="en-US" sz="2800" b="0" strike="noStrike" spc="-1" dirty="0">
                <a:solidFill>
                  <a:srgbClr val="000000"/>
                </a:solidFill>
                <a:latin typeface="Calibri"/>
                <a:ea typeface="DejaVu Sans"/>
              </a:rPr>
              <a:t> RLC</a:t>
            </a:r>
          </a:p>
          <a:p>
            <a:pPr marL="228600" indent="-219600">
              <a:lnSpc>
                <a:spcPct val="90000"/>
              </a:lnSpc>
              <a:spcBef>
                <a:spcPts val="1001"/>
              </a:spcBef>
              <a:buClr>
                <a:srgbClr val="000000"/>
              </a:buClr>
              <a:buFont typeface="Arial"/>
              <a:buChar char="•"/>
            </a:pPr>
            <a:r>
              <a:rPr lang="en-US" sz="2800" spc="-1" dirty="0" err="1">
                <a:solidFill>
                  <a:srgbClr val="000000"/>
                </a:solidFill>
                <a:latin typeface="Calibri"/>
              </a:rPr>
              <a:t>Việc</a:t>
            </a:r>
            <a:r>
              <a:rPr lang="en-US" sz="2800" spc="-1" dirty="0">
                <a:solidFill>
                  <a:srgbClr val="000000"/>
                </a:solidFill>
                <a:latin typeface="Calibri"/>
              </a:rPr>
              <a:t> </a:t>
            </a:r>
            <a:r>
              <a:rPr lang="en-US" sz="2800" spc="-1" dirty="0" err="1">
                <a:solidFill>
                  <a:srgbClr val="000000"/>
                </a:solidFill>
                <a:latin typeface="Calibri"/>
              </a:rPr>
              <a:t>nén</a:t>
            </a:r>
            <a:r>
              <a:rPr lang="en-US" sz="2800" spc="-1" dirty="0">
                <a:solidFill>
                  <a:srgbClr val="000000"/>
                </a:solidFill>
                <a:latin typeface="Calibri"/>
              </a:rPr>
              <a:t> </a:t>
            </a:r>
            <a:r>
              <a:rPr lang="en-US" sz="2800" spc="-1" dirty="0" err="1">
                <a:solidFill>
                  <a:srgbClr val="000000"/>
                </a:solidFill>
                <a:latin typeface="Calibri"/>
              </a:rPr>
              <a:t>ảnh</a:t>
            </a:r>
            <a:r>
              <a:rPr lang="en-US" sz="2800" spc="-1" dirty="0">
                <a:solidFill>
                  <a:srgbClr val="000000"/>
                </a:solidFill>
                <a:latin typeface="Calibri"/>
              </a:rPr>
              <a:t> </a:t>
            </a:r>
            <a:r>
              <a:rPr lang="en-US" sz="2800" spc="-1" dirty="0" err="1">
                <a:solidFill>
                  <a:srgbClr val="000000"/>
                </a:solidFill>
                <a:latin typeface="Calibri"/>
              </a:rPr>
              <a:t>động</a:t>
            </a:r>
            <a:r>
              <a:rPr lang="en-US" sz="2800" spc="-1" dirty="0">
                <a:solidFill>
                  <a:srgbClr val="000000"/>
                </a:solidFill>
                <a:latin typeface="Calibri"/>
              </a:rPr>
              <a:t> </a:t>
            </a:r>
            <a:r>
              <a:rPr lang="en-US" sz="2800" spc="-1" dirty="0" err="1">
                <a:solidFill>
                  <a:srgbClr val="000000"/>
                </a:solidFill>
                <a:latin typeface="Calibri"/>
              </a:rPr>
              <a:t>thường</a:t>
            </a:r>
            <a:r>
              <a:rPr lang="en-US" sz="2800" spc="-1" dirty="0">
                <a:solidFill>
                  <a:srgbClr val="000000"/>
                </a:solidFill>
                <a:latin typeface="Calibri"/>
              </a:rPr>
              <a:t> </a:t>
            </a:r>
            <a:r>
              <a:rPr lang="en-US" sz="2800" spc="-1" dirty="0" err="1">
                <a:solidFill>
                  <a:srgbClr val="000000"/>
                </a:solidFill>
                <a:latin typeface="Calibri"/>
              </a:rPr>
              <a:t>là</a:t>
            </a:r>
            <a:r>
              <a:rPr lang="en-US" sz="2800" spc="-1" dirty="0">
                <a:solidFill>
                  <a:srgbClr val="000000"/>
                </a:solidFill>
                <a:latin typeface="Calibri"/>
              </a:rPr>
              <a:t> </a:t>
            </a:r>
            <a:r>
              <a:rPr lang="en-US" sz="2800" spc="-1" dirty="0" err="1">
                <a:solidFill>
                  <a:srgbClr val="000000"/>
                </a:solidFill>
                <a:latin typeface="Calibri"/>
              </a:rPr>
              <a:t>truyền</a:t>
            </a:r>
            <a:r>
              <a:rPr lang="en-US" sz="2800" spc="-1" dirty="0">
                <a:solidFill>
                  <a:srgbClr val="000000"/>
                </a:solidFill>
                <a:latin typeface="Calibri"/>
              </a:rPr>
              <a:t> </a:t>
            </a:r>
            <a:r>
              <a:rPr lang="en-US" sz="2800" spc="-1" dirty="0" err="1">
                <a:solidFill>
                  <a:srgbClr val="000000"/>
                </a:solidFill>
                <a:latin typeface="Calibri"/>
              </a:rPr>
              <a:t>thông</a:t>
            </a:r>
            <a:r>
              <a:rPr lang="en-US" sz="2800" spc="-1" dirty="0">
                <a:solidFill>
                  <a:srgbClr val="000000"/>
                </a:solidFill>
                <a:latin typeface="Calibri"/>
              </a:rPr>
              <a:t> tin 1 </a:t>
            </a:r>
            <a:r>
              <a:rPr lang="en-US" sz="2800" spc="-1" dirty="0" err="1">
                <a:solidFill>
                  <a:srgbClr val="000000"/>
                </a:solidFill>
                <a:latin typeface="Calibri"/>
              </a:rPr>
              <a:t>ânh</a:t>
            </a:r>
            <a:r>
              <a:rPr lang="en-US" sz="2800" spc="-1" dirty="0">
                <a:solidFill>
                  <a:srgbClr val="000000"/>
                </a:solidFill>
                <a:latin typeface="Calibri"/>
              </a:rPr>
              <a:t> </a:t>
            </a:r>
            <a:r>
              <a:rPr lang="en-US" sz="2800" spc="-1" dirty="0" err="1">
                <a:solidFill>
                  <a:srgbClr val="000000"/>
                </a:solidFill>
                <a:latin typeface="Calibri"/>
              </a:rPr>
              <a:t>đầu</a:t>
            </a:r>
            <a:r>
              <a:rPr lang="en-US" sz="2800" spc="-1" dirty="0">
                <a:solidFill>
                  <a:srgbClr val="000000"/>
                </a:solidFill>
                <a:latin typeface="Calibri"/>
              </a:rPr>
              <a:t> </a:t>
            </a:r>
            <a:r>
              <a:rPr lang="en-US" sz="2800" spc="-1" dirty="0" err="1">
                <a:solidFill>
                  <a:srgbClr val="000000"/>
                </a:solidFill>
                <a:latin typeface="Calibri"/>
              </a:rPr>
              <a:t>và</a:t>
            </a:r>
            <a:r>
              <a:rPr lang="en-US" sz="2800" spc="-1" dirty="0">
                <a:solidFill>
                  <a:srgbClr val="000000"/>
                </a:solidFill>
                <a:latin typeface="Calibri"/>
              </a:rPr>
              <a:t> </a:t>
            </a:r>
            <a:r>
              <a:rPr lang="en-US" sz="2800" spc="-1" dirty="0" err="1">
                <a:solidFill>
                  <a:srgbClr val="000000"/>
                </a:solidFill>
                <a:latin typeface="Calibri"/>
              </a:rPr>
              <a:t>sau</a:t>
            </a:r>
            <a:r>
              <a:rPr lang="en-US" sz="2800" spc="-1" dirty="0">
                <a:solidFill>
                  <a:srgbClr val="000000"/>
                </a:solidFill>
                <a:latin typeface="Calibri"/>
              </a:rPr>
              <a:t> </a:t>
            </a:r>
            <a:r>
              <a:rPr lang="en-US" sz="2800" spc="-1" dirty="0" err="1">
                <a:solidFill>
                  <a:srgbClr val="000000"/>
                </a:solidFill>
                <a:latin typeface="Calibri"/>
              </a:rPr>
              <a:t>đó</a:t>
            </a:r>
            <a:r>
              <a:rPr lang="en-US" sz="2800" spc="-1" dirty="0">
                <a:solidFill>
                  <a:srgbClr val="000000"/>
                </a:solidFill>
                <a:latin typeface="Calibri"/>
              </a:rPr>
              <a:t> </a:t>
            </a:r>
            <a:r>
              <a:rPr lang="en-US" sz="2800" spc="-1" dirty="0" err="1">
                <a:solidFill>
                  <a:srgbClr val="000000"/>
                </a:solidFill>
                <a:latin typeface="Calibri"/>
              </a:rPr>
              <a:t>tìm</a:t>
            </a:r>
            <a:r>
              <a:rPr lang="en-US" sz="2800" spc="-1" dirty="0">
                <a:solidFill>
                  <a:srgbClr val="000000"/>
                </a:solidFill>
                <a:latin typeface="Calibri"/>
              </a:rPr>
              <a:t> </a:t>
            </a:r>
            <a:r>
              <a:rPr lang="en-US" sz="2800" spc="-1" dirty="0" err="1">
                <a:solidFill>
                  <a:srgbClr val="000000"/>
                </a:solidFill>
                <a:latin typeface="Calibri"/>
              </a:rPr>
              <a:t>các</a:t>
            </a:r>
            <a:r>
              <a:rPr lang="en-US" sz="2800" spc="-1" dirty="0">
                <a:solidFill>
                  <a:srgbClr val="000000"/>
                </a:solidFill>
                <a:latin typeface="Calibri"/>
              </a:rPr>
              <a:t> </a:t>
            </a:r>
            <a:r>
              <a:rPr lang="en-US" sz="2800" spc="-1" dirty="0" err="1">
                <a:solidFill>
                  <a:srgbClr val="000000"/>
                </a:solidFill>
                <a:latin typeface="Calibri"/>
              </a:rPr>
              <a:t>thông</a:t>
            </a:r>
            <a:r>
              <a:rPr lang="en-US" sz="2800" spc="-1" dirty="0">
                <a:solidFill>
                  <a:srgbClr val="000000"/>
                </a:solidFill>
                <a:latin typeface="Calibri"/>
              </a:rPr>
              <a:t> tin </a:t>
            </a:r>
            <a:r>
              <a:rPr lang="en-US" sz="2800" spc="-1" dirty="0" err="1">
                <a:solidFill>
                  <a:srgbClr val="000000"/>
                </a:solidFill>
                <a:latin typeface="Calibri"/>
              </a:rPr>
              <a:t>thay</a:t>
            </a:r>
            <a:r>
              <a:rPr lang="en-US" sz="2800" spc="-1" dirty="0">
                <a:solidFill>
                  <a:srgbClr val="000000"/>
                </a:solidFill>
                <a:latin typeface="Calibri"/>
              </a:rPr>
              <a:t> </a:t>
            </a:r>
            <a:r>
              <a:rPr lang="en-US" sz="2800" spc="-1" dirty="0" err="1">
                <a:solidFill>
                  <a:srgbClr val="000000"/>
                </a:solidFill>
                <a:latin typeface="Calibri"/>
              </a:rPr>
              <a:t>đổi</a:t>
            </a:r>
            <a:r>
              <a:rPr lang="en-US" sz="2800" spc="-1" dirty="0">
                <a:solidFill>
                  <a:srgbClr val="000000"/>
                </a:solidFill>
                <a:latin typeface="Calibri"/>
              </a:rPr>
              <a:t> </a:t>
            </a:r>
            <a:r>
              <a:rPr lang="en-US" sz="2800" spc="-1" dirty="0" err="1">
                <a:solidFill>
                  <a:srgbClr val="000000"/>
                </a:solidFill>
                <a:latin typeface="Calibri"/>
              </a:rPr>
              <a:t>của</a:t>
            </a:r>
            <a:r>
              <a:rPr lang="en-US" sz="2800" spc="-1" dirty="0">
                <a:solidFill>
                  <a:srgbClr val="000000"/>
                </a:solidFill>
                <a:latin typeface="Calibri"/>
              </a:rPr>
              <a:t> </a:t>
            </a:r>
            <a:r>
              <a:rPr lang="en-US" sz="2800" spc="-1" dirty="0" err="1">
                <a:solidFill>
                  <a:srgbClr val="000000"/>
                </a:solidFill>
                <a:latin typeface="Calibri"/>
              </a:rPr>
              <a:t>ảnh</a:t>
            </a:r>
            <a:r>
              <a:rPr lang="en-US" sz="2800" spc="-1" dirty="0">
                <a:solidFill>
                  <a:srgbClr val="000000"/>
                </a:solidFill>
                <a:latin typeface="Calibri"/>
              </a:rPr>
              <a:t> </a:t>
            </a:r>
            <a:r>
              <a:rPr lang="en-US" sz="2800" spc="-1" dirty="0" err="1">
                <a:solidFill>
                  <a:srgbClr val="000000"/>
                </a:solidFill>
                <a:latin typeface="Calibri"/>
              </a:rPr>
              <a:t>sau</a:t>
            </a:r>
            <a:r>
              <a:rPr lang="en-US" sz="2800" spc="-1" dirty="0">
                <a:solidFill>
                  <a:srgbClr val="000000"/>
                </a:solidFill>
                <a:latin typeface="Calibri"/>
              </a:rPr>
              <a:t> so </a:t>
            </a:r>
            <a:r>
              <a:rPr lang="en-US" sz="2800" spc="-1" dirty="0" err="1">
                <a:solidFill>
                  <a:srgbClr val="000000"/>
                </a:solidFill>
                <a:latin typeface="Calibri"/>
              </a:rPr>
              <a:t>với</a:t>
            </a:r>
            <a:r>
              <a:rPr lang="en-US" sz="2800" spc="-1" dirty="0">
                <a:solidFill>
                  <a:srgbClr val="000000"/>
                </a:solidFill>
                <a:latin typeface="Calibri"/>
              </a:rPr>
              <a:t> </a:t>
            </a:r>
            <a:r>
              <a:rPr lang="en-US" sz="2800" spc="-1" dirty="0" err="1">
                <a:solidFill>
                  <a:srgbClr val="000000"/>
                </a:solidFill>
                <a:latin typeface="Calibri"/>
              </a:rPr>
              <a:t>ảnh</a:t>
            </a:r>
            <a:r>
              <a:rPr lang="en-US" sz="2800" spc="-1" dirty="0">
                <a:solidFill>
                  <a:srgbClr val="000000"/>
                </a:solidFill>
                <a:latin typeface="Calibri"/>
              </a:rPr>
              <a:t> </a:t>
            </a:r>
            <a:r>
              <a:rPr lang="en-US" sz="2800" spc="-1" dirty="0" err="1">
                <a:solidFill>
                  <a:srgbClr val="000000"/>
                </a:solidFill>
                <a:latin typeface="Calibri"/>
              </a:rPr>
              <a:t>trước</a:t>
            </a:r>
            <a:r>
              <a:rPr lang="en-US" sz="2800" spc="-1" dirty="0">
                <a:solidFill>
                  <a:srgbClr val="000000"/>
                </a:solidFill>
                <a:latin typeface="Calibri"/>
              </a:rPr>
              <a:t> </a:t>
            </a:r>
            <a:r>
              <a:rPr lang="en-US" sz="2800" spc="-1" dirty="0" err="1">
                <a:solidFill>
                  <a:srgbClr val="000000"/>
                </a:solidFill>
                <a:latin typeface="Calibri"/>
              </a:rPr>
              <a:t>và</a:t>
            </a:r>
            <a:r>
              <a:rPr lang="en-US" sz="2800" spc="-1" dirty="0">
                <a:solidFill>
                  <a:srgbClr val="000000"/>
                </a:solidFill>
                <a:latin typeface="Calibri"/>
              </a:rPr>
              <a:t> </a:t>
            </a:r>
            <a:r>
              <a:rPr lang="en-US" sz="2800" spc="-1" dirty="0" err="1">
                <a:solidFill>
                  <a:srgbClr val="000000"/>
                </a:solidFill>
                <a:latin typeface="Calibri"/>
              </a:rPr>
              <a:t>chỉ</a:t>
            </a:r>
            <a:r>
              <a:rPr lang="en-US" sz="2800" spc="-1" dirty="0">
                <a:solidFill>
                  <a:srgbClr val="000000"/>
                </a:solidFill>
                <a:latin typeface="Calibri"/>
              </a:rPr>
              <a:t> </a:t>
            </a:r>
            <a:r>
              <a:rPr lang="en-US" sz="2800" spc="-1" dirty="0" err="1">
                <a:solidFill>
                  <a:srgbClr val="000000"/>
                </a:solidFill>
                <a:latin typeface="Calibri"/>
              </a:rPr>
              <a:t>truyền</a:t>
            </a:r>
            <a:r>
              <a:rPr lang="en-US" sz="2800" spc="-1" dirty="0">
                <a:solidFill>
                  <a:srgbClr val="000000"/>
                </a:solidFill>
                <a:latin typeface="Calibri"/>
              </a:rPr>
              <a:t> </a:t>
            </a:r>
            <a:r>
              <a:rPr lang="en-US" sz="2800" spc="-1" dirty="0" err="1">
                <a:solidFill>
                  <a:srgbClr val="000000"/>
                </a:solidFill>
                <a:latin typeface="Calibri"/>
              </a:rPr>
              <a:t>các</a:t>
            </a:r>
            <a:r>
              <a:rPr lang="en-US" sz="2800" spc="-1" dirty="0">
                <a:solidFill>
                  <a:srgbClr val="000000"/>
                </a:solidFill>
                <a:latin typeface="Calibri"/>
              </a:rPr>
              <a:t> </a:t>
            </a:r>
            <a:r>
              <a:rPr lang="en-US" sz="2800" spc="-1" dirty="0" err="1">
                <a:solidFill>
                  <a:srgbClr val="000000"/>
                </a:solidFill>
                <a:latin typeface="Calibri"/>
              </a:rPr>
              <a:t>thông</a:t>
            </a:r>
            <a:r>
              <a:rPr lang="en-US" sz="2800" spc="-1" dirty="0">
                <a:solidFill>
                  <a:srgbClr val="000000"/>
                </a:solidFill>
                <a:latin typeface="Calibri"/>
              </a:rPr>
              <a:t> tin </a:t>
            </a:r>
            <a:r>
              <a:rPr lang="en-US" sz="2800" spc="-1" dirty="0" err="1">
                <a:solidFill>
                  <a:srgbClr val="000000"/>
                </a:solidFill>
                <a:latin typeface="Calibri"/>
              </a:rPr>
              <a:t>sai</a:t>
            </a:r>
            <a:r>
              <a:rPr lang="en-US" sz="2800" spc="-1" dirty="0">
                <a:solidFill>
                  <a:srgbClr val="000000"/>
                </a:solidFill>
                <a:latin typeface="Calibri"/>
              </a:rPr>
              <a:t> </a:t>
            </a:r>
            <a:r>
              <a:rPr lang="en-US" sz="2800" spc="-1" dirty="0" err="1">
                <a:solidFill>
                  <a:srgbClr val="000000"/>
                </a:solidFill>
                <a:latin typeface="Calibri"/>
              </a:rPr>
              <a:t>khác</a:t>
            </a:r>
            <a:r>
              <a:rPr lang="en-US" sz="2800" spc="-1" dirty="0">
                <a:solidFill>
                  <a:srgbClr val="000000"/>
                </a:solidFill>
                <a:latin typeface="Calibri"/>
              </a:rPr>
              <a:t> </a:t>
            </a:r>
            <a:r>
              <a:rPr lang="en-US" sz="2800" spc="-1" dirty="0" err="1">
                <a:solidFill>
                  <a:srgbClr val="000000"/>
                </a:solidFill>
                <a:latin typeface="Calibri"/>
              </a:rPr>
              <a:t>của</a:t>
            </a:r>
            <a:r>
              <a:rPr lang="en-US" sz="2800" spc="-1" dirty="0">
                <a:solidFill>
                  <a:srgbClr val="000000"/>
                </a:solidFill>
                <a:latin typeface="Calibri"/>
              </a:rPr>
              <a:t> </a:t>
            </a:r>
            <a:r>
              <a:rPr lang="en-US" sz="2800" spc="-1" dirty="0" err="1">
                <a:solidFill>
                  <a:srgbClr val="000000"/>
                </a:solidFill>
                <a:latin typeface="Calibri"/>
              </a:rPr>
              <a:t>ảnh</a:t>
            </a:r>
            <a:r>
              <a:rPr lang="en-US" sz="2800" spc="-1" dirty="0">
                <a:solidFill>
                  <a:srgbClr val="000000"/>
                </a:solidFill>
                <a:latin typeface="Calibri"/>
              </a:rPr>
              <a:t> </a:t>
            </a:r>
            <a:r>
              <a:rPr lang="en-US" sz="2800" spc="-1" dirty="0" err="1">
                <a:solidFill>
                  <a:srgbClr val="000000"/>
                </a:solidFill>
                <a:latin typeface="Calibri"/>
              </a:rPr>
              <a:t>sau</a:t>
            </a:r>
            <a:r>
              <a:rPr lang="en-US" sz="2800" spc="-1" dirty="0">
                <a:solidFill>
                  <a:srgbClr val="000000"/>
                </a:solidFill>
                <a:latin typeface="Calibri"/>
              </a:rPr>
              <a:t>.</a:t>
            </a:r>
            <a:endParaRPr lang="en-US" sz="2000" b="0" strike="noStrike" spc="-1" dirty="0">
              <a:latin typeface="Arial"/>
            </a:endParaRPr>
          </a:p>
          <a:p>
            <a:pPr marL="457200">
              <a:lnSpc>
                <a:spcPct val="90000"/>
              </a:lnSpc>
              <a:spcBef>
                <a:spcPts val="499"/>
              </a:spcBef>
            </a:pPr>
            <a:endParaRPr lang="en-US" sz="2000" b="0" strike="noStrike" spc="-1" dirty="0">
              <a:latin typeface="Arial"/>
            </a:endParaRPr>
          </a:p>
        </p:txBody>
      </p:sp>
    </p:spTree>
    <p:extLst>
      <p:ext uri="{BB962C8B-B14F-4D97-AF65-F5344CB8AC3E}">
        <p14:creationId xmlns:p14="http://schemas.microsoft.com/office/powerpoint/2010/main" val="215623405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4.10.1 PCM</a:t>
            </a:r>
          </a:p>
        </p:txBody>
      </p:sp>
      <p:sp>
        <p:nvSpPr>
          <p:cNvPr id="3" name="Text Placeholder 2"/>
          <p:cNvSpPr>
            <a:spLocks noGrp="1"/>
          </p:cNvSpPr>
          <p:nvPr>
            <p:ph type="body"/>
          </p:nvPr>
        </p:nvSpPr>
        <p:spPr/>
        <p:txBody>
          <a:bodyPr>
            <a:normAutofit/>
          </a:bodyPr>
          <a:lstStyle/>
          <a:p>
            <a:pPr marL="342900" indent="-342900">
              <a:buFont typeface="Arial" pitchFamily="34" charset="0"/>
              <a:buChar char="•"/>
            </a:pPr>
            <a:r>
              <a:rPr lang="en-US" sz="2400"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6588" y="2133600"/>
            <a:ext cx="5838825" cy="355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84664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TextShape 1"/>
          <p:cNvSpPr txBox="1"/>
          <p:nvPr/>
        </p:nvSpPr>
        <p:spPr>
          <a:xfrm>
            <a:off x="609480" y="273600"/>
            <a:ext cx="10972440" cy="1144800"/>
          </a:xfrm>
          <a:prstGeom prst="rect">
            <a:avLst/>
          </a:prstGeom>
          <a:noFill/>
          <a:ln>
            <a:noFill/>
          </a:ln>
        </p:spPr>
        <p:txBody>
          <a:bodyPr lIns="0" tIns="0" rIns="0" bIns="0" anchor="ctr"/>
          <a:lstStyle/>
          <a:p>
            <a:pPr algn="ctr"/>
            <a:r>
              <a:rPr lang="en-US" sz="4400" spc="-1" dirty="0">
                <a:latin typeface="Arial"/>
              </a:rPr>
              <a:t>4.10.1. PCM</a:t>
            </a:r>
            <a:endParaRPr lang="en-US" sz="4400" b="0" strike="noStrike" spc="-1" dirty="0">
              <a:latin typeface="Arial"/>
            </a:endParaRPr>
          </a:p>
        </p:txBody>
      </p:sp>
      <p:sp>
        <p:nvSpPr>
          <p:cNvPr id="523" name="TextShape 2"/>
          <p:cNvSpPr txBox="1"/>
          <p:nvPr/>
        </p:nvSpPr>
        <p:spPr>
          <a:xfrm>
            <a:off x="609480" y="1604520"/>
            <a:ext cx="10972440" cy="3977280"/>
          </a:xfrm>
          <a:prstGeom prst="rect">
            <a:avLst/>
          </a:prstGeom>
          <a:noFill/>
          <a:ln>
            <a:noFill/>
          </a:ln>
        </p:spPr>
        <p:txBody>
          <a:bodyPr lIns="0" tIns="0" rIns="0" bIns="0">
            <a:normAutofit lnSpcReduction="10000"/>
          </a:bodyPr>
          <a:lstStyle/>
          <a:p>
            <a:pPr marL="432000" indent="-324000">
              <a:spcBef>
                <a:spcPts val="1417"/>
              </a:spcBef>
              <a:buClr>
                <a:srgbClr val="000000"/>
              </a:buClr>
              <a:buSzPct val="45000"/>
              <a:buFont typeface="Wingdings" charset="2"/>
              <a:buChar char=""/>
            </a:pPr>
            <a:r>
              <a:rPr lang="en-US" sz="3200" spc="-1" dirty="0" err="1">
                <a:latin typeface="Arial"/>
              </a:rPr>
              <a:t>Để</a:t>
            </a:r>
            <a:r>
              <a:rPr lang="en-US" sz="3200" spc="-1" dirty="0">
                <a:latin typeface="Arial"/>
              </a:rPr>
              <a:t> </a:t>
            </a:r>
            <a:r>
              <a:rPr lang="en-US" sz="3200" spc="-1" dirty="0" err="1">
                <a:latin typeface="Arial"/>
              </a:rPr>
              <a:t>giảm</a:t>
            </a:r>
            <a:r>
              <a:rPr lang="en-US" sz="3200" spc="-1" dirty="0">
                <a:latin typeface="Arial"/>
              </a:rPr>
              <a:t> </a:t>
            </a:r>
            <a:r>
              <a:rPr lang="en-US" sz="3200" spc="-1" dirty="0" err="1">
                <a:latin typeface="Arial"/>
              </a:rPr>
              <a:t>số</a:t>
            </a:r>
            <a:r>
              <a:rPr lang="en-US" sz="3200" spc="-1" dirty="0">
                <a:latin typeface="Arial"/>
              </a:rPr>
              <a:t> bit </a:t>
            </a:r>
            <a:r>
              <a:rPr lang="en-US" sz="3200" spc="-1" dirty="0" err="1">
                <a:latin typeface="Arial"/>
              </a:rPr>
              <a:t>dùng</a:t>
            </a:r>
            <a:r>
              <a:rPr lang="en-US" sz="3200" spc="-1" dirty="0">
                <a:latin typeface="Arial"/>
              </a:rPr>
              <a:t> </a:t>
            </a:r>
            <a:r>
              <a:rPr lang="en-US" sz="3200" spc="-1" dirty="0" err="1">
                <a:latin typeface="Arial"/>
              </a:rPr>
              <a:t>mã</a:t>
            </a:r>
            <a:r>
              <a:rPr lang="en-US" sz="3200" spc="-1" dirty="0">
                <a:latin typeface="Arial"/>
              </a:rPr>
              <a:t> </a:t>
            </a:r>
            <a:r>
              <a:rPr lang="en-US" sz="3200" spc="-1" dirty="0" err="1">
                <a:latin typeface="Arial"/>
              </a:rPr>
              <a:t>hóa</a:t>
            </a:r>
            <a:r>
              <a:rPr lang="en-US" sz="3200" spc="-1" dirty="0">
                <a:latin typeface="Arial"/>
              </a:rPr>
              <a:t> PCM </a:t>
            </a:r>
            <a:r>
              <a:rPr lang="en-US" sz="3200" spc="-1" dirty="0" err="1">
                <a:latin typeface="Arial"/>
              </a:rPr>
              <a:t>áp</a:t>
            </a:r>
            <a:r>
              <a:rPr lang="en-US" sz="3200" spc="-1" dirty="0">
                <a:latin typeface="Arial"/>
              </a:rPr>
              <a:t> </a:t>
            </a:r>
            <a:r>
              <a:rPr lang="en-US" sz="3200" spc="-1" dirty="0" err="1">
                <a:latin typeface="Arial"/>
              </a:rPr>
              <a:t>dụng</a:t>
            </a:r>
            <a:r>
              <a:rPr lang="en-US" sz="3200" spc="-1" dirty="0">
                <a:latin typeface="Arial"/>
              </a:rPr>
              <a:t> </a:t>
            </a:r>
            <a:r>
              <a:rPr lang="en-US" sz="3200" spc="-1" dirty="0" err="1">
                <a:latin typeface="Arial"/>
              </a:rPr>
              <a:t>thêm</a:t>
            </a:r>
            <a:r>
              <a:rPr lang="en-US" sz="3200" spc="-1" dirty="0">
                <a:latin typeface="Arial"/>
              </a:rPr>
              <a:t> </a:t>
            </a:r>
            <a:r>
              <a:rPr lang="en-US" sz="3200" spc="-1" dirty="0" err="1">
                <a:latin typeface="Arial"/>
              </a:rPr>
              <a:t>một</a:t>
            </a:r>
            <a:r>
              <a:rPr lang="en-US" sz="3200" spc="-1" dirty="0">
                <a:latin typeface="Arial"/>
              </a:rPr>
              <a:t> </a:t>
            </a:r>
            <a:r>
              <a:rPr lang="en-US" sz="3200" spc="-1" dirty="0" err="1">
                <a:latin typeface="Arial"/>
              </a:rPr>
              <a:t>luật</a:t>
            </a:r>
            <a:r>
              <a:rPr lang="en-US" sz="3200" spc="-1" dirty="0">
                <a:latin typeface="Arial"/>
              </a:rPr>
              <a:t> </a:t>
            </a:r>
            <a:r>
              <a:rPr lang="en-US" sz="3200" spc="-1" dirty="0" err="1">
                <a:latin typeface="Arial"/>
              </a:rPr>
              <a:t>nén</a:t>
            </a:r>
            <a:r>
              <a:rPr lang="en-US" sz="3200" spc="-1" dirty="0">
                <a:latin typeface="Arial"/>
              </a:rPr>
              <a:t>:</a:t>
            </a:r>
          </a:p>
          <a:p>
            <a:pPr marL="889200" lvl="1" indent="-324000">
              <a:spcBef>
                <a:spcPts val="1417"/>
              </a:spcBef>
              <a:buClr>
                <a:srgbClr val="000000"/>
              </a:buClr>
              <a:buSzPct val="45000"/>
              <a:buFont typeface="Wingdings" charset="2"/>
              <a:buChar char=""/>
            </a:pPr>
            <a:r>
              <a:rPr lang="en-US" sz="3200" b="0" strike="noStrike" spc="-1" dirty="0" err="1">
                <a:latin typeface="Arial"/>
              </a:rPr>
              <a:t>Nén</a:t>
            </a:r>
            <a:r>
              <a:rPr lang="en-US" sz="3200" b="0" strike="noStrike" spc="-1" dirty="0">
                <a:latin typeface="Arial"/>
              </a:rPr>
              <a:t> </a:t>
            </a:r>
            <a:r>
              <a:rPr lang="en-US" sz="3200" b="0" strike="noStrike" spc="-1" dirty="0" err="1">
                <a:latin typeface="Arial"/>
              </a:rPr>
              <a:t>biên</a:t>
            </a:r>
            <a:r>
              <a:rPr lang="en-US" sz="3200" b="0" strike="noStrike" spc="-1" dirty="0">
                <a:latin typeface="Arial"/>
              </a:rPr>
              <a:t> </a:t>
            </a:r>
            <a:r>
              <a:rPr lang="en-US" sz="3200" b="0" strike="noStrike" spc="-1" dirty="0" err="1">
                <a:latin typeface="Arial"/>
              </a:rPr>
              <a:t>độ</a:t>
            </a:r>
            <a:r>
              <a:rPr lang="en-US" sz="3200" b="0" strike="noStrike" spc="-1" dirty="0">
                <a:latin typeface="Arial"/>
              </a:rPr>
              <a:t> </a:t>
            </a:r>
            <a:r>
              <a:rPr lang="en-US" sz="3200" b="0" strike="noStrike" spc="-1" dirty="0" err="1">
                <a:latin typeface="Arial"/>
              </a:rPr>
              <a:t>trước</a:t>
            </a:r>
            <a:r>
              <a:rPr lang="en-US" sz="3200" b="0" strike="noStrike" spc="-1" dirty="0">
                <a:latin typeface="Arial"/>
              </a:rPr>
              <a:t> PCM </a:t>
            </a:r>
            <a:r>
              <a:rPr lang="en-US" sz="3200" b="0" strike="noStrike" spc="-1" dirty="0" err="1">
                <a:latin typeface="Arial"/>
              </a:rPr>
              <a:t>làm</a:t>
            </a:r>
            <a:r>
              <a:rPr lang="en-US" sz="3200" b="0" strike="noStrike" spc="-1" dirty="0">
                <a:latin typeface="Arial"/>
              </a:rPr>
              <a:t> </a:t>
            </a:r>
            <a:r>
              <a:rPr lang="en-US" sz="3200" b="0" strike="noStrike" spc="-1" dirty="0" err="1">
                <a:latin typeface="Arial"/>
              </a:rPr>
              <a:t>cho</a:t>
            </a:r>
            <a:r>
              <a:rPr lang="en-US" sz="3200" b="0" strike="noStrike" spc="-1" dirty="0">
                <a:latin typeface="Arial"/>
              </a:rPr>
              <a:t> </a:t>
            </a:r>
            <a:r>
              <a:rPr lang="en-US" sz="3200" b="0" strike="noStrike" spc="-1" dirty="0" err="1">
                <a:latin typeface="Arial"/>
              </a:rPr>
              <a:t>dải</a:t>
            </a:r>
            <a:r>
              <a:rPr lang="en-US" sz="3200" b="0" strike="noStrike" spc="-1" dirty="0">
                <a:latin typeface="Arial"/>
              </a:rPr>
              <a:t> </a:t>
            </a:r>
            <a:r>
              <a:rPr lang="en-US" sz="3200" b="0" strike="noStrike" spc="-1" dirty="0" err="1">
                <a:latin typeface="Arial"/>
              </a:rPr>
              <a:t>động</a:t>
            </a:r>
            <a:r>
              <a:rPr lang="en-US" sz="3200" b="0" strike="noStrike" spc="-1" dirty="0">
                <a:latin typeface="Arial"/>
              </a:rPr>
              <a:t> </a:t>
            </a:r>
            <a:r>
              <a:rPr lang="en-US" sz="3200" b="0" strike="noStrike" spc="-1" dirty="0" err="1">
                <a:latin typeface="Arial"/>
              </a:rPr>
              <a:t>Xmax</a:t>
            </a:r>
            <a:r>
              <a:rPr lang="en-US" sz="3200" b="0" strike="noStrike" spc="-1" dirty="0">
                <a:latin typeface="Arial"/>
              </a:rPr>
              <a:t> – </a:t>
            </a:r>
            <a:r>
              <a:rPr lang="en-US" sz="3200" b="0" strike="noStrike" spc="-1" dirty="0" err="1">
                <a:latin typeface="Arial"/>
              </a:rPr>
              <a:t>Xmin</a:t>
            </a:r>
            <a:r>
              <a:rPr lang="en-US" sz="3200" b="0" strike="noStrike" spc="-1" dirty="0">
                <a:latin typeface="Arial"/>
              </a:rPr>
              <a:t> </a:t>
            </a:r>
            <a:r>
              <a:rPr lang="en-US" sz="3200" b="0" strike="noStrike" spc="-1" dirty="0" err="1">
                <a:latin typeface="Arial"/>
              </a:rPr>
              <a:t>giảm</a:t>
            </a:r>
            <a:r>
              <a:rPr lang="en-US" sz="3200" b="0" strike="noStrike" spc="-1" dirty="0">
                <a:latin typeface="Arial"/>
              </a:rPr>
              <a:t> </a:t>
            </a:r>
            <a:r>
              <a:rPr lang="en-US" sz="3200" b="0" strike="noStrike" spc="-1" dirty="0" err="1">
                <a:latin typeface="Arial"/>
              </a:rPr>
              <a:t>dẫn</a:t>
            </a:r>
            <a:r>
              <a:rPr lang="en-US" sz="3200" b="0" strike="noStrike" spc="-1" dirty="0">
                <a:latin typeface="Arial"/>
              </a:rPr>
              <a:t> </a:t>
            </a:r>
            <a:r>
              <a:rPr lang="en-US" sz="3200" b="0" strike="noStrike" spc="-1" dirty="0" err="1">
                <a:latin typeface="Arial"/>
              </a:rPr>
              <a:t>đến</a:t>
            </a:r>
            <a:r>
              <a:rPr lang="en-US" sz="3200" b="0" strike="noStrike" spc="-1" dirty="0">
                <a:latin typeface="Arial"/>
              </a:rPr>
              <a:t> </a:t>
            </a:r>
            <a:r>
              <a:rPr lang="en-US" sz="3200" b="0" strike="noStrike" spc="-1" dirty="0" err="1">
                <a:latin typeface="Arial"/>
              </a:rPr>
              <a:t>số</a:t>
            </a:r>
            <a:r>
              <a:rPr lang="en-US" sz="3200" b="0" strike="noStrike" spc="-1" dirty="0">
                <a:latin typeface="Arial"/>
              </a:rPr>
              <a:t> </a:t>
            </a:r>
            <a:r>
              <a:rPr lang="en-US" sz="3200" b="0" strike="noStrike" spc="-1" dirty="0" err="1">
                <a:latin typeface="Arial"/>
              </a:rPr>
              <a:t>mức</a:t>
            </a:r>
            <a:r>
              <a:rPr lang="en-US" sz="3200" b="0" strike="noStrike" spc="-1" dirty="0">
                <a:latin typeface="Arial"/>
              </a:rPr>
              <a:t> </a:t>
            </a:r>
            <a:r>
              <a:rPr lang="en-US" sz="3200" b="0" strike="noStrike" spc="-1" dirty="0" err="1">
                <a:latin typeface="Arial"/>
              </a:rPr>
              <a:t>lượng</a:t>
            </a:r>
            <a:r>
              <a:rPr lang="en-US" sz="3200" b="0" strike="noStrike" spc="-1" dirty="0">
                <a:latin typeface="Arial"/>
              </a:rPr>
              <a:t> </a:t>
            </a:r>
            <a:r>
              <a:rPr lang="en-US" sz="3200" b="0" strike="noStrike" spc="-1" dirty="0" err="1">
                <a:latin typeface="Arial"/>
              </a:rPr>
              <a:t>tử</a:t>
            </a:r>
            <a:r>
              <a:rPr lang="en-US" sz="3200" b="0" strike="noStrike" spc="-1" dirty="0">
                <a:latin typeface="Arial"/>
              </a:rPr>
              <a:t>  M = (</a:t>
            </a:r>
            <a:r>
              <a:rPr lang="en-US" sz="3200" b="0" strike="noStrike" spc="-1" dirty="0" err="1">
                <a:latin typeface="Arial"/>
              </a:rPr>
              <a:t>Xmax</a:t>
            </a:r>
            <a:r>
              <a:rPr lang="en-US" sz="3200" b="0" strike="noStrike" spc="-1" dirty="0">
                <a:latin typeface="Arial"/>
              </a:rPr>
              <a:t> – </a:t>
            </a:r>
            <a:r>
              <a:rPr lang="en-US" sz="3200" b="0" strike="noStrike" spc="-1" dirty="0" err="1">
                <a:latin typeface="Arial"/>
              </a:rPr>
              <a:t>Xmin</a:t>
            </a:r>
            <a:r>
              <a:rPr lang="en-US" sz="3200" b="0" strike="noStrike" spc="-1" dirty="0">
                <a:latin typeface="Arial"/>
              </a:rPr>
              <a:t>)/ </a:t>
            </a:r>
            <a:r>
              <a:rPr lang="en-US" sz="3200" b="0" strike="noStrike" spc="-1" dirty="0" err="1">
                <a:latin typeface="Arial"/>
              </a:rPr>
              <a:t>Vref</a:t>
            </a:r>
            <a:r>
              <a:rPr lang="en-US" sz="3200" b="0" strike="noStrike" spc="-1" dirty="0">
                <a:latin typeface="Arial"/>
              </a:rPr>
              <a:t> +1 </a:t>
            </a:r>
            <a:r>
              <a:rPr lang="en-US" sz="3200" b="0" strike="noStrike" spc="-1" dirty="0" err="1">
                <a:latin typeface="Arial"/>
              </a:rPr>
              <a:t>giảm</a:t>
            </a:r>
            <a:r>
              <a:rPr lang="en-US" sz="3200" b="0" strike="noStrike" spc="-1" dirty="0">
                <a:latin typeface="Arial"/>
              </a:rPr>
              <a:t> </a:t>
            </a:r>
            <a:r>
              <a:rPr lang="en-US" sz="3200" b="0" strike="noStrike" spc="-1" dirty="0">
                <a:latin typeface="Arial"/>
                <a:sym typeface="Wingdings" pitchFamily="2" charset="2"/>
              </a:rPr>
              <a:t> </a:t>
            </a:r>
            <a:r>
              <a:rPr lang="en-US" sz="3200" b="0" strike="noStrike" spc="-1" dirty="0" err="1">
                <a:latin typeface="Arial"/>
                <a:sym typeface="Wingdings" pitchFamily="2" charset="2"/>
              </a:rPr>
              <a:t>số</a:t>
            </a:r>
            <a:r>
              <a:rPr lang="en-US" sz="3200" b="0" strike="noStrike" spc="-1" dirty="0">
                <a:latin typeface="Arial"/>
                <a:sym typeface="Wingdings" pitchFamily="2" charset="2"/>
              </a:rPr>
              <a:t> bit </a:t>
            </a:r>
            <a:r>
              <a:rPr lang="en-US" sz="3200" b="0" strike="noStrike" spc="-1" dirty="0" err="1">
                <a:latin typeface="Arial"/>
                <a:sym typeface="Wingdings" pitchFamily="2" charset="2"/>
              </a:rPr>
              <a:t>mã</a:t>
            </a:r>
            <a:r>
              <a:rPr lang="en-US" sz="3200" b="0" strike="noStrike" spc="-1" dirty="0">
                <a:latin typeface="Arial"/>
                <a:sym typeface="Wingdings" pitchFamily="2" charset="2"/>
              </a:rPr>
              <a:t> </a:t>
            </a:r>
            <a:r>
              <a:rPr lang="en-US" sz="3200" b="0" strike="noStrike" spc="-1" dirty="0" err="1">
                <a:latin typeface="Arial"/>
                <a:sym typeface="Wingdings" pitchFamily="2" charset="2"/>
              </a:rPr>
              <a:t>hóa</a:t>
            </a:r>
            <a:r>
              <a:rPr lang="en-US" sz="3200" b="0" strike="noStrike" spc="-1" dirty="0">
                <a:latin typeface="Arial"/>
                <a:sym typeface="Wingdings" pitchFamily="2" charset="2"/>
              </a:rPr>
              <a:t> </a:t>
            </a:r>
            <a:r>
              <a:rPr lang="en-US" sz="3200" b="0" strike="noStrike" spc="-1" dirty="0" err="1">
                <a:latin typeface="Arial"/>
                <a:sym typeface="Wingdings" pitchFamily="2" charset="2"/>
              </a:rPr>
              <a:t>mỗi</a:t>
            </a:r>
            <a:r>
              <a:rPr lang="en-US" sz="3200" b="0" strike="noStrike" spc="-1" dirty="0">
                <a:latin typeface="Arial"/>
                <a:sym typeface="Wingdings" pitchFamily="2" charset="2"/>
              </a:rPr>
              <a:t> </a:t>
            </a:r>
            <a:r>
              <a:rPr lang="en-US" sz="3200" b="0" strike="noStrike" spc="-1" dirty="0" err="1">
                <a:latin typeface="Arial"/>
                <a:sym typeface="Wingdings" pitchFamily="2" charset="2"/>
              </a:rPr>
              <a:t>mẫu</a:t>
            </a:r>
            <a:r>
              <a:rPr lang="en-US" sz="3200" b="0" strike="noStrike" spc="-1" dirty="0">
                <a:latin typeface="Arial"/>
                <a:sym typeface="Wingdings" pitchFamily="2" charset="2"/>
              </a:rPr>
              <a:t> n = log2(M) </a:t>
            </a:r>
            <a:r>
              <a:rPr lang="en-US" sz="3200" b="0" strike="noStrike" spc="-1" dirty="0" err="1">
                <a:latin typeface="Arial"/>
                <a:sym typeface="Wingdings" pitchFamily="2" charset="2"/>
              </a:rPr>
              <a:t>giảm</a:t>
            </a:r>
            <a:endParaRPr lang="en-US" sz="3200" b="0" strike="noStrike" spc="-1" dirty="0">
              <a:latin typeface="Arial"/>
              <a:sym typeface="Wingdings" pitchFamily="2" charset="2"/>
            </a:endParaRPr>
          </a:p>
          <a:p>
            <a:pPr marL="889200" lvl="1" indent="-324000">
              <a:spcBef>
                <a:spcPts val="1417"/>
              </a:spcBef>
              <a:buClr>
                <a:srgbClr val="000000"/>
              </a:buClr>
              <a:buSzPct val="45000"/>
              <a:buFont typeface="Wingdings" charset="2"/>
              <a:buChar char=""/>
            </a:pPr>
            <a:r>
              <a:rPr lang="en-US" sz="3200" spc="-1" dirty="0" err="1">
                <a:latin typeface="Arial"/>
                <a:sym typeface="Wingdings" pitchFamily="2" charset="2"/>
              </a:rPr>
              <a:t>Tính</a:t>
            </a:r>
            <a:r>
              <a:rPr lang="en-US" sz="3200" spc="-1" dirty="0">
                <a:latin typeface="Arial"/>
                <a:sym typeface="Wingdings" pitchFamily="2" charset="2"/>
              </a:rPr>
              <a:t> </a:t>
            </a:r>
            <a:r>
              <a:rPr lang="en-US" sz="3200" spc="-1" dirty="0" err="1">
                <a:latin typeface="Arial"/>
                <a:sym typeface="Wingdings" pitchFamily="2" charset="2"/>
              </a:rPr>
              <a:t>giá</a:t>
            </a:r>
            <a:r>
              <a:rPr lang="en-US" sz="3200" spc="-1" dirty="0">
                <a:latin typeface="Arial"/>
                <a:sym typeface="Wingdings" pitchFamily="2" charset="2"/>
              </a:rPr>
              <a:t> </a:t>
            </a:r>
            <a:r>
              <a:rPr lang="en-US" sz="3200" spc="-1" dirty="0" err="1">
                <a:latin typeface="Arial"/>
                <a:sym typeface="Wingdings" pitchFamily="2" charset="2"/>
              </a:rPr>
              <a:t>trị</a:t>
            </a:r>
            <a:r>
              <a:rPr lang="en-US" sz="3200" spc="-1" dirty="0">
                <a:latin typeface="Arial"/>
                <a:sym typeface="Wingdings" pitchFamily="2" charset="2"/>
              </a:rPr>
              <a:t> Delta = </a:t>
            </a:r>
            <a:r>
              <a:rPr lang="en-US" sz="3200" spc="-1" dirty="0" err="1">
                <a:latin typeface="Arial"/>
                <a:sym typeface="Wingdings" pitchFamily="2" charset="2"/>
              </a:rPr>
              <a:t>mẫu</a:t>
            </a:r>
            <a:r>
              <a:rPr lang="en-US" sz="3200" spc="-1" dirty="0">
                <a:latin typeface="Arial"/>
                <a:sym typeface="Wingdings" pitchFamily="2" charset="2"/>
              </a:rPr>
              <a:t>(i) – </a:t>
            </a:r>
            <a:r>
              <a:rPr lang="en-US" sz="3200" spc="-1" dirty="0" err="1">
                <a:latin typeface="Arial"/>
                <a:sym typeface="Wingdings" pitchFamily="2" charset="2"/>
              </a:rPr>
              <a:t>mẫu</a:t>
            </a:r>
            <a:r>
              <a:rPr lang="en-US" sz="3200" spc="-1" dirty="0">
                <a:latin typeface="Arial"/>
                <a:sym typeface="Wingdings" pitchFamily="2" charset="2"/>
              </a:rPr>
              <a:t>(i-1). Delta </a:t>
            </a:r>
            <a:r>
              <a:rPr lang="en-US" sz="3200" spc="-1" dirty="0" err="1">
                <a:latin typeface="Arial"/>
                <a:sym typeface="Wingdings" pitchFamily="2" charset="2"/>
              </a:rPr>
              <a:t>là</a:t>
            </a:r>
            <a:r>
              <a:rPr lang="en-US" sz="3200" spc="-1" dirty="0">
                <a:latin typeface="Arial"/>
                <a:sym typeface="Wingdings" pitchFamily="2" charset="2"/>
              </a:rPr>
              <a:t> </a:t>
            </a:r>
            <a:r>
              <a:rPr lang="en-US" sz="3200" spc="-1" dirty="0" err="1">
                <a:latin typeface="Arial"/>
                <a:sym typeface="Wingdings" pitchFamily="2" charset="2"/>
              </a:rPr>
              <a:t>đạo</a:t>
            </a:r>
            <a:r>
              <a:rPr lang="en-US" sz="3200" spc="-1" dirty="0">
                <a:latin typeface="Arial"/>
                <a:sym typeface="Wingdings" pitchFamily="2" charset="2"/>
              </a:rPr>
              <a:t> </a:t>
            </a:r>
            <a:r>
              <a:rPr lang="en-US" sz="3200" spc="-1" dirty="0" err="1">
                <a:latin typeface="Arial"/>
                <a:sym typeface="Wingdings" pitchFamily="2" charset="2"/>
              </a:rPr>
              <a:t>hàm</a:t>
            </a:r>
            <a:r>
              <a:rPr lang="en-US" sz="3200" spc="-1" dirty="0">
                <a:latin typeface="Arial"/>
                <a:sym typeface="Wingdings" pitchFamily="2" charset="2"/>
              </a:rPr>
              <a:t> </a:t>
            </a:r>
            <a:r>
              <a:rPr lang="en-US" sz="3200" spc="-1" dirty="0" err="1">
                <a:latin typeface="Arial"/>
                <a:sym typeface="Wingdings" pitchFamily="2" charset="2"/>
              </a:rPr>
              <a:t>rời</a:t>
            </a:r>
            <a:r>
              <a:rPr lang="en-US" sz="3200" spc="-1" dirty="0">
                <a:latin typeface="Arial"/>
                <a:sym typeface="Wingdings" pitchFamily="2" charset="2"/>
              </a:rPr>
              <a:t> </a:t>
            </a:r>
            <a:r>
              <a:rPr lang="en-US" sz="3200" spc="-1" dirty="0" err="1">
                <a:latin typeface="Arial"/>
                <a:sym typeface="Wingdings" pitchFamily="2" charset="2"/>
              </a:rPr>
              <a:t>rạc</a:t>
            </a:r>
            <a:r>
              <a:rPr lang="en-US" sz="3200" spc="-1" dirty="0">
                <a:latin typeface="Arial"/>
                <a:sym typeface="Wingdings" pitchFamily="2" charset="2"/>
              </a:rPr>
              <a:t> </a:t>
            </a:r>
            <a:r>
              <a:rPr lang="en-US" sz="3200" spc="-1" dirty="0" err="1">
                <a:latin typeface="Arial"/>
                <a:sym typeface="Wingdings" pitchFamily="2" charset="2"/>
              </a:rPr>
              <a:t>của</a:t>
            </a:r>
            <a:r>
              <a:rPr lang="en-US" sz="3200" spc="-1" dirty="0">
                <a:latin typeface="Arial"/>
                <a:sym typeface="Wingdings" pitchFamily="2" charset="2"/>
              </a:rPr>
              <a:t> </a:t>
            </a:r>
            <a:r>
              <a:rPr lang="en-US" sz="3200" spc="-1" dirty="0" err="1">
                <a:latin typeface="Arial"/>
                <a:sym typeface="Wingdings" pitchFamily="2" charset="2"/>
              </a:rPr>
              <a:t>bản</a:t>
            </a:r>
            <a:r>
              <a:rPr lang="en-US" sz="3200" spc="-1" dirty="0">
                <a:latin typeface="Arial"/>
                <a:sym typeface="Wingdings" pitchFamily="2" charset="2"/>
              </a:rPr>
              <a:t> tin </a:t>
            </a:r>
            <a:r>
              <a:rPr lang="en-US" sz="3200" spc="-1" dirty="0" err="1">
                <a:latin typeface="Arial"/>
                <a:sym typeface="Wingdings" pitchFamily="2" charset="2"/>
              </a:rPr>
              <a:t>nên</a:t>
            </a:r>
            <a:r>
              <a:rPr lang="en-US" sz="3200" spc="-1" dirty="0">
                <a:latin typeface="Arial"/>
                <a:sym typeface="Wingdings" pitchFamily="2" charset="2"/>
              </a:rPr>
              <a:t> </a:t>
            </a:r>
            <a:r>
              <a:rPr lang="en-US" sz="3200" spc="-1" dirty="0" err="1">
                <a:latin typeface="Arial"/>
                <a:sym typeface="Wingdings" pitchFamily="2" charset="2"/>
              </a:rPr>
              <a:t>dải</a:t>
            </a:r>
            <a:r>
              <a:rPr lang="en-US" sz="3200" spc="-1" dirty="0">
                <a:latin typeface="Arial"/>
                <a:sym typeface="Wingdings" pitchFamily="2" charset="2"/>
              </a:rPr>
              <a:t> </a:t>
            </a:r>
            <a:r>
              <a:rPr lang="en-US" sz="3200" spc="-1" dirty="0" err="1">
                <a:latin typeface="Arial"/>
                <a:sym typeface="Wingdings" pitchFamily="2" charset="2"/>
              </a:rPr>
              <a:t>động</a:t>
            </a:r>
            <a:r>
              <a:rPr lang="en-US" sz="3200" spc="-1" dirty="0">
                <a:latin typeface="Arial"/>
                <a:sym typeface="Wingdings" pitchFamily="2" charset="2"/>
              </a:rPr>
              <a:t> </a:t>
            </a:r>
            <a:r>
              <a:rPr lang="en-US" sz="3200" spc="-1" dirty="0" err="1">
                <a:latin typeface="Arial"/>
                <a:sym typeface="Wingdings" pitchFamily="2" charset="2"/>
              </a:rPr>
              <a:t>của</a:t>
            </a:r>
            <a:r>
              <a:rPr lang="en-US" sz="3200" spc="-1" dirty="0">
                <a:latin typeface="Arial"/>
                <a:sym typeface="Wingdings" pitchFamily="2" charset="2"/>
              </a:rPr>
              <a:t> Delta </a:t>
            </a:r>
            <a:r>
              <a:rPr lang="en-US" sz="3200" spc="-1" dirty="0" err="1">
                <a:latin typeface="Arial"/>
                <a:sym typeface="Wingdings" pitchFamily="2" charset="2"/>
              </a:rPr>
              <a:t>sẽ</a:t>
            </a:r>
            <a:r>
              <a:rPr lang="en-US" sz="3200" spc="-1" dirty="0">
                <a:latin typeface="Arial"/>
                <a:sym typeface="Wingdings" pitchFamily="2" charset="2"/>
              </a:rPr>
              <a:t> </a:t>
            </a:r>
            <a:r>
              <a:rPr lang="en-US" sz="3200" spc="-1" dirty="0" err="1">
                <a:latin typeface="Arial"/>
                <a:sym typeface="Wingdings" pitchFamily="2" charset="2"/>
              </a:rPr>
              <a:t>bé</a:t>
            </a:r>
            <a:r>
              <a:rPr lang="en-US" sz="3200" spc="-1" dirty="0">
                <a:latin typeface="Arial"/>
                <a:sym typeface="Wingdings" pitchFamily="2" charset="2"/>
              </a:rPr>
              <a:t> </a:t>
            </a:r>
            <a:r>
              <a:rPr lang="en-US" sz="3200" spc="-1">
                <a:latin typeface="Arial"/>
                <a:sym typeface="Wingdings" pitchFamily="2" charset="2"/>
              </a:rPr>
              <a:t>hơn</a:t>
            </a:r>
            <a:endParaRPr lang="en-US" sz="3200" b="0" strike="noStrike" spc="-1" dirty="0">
              <a:latin typeface="Arial"/>
            </a:endParaRPr>
          </a:p>
        </p:txBody>
      </p:sp>
    </p:spTree>
    <p:extLst>
      <p:ext uri="{BB962C8B-B14F-4D97-AF65-F5344CB8AC3E}">
        <p14:creationId xmlns:p14="http://schemas.microsoft.com/office/powerpoint/2010/main" val="193672357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t>4.10.1. </a:t>
            </a:r>
            <a:r>
              <a:rPr lang="en-US" sz="3200" dirty="0" err="1"/>
              <a:t>Mã</a:t>
            </a:r>
            <a:r>
              <a:rPr lang="en-US" sz="3200" dirty="0"/>
              <a:t> </a:t>
            </a:r>
            <a:r>
              <a:rPr lang="en-US" sz="3200" dirty="0" err="1"/>
              <a:t>hóa</a:t>
            </a:r>
            <a:r>
              <a:rPr lang="en-US" sz="3200" dirty="0"/>
              <a:t> delta</a:t>
            </a:r>
          </a:p>
        </p:txBody>
      </p:sp>
      <p:sp>
        <p:nvSpPr>
          <p:cNvPr id="3" name="Text Placeholder 2"/>
          <p:cNvSpPr>
            <a:spLocks noGrp="1"/>
          </p:cNvSpPr>
          <p:nvPr>
            <p:ph type="body"/>
          </p:nvPr>
        </p:nvSpPr>
        <p:spPr/>
        <p:txBody>
          <a:bodyPr>
            <a:normAutofit/>
          </a:bodyPr>
          <a:lstStyle/>
          <a:p>
            <a:pPr marL="285750" indent="-285750">
              <a:buFont typeface="Arial" pitchFamily="34" charset="0"/>
              <a:buChar char="•"/>
            </a:pPr>
            <a:r>
              <a:rPr lang="en-US" sz="2400" dirty="0"/>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6975" y="2438400"/>
            <a:ext cx="725805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09989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TextShape 1"/>
          <p:cNvSpPr txBox="1"/>
          <p:nvPr/>
        </p:nvSpPr>
        <p:spPr>
          <a:xfrm>
            <a:off x="609480" y="273600"/>
            <a:ext cx="10972440" cy="1144800"/>
          </a:xfrm>
          <a:prstGeom prst="rect">
            <a:avLst/>
          </a:prstGeom>
          <a:noFill/>
          <a:ln>
            <a:noFill/>
          </a:ln>
        </p:spPr>
        <p:txBody>
          <a:bodyPr lIns="0" tIns="0" rIns="0" bIns="0" anchor="ctr"/>
          <a:lstStyle/>
          <a:p>
            <a:pPr algn="ctr"/>
            <a:r>
              <a:rPr lang="en-US" sz="4400" spc="-1" dirty="0">
                <a:latin typeface="Arial"/>
              </a:rPr>
              <a:t>4.10.2. </a:t>
            </a:r>
            <a:r>
              <a:rPr lang="en-US" sz="4400" spc="-1" dirty="0" err="1">
                <a:latin typeface="Arial"/>
              </a:rPr>
              <a:t>Mã</a:t>
            </a:r>
            <a:r>
              <a:rPr lang="en-US" sz="4400" spc="-1" dirty="0">
                <a:latin typeface="Arial"/>
              </a:rPr>
              <a:t> </a:t>
            </a:r>
            <a:r>
              <a:rPr lang="en-US" sz="4400" spc="-1" dirty="0" err="1">
                <a:latin typeface="Arial"/>
              </a:rPr>
              <a:t>hóa</a:t>
            </a:r>
            <a:r>
              <a:rPr lang="en-US" sz="4400" spc="-1" dirty="0">
                <a:latin typeface="Arial"/>
              </a:rPr>
              <a:t> </a:t>
            </a:r>
            <a:r>
              <a:rPr lang="en-US" sz="4400" spc="-1" dirty="0" err="1">
                <a:latin typeface="Arial"/>
              </a:rPr>
              <a:t>theo</a:t>
            </a:r>
            <a:r>
              <a:rPr lang="en-US" sz="4400" spc="-1" dirty="0">
                <a:latin typeface="Arial"/>
              </a:rPr>
              <a:t> </a:t>
            </a:r>
            <a:r>
              <a:rPr lang="en-US" sz="4400" spc="-1" dirty="0" err="1">
                <a:latin typeface="Arial"/>
              </a:rPr>
              <a:t>tần</a:t>
            </a:r>
            <a:r>
              <a:rPr lang="en-US" sz="4400" spc="-1" dirty="0">
                <a:latin typeface="Arial"/>
              </a:rPr>
              <a:t> </a:t>
            </a:r>
            <a:r>
              <a:rPr lang="en-US" sz="4400" spc="-1" dirty="0" err="1">
                <a:latin typeface="Arial"/>
              </a:rPr>
              <a:t>số</a:t>
            </a:r>
            <a:endParaRPr lang="en-US" sz="4400" b="0" strike="noStrike" spc="-1" dirty="0">
              <a:latin typeface="Arial"/>
            </a:endParaRPr>
          </a:p>
        </p:txBody>
      </p:sp>
      <p:sp>
        <p:nvSpPr>
          <p:cNvPr id="523" name="TextShape 2"/>
          <p:cNvSpPr txBox="1"/>
          <p:nvPr/>
        </p:nvSpPr>
        <p:spPr>
          <a:xfrm>
            <a:off x="609480" y="1604520"/>
            <a:ext cx="10972440" cy="3977280"/>
          </a:xfrm>
          <a:prstGeom prst="rect">
            <a:avLst/>
          </a:prstGeom>
          <a:noFill/>
          <a:ln>
            <a:noFill/>
          </a:ln>
        </p:spPr>
        <p:txBody>
          <a:bodyPr lIns="0" tIns="0" rIns="0" bIns="0">
            <a:normAutofit fontScale="85000" lnSpcReduction="10000"/>
          </a:bodyPr>
          <a:lstStyle/>
          <a:p>
            <a:pPr marL="432000" indent="-324000">
              <a:spcBef>
                <a:spcPts val="1417"/>
              </a:spcBef>
              <a:buClr>
                <a:srgbClr val="000000"/>
              </a:buClr>
              <a:buSzPct val="45000"/>
              <a:buFont typeface="Wingdings" charset="2"/>
              <a:buChar char=""/>
            </a:pPr>
            <a:r>
              <a:rPr lang="en-US" sz="3200" b="0" strike="noStrike" spc="-1" dirty="0" err="1">
                <a:latin typeface="Arial"/>
              </a:rPr>
              <a:t>Mã</a:t>
            </a:r>
            <a:r>
              <a:rPr lang="en-US" sz="3200" b="0" strike="noStrike" spc="-1" dirty="0">
                <a:latin typeface="Arial"/>
              </a:rPr>
              <a:t> </a:t>
            </a:r>
            <a:r>
              <a:rPr lang="en-US" sz="3200" b="0" strike="noStrike" spc="-1" dirty="0" err="1">
                <a:latin typeface="Arial"/>
              </a:rPr>
              <a:t>hóa</a:t>
            </a:r>
            <a:r>
              <a:rPr lang="en-US" sz="3200" b="0" strike="noStrike" spc="-1" dirty="0">
                <a:latin typeface="Arial"/>
              </a:rPr>
              <a:t> </a:t>
            </a:r>
            <a:r>
              <a:rPr lang="en-US" sz="3200" b="0" strike="noStrike" spc="-1" dirty="0" err="1">
                <a:latin typeface="Arial"/>
              </a:rPr>
              <a:t>nguồn</a:t>
            </a:r>
            <a:r>
              <a:rPr lang="en-US" sz="3200" b="0" strike="noStrike" spc="-1" dirty="0">
                <a:latin typeface="Arial"/>
              </a:rPr>
              <a:t> </a:t>
            </a:r>
            <a:r>
              <a:rPr lang="en-US" sz="3200" b="0" strike="noStrike" spc="-1" dirty="0" err="1">
                <a:latin typeface="Arial"/>
              </a:rPr>
              <a:t>liên</a:t>
            </a:r>
            <a:r>
              <a:rPr lang="en-US" sz="3200" b="0" strike="noStrike" spc="-1" dirty="0">
                <a:latin typeface="Arial"/>
              </a:rPr>
              <a:t> </a:t>
            </a:r>
            <a:r>
              <a:rPr lang="en-US" sz="3200" b="0" strike="noStrike" spc="-1" dirty="0" err="1">
                <a:latin typeface="Arial"/>
              </a:rPr>
              <a:t>tục</a:t>
            </a:r>
            <a:r>
              <a:rPr lang="en-US" sz="3200" b="0" strike="noStrike" spc="-1" dirty="0">
                <a:latin typeface="Arial"/>
              </a:rPr>
              <a:t> </a:t>
            </a:r>
            <a:r>
              <a:rPr lang="en-US" sz="3200" b="0" strike="noStrike" spc="-1" dirty="0" err="1">
                <a:latin typeface="Arial"/>
              </a:rPr>
              <a:t>theo</a:t>
            </a:r>
            <a:r>
              <a:rPr lang="en-US" sz="3200" b="0" strike="noStrike" spc="-1" dirty="0">
                <a:latin typeface="Arial"/>
              </a:rPr>
              <a:t> </a:t>
            </a:r>
            <a:r>
              <a:rPr lang="en-US" sz="3200" b="0" strike="noStrike" spc="-1" dirty="0" err="1">
                <a:latin typeface="Arial"/>
              </a:rPr>
              <a:t>tần</a:t>
            </a:r>
            <a:r>
              <a:rPr lang="en-US" sz="3200" b="0" strike="noStrike" spc="-1" dirty="0">
                <a:latin typeface="Arial"/>
              </a:rPr>
              <a:t> </a:t>
            </a:r>
            <a:r>
              <a:rPr lang="en-US" sz="3200" b="0" strike="noStrike" spc="-1" dirty="0" err="1">
                <a:latin typeface="Arial"/>
              </a:rPr>
              <a:t>số</a:t>
            </a:r>
            <a:r>
              <a:rPr lang="en-US" sz="3200" b="0" strike="noStrike" spc="-1" dirty="0">
                <a:latin typeface="Arial"/>
              </a:rPr>
              <a:t> </a:t>
            </a:r>
            <a:r>
              <a:rPr lang="en-US" sz="3200" b="0" strike="noStrike" spc="-1" dirty="0" err="1">
                <a:latin typeface="Arial"/>
              </a:rPr>
              <a:t>sẽ</a:t>
            </a:r>
            <a:r>
              <a:rPr lang="en-US" sz="3200" b="0" strike="noStrike" spc="-1" dirty="0">
                <a:latin typeface="Arial"/>
              </a:rPr>
              <a:t> </a:t>
            </a:r>
            <a:r>
              <a:rPr lang="en-US" sz="3200" b="0" strike="noStrike" spc="-1" dirty="0" err="1">
                <a:latin typeface="Arial"/>
              </a:rPr>
              <a:t>mã</a:t>
            </a:r>
            <a:r>
              <a:rPr lang="en-US" sz="3200" b="0" strike="noStrike" spc="-1" dirty="0">
                <a:latin typeface="Arial"/>
              </a:rPr>
              <a:t> </a:t>
            </a:r>
            <a:r>
              <a:rPr lang="en-US" sz="3200" b="0" strike="noStrike" spc="-1" dirty="0" err="1">
                <a:latin typeface="Arial"/>
              </a:rPr>
              <a:t>hóa</a:t>
            </a:r>
            <a:r>
              <a:rPr lang="en-US" sz="3200" b="0" strike="noStrike" spc="-1" dirty="0">
                <a:latin typeface="Arial"/>
              </a:rPr>
              <a:t> </a:t>
            </a:r>
            <a:r>
              <a:rPr lang="en-US" sz="3200" b="0" strike="noStrike" spc="-1" dirty="0" err="1">
                <a:latin typeface="Arial"/>
              </a:rPr>
              <a:t>phổ</a:t>
            </a:r>
            <a:r>
              <a:rPr lang="en-US" sz="3200" b="0" strike="noStrike" spc="-1" dirty="0">
                <a:latin typeface="Arial"/>
              </a:rPr>
              <a:t> </a:t>
            </a:r>
            <a:r>
              <a:rPr lang="en-US" sz="3200" b="0" strike="noStrike" spc="-1" dirty="0" err="1">
                <a:latin typeface="Arial"/>
              </a:rPr>
              <a:t>bản</a:t>
            </a:r>
            <a:r>
              <a:rPr lang="en-US" sz="3200" b="0" strike="noStrike" spc="-1" dirty="0">
                <a:latin typeface="Arial"/>
              </a:rPr>
              <a:t> tin </a:t>
            </a:r>
            <a:r>
              <a:rPr lang="en-US" sz="3200" b="0" strike="noStrike" spc="-1" dirty="0" err="1">
                <a:latin typeface="Arial"/>
              </a:rPr>
              <a:t>được</a:t>
            </a:r>
            <a:r>
              <a:rPr lang="en-US" sz="3200" b="0" strike="noStrike" spc="-1" dirty="0">
                <a:latin typeface="Arial"/>
              </a:rPr>
              <a:t> </a:t>
            </a:r>
            <a:r>
              <a:rPr lang="en-US" sz="3200" b="0" strike="noStrike" spc="-1" dirty="0" err="1">
                <a:latin typeface="Arial"/>
              </a:rPr>
              <a:t>tạo</a:t>
            </a:r>
            <a:r>
              <a:rPr lang="en-US" sz="3200" b="0" strike="noStrike" spc="-1" dirty="0">
                <a:latin typeface="Arial"/>
              </a:rPr>
              <a:t> </a:t>
            </a:r>
            <a:r>
              <a:rPr lang="en-US" sz="3200" b="0" strike="noStrike" spc="-1" dirty="0" err="1">
                <a:latin typeface="Arial"/>
              </a:rPr>
              <a:t>ra.</a:t>
            </a:r>
            <a:r>
              <a:rPr lang="en-US" sz="3200" b="0" strike="noStrike" spc="-1" dirty="0">
                <a:latin typeface="Arial"/>
              </a:rPr>
              <a:t> </a:t>
            </a:r>
          </a:p>
          <a:p>
            <a:pPr marL="432000" indent="-324000">
              <a:spcBef>
                <a:spcPts val="1417"/>
              </a:spcBef>
              <a:buClr>
                <a:srgbClr val="000000"/>
              </a:buClr>
              <a:buSzPct val="45000"/>
              <a:buFont typeface="Wingdings" charset="2"/>
              <a:buChar char=""/>
            </a:pPr>
            <a:r>
              <a:rPr lang="en-US" sz="3200" b="0" strike="noStrike" spc="-1" dirty="0" err="1">
                <a:latin typeface="Arial"/>
              </a:rPr>
              <a:t>Thông</a:t>
            </a:r>
            <a:r>
              <a:rPr lang="en-US" sz="3200" b="0" strike="noStrike" spc="-1" dirty="0">
                <a:latin typeface="Arial"/>
              </a:rPr>
              <a:t> </a:t>
            </a:r>
            <a:r>
              <a:rPr lang="en-US" sz="3200" b="0" strike="noStrike" spc="-1" dirty="0" err="1">
                <a:latin typeface="Arial"/>
              </a:rPr>
              <a:t>thường</a:t>
            </a:r>
            <a:r>
              <a:rPr lang="en-US" sz="3200" b="0" strike="noStrike" spc="-1" dirty="0">
                <a:latin typeface="Arial"/>
              </a:rPr>
              <a:t> </a:t>
            </a:r>
            <a:r>
              <a:rPr lang="en-US" sz="3200" b="0" strike="noStrike" spc="-1" dirty="0" err="1">
                <a:latin typeface="Arial"/>
              </a:rPr>
              <a:t>các</a:t>
            </a:r>
            <a:r>
              <a:rPr lang="en-US" sz="3200" b="0" strike="noStrike" spc="-1" dirty="0">
                <a:latin typeface="Arial"/>
              </a:rPr>
              <a:t> </a:t>
            </a:r>
            <a:r>
              <a:rPr lang="en-US" sz="3200" b="0" strike="noStrike" spc="-1" dirty="0" err="1">
                <a:latin typeface="Arial"/>
              </a:rPr>
              <a:t>giải</a:t>
            </a:r>
            <a:r>
              <a:rPr lang="en-US" sz="3200" b="0" strike="noStrike" spc="-1" dirty="0">
                <a:latin typeface="Arial"/>
              </a:rPr>
              <a:t> </a:t>
            </a:r>
            <a:r>
              <a:rPr lang="en-US" sz="3200" b="0" strike="noStrike" spc="-1" dirty="0" err="1">
                <a:latin typeface="Arial"/>
              </a:rPr>
              <a:t>pháp</a:t>
            </a:r>
            <a:r>
              <a:rPr lang="en-US" sz="3200" b="0" strike="noStrike" spc="-1" dirty="0">
                <a:latin typeface="Arial"/>
              </a:rPr>
              <a:t> </a:t>
            </a:r>
            <a:r>
              <a:rPr lang="en-US" sz="3200" b="0" strike="noStrike" spc="-1" dirty="0" err="1">
                <a:latin typeface="Arial"/>
              </a:rPr>
              <a:t>mã</a:t>
            </a:r>
            <a:r>
              <a:rPr lang="en-US" sz="3200" b="0" strike="noStrike" spc="-1" dirty="0">
                <a:latin typeface="Arial"/>
              </a:rPr>
              <a:t> </a:t>
            </a:r>
            <a:r>
              <a:rPr lang="en-US" sz="3200" b="0" strike="noStrike" spc="-1" dirty="0" err="1">
                <a:latin typeface="Arial"/>
              </a:rPr>
              <a:t>hóa</a:t>
            </a:r>
            <a:r>
              <a:rPr lang="en-US" sz="3200" b="0" strike="noStrike" spc="-1" dirty="0">
                <a:latin typeface="Arial"/>
              </a:rPr>
              <a:t> </a:t>
            </a:r>
            <a:r>
              <a:rPr lang="en-US" sz="3200" b="0" strike="noStrike" spc="-1" dirty="0" err="1">
                <a:latin typeface="Arial"/>
              </a:rPr>
              <a:t>tần</a:t>
            </a:r>
            <a:r>
              <a:rPr lang="en-US" sz="3200" b="0" strike="noStrike" spc="-1" dirty="0">
                <a:latin typeface="Arial"/>
              </a:rPr>
              <a:t> </a:t>
            </a:r>
            <a:r>
              <a:rPr lang="en-US" sz="3200" b="0" strike="noStrike" spc="-1" dirty="0" err="1">
                <a:latin typeface="Arial"/>
              </a:rPr>
              <a:t>số</a:t>
            </a:r>
            <a:r>
              <a:rPr lang="en-US" sz="3200" b="0" strike="noStrike" spc="-1" dirty="0">
                <a:latin typeface="Arial"/>
              </a:rPr>
              <a:t> </a:t>
            </a:r>
            <a:r>
              <a:rPr lang="en-US" sz="3200" b="0" strike="noStrike" spc="-1" dirty="0" err="1">
                <a:latin typeface="Arial"/>
              </a:rPr>
              <a:t>là</a:t>
            </a:r>
            <a:r>
              <a:rPr lang="en-US" sz="3200" b="0" strike="noStrike" spc="-1" dirty="0">
                <a:latin typeface="Arial"/>
              </a:rPr>
              <a:t> </a:t>
            </a:r>
            <a:r>
              <a:rPr lang="en-US" sz="3200" b="0" strike="noStrike" spc="-1" dirty="0" err="1">
                <a:latin typeface="Arial"/>
              </a:rPr>
              <a:t>mã</a:t>
            </a:r>
            <a:r>
              <a:rPr lang="en-US" sz="3200" b="0" strike="noStrike" spc="-1" dirty="0">
                <a:latin typeface="Arial"/>
              </a:rPr>
              <a:t> </a:t>
            </a:r>
            <a:r>
              <a:rPr lang="en-US" sz="3200" b="0" strike="noStrike" spc="-1" dirty="0" err="1">
                <a:latin typeface="Arial"/>
              </a:rPr>
              <a:t>hóa</a:t>
            </a:r>
            <a:r>
              <a:rPr lang="en-US" sz="3200" b="0" strike="noStrike" spc="-1" dirty="0">
                <a:latin typeface="Arial"/>
              </a:rPr>
              <a:t> </a:t>
            </a:r>
            <a:r>
              <a:rPr lang="en-US" sz="3200" b="0" strike="noStrike" spc="-1" dirty="0" err="1">
                <a:latin typeface="Arial"/>
              </a:rPr>
              <a:t>tham</a:t>
            </a:r>
            <a:r>
              <a:rPr lang="en-US" sz="3200" b="0" strike="noStrike" spc="-1" dirty="0">
                <a:latin typeface="Arial"/>
              </a:rPr>
              <a:t> </a:t>
            </a:r>
            <a:r>
              <a:rPr lang="en-US" sz="3200" b="0" strike="noStrike" spc="-1" dirty="0" err="1">
                <a:latin typeface="Arial"/>
              </a:rPr>
              <a:t>số</a:t>
            </a:r>
            <a:r>
              <a:rPr lang="en-US" sz="3200" b="0" strike="noStrike" spc="-1" dirty="0">
                <a:latin typeface="Arial"/>
              </a:rPr>
              <a:t> </a:t>
            </a:r>
            <a:r>
              <a:rPr lang="en-US" sz="3200" b="0" strike="noStrike" spc="-1" dirty="0">
                <a:latin typeface="Arial"/>
                <a:sym typeface="Wingdings" pitchFamily="2" charset="2"/>
              </a:rPr>
              <a:t> </a:t>
            </a:r>
            <a:r>
              <a:rPr lang="en-US" sz="3200" b="0" strike="noStrike" spc="-1" dirty="0" err="1">
                <a:latin typeface="Arial"/>
                <a:sym typeface="Wingdings" pitchFamily="2" charset="2"/>
              </a:rPr>
              <a:t>ước</a:t>
            </a:r>
            <a:r>
              <a:rPr lang="en-US" sz="3200" b="0" strike="noStrike" spc="-1" dirty="0">
                <a:latin typeface="Arial"/>
                <a:sym typeface="Wingdings" pitchFamily="2" charset="2"/>
              </a:rPr>
              <a:t> </a:t>
            </a:r>
            <a:r>
              <a:rPr lang="en-US" sz="3200" b="0" strike="noStrike" spc="-1" dirty="0" err="1">
                <a:latin typeface="Arial"/>
                <a:sym typeface="Wingdings" pitchFamily="2" charset="2"/>
              </a:rPr>
              <a:t>lượng</a:t>
            </a:r>
            <a:r>
              <a:rPr lang="en-US" sz="3200" b="0" strike="noStrike" spc="-1" dirty="0">
                <a:latin typeface="Arial"/>
                <a:sym typeface="Wingdings" pitchFamily="2" charset="2"/>
              </a:rPr>
              <a:t> </a:t>
            </a:r>
            <a:r>
              <a:rPr lang="en-US" sz="3200" b="0" strike="noStrike" spc="-1" dirty="0" err="1">
                <a:latin typeface="Arial"/>
                <a:sym typeface="Wingdings" pitchFamily="2" charset="2"/>
              </a:rPr>
              <a:t>tham</a:t>
            </a:r>
            <a:r>
              <a:rPr lang="en-US" sz="3200" b="0" strike="noStrike" spc="-1" dirty="0">
                <a:latin typeface="Arial"/>
                <a:sym typeface="Wingdings" pitchFamily="2" charset="2"/>
              </a:rPr>
              <a:t> </a:t>
            </a:r>
            <a:r>
              <a:rPr lang="en-US" sz="3200" b="0" strike="noStrike" spc="-1" dirty="0" err="1">
                <a:latin typeface="Arial"/>
                <a:sym typeface="Wingdings" pitchFamily="2" charset="2"/>
              </a:rPr>
              <a:t>số</a:t>
            </a:r>
            <a:r>
              <a:rPr lang="en-US" sz="3200" b="0" strike="noStrike" spc="-1" dirty="0">
                <a:latin typeface="Arial"/>
                <a:sym typeface="Wingdings" pitchFamily="2" charset="2"/>
              </a:rPr>
              <a:t> </a:t>
            </a:r>
            <a:r>
              <a:rPr lang="en-US" sz="3200" b="0" strike="noStrike" spc="-1" dirty="0" err="1">
                <a:latin typeface="Arial"/>
                <a:sym typeface="Wingdings" pitchFamily="2" charset="2"/>
              </a:rPr>
              <a:t>của</a:t>
            </a:r>
            <a:r>
              <a:rPr lang="en-US" sz="3200" b="0" strike="noStrike" spc="-1" dirty="0">
                <a:latin typeface="Arial"/>
                <a:sym typeface="Wingdings" pitchFamily="2" charset="2"/>
              </a:rPr>
              <a:t> </a:t>
            </a:r>
            <a:r>
              <a:rPr lang="en-US" sz="3200" b="0" strike="noStrike" spc="-1" dirty="0" err="1">
                <a:latin typeface="Arial"/>
                <a:sym typeface="Wingdings" pitchFamily="2" charset="2"/>
              </a:rPr>
              <a:t>phổ</a:t>
            </a:r>
            <a:r>
              <a:rPr lang="en-US" sz="3200" b="0" strike="noStrike" spc="-1" dirty="0">
                <a:latin typeface="Arial"/>
                <a:sym typeface="Wingdings" pitchFamily="2" charset="2"/>
              </a:rPr>
              <a:t> </a:t>
            </a:r>
            <a:r>
              <a:rPr lang="en-US" sz="3200" b="0" strike="noStrike" spc="-1" dirty="0" err="1">
                <a:latin typeface="Arial"/>
                <a:sym typeface="Wingdings" pitchFamily="2" charset="2"/>
              </a:rPr>
              <a:t>rồi</a:t>
            </a:r>
            <a:r>
              <a:rPr lang="en-US" sz="3200" b="0" strike="noStrike" spc="-1" dirty="0">
                <a:latin typeface="Arial"/>
                <a:sym typeface="Wingdings" pitchFamily="2" charset="2"/>
              </a:rPr>
              <a:t> </a:t>
            </a:r>
            <a:r>
              <a:rPr lang="en-US" sz="3200" b="0" strike="noStrike" spc="-1" dirty="0" err="1">
                <a:latin typeface="Arial"/>
                <a:sym typeface="Wingdings" pitchFamily="2" charset="2"/>
              </a:rPr>
              <a:t>mã</a:t>
            </a:r>
            <a:r>
              <a:rPr lang="en-US" sz="3200" b="0" strike="noStrike" spc="-1" dirty="0">
                <a:latin typeface="Arial"/>
                <a:sym typeface="Wingdings" pitchFamily="2" charset="2"/>
              </a:rPr>
              <a:t> </a:t>
            </a:r>
            <a:r>
              <a:rPr lang="en-US" sz="3200" b="0" strike="noStrike" spc="-1" dirty="0" err="1">
                <a:latin typeface="Arial"/>
                <a:sym typeface="Wingdings" pitchFamily="2" charset="2"/>
              </a:rPr>
              <a:t>hóa</a:t>
            </a:r>
            <a:r>
              <a:rPr lang="en-US" sz="3200" b="0" strike="noStrike" spc="-1" dirty="0">
                <a:latin typeface="Arial"/>
                <a:sym typeface="Wingdings" pitchFamily="2" charset="2"/>
              </a:rPr>
              <a:t> </a:t>
            </a:r>
            <a:r>
              <a:rPr lang="en-US" sz="3200" b="0" strike="noStrike" spc="-1" dirty="0" err="1">
                <a:latin typeface="Arial"/>
                <a:sym typeface="Wingdings" pitchFamily="2" charset="2"/>
              </a:rPr>
              <a:t>nó</a:t>
            </a:r>
            <a:endParaRPr lang="en-US" sz="3200" b="0" strike="noStrike" spc="-1" dirty="0">
              <a:latin typeface="Arial"/>
              <a:sym typeface="Wingdings" pitchFamily="2" charset="2"/>
            </a:endParaRPr>
          </a:p>
          <a:p>
            <a:pPr marL="432000" indent="-324000">
              <a:spcBef>
                <a:spcPts val="1417"/>
              </a:spcBef>
              <a:buClr>
                <a:srgbClr val="000000"/>
              </a:buClr>
              <a:buSzPct val="45000"/>
              <a:buFont typeface="Wingdings" charset="2"/>
              <a:buChar char=""/>
            </a:pPr>
            <a:r>
              <a:rPr lang="en-US" sz="3200" spc="-1" dirty="0">
                <a:latin typeface="Arial"/>
                <a:sym typeface="Wingdings" pitchFamily="2" charset="2"/>
              </a:rPr>
              <a:t>Do </a:t>
            </a:r>
            <a:r>
              <a:rPr lang="en-US" sz="3200" spc="-1" dirty="0" err="1">
                <a:latin typeface="Arial"/>
                <a:sym typeface="Wingdings" pitchFamily="2" charset="2"/>
              </a:rPr>
              <a:t>nguồn</a:t>
            </a:r>
            <a:r>
              <a:rPr lang="en-US" sz="3200" spc="-1" dirty="0">
                <a:latin typeface="Arial"/>
                <a:sym typeface="Wingdings" pitchFamily="2" charset="2"/>
              </a:rPr>
              <a:t> </a:t>
            </a:r>
            <a:r>
              <a:rPr lang="en-US" sz="3200" spc="-1" dirty="0" err="1">
                <a:latin typeface="Arial"/>
                <a:sym typeface="Wingdings" pitchFamily="2" charset="2"/>
              </a:rPr>
              <a:t>nói</a:t>
            </a:r>
            <a:r>
              <a:rPr lang="en-US" sz="3200" spc="-1" dirty="0">
                <a:latin typeface="Arial"/>
                <a:sym typeface="Wingdings" pitchFamily="2" charset="2"/>
              </a:rPr>
              <a:t> </a:t>
            </a:r>
            <a:r>
              <a:rPr lang="en-US" sz="3200" spc="-1" dirty="0" err="1">
                <a:latin typeface="Arial"/>
                <a:sym typeface="Wingdings" pitchFamily="2" charset="2"/>
              </a:rPr>
              <a:t>chung</a:t>
            </a:r>
            <a:r>
              <a:rPr lang="en-US" sz="3200" spc="-1" dirty="0">
                <a:latin typeface="Arial"/>
                <a:sym typeface="Wingdings" pitchFamily="2" charset="2"/>
              </a:rPr>
              <a:t> </a:t>
            </a:r>
            <a:r>
              <a:rPr lang="en-US" sz="3200" spc="-1" dirty="0" err="1">
                <a:latin typeface="Arial"/>
                <a:sym typeface="Wingdings" pitchFamily="2" charset="2"/>
              </a:rPr>
              <a:t>có</a:t>
            </a:r>
            <a:r>
              <a:rPr lang="en-US" sz="3200" spc="-1" dirty="0">
                <a:latin typeface="Arial"/>
                <a:sym typeface="Wingdings" pitchFamily="2" charset="2"/>
              </a:rPr>
              <a:t> </a:t>
            </a:r>
            <a:r>
              <a:rPr lang="en-US" sz="3200" spc="-1" dirty="0" err="1">
                <a:latin typeface="Arial"/>
                <a:sym typeface="Wingdings" pitchFamily="2" charset="2"/>
              </a:rPr>
              <a:t>mô</a:t>
            </a:r>
            <a:r>
              <a:rPr lang="en-US" sz="3200" spc="-1" dirty="0">
                <a:latin typeface="Arial"/>
                <a:sym typeface="Wingdings" pitchFamily="2" charset="2"/>
              </a:rPr>
              <a:t> </a:t>
            </a:r>
            <a:r>
              <a:rPr lang="en-US" sz="3200" spc="-1" dirty="0" err="1">
                <a:latin typeface="Arial"/>
                <a:sym typeface="Wingdings" pitchFamily="2" charset="2"/>
              </a:rPr>
              <a:t>hình</a:t>
            </a:r>
            <a:r>
              <a:rPr lang="en-US" sz="3200" spc="-1" dirty="0">
                <a:latin typeface="Arial"/>
                <a:sym typeface="Wingdings" pitchFamily="2" charset="2"/>
              </a:rPr>
              <a:t> </a:t>
            </a:r>
            <a:r>
              <a:rPr lang="en-US" sz="3200" spc="-1" dirty="0" err="1">
                <a:latin typeface="Arial"/>
                <a:sym typeface="Wingdings" pitchFamily="2" charset="2"/>
              </a:rPr>
              <a:t>là</a:t>
            </a:r>
            <a:r>
              <a:rPr lang="en-US" sz="3200" spc="-1" dirty="0">
                <a:latin typeface="Arial"/>
                <a:sym typeface="Wingdings" pitchFamily="2" charset="2"/>
              </a:rPr>
              <a:t> </a:t>
            </a:r>
            <a:r>
              <a:rPr lang="en-US" sz="3200" spc="-1" dirty="0" err="1">
                <a:latin typeface="Arial"/>
                <a:sym typeface="Wingdings" pitchFamily="2" charset="2"/>
              </a:rPr>
              <a:t>quá</a:t>
            </a:r>
            <a:r>
              <a:rPr lang="en-US" sz="3200" spc="-1" dirty="0">
                <a:latin typeface="Arial"/>
                <a:sym typeface="Wingdings" pitchFamily="2" charset="2"/>
              </a:rPr>
              <a:t> </a:t>
            </a:r>
            <a:r>
              <a:rPr lang="en-US" sz="3200" spc="-1" dirty="0" err="1">
                <a:latin typeface="Arial"/>
                <a:sym typeface="Wingdings" pitchFamily="2" charset="2"/>
              </a:rPr>
              <a:t>trình</a:t>
            </a:r>
            <a:r>
              <a:rPr lang="en-US" sz="3200" spc="-1" dirty="0">
                <a:latin typeface="Arial"/>
                <a:sym typeface="Wingdings" pitchFamily="2" charset="2"/>
              </a:rPr>
              <a:t> </a:t>
            </a:r>
            <a:r>
              <a:rPr lang="en-US" sz="3200" spc="-1" dirty="0" err="1">
                <a:latin typeface="Arial"/>
                <a:sym typeface="Wingdings" pitchFamily="2" charset="2"/>
              </a:rPr>
              <a:t>ngẫu</a:t>
            </a:r>
            <a:r>
              <a:rPr lang="en-US" sz="3200" spc="-1" dirty="0">
                <a:latin typeface="Arial"/>
                <a:sym typeface="Wingdings" pitchFamily="2" charset="2"/>
              </a:rPr>
              <a:t> </a:t>
            </a:r>
            <a:r>
              <a:rPr lang="en-US" sz="3200" spc="-1" dirty="0" err="1">
                <a:latin typeface="Arial"/>
                <a:sym typeface="Wingdings" pitchFamily="2" charset="2"/>
              </a:rPr>
              <a:t>nhiên</a:t>
            </a:r>
            <a:r>
              <a:rPr lang="en-US" sz="3200" spc="-1" dirty="0">
                <a:latin typeface="Arial"/>
                <a:sym typeface="Wingdings" pitchFamily="2" charset="2"/>
              </a:rPr>
              <a:t> </a:t>
            </a:r>
            <a:r>
              <a:rPr lang="en-US" sz="3200" spc="-1" dirty="0" err="1">
                <a:latin typeface="Arial"/>
                <a:sym typeface="Wingdings" pitchFamily="2" charset="2"/>
              </a:rPr>
              <a:t>ergodic</a:t>
            </a:r>
            <a:r>
              <a:rPr lang="en-US" sz="3200" spc="-1" dirty="0">
                <a:latin typeface="Arial"/>
                <a:sym typeface="Wingdings" pitchFamily="2" charset="2"/>
              </a:rPr>
              <a:t> </a:t>
            </a:r>
            <a:r>
              <a:rPr lang="en-US" sz="3200" spc="-1" dirty="0" err="1">
                <a:latin typeface="Arial"/>
                <a:sym typeface="Wingdings" pitchFamily="2" charset="2"/>
              </a:rPr>
              <a:t>nên</a:t>
            </a:r>
            <a:r>
              <a:rPr lang="en-US" sz="3200" spc="-1" dirty="0">
                <a:latin typeface="Arial"/>
                <a:sym typeface="Wingdings" pitchFamily="2" charset="2"/>
              </a:rPr>
              <a:t> </a:t>
            </a:r>
            <a:r>
              <a:rPr lang="en-US" sz="3200" spc="-1" dirty="0" err="1">
                <a:latin typeface="Arial"/>
                <a:sym typeface="Wingdings" pitchFamily="2" charset="2"/>
              </a:rPr>
              <a:t>tham</a:t>
            </a:r>
            <a:r>
              <a:rPr lang="en-US" sz="3200" spc="-1" dirty="0">
                <a:latin typeface="Arial"/>
                <a:sym typeface="Wingdings" pitchFamily="2" charset="2"/>
              </a:rPr>
              <a:t> </a:t>
            </a:r>
            <a:r>
              <a:rPr lang="en-US" sz="3200" spc="-1" dirty="0" err="1">
                <a:latin typeface="Arial"/>
                <a:sym typeface="Wingdings" pitchFamily="2" charset="2"/>
              </a:rPr>
              <a:t>số</a:t>
            </a:r>
            <a:r>
              <a:rPr lang="en-US" sz="3200" spc="-1" dirty="0">
                <a:latin typeface="Arial"/>
                <a:sym typeface="Wingdings" pitchFamily="2" charset="2"/>
              </a:rPr>
              <a:t> </a:t>
            </a:r>
            <a:r>
              <a:rPr lang="en-US" sz="3200" spc="-1" dirty="0" err="1">
                <a:latin typeface="Arial"/>
                <a:sym typeface="Wingdings" pitchFamily="2" charset="2"/>
              </a:rPr>
              <a:t>biến</a:t>
            </a:r>
            <a:r>
              <a:rPr lang="en-US" sz="3200" spc="-1" dirty="0">
                <a:latin typeface="Arial"/>
                <a:sym typeface="Wingdings" pitchFamily="2" charset="2"/>
              </a:rPr>
              <a:t> </a:t>
            </a:r>
            <a:r>
              <a:rPr lang="en-US" sz="3200" spc="-1" dirty="0" err="1">
                <a:latin typeface="Arial"/>
                <a:sym typeface="Wingdings" pitchFamily="2" charset="2"/>
              </a:rPr>
              <a:t>thiên</a:t>
            </a:r>
            <a:r>
              <a:rPr lang="en-US" sz="3200" spc="-1" dirty="0">
                <a:latin typeface="Arial"/>
                <a:sym typeface="Wingdings" pitchFamily="2" charset="2"/>
              </a:rPr>
              <a:t> </a:t>
            </a:r>
            <a:r>
              <a:rPr lang="en-US" sz="3200" spc="-1" dirty="0" err="1">
                <a:latin typeface="Arial"/>
                <a:sym typeface="Wingdings" pitchFamily="2" charset="2"/>
              </a:rPr>
              <a:t>chậm</a:t>
            </a:r>
            <a:r>
              <a:rPr lang="en-US" sz="3200" spc="-1" dirty="0">
                <a:latin typeface="Arial"/>
                <a:sym typeface="Wingdings" pitchFamily="2" charset="2"/>
              </a:rPr>
              <a:t>  </a:t>
            </a:r>
            <a:r>
              <a:rPr lang="en-US" sz="3200" spc="-1" dirty="0" err="1">
                <a:latin typeface="Arial"/>
                <a:sym typeface="Wingdings" pitchFamily="2" charset="2"/>
              </a:rPr>
              <a:t>lấy</a:t>
            </a:r>
            <a:r>
              <a:rPr lang="en-US" sz="3200" spc="-1" dirty="0">
                <a:latin typeface="Arial"/>
                <a:sym typeface="Wingdings" pitchFamily="2" charset="2"/>
              </a:rPr>
              <a:t> </a:t>
            </a:r>
            <a:r>
              <a:rPr lang="en-US" sz="3200" spc="-1" dirty="0" err="1">
                <a:latin typeface="Arial"/>
                <a:sym typeface="Wingdings" pitchFamily="2" charset="2"/>
              </a:rPr>
              <a:t>mẫu</a:t>
            </a:r>
            <a:r>
              <a:rPr lang="en-US" sz="3200" spc="-1" dirty="0">
                <a:latin typeface="Arial"/>
                <a:sym typeface="Wingdings" pitchFamily="2" charset="2"/>
              </a:rPr>
              <a:t> </a:t>
            </a:r>
            <a:r>
              <a:rPr lang="en-US" sz="3200" spc="-1" dirty="0" err="1">
                <a:latin typeface="Arial"/>
                <a:sym typeface="Wingdings" pitchFamily="2" charset="2"/>
              </a:rPr>
              <a:t>thưa</a:t>
            </a:r>
            <a:r>
              <a:rPr lang="en-US" sz="3200" spc="-1" dirty="0">
                <a:latin typeface="Arial"/>
                <a:sym typeface="Wingdings" pitchFamily="2" charset="2"/>
              </a:rPr>
              <a:t> </a:t>
            </a:r>
            <a:r>
              <a:rPr lang="en-US" sz="3200" spc="-1" dirty="0" err="1">
                <a:latin typeface="Arial"/>
                <a:sym typeface="Wingdings" pitchFamily="2" charset="2"/>
              </a:rPr>
              <a:t>hơn</a:t>
            </a:r>
            <a:r>
              <a:rPr lang="en-US" sz="3200" spc="-1" dirty="0">
                <a:latin typeface="Arial"/>
                <a:sym typeface="Wingdings" pitchFamily="2" charset="2"/>
              </a:rPr>
              <a:t> </a:t>
            </a:r>
            <a:r>
              <a:rPr lang="en-US" sz="3200" spc="-1" dirty="0" err="1">
                <a:latin typeface="Arial"/>
                <a:sym typeface="Wingdings" pitchFamily="2" charset="2"/>
              </a:rPr>
              <a:t>và</a:t>
            </a:r>
            <a:r>
              <a:rPr lang="en-US" sz="3200" spc="-1" dirty="0">
                <a:latin typeface="Arial"/>
                <a:sym typeface="Wingdings" pitchFamily="2" charset="2"/>
              </a:rPr>
              <a:t> </a:t>
            </a:r>
            <a:r>
              <a:rPr lang="en-US" sz="3200" spc="-1" dirty="0" err="1">
                <a:latin typeface="Arial"/>
                <a:sym typeface="Wingdings" pitchFamily="2" charset="2"/>
              </a:rPr>
              <a:t>dải</a:t>
            </a:r>
            <a:r>
              <a:rPr lang="en-US" sz="3200" spc="-1" dirty="0">
                <a:latin typeface="Arial"/>
                <a:sym typeface="Wingdings" pitchFamily="2" charset="2"/>
              </a:rPr>
              <a:t> </a:t>
            </a:r>
            <a:r>
              <a:rPr lang="en-US" sz="3200" spc="-1" dirty="0" err="1">
                <a:latin typeface="Arial"/>
                <a:sym typeface="Wingdings" pitchFamily="2" charset="2"/>
              </a:rPr>
              <a:t>động</a:t>
            </a:r>
            <a:r>
              <a:rPr lang="en-US" sz="3200" spc="-1" dirty="0">
                <a:latin typeface="Arial"/>
                <a:sym typeface="Wingdings" pitchFamily="2" charset="2"/>
              </a:rPr>
              <a:t> </a:t>
            </a:r>
            <a:r>
              <a:rPr lang="en-US" sz="3200" spc="-1" dirty="0" err="1">
                <a:latin typeface="Arial"/>
                <a:sym typeface="Wingdings" pitchFamily="2" charset="2"/>
              </a:rPr>
              <a:t>nhỏ</a:t>
            </a:r>
            <a:endParaRPr lang="en-US" sz="3200" spc="-1" dirty="0">
              <a:latin typeface="Arial"/>
              <a:sym typeface="Wingdings" pitchFamily="2" charset="2"/>
            </a:endParaRPr>
          </a:p>
          <a:p>
            <a:pPr marL="432000" indent="-324000">
              <a:spcBef>
                <a:spcPts val="1417"/>
              </a:spcBef>
              <a:buClr>
                <a:srgbClr val="000000"/>
              </a:buClr>
              <a:buSzPct val="45000"/>
              <a:buFont typeface="Wingdings" charset="2"/>
              <a:buChar char=""/>
            </a:pPr>
            <a:r>
              <a:rPr lang="en-US" sz="3200" spc="-1" dirty="0" err="1">
                <a:latin typeface="Arial"/>
                <a:sym typeface="Wingdings" pitchFamily="2" charset="2"/>
              </a:rPr>
              <a:t>Hai</a:t>
            </a:r>
            <a:r>
              <a:rPr lang="en-US" sz="3200" spc="-1" dirty="0">
                <a:latin typeface="Arial"/>
                <a:sym typeface="Wingdings" pitchFamily="2" charset="2"/>
              </a:rPr>
              <a:t> </a:t>
            </a:r>
            <a:r>
              <a:rPr lang="en-US" sz="3200" spc="-1" dirty="0" err="1">
                <a:latin typeface="Arial"/>
                <a:sym typeface="Wingdings" pitchFamily="2" charset="2"/>
              </a:rPr>
              <a:t>kỹ</a:t>
            </a:r>
            <a:r>
              <a:rPr lang="en-US" sz="3200" spc="-1" dirty="0">
                <a:latin typeface="Arial"/>
                <a:sym typeface="Wingdings" pitchFamily="2" charset="2"/>
              </a:rPr>
              <a:t> </a:t>
            </a:r>
            <a:r>
              <a:rPr lang="en-US" sz="3200" spc="-1" dirty="0" err="1">
                <a:latin typeface="Arial"/>
                <a:sym typeface="Wingdings" pitchFamily="2" charset="2"/>
              </a:rPr>
              <a:t>thuật</a:t>
            </a:r>
            <a:r>
              <a:rPr lang="en-US" sz="3200" spc="-1" dirty="0">
                <a:latin typeface="Arial"/>
                <a:sym typeface="Wingdings" pitchFamily="2" charset="2"/>
              </a:rPr>
              <a:t> hay </a:t>
            </a:r>
            <a:r>
              <a:rPr lang="en-US" sz="3200" spc="-1" dirty="0" err="1">
                <a:latin typeface="Arial"/>
                <a:sym typeface="Wingdings" pitchFamily="2" charset="2"/>
              </a:rPr>
              <a:t>được</a:t>
            </a:r>
            <a:r>
              <a:rPr lang="en-US" sz="3200" spc="-1" dirty="0">
                <a:latin typeface="Arial"/>
                <a:sym typeface="Wingdings" pitchFamily="2" charset="2"/>
              </a:rPr>
              <a:t> </a:t>
            </a:r>
            <a:r>
              <a:rPr lang="en-US" sz="3200" spc="-1" dirty="0" err="1">
                <a:latin typeface="Arial"/>
                <a:sym typeface="Wingdings" pitchFamily="2" charset="2"/>
              </a:rPr>
              <a:t>sử</a:t>
            </a:r>
            <a:r>
              <a:rPr lang="en-US" sz="3200" spc="-1" dirty="0">
                <a:latin typeface="Arial"/>
                <a:sym typeface="Wingdings" pitchFamily="2" charset="2"/>
              </a:rPr>
              <a:t> </a:t>
            </a:r>
            <a:r>
              <a:rPr lang="en-US" sz="3200" spc="-1" dirty="0" err="1">
                <a:latin typeface="Arial"/>
                <a:sym typeface="Wingdings" pitchFamily="2" charset="2"/>
              </a:rPr>
              <a:t>dụng</a:t>
            </a:r>
            <a:r>
              <a:rPr lang="en-US" sz="3200" spc="-1" dirty="0">
                <a:latin typeface="Arial"/>
                <a:sym typeface="Wingdings" pitchFamily="2" charset="2"/>
              </a:rPr>
              <a:t> </a:t>
            </a:r>
            <a:r>
              <a:rPr lang="en-US" sz="3200" spc="-1" dirty="0" err="1">
                <a:latin typeface="Arial"/>
                <a:sym typeface="Wingdings" pitchFamily="2" charset="2"/>
              </a:rPr>
              <a:t>là</a:t>
            </a:r>
            <a:r>
              <a:rPr lang="en-US" sz="3200" spc="-1" dirty="0">
                <a:latin typeface="Arial"/>
                <a:sym typeface="Wingdings" pitchFamily="2" charset="2"/>
              </a:rPr>
              <a:t> </a:t>
            </a:r>
            <a:r>
              <a:rPr lang="en-US" sz="3200" spc="-1" dirty="0" err="1">
                <a:latin typeface="Arial"/>
                <a:sym typeface="Wingdings" pitchFamily="2" charset="2"/>
              </a:rPr>
              <a:t>mã</a:t>
            </a:r>
            <a:r>
              <a:rPr lang="en-US" sz="3200" spc="-1" dirty="0">
                <a:latin typeface="Arial"/>
                <a:sym typeface="Wingdings" pitchFamily="2" charset="2"/>
              </a:rPr>
              <a:t> </a:t>
            </a:r>
            <a:r>
              <a:rPr lang="en-US" sz="3200" spc="-1" dirty="0" err="1">
                <a:latin typeface="Arial"/>
                <a:sym typeface="Wingdings" pitchFamily="2" charset="2"/>
              </a:rPr>
              <a:t>hóa</a:t>
            </a:r>
            <a:r>
              <a:rPr lang="en-US" sz="3200" spc="-1" dirty="0">
                <a:latin typeface="Arial"/>
                <a:sym typeface="Wingdings" pitchFamily="2" charset="2"/>
              </a:rPr>
              <a:t> </a:t>
            </a:r>
            <a:r>
              <a:rPr lang="en-US" sz="3200" spc="-1" dirty="0" err="1">
                <a:latin typeface="Arial"/>
                <a:sym typeface="Wingdings" pitchFamily="2" charset="2"/>
              </a:rPr>
              <a:t>theo</a:t>
            </a:r>
            <a:r>
              <a:rPr lang="en-US" sz="3200" spc="-1" dirty="0">
                <a:latin typeface="Arial"/>
                <a:sym typeface="Wingdings" pitchFamily="2" charset="2"/>
              </a:rPr>
              <a:t> </a:t>
            </a:r>
            <a:r>
              <a:rPr lang="en-US" sz="3200" spc="-1" dirty="0" err="1">
                <a:latin typeface="Arial"/>
                <a:sym typeface="Wingdings" pitchFamily="2" charset="2"/>
              </a:rPr>
              <a:t>dải</a:t>
            </a:r>
            <a:r>
              <a:rPr lang="en-US" sz="3200" spc="-1" dirty="0">
                <a:latin typeface="Arial"/>
                <a:sym typeface="Wingdings" pitchFamily="2" charset="2"/>
              </a:rPr>
              <a:t> </a:t>
            </a:r>
            <a:r>
              <a:rPr lang="en-US" sz="3200" spc="-1" dirty="0" err="1">
                <a:latin typeface="Arial"/>
                <a:sym typeface="Wingdings" pitchFamily="2" charset="2"/>
              </a:rPr>
              <a:t>băng</a:t>
            </a:r>
            <a:r>
              <a:rPr lang="en-US" sz="3200" spc="-1" dirty="0">
                <a:latin typeface="Arial"/>
                <a:sym typeface="Wingdings" pitchFamily="2" charset="2"/>
              </a:rPr>
              <a:t> </a:t>
            </a:r>
            <a:r>
              <a:rPr lang="en-US" sz="3200" spc="-1" dirty="0" err="1">
                <a:latin typeface="Arial"/>
                <a:sym typeface="Wingdings" pitchFamily="2" charset="2"/>
              </a:rPr>
              <a:t>tần</a:t>
            </a:r>
            <a:r>
              <a:rPr lang="en-US" sz="3200" spc="-1" dirty="0">
                <a:latin typeface="Arial"/>
                <a:sym typeface="Wingdings" pitchFamily="2" charset="2"/>
              </a:rPr>
              <a:t> con </a:t>
            </a:r>
            <a:r>
              <a:rPr lang="en-US" sz="3200" spc="-1" dirty="0" err="1">
                <a:latin typeface="Arial"/>
                <a:sym typeface="Wingdings" pitchFamily="2" charset="2"/>
              </a:rPr>
              <a:t>và</a:t>
            </a:r>
            <a:r>
              <a:rPr lang="en-US" sz="3200" spc="-1" dirty="0">
                <a:latin typeface="Arial"/>
                <a:sym typeface="Wingdings" pitchFamily="2" charset="2"/>
              </a:rPr>
              <a:t> </a:t>
            </a:r>
            <a:r>
              <a:rPr lang="en-US" sz="3200" spc="-1" dirty="0" err="1">
                <a:latin typeface="Arial"/>
                <a:sym typeface="Wingdings" pitchFamily="2" charset="2"/>
              </a:rPr>
              <a:t>mã</a:t>
            </a:r>
            <a:r>
              <a:rPr lang="en-US" sz="3200" spc="-1" dirty="0">
                <a:latin typeface="Arial"/>
                <a:sym typeface="Wingdings" pitchFamily="2" charset="2"/>
              </a:rPr>
              <a:t> </a:t>
            </a:r>
            <a:r>
              <a:rPr lang="en-US" sz="3200" spc="-1" dirty="0" err="1">
                <a:latin typeface="Arial"/>
                <a:sym typeface="Wingdings" pitchFamily="2" charset="2"/>
              </a:rPr>
              <a:t>hóa</a:t>
            </a:r>
            <a:r>
              <a:rPr lang="en-US" sz="3200" spc="-1" dirty="0">
                <a:latin typeface="Arial"/>
                <a:sym typeface="Wingdings" pitchFamily="2" charset="2"/>
              </a:rPr>
              <a:t> </a:t>
            </a:r>
            <a:r>
              <a:rPr lang="en-US" sz="3200" spc="-1" dirty="0" err="1">
                <a:latin typeface="Arial"/>
                <a:sym typeface="Wingdings" pitchFamily="2" charset="2"/>
              </a:rPr>
              <a:t>theo</a:t>
            </a:r>
            <a:r>
              <a:rPr lang="en-US" sz="3200" spc="-1" dirty="0">
                <a:latin typeface="Arial"/>
                <a:sym typeface="Wingdings" pitchFamily="2" charset="2"/>
              </a:rPr>
              <a:t> </a:t>
            </a:r>
            <a:r>
              <a:rPr lang="en-US" sz="3200" spc="-1" dirty="0" err="1">
                <a:latin typeface="Arial"/>
                <a:sym typeface="Wingdings" pitchFamily="2" charset="2"/>
              </a:rPr>
              <a:t>các</a:t>
            </a:r>
            <a:r>
              <a:rPr lang="en-US" sz="3200" spc="-1" dirty="0">
                <a:latin typeface="Arial"/>
                <a:sym typeface="Wingdings" pitchFamily="2" charset="2"/>
              </a:rPr>
              <a:t> </a:t>
            </a:r>
            <a:r>
              <a:rPr lang="en-US" sz="3200" spc="-1" dirty="0" err="1">
                <a:latin typeface="Arial"/>
                <a:sym typeface="Wingdings" pitchFamily="2" charset="2"/>
              </a:rPr>
              <a:t>thành</a:t>
            </a:r>
            <a:r>
              <a:rPr lang="en-US" sz="3200" spc="-1" dirty="0">
                <a:latin typeface="Arial"/>
                <a:sym typeface="Wingdings" pitchFamily="2" charset="2"/>
              </a:rPr>
              <a:t> </a:t>
            </a:r>
            <a:r>
              <a:rPr lang="en-US" sz="3200" spc="-1" dirty="0" err="1">
                <a:latin typeface="Arial"/>
                <a:sym typeface="Wingdings" pitchFamily="2" charset="2"/>
              </a:rPr>
              <a:t>phần</a:t>
            </a:r>
            <a:r>
              <a:rPr lang="en-US" sz="3200" spc="-1" dirty="0">
                <a:latin typeface="Arial"/>
                <a:sym typeface="Wingdings" pitchFamily="2" charset="2"/>
              </a:rPr>
              <a:t> </a:t>
            </a:r>
            <a:r>
              <a:rPr lang="en-US" sz="3200" spc="-1" dirty="0" err="1">
                <a:latin typeface="Arial"/>
                <a:sym typeface="Wingdings" pitchFamily="2" charset="2"/>
              </a:rPr>
              <a:t>cơ</a:t>
            </a:r>
            <a:r>
              <a:rPr lang="en-US" sz="3200" spc="-1" dirty="0">
                <a:latin typeface="Arial"/>
                <a:sym typeface="Wingdings" pitchFamily="2" charset="2"/>
              </a:rPr>
              <a:t> </a:t>
            </a:r>
            <a:r>
              <a:rPr lang="en-US" sz="3200" spc="-1" dirty="0" err="1">
                <a:latin typeface="Arial"/>
                <a:sym typeface="Wingdings" pitchFamily="2" charset="2"/>
              </a:rPr>
              <a:t>bản</a:t>
            </a:r>
            <a:r>
              <a:rPr lang="en-US" sz="3200" spc="-1" dirty="0">
                <a:latin typeface="Arial"/>
                <a:sym typeface="Wingdings" pitchFamily="2" charset="2"/>
              </a:rPr>
              <a:t> (</a:t>
            </a:r>
            <a:r>
              <a:rPr lang="en-US" sz="3200" spc="-1" dirty="0" err="1">
                <a:latin typeface="Arial"/>
                <a:sym typeface="Wingdings" pitchFamily="2" charset="2"/>
              </a:rPr>
              <a:t>ví</a:t>
            </a:r>
            <a:r>
              <a:rPr lang="en-US" sz="3200" spc="-1" dirty="0">
                <a:latin typeface="Arial"/>
                <a:sym typeface="Wingdings" pitchFamily="2" charset="2"/>
              </a:rPr>
              <a:t> </a:t>
            </a:r>
            <a:r>
              <a:rPr lang="en-US" sz="3200" spc="-1" dirty="0" err="1">
                <a:latin typeface="Arial"/>
                <a:sym typeface="Wingdings" pitchFamily="2" charset="2"/>
              </a:rPr>
              <a:t>dụ</a:t>
            </a:r>
            <a:r>
              <a:rPr lang="en-US" sz="3200" spc="-1" dirty="0">
                <a:latin typeface="Arial"/>
                <a:sym typeface="Wingdings" pitchFamily="2" charset="2"/>
              </a:rPr>
              <a:t> </a:t>
            </a:r>
            <a:r>
              <a:rPr lang="en-US" sz="3200" spc="-1" dirty="0" err="1">
                <a:latin typeface="Arial"/>
                <a:sym typeface="Wingdings" pitchFamily="2" charset="2"/>
              </a:rPr>
              <a:t>mã</a:t>
            </a:r>
            <a:r>
              <a:rPr lang="en-US" sz="3200" spc="-1" dirty="0">
                <a:latin typeface="Arial"/>
                <a:sym typeface="Wingdings" pitchFamily="2" charset="2"/>
              </a:rPr>
              <a:t> </a:t>
            </a:r>
            <a:r>
              <a:rPr lang="en-US" sz="3200" spc="-1" dirty="0" err="1">
                <a:latin typeface="Arial"/>
                <a:sym typeface="Wingdings" pitchFamily="2" charset="2"/>
              </a:rPr>
              <a:t>hóa</a:t>
            </a:r>
            <a:r>
              <a:rPr lang="en-US" sz="3200" spc="-1" dirty="0">
                <a:latin typeface="Arial"/>
                <a:sym typeface="Wingdings" pitchFamily="2" charset="2"/>
              </a:rPr>
              <a:t> formant)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TextShape 1"/>
          <p:cNvSpPr txBox="1"/>
          <p:nvPr/>
        </p:nvSpPr>
        <p:spPr>
          <a:xfrm>
            <a:off x="609480" y="273600"/>
            <a:ext cx="10972440" cy="1144800"/>
          </a:xfrm>
          <a:prstGeom prst="rect">
            <a:avLst/>
          </a:prstGeom>
          <a:noFill/>
          <a:ln>
            <a:noFill/>
          </a:ln>
        </p:spPr>
        <p:txBody>
          <a:bodyPr lIns="0" tIns="0" rIns="0" bIns="0" anchor="ctr"/>
          <a:lstStyle/>
          <a:p>
            <a:pPr algn="ctr"/>
            <a:r>
              <a:rPr lang="en-US" sz="4400" spc="-1" dirty="0">
                <a:latin typeface="Arial"/>
              </a:rPr>
              <a:t>4.10.2. </a:t>
            </a:r>
            <a:r>
              <a:rPr lang="en-US" sz="4400" spc="-1" dirty="0" err="1">
                <a:latin typeface="Arial"/>
              </a:rPr>
              <a:t>Mã</a:t>
            </a:r>
            <a:r>
              <a:rPr lang="en-US" sz="4400" spc="-1" dirty="0">
                <a:latin typeface="Arial"/>
              </a:rPr>
              <a:t> </a:t>
            </a:r>
            <a:r>
              <a:rPr lang="en-US" sz="4400" spc="-1" dirty="0" err="1">
                <a:latin typeface="Arial"/>
              </a:rPr>
              <a:t>hóa</a:t>
            </a:r>
            <a:r>
              <a:rPr lang="en-US" sz="4400" spc="-1" dirty="0">
                <a:latin typeface="Arial"/>
              </a:rPr>
              <a:t> </a:t>
            </a:r>
            <a:r>
              <a:rPr lang="en-US" sz="4400" spc="-1" dirty="0" err="1">
                <a:latin typeface="Arial"/>
              </a:rPr>
              <a:t>theo</a:t>
            </a:r>
            <a:r>
              <a:rPr lang="en-US" sz="4400" spc="-1" dirty="0">
                <a:latin typeface="Arial"/>
              </a:rPr>
              <a:t> </a:t>
            </a:r>
            <a:r>
              <a:rPr lang="en-US" sz="4400" spc="-1" dirty="0" err="1">
                <a:latin typeface="Arial"/>
              </a:rPr>
              <a:t>dải</a:t>
            </a:r>
            <a:r>
              <a:rPr lang="en-US" sz="4400" spc="-1" dirty="0">
                <a:latin typeface="Arial"/>
              </a:rPr>
              <a:t> </a:t>
            </a:r>
            <a:r>
              <a:rPr lang="en-US" sz="4400" spc="-1" dirty="0" err="1">
                <a:latin typeface="Arial"/>
              </a:rPr>
              <a:t>băng</a:t>
            </a:r>
            <a:r>
              <a:rPr lang="en-US" sz="4400" spc="-1" dirty="0">
                <a:latin typeface="Arial"/>
              </a:rPr>
              <a:t> </a:t>
            </a:r>
            <a:r>
              <a:rPr lang="en-US" sz="4400" spc="-1" dirty="0" err="1">
                <a:latin typeface="Arial"/>
              </a:rPr>
              <a:t>tần</a:t>
            </a:r>
            <a:r>
              <a:rPr lang="en-US" sz="4400" spc="-1" dirty="0">
                <a:latin typeface="Arial"/>
              </a:rPr>
              <a:t> con</a:t>
            </a:r>
            <a:endParaRPr lang="en-US" sz="4400" b="0" strike="noStrike" spc="-1" dirty="0">
              <a:latin typeface="Arial"/>
            </a:endParaRPr>
          </a:p>
        </p:txBody>
      </p:sp>
      <p:sp>
        <p:nvSpPr>
          <p:cNvPr id="523" name="TextShape 2"/>
          <p:cNvSpPr txBox="1"/>
          <p:nvPr/>
        </p:nvSpPr>
        <p:spPr>
          <a:xfrm>
            <a:off x="609480" y="1604520"/>
            <a:ext cx="10972440" cy="3977280"/>
          </a:xfrm>
          <a:prstGeom prst="rect">
            <a:avLst/>
          </a:prstGeom>
          <a:noFill/>
          <a:ln>
            <a:noFill/>
          </a:ln>
        </p:spPr>
        <p:txBody>
          <a:bodyPr lIns="0" tIns="0" rIns="0" bIns="0">
            <a:normAutofit fontScale="77500" lnSpcReduction="20000"/>
          </a:bodyPr>
          <a:lstStyle/>
          <a:p>
            <a:pPr marL="432000" indent="-324000">
              <a:spcBef>
                <a:spcPts val="1417"/>
              </a:spcBef>
              <a:buClr>
                <a:srgbClr val="000000"/>
              </a:buClr>
              <a:buSzPct val="45000"/>
              <a:buFont typeface="Wingdings" charset="2"/>
              <a:buChar char=""/>
            </a:pPr>
            <a:r>
              <a:rPr lang="en-US" sz="3200" b="0" strike="noStrike" spc="-1" dirty="0" err="1">
                <a:latin typeface="Arial"/>
              </a:rPr>
              <a:t>Mã</a:t>
            </a:r>
            <a:r>
              <a:rPr lang="en-US" sz="3200" b="0" strike="noStrike" spc="-1" dirty="0">
                <a:latin typeface="Arial"/>
              </a:rPr>
              <a:t> </a:t>
            </a:r>
            <a:r>
              <a:rPr lang="en-US" sz="3200" b="0" strike="noStrike" spc="-1" dirty="0" err="1">
                <a:latin typeface="Arial"/>
              </a:rPr>
              <a:t>hóa</a:t>
            </a:r>
            <a:r>
              <a:rPr lang="en-US" sz="3200" b="0" strike="noStrike" spc="-1" dirty="0">
                <a:latin typeface="Arial"/>
              </a:rPr>
              <a:t> </a:t>
            </a:r>
            <a:r>
              <a:rPr lang="en-US" sz="3200" b="0" strike="noStrike" spc="-1" dirty="0" err="1">
                <a:latin typeface="Arial"/>
              </a:rPr>
              <a:t>theo</a:t>
            </a:r>
            <a:r>
              <a:rPr lang="en-US" sz="3200" b="0" strike="noStrike" spc="-1" dirty="0">
                <a:latin typeface="Arial"/>
              </a:rPr>
              <a:t> </a:t>
            </a:r>
            <a:r>
              <a:rPr lang="en-US" sz="3200" b="0" strike="noStrike" spc="-1" dirty="0" err="1">
                <a:latin typeface="Arial"/>
              </a:rPr>
              <a:t>băng</a:t>
            </a:r>
            <a:r>
              <a:rPr lang="en-US" sz="3200" b="0" strike="noStrike" spc="-1" dirty="0">
                <a:latin typeface="Arial"/>
              </a:rPr>
              <a:t> </a:t>
            </a:r>
            <a:r>
              <a:rPr lang="en-US" sz="3200" b="0" strike="noStrike" spc="-1" dirty="0" err="1">
                <a:latin typeface="Arial"/>
              </a:rPr>
              <a:t>tần</a:t>
            </a:r>
            <a:r>
              <a:rPr lang="en-US" sz="3200" b="0" strike="noStrike" spc="-1" dirty="0">
                <a:latin typeface="Arial"/>
              </a:rPr>
              <a:t> con </a:t>
            </a:r>
            <a:r>
              <a:rPr lang="en-US" sz="3200" b="0" strike="noStrike" spc="-1" dirty="0" err="1">
                <a:latin typeface="Arial"/>
              </a:rPr>
              <a:t>dựa</a:t>
            </a:r>
            <a:r>
              <a:rPr lang="en-US" sz="3200" b="0" strike="noStrike" spc="-1" dirty="0">
                <a:latin typeface="Arial"/>
              </a:rPr>
              <a:t> </a:t>
            </a:r>
            <a:r>
              <a:rPr lang="en-US" sz="3200" b="0" strike="noStrike" spc="-1" dirty="0" err="1">
                <a:latin typeface="Arial"/>
              </a:rPr>
              <a:t>vào</a:t>
            </a:r>
            <a:r>
              <a:rPr lang="en-US" sz="3200" b="0" strike="noStrike" spc="-1" dirty="0">
                <a:latin typeface="Arial"/>
              </a:rPr>
              <a:t> </a:t>
            </a:r>
            <a:r>
              <a:rPr lang="en-US" sz="3200" b="0" strike="noStrike" spc="-1" dirty="0" err="1">
                <a:latin typeface="Arial"/>
              </a:rPr>
              <a:t>khái</a:t>
            </a:r>
            <a:r>
              <a:rPr lang="en-US" sz="3200" b="0" strike="noStrike" spc="-1" dirty="0">
                <a:latin typeface="Arial"/>
              </a:rPr>
              <a:t> </a:t>
            </a:r>
            <a:r>
              <a:rPr lang="en-US" sz="3200" b="0" strike="noStrike" spc="-1" dirty="0" err="1">
                <a:latin typeface="Arial"/>
              </a:rPr>
              <a:t>niệm</a:t>
            </a:r>
            <a:r>
              <a:rPr lang="en-US" sz="3200" b="0" strike="noStrike" spc="-1" dirty="0">
                <a:latin typeface="Arial"/>
              </a:rPr>
              <a:t> </a:t>
            </a:r>
            <a:r>
              <a:rPr lang="en-US" sz="3200" b="0" strike="noStrike" spc="-1" dirty="0" err="1">
                <a:latin typeface="Arial"/>
              </a:rPr>
              <a:t>băng</a:t>
            </a:r>
            <a:r>
              <a:rPr lang="en-US" sz="3200" b="0" strike="noStrike" spc="-1" dirty="0">
                <a:latin typeface="Arial"/>
              </a:rPr>
              <a:t> </a:t>
            </a:r>
            <a:r>
              <a:rPr lang="en-US" sz="3200" b="0" strike="noStrike" spc="-1" dirty="0" err="1">
                <a:latin typeface="Arial"/>
              </a:rPr>
              <a:t>tần</a:t>
            </a:r>
            <a:r>
              <a:rPr lang="en-US" sz="3200" b="0" strike="noStrike" spc="-1" dirty="0">
                <a:latin typeface="Arial"/>
              </a:rPr>
              <a:t> </a:t>
            </a:r>
            <a:r>
              <a:rPr lang="en-US" sz="3200" b="0" strike="noStrike" spc="-1" dirty="0" err="1">
                <a:latin typeface="Arial"/>
              </a:rPr>
              <a:t>tới</a:t>
            </a:r>
            <a:r>
              <a:rPr lang="en-US" sz="3200" b="0" strike="noStrike" spc="-1" dirty="0">
                <a:latin typeface="Arial"/>
              </a:rPr>
              <a:t> </a:t>
            </a:r>
            <a:r>
              <a:rPr lang="en-US" sz="3200" b="0" strike="noStrike" spc="-1" dirty="0" err="1">
                <a:latin typeface="Arial"/>
              </a:rPr>
              <a:t>hạn</a:t>
            </a:r>
            <a:r>
              <a:rPr lang="en-US" sz="3200" b="0" strike="noStrike" spc="-1" dirty="0">
                <a:latin typeface="Arial"/>
              </a:rPr>
              <a:t> (</a:t>
            </a:r>
            <a:r>
              <a:rPr lang="en-US" sz="3200" spc="-1" dirty="0">
                <a:latin typeface="Arial"/>
              </a:rPr>
              <a:t>C</a:t>
            </a:r>
            <a:r>
              <a:rPr lang="en-US" sz="3200" b="0" strike="noStrike" spc="-1" dirty="0">
                <a:latin typeface="Arial"/>
              </a:rPr>
              <a:t>ritical Band) </a:t>
            </a:r>
            <a:r>
              <a:rPr lang="en-US" sz="3200" b="0" strike="noStrike" spc="-1" dirty="0" err="1">
                <a:latin typeface="Arial"/>
              </a:rPr>
              <a:t>của</a:t>
            </a:r>
            <a:r>
              <a:rPr lang="en-US" sz="3200" b="0" strike="noStrike" spc="-1" dirty="0">
                <a:latin typeface="Arial"/>
              </a:rPr>
              <a:t> </a:t>
            </a:r>
            <a:r>
              <a:rPr lang="en-US" sz="3200" b="0" strike="noStrike" spc="-1" dirty="0" err="1">
                <a:latin typeface="Arial"/>
              </a:rPr>
              <a:t>các</a:t>
            </a:r>
            <a:r>
              <a:rPr lang="en-US" sz="3200" b="0" strike="noStrike" spc="-1" dirty="0">
                <a:latin typeface="Arial"/>
              </a:rPr>
              <a:t> </a:t>
            </a:r>
            <a:r>
              <a:rPr lang="en-US" sz="3200" b="0" strike="noStrike" spc="-1" dirty="0" err="1">
                <a:latin typeface="Arial"/>
              </a:rPr>
              <a:t>cơ</a:t>
            </a:r>
            <a:r>
              <a:rPr lang="en-US" sz="3200" b="0" strike="noStrike" spc="-1" dirty="0">
                <a:latin typeface="Arial"/>
              </a:rPr>
              <a:t> </a:t>
            </a:r>
            <a:r>
              <a:rPr lang="en-US" sz="3200" b="0" strike="noStrike" spc="-1" dirty="0" err="1">
                <a:latin typeface="Arial"/>
              </a:rPr>
              <a:t>quan</a:t>
            </a:r>
            <a:r>
              <a:rPr lang="en-US" sz="3200" b="0" strike="noStrike" spc="-1" dirty="0">
                <a:latin typeface="Arial"/>
              </a:rPr>
              <a:t> </a:t>
            </a:r>
            <a:r>
              <a:rPr lang="en-US" sz="3200" b="0" strike="noStrike" spc="-1" dirty="0" err="1">
                <a:latin typeface="Arial"/>
              </a:rPr>
              <a:t>cảm</a:t>
            </a:r>
            <a:r>
              <a:rPr lang="en-US" sz="3200" b="0" strike="noStrike" spc="-1" dirty="0">
                <a:latin typeface="Arial"/>
              </a:rPr>
              <a:t> </a:t>
            </a:r>
            <a:r>
              <a:rPr lang="en-US" sz="3200" b="0" strike="noStrike" spc="-1" dirty="0" err="1">
                <a:latin typeface="Arial"/>
              </a:rPr>
              <a:t>nhận</a:t>
            </a:r>
            <a:r>
              <a:rPr lang="en-US" sz="3200" b="0" strike="noStrike" spc="-1" dirty="0">
                <a:latin typeface="Arial"/>
              </a:rPr>
              <a:t>: </a:t>
            </a:r>
            <a:r>
              <a:rPr lang="en-US" sz="3200" b="0" strike="noStrike" spc="-1" dirty="0" err="1">
                <a:latin typeface="Arial"/>
              </a:rPr>
              <a:t>cơ</a:t>
            </a:r>
            <a:r>
              <a:rPr lang="en-US" sz="3200" b="0" strike="noStrike" spc="-1" dirty="0">
                <a:latin typeface="Arial"/>
              </a:rPr>
              <a:t> </a:t>
            </a:r>
            <a:r>
              <a:rPr lang="en-US" sz="3200" b="0" strike="noStrike" spc="-1" dirty="0" err="1">
                <a:latin typeface="Arial"/>
              </a:rPr>
              <a:t>quan</a:t>
            </a:r>
            <a:r>
              <a:rPr lang="en-US" sz="3200" b="0" strike="noStrike" spc="-1" dirty="0">
                <a:latin typeface="Arial"/>
              </a:rPr>
              <a:t> </a:t>
            </a:r>
            <a:r>
              <a:rPr lang="en-US" sz="3200" b="0" strike="noStrike" spc="-1" dirty="0" err="1">
                <a:latin typeface="Arial"/>
              </a:rPr>
              <a:t>cảm</a:t>
            </a:r>
            <a:r>
              <a:rPr lang="en-US" sz="3200" b="0" strike="noStrike" spc="-1" dirty="0">
                <a:latin typeface="Arial"/>
              </a:rPr>
              <a:t> </a:t>
            </a:r>
            <a:r>
              <a:rPr lang="en-US" sz="3200" b="0" strike="noStrike" spc="-1" dirty="0" err="1">
                <a:latin typeface="Arial"/>
              </a:rPr>
              <a:t>nhận</a:t>
            </a:r>
            <a:r>
              <a:rPr lang="en-US" sz="3200" b="0" strike="noStrike" spc="-1" dirty="0">
                <a:latin typeface="Arial"/>
              </a:rPr>
              <a:t> </a:t>
            </a:r>
            <a:r>
              <a:rPr lang="en-US" sz="3200" b="0" strike="noStrike" spc="-1" dirty="0" err="1">
                <a:latin typeface="Arial"/>
              </a:rPr>
              <a:t>không</a:t>
            </a:r>
            <a:r>
              <a:rPr lang="en-US" sz="3200" b="0" strike="noStrike" spc="-1" dirty="0">
                <a:latin typeface="Arial"/>
              </a:rPr>
              <a:t> </a:t>
            </a:r>
            <a:r>
              <a:rPr lang="en-US" sz="3200" b="0" strike="noStrike" spc="-1" dirty="0" err="1">
                <a:latin typeface="Arial"/>
              </a:rPr>
              <a:t>phân</a:t>
            </a:r>
            <a:r>
              <a:rPr lang="en-US" sz="3200" b="0" strike="noStrike" spc="-1" dirty="0">
                <a:latin typeface="Arial"/>
              </a:rPr>
              <a:t> </a:t>
            </a:r>
            <a:r>
              <a:rPr lang="en-US" sz="3200" b="0" strike="noStrike" spc="-1" dirty="0" err="1">
                <a:latin typeface="Arial"/>
              </a:rPr>
              <a:t>biêt</a:t>
            </a:r>
            <a:r>
              <a:rPr lang="en-US" sz="3200" b="0" strike="noStrike" spc="-1" dirty="0">
                <a:latin typeface="Arial"/>
              </a:rPr>
              <a:t> </a:t>
            </a:r>
            <a:r>
              <a:rPr lang="en-US" sz="3200" b="0" strike="noStrike" spc="-1" dirty="0" err="1">
                <a:latin typeface="Arial"/>
              </a:rPr>
              <a:t>được</a:t>
            </a:r>
            <a:r>
              <a:rPr lang="en-US" sz="3200" b="0" strike="noStrike" spc="-1" dirty="0">
                <a:latin typeface="Arial"/>
              </a:rPr>
              <a:t> </a:t>
            </a:r>
            <a:r>
              <a:rPr lang="en-US" sz="3200" b="0" strike="noStrike" spc="-1" dirty="0" err="1">
                <a:latin typeface="Arial"/>
              </a:rPr>
              <a:t>độ</a:t>
            </a:r>
            <a:r>
              <a:rPr lang="en-US" sz="3200" b="0" strike="noStrike" spc="-1" dirty="0">
                <a:latin typeface="Arial"/>
              </a:rPr>
              <a:t> </a:t>
            </a:r>
            <a:r>
              <a:rPr lang="en-US" sz="3200" b="0" strike="noStrike" spc="-1" dirty="0" err="1">
                <a:latin typeface="Arial"/>
              </a:rPr>
              <a:t>cao</a:t>
            </a:r>
            <a:r>
              <a:rPr lang="en-US" sz="3200" b="0" strike="noStrike" spc="-1" dirty="0">
                <a:latin typeface="Arial"/>
              </a:rPr>
              <a:t> </a:t>
            </a:r>
            <a:r>
              <a:rPr lang="en-US" sz="3200" b="0" strike="noStrike" spc="-1" dirty="0" err="1">
                <a:latin typeface="Arial"/>
              </a:rPr>
              <a:t>của</a:t>
            </a:r>
            <a:r>
              <a:rPr lang="en-US" sz="3200" b="0" strike="noStrike" spc="-1" dirty="0">
                <a:latin typeface="Arial"/>
              </a:rPr>
              <a:t> </a:t>
            </a:r>
            <a:r>
              <a:rPr lang="en-US" sz="3200" b="0" strike="noStrike" spc="-1" dirty="0" err="1">
                <a:latin typeface="Arial"/>
              </a:rPr>
              <a:t>từng</a:t>
            </a:r>
            <a:r>
              <a:rPr lang="en-US" sz="3200" b="0" strike="noStrike" spc="-1" dirty="0">
                <a:latin typeface="Arial"/>
              </a:rPr>
              <a:t> </a:t>
            </a:r>
            <a:r>
              <a:rPr lang="en-US" sz="3200" b="0" strike="noStrike" spc="-1" dirty="0" err="1">
                <a:latin typeface="Arial"/>
              </a:rPr>
              <a:t>tần</a:t>
            </a:r>
            <a:r>
              <a:rPr lang="en-US" sz="3200" b="0" strike="noStrike" spc="-1" dirty="0">
                <a:latin typeface="Arial"/>
              </a:rPr>
              <a:t> </a:t>
            </a:r>
            <a:r>
              <a:rPr lang="en-US" sz="3200" b="0" strike="noStrike" spc="-1" dirty="0" err="1">
                <a:latin typeface="Arial"/>
              </a:rPr>
              <a:t>sô</a:t>
            </a:r>
            <a:r>
              <a:rPr lang="en-US" sz="3200" b="0" strike="noStrike" spc="-1" dirty="0">
                <a:latin typeface="Arial"/>
              </a:rPr>
              <a:t> </a:t>
            </a:r>
            <a:r>
              <a:rPr lang="en-US" sz="3200" b="0" strike="noStrike" spc="-1" dirty="0" err="1">
                <a:latin typeface="Arial"/>
              </a:rPr>
              <a:t>riêng</a:t>
            </a:r>
            <a:r>
              <a:rPr lang="en-US" sz="3200" b="0" strike="noStrike" spc="-1" dirty="0">
                <a:latin typeface="Arial"/>
              </a:rPr>
              <a:t> </a:t>
            </a:r>
            <a:r>
              <a:rPr lang="en-US" sz="3200" b="0" strike="noStrike" spc="-1" dirty="0" err="1">
                <a:latin typeface="Arial"/>
              </a:rPr>
              <a:t>mà</a:t>
            </a:r>
            <a:r>
              <a:rPr lang="en-US" sz="3200" b="0" strike="noStrike" spc="-1" dirty="0">
                <a:latin typeface="Arial"/>
              </a:rPr>
              <a:t> </a:t>
            </a:r>
            <a:r>
              <a:rPr lang="en-US" sz="3200" b="0" strike="noStrike" spc="-1" dirty="0" err="1">
                <a:latin typeface="Arial"/>
              </a:rPr>
              <a:t>theo</a:t>
            </a:r>
            <a:r>
              <a:rPr lang="en-US" sz="3200" b="0" strike="noStrike" spc="-1" dirty="0">
                <a:latin typeface="Arial"/>
              </a:rPr>
              <a:t> </a:t>
            </a:r>
            <a:r>
              <a:rPr lang="en-US" sz="3200" b="0" strike="noStrike" spc="-1" dirty="0" err="1">
                <a:latin typeface="Arial"/>
              </a:rPr>
              <a:t>từng</a:t>
            </a:r>
            <a:r>
              <a:rPr lang="en-US" sz="3200" b="0" strike="noStrike" spc="-1" dirty="0">
                <a:latin typeface="Arial"/>
              </a:rPr>
              <a:t> </a:t>
            </a:r>
            <a:r>
              <a:rPr lang="en-US" sz="3200" b="0" strike="noStrike" spc="-1" dirty="0" err="1">
                <a:latin typeface="Arial"/>
              </a:rPr>
              <a:t>dải</a:t>
            </a:r>
            <a:r>
              <a:rPr lang="en-US" sz="3200" b="0" strike="noStrike" spc="-1" dirty="0">
                <a:latin typeface="Arial"/>
              </a:rPr>
              <a:t> </a:t>
            </a:r>
            <a:r>
              <a:rPr lang="en-US" sz="3200" b="0" strike="noStrike" spc="-1" dirty="0" err="1">
                <a:latin typeface="Arial"/>
              </a:rPr>
              <a:t>tần</a:t>
            </a:r>
            <a:r>
              <a:rPr lang="en-US" sz="3200" b="0" strike="noStrike" spc="-1" dirty="0">
                <a:latin typeface="Arial"/>
              </a:rPr>
              <a:t> </a:t>
            </a:r>
            <a:r>
              <a:rPr lang="en-US" sz="3200" b="0" strike="noStrike" spc="-1" dirty="0" err="1">
                <a:latin typeface="Arial"/>
              </a:rPr>
              <a:t>số</a:t>
            </a:r>
            <a:r>
              <a:rPr lang="en-US" sz="3200" spc="-1" dirty="0">
                <a:latin typeface="Arial"/>
              </a:rPr>
              <a:t> == </a:t>
            </a:r>
            <a:r>
              <a:rPr lang="en-US" sz="3200" spc="-1" dirty="0" err="1">
                <a:latin typeface="Arial"/>
              </a:rPr>
              <a:t>Băng</a:t>
            </a:r>
            <a:r>
              <a:rPr lang="en-US" sz="3200" spc="-1" dirty="0">
                <a:latin typeface="Arial"/>
              </a:rPr>
              <a:t> </a:t>
            </a:r>
            <a:r>
              <a:rPr lang="en-US" sz="3200" spc="-1" dirty="0" err="1">
                <a:latin typeface="Arial"/>
              </a:rPr>
              <a:t>tới</a:t>
            </a:r>
            <a:r>
              <a:rPr lang="en-US" sz="3200" spc="-1" dirty="0">
                <a:latin typeface="Arial"/>
              </a:rPr>
              <a:t> </a:t>
            </a:r>
            <a:r>
              <a:rPr lang="en-US" sz="3200" spc="-1" dirty="0" err="1">
                <a:latin typeface="Arial"/>
              </a:rPr>
              <a:t>hạn</a:t>
            </a:r>
            <a:r>
              <a:rPr lang="en-US" sz="3200" b="0" strike="noStrike" spc="-1" dirty="0">
                <a:latin typeface="Arial"/>
              </a:rPr>
              <a:t> </a:t>
            </a:r>
          </a:p>
          <a:p>
            <a:pPr marL="432000" indent="-324000">
              <a:spcBef>
                <a:spcPts val="1417"/>
              </a:spcBef>
              <a:buClr>
                <a:srgbClr val="000000"/>
              </a:buClr>
              <a:buSzPct val="45000"/>
              <a:buFont typeface="Wingdings" charset="2"/>
              <a:buChar char=""/>
            </a:pPr>
            <a:r>
              <a:rPr lang="en-US" sz="3200" spc="-1" dirty="0" err="1">
                <a:latin typeface="Arial"/>
              </a:rPr>
              <a:t>Ví</a:t>
            </a:r>
            <a:r>
              <a:rPr lang="en-US" sz="3200" spc="-1" dirty="0">
                <a:latin typeface="Arial"/>
              </a:rPr>
              <a:t> </a:t>
            </a:r>
            <a:r>
              <a:rPr lang="en-US" sz="3200" spc="-1" dirty="0" err="1">
                <a:latin typeface="Arial"/>
              </a:rPr>
              <a:t>dụ</a:t>
            </a:r>
            <a:r>
              <a:rPr lang="en-US" sz="3200" spc="-1" dirty="0">
                <a:latin typeface="Arial"/>
              </a:rPr>
              <a:t> tai </a:t>
            </a:r>
            <a:r>
              <a:rPr lang="en-US" sz="3200" spc="-1" dirty="0" err="1">
                <a:latin typeface="Arial"/>
              </a:rPr>
              <a:t>người</a:t>
            </a:r>
            <a:r>
              <a:rPr lang="en-US" sz="3200" spc="-1" dirty="0">
                <a:latin typeface="Arial"/>
              </a:rPr>
              <a:t> </a:t>
            </a:r>
            <a:r>
              <a:rPr lang="en-US" sz="3200" spc="-1" dirty="0" err="1">
                <a:latin typeface="Arial"/>
              </a:rPr>
              <a:t>phân</a:t>
            </a:r>
            <a:r>
              <a:rPr lang="en-US" sz="3200" spc="-1" dirty="0">
                <a:latin typeface="Arial"/>
              </a:rPr>
              <a:t> </a:t>
            </a:r>
            <a:r>
              <a:rPr lang="en-US" sz="3200" spc="-1" dirty="0" err="1">
                <a:latin typeface="Arial"/>
              </a:rPr>
              <a:t>biệt</a:t>
            </a:r>
            <a:r>
              <a:rPr lang="en-US" sz="3200" spc="-1" dirty="0">
                <a:latin typeface="Arial"/>
              </a:rPr>
              <a:t> </a:t>
            </a:r>
            <a:r>
              <a:rPr lang="en-US" sz="3200" spc="-1" dirty="0" err="1">
                <a:latin typeface="Arial"/>
              </a:rPr>
              <a:t>các</a:t>
            </a:r>
            <a:r>
              <a:rPr lang="en-US" sz="3200" spc="-1" dirty="0">
                <a:latin typeface="Arial"/>
              </a:rPr>
              <a:t> </a:t>
            </a:r>
            <a:r>
              <a:rPr lang="en-US" sz="3200" spc="-1" dirty="0" err="1">
                <a:latin typeface="Arial"/>
              </a:rPr>
              <a:t>băng</a:t>
            </a:r>
            <a:r>
              <a:rPr lang="en-US" sz="3200" spc="-1" dirty="0">
                <a:latin typeface="Arial"/>
              </a:rPr>
              <a:t> </a:t>
            </a:r>
            <a:r>
              <a:rPr lang="en-US" sz="3200" spc="-1" dirty="0" err="1">
                <a:latin typeface="Arial"/>
              </a:rPr>
              <a:t>tần</a:t>
            </a:r>
            <a:r>
              <a:rPr lang="en-US" sz="3200" spc="-1" dirty="0">
                <a:latin typeface="Arial"/>
              </a:rPr>
              <a:t> </a:t>
            </a:r>
            <a:r>
              <a:rPr lang="en-US" sz="3200" spc="-1" dirty="0" err="1">
                <a:latin typeface="Arial"/>
              </a:rPr>
              <a:t>số</a:t>
            </a:r>
            <a:r>
              <a:rPr lang="en-US" sz="3200" spc="-1" dirty="0">
                <a:latin typeface="Arial"/>
              </a:rPr>
              <a:t> (</a:t>
            </a:r>
            <a:r>
              <a:rPr lang="en-US" sz="3200" spc="-1" dirty="0" err="1">
                <a:latin typeface="Arial"/>
              </a:rPr>
              <a:t>giống</a:t>
            </a:r>
            <a:r>
              <a:rPr lang="en-US" sz="3200" spc="-1" dirty="0">
                <a:latin typeface="Arial"/>
              </a:rPr>
              <a:t> </a:t>
            </a:r>
            <a:r>
              <a:rPr lang="en-US" sz="3200" spc="-1" dirty="0" err="1">
                <a:latin typeface="Arial"/>
              </a:rPr>
              <a:t>như</a:t>
            </a:r>
            <a:r>
              <a:rPr lang="en-US" sz="3200" spc="-1" dirty="0">
                <a:latin typeface="Arial"/>
              </a:rPr>
              <a:t> </a:t>
            </a:r>
            <a:r>
              <a:rPr lang="en-US" sz="3200" spc="-1" dirty="0" err="1">
                <a:latin typeface="Arial"/>
              </a:rPr>
              <a:t>sử</a:t>
            </a:r>
            <a:r>
              <a:rPr lang="en-US" sz="3200" spc="-1" dirty="0">
                <a:latin typeface="Arial"/>
              </a:rPr>
              <a:t> </a:t>
            </a:r>
            <a:r>
              <a:rPr lang="en-US" sz="3200" spc="-1" dirty="0" err="1">
                <a:latin typeface="Arial"/>
              </a:rPr>
              <a:t>dụng</a:t>
            </a:r>
            <a:r>
              <a:rPr lang="en-US" sz="3200" spc="-1" dirty="0">
                <a:latin typeface="Arial"/>
              </a:rPr>
              <a:t> </a:t>
            </a:r>
            <a:r>
              <a:rPr lang="en-US" sz="3200" spc="-1" dirty="0" err="1">
                <a:latin typeface="Arial"/>
              </a:rPr>
              <a:t>bộ</a:t>
            </a:r>
            <a:r>
              <a:rPr lang="en-US" sz="3200" spc="-1" dirty="0">
                <a:latin typeface="Arial"/>
              </a:rPr>
              <a:t> </a:t>
            </a:r>
            <a:r>
              <a:rPr lang="en-US" sz="3200" spc="-1" dirty="0" err="1">
                <a:latin typeface="Arial"/>
              </a:rPr>
              <a:t>lọc</a:t>
            </a:r>
            <a:r>
              <a:rPr lang="en-US" sz="3200" spc="-1" dirty="0">
                <a:latin typeface="Arial"/>
              </a:rPr>
              <a:t> </a:t>
            </a:r>
            <a:r>
              <a:rPr lang="en-US" sz="3200" spc="-1" dirty="0" err="1">
                <a:latin typeface="Arial"/>
              </a:rPr>
              <a:t>thông</a:t>
            </a:r>
            <a:r>
              <a:rPr lang="en-US" sz="3200" spc="-1" dirty="0">
                <a:latin typeface="Arial"/>
              </a:rPr>
              <a:t> </a:t>
            </a:r>
            <a:r>
              <a:rPr lang="en-US" sz="3200" spc="-1" dirty="0" err="1">
                <a:latin typeface="Arial"/>
              </a:rPr>
              <a:t>dải</a:t>
            </a:r>
            <a:r>
              <a:rPr lang="en-US" sz="3200" spc="-1" dirty="0">
                <a:latin typeface="Arial"/>
              </a:rPr>
              <a:t>) </a:t>
            </a:r>
            <a:r>
              <a:rPr lang="en-US" sz="3200" spc="-1" dirty="0" err="1">
                <a:latin typeface="Arial"/>
              </a:rPr>
              <a:t>có</a:t>
            </a:r>
            <a:r>
              <a:rPr lang="en-US" sz="3200" spc="-1" dirty="0">
                <a:latin typeface="Arial"/>
              </a:rPr>
              <a:t> </a:t>
            </a:r>
            <a:r>
              <a:rPr lang="en-US" sz="3200" spc="-1" dirty="0" err="1">
                <a:latin typeface="Arial"/>
              </a:rPr>
              <a:t>tần</a:t>
            </a:r>
            <a:r>
              <a:rPr lang="en-US" sz="3200" spc="-1" dirty="0">
                <a:latin typeface="Arial"/>
              </a:rPr>
              <a:t> </a:t>
            </a:r>
            <a:r>
              <a:rPr lang="en-US" sz="3200" spc="-1" dirty="0" err="1">
                <a:latin typeface="Arial"/>
              </a:rPr>
              <a:t>số</a:t>
            </a:r>
            <a:r>
              <a:rPr lang="en-US" sz="3200" spc="-1" dirty="0">
                <a:latin typeface="Arial"/>
              </a:rPr>
              <a:t> </a:t>
            </a:r>
            <a:r>
              <a:rPr lang="en-US" sz="3200" spc="-1" dirty="0" err="1">
                <a:latin typeface="Arial"/>
              </a:rPr>
              <a:t>trung</a:t>
            </a:r>
            <a:r>
              <a:rPr lang="en-US" sz="3200" spc="-1" dirty="0">
                <a:latin typeface="Arial"/>
              </a:rPr>
              <a:t> </a:t>
            </a:r>
            <a:r>
              <a:rPr lang="en-US" sz="3200" spc="-1" dirty="0" err="1">
                <a:latin typeface="Arial"/>
              </a:rPr>
              <a:t>tâm</a:t>
            </a:r>
            <a:r>
              <a:rPr lang="en-US" sz="3200" spc="-1" dirty="0">
                <a:latin typeface="Arial"/>
              </a:rPr>
              <a:t> </a:t>
            </a:r>
            <a:r>
              <a:rPr lang="en-US" sz="3200" spc="-1" dirty="0" err="1">
                <a:latin typeface="Arial"/>
              </a:rPr>
              <a:t>và</a:t>
            </a:r>
            <a:r>
              <a:rPr lang="en-US" sz="3200" spc="-1" dirty="0">
                <a:latin typeface="Arial"/>
              </a:rPr>
              <a:t> </a:t>
            </a:r>
            <a:r>
              <a:rPr lang="en-US" sz="3200" spc="-1" dirty="0" err="1">
                <a:latin typeface="Arial"/>
              </a:rPr>
              <a:t>độ</a:t>
            </a:r>
            <a:r>
              <a:rPr lang="en-US" sz="3200" spc="-1" dirty="0">
                <a:latin typeface="Arial"/>
              </a:rPr>
              <a:t> </a:t>
            </a:r>
            <a:r>
              <a:rPr lang="en-US" sz="3200" spc="-1" dirty="0" err="1">
                <a:latin typeface="Arial"/>
              </a:rPr>
              <a:t>rộng</a:t>
            </a:r>
            <a:r>
              <a:rPr lang="en-US" sz="3200" spc="-1" dirty="0">
                <a:latin typeface="Arial"/>
              </a:rPr>
              <a:t> </a:t>
            </a:r>
            <a:r>
              <a:rPr lang="en-US" sz="3200" spc="-1" dirty="0" err="1">
                <a:latin typeface="Arial"/>
              </a:rPr>
              <a:t>của</a:t>
            </a:r>
            <a:r>
              <a:rPr lang="en-US" sz="3200" spc="-1" dirty="0">
                <a:latin typeface="Arial"/>
              </a:rPr>
              <a:t> </a:t>
            </a:r>
            <a:r>
              <a:rPr lang="en-US" sz="3200" spc="-1" dirty="0" err="1">
                <a:latin typeface="Arial"/>
              </a:rPr>
              <a:t>băng</a:t>
            </a:r>
            <a:r>
              <a:rPr lang="en-US" sz="3200" spc="-1" dirty="0">
                <a:latin typeface="Arial"/>
              </a:rPr>
              <a:t> </a:t>
            </a:r>
            <a:r>
              <a:rPr lang="en-US" sz="3200" spc="-1" dirty="0" err="1">
                <a:latin typeface="Arial"/>
              </a:rPr>
              <a:t>tăng</a:t>
            </a:r>
            <a:r>
              <a:rPr lang="en-US" sz="3200" spc="-1" dirty="0">
                <a:latin typeface="Arial"/>
              </a:rPr>
              <a:t> </a:t>
            </a:r>
            <a:r>
              <a:rPr lang="en-US" sz="3200" spc="-1" dirty="0" err="1">
                <a:latin typeface="Arial"/>
              </a:rPr>
              <a:t>dần</a:t>
            </a:r>
            <a:r>
              <a:rPr lang="en-US" sz="3200" spc="-1" dirty="0">
                <a:latin typeface="Arial"/>
              </a:rPr>
              <a:t> </a:t>
            </a:r>
            <a:r>
              <a:rPr lang="en-US" sz="3200" spc="-1" dirty="0" err="1">
                <a:latin typeface="Arial"/>
              </a:rPr>
              <a:t>theo</a:t>
            </a:r>
            <a:r>
              <a:rPr lang="en-US" sz="3200" spc="-1" dirty="0">
                <a:latin typeface="Arial"/>
              </a:rPr>
              <a:t> </a:t>
            </a:r>
            <a:r>
              <a:rPr lang="en-US" sz="3200" spc="-1" dirty="0" err="1">
                <a:latin typeface="Arial"/>
              </a:rPr>
              <a:t>tần</a:t>
            </a:r>
            <a:r>
              <a:rPr lang="en-US" sz="3200" spc="-1" dirty="0">
                <a:latin typeface="Arial"/>
              </a:rPr>
              <a:t> </a:t>
            </a:r>
            <a:r>
              <a:rPr lang="en-US" sz="3200" spc="-1" dirty="0" err="1">
                <a:latin typeface="Arial"/>
              </a:rPr>
              <a:t>số</a:t>
            </a:r>
            <a:endParaRPr lang="en-US" sz="3200" spc="-1" dirty="0">
              <a:latin typeface="Arial"/>
            </a:endParaRPr>
          </a:p>
          <a:p>
            <a:pPr marL="432000" indent="-324000">
              <a:spcBef>
                <a:spcPts val="1417"/>
              </a:spcBef>
              <a:buClr>
                <a:srgbClr val="000000"/>
              </a:buClr>
              <a:buSzPct val="45000"/>
              <a:buFont typeface="Wingdings" charset="2"/>
              <a:buChar char=""/>
            </a:pPr>
            <a:endParaRPr lang="en-US" sz="3200" b="0" strike="noStrike" spc="-1" dirty="0">
              <a:latin typeface="Arial"/>
            </a:endParaRPr>
          </a:p>
          <a:p>
            <a:pPr marL="432000" indent="-324000">
              <a:spcBef>
                <a:spcPts val="1417"/>
              </a:spcBef>
              <a:buClr>
                <a:srgbClr val="000000"/>
              </a:buClr>
              <a:buSzPct val="45000"/>
              <a:buFont typeface="Wingdings" charset="2"/>
              <a:buChar char=""/>
            </a:pPr>
            <a:endParaRPr lang="en-US" sz="3200" spc="-1" dirty="0">
              <a:latin typeface="Arial"/>
            </a:endParaRPr>
          </a:p>
          <a:p>
            <a:pPr marL="432000" indent="-324000">
              <a:spcBef>
                <a:spcPts val="1417"/>
              </a:spcBef>
              <a:buClr>
                <a:srgbClr val="000000"/>
              </a:buClr>
              <a:buSzPct val="45000"/>
              <a:buFont typeface="Wingdings" charset="2"/>
              <a:buChar char=""/>
            </a:pPr>
            <a:endParaRPr lang="en-US" sz="3200" b="0" strike="noStrike" spc="-1" dirty="0">
              <a:latin typeface="Arial"/>
            </a:endParaRPr>
          </a:p>
          <a:p>
            <a:pPr marL="432000" indent="-324000">
              <a:spcBef>
                <a:spcPts val="1417"/>
              </a:spcBef>
              <a:buClr>
                <a:srgbClr val="000000"/>
              </a:buClr>
              <a:buSzPct val="45000"/>
              <a:buFont typeface="Wingdings" charset="2"/>
              <a:buChar char=""/>
            </a:pPr>
            <a:r>
              <a:rPr lang="en-US" sz="3200" spc="-1" dirty="0">
                <a:latin typeface="Arial"/>
              </a:rPr>
              <a:t>.</a:t>
            </a:r>
            <a:endParaRPr lang="en-US" sz="3200" b="0" strike="noStrike" spc="-1" dirty="0">
              <a:latin typeface="Aria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4687" y="3733800"/>
            <a:ext cx="6810375"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67016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TextShape 1"/>
          <p:cNvSpPr txBox="1"/>
          <p:nvPr/>
        </p:nvSpPr>
        <p:spPr>
          <a:xfrm>
            <a:off x="609480" y="273600"/>
            <a:ext cx="10972440" cy="1144800"/>
          </a:xfrm>
          <a:prstGeom prst="rect">
            <a:avLst/>
          </a:prstGeom>
          <a:noFill/>
          <a:ln>
            <a:noFill/>
          </a:ln>
        </p:spPr>
        <p:txBody>
          <a:bodyPr lIns="0" tIns="0" rIns="0" bIns="0" anchor="ctr"/>
          <a:lstStyle/>
          <a:p>
            <a:pPr algn="ctr"/>
            <a:r>
              <a:rPr lang="en-US" sz="4400" spc="-1" dirty="0">
                <a:latin typeface="Arial"/>
              </a:rPr>
              <a:t>4.10.2. </a:t>
            </a:r>
            <a:r>
              <a:rPr lang="en-US" sz="4400" spc="-1" dirty="0" err="1">
                <a:latin typeface="Arial"/>
              </a:rPr>
              <a:t>Mã</a:t>
            </a:r>
            <a:r>
              <a:rPr lang="en-US" sz="4400" spc="-1" dirty="0">
                <a:latin typeface="Arial"/>
              </a:rPr>
              <a:t> </a:t>
            </a:r>
            <a:r>
              <a:rPr lang="en-US" sz="4400" spc="-1" dirty="0" err="1">
                <a:latin typeface="Arial"/>
              </a:rPr>
              <a:t>hóa</a:t>
            </a:r>
            <a:r>
              <a:rPr lang="en-US" sz="4400" spc="-1" dirty="0">
                <a:latin typeface="Arial"/>
              </a:rPr>
              <a:t> </a:t>
            </a:r>
            <a:r>
              <a:rPr lang="en-US" sz="4400" spc="-1" dirty="0" err="1">
                <a:latin typeface="Arial"/>
              </a:rPr>
              <a:t>theo</a:t>
            </a:r>
            <a:r>
              <a:rPr lang="en-US" sz="4400" spc="-1" dirty="0">
                <a:latin typeface="Arial"/>
              </a:rPr>
              <a:t> </a:t>
            </a:r>
            <a:r>
              <a:rPr lang="en-US" sz="4400" spc="-1" dirty="0" err="1">
                <a:latin typeface="Arial"/>
              </a:rPr>
              <a:t>dải</a:t>
            </a:r>
            <a:r>
              <a:rPr lang="en-US" sz="4400" spc="-1" dirty="0">
                <a:latin typeface="Arial"/>
              </a:rPr>
              <a:t> </a:t>
            </a:r>
            <a:r>
              <a:rPr lang="en-US" sz="4400" spc="-1" dirty="0" err="1">
                <a:latin typeface="Arial"/>
              </a:rPr>
              <a:t>băng</a:t>
            </a:r>
            <a:r>
              <a:rPr lang="en-US" sz="4400" spc="-1" dirty="0">
                <a:latin typeface="Arial"/>
              </a:rPr>
              <a:t> </a:t>
            </a:r>
            <a:r>
              <a:rPr lang="en-US" sz="4400" spc="-1" dirty="0" err="1">
                <a:latin typeface="Arial"/>
              </a:rPr>
              <a:t>tần</a:t>
            </a:r>
            <a:r>
              <a:rPr lang="en-US" sz="4400" spc="-1" dirty="0">
                <a:latin typeface="Arial"/>
              </a:rPr>
              <a:t> con</a:t>
            </a:r>
            <a:endParaRPr lang="en-US" sz="4400" b="0" strike="noStrike" spc="-1" dirty="0">
              <a:latin typeface="Arial"/>
            </a:endParaRPr>
          </a:p>
        </p:txBody>
      </p:sp>
      <p:sp>
        <p:nvSpPr>
          <p:cNvPr id="523" name="TextShape 2"/>
          <p:cNvSpPr txBox="1"/>
          <p:nvPr/>
        </p:nvSpPr>
        <p:spPr>
          <a:xfrm>
            <a:off x="609480" y="1604519"/>
            <a:ext cx="10972440" cy="4462905"/>
          </a:xfrm>
          <a:prstGeom prst="rect">
            <a:avLst/>
          </a:prstGeom>
          <a:noFill/>
          <a:ln>
            <a:noFill/>
          </a:ln>
        </p:spPr>
        <p:txBody>
          <a:bodyPr lIns="0" tIns="0" rIns="0" bIns="0">
            <a:normAutofit fontScale="92500" lnSpcReduction="20000"/>
          </a:bodyPr>
          <a:lstStyle/>
          <a:p>
            <a:pPr marL="432000" indent="-324000">
              <a:spcBef>
                <a:spcPts val="1417"/>
              </a:spcBef>
              <a:buClr>
                <a:srgbClr val="000000"/>
              </a:buClr>
              <a:buSzPct val="45000"/>
              <a:buFont typeface="Wingdings" charset="2"/>
              <a:buChar char=""/>
            </a:pPr>
            <a:r>
              <a:rPr lang="en-US" sz="2000" spc="-1" dirty="0" err="1">
                <a:latin typeface="Arial"/>
              </a:rPr>
              <a:t>Dải</a:t>
            </a:r>
            <a:r>
              <a:rPr lang="en-US" sz="2000" spc="-1" dirty="0">
                <a:latin typeface="Arial"/>
              </a:rPr>
              <a:t> </a:t>
            </a:r>
            <a:r>
              <a:rPr lang="en-US" sz="2000" spc="-1" dirty="0" err="1">
                <a:latin typeface="Arial"/>
              </a:rPr>
              <a:t>tần</a:t>
            </a:r>
            <a:r>
              <a:rPr lang="en-US" sz="2000" spc="-1" dirty="0">
                <a:latin typeface="Arial"/>
              </a:rPr>
              <a:t> </a:t>
            </a:r>
            <a:r>
              <a:rPr lang="en-US" sz="2000" spc="-1" dirty="0" err="1">
                <a:latin typeface="Arial"/>
              </a:rPr>
              <a:t>số</a:t>
            </a:r>
            <a:r>
              <a:rPr lang="en-US" sz="2000" spc="-1" dirty="0">
                <a:latin typeface="Arial"/>
              </a:rPr>
              <a:t> tai </a:t>
            </a:r>
            <a:r>
              <a:rPr lang="en-US" sz="2000" spc="-1" dirty="0" err="1">
                <a:latin typeface="Arial"/>
              </a:rPr>
              <a:t>người</a:t>
            </a:r>
            <a:r>
              <a:rPr lang="en-US" sz="2000" spc="-1" dirty="0">
                <a:latin typeface="Arial"/>
              </a:rPr>
              <a:t> </a:t>
            </a:r>
            <a:r>
              <a:rPr lang="en-US" sz="2000" spc="-1" dirty="0" err="1">
                <a:latin typeface="Arial"/>
              </a:rPr>
              <a:t>nghe</a:t>
            </a:r>
            <a:r>
              <a:rPr lang="en-US" sz="2000" spc="-1" dirty="0">
                <a:latin typeface="Arial"/>
              </a:rPr>
              <a:t> </a:t>
            </a:r>
            <a:r>
              <a:rPr lang="en-US" sz="2000" spc="-1" dirty="0" err="1">
                <a:latin typeface="Arial"/>
              </a:rPr>
              <a:t>tốt</a:t>
            </a:r>
            <a:r>
              <a:rPr lang="en-US" sz="2000" spc="-1" dirty="0">
                <a:latin typeface="Arial"/>
              </a:rPr>
              <a:t> </a:t>
            </a:r>
            <a:r>
              <a:rPr lang="en-US" sz="2000" spc="-1" dirty="0" err="1">
                <a:latin typeface="Arial"/>
              </a:rPr>
              <a:t>sẽ</a:t>
            </a:r>
            <a:r>
              <a:rPr lang="en-US" sz="2000" spc="-1" dirty="0">
                <a:latin typeface="Arial"/>
              </a:rPr>
              <a:t> </a:t>
            </a:r>
            <a:r>
              <a:rPr lang="en-US" sz="2000" spc="-1" dirty="0" err="1">
                <a:latin typeface="Arial"/>
              </a:rPr>
              <a:t>có</a:t>
            </a:r>
            <a:r>
              <a:rPr lang="en-US" sz="2000" spc="-1" dirty="0">
                <a:latin typeface="Arial"/>
              </a:rPr>
              <a:t> 24 </a:t>
            </a:r>
            <a:r>
              <a:rPr lang="en-US" sz="2000" spc="-1" dirty="0" err="1">
                <a:latin typeface="Arial"/>
              </a:rPr>
              <a:t>băng</a:t>
            </a:r>
            <a:r>
              <a:rPr lang="en-US" sz="2000" spc="-1" dirty="0">
                <a:latin typeface="Arial"/>
              </a:rPr>
              <a:t> </a:t>
            </a:r>
            <a:r>
              <a:rPr lang="en-US" sz="2000" spc="-1" dirty="0" err="1">
                <a:latin typeface="Arial"/>
              </a:rPr>
              <a:t>tới</a:t>
            </a:r>
            <a:r>
              <a:rPr lang="en-US" sz="2000" spc="-1" dirty="0">
                <a:latin typeface="Arial"/>
              </a:rPr>
              <a:t> </a:t>
            </a:r>
            <a:r>
              <a:rPr lang="en-US" sz="2000" spc="-1" dirty="0" err="1">
                <a:latin typeface="Arial"/>
              </a:rPr>
              <a:t>hạn</a:t>
            </a:r>
            <a:r>
              <a:rPr lang="en-US" sz="2000" spc="-1" dirty="0">
                <a:latin typeface="Arial"/>
              </a:rPr>
              <a:t>, </a:t>
            </a:r>
          </a:p>
          <a:p>
            <a:pPr marL="108000">
              <a:spcBef>
                <a:spcPts val="1417"/>
              </a:spcBef>
              <a:buClr>
                <a:srgbClr val="000000"/>
              </a:buClr>
              <a:buSzPct val="45000"/>
            </a:pPr>
            <a:r>
              <a:rPr lang="en-US" sz="2000" spc="-1" dirty="0" err="1">
                <a:latin typeface="Arial"/>
              </a:rPr>
              <a:t>mỗi</a:t>
            </a:r>
            <a:r>
              <a:rPr lang="en-US" sz="2000" spc="-1" dirty="0">
                <a:latin typeface="Arial"/>
              </a:rPr>
              <a:t> </a:t>
            </a:r>
            <a:r>
              <a:rPr lang="en-US" sz="2000" spc="-1" dirty="0" err="1">
                <a:latin typeface="Arial"/>
              </a:rPr>
              <a:t>băng</a:t>
            </a:r>
            <a:r>
              <a:rPr lang="en-US" sz="2000" spc="-1" dirty="0">
                <a:latin typeface="Arial"/>
              </a:rPr>
              <a:t> </a:t>
            </a:r>
            <a:r>
              <a:rPr lang="en-US" sz="2000" spc="-1" dirty="0" err="1">
                <a:latin typeface="Arial"/>
              </a:rPr>
              <a:t>gọi</a:t>
            </a:r>
            <a:r>
              <a:rPr lang="en-US" sz="2000" spc="-1" dirty="0">
                <a:latin typeface="Arial"/>
              </a:rPr>
              <a:t> </a:t>
            </a:r>
            <a:r>
              <a:rPr lang="en-US" sz="2000" spc="-1" dirty="0" err="1">
                <a:latin typeface="Arial"/>
              </a:rPr>
              <a:t>là</a:t>
            </a:r>
            <a:r>
              <a:rPr lang="en-US" sz="2000" spc="-1" dirty="0">
                <a:latin typeface="Arial"/>
              </a:rPr>
              <a:t> 1 Bark (hay </a:t>
            </a:r>
            <a:r>
              <a:rPr lang="en-US" sz="2000" spc="-1" dirty="0" err="1">
                <a:latin typeface="Arial"/>
              </a:rPr>
              <a:t>tính</a:t>
            </a:r>
            <a:r>
              <a:rPr lang="en-US" sz="2000" spc="-1" dirty="0">
                <a:latin typeface="Arial"/>
              </a:rPr>
              <a:t> </a:t>
            </a:r>
            <a:r>
              <a:rPr lang="en-US" sz="2000" spc="-1" dirty="0" err="1">
                <a:latin typeface="Arial"/>
              </a:rPr>
              <a:t>theo</a:t>
            </a:r>
            <a:r>
              <a:rPr lang="en-US" sz="2000" spc="-1" dirty="0">
                <a:latin typeface="Arial"/>
              </a:rPr>
              <a:t> </a:t>
            </a:r>
            <a:r>
              <a:rPr lang="en-US" sz="2000" spc="-1" dirty="0" err="1">
                <a:latin typeface="Arial"/>
              </a:rPr>
              <a:t>độ</a:t>
            </a:r>
            <a:r>
              <a:rPr lang="en-US" sz="2000" spc="-1" dirty="0">
                <a:latin typeface="Arial"/>
              </a:rPr>
              <a:t> </a:t>
            </a:r>
            <a:r>
              <a:rPr lang="en-US" sz="2000" spc="-1" dirty="0" err="1">
                <a:latin typeface="Arial"/>
              </a:rPr>
              <a:t>đo</a:t>
            </a:r>
            <a:r>
              <a:rPr lang="en-US" sz="2000" spc="-1" dirty="0">
                <a:latin typeface="Arial"/>
              </a:rPr>
              <a:t> Bark)</a:t>
            </a:r>
          </a:p>
          <a:p>
            <a:pPr marL="432000" indent="-324000">
              <a:spcBef>
                <a:spcPts val="1417"/>
              </a:spcBef>
              <a:buClr>
                <a:srgbClr val="000000"/>
              </a:buClr>
              <a:buSzPct val="45000"/>
              <a:buFont typeface="Wingdings" charset="2"/>
              <a:buChar char=""/>
            </a:pPr>
            <a:r>
              <a:rPr lang="en-US" sz="2000" b="0" strike="noStrike" spc="-1" dirty="0">
                <a:latin typeface="Arial"/>
              </a:rPr>
              <a:t> </a:t>
            </a:r>
            <a:r>
              <a:rPr lang="en-US" sz="2000" b="0" strike="noStrike" spc="-1" dirty="0" err="1">
                <a:latin typeface="Arial"/>
              </a:rPr>
              <a:t>Mã</a:t>
            </a:r>
            <a:r>
              <a:rPr lang="en-US" sz="2000" b="0" strike="noStrike" spc="-1" dirty="0">
                <a:latin typeface="Arial"/>
              </a:rPr>
              <a:t> </a:t>
            </a:r>
            <a:r>
              <a:rPr lang="en-US" sz="2000" b="0" strike="noStrike" spc="-1" dirty="0" err="1">
                <a:latin typeface="Arial"/>
              </a:rPr>
              <a:t>hóa</a:t>
            </a:r>
            <a:r>
              <a:rPr lang="en-US" sz="2000" b="0" strike="noStrike" spc="-1" dirty="0">
                <a:latin typeface="Arial"/>
              </a:rPr>
              <a:t> </a:t>
            </a:r>
            <a:r>
              <a:rPr lang="en-US" sz="2000" b="0" strike="noStrike" spc="-1" dirty="0" err="1">
                <a:latin typeface="Arial"/>
              </a:rPr>
              <a:t>theo</a:t>
            </a:r>
            <a:r>
              <a:rPr lang="en-US" sz="2000" b="0" strike="noStrike" spc="-1" dirty="0">
                <a:latin typeface="Arial"/>
              </a:rPr>
              <a:t> </a:t>
            </a:r>
            <a:r>
              <a:rPr lang="en-US" sz="2000" b="0" strike="noStrike" spc="-1" dirty="0" err="1">
                <a:latin typeface="Arial"/>
              </a:rPr>
              <a:t>dải</a:t>
            </a:r>
            <a:r>
              <a:rPr lang="en-US" sz="2000" b="0" strike="noStrike" spc="-1" dirty="0">
                <a:latin typeface="Arial"/>
              </a:rPr>
              <a:t> </a:t>
            </a:r>
            <a:r>
              <a:rPr lang="en-US" sz="2000" b="0" strike="noStrike" spc="-1" dirty="0" err="1">
                <a:latin typeface="Arial"/>
              </a:rPr>
              <a:t>băng</a:t>
            </a:r>
            <a:r>
              <a:rPr lang="en-US" sz="2000" b="0" strike="noStrike" spc="-1" dirty="0">
                <a:latin typeface="Arial"/>
              </a:rPr>
              <a:t> </a:t>
            </a:r>
            <a:r>
              <a:rPr lang="en-US" sz="2000" b="0" strike="noStrike" spc="-1" dirty="0" err="1">
                <a:latin typeface="Arial"/>
              </a:rPr>
              <a:t>tần</a:t>
            </a:r>
            <a:r>
              <a:rPr lang="en-US" sz="2000" b="0" strike="noStrike" spc="-1" dirty="0">
                <a:latin typeface="Arial"/>
              </a:rPr>
              <a:t> con </a:t>
            </a:r>
            <a:r>
              <a:rPr lang="en-US" sz="2000" b="0" strike="noStrike" spc="-1" dirty="0" err="1">
                <a:latin typeface="Arial"/>
              </a:rPr>
              <a:t>sẽ</a:t>
            </a:r>
            <a:r>
              <a:rPr lang="en-US" sz="2000" b="0" strike="noStrike" spc="-1" dirty="0">
                <a:latin typeface="Arial"/>
              </a:rPr>
              <a:t> </a:t>
            </a:r>
            <a:r>
              <a:rPr lang="en-US" sz="2000" b="0" strike="noStrike" spc="-1" dirty="0" err="1">
                <a:latin typeface="Arial"/>
              </a:rPr>
              <a:t>sử</a:t>
            </a:r>
            <a:r>
              <a:rPr lang="en-US" sz="2000" b="0" strike="noStrike" spc="-1" dirty="0">
                <a:latin typeface="Arial"/>
              </a:rPr>
              <a:t> </a:t>
            </a:r>
            <a:r>
              <a:rPr lang="en-US" sz="2000" b="0" strike="noStrike" spc="-1" dirty="0" err="1">
                <a:latin typeface="Arial"/>
              </a:rPr>
              <a:t>dụng</a:t>
            </a:r>
            <a:r>
              <a:rPr lang="en-US" sz="2000" b="0" strike="noStrike" spc="-1" dirty="0">
                <a:latin typeface="Arial"/>
              </a:rPr>
              <a:t> </a:t>
            </a:r>
            <a:r>
              <a:rPr lang="en-US" sz="2000" b="0" strike="noStrike" spc="-1" dirty="0" err="1">
                <a:latin typeface="Arial"/>
              </a:rPr>
              <a:t>một</a:t>
            </a:r>
            <a:r>
              <a:rPr lang="en-US" sz="2000" b="0" strike="noStrike" spc="-1" dirty="0">
                <a:latin typeface="Arial"/>
              </a:rPr>
              <a:t> </a:t>
            </a:r>
            <a:r>
              <a:rPr lang="en-US" sz="2000" b="0" strike="noStrike" spc="-1" dirty="0" err="1">
                <a:latin typeface="Arial"/>
              </a:rPr>
              <a:t>hệ</a:t>
            </a:r>
            <a:r>
              <a:rPr lang="en-US" sz="2000" b="0" strike="noStrike" spc="-1" dirty="0">
                <a:latin typeface="Arial"/>
              </a:rPr>
              <a:t> </a:t>
            </a:r>
          </a:p>
          <a:p>
            <a:pPr marL="108000">
              <a:spcBef>
                <a:spcPts val="1417"/>
              </a:spcBef>
              <a:buClr>
                <a:srgbClr val="000000"/>
              </a:buClr>
              <a:buSzPct val="45000"/>
            </a:pPr>
            <a:r>
              <a:rPr lang="en-US" sz="2000" spc="-1" dirty="0" err="1">
                <a:latin typeface="Arial"/>
              </a:rPr>
              <a:t>thống</a:t>
            </a:r>
            <a:r>
              <a:rPr lang="en-US" sz="2000" spc="-1" dirty="0">
                <a:latin typeface="Arial"/>
              </a:rPr>
              <a:t> </a:t>
            </a:r>
            <a:r>
              <a:rPr lang="en-US" sz="2000" spc="-1" dirty="0" err="1">
                <a:latin typeface="Arial"/>
              </a:rPr>
              <a:t>các</a:t>
            </a:r>
            <a:r>
              <a:rPr lang="en-US" sz="2000" spc="-1" dirty="0">
                <a:latin typeface="Arial"/>
              </a:rPr>
              <a:t> </a:t>
            </a:r>
            <a:r>
              <a:rPr lang="en-US" sz="2000" spc="-1" dirty="0" err="1">
                <a:latin typeface="Arial"/>
              </a:rPr>
              <a:t>mạch</a:t>
            </a:r>
            <a:r>
              <a:rPr lang="en-US" sz="2000" spc="-1" dirty="0">
                <a:latin typeface="Arial"/>
              </a:rPr>
              <a:t> </a:t>
            </a:r>
            <a:r>
              <a:rPr lang="en-US" sz="2000" spc="-1" dirty="0" err="1">
                <a:latin typeface="Arial"/>
              </a:rPr>
              <a:t>lọc</a:t>
            </a:r>
            <a:r>
              <a:rPr lang="en-US" sz="2000" spc="-1" dirty="0">
                <a:latin typeface="Arial"/>
              </a:rPr>
              <a:t> </a:t>
            </a:r>
            <a:r>
              <a:rPr lang="en-US" sz="2000" spc="-1" dirty="0" err="1">
                <a:latin typeface="Arial"/>
              </a:rPr>
              <a:t>thông</a:t>
            </a:r>
            <a:r>
              <a:rPr lang="en-US" sz="2000" spc="-1" dirty="0">
                <a:latin typeface="Arial"/>
              </a:rPr>
              <a:t> </a:t>
            </a:r>
            <a:r>
              <a:rPr lang="en-US" sz="2000" spc="-1" dirty="0" err="1">
                <a:latin typeface="Arial"/>
              </a:rPr>
              <a:t>dải</a:t>
            </a:r>
            <a:r>
              <a:rPr lang="en-US" sz="2000" spc="-1" dirty="0">
                <a:latin typeface="Arial"/>
              </a:rPr>
              <a:t> </a:t>
            </a:r>
            <a:r>
              <a:rPr lang="en-US" sz="2000" spc="-1" dirty="0" err="1">
                <a:latin typeface="Arial"/>
              </a:rPr>
              <a:t>có</a:t>
            </a:r>
            <a:r>
              <a:rPr lang="en-US" sz="2000" spc="-1" dirty="0">
                <a:latin typeface="Arial"/>
              </a:rPr>
              <a:t> </a:t>
            </a:r>
            <a:r>
              <a:rPr lang="en-US" sz="2000" spc="-1" dirty="0" err="1">
                <a:latin typeface="Arial"/>
              </a:rPr>
              <a:t>tham</a:t>
            </a:r>
            <a:r>
              <a:rPr lang="en-US" sz="2000" spc="-1" dirty="0">
                <a:latin typeface="Arial"/>
              </a:rPr>
              <a:t> </a:t>
            </a:r>
            <a:r>
              <a:rPr lang="en-US" sz="2000" spc="-1" dirty="0" err="1">
                <a:latin typeface="Arial"/>
              </a:rPr>
              <a:t>số</a:t>
            </a:r>
            <a:r>
              <a:rPr lang="en-US" sz="2000" spc="-1" dirty="0">
                <a:latin typeface="Arial"/>
              </a:rPr>
              <a:t> </a:t>
            </a:r>
            <a:r>
              <a:rPr lang="en-US" sz="2000" spc="-1" dirty="0" err="1">
                <a:latin typeface="Arial"/>
              </a:rPr>
              <a:t>tương</a:t>
            </a:r>
            <a:r>
              <a:rPr lang="en-US" sz="2000" spc="-1" dirty="0">
                <a:latin typeface="Arial"/>
              </a:rPr>
              <a:t> </a:t>
            </a:r>
            <a:r>
              <a:rPr lang="en-US" sz="2000" spc="-1" dirty="0" err="1">
                <a:latin typeface="Arial"/>
              </a:rPr>
              <a:t>ứng</a:t>
            </a:r>
            <a:endParaRPr lang="en-US" sz="2000" spc="-1" dirty="0">
              <a:latin typeface="Arial"/>
            </a:endParaRPr>
          </a:p>
          <a:p>
            <a:pPr marL="108000">
              <a:spcBef>
                <a:spcPts val="1417"/>
              </a:spcBef>
              <a:buClr>
                <a:srgbClr val="000000"/>
              </a:buClr>
              <a:buSzPct val="45000"/>
            </a:pPr>
            <a:r>
              <a:rPr lang="en-US" sz="2000" spc="-1" dirty="0" err="1">
                <a:latin typeface="Arial"/>
              </a:rPr>
              <a:t>v</a:t>
            </a:r>
            <a:r>
              <a:rPr lang="en-US" sz="2000" b="0" strike="noStrike" spc="-1" dirty="0" err="1">
                <a:latin typeface="Arial"/>
              </a:rPr>
              <a:t>ới</a:t>
            </a:r>
            <a:r>
              <a:rPr lang="en-US" sz="2000" b="0" strike="noStrike" spc="-1" dirty="0">
                <a:latin typeface="Arial"/>
              </a:rPr>
              <a:t> </a:t>
            </a:r>
            <a:r>
              <a:rPr lang="en-US" sz="2000" b="0" strike="noStrike" spc="-1" dirty="0" err="1">
                <a:latin typeface="Arial"/>
              </a:rPr>
              <a:t>tham</a:t>
            </a:r>
            <a:r>
              <a:rPr lang="en-US" sz="2000" b="0" strike="noStrike" spc="-1" dirty="0">
                <a:latin typeface="Arial"/>
              </a:rPr>
              <a:t> </a:t>
            </a:r>
            <a:r>
              <a:rPr lang="en-US" sz="2000" b="0" strike="noStrike" spc="-1" dirty="0" err="1">
                <a:latin typeface="Arial"/>
              </a:rPr>
              <a:t>số</a:t>
            </a:r>
            <a:r>
              <a:rPr lang="en-US" sz="2000" b="0" strike="noStrike" spc="-1" dirty="0">
                <a:latin typeface="Arial"/>
              </a:rPr>
              <a:t> </a:t>
            </a:r>
            <a:r>
              <a:rPr lang="en-US" sz="2000" b="0" strike="noStrike" spc="-1" dirty="0" err="1">
                <a:latin typeface="Arial"/>
              </a:rPr>
              <a:t>của</a:t>
            </a:r>
            <a:r>
              <a:rPr lang="en-US" sz="2000" b="0" strike="noStrike" spc="-1" dirty="0">
                <a:latin typeface="Arial"/>
              </a:rPr>
              <a:t> </a:t>
            </a:r>
            <a:r>
              <a:rPr lang="en-US" sz="2000" b="0" strike="noStrike" spc="-1" dirty="0" err="1">
                <a:latin typeface="Arial"/>
              </a:rPr>
              <a:t>các</a:t>
            </a:r>
            <a:r>
              <a:rPr lang="en-US" sz="2000" b="0" strike="noStrike" spc="-1" dirty="0">
                <a:latin typeface="Arial"/>
              </a:rPr>
              <a:t> </a:t>
            </a:r>
            <a:r>
              <a:rPr lang="en-US" sz="2000" b="0" strike="noStrike" spc="-1" dirty="0" err="1">
                <a:latin typeface="Arial"/>
              </a:rPr>
              <a:t>băng</a:t>
            </a:r>
            <a:r>
              <a:rPr lang="en-US" sz="2000" b="0" strike="noStrike" spc="-1" dirty="0">
                <a:latin typeface="Arial"/>
              </a:rPr>
              <a:t> </a:t>
            </a:r>
            <a:r>
              <a:rPr lang="en-US" sz="2000" b="0" strike="noStrike" spc="-1" dirty="0" err="1">
                <a:latin typeface="Arial"/>
              </a:rPr>
              <a:t>tới</a:t>
            </a:r>
            <a:r>
              <a:rPr lang="en-US" sz="2000" b="0" strike="noStrike" spc="-1" dirty="0">
                <a:latin typeface="Arial"/>
              </a:rPr>
              <a:t> </a:t>
            </a:r>
            <a:r>
              <a:rPr lang="en-US" sz="2000" b="0" strike="noStrike" spc="-1" dirty="0" err="1">
                <a:latin typeface="Arial"/>
              </a:rPr>
              <a:t>hạn</a:t>
            </a:r>
            <a:r>
              <a:rPr lang="en-US" sz="2000" b="0" strike="noStrike" spc="-1" dirty="0">
                <a:latin typeface="Arial"/>
              </a:rPr>
              <a:t>. </a:t>
            </a:r>
            <a:r>
              <a:rPr lang="en-US" sz="2000" spc="-1" dirty="0" err="1">
                <a:latin typeface="Arial"/>
              </a:rPr>
              <a:t>Các</a:t>
            </a:r>
            <a:r>
              <a:rPr lang="en-US" sz="2000" spc="-1" dirty="0">
                <a:latin typeface="Arial"/>
              </a:rPr>
              <a:t> </a:t>
            </a:r>
            <a:r>
              <a:rPr lang="en-US" sz="2000" spc="-1" dirty="0" err="1">
                <a:latin typeface="Arial"/>
              </a:rPr>
              <a:t>đầu</a:t>
            </a:r>
            <a:r>
              <a:rPr lang="en-US" sz="2000" spc="-1" dirty="0">
                <a:latin typeface="Arial"/>
              </a:rPr>
              <a:t> </a:t>
            </a:r>
            <a:r>
              <a:rPr lang="en-US" sz="2000" spc="-1" dirty="0" err="1">
                <a:latin typeface="Arial"/>
              </a:rPr>
              <a:t>ra</a:t>
            </a:r>
            <a:r>
              <a:rPr lang="en-US" sz="2000" spc="-1" dirty="0">
                <a:latin typeface="Arial"/>
              </a:rPr>
              <a:t> </a:t>
            </a:r>
            <a:r>
              <a:rPr lang="en-US" sz="2000" spc="-1" dirty="0" err="1">
                <a:latin typeface="Arial"/>
              </a:rPr>
              <a:t>của</a:t>
            </a:r>
            <a:r>
              <a:rPr lang="en-US" sz="2000" spc="-1" dirty="0">
                <a:latin typeface="Arial"/>
              </a:rPr>
              <a:t> </a:t>
            </a:r>
            <a:r>
              <a:rPr lang="en-US" sz="2000" spc="-1" dirty="0" err="1">
                <a:latin typeface="Arial"/>
              </a:rPr>
              <a:t>các</a:t>
            </a:r>
            <a:r>
              <a:rPr lang="en-US" sz="2000" spc="-1" dirty="0">
                <a:latin typeface="Arial"/>
              </a:rPr>
              <a:t> </a:t>
            </a:r>
          </a:p>
          <a:p>
            <a:pPr marL="108000">
              <a:spcBef>
                <a:spcPts val="1417"/>
              </a:spcBef>
              <a:buClr>
                <a:srgbClr val="000000"/>
              </a:buClr>
              <a:buSzPct val="45000"/>
            </a:pPr>
            <a:r>
              <a:rPr lang="en-US" sz="2000" spc="-1" dirty="0" err="1">
                <a:latin typeface="Arial"/>
              </a:rPr>
              <a:t>m</a:t>
            </a:r>
            <a:r>
              <a:rPr lang="en-US" sz="2000" b="0" strike="noStrike" spc="-1" dirty="0" err="1">
                <a:latin typeface="Arial"/>
              </a:rPr>
              <a:t>ạch</a:t>
            </a:r>
            <a:r>
              <a:rPr lang="en-US" sz="2000" b="0" strike="noStrike" spc="-1" dirty="0">
                <a:latin typeface="Arial"/>
              </a:rPr>
              <a:t> </a:t>
            </a:r>
            <a:r>
              <a:rPr lang="en-US" sz="2000" b="0" strike="noStrike" spc="-1" dirty="0" err="1">
                <a:latin typeface="Arial"/>
              </a:rPr>
              <a:t>lọc</a:t>
            </a:r>
            <a:r>
              <a:rPr lang="en-US" sz="2000" b="0" strike="noStrike" spc="-1" dirty="0">
                <a:latin typeface="Arial"/>
              </a:rPr>
              <a:t> </a:t>
            </a:r>
            <a:r>
              <a:rPr lang="en-US" sz="2000" b="0" strike="noStrike" spc="-1" dirty="0" err="1">
                <a:latin typeface="Arial"/>
              </a:rPr>
              <a:t>là</a:t>
            </a:r>
            <a:r>
              <a:rPr lang="en-US" sz="2000" b="0" strike="noStrike" spc="-1" dirty="0">
                <a:latin typeface="Arial"/>
              </a:rPr>
              <a:t> </a:t>
            </a:r>
            <a:r>
              <a:rPr lang="en-US" sz="2000" b="0" strike="noStrike" spc="-1" dirty="0" err="1">
                <a:latin typeface="Arial"/>
              </a:rPr>
              <a:t>biên</a:t>
            </a:r>
            <a:r>
              <a:rPr lang="en-US" sz="2000" b="0" strike="noStrike" spc="-1" dirty="0">
                <a:latin typeface="Arial"/>
              </a:rPr>
              <a:t> </a:t>
            </a:r>
            <a:r>
              <a:rPr lang="en-US" sz="2000" b="0" strike="noStrike" spc="-1" dirty="0" err="1">
                <a:latin typeface="Arial"/>
              </a:rPr>
              <a:t>độ</a:t>
            </a:r>
            <a:r>
              <a:rPr lang="en-US" sz="2000" b="0" strike="noStrike" spc="-1" dirty="0">
                <a:latin typeface="Arial"/>
              </a:rPr>
              <a:t> </a:t>
            </a:r>
            <a:r>
              <a:rPr lang="en-US" sz="2000" b="0" strike="noStrike" spc="-1" dirty="0" err="1">
                <a:latin typeface="Arial"/>
              </a:rPr>
              <a:t>trung</a:t>
            </a:r>
            <a:r>
              <a:rPr lang="en-US" sz="2000" b="0" strike="noStrike" spc="-1" dirty="0">
                <a:latin typeface="Arial"/>
              </a:rPr>
              <a:t> </a:t>
            </a:r>
            <a:r>
              <a:rPr lang="en-US" sz="2000" b="0" strike="noStrike" spc="-1" dirty="0" err="1">
                <a:latin typeface="Arial"/>
              </a:rPr>
              <a:t>bình</a:t>
            </a:r>
            <a:r>
              <a:rPr lang="en-US" sz="2000" b="0" strike="noStrike" spc="-1" dirty="0">
                <a:latin typeface="Arial"/>
              </a:rPr>
              <a:t> </a:t>
            </a:r>
            <a:r>
              <a:rPr lang="en-US" sz="2000" b="0" strike="noStrike" spc="-1" dirty="0" err="1">
                <a:latin typeface="Arial"/>
              </a:rPr>
              <a:t>của</a:t>
            </a:r>
            <a:r>
              <a:rPr lang="en-US" sz="2000" b="0" strike="noStrike" spc="-1" dirty="0">
                <a:latin typeface="Arial"/>
              </a:rPr>
              <a:t> </a:t>
            </a:r>
            <a:r>
              <a:rPr lang="en-US" sz="2000" b="0" strike="noStrike" spc="-1" dirty="0" err="1">
                <a:latin typeface="Arial"/>
              </a:rPr>
              <a:t>tín</a:t>
            </a:r>
            <a:r>
              <a:rPr lang="en-US" sz="2000" b="0" strike="noStrike" spc="-1" dirty="0">
                <a:latin typeface="Arial"/>
              </a:rPr>
              <a:t> </a:t>
            </a:r>
            <a:r>
              <a:rPr lang="en-US" sz="2000" b="0" strike="noStrike" spc="-1" dirty="0" err="1">
                <a:latin typeface="Arial"/>
              </a:rPr>
              <a:t>hiệu</a:t>
            </a:r>
            <a:r>
              <a:rPr lang="en-US" sz="2000" b="0" strike="noStrike" spc="-1" dirty="0">
                <a:latin typeface="Arial"/>
              </a:rPr>
              <a:t> </a:t>
            </a:r>
            <a:r>
              <a:rPr lang="en-US" sz="2000" b="0" strike="noStrike" spc="-1" dirty="0" err="1">
                <a:latin typeface="Arial"/>
              </a:rPr>
              <a:t>của</a:t>
            </a:r>
            <a:r>
              <a:rPr lang="en-US" sz="2000" b="0" strike="noStrike" spc="-1" dirty="0">
                <a:latin typeface="Arial"/>
              </a:rPr>
              <a:t> </a:t>
            </a:r>
            <a:r>
              <a:rPr lang="en-US" sz="2000" b="0" strike="noStrike" spc="-1" dirty="0" err="1">
                <a:latin typeface="Arial"/>
              </a:rPr>
              <a:t>mỗi</a:t>
            </a:r>
            <a:r>
              <a:rPr lang="en-US" sz="2000" b="0" strike="noStrike" spc="-1" dirty="0">
                <a:latin typeface="Arial"/>
              </a:rPr>
              <a:t> </a:t>
            </a:r>
          </a:p>
          <a:p>
            <a:pPr marL="108000">
              <a:spcBef>
                <a:spcPts val="1417"/>
              </a:spcBef>
              <a:buClr>
                <a:srgbClr val="000000"/>
              </a:buClr>
              <a:buSzPct val="45000"/>
            </a:pPr>
            <a:r>
              <a:rPr lang="en-US" sz="2000" b="0" strike="noStrike" spc="-1" dirty="0" err="1">
                <a:latin typeface="Arial"/>
              </a:rPr>
              <a:t>Băng</a:t>
            </a:r>
            <a:r>
              <a:rPr lang="en-US" sz="2000" b="0" strike="noStrike" spc="-1" dirty="0">
                <a:latin typeface="Arial"/>
              </a:rPr>
              <a:t> con. </a:t>
            </a:r>
          </a:p>
          <a:p>
            <a:pPr marL="108000">
              <a:spcBef>
                <a:spcPts val="1417"/>
              </a:spcBef>
              <a:buClr>
                <a:srgbClr val="000000"/>
              </a:buClr>
              <a:buSzPct val="45000"/>
            </a:pPr>
            <a:r>
              <a:rPr lang="en-US" sz="2000" spc="-1" dirty="0" err="1">
                <a:latin typeface="Arial"/>
              </a:rPr>
              <a:t>Bên</a:t>
            </a:r>
            <a:r>
              <a:rPr lang="en-US" sz="2000" spc="-1" dirty="0">
                <a:latin typeface="Arial"/>
              </a:rPr>
              <a:t> </a:t>
            </a:r>
            <a:r>
              <a:rPr lang="en-US" sz="2000" spc="-1" dirty="0" err="1">
                <a:latin typeface="Arial"/>
              </a:rPr>
              <a:t>giải</a:t>
            </a:r>
            <a:r>
              <a:rPr lang="en-US" sz="2000" spc="-1" dirty="0">
                <a:latin typeface="Arial"/>
              </a:rPr>
              <a:t> </a:t>
            </a:r>
            <a:r>
              <a:rPr lang="en-US" sz="2000" spc="-1" dirty="0" err="1">
                <a:latin typeface="Arial"/>
              </a:rPr>
              <a:t>mã</a:t>
            </a:r>
            <a:r>
              <a:rPr lang="en-US" sz="2000" spc="-1" dirty="0">
                <a:latin typeface="Arial"/>
              </a:rPr>
              <a:t> </a:t>
            </a:r>
            <a:r>
              <a:rPr lang="en-US" sz="2000" spc="-1" dirty="0" err="1">
                <a:latin typeface="Arial"/>
              </a:rPr>
              <a:t>sẽ</a:t>
            </a:r>
            <a:r>
              <a:rPr lang="en-US" sz="2000" spc="-1" dirty="0">
                <a:latin typeface="Arial"/>
              </a:rPr>
              <a:t> </a:t>
            </a:r>
            <a:r>
              <a:rPr lang="en-US" sz="2000" spc="-1" dirty="0" err="1">
                <a:latin typeface="Arial"/>
              </a:rPr>
              <a:t>sử</a:t>
            </a:r>
            <a:r>
              <a:rPr lang="en-US" sz="2000" spc="-1" dirty="0">
                <a:latin typeface="Arial"/>
              </a:rPr>
              <a:t> </a:t>
            </a:r>
            <a:r>
              <a:rPr lang="en-US" sz="2000" spc="-1" dirty="0" err="1">
                <a:latin typeface="Arial"/>
              </a:rPr>
              <a:t>dụng</a:t>
            </a:r>
            <a:r>
              <a:rPr lang="en-US" sz="2000" spc="-1" dirty="0">
                <a:latin typeface="Arial"/>
              </a:rPr>
              <a:t> </a:t>
            </a:r>
            <a:r>
              <a:rPr lang="en-US" sz="2000" spc="-1" dirty="0" err="1">
                <a:latin typeface="Arial"/>
              </a:rPr>
              <a:t>hệ</a:t>
            </a:r>
            <a:r>
              <a:rPr lang="en-US" sz="2000" spc="-1" dirty="0">
                <a:latin typeface="Arial"/>
              </a:rPr>
              <a:t> </a:t>
            </a:r>
            <a:r>
              <a:rPr lang="en-US" sz="2000" spc="-1" dirty="0" err="1">
                <a:latin typeface="Arial"/>
              </a:rPr>
              <a:t>thống</a:t>
            </a:r>
            <a:r>
              <a:rPr lang="en-US" sz="2000" spc="-1" dirty="0">
                <a:latin typeface="Arial"/>
              </a:rPr>
              <a:t> </a:t>
            </a:r>
            <a:r>
              <a:rPr lang="en-US" sz="2000" spc="-1" dirty="0" err="1">
                <a:latin typeface="Arial"/>
              </a:rPr>
              <a:t>mạch</a:t>
            </a:r>
            <a:r>
              <a:rPr lang="en-US" sz="2000" spc="-1" dirty="0">
                <a:latin typeface="Arial"/>
              </a:rPr>
              <a:t> </a:t>
            </a:r>
            <a:r>
              <a:rPr lang="en-US" sz="2000" spc="-1" dirty="0" err="1">
                <a:latin typeface="Arial"/>
              </a:rPr>
              <a:t>lọc</a:t>
            </a:r>
            <a:r>
              <a:rPr lang="en-US" sz="2000" spc="-1" dirty="0">
                <a:latin typeface="Arial"/>
              </a:rPr>
              <a:t> </a:t>
            </a:r>
            <a:r>
              <a:rPr lang="en-US" sz="2000" spc="-1" dirty="0" err="1">
                <a:latin typeface="Arial"/>
              </a:rPr>
              <a:t>giống</a:t>
            </a:r>
            <a:r>
              <a:rPr lang="en-US" sz="2000" spc="-1" dirty="0">
                <a:latin typeface="Arial"/>
              </a:rPr>
              <a:t> </a:t>
            </a:r>
            <a:r>
              <a:rPr lang="en-US" sz="2000" spc="-1" dirty="0" err="1">
                <a:latin typeface="Arial"/>
              </a:rPr>
              <a:t>bên</a:t>
            </a:r>
            <a:endParaRPr lang="en-US" sz="2000" spc="-1" dirty="0">
              <a:latin typeface="Arial"/>
            </a:endParaRPr>
          </a:p>
          <a:p>
            <a:pPr marL="108000">
              <a:spcBef>
                <a:spcPts val="1417"/>
              </a:spcBef>
              <a:buClr>
                <a:srgbClr val="000000"/>
              </a:buClr>
              <a:buSzPct val="45000"/>
            </a:pPr>
            <a:r>
              <a:rPr lang="en-US" sz="2000" spc="-1" dirty="0">
                <a:latin typeface="Arial"/>
              </a:rPr>
              <a:t> </a:t>
            </a:r>
            <a:r>
              <a:rPr lang="en-US" sz="2000" spc="-1" dirty="0" err="1">
                <a:latin typeface="Arial"/>
              </a:rPr>
              <a:t>mã</a:t>
            </a:r>
            <a:r>
              <a:rPr lang="en-US" sz="2000" spc="-1" dirty="0">
                <a:latin typeface="Arial"/>
              </a:rPr>
              <a:t> </a:t>
            </a:r>
            <a:r>
              <a:rPr lang="en-US" sz="2000" spc="-1" dirty="0" err="1">
                <a:latin typeface="Arial"/>
              </a:rPr>
              <a:t>hóa</a:t>
            </a:r>
            <a:r>
              <a:rPr lang="en-US" sz="2000" spc="-1" dirty="0">
                <a:latin typeface="Arial"/>
              </a:rPr>
              <a:t> </a:t>
            </a:r>
            <a:r>
              <a:rPr lang="en-US" sz="2000" spc="-1" dirty="0" err="1">
                <a:latin typeface="Arial"/>
              </a:rPr>
              <a:t>với</a:t>
            </a:r>
            <a:r>
              <a:rPr lang="en-US" sz="2000" spc="-1" dirty="0">
                <a:latin typeface="Arial"/>
              </a:rPr>
              <a:t> </a:t>
            </a:r>
            <a:r>
              <a:rPr lang="en-US" sz="2000" spc="-1" dirty="0" err="1">
                <a:latin typeface="Arial"/>
              </a:rPr>
              <a:t>đầu</a:t>
            </a:r>
            <a:r>
              <a:rPr lang="en-US" sz="2000" spc="-1" dirty="0">
                <a:latin typeface="Arial"/>
              </a:rPr>
              <a:t> </a:t>
            </a:r>
            <a:r>
              <a:rPr lang="en-US" sz="2000" spc="-1" dirty="0" err="1">
                <a:latin typeface="Arial"/>
              </a:rPr>
              <a:t>vào</a:t>
            </a:r>
            <a:r>
              <a:rPr lang="en-US" sz="2000" spc="-1" dirty="0">
                <a:latin typeface="Arial"/>
              </a:rPr>
              <a:t> </a:t>
            </a:r>
            <a:r>
              <a:rPr lang="en-US" sz="2000" spc="-1" dirty="0" err="1">
                <a:latin typeface="Arial"/>
              </a:rPr>
              <a:t>là</a:t>
            </a:r>
            <a:r>
              <a:rPr lang="en-US" sz="2000" spc="-1" dirty="0">
                <a:latin typeface="Arial"/>
              </a:rPr>
              <a:t> </a:t>
            </a:r>
            <a:r>
              <a:rPr lang="en-US" sz="2000" spc="-1" dirty="0" err="1">
                <a:latin typeface="Arial"/>
              </a:rPr>
              <a:t>nhiễu</a:t>
            </a:r>
            <a:r>
              <a:rPr lang="en-US" sz="2000" spc="-1" dirty="0">
                <a:latin typeface="Arial"/>
              </a:rPr>
              <a:t> </a:t>
            </a:r>
            <a:r>
              <a:rPr lang="en-US" sz="2000" spc="-1" dirty="0" err="1">
                <a:latin typeface="Arial"/>
              </a:rPr>
              <a:t>trắng</a:t>
            </a:r>
            <a:r>
              <a:rPr lang="en-US" sz="2000" spc="-1" dirty="0">
                <a:latin typeface="Arial"/>
              </a:rPr>
              <a:t>. </a:t>
            </a:r>
            <a:r>
              <a:rPr lang="en-US" sz="2000" spc="-1" dirty="0" err="1">
                <a:latin typeface="Arial"/>
              </a:rPr>
              <a:t>Hệ</a:t>
            </a:r>
            <a:r>
              <a:rPr lang="en-US" sz="2000" spc="-1" dirty="0">
                <a:latin typeface="Arial"/>
              </a:rPr>
              <a:t> </a:t>
            </a:r>
            <a:r>
              <a:rPr lang="en-US" sz="2000" spc="-1" dirty="0" err="1">
                <a:latin typeface="Arial"/>
              </a:rPr>
              <a:t>số</a:t>
            </a:r>
            <a:r>
              <a:rPr lang="en-US" sz="2000" spc="-1" dirty="0">
                <a:latin typeface="Arial"/>
              </a:rPr>
              <a:t> </a:t>
            </a:r>
            <a:r>
              <a:rPr lang="en-US" sz="2000" spc="-1" dirty="0" err="1">
                <a:latin typeface="Arial"/>
              </a:rPr>
              <a:t>truyền</a:t>
            </a:r>
            <a:r>
              <a:rPr lang="en-US" sz="2000" spc="-1" dirty="0">
                <a:latin typeface="Arial"/>
              </a:rPr>
              <a:t> </a:t>
            </a:r>
            <a:r>
              <a:rPr lang="en-US" sz="2000" spc="-1" dirty="0" err="1">
                <a:latin typeface="Arial"/>
              </a:rPr>
              <a:t>đạt</a:t>
            </a:r>
            <a:endParaRPr lang="en-US" sz="2000" spc="-1" dirty="0">
              <a:latin typeface="Arial"/>
            </a:endParaRPr>
          </a:p>
          <a:p>
            <a:pPr marL="108000">
              <a:spcBef>
                <a:spcPts val="1417"/>
              </a:spcBef>
              <a:buClr>
                <a:srgbClr val="000000"/>
              </a:buClr>
              <a:buSzPct val="45000"/>
            </a:pPr>
            <a:r>
              <a:rPr lang="en-US" sz="2000" spc="-1" dirty="0">
                <a:latin typeface="Arial"/>
              </a:rPr>
              <a:t> </a:t>
            </a:r>
            <a:r>
              <a:rPr lang="en-US" sz="2000" spc="-1" dirty="0" err="1">
                <a:latin typeface="Arial"/>
              </a:rPr>
              <a:t>của</a:t>
            </a:r>
            <a:r>
              <a:rPr lang="en-US" sz="2000" spc="-1" dirty="0">
                <a:latin typeface="Arial"/>
              </a:rPr>
              <a:t> </a:t>
            </a:r>
            <a:r>
              <a:rPr lang="en-US" sz="2000" spc="-1" dirty="0" err="1">
                <a:latin typeface="Arial"/>
              </a:rPr>
              <a:t>các</a:t>
            </a:r>
            <a:r>
              <a:rPr lang="en-US" sz="2000" spc="-1" dirty="0">
                <a:latin typeface="Arial"/>
              </a:rPr>
              <a:t> </a:t>
            </a:r>
            <a:r>
              <a:rPr lang="en-US" sz="2000" spc="-1" dirty="0" err="1">
                <a:latin typeface="Arial"/>
              </a:rPr>
              <a:t>mạch</a:t>
            </a:r>
            <a:r>
              <a:rPr lang="en-US" sz="2000" spc="-1" dirty="0">
                <a:latin typeface="Arial"/>
              </a:rPr>
              <a:t> </a:t>
            </a:r>
            <a:r>
              <a:rPr lang="en-US" sz="2000" spc="-1" dirty="0" err="1">
                <a:latin typeface="Arial"/>
              </a:rPr>
              <a:t>lọc</a:t>
            </a:r>
            <a:r>
              <a:rPr lang="en-US" sz="2000" spc="-1" dirty="0">
                <a:latin typeface="Arial"/>
              </a:rPr>
              <a:t> </a:t>
            </a:r>
            <a:r>
              <a:rPr lang="en-US" sz="2000" spc="-1" dirty="0" err="1">
                <a:latin typeface="Arial"/>
              </a:rPr>
              <a:t>này</a:t>
            </a:r>
            <a:r>
              <a:rPr lang="en-US" sz="2000" spc="-1" dirty="0">
                <a:latin typeface="Arial"/>
              </a:rPr>
              <a:t> </a:t>
            </a:r>
            <a:r>
              <a:rPr lang="en-US" sz="2000" spc="-1" dirty="0" err="1">
                <a:latin typeface="Arial"/>
              </a:rPr>
              <a:t>là</a:t>
            </a:r>
            <a:r>
              <a:rPr lang="en-US" sz="2000" spc="-1" dirty="0">
                <a:latin typeface="Arial"/>
              </a:rPr>
              <a:t> </a:t>
            </a:r>
            <a:r>
              <a:rPr lang="en-US" sz="2000" spc="-1" dirty="0" err="1">
                <a:latin typeface="Arial"/>
              </a:rPr>
              <a:t>đầu</a:t>
            </a:r>
            <a:r>
              <a:rPr lang="en-US" sz="2000" spc="-1" dirty="0">
                <a:latin typeface="Arial"/>
              </a:rPr>
              <a:t> </a:t>
            </a:r>
            <a:r>
              <a:rPr lang="en-US" sz="2000" spc="-1" dirty="0" err="1">
                <a:latin typeface="Arial"/>
              </a:rPr>
              <a:t>ra</a:t>
            </a:r>
            <a:r>
              <a:rPr lang="en-US" sz="2000" spc="-1" dirty="0">
                <a:latin typeface="Arial"/>
              </a:rPr>
              <a:t> </a:t>
            </a:r>
            <a:r>
              <a:rPr lang="en-US" sz="2000" spc="-1" dirty="0" err="1">
                <a:latin typeface="Arial"/>
              </a:rPr>
              <a:t>của</a:t>
            </a:r>
            <a:r>
              <a:rPr lang="en-US" sz="2000" spc="-1" dirty="0">
                <a:latin typeface="Arial"/>
              </a:rPr>
              <a:t> </a:t>
            </a:r>
            <a:r>
              <a:rPr lang="en-US" sz="2000" spc="-1" dirty="0" err="1">
                <a:latin typeface="Arial"/>
              </a:rPr>
              <a:t>các</a:t>
            </a:r>
            <a:r>
              <a:rPr lang="en-US" sz="2000" spc="-1" dirty="0">
                <a:latin typeface="Arial"/>
              </a:rPr>
              <a:t> </a:t>
            </a:r>
            <a:r>
              <a:rPr lang="en-US" sz="2000" spc="-1" dirty="0" err="1">
                <a:latin typeface="Arial"/>
              </a:rPr>
              <a:t>bộ</a:t>
            </a:r>
            <a:r>
              <a:rPr lang="en-US" sz="2000" spc="-1" dirty="0">
                <a:latin typeface="Arial"/>
              </a:rPr>
              <a:t> </a:t>
            </a:r>
            <a:r>
              <a:rPr lang="en-US" sz="2000" spc="-1" dirty="0" err="1">
                <a:latin typeface="Arial"/>
              </a:rPr>
              <a:t>lọc</a:t>
            </a:r>
            <a:r>
              <a:rPr lang="en-US" sz="2000" spc="-1" dirty="0">
                <a:latin typeface="Arial"/>
              </a:rPr>
              <a:t> </a:t>
            </a:r>
            <a:r>
              <a:rPr lang="en-US" sz="2000" spc="-1" dirty="0" err="1">
                <a:latin typeface="Arial"/>
              </a:rPr>
              <a:t>mã</a:t>
            </a:r>
            <a:endParaRPr lang="en-US" sz="2000" spc="-1" dirty="0">
              <a:latin typeface="Arial"/>
            </a:endParaRPr>
          </a:p>
          <a:p>
            <a:pPr marL="108000">
              <a:spcBef>
                <a:spcPts val="1417"/>
              </a:spcBef>
              <a:buClr>
                <a:srgbClr val="000000"/>
              </a:buClr>
              <a:buSzPct val="45000"/>
            </a:pPr>
            <a:r>
              <a:rPr lang="en-US" sz="2000" spc="-1" dirty="0">
                <a:latin typeface="Arial"/>
              </a:rPr>
              <a:t> </a:t>
            </a:r>
            <a:r>
              <a:rPr lang="en-US" sz="2000" spc="-1" dirty="0" err="1">
                <a:latin typeface="Arial"/>
              </a:rPr>
              <a:t>hóa</a:t>
            </a:r>
            <a:r>
              <a:rPr lang="en-US" sz="2000" spc="-1" dirty="0">
                <a:latin typeface="Arial"/>
              </a:rPr>
              <a:t>. MP3 </a:t>
            </a:r>
            <a:r>
              <a:rPr lang="en-US" sz="2000" spc="-1" dirty="0" err="1">
                <a:latin typeface="Arial"/>
              </a:rPr>
              <a:t>là</a:t>
            </a:r>
            <a:r>
              <a:rPr lang="en-US" sz="2000" spc="-1" dirty="0">
                <a:latin typeface="Arial"/>
              </a:rPr>
              <a:t> </a:t>
            </a:r>
            <a:r>
              <a:rPr lang="en-US" sz="2000" spc="-1" dirty="0" err="1">
                <a:latin typeface="Arial"/>
              </a:rPr>
              <a:t>loại</a:t>
            </a:r>
            <a:r>
              <a:rPr lang="en-US" sz="2000" spc="-1" dirty="0">
                <a:latin typeface="Arial"/>
              </a:rPr>
              <a:t> </a:t>
            </a:r>
            <a:r>
              <a:rPr lang="en-US" sz="2000" spc="-1" dirty="0" err="1">
                <a:latin typeface="Arial"/>
              </a:rPr>
              <a:t>mã</a:t>
            </a:r>
            <a:r>
              <a:rPr lang="en-US" sz="2000" spc="-1" dirty="0">
                <a:latin typeface="Arial"/>
              </a:rPr>
              <a:t> </a:t>
            </a:r>
            <a:r>
              <a:rPr lang="en-US" sz="2000" spc="-1" dirty="0" err="1">
                <a:latin typeface="Arial"/>
              </a:rPr>
              <a:t>này</a:t>
            </a:r>
            <a:r>
              <a:rPr lang="en-US" sz="2000" spc="-1" dirty="0">
                <a:latin typeface="Arial"/>
              </a:rPr>
              <a:t> </a:t>
            </a:r>
            <a:r>
              <a:rPr lang="en-US" sz="2000" spc="-1" dirty="0" err="1">
                <a:latin typeface="Arial"/>
              </a:rPr>
              <a:t>cho</a:t>
            </a:r>
            <a:r>
              <a:rPr lang="en-US" sz="2000" spc="-1" dirty="0">
                <a:latin typeface="Arial"/>
              </a:rPr>
              <a:t> </a:t>
            </a:r>
            <a:r>
              <a:rPr lang="en-US" sz="2000" spc="-1" dirty="0" err="1">
                <a:latin typeface="Arial"/>
              </a:rPr>
              <a:t>âm</a:t>
            </a:r>
            <a:r>
              <a:rPr lang="en-US" sz="2000" spc="-1" dirty="0">
                <a:latin typeface="Arial"/>
              </a:rPr>
              <a:t> </a:t>
            </a:r>
            <a:r>
              <a:rPr lang="en-US" sz="2000" spc="-1" dirty="0" err="1">
                <a:latin typeface="Arial"/>
              </a:rPr>
              <a:t>thanh</a:t>
            </a:r>
            <a:r>
              <a:rPr lang="en-US" sz="2000" spc="-1" dirty="0">
                <a:latin typeface="Arial"/>
              </a:rPr>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1793965"/>
            <a:ext cx="4352925"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893062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4.1. Cơ bản về mã(Cont.)</a:t>
            </a:r>
            <a:endParaRPr lang="en-US" sz="4400" b="0" strike="noStrike" spc="-1">
              <a:latin typeface="Arial"/>
            </a:endParaRPr>
          </a:p>
        </p:txBody>
      </p:sp>
      <p:sp>
        <p:nvSpPr>
          <p:cNvPr id="396"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marL="228600" indent="-21960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Các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loại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mã</a:t>
            </a:r>
            <a:r>
              <a:rPr lang="en-US" sz="2800" b="0" strike="noStrike" spc="-1" dirty="0">
                <a:solidFill>
                  <a:srgbClr val="000000"/>
                </a:solidFill>
                <a:latin typeface="Calibri"/>
                <a:ea typeface="DejaVu Sans"/>
              </a:rPr>
              <a:t>:</a:t>
            </a:r>
            <a:endParaRPr lang="en-US" sz="28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Ví</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dụ</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về</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giải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được</a:t>
            </a:r>
            <a:r>
              <a:rPr lang="en-US" sz="2400" b="0" strike="noStrike" spc="-1" dirty="0">
                <a:solidFill>
                  <a:srgbClr val="000000"/>
                </a:solidFill>
                <a:latin typeface="Calibri"/>
                <a:ea typeface="DejaVu Sans"/>
              </a:rPr>
              <a:t>:</a:t>
            </a:r>
            <a:endParaRPr lang="en-US" sz="24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Giả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sử</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có</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nguồn</a:t>
            </a:r>
            <a:r>
              <a:rPr lang="en-US" sz="2400" b="0" strike="noStrike" spc="-1" dirty="0">
                <a:solidFill>
                  <a:srgbClr val="000000"/>
                </a:solidFill>
                <a:latin typeface="Calibri"/>
                <a:ea typeface="DejaVu Sans"/>
              </a:rPr>
              <a:t>, S = {s1,s2,s3,s4}, </a:t>
            </a:r>
            <a:r>
              <a:rPr lang="en-US" sz="2400" b="0" strike="noStrike" spc="-1" dirty="0" err="1">
                <a:solidFill>
                  <a:srgbClr val="000000"/>
                </a:solidFill>
                <a:latin typeface="Calibri"/>
                <a:ea typeface="DejaVu Sans"/>
              </a:rPr>
              <a:t>và</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tập</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ký</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hiệu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X= {0,1}.</a:t>
            </a:r>
            <a:endParaRPr lang="en-US" sz="24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Sâu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đây</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là</a:t>
            </a:r>
            <a:r>
              <a:rPr lang="en-US" sz="2400" b="0" strike="noStrike" spc="-1" dirty="0">
                <a:solidFill>
                  <a:srgbClr val="000000"/>
                </a:solidFill>
                <a:latin typeface="Calibri"/>
                <a:ea typeface="DejaVu Sans"/>
              </a:rPr>
              <a:t> 3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a:t>
            </a: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 vi </a:t>
            </a:r>
            <a:r>
              <a:rPr lang="en-US" sz="2400" b="0" strike="noStrike" spc="-1" dirty="0" err="1">
                <a:solidFill>
                  <a:srgbClr val="000000"/>
                </a:solidFill>
                <a:latin typeface="Calibri"/>
                <a:ea typeface="DejaVu Sans"/>
              </a:rPr>
              <a:t>phạm</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tính</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duy</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nhât</a:t>
            </a:r>
            <a:r>
              <a:rPr lang="en-US" sz="2400" b="0" strike="noStrike" spc="-1" dirty="0">
                <a:solidFill>
                  <a:srgbClr val="000000"/>
                </a:solidFill>
                <a:latin typeface="Calibri"/>
                <a:ea typeface="DejaVu Sans"/>
              </a:rPr>
              <a:t>: “11” </a:t>
            </a:r>
            <a:r>
              <a:rPr lang="en-US" sz="2400" b="0" strike="noStrike" spc="-1" dirty="0" err="1">
                <a:solidFill>
                  <a:srgbClr val="000000"/>
                </a:solidFill>
                <a:latin typeface="Calibri"/>
                <a:ea typeface="DejaVu Sans"/>
              </a:rPr>
              <a:t>từ</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“11” </a:t>
            </a:r>
            <a:r>
              <a:rPr lang="en-US" sz="2400" b="0" strike="noStrike" spc="-1" dirty="0" err="1">
                <a:solidFill>
                  <a:srgbClr val="000000"/>
                </a:solidFill>
                <a:latin typeface="Calibri"/>
                <a:ea typeface="DejaVu Sans"/>
              </a:rPr>
              <a:t>biểu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diễn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cả</a:t>
            </a:r>
            <a:r>
              <a:rPr lang="en-US" sz="2400" b="0" strike="noStrike" spc="-1" dirty="0">
                <a:solidFill>
                  <a:srgbClr val="000000"/>
                </a:solidFill>
                <a:latin typeface="Calibri"/>
                <a:ea typeface="DejaVu Sans"/>
              </a:rPr>
              <a:t> 2 tin s2 </a:t>
            </a:r>
            <a:r>
              <a:rPr lang="en-US" sz="2400" b="0" strike="noStrike" spc="-1" dirty="0" err="1">
                <a:solidFill>
                  <a:srgbClr val="000000"/>
                </a:solidFill>
                <a:latin typeface="Calibri"/>
                <a:ea typeface="DejaVu Sans"/>
              </a:rPr>
              <a:t>và</a:t>
            </a:r>
            <a:r>
              <a:rPr lang="en-US" sz="2400" b="0" strike="noStrike" spc="-1" dirty="0">
                <a:solidFill>
                  <a:srgbClr val="000000"/>
                </a:solidFill>
                <a:latin typeface="Calibri"/>
                <a:ea typeface="DejaVu Sans"/>
              </a:rPr>
              <a:t> s4</a:t>
            </a:r>
            <a:endParaRPr lang="en-US" sz="24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B: Vi </a:t>
            </a:r>
            <a:r>
              <a:rPr lang="en-US" sz="2400" b="0" strike="noStrike" spc="-1" dirty="0" err="1">
                <a:solidFill>
                  <a:srgbClr val="000000"/>
                </a:solidFill>
                <a:latin typeface="Calibri"/>
                <a:ea typeface="DejaVu Sans"/>
              </a:rPr>
              <a:t>phạm</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tính</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phân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tách</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được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Bản</a:t>
            </a:r>
            <a:r>
              <a:rPr lang="en-US" sz="2400" b="0" strike="noStrike" spc="-1" dirty="0">
                <a:solidFill>
                  <a:srgbClr val="000000"/>
                </a:solidFill>
                <a:latin typeface="Calibri"/>
                <a:ea typeface="DejaVu Sans"/>
              </a:rPr>
              <a:t> tin “s1s3” </a:t>
            </a:r>
            <a:r>
              <a:rPr lang="en-US" sz="2400" b="0" strike="noStrike" spc="-1" dirty="0" err="1">
                <a:solidFill>
                  <a:srgbClr val="000000"/>
                </a:solidFill>
                <a:latin typeface="Calibri"/>
                <a:ea typeface="DejaVu Sans"/>
              </a:rPr>
              <a:t>được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hóa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bởi</a:t>
            </a:r>
            <a:r>
              <a:rPr lang="en-US" sz="2400" b="0" strike="noStrike" spc="-1" dirty="0">
                <a:solidFill>
                  <a:srgbClr val="000000"/>
                </a:solidFill>
                <a:latin typeface="Calibri"/>
                <a:ea typeface="DejaVu Sans"/>
              </a:rPr>
              <a:t> “000”. </a:t>
            </a:r>
            <a:r>
              <a:rPr lang="en-US" sz="2400" b="0" strike="noStrike" spc="-1" dirty="0" err="1">
                <a:solidFill>
                  <a:srgbClr val="000000"/>
                </a:solidFill>
                <a:latin typeface="Calibri"/>
                <a:ea typeface="DejaVu Sans"/>
              </a:rPr>
              <a:t>Tuy</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nhiên</a:t>
            </a:r>
            <a:r>
              <a:rPr lang="en-US" sz="2400" b="0" strike="noStrike" spc="-1" dirty="0">
                <a:solidFill>
                  <a:srgbClr val="000000"/>
                </a:solidFill>
                <a:latin typeface="Calibri"/>
                <a:ea typeface="DejaVu Sans"/>
              </a:rPr>
              <a:t> “000” </a:t>
            </a:r>
            <a:r>
              <a:rPr lang="en-US" sz="2400" b="0" strike="noStrike" spc="-1" dirty="0" err="1">
                <a:solidFill>
                  <a:srgbClr val="000000"/>
                </a:solidFill>
                <a:latin typeface="Calibri"/>
                <a:ea typeface="DejaVu Sans"/>
              </a:rPr>
              <a:t>có</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thể</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phân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tách</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thành</a:t>
            </a:r>
            <a:r>
              <a:rPr lang="en-US" sz="2400" b="0" strike="noStrike" spc="-1" dirty="0">
                <a:solidFill>
                  <a:srgbClr val="000000"/>
                </a:solidFill>
                <a:latin typeface="Calibri"/>
                <a:ea typeface="DejaVu Sans"/>
              </a:rPr>
              <a:t> : “0-0-0”, “0-00”,  “00-0”. </a:t>
            </a:r>
            <a:r>
              <a:rPr lang="en-US" sz="2400" b="0" strike="noStrike" spc="-1" dirty="0" err="1">
                <a:solidFill>
                  <a:srgbClr val="000000"/>
                </a:solidFill>
                <a:latin typeface="Calibri"/>
                <a:ea typeface="DejaVu Sans"/>
              </a:rPr>
              <a:t>Bản</a:t>
            </a:r>
            <a:r>
              <a:rPr lang="en-US" sz="2400" b="0" strike="noStrike" spc="-1" dirty="0">
                <a:solidFill>
                  <a:srgbClr val="000000"/>
                </a:solidFill>
                <a:latin typeface="Calibri"/>
                <a:ea typeface="DejaVu Sans"/>
              </a:rPr>
              <a:t> tin </a:t>
            </a:r>
            <a:r>
              <a:rPr lang="en-US" sz="2400" b="0" strike="noStrike" spc="-1" dirty="0" err="1">
                <a:solidFill>
                  <a:srgbClr val="000000"/>
                </a:solidFill>
                <a:latin typeface="Calibri"/>
                <a:ea typeface="DejaVu Sans"/>
              </a:rPr>
              <a:t>sau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giải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có</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thể</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là</a:t>
            </a:r>
            <a:r>
              <a:rPr lang="en-US" sz="2400" b="0" strike="noStrike" spc="-1" dirty="0">
                <a:solidFill>
                  <a:srgbClr val="000000"/>
                </a:solidFill>
                <a:latin typeface="Calibri"/>
                <a:ea typeface="DejaVu Sans"/>
              </a:rPr>
              <a:t>: “s1-s1-s1”, “s1-s3”, and  “s3-s1”</a:t>
            </a:r>
            <a:endParaRPr lang="en-US" sz="24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C: </a:t>
            </a:r>
            <a:r>
              <a:rPr lang="en-US" sz="2400" b="0" strike="noStrike" spc="-1" dirty="0" err="1">
                <a:solidFill>
                  <a:srgbClr val="000000"/>
                </a:solidFill>
                <a:latin typeface="Calibri"/>
                <a:ea typeface="DejaVu Sans"/>
              </a:rPr>
              <a:t>Giải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được</a:t>
            </a: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marL="914400">
              <a:lnSpc>
                <a:spcPct val="90000"/>
              </a:lnSpc>
              <a:spcBef>
                <a:spcPts val="499"/>
              </a:spcBef>
            </a:pPr>
            <a:endParaRPr lang="en-US" sz="2400" b="0" strike="noStrike" spc="-1" dirty="0">
              <a:latin typeface="Arial"/>
            </a:endParaRPr>
          </a:p>
          <a:p>
            <a:pPr marL="914400">
              <a:lnSpc>
                <a:spcPct val="100000"/>
              </a:lnSpc>
            </a:pPr>
            <a:endParaRPr lang="en-US" sz="2400" b="0" strike="noStrike" spc="-1" dirty="0">
              <a:latin typeface="Arial"/>
            </a:endParaRPr>
          </a:p>
        </p:txBody>
      </p:sp>
      <p:pic>
        <p:nvPicPr>
          <p:cNvPr id="397" name="Picture 3"/>
          <p:cNvPicPr/>
          <p:nvPr/>
        </p:nvPicPr>
        <p:blipFill>
          <a:blip r:embed="rId3"/>
          <a:stretch/>
        </p:blipFill>
        <p:spPr>
          <a:xfrm>
            <a:off x="4119120" y="2971800"/>
            <a:ext cx="3945240" cy="147312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96">
                                            <p:txEl>
                                              <p:pRg st="10" end="10"/>
                                            </p:txEl>
                                          </p:spTgt>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396">
                                            <p:txEl>
                                              <p:pRg st="11" end="11"/>
                                            </p:txEl>
                                          </p:spTgt>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39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TextShape 1"/>
          <p:cNvSpPr txBox="1"/>
          <p:nvPr/>
        </p:nvSpPr>
        <p:spPr>
          <a:xfrm>
            <a:off x="609480" y="273600"/>
            <a:ext cx="10972440" cy="1144800"/>
          </a:xfrm>
          <a:prstGeom prst="rect">
            <a:avLst/>
          </a:prstGeom>
          <a:noFill/>
          <a:ln>
            <a:noFill/>
          </a:ln>
        </p:spPr>
        <p:txBody>
          <a:bodyPr lIns="0" tIns="0" rIns="0" bIns="0" anchor="ctr"/>
          <a:lstStyle/>
          <a:p>
            <a:pPr algn="ctr"/>
            <a:r>
              <a:rPr lang="en-US" sz="4400" spc="-1" dirty="0">
                <a:latin typeface="Arial"/>
              </a:rPr>
              <a:t>4.10.2. </a:t>
            </a:r>
            <a:r>
              <a:rPr lang="en-US" sz="4400" spc="-1" dirty="0" err="1">
                <a:latin typeface="Arial"/>
              </a:rPr>
              <a:t>Mã</a:t>
            </a:r>
            <a:r>
              <a:rPr lang="en-US" sz="4400" spc="-1" dirty="0">
                <a:latin typeface="Arial"/>
              </a:rPr>
              <a:t> </a:t>
            </a:r>
            <a:r>
              <a:rPr lang="en-US" sz="4400" spc="-1" dirty="0" err="1">
                <a:latin typeface="Arial"/>
              </a:rPr>
              <a:t>hóa</a:t>
            </a:r>
            <a:r>
              <a:rPr lang="en-US" sz="4400" spc="-1" dirty="0">
                <a:latin typeface="Arial"/>
              </a:rPr>
              <a:t> </a:t>
            </a:r>
            <a:r>
              <a:rPr lang="en-US" sz="4400" spc="-1" dirty="0" err="1">
                <a:latin typeface="Arial"/>
              </a:rPr>
              <a:t>theo</a:t>
            </a:r>
            <a:r>
              <a:rPr lang="en-US" sz="4400" spc="-1">
                <a:latin typeface="Arial"/>
              </a:rPr>
              <a:t> formant</a:t>
            </a:r>
            <a:endParaRPr lang="en-US" sz="4400" b="0" strike="noStrike" spc="-1" dirty="0">
              <a:latin typeface="Arial"/>
            </a:endParaRPr>
          </a:p>
        </p:txBody>
      </p:sp>
      <p:sp>
        <p:nvSpPr>
          <p:cNvPr id="523" name="TextShape 2"/>
          <p:cNvSpPr txBox="1"/>
          <p:nvPr/>
        </p:nvSpPr>
        <p:spPr>
          <a:xfrm>
            <a:off x="609480" y="1604519"/>
            <a:ext cx="10972440" cy="4462905"/>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US" sz="2400" spc="-1" dirty="0" err="1">
                <a:latin typeface="Arial"/>
              </a:rPr>
              <a:t>Hình</a:t>
            </a:r>
            <a:r>
              <a:rPr lang="en-US" sz="2400" spc="-1" dirty="0">
                <a:latin typeface="Arial"/>
              </a:rPr>
              <a:t> </a:t>
            </a:r>
            <a:r>
              <a:rPr lang="en-US" sz="2400" spc="-1" dirty="0" err="1">
                <a:latin typeface="Arial"/>
              </a:rPr>
              <a:t>bên</a:t>
            </a:r>
            <a:r>
              <a:rPr lang="en-US" sz="2400" spc="-1" dirty="0">
                <a:latin typeface="Arial"/>
              </a:rPr>
              <a:t> </a:t>
            </a:r>
            <a:r>
              <a:rPr lang="en-US" sz="2400" spc="-1" dirty="0" err="1">
                <a:latin typeface="Arial"/>
              </a:rPr>
              <a:t>là</a:t>
            </a:r>
            <a:r>
              <a:rPr lang="en-US" sz="2400" spc="-1" dirty="0">
                <a:latin typeface="Arial"/>
              </a:rPr>
              <a:t> </a:t>
            </a:r>
            <a:r>
              <a:rPr lang="en-US" sz="2400" spc="-1" dirty="0" err="1">
                <a:latin typeface="Arial"/>
              </a:rPr>
              <a:t>khái</a:t>
            </a:r>
            <a:r>
              <a:rPr lang="en-US" sz="2400" spc="-1" dirty="0">
                <a:latin typeface="Arial"/>
              </a:rPr>
              <a:t> </a:t>
            </a:r>
            <a:r>
              <a:rPr lang="en-US" sz="2400" spc="-1" dirty="0" err="1">
                <a:latin typeface="Arial"/>
              </a:rPr>
              <a:t>niệm</a:t>
            </a:r>
            <a:r>
              <a:rPr lang="en-US" sz="2400" spc="-1" dirty="0">
                <a:latin typeface="Arial"/>
              </a:rPr>
              <a:t> formant </a:t>
            </a:r>
            <a:r>
              <a:rPr lang="en-US" sz="2400" spc="-1" dirty="0" err="1">
                <a:latin typeface="Arial"/>
              </a:rPr>
              <a:t>trong</a:t>
            </a:r>
            <a:r>
              <a:rPr lang="en-US" sz="2400" spc="-1" dirty="0">
                <a:latin typeface="Arial"/>
              </a:rPr>
              <a:t> </a:t>
            </a:r>
            <a:r>
              <a:rPr lang="en-US" sz="2400" spc="-1" dirty="0" err="1">
                <a:latin typeface="Arial"/>
              </a:rPr>
              <a:t>phổ</a:t>
            </a:r>
            <a:endParaRPr lang="en-US" sz="2400" spc="-1" dirty="0">
              <a:latin typeface="Arial"/>
            </a:endParaRPr>
          </a:p>
          <a:p>
            <a:pPr marL="432000" indent="-324000">
              <a:spcBef>
                <a:spcPts val="1417"/>
              </a:spcBef>
              <a:buClr>
                <a:srgbClr val="000000"/>
              </a:buClr>
              <a:buSzPct val="45000"/>
              <a:buFont typeface="Wingdings" charset="2"/>
              <a:buChar char=""/>
            </a:pPr>
            <a:endParaRPr lang="en-US" sz="2400" spc="-1" dirty="0">
              <a:latin typeface="Arial"/>
            </a:endParaRPr>
          </a:p>
          <a:p>
            <a:pPr marL="432000" indent="-324000">
              <a:spcBef>
                <a:spcPts val="1417"/>
              </a:spcBef>
              <a:buClr>
                <a:srgbClr val="000000"/>
              </a:buClr>
              <a:buSzPct val="45000"/>
              <a:buFont typeface="Wingdings" charset="2"/>
              <a:buChar char=""/>
            </a:pPr>
            <a:r>
              <a:rPr lang="en-US" sz="2400" spc="-1" dirty="0" err="1">
                <a:latin typeface="Arial"/>
              </a:rPr>
              <a:t>Hình</a:t>
            </a:r>
            <a:r>
              <a:rPr lang="en-US" sz="2400" spc="-1" dirty="0">
                <a:latin typeface="Arial"/>
              </a:rPr>
              <a:t> </a:t>
            </a:r>
            <a:r>
              <a:rPr lang="en-US" sz="2400" spc="-1" dirty="0" err="1">
                <a:latin typeface="Arial"/>
              </a:rPr>
              <a:t>dưới</a:t>
            </a:r>
            <a:r>
              <a:rPr lang="en-US" sz="2400" spc="-1" dirty="0">
                <a:latin typeface="Arial"/>
              </a:rPr>
              <a:t> </a:t>
            </a:r>
            <a:r>
              <a:rPr lang="en-US" sz="2400" spc="-1" dirty="0" err="1">
                <a:latin typeface="Arial"/>
              </a:rPr>
              <a:t>là</a:t>
            </a:r>
            <a:r>
              <a:rPr lang="en-US" sz="2400" spc="-1" dirty="0">
                <a:latin typeface="Arial"/>
              </a:rPr>
              <a:t> </a:t>
            </a:r>
            <a:r>
              <a:rPr lang="en-US" sz="2400" spc="-1" dirty="0" err="1">
                <a:latin typeface="Arial"/>
              </a:rPr>
              <a:t>phổ</a:t>
            </a:r>
            <a:r>
              <a:rPr lang="en-US" sz="2400" spc="-1" dirty="0">
                <a:latin typeface="Arial"/>
              </a:rPr>
              <a:t> </a:t>
            </a:r>
            <a:r>
              <a:rPr lang="en-US" sz="2400" spc="-1" dirty="0" err="1">
                <a:latin typeface="Arial"/>
              </a:rPr>
              <a:t>đồ</a:t>
            </a:r>
            <a:r>
              <a:rPr lang="en-US" sz="2400" spc="-1" dirty="0">
                <a:latin typeface="Arial"/>
              </a:rPr>
              <a:t> (</a:t>
            </a:r>
            <a:r>
              <a:rPr lang="en-US" sz="2400" spc="-1" dirty="0" err="1">
                <a:latin typeface="Arial"/>
              </a:rPr>
              <a:t>spectograme</a:t>
            </a:r>
            <a:r>
              <a:rPr lang="en-US" sz="2400" spc="-1" dirty="0">
                <a:latin typeface="Arial"/>
              </a:rPr>
              <a:t>) </a:t>
            </a:r>
            <a:r>
              <a:rPr lang="en-US" sz="2400" spc="-1" dirty="0" err="1">
                <a:latin typeface="Arial"/>
              </a:rPr>
              <a:t>của</a:t>
            </a:r>
            <a:r>
              <a:rPr lang="en-US" sz="2400" spc="-1" dirty="0">
                <a:latin typeface="Arial"/>
              </a:rPr>
              <a:t> </a:t>
            </a:r>
            <a:r>
              <a:rPr lang="en-US" sz="2400" spc="-1" dirty="0" err="1">
                <a:latin typeface="Arial"/>
              </a:rPr>
              <a:t>đoạn</a:t>
            </a:r>
            <a:r>
              <a:rPr lang="en-US" sz="2400" spc="-1" dirty="0">
                <a:latin typeface="Arial"/>
              </a:rPr>
              <a:t> </a:t>
            </a:r>
            <a:r>
              <a:rPr lang="en-US" sz="2400" spc="-1" dirty="0" err="1">
                <a:latin typeface="Arial"/>
              </a:rPr>
              <a:t>âm</a:t>
            </a:r>
            <a:r>
              <a:rPr lang="en-US" sz="2400" spc="-1" dirty="0">
                <a:latin typeface="Arial"/>
              </a:rPr>
              <a:t> </a:t>
            </a:r>
            <a:r>
              <a:rPr lang="en-US" sz="2400" spc="-1" dirty="0" err="1">
                <a:latin typeface="Arial"/>
              </a:rPr>
              <a:t>thanh</a:t>
            </a:r>
            <a:endParaRPr lang="en-US" sz="2400" spc="-1" dirty="0">
              <a:latin typeface="Aria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1604519"/>
            <a:ext cx="2847975"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3200400"/>
            <a:ext cx="4248150"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234282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TextShape 1"/>
          <p:cNvSpPr txBox="1"/>
          <p:nvPr/>
        </p:nvSpPr>
        <p:spPr>
          <a:xfrm>
            <a:off x="609480" y="273600"/>
            <a:ext cx="10972440" cy="1144800"/>
          </a:xfrm>
          <a:prstGeom prst="rect">
            <a:avLst/>
          </a:prstGeom>
          <a:noFill/>
          <a:ln>
            <a:noFill/>
          </a:ln>
        </p:spPr>
        <p:txBody>
          <a:bodyPr lIns="0" tIns="0" rIns="0" bIns="0" anchor="ctr"/>
          <a:lstStyle/>
          <a:p>
            <a:pPr algn="ctr"/>
            <a:r>
              <a:rPr lang="en-US" sz="4400" spc="-1" dirty="0">
                <a:latin typeface="Arial"/>
              </a:rPr>
              <a:t>4.10.2. </a:t>
            </a:r>
            <a:r>
              <a:rPr lang="en-US" sz="4400" spc="-1" dirty="0" err="1">
                <a:latin typeface="Arial"/>
              </a:rPr>
              <a:t>Mã</a:t>
            </a:r>
            <a:r>
              <a:rPr lang="en-US" sz="4400" spc="-1" dirty="0">
                <a:latin typeface="Arial"/>
              </a:rPr>
              <a:t> </a:t>
            </a:r>
            <a:r>
              <a:rPr lang="en-US" sz="4400" spc="-1" dirty="0" err="1">
                <a:latin typeface="Arial"/>
              </a:rPr>
              <a:t>hóa</a:t>
            </a:r>
            <a:r>
              <a:rPr lang="en-US" sz="4400" spc="-1" dirty="0">
                <a:latin typeface="Arial"/>
              </a:rPr>
              <a:t> </a:t>
            </a:r>
            <a:r>
              <a:rPr lang="en-US" sz="4400" spc="-1" dirty="0" err="1">
                <a:latin typeface="Arial"/>
              </a:rPr>
              <a:t>theo</a:t>
            </a:r>
            <a:r>
              <a:rPr lang="en-US" sz="4400" spc="-1" dirty="0">
                <a:latin typeface="Arial"/>
              </a:rPr>
              <a:t> </a:t>
            </a:r>
            <a:r>
              <a:rPr lang="en-US" sz="4400" spc="-1" dirty="0" err="1">
                <a:latin typeface="Arial"/>
              </a:rPr>
              <a:t>mô</a:t>
            </a:r>
            <a:r>
              <a:rPr lang="en-US" sz="4400" spc="-1" dirty="0">
                <a:latin typeface="Arial"/>
              </a:rPr>
              <a:t> </a:t>
            </a:r>
            <a:r>
              <a:rPr lang="en-US" sz="4400" spc="-1" dirty="0" err="1">
                <a:latin typeface="Arial"/>
              </a:rPr>
              <a:t>hình</a:t>
            </a:r>
            <a:r>
              <a:rPr lang="en-US" sz="4400" spc="-1" dirty="0">
                <a:latin typeface="Arial"/>
              </a:rPr>
              <a:t> </a:t>
            </a:r>
            <a:r>
              <a:rPr lang="en-US" sz="4400" spc="-1" dirty="0" err="1">
                <a:latin typeface="Arial"/>
              </a:rPr>
              <a:t>nguồn</a:t>
            </a:r>
            <a:endParaRPr lang="en-US" sz="4400" b="0" strike="noStrike" spc="-1" dirty="0">
              <a:latin typeface="Arial"/>
            </a:endParaRPr>
          </a:p>
        </p:txBody>
      </p:sp>
      <p:sp>
        <p:nvSpPr>
          <p:cNvPr id="523" name="TextShape 2"/>
          <p:cNvSpPr txBox="1"/>
          <p:nvPr/>
        </p:nvSpPr>
        <p:spPr>
          <a:xfrm>
            <a:off x="609480" y="1604519"/>
            <a:ext cx="10972440" cy="4462905"/>
          </a:xfrm>
          <a:prstGeom prst="rect">
            <a:avLst/>
          </a:prstGeom>
          <a:noFill/>
          <a:ln>
            <a:noFill/>
          </a:ln>
        </p:spPr>
        <p:txBody>
          <a:bodyPr lIns="0" tIns="0" rIns="0" bIns="0">
            <a:normAutofit fontScale="92500" lnSpcReduction="10000"/>
          </a:bodyPr>
          <a:lstStyle/>
          <a:p>
            <a:pPr marL="432000" indent="-324000">
              <a:spcBef>
                <a:spcPts val="1417"/>
              </a:spcBef>
              <a:buClr>
                <a:srgbClr val="000000"/>
              </a:buClr>
              <a:buSzPct val="45000"/>
              <a:buFont typeface="Wingdings" charset="2"/>
              <a:buChar char=""/>
            </a:pPr>
            <a:r>
              <a:rPr lang="en-US" sz="2400" spc="-1" dirty="0" err="1">
                <a:latin typeface="Arial"/>
              </a:rPr>
              <a:t>Phương</a:t>
            </a:r>
            <a:r>
              <a:rPr lang="en-US" sz="2400" spc="-1" dirty="0">
                <a:latin typeface="Arial"/>
              </a:rPr>
              <a:t> </a:t>
            </a:r>
            <a:r>
              <a:rPr lang="en-US" sz="2400" spc="-1" dirty="0" err="1">
                <a:latin typeface="Arial"/>
              </a:rPr>
              <a:t>pháp</a:t>
            </a:r>
            <a:r>
              <a:rPr lang="en-US" sz="2400" spc="-1" dirty="0">
                <a:latin typeface="Arial"/>
              </a:rPr>
              <a:t> </a:t>
            </a:r>
            <a:r>
              <a:rPr lang="en-US" sz="2400" spc="-1" dirty="0" err="1">
                <a:latin typeface="Arial"/>
              </a:rPr>
              <a:t>mã</a:t>
            </a:r>
            <a:r>
              <a:rPr lang="en-US" sz="2400" spc="-1" dirty="0">
                <a:latin typeface="Arial"/>
              </a:rPr>
              <a:t> </a:t>
            </a:r>
            <a:r>
              <a:rPr lang="en-US" sz="2400" spc="-1" dirty="0" err="1">
                <a:latin typeface="Arial"/>
              </a:rPr>
              <a:t>hóa</a:t>
            </a:r>
            <a:r>
              <a:rPr lang="en-US" sz="2400" spc="-1" dirty="0">
                <a:latin typeface="Arial"/>
              </a:rPr>
              <a:t> </a:t>
            </a:r>
            <a:r>
              <a:rPr lang="en-US" sz="2400" spc="-1" dirty="0" err="1">
                <a:latin typeface="Arial"/>
              </a:rPr>
              <a:t>theo</a:t>
            </a:r>
            <a:r>
              <a:rPr lang="en-US" sz="2400" spc="-1" dirty="0">
                <a:latin typeface="Arial"/>
              </a:rPr>
              <a:t> </a:t>
            </a:r>
            <a:r>
              <a:rPr lang="en-US" sz="2400" spc="-1" dirty="0" err="1">
                <a:latin typeface="Arial"/>
              </a:rPr>
              <a:t>mô</a:t>
            </a:r>
            <a:r>
              <a:rPr lang="en-US" sz="2400" spc="-1" dirty="0">
                <a:latin typeface="Arial"/>
              </a:rPr>
              <a:t> </a:t>
            </a:r>
            <a:r>
              <a:rPr lang="en-US" sz="2400" spc="-1" dirty="0" err="1">
                <a:latin typeface="Arial"/>
              </a:rPr>
              <a:t>hình</a:t>
            </a:r>
            <a:r>
              <a:rPr lang="en-US" sz="2400" spc="-1" dirty="0">
                <a:latin typeface="Arial"/>
              </a:rPr>
              <a:t> </a:t>
            </a:r>
            <a:r>
              <a:rPr lang="en-US" sz="2400" spc="-1" dirty="0" err="1">
                <a:latin typeface="Arial"/>
              </a:rPr>
              <a:t>nguồn</a:t>
            </a:r>
            <a:r>
              <a:rPr lang="en-US" sz="2400" spc="-1" dirty="0">
                <a:latin typeface="Arial"/>
              </a:rPr>
              <a:t> </a:t>
            </a:r>
            <a:r>
              <a:rPr lang="en-US" sz="2400" spc="-1" dirty="0" err="1">
                <a:latin typeface="Arial"/>
              </a:rPr>
              <a:t>là</a:t>
            </a:r>
            <a:r>
              <a:rPr lang="en-US" sz="2400" spc="-1" dirty="0">
                <a:latin typeface="Arial"/>
              </a:rPr>
              <a:t> </a:t>
            </a:r>
            <a:r>
              <a:rPr lang="en-US" sz="2400" spc="-1" dirty="0" err="1">
                <a:latin typeface="Arial"/>
              </a:rPr>
              <a:t>phương</a:t>
            </a:r>
            <a:r>
              <a:rPr lang="en-US" sz="2400" spc="-1" dirty="0">
                <a:latin typeface="Arial"/>
              </a:rPr>
              <a:t> </a:t>
            </a:r>
            <a:r>
              <a:rPr lang="en-US" sz="2400" spc="-1" dirty="0" err="1">
                <a:latin typeface="Arial"/>
              </a:rPr>
              <a:t>pháp</a:t>
            </a:r>
            <a:r>
              <a:rPr lang="en-US" sz="2400" spc="-1" dirty="0">
                <a:latin typeface="Arial"/>
              </a:rPr>
              <a:t> </a:t>
            </a:r>
            <a:r>
              <a:rPr lang="en-US" sz="2400" spc="-1" dirty="0" err="1">
                <a:latin typeface="Arial"/>
              </a:rPr>
              <a:t>tìm</a:t>
            </a:r>
            <a:r>
              <a:rPr lang="en-US" sz="2400" spc="-1" dirty="0">
                <a:latin typeface="Arial"/>
              </a:rPr>
              <a:t> </a:t>
            </a:r>
            <a:r>
              <a:rPr lang="en-US" sz="2400" spc="-1" dirty="0" err="1">
                <a:latin typeface="Arial"/>
              </a:rPr>
              <a:t>mô</a:t>
            </a:r>
            <a:r>
              <a:rPr lang="en-US" sz="2400" spc="-1" dirty="0">
                <a:latin typeface="Arial"/>
              </a:rPr>
              <a:t> </a:t>
            </a:r>
            <a:r>
              <a:rPr lang="en-US" sz="2400" spc="-1" dirty="0" err="1">
                <a:latin typeface="Arial"/>
              </a:rPr>
              <a:t>hình</a:t>
            </a:r>
            <a:r>
              <a:rPr lang="en-US" sz="2400" spc="-1" dirty="0">
                <a:latin typeface="Arial"/>
              </a:rPr>
              <a:t> </a:t>
            </a:r>
            <a:r>
              <a:rPr lang="en-US" sz="2400" spc="-1" dirty="0" err="1">
                <a:latin typeface="Arial"/>
              </a:rPr>
              <a:t>toán</a:t>
            </a:r>
            <a:r>
              <a:rPr lang="en-US" sz="2400" spc="-1" dirty="0">
                <a:latin typeface="Arial"/>
              </a:rPr>
              <a:t> </a:t>
            </a:r>
            <a:r>
              <a:rPr lang="en-US" sz="2400" spc="-1" dirty="0" err="1">
                <a:latin typeface="Arial"/>
              </a:rPr>
              <a:t>học</a:t>
            </a:r>
            <a:r>
              <a:rPr lang="en-US" sz="2400" spc="-1" dirty="0">
                <a:latin typeface="Arial"/>
              </a:rPr>
              <a:t> </a:t>
            </a:r>
            <a:r>
              <a:rPr lang="en-US" sz="2400" spc="-1" dirty="0" err="1">
                <a:latin typeface="Arial"/>
              </a:rPr>
              <a:t>cho</a:t>
            </a:r>
            <a:r>
              <a:rPr lang="en-US" sz="2400" spc="-1" dirty="0">
                <a:latin typeface="Arial"/>
              </a:rPr>
              <a:t> </a:t>
            </a:r>
            <a:r>
              <a:rPr lang="en-US" sz="2400" spc="-1" dirty="0" err="1">
                <a:latin typeface="Arial"/>
              </a:rPr>
              <a:t>nguồn</a:t>
            </a:r>
            <a:r>
              <a:rPr lang="en-US" sz="2400" spc="-1" dirty="0">
                <a:latin typeface="Arial"/>
              </a:rPr>
              <a:t> </a:t>
            </a:r>
            <a:r>
              <a:rPr lang="en-US" sz="2400" spc="-1" dirty="0" err="1">
                <a:latin typeface="Arial"/>
              </a:rPr>
              <a:t>từ</a:t>
            </a:r>
            <a:r>
              <a:rPr lang="en-US" sz="2400" spc="-1" dirty="0">
                <a:latin typeface="Arial"/>
              </a:rPr>
              <a:t> </a:t>
            </a:r>
            <a:r>
              <a:rPr lang="en-US" sz="2400" spc="-1" dirty="0" err="1">
                <a:latin typeface="Arial"/>
              </a:rPr>
              <a:t>bản</a:t>
            </a:r>
            <a:r>
              <a:rPr lang="en-US" sz="2400" spc="-1" dirty="0">
                <a:latin typeface="Arial"/>
              </a:rPr>
              <a:t> tin </a:t>
            </a:r>
            <a:r>
              <a:rPr lang="en-US" sz="2400" spc="-1" dirty="0" err="1">
                <a:latin typeface="Arial"/>
              </a:rPr>
              <a:t>được</a:t>
            </a:r>
            <a:r>
              <a:rPr lang="en-US" sz="2400" spc="-1" dirty="0">
                <a:latin typeface="Arial"/>
              </a:rPr>
              <a:t> </a:t>
            </a:r>
            <a:r>
              <a:rPr lang="en-US" sz="2400" spc="-1" dirty="0" err="1">
                <a:latin typeface="Arial"/>
              </a:rPr>
              <a:t>tạo</a:t>
            </a:r>
            <a:r>
              <a:rPr lang="en-US" sz="2400" spc="-1" dirty="0">
                <a:latin typeface="Arial"/>
              </a:rPr>
              <a:t> </a:t>
            </a:r>
            <a:r>
              <a:rPr lang="en-US" sz="2400" spc="-1" dirty="0" err="1">
                <a:latin typeface="Arial"/>
              </a:rPr>
              <a:t>ra</a:t>
            </a:r>
            <a:endParaRPr lang="en-US" sz="2400" spc="-1" dirty="0">
              <a:latin typeface="Arial"/>
            </a:endParaRPr>
          </a:p>
          <a:p>
            <a:pPr marL="432000" indent="-324000">
              <a:spcBef>
                <a:spcPts val="1417"/>
              </a:spcBef>
              <a:buClr>
                <a:srgbClr val="000000"/>
              </a:buClr>
              <a:buSzPct val="45000"/>
              <a:buFont typeface="Wingdings" charset="2"/>
              <a:buChar char=""/>
            </a:pPr>
            <a:r>
              <a:rPr lang="en-US" sz="2400" spc="-1" dirty="0" err="1">
                <a:latin typeface="Arial"/>
              </a:rPr>
              <a:t>Phương</a:t>
            </a:r>
            <a:r>
              <a:rPr lang="en-US" sz="2400" spc="-1" dirty="0">
                <a:latin typeface="Arial"/>
              </a:rPr>
              <a:t> </a:t>
            </a:r>
            <a:r>
              <a:rPr lang="en-US" sz="2400" spc="-1" dirty="0" err="1">
                <a:latin typeface="Arial"/>
              </a:rPr>
              <a:t>pháp</a:t>
            </a:r>
            <a:r>
              <a:rPr lang="en-US" sz="2400" spc="-1" dirty="0">
                <a:latin typeface="Arial"/>
              </a:rPr>
              <a:t> </a:t>
            </a:r>
            <a:r>
              <a:rPr lang="en-US" sz="2400" spc="-1" dirty="0" err="1">
                <a:latin typeface="Arial"/>
              </a:rPr>
              <a:t>mã</a:t>
            </a:r>
            <a:r>
              <a:rPr lang="en-US" sz="2400" spc="-1" dirty="0">
                <a:latin typeface="Arial"/>
              </a:rPr>
              <a:t> </a:t>
            </a:r>
            <a:r>
              <a:rPr lang="en-US" sz="2400" spc="-1" dirty="0" err="1">
                <a:latin typeface="Arial"/>
              </a:rPr>
              <a:t>hóa</a:t>
            </a:r>
            <a:r>
              <a:rPr lang="en-US" sz="2400" spc="-1" dirty="0">
                <a:latin typeface="Arial"/>
              </a:rPr>
              <a:t> </a:t>
            </a:r>
            <a:r>
              <a:rPr lang="en-US" sz="2400" spc="-1" dirty="0" err="1">
                <a:latin typeface="Arial"/>
              </a:rPr>
              <a:t>theo</a:t>
            </a:r>
            <a:r>
              <a:rPr lang="en-US" sz="2400" spc="-1" dirty="0">
                <a:latin typeface="Arial"/>
              </a:rPr>
              <a:t> </a:t>
            </a:r>
            <a:r>
              <a:rPr lang="en-US" sz="2400" spc="-1" dirty="0" err="1">
                <a:latin typeface="Arial"/>
              </a:rPr>
              <a:t>mô</a:t>
            </a:r>
            <a:r>
              <a:rPr lang="en-US" sz="2400" spc="-1" dirty="0">
                <a:latin typeface="Arial"/>
              </a:rPr>
              <a:t> </a:t>
            </a:r>
            <a:r>
              <a:rPr lang="en-US" sz="2400" spc="-1" dirty="0" err="1">
                <a:latin typeface="Arial"/>
              </a:rPr>
              <a:t>hình</a:t>
            </a:r>
            <a:r>
              <a:rPr lang="en-US" sz="2400" spc="-1" dirty="0">
                <a:latin typeface="Arial"/>
              </a:rPr>
              <a:t> </a:t>
            </a:r>
            <a:r>
              <a:rPr lang="en-US" sz="2400" spc="-1" dirty="0" err="1">
                <a:latin typeface="Arial"/>
              </a:rPr>
              <a:t>nguồn</a:t>
            </a:r>
            <a:r>
              <a:rPr lang="en-US" sz="2400" spc="-1" dirty="0">
                <a:latin typeface="Arial"/>
              </a:rPr>
              <a:t> </a:t>
            </a:r>
            <a:r>
              <a:rPr lang="en-US" sz="2400" spc="-1" dirty="0" err="1">
                <a:latin typeface="Arial"/>
              </a:rPr>
              <a:t>được</a:t>
            </a:r>
            <a:r>
              <a:rPr lang="en-US" sz="2400" spc="-1" dirty="0">
                <a:latin typeface="Arial"/>
              </a:rPr>
              <a:t> </a:t>
            </a:r>
            <a:r>
              <a:rPr lang="en-US" sz="2400" spc="-1" dirty="0" err="1">
                <a:latin typeface="Arial"/>
              </a:rPr>
              <a:t>ứng</a:t>
            </a:r>
            <a:r>
              <a:rPr lang="en-US" sz="2400" spc="-1" dirty="0">
                <a:latin typeface="Arial"/>
              </a:rPr>
              <a:t> </a:t>
            </a:r>
            <a:r>
              <a:rPr lang="en-US" sz="2400" spc="-1" dirty="0" err="1">
                <a:latin typeface="Arial"/>
              </a:rPr>
              <a:t>dụng</a:t>
            </a:r>
            <a:r>
              <a:rPr lang="en-US" sz="2400" spc="-1" dirty="0">
                <a:latin typeface="Arial"/>
              </a:rPr>
              <a:t> </a:t>
            </a:r>
            <a:r>
              <a:rPr lang="en-US" sz="2400" spc="-1" dirty="0" err="1">
                <a:latin typeface="Arial"/>
              </a:rPr>
              <a:t>nhiều</a:t>
            </a:r>
            <a:r>
              <a:rPr lang="en-US" sz="2400" spc="-1" dirty="0">
                <a:latin typeface="Arial"/>
              </a:rPr>
              <a:t> </a:t>
            </a:r>
            <a:r>
              <a:rPr lang="en-US" sz="2400" spc="-1" dirty="0" err="1">
                <a:latin typeface="Arial"/>
              </a:rPr>
              <a:t>trong</a:t>
            </a:r>
            <a:r>
              <a:rPr lang="en-US" sz="2400" spc="-1" dirty="0">
                <a:latin typeface="Arial"/>
              </a:rPr>
              <a:t> </a:t>
            </a:r>
            <a:r>
              <a:rPr lang="en-US" sz="2400" spc="-1" dirty="0" err="1">
                <a:latin typeface="Arial"/>
              </a:rPr>
              <a:t>thực</a:t>
            </a:r>
            <a:r>
              <a:rPr lang="en-US" sz="2400" spc="-1" dirty="0">
                <a:latin typeface="Arial"/>
              </a:rPr>
              <a:t> </a:t>
            </a:r>
            <a:r>
              <a:rPr lang="en-US" sz="2400" spc="-1" dirty="0" err="1">
                <a:latin typeface="Arial"/>
              </a:rPr>
              <a:t>tế</a:t>
            </a:r>
            <a:r>
              <a:rPr lang="en-US" sz="2400" spc="-1" dirty="0">
                <a:latin typeface="Arial"/>
              </a:rPr>
              <a:t> </a:t>
            </a:r>
            <a:r>
              <a:rPr lang="en-US" sz="2400" spc="-1" dirty="0" err="1">
                <a:latin typeface="Arial"/>
              </a:rPr>
              <a:t>xử</a:t>
            </a:r>
            <a:r>
              <a:rPr lang="en-US" sz="2400" spc="-1" dirty="0">
                <a:latin typeface="Arial"/>
              </a:rPr>
              <a:t> </a:t>
            </a:r>
            <a:r>
              <a:rPr lang="en-US" sz="2400" spc="-1" dirty="0" err="1">
                <a:latin typeface="Arial"/>
              </a:rPr>
              <a:t>lý</a:t>
            </a:r>
            <a:r>
              <a:rPr lang="en-US" sz="2400" spc="-1" dirty="0">
                <a:latin typeface="Arial"/>
              </a:rPr>
              <a:t> </a:t>
            </a:r>
            <a:r>
              <a:rPr lang="en-US" sz="2400" spc="-1" dirty="0" err="1">
                <a:latin typeface="Arial"/>
              </a:rPr>
              <a:t>âm</a:t>
            </a:r>
            <a:r>
              <a:rPr lang="en-US" sz="2400" spc="-1" dirty="0">
                <a:latin typeface="Arial"/>
              </a:rPr>
              <a:t> </a:t>
            </a:r>
            <a:r>
              <a:rPr lang="en-US" sz="2400" spc="-1" dirty="0" err="1">
                <a:latin typeface="Arial"/>
              </a:rPr>
              <a:t>thanh</a:t>
            </a:r>
            <a:r>
              <a:rPr lang="en-US" sz="2400" spc="-1" dirty="0">
                <a:latin typeface="Arial"/>
              </a:rPr>
              <a:t> </a:t>
            </a:r>
            <a:r>
              <a:rPr lang="en-US" sz="2400" spc="-1" dirty="0" err="1">
                <a:latin typeface="Arial"/>
              </a:rPr>
              <a:t>là</a:t>
            </a:r>
            <a:r>
              <a:rPr lang="en-US" sz="2400" spc="-1" dirty="0">
                <a:latin typeface="Arial"/>
              </a:rPr>
              <a:t> </a:t>
            </a:r>
            <a:r>
              <a:rPr lang="en-US" sz="2400" spc="-1" dirty="0" err="1">
                <a:latin typeface="Arial"/>
              </a:rPr>
              <a:t>mã</a:t>
            </a:r>
            <a:r>
              <a:rPr lang="en-US" sz="2400" spc="-1" dirty="0">
                <a:latin typeface="Arial"/>
              </a:rPr>
              <a:t> </a:t>
            </a:r>
            <a:r>
              <a:rPr lang="en-US" sz="2400" spc="-1" dirty="0" err="1">
                <a:latin typeface="Arial"/>
              </a:rPr>
              <a:t>hóa</a:t>
            </a:r>
            <a:r>
              <a:rPr lang="en-US" sz="2400" spc="-1" dirty="0">
                <a:latin typeface="Arial"/>
              </a:rPr>
              <a:t> </a:t>
            </a:r>
            <a:r>
              <a:rPr lang="en-US" sz="2400" spc="-1" dirty="0" err="1">
                <a:latin typeface="Arial"/>
              </a:rPr>
              <a:t>dự</a:t>
            </a:r>
            <a:r>
              <a:rPr lang="en-US" sz="2400" spc="-1" dirty="0">
                <a:latin typeface="Arial"/>
              </a:rPr>
              <a:t> </a:t>
            </a:r>
            <a:r>
              <a:rPr lang="en-US" sz="2400" spc="-1" dirty="0" err="1">
                <a:latin typeface="Arial"/>
              </a:rPr>
              <a:t>đoán</a:t>
            </a:r>
            <a:r>
              <a:rPr lang="en-US" sz="2400" spc="-1" dirty="0">
                <a:latin typeface="Arial"/>
              </a:rPr>
              <a:t> </a:t>
            </a:r>
            <a:r>
              <a:rPr lang="en-US" sz="2400" spc="-1" dirty="0" err="1">
                <a:latin typeface="Arial"/>
              </a:rPr>
              <a:t>tuyến</a:t>
            </a:r>
            <a:r>
              <a:rPr lang="en-US" sz="2400" spc="-1" dirty="0">
                <a:latin typeface="Arial"/>
              </a:rPr>
              <a:t> </a:t>
            </a:r>
            <a:r>
              <a:rPr lang="en-US" sz="2400" spc="-1" dirty="0" err="1">
                <a:latin typeface="Arial"/>
              </a:rPr>
              <a:t>tính</a:t>
            </a:r>
            <a:r>
              <a:rPr lang="en-US" sz="2400" spc="-1" dirty="0">
                <a:latin typeface="Arial"/>
              </a:rPr>
              <a:t> (Linear Predictive Coding).</a:t>
            </a:r>
          </a:p>
          <a:p>
            <a:pPr marL="432000" indent="-324000">
              <a:spcBef>
                <a:spcPts val="1417"/>
              </a:spcBef>
              <a:buClr>
                <a:srgbClr val="000000"/>
              </a:buClr>
              <a:buSzPct val="45000"/>
              <a:buFont typeface="Wingdings" charset="2"/>
              <a:buChar char=""/>
            </a:pPr>
            <a:r>
              <a:rPr lang="en-US" sz="2400" spc="-1" dirty="0">
                <a:latin typeface="Arial"/>
              </a:rPr>
              <a:t> </a:t>
            </a:r>
            <a:r>
              <a:rPr lang="en-US" sz="2400" spc="-1" dirty="0" err="1">
                <a:latin typeface="Arial"/>
              </a:rPr>
              <a:t>Phương</a:t>
            </a:r>
            <a:r>
              <a:rPr lang="en-US" sz="2400" spc="-1" dirty="0">
                <a:latin typeface="Arial"/>
              </a:rPr>
              <a:t> </a:t>
            </a:r>
            <a:r>
              <a:rPr lang="en-US" sz="2400" spc="-1" dirty="0" err="1">
                <a:latin typeface="Arial"/>
              </a:rPr>
              <a:t>pháp</a:t>
            </a:r>
            <a:r>
              <a:rPr lang="en-US" sz="2400" spc="-1" dirty="0">
                <a:latin typeface="Arial"/>
              </a:rPr>
              <a:t> </a:t>
            </a:r>
            <a:r>
              <a:rPr lang="en-US" sz="2400" spc="-1" dirty="0" err="1">
                <a:latin typeface="Arial"/>
              </a:rPr>
              <a:t>mã</a:t>
            </a:r>
            <a:r>
              <a:rPr lang="en-US" sz="2400" spc="-1" dirty="0">
                <a:latin typeface="Arial"/>
              </a:rPr>
              <a:t> </a:t>
            </a:r>
            <a:r>
              <a:rPr lang="en-US" sz="2400" spc="-1" dirty="0" err="1">
                <a:latin typeface="Arial"/>
              </a:rPr>
              <a:t>hóa</a:t>
            </a:r>
            <a:r>
              <a:rPr lang="en-US" sz="2400" spc="-1" dirty="0">
                <a:latin typeface="Arial"/>
              </a:rPr>
              <a:t> </a:t>
            </a:r>
            <a:r>
              <a:rPr lang="en-US" sz="2400" spc="-1" dirty="0" err="1">
                <a:latin typeface="Arial"/>
              </a:rPr>
              <a:t>dự</a:t>
            </a:r>
            <a:r>
              <a:rPr lang="en-US" sz="2400" spc="-1" dirty="0">
                <a:latin typeface="Arial"/>
              </a:rPr>
              <a:t> </a:t>
            </a:r>
            <a:r>
              <a:rPr lang="en-US" sz="2400" spc="-1" dirty="0" err="1">
                <a:latin typeface="Arial"/>
              </a:rPr>
              <a:t>đoán</a:t>
            </a:r>
            <a:r>
              <a:rPr lang="en-US" sz="2400" spc="-1" dirty="0">
                <a:latin typeface="Arial"/>
              </a:rPr>
              <a:t> </a:t>
            </a:r>
            <a:r>
              <a:rPr lang="en-US" sz="2400" spc="-1" dirty="0" err="1">
                <a:latin typeface="Arial"/>
              </a:rPr>
              <a:t>tuyến</a:t>
            </a:r>
            <a:r>
              <a:rPr lang="en-US" sz="2400" spc="-1" dirty="0">
                <a:latin typeface="Arial"/>
              </a:rPr>
              <a:t> </a:t>
            </a:r>
            <a:r>
              <a:rPr lang="en-US" sz="2400" spc="-1" dirty="0" err="1">
                <a:latin typeface="Arial"/>
              </a:rPr>
              <a:t>tính</a:t>
            </a:r>
            <a:r>
              <a:rPr lang="en-US" sz="2400" spc="-1" dirty="0">
                <a:latin typeface="Arial"/>
              </a:rPr>
              <a:t> </a:t>
            </a:r>
            <a:r>
              <a:rPr lang="en-US" sz="2400" spc="-1" dirty="0" err="1">
                <a:latin typeface="Arial"/>
              </a:rPr>
              <a:t>coi</a:t>
            </a:r>
            <a:r>
              <a:rPr lang="en-US" sz="2400" spc="-1" dirty="0">
                <a:latin typeface="Arial"/>
              </a:rPr>
              <a:t> </a:t>
            </a:r>
            <a:r>
              <a:rPr lang="en-US" sz="2400" spc="-1" dirty="0" err="1">
                <a:latin typeface="Arial"/>
              </a:rPr>
              <a:t>mỗi</a:t>
            </a:r>
            <a:r>
              <a:rPr lang="en-US" sz="2400" spc="-1" dirty="0">
                <a:latin typeface="Arial"/>
              </a:rPr>
              <a:t> </a:t>
            </a:r>
            <a:r>
              <a:rPr lang="en-US" sz="2400" spc="-1" dirty="0" err="1">
                <a:latin typeface="Arial"/>
              </a:rPr>
              <a:t>mẫu</a:t>
            </a:r>
            <a:r>
              <a:rPr lang="en-US" sz="2400" spc="-1" dirty="0">
                <a:latin typeface="Arial"/>
              </a:rPr>
              <a:t> </a:t>
            </a:r>
            <a:r>
              <a:rPr lang="en-US" sz="2400" spc="-1" dirty="0" err="1">
                <a:latin typeface="Arial"/>
              </a:rPr>
              <a:t>tín</a:t>
            </a:r>
            <a:r>
              <a:rPr lang="en-US" sz="2400" spc="-1" dirty="0">
                <a:latin typeface="Arial"/>
              </a:rPr>
              <a:t> </a:t>
            </a:r>
            <a:r>
              <a:rPr lang="en-US" sz="2400" spc="-1" dirty="0" err="1">
                <a:latin typeface="Arial"/>
              </a:rPr>
              <a:t>được</a:t>
            </a:r>
            <a:r>
              <a:rPr lang="en-US" sz="2400" spc="-1" dirty="0">
                <a:latin typeface="Arial"/>
              </a:rPr>
              <a:t> </a:t>
            </a:r>
            <a:r>
              <a:rPr lang="en-US" sz="2400" spc="-1" dirty="0" err="1">
                <a:latin typeface="Arial"/>
              </a:rPr>
              <a:t>tạo</a:t>
            </a:r>
            <a:r>
              <a:rPr lang="en-US" sz="2400" spc="-1" dirty="0">
                <a:latin typeface="Arial"/>
              </a:rPr>
              <a:t> </a:t>
            </a:r>
            <a:r>
              <a:rPr lang="en-US" sz="2400" spc="-1" dirty="0" err="1">
                <a:latin typeface="Arial"/>
              </a:rPr>
              <a:t>ra</a:t>
            </a:r>
            <a:r>
              <a:rPr lang="en-US" sz="2400" spc="-1" dirty="0">
                <a:latin typeface="Arial"/>
              </a:rPr>
              <a:t> s[n] </a:t>
            </a:r>
            <a:r>
              <a:rPr lang="en-US" sz="2400" spc="-1" dirty="0" err="1">
                <a:latin typeface="Arial"/>
              </a:rPr>
              <a:t>là</a:t>
            </a:r>
            <a:r>
              <a:rPr lang="en-US" sz="2400" spc="-1" dirty="0">
                <a:latin typeface="Arial"/>
              </a:rPr>
              <a:t> </a:t>
            </a:r>
            <a:r>
              <a:rPr lang="en-US" sz="2400" spc="-1" dirty="0" err="1">
                <a:latin typeface="Arial"/>
              </a:rPr>
              <a:t>tổ</a:t>
            </a:r>
            <a:r>
              <a:rPr lang="en-US" sz="2400" spc="-1" dirty="0">
                <a:latin typeface="Arial"/>
              </a:rPr>
              <a:t> </a:t>
            </a:r>
            <a:r>
              <a:rPr lang="en-US" sz="2400" spc="-1" dirty="0" err="1">
                <a:latin typeface="Arial"/>
              </a:rPr>
              <a:t>hợp</a:t>
            </a:r>
            <a:r>
              <a:rPr lang="en-US" sz="2400" spc="-1" dirty="0">
                <a:latin typeface="Arial"/>
              </a:rPr>
              <a:t> </a:t>
            </a:r>
            <a:r>
              <a:rPr lang="en-US" sz="2400" spc="-1" dirty="0" err="1">
                <a:latin typeface="Arial"/>
              </a:rPr>
              <a:t>tuyến</a:t>
            </a:r>
            <a:r>
              <a:rPr lang="en-US" sz="2400" spc="-1" dirty="0">
                <a:latin typeface="Arial"/>
              </a:rPr>
              <a:t> </a:t>
            </a:r>
            <a:r>
              <a:rPr lang="en-US" sz="2400" spc="-1" dirty="0" err="1">
                <a:latin typeface="Arial"/>
              </a:rPr>
              <a:t>tính</a:t>
            </a:r>
            <a:r>
              <a:rPr lang="en-US" sz="2400" spc="-1" dirty="0">
                <a:latin typeface="Arial"/>
              </a:rPr>
              <a:t> </a:t>
            </a:r>
            <a:r>
              <a:rPr lang="en-US" sz="2400" spc="-1" dirty="0" err="1">
                <a:latin typeface="Arial"/>
              </a:rPr>
              <a:t>của</a:t>
            </a:r>
            <a:r>
              <a:rPr lang="en-US" sz="2400" spc="-1" dirty="0">
                <a:latin typeface="Arial"/>
              </a:rPr>
              <a:t> </a:t>
            </a:r>
            <a:r>
              <a:rPr lang="en-US" sz="2400" spc="-1" dirty="0" err="1">
                <a:latin typeface="Arial"/>
              </a:rPr>
              <a:t>các</a:t>
            </a:r>
            <a:r>
              <a:rPr lang="en-US" sz="2400" spc="-1" dirty="0">
                <a:latin typeface="Arial"/>
              </a:rPr>
              <a:t> </a:t>
            </a:r>
            <a:r>
              <a:rPr lang="en-US" sz="2400" spc="-1" dirty="0" err="1">
                <a:latin typeface="Arial"/>
              </a:rPr>
              <a:t>mẫu</a:t>
            </a:r>
            <a:r>
              <a:rPr lang="en-US" sz="2400" spc="-1" dirty="0">
                <a:latin typeface="Arial"/>
              </a:rPr>
              <a:t> </a:t>
            </a:r>
            <a:r>
              <a:rPr lang="en-US" sz="2400" spc="-1" dirty="0" err="1">
                <a:latin typeface="Arial"/>
              </a:rPr>
              <a:t>tạo</a:t>
            </a:r>
            <a:r>
              <a:rPr lang="en-US" sz="2400" spc="-1" dirty="0">
                <a:latin typeface="Arial"/>
              </a:rPr>
              <a:t> </a:t>
            </a:r>
            <a:r>
              <a:rPr lang="en-US" sz="2400" spc="-1" dirty="0" err="1">
                <a:latin typeface="Arial"/>
              </a:rPr>
              <a:t>ra</a:t>
            </a:r>
            <a:r>
              <a:rPr lang="en-US" sz="2400" spc="-1" dirty="0">
                <a:latin typeface="Arial"/>
              </a:rPr>
              <a:t> </a:t>
            </a:r>
            <a:r>
              <a:rPr lang="en-US" sz="2400" spc="-1" dirty="0" err="1">
                <a:latin typeface="Arial"/>
              </a:rPr>
              <a:t>trước</a:t>
            </a:r>
            <a:r>
              <a:rPr lang="en-US" sz="2400" spc="-1" dirty="0">
                <a:latin typeface="Arial"/>
              </a:rPr>
              <a:t> </a:t>
            </a:r>
            <a:r>
              <a:rPr lang="en-US" sz="2400" spc="-1" dirty="0" err="1">
                <a:latin typeface="Arial"/>
              </a:rPr>
              <a:t>nó</a:t>
            </a:r>
            <a:r>
              <a:rPr lang="en-US" sz="2400" spc="-1" dirty="0">
                <a:latin typeface="Arial"/>
              </a:rPr>
              <a:t> s[n – k]</a:t>
            </a:r>
          </a:p>
          <a:p>
            <a:pPr marL="432000" indent="-324000">
              <a:spcBef>
                <a:spcPts val="1417"/>
              </a:spcBef>
              <a:buClr>
                <a:srgbClr val="000000"/>
              </a:buClr>
              <a:buSzPct val="45000"/>
              <a:buFont typeface="Wingdings" charset="2"/>
              <a:buChar char=""/>
            </a:pPr>
            <a:endParaRPr lang="en-US" sz="2400" b="0" strike="noStrike" spc="-1" dirty="0">
              <a:latin typeface="Arial"/>
            </a:endParaRPr>
          </a:p>
          <a:p>
            <a:pPr marL="432000" indent="-324000">
              <a:spcBef>
                <a:spcPts val="1417"/>
              </a:spcBef>
              <a:buClr>
                <a:srgbClr val="000000"/>
              </a:buClr>
              <a:buSzPct val="45000"/>
              <a:buFont typeface="Wingdings" charset="2"/>
              <a:buChar char=""/>
            </a:pPr>
            <a:endParaRPr lang="en-US" sz="2400" spc="-1" dirty="0">
              <a:latin typeface="Arial"/>
            </a:endParaRPr>
          </a:p>
          <a:p>
            <a:pPr marL="432000" indent="-324000">
              <a:spcBef>
                <a:spcPts val="1417"/>
              </a:spcBef>
              <a:buClr>
                <a:srgbClr val="000000"/>
              </a:buClr>
              <a:buSzPct val="45000"/>
              <a:buFont typeface="Wingdings" charset="2"/>
              <a:buChar char=""/>
            </a:pPr>
            <a:r>
              <a:rPr lang="en-US" sz="2400" spc="-1" dirty="0">
                <a:latin typeface="Arial"/>
              </a:rPr>
              <a:t>Ở </a:t>
            </a:r>
            <a:r>
              <a:rPr lang="en-US" sz="2400" spc="-1" dirty="0" err="1">
                <a:latin typeface="Arial"/>
              </a:rPr>
              <a:t>đây</a:t>
            </a:r>
            <a:r>
              <a:rPr lang="en-US" sz="2400" spc="-1" dirty="0">
                <a:latin typeface="Arial"/>
              </a:rPr>
              <a:t> </a:t>
            </a:r>
            <a:r>
              <a:rPr lang="en-US" sz="2400" spc="-1" dirty="0" err="1">
                <a:latin typeface="Arial"/>
              </a:rPr>
              <a:t>ak</a:t>
            </a:r>
            <a:r>
              <a:rPr lang="en-US" sz="2400" spc="-1" dirty="0">
                <a:latin typeface="Arial"/>
              </a:rPr>
              <a:t> </a:t>
            </a:r>
            <a:r>
              <a:rPr lang="en-US" sz="2400" spc="-1" dirty="0" err="1">
                <a:latin typeface="Arial"/>
              </a:rPr>
              <a:t>là</a:t>
            </a:r>
            <a:r>
              <a:rPr lang="en-US" sz="2400" spc="-1" dirty="0">
                <a:latin typeface="Arial"/>
              </a:rPr>
              <a:t> </a:t>
            </a:r>
            <a:r>
              <a:rPr lang="en-US" sz="2400" spc="-1" dirty="0" err="1">
                <a:latin typeface="Arial"/>
              </a:rPr>
              <a:t>các</a:t>
            </a:r>
            <a:r>
              <a:rPr lang="en-US" sz="2400" spc="-1" dirty="0">
                <a:latin typeface="Arial"/>
              </a:rPr>
              <a:t> </a:t>
            </a:r>
            <a:r>
              <a:rPr lang="en-US" sz="2400" spc="-1" dirty="0" err="1">
                <a:latin typeface="Arial"/>
              </a:rPr>
              <a:t>hệ</a:t>
            </a:r>
            <a:r>
              <a:rPr lang="en-US" sz="2400" spc="-1" dirty="0">
                <a:latin typeface="Arial"/>
              </a:rPr>
              <a:t> </a:t>
            </a:r>
            <a:r>
              <a:rPr lang="en-US" sz="2400" spc="-1" dirty="0" err="1">
                <a:latin typeface="Arial"/>
              </a:rPr>
              <a:t>số</a:t>
            </a:r>
            <a:r>
              <a:rPr lang="en-US" sz="2400" spc="-1" dirty="0">
                <a:latin typeface="Arial"/>
              </a:rPr>
              <a:t> </a:t>
            </a:r>
            <a:r>
              <a:rPr lang="en-US" sz="2400" spc="-1" dirty="0" err="1">
                <a:latin typeface="Arial"/>
              </a:rPr>
              <a:t>cần</a:t>
            </a:r>
            <a:r>
              <a:rPr lang="en-US" sz="2400" spc="-1" dirty="0">
                <a:latin typeface="Arial"/>
              </a:rPr>
              <a:t> </a:t>
            </a:r>
            <a:r>
              <a:rPr lang="en-US" sz="2400" spc="-1" dirty="0" err="1">
                <a:latin typeface="Arial"/>
              </a:rPr>
              <a:t>tìm</a:t>
            </a:r>
            <a:r>
              <a:rPr lang="en-US" sz="2400" spc="-1" dirty="0">
                <a:latin typeface="Arial"/>
              </a:rPr>
              <a:t> </a:t>
            </a:r>
            <a:r>
              <a:rPr lang="en-US" sz="2400" spc="-1" dirty="0" err="1">
                <a:latin typeface="Arial"/>
              </a:rPr>
              <a:t>của</a:t>
            </a:r>
            <a:r>
              <a:rPr lang="en-US" sz="2400" spc="-1" dirty="0">
                <a:latin typeface="Arial"/>
              </a:rPr>
              <a:t> </a:t>
            </a:r>
            <a:r>
              <a:rPr lang="en-US" sz="2400" spc="-1" dirty="0" err="1">
                <a:latin typeface="Arial"/>
              </a:rPr>
              <a:t>bộ</a:t>
            </a:r>
            <a:r>
              <a:rPr lang="en-US" sz="2400" spc="-1" dirty="0">
                <a:latin typeface="Arial"/>
              </a:rPr>
              <a:t> </a:t>
            </a:r>
            <a:r>
              <a:rPr lang="en-US" sz="2400" spc="-1" dirty="0" err="1">
                <a:latin typeface="Arial"/>
              </a:rPr>
              <a:t>dự</a:t>
            </a:r>
            <a:r>
              <a:rPr lang="en-US" sz="2400" spc="-1" dirty="0">
                <a:latin typeface="Arial"/>
              </a:rPr>
              <a:t> </a:t>
            </a:r>
            <a:r>
              <a:rPr lang="en-US" sz="2400" spc="-1" dirty="0" err="1">
                <a:latin typeface="Arial"/>
              </a:rPr>
              <a:t>đoán</a:t>
            </a:r>
            <a:r>
              <a:rPr lang="en-US" sz="2400" spc="-1" dirty="0">
                <a:latin typeface="Arial"/>
              </a:rPr>
              <a:t> </a:t>
            </a:r>
            <a:r>
              <a:rPr lang="en-US" sz="2400" spc="-1" dirty="0" err="1">
                <a:latin typeface="Arial"/>
              </a:rPr>
              <a:t>cấp</a:t>
            </a:r>
            <a:r>
              <a:rPr lang="en-US" sz="2400" spc="-1" dirty="0">
                <a:latin typeface="Arial"/>
              </a:rPr>
              <a:t> p, e[n] </a:t>
            </a:r>
            <a:r>
              <a:rPr lang="en-US" sz="2400" spc="-1" dirty="0" err="1">
                <a:latin typeface="Arial"/>
              </a:rPr>
              <a:t>là</a:t>
            </a:r>
            <a:r>
              <a:rPr lang="en-US" sz="2400" spc="-1" dirty="0">
                <a:latin typeface="Arial"/>
              </a:rPr>
              <a:t> </a:t>
            </a:r>
            <a:r>
              <a:rPr lang="en-US" sz="2400" spc="-1" dirty="0" err="1">
                <a:latin typeface="Arial"/>
              </a:rPr>
              <a:t>sai</a:t>
            </a:r>
            <a:r>
              <a:rPr lang="en-US" sz="2400" spc="-1" dirty="0">
                <a:latin typeface="Arial"/>
              </a:rPr>
              <a:t> </a:t>
            </a:r>
            <a:r>
              <a:rPr lang="en-US" sz="2400" spc="-1" dirty="0" err="1">
                <a:latin typeface="Arial"/>
              </a:rPr>
              <a:t>số</a:t>
            </a:r>
            <a:r>
              <a:rPr lang="en-US" sz="2400" spc="-1" dirty="0">
                <a:latin typeface="Arial"/>
              </a:rPr>
              <a:t> </a:t>
            </a:r>
            <a:r>
              <a:rPr lang="en-US" sz="2400" spc="-1" dirty="0" err="1">
                <a:latin typeface="Arial"/>
              </a:rPr>
              <a:t>dự</a:t>
            </a:r>
            <a:r>
              <a:rPr lang="en-US" sz="2400" spc="-1" dirty="0">
                <a:latin typeface="Arial"/>
              </a:rPr>
              <a:t> </a:t>
            </a:r>
            <a:r>
              <a:rPr lang="en-US" sz="2400" spc="-1" dirty="0" err="1">
                <a:latin typeface="Arial"/>
              </a:rPr>
              <a:t>đoán</a:t>
            </a:r>
            <a:r>
              <a:rPr lang="en-US" sz="2400" spc="-1" dirty="0">
                <a:latin typeface="Arial"/>
              </a:rPr>
              <a:t> </a:t>
            </a:r>
            <a:r>
              <a:rPr lang="en-US" sz="2400" spc="-1" dirty="0" err="1">
                <a:latin typeface="Arial"/>
              </a:rPr>
              <a:t>mẫu</a:t>
            </a:r>
            <a:r>
              <a:rPr lang="en-US" sz="2400" spc="-1" dirty="0">
                <a:latin typeface="Arial"/>
              </a:rPr>
              <a:t> s[n], p </a:t>
            </a:r>
            <a:r>
              <a:rPr lang="en-US" sz="2400" spc="-1" dirty="0" err="1">
                <a:latin typeface="Arial"/>
              </a:rPr>
              <a:t>Nếu</a:t>
            </a:r>
            <a:r>
              <a:rPr lang="en-US" sz="2400" spc="-1" dirty="0">
                <a:latin typeface="Arial"/>
              </a:rPr>
              <a:t> </a:t>
            </a:r>
            <a:r>
              <a:rPr lang="en-US" sz="2400" spc="-1" dirty="0" err="1">
                <a:latin typeface="Arial"/>
              </a:rPr>
              <a:t>dự</a:t>
            </a:r>
            <a:r>
              <a:rPr lang="en-US" sz="2400" spc="-1" dirty="0">
                <a:latin typeface="Arial"/>
              </a:rPr>
              <a:t> </a:t>
            </a:r>
            <a:r>
              <a:rPr lang="en-US" sz="2400" spc="-1" dirty="0" err="1">
                <a:latin typeface="Arial"/>
              </a:rPr>
              <a:t>đoán</a:t>
            </a:r>
            <a:r>
              <a:rPr lang="en-US" sz="2400" spc="-1" dirty="0">
                <a:latin typeface="Arial"/>
              </a:rPr>
              <a:t> </a:t>
            </a:r>
            <a:r>
              <a:rPr lang="en-US" sz="2400" spc="-1" dirty="0" err="1">
                <a:latin typeface="Arial"/>
              </a:rPr>
              <a:t>đúng</a:t>
            </a:r>
            <a:r>
              <a:rPr lang="en-US" sz="2400" spc="-1" dirty="0">
                <a:latin typeface="Arial"/>
              </a:rPr>
              <a:t> </a:t>
            </a:r>
            <a:r>
              <a:rPr lang="en-US" sz="2400" spc="-1" dirty="0" err="1">
                <a:latin typeface="Arial"/>
              </a:rPr>
              <a:t>thì</a:t>
            </a:r>
            <a:r>
              <a:rPr lang="en-US" sz="2400" spc="-1" dirty="0">
                <a:latin typeface="Arial"/>
              </a:rPr>
              <a:t> </a:t>
            </a:r>
            <a:r>
              <a:rPr lang="en-US" sz="2400" spc="-1" dirty="0" err="1">
                <a:latin typeface="Arial"/>
              </a:rPr>
              <a:t>sai</a:t>
            </a:r>
            <a:r>
              <a:rPr lang="en-US" sz="2400" spc="-1" dirty="0">
                <a:latin typeface="Arial"/>
              </a:rPr>
              <a:t> </a:t>
            </a:r>
            <a:r>
              <a:rPr lang="en-US" sz="2400" spc="-1" dirty="0" err="1">
                <a:latin typeface="Arial"/>
              </a:rPr>
              <a:t>số</a:t>
            </a:r>
            <a:r>
              <a:rPr lang="en-US" sz="2400" spc="-1" dirty="0">
                <a:latin typeface="Arial"/>
              </a:rPr>
              <a:t> e[n] =0. Hay </a:t>
            </a:r>
            <a:r>
              <a:rPr lang="en-US" sz="2400" spc="-1" dirty="0" err="1">
                <a:latin typeface="Arial"/>
              </a:rPr>
              <a:t>phương</a:t>
            </a:r>
            <a:r>
              <a:rPr lang="en-US" sz="2400" spc="-1" dirty="0">
                <a:latin typeface="Arial"/>
              </a:rPr>
              <a:t> </a:t>
            </a:r>
            <a:r>
              <a:rPr lang="en-US" sz="2400" spc="-1" dirty="0" err="1">
                <a:latin typeface="Arial"/>
              </a:rPr>
              <a:t>trình</a:t>
            </a:r>
            <a:r>
              <a:rPr lang="en-US" sz="2400" spc="-1" dirty="0">
                <a:latin typeface="Arial"/>
              </a:rPr>
              <a:t> </a:t>
            </a:r>
            <a:r>
              <a:rPr lang="en-US" sz="2400" spc="-1" dirty="0" err="1">
                <a:latin typeface="Arial"/>
              </a:rPr>
              <a:t>trên</a:t>
            </a:r>
            <a:r>
              <a:rPr lang="en-US" sz="2400" spc="-1" dirty="0">
                <a:latin typeface="Arial"/>
              </a:rPr>
              <a:t> </a:t>
            </a:r>
            <a:r>
              <a:rPr lang="en-US" sz="2400" spc="-1" dirty="0" err="1">
                <a:latin typeface="Arial"/>
              </a:rPr>
              <a:t>khi</a:t>
            </a:r>
            <a:r>
              <a:rPr lang="en-US" sz="2400" spc="-1" dirty="0">
                <a:latin typeface="Arial"/>
              </a:rPr>
              <a:t> e[n] = 0 </a:t>
            </a:r>
            <a:r>
              <a:rPr lang="en-US" sz="2400" spc="-1" dirty="0" err="1">
                <a:latin typeface="Arial"/>
              </a:rPr>
              <a:t>là</a:t>
            </a:r>
            <a:r>
              <a:rPr lang="en-US" sz="2400" spc="-1" dirty="0">
                <a:latin typeface="Arial"/>
              </a:rPr>
              <a:t> </a:t>
            </a:r>
            <a:r>
              <a:rPr lang="en-US" sz="2400" spc="-1" dirty="0" err="1">
                <a:latin typeface="Arial"/>
              </a:rPr>
              <a:t>phương</a:t>
            </a:r>
            <a:r>
              <a:rPr lang="en-US" sz="2400" spc="-1" dirty="0">
                <a:latin typeface="Arial"/>
              </a:rPr>
              <a:t> </a:t>
            </a:r>
            <a:r>
              <a:rPr lang="en-US" sz="2400" spc="-1" dirty="0" err="1">
                <a:latin typeface="Arial"/>
              </a:rPr>
              <a:t>trình</a:t>
            </a:r>
            <a:r>
              <a:rPr lang="en-US" sz="2400" spc="-1" dirty="0">
                <a:latin typeface="Arial"/>
              </a:rPr>
              <a:t> </a:t>
            </a:r>
            <a:r>
              <a:rPr lang="en-US" sz="2400" spc="-1" dirty="0" err="1">
                <a:latin typeface="Arial"/>
              </a:rPr>
              <a:t>sai</a:t>
            </a:r>
            <a:r>
              <a:rPr lang="en-US" sz="2400" spc="-1" dirty="0">
                <a:latin typeface="Arial"/>
              </a:rPr>
              <a:t> </a:t>
            </a:r>
            <a:r>
              <a:rPr lang="en-US" sz="2400" spc="-1" dirty="0" err="1">
                <a:latin typeface="Arial"/>
              </a:rPr>
              <a:t>phân</a:t>
            </a:r>
            <a:r>
              <a:rPr lang="en-US" sz="2400" spc="-1" dirty="0">
                <a:latin typeface="Arial"/>
              </a:rPr>
              <a:t> </a:t>
            </a:r>
            <a:r>
              <a:rPr lang="en-US" sz="2400" spc="-1" dirty="0" err="1">
                <a:latin typeface="Arial"/>
              </a:rPr>
              <a:t>của</a:t>
            </a:r>
            <a:r>
              <a:rPr lang="en-US" sz="2400" spc="-1" dirty="0">
                <a:latin typeface="Arial"/>
              </a:rPr>
              <a:t> 1 </a:t>
            </a:r>
            <a:r>
              <a:rPr lang="en-US" sz="2400" spc="-1" dirty="0" err="1">
                <a:latin typeface="Arial"/>
              </a:rPr>
              <a:t>nguồn</a:t>
            </a:r>
            <a:r>
              <a:rPr lang="en-US" sz="2400" spc="-1" dirty="0">
                <a:latin typeface="Arial"/>
              </a:rPr>
              <a:t> </a:t>
            </a:r>
            <a:r>
              <a:rPr lang="en-US" sz="2400" spc="-1" dirty="0" err="1">
                <a:latin typeface="Arial"/>
              </a:rPr>
              <a:t>tạo</a:t>
            </a:r>
            <a:r>
              <a:rPr lang="en-US" sz="2400" spc="-1" dirty="0">
                <a:latin typeface="Arial"/>
              </a:rPr>
              <a:t> </a:t>
            </a:r>
            <a:r>
              <a:rPr lang="en-US" sz="2400" spc="-1" dirty="0" err="1">
                <a:latin typeface="Arial"/>
              </a:rPr>
              <a:t>ra</a:t>
            </a:r>
            <a:r>
              <a:rPr lang="en-US" sz="2400" spc="-1" dirty="0">
                <a:latin typeface="Arial"/>
              </a:rPr>
              <a:t> </a:t>
            </a:r>
            <a:r>
              <a:rPr lang="en-US" sz="2400" spc="-1" dirty="0" err="1">
                <a:latin typeface="Arial"/>
              </a:rPr>
              <a:t>các</a:t>
            </a:r>
            <a:r>
              <a:rPr lang="en-US" sz="2400" spc="-1" dirty="0">
                <a:latin typeface="Arial"/>
              </a:rPr>
              <a:t> </a:t>
            </a:r>
            <a:r>
              <a:rPr lang="en-US" sz="2400" spc="-1" dirty="0" err="1">
                <a:latin typeface="Arial"/>
              </a:rPr>
              <a:t>mẫu</a:t>
            </a:r>
            <a:r>
              <a:rPr lang="en-US" sz="2400" spc="-1" dirty="0">
                <a:latin typeface="Arial"/>
              </a:rPr>
              <a:t> tin s[n]</a:t>
            </a:r>
            <a:endParaRPr lang="en-US" sz="2400" b="0" strike="noStrike" spc="-1" dirty="0">
              <a:latin typeface="Aria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793" y="4001628"/>
            <a:ext cx="4886325" cy="960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25309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TextShape 1"/>
          <p:cNvSpPr txBox="1"/>
          <p:nvPr/>
        </p:nvSpPr>
        <p:spPr>
          <a:xfrm>
            <a:off x="609480" y="273600"/>
            <a:ext cx="10972440" cy="1144800"/>
          </a:xfrm>
          <a:prstGeom prst="rect">
            <a:avLst/>
          </a:prstGeom>
          <a:noFill/>
          <a:ln>
            <a:noFill/>
          </a:ln>
        </p:spPr>
        <p:txBody>
          <a:bodyPr lIns="0" tIns="0" rIns="0" bIns="0" anchor="ctr"/>
          <a:lstStyle/>
          <a:p>
            <a:pPr algn="ctr"/>
            <a:r>
              <a:rPr lang="en-US" sz="4400" spc="-1" dirty="0">
                <a:latin typeface="Arial"/>
              </a:rPr>
              <a:t>4.10.2. </a:t>
            </a:r>
            <a:r>
              <a:rPr lang="en-US" sz="4400" spc="-1" dirty="0" err="1">
                <a:latin typeface="Arial"/>
              </a:rPr>
              <a:t>Mã</a:t>
            </a:r>
            <a:r>
              <a:rPr lang="en-US" sz="4400" spc="-1" dirty="0">
                <a:latin typeface="Arial"/>
              </a:rPr>
              <a:t> </a:t>
            </a:r>
            <a:r>
              <a:rPr lang="en-US" sz="4400" spc="-1" dirty="0" err="1">
                <a:latin typeface="Arial"/>
              </a:rPr>
              <a:t>hóa</a:t>
            </a:r>
            <a:r>
              <a:rPr lang="en-US" sz="4400" spc="-1" dirty="0">
                <a:latin typeface="Arial"/>
              </a:rPr>
              <a:t> </a:t>
            </a:r>
            <a:r>
              <a:rPr lang="en-US" sz="4400" spc="-1" dirty="0" err="1">
                <a:latin typeface="Arial"/>
              </a:rPr>
              <a:t>theo</a:t>
            </a:r>
            <a:r>
              <a:rPr lang="en-US" sz="4400" spc="-1" dirty="0">
                <a:latin typeface="Arial"/>
              </a:rPr>
              <a:t> </a:t>
            </a:r>
            <a:r>
              <a:rPr lang="en-US" sz="4400" spc="-1" dirty="0" err="1">
                <a:latin typeface="Arial"/>
              </a:rPr>
              <a:t>mô</a:t>
            </a:r>
            <a:r>
              <a:rPr lang="en-US" sz="4400" spc="-1" dirty="0">
                <a:latin typeface="Arial"/>
              </a:rPr>
              <a:t> </a:t>
            </a:r>
            <a:r>
              <a:rPr lang="en-US" sz="4400" spc="-1" dirty="0" err="1">
                <a:latin typeface="Arial"/>
              </a:rPr>
              <a:t>hình</a:t>
            </a:r>
            <a:r>
              <a:rPr lang="en-US" sz="4400" spc="-1" dirty="0">
                <a:latin typeface="Arial"/>
              </a:rPr>
              <a:t> </a:t>
            </a:r>
            <a:r>
              <a:rPr lang="en-US" sz="4400" spc="-1" dirty="0" err="1">
                <a:latin typeface="Arial"/>
              </a:rPr>
              <a:t>nguồn</a:t>
            </a:r>
            <a:endParaRPr lang="en-US" sz="4400" b="0" strike="noStrike" spc="-1" dirty="0">
              <a:latin typeface="Arial"/>
            </a:endParaRPr>
          </a:p>
        </p:txBody>
      </p:sp>
      <p:sp>
        <p:nvSpPr>
          <p:cNvPr id="523" name="TextShape 2"/>
          <p:cNvSpPr txBox="1"/>
          <p:nvPr/>
        </p:nvSpPr>
        <p:spPr>
          <a:xfrm>
            <a:off x="609480" y="1604519"/>
            <a:ext cx="10972440" cy="4462905"/>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US" sz="2400" spc="-1" dirty="0" err="1">
                <a:latin typeface="Arial"/>
              </a:rPr>
              <a:t>Phương</a:t>
            </a:r>
            <a:r>
              <a:rPr lang="en-US" sz="2400" spc="-1" dirty="0">
                <a:latin typeface="Arial"/>
              </a:rPr>
              <a:t> </a:t>
            </a:r>
            <a:r>
              <a:rPr lang="en-US" sz="2400" spc="-1" dirty="0" err="1">
                <a:latin typeface="Arial"/>
              </a:rPr>
              <a:t>trình</a:t>
            </a:r>
            <a:r>
              <a:rPr lang="en-US" sz="2400" spc="-1" dirty="0">
                <a:latin typeface="Arial"/>
              </a:rPr>
              <a:t> </a:t>
            </a:r>
            <a:r>
              <a:rPr lang="en-US" sz="2400" spc="-1" dirty="0" err="1">
                <a:latin typeface="Arial"/>
              </a:rPr>
              <a:t>trên</a:t>
            </a:r>
            <a:r>
              <a:rPr lang="en-US" sz="2400" spc="-1" dirty="0">
                <a:latin typeface="Arial"/>
              </a:rPr>
              <a:t> </a:t>
            </a:r>
            <a:r>
              <a:rPr lang="en-US" sz="2400" spc="-1" dirty="0" err="1">
                <a:latin typeface="Arial"/>
              </a:rPr>
              <a:t>có</a:t>
            </a:r>
            <a:r>
              <a:rPr lang="en-US" sz="2400" spc="-1" dirty="0">
                <a:latin typeface="Arial"/>
              </a:rPr>
              <a:t> </a:t>
            </a:r>
            <a:r>
              <a:rPr lang="en-US" sz="2400" spc="-1" dirty="0" err="1">
                <a:latin typeface="Arial"/>
              </a:rPr>
              <a:t>thể</a:t>
            </a:r>
            <a:r>
              <a:rPr lang="en-US" sz="2400" spc="-1" dirty="0">
                <a:latin typeface="Arial"/>
              </a:rPr>
              <a:t> </a:t>
            </a:r>
            <a:r>
              <a:rPr lang="en-US" sz="2400" spc="-1" dirty="0" err="1">
                <a:latin typeface="Arial"/>
              </a:rPr>
              <a:t>coi</a:t>
            </a:r>
            <a:r>
              <a:rPr lang="en-US" sz="2400" spc="-1" dirty="0">
                <a:latin typeface="Arial"/>
              </a:rPr>
              <a:t> </a:t>
            </a:r>
            <a:r>
              <a:rPr lang="en-US" sz="2400" spc="-1" dirty="0" err="1">
                <a:latin typeface="Arial"/>
              </a:rPr>
              <a:t>là</a:t>
            </a:r>
            <a:r>
              <a:rPr lang="en-US" sz="2400" spc="-1" dirty="0">
                <a:latin typeface="Arial"/>
              </a:rPr>
              <a:t> </a:t>
            </a:r>
            <a:r>
              <a:rPr lang="en-US" sz="2400" spc="-1" dirty="0" err="1">
                <a:latin typeface="Arial"/>
              </a:rPr>
              <a:t>phương</a:t>
            </a:r>
            <a:r>
              <a:rPr lang="en-US" sz="2400" spc="-1" dirty="0">
                <a:latin typeface="Arial"/>
              </a:rPr>
              <a:t> </a:t>
            </a:r>
            <a:r>
              <a:rPr lang="en-US" sz="2400" spc="-1" dirty="0" err="1">
                <a:latin typeface="Arial"/>
              </a:rPr>
              <a:t>trình</a:t>
            </a:r>
            <a:r>
              <a:rPr lang="en-US" sz="2400" spc="-1" dirty="0">
                <a:latin typeface="Arial"/>
              </a:rPr>
              <a:t> </a:t>
            </a:r>
            <a:r>
              <a:rPr lang="en-US" sz="2400" spc="-1" dirty="0" err="1">
                <a:latin typeface="Arial"/>
              </a:rPr>
              <a:t>sai</a:t>
            </a:r>
            <a:r>
              <a:rPr lang="en-US" sz="2400" spc="-1" dirty="0">
                <a:latin typeface="Arial"/>
              </a:rPr>
              <a:t> </a:t>
            </a:r>
            <a:r>
              <a:rPr lang="en-US" sz="2400" spc="-1" dirty="0" err="1">
                <a:latin typeface="Arial"/>
              </a:rPr>
              <a:t>phân</a:t>
            </a:r>
            <a:r>
              <a:rPr lang="en-US" sz="2400" spc="-1" dirty="0">
                <a:latin typeface="Arial"/>
              </a:rPr>
              <a:t> </a:t>
            </a:r>
            <a:r>
              <a:rPr lang="en-US" sz="2400" spc="-1" dirty="0" err="1">
                <a:latin typeface="Arial"/>
              </a:rPr>
              <a:t>của</a:t>
            </a:r>
            <a:r>
              <a:rPr lang="en-US" sz="2400" spc="-1" dirty="0">
                <a:latin typeface="Arial"/>
              </a:rPr>
              <a:t> 1 </a:t>
            </a:r>
            <a:r>
              <a:rPr lang="en-US" sz="2400" spc="-1" dirty="0" err="1">
                <a:latin typeface="Arial"/>
              </a:rPr>
              <a:t>hệ</a:t>
            </a:r>
            <a:r>
              <a:rPr lang="en-US" sz="2400" spc="-1" dirty="0">
                <a:latin typeface="Arial"/>
              </a:rPr>
              <a:t> </a:t>
            </a:r>
            <a:r>
              <a:rPr lang="en-US" sz="2400" spc="-1" dirty="0" err="1">
                <a:latin typeface="Arial"/>
              </a:rPr>
              <a:t>tuyến</a:t>
            </a:r>
            <a:r>
              <a:rPr lang="en-US" sz="2400" spc="-1" dirty="0">
                <a:latin typeface="Arial"/>
              </a:rPr>
              <a:t> </a:t>
            </a:r>
            <a:r>
              <a:rPr lang="en-US" sz="2400" spc="-1" dirty="0" err="1">
                <a:latin typeface="Arial"/>
              </a:rPr>
              <a:t>tính</a:t>
            </a:r>
            <a:r>
              <a:rPr lang="en-US" sz="2400" spc="-1" dirty="0">
                <a:latin typeface="Arial"/>
              </a:rPr>
              <a:t> </a:t>
            </a:r>
            <a:r>
              <a:rPr lang="en-US" sz="2400" spc="-1" dirty="0" err="1">
                <a:latin typeface="Arial"/>
              </a:rPr>
              <a:t>bất</a:t>
            </a:r>
            <a:r>
              <a:rPr lang="en-US" sz="2400" spc="-1" dirty="0">
                <a:latin typeface="Arial"/>
              </a:rPr>
              <a:t> </a:t>
            </a:r>
            <a:r>
              <a:rPr lang="en-US" sz="2400" spc="-1" dirty="0" err="1">
                <a:latin typeface="Arial"/>
              </a:rPr>
              <a:t>biến</a:t>
            </a:r>
            <a:r>
              <a:rPr lang="en-US" sz="2400" spc="-1" dirty="0">
                <a:latin typeface="Arial"/>
              </a:rPr>
              <a:t> </a:t>
            </a:r>
            <a:r>
              <a:rPr lang="en-US" sz="2400" spc="-1" dirty="0" err="1">
                <a:latin typeface="Arial"/>
              </a:rPr>
              <a:t>với</a:t>
            </a:r>
            <a:r>
              <a:rPr lang="en-US" sz="2400" spc="-1" dirty="0">
                <a:latin typeface="Arial"/>
              </a:rPr>
              <a:t> </a:t>
            </a:r>
            <a:r>
              <a:rPr lang="en-US" sz="2400" spc="-1" dirty="0" err="1">
                <a:latin typeface="Arial"/>
              </a:rPr>
              <a:t>đầu</a:t>
            </a:r>
            <a:r>
              <a:rPr lang="en-US" sz="2400" spc="-1" dirty="0">
                <a:latin typeface="Arial"/>
              </a:rPr>
              <a:t> </a:t>
            </a:r>
            <a:r>
              <a:rPr lang="en-US" sz="2400" spc="-1" dirty="0" err="1">
                <a:latin typeface="Arial"/>
              </a:rPr>
              <a:t>vào</a:t>
            </a:r>
            <a:r>
              <a:rPr lang="en-US" sz="2400" spc="-1" dirty="0">
                <a:latin typeface="Arial"/>
              </a:rPr>
              <a:t> </a:t>
            </a:r>
            <a:r>
              <a:rPr lang="en-US" sz="2400" spc="-1" dirty="0" err="1">
                <a:latin typeface="Arial"/>
              </a:rPr>
              <a:t>là</a:t>
            </a:r>
            <a:r>
              <a:rPr lang="en-US" sz="2400" spc="-1" dirty="0">
                <a:latin typeface="Arial"/>
              </a:rPr>
              <a:t> e[n] </a:t>
            </a:r>
            <a:r>
              <a:rPr lang="en-US" sz="2400" spc="-1" dirty="0" err="1">
                <a:latin typeface="Arial"/>
              </a:rPr>
              <a:t>và</a:t>
            </a:r>
            <a:r>
              <a:rPr lang="en-US" sz="2400" spc="-1" dirty="0">
                <a:latin typeface="Arial"/>
              </a:rPr>
              <a:t> </a:t>
            </a:r>
            <a:r>
              <a:rPr lang="en-US" sz="2400" spc="-1" dirty="0" err="1">
                <a:latin typeface="Arial"/>
              </a:rPr>
              <a:t>đầu</a:t>
            </a:r>
            <a:r>
              <a:rPr lang="en-US" sz="2400" spc="-1" dirty="0">
                <a:latin typeface="Arial"/>
              </a:rPr>
              <a:t> </a:t>
            </a:r>
            <a:r>
              <a:rPr lang="en-US" sz="2400" spc="-1" dirty="0" err="1">
                <a:latin typeface="Arial"/>
              </a:rPr>
              <a:t>ra</a:t>
            </a:r>
            <a:r>
              <a:rPr lang="en-US" sz="2400" spc="-1" dirty="0">
                <a:latin typeface="Arial"/>
              </a:rPr>
              <a:t> s[n]. </a:t>
            </a:r>
            <a:r>
              <a:rPr lang="en-US" sz="2400" spc="-1" dirty="0" err="1">
                <a:latin typeface="Arial"/>
              </a:rPr>
              <a:t>Hàm</a:t>
            </a:r>
            <a:r>
              <a:rPr lang="en-US" sz="2400" spc="-1" dirty="0">
                <a:latin typeface="Arial"/>
              </a:rPr>
              <a:t> </a:t>
            </a:r>
            <a:r>
              <a:rPr lang="en-US" sz="2400" spc="-1" dirty="0" err="1">
                <a:latin typeface="Arial"/>
              </a:rPr>
              <a:t>truyền</a:t>
            </a:r>
            <a:r>
              <a:rPr lang="en-US" sz="2400" spc="-1" dirty="0">
                <a:latin typeface="Arial"/>
              </a:rPr>
              <a:t> </a:t>
            </a:r>
            <a:r>
              <a:rPr lang="en-US" sz="2400" spc="-1" dirty="0" err="1">
                <a:latin typeface="Arial"/>
              </a:rPr>
              <a:t>của</a:t>
            </a:r>
            <a:r>
              <a:rPr lang="en-US" sz="2400" spc="-1" dirty="0">
                <a:latin typeface="Arial"/>
              </a:rPr>
              <a:t> </a:t>
            </a:r>
            <a:r>
              <a:rPr lang="en-US" sz="2400" spc="-1" dirty="0" err="1">
                <a:latin typeface="Arial"/>
              </a:rPr>
              <a:t>hệ</a:t>
            </a:r>
            <a:r>
              <a:rPr lang="en-US" sz="2400" spc="-1" dirty="0">
                <a:latin typeface="Arial"/>
              </a:rPr>
              <a:t> </a:t>
            </a:r>
            <a:r>
              <a:rPr lang="en-US" sz="2400" spc="-1" dirty="0" err="1">
                <a:latin typeface="Arial"/>
              </a:rPr>
              <a:t>trong</a:t>
            </a:r>
            <a:r>
              <a:rPr lang="en-US" sz="2400" spc="-1" dirty="0">
                <a:latin typeface="Arial"/>
              </a:rPr>
              <a:t> </a:t>
            </a:r>
            <a:r>
              <a:rPr lang="en-US" sz="2400" spc="-1" dirty="0" err="1">
                <a:latin typeface="Arial"/>
              </a:rPr>
              <a:t>không</a:t>
            </a:r>
            <a:r>
              <a:rPr lang="en-US" sz="2400" spc="-1" dirty="0">
                <a:latin typeface="Arial"/>
              </a:rPr>
              <a:t> </a:t>
            </a:r>
            <a:r>
              <a:rPr lang="en-US" sz="2400" spc="-1" dirty="0" err="1">
                <a:latin typeface="Arial"/>
              </a:rPr>
              <a:t>gian</a:t>
            </a:r>
            <a:r>
              <a:rPr lang="en-US" sz="2400" spc="-1" dirty="0">
                <a:latin typeface="Arial"/>
              </a:rPr>
              <a:t> z:</a:t>
            </a:r>
          </a:p>
          <a:p>
            <a:pPr marL="432000" indent="-324000">
              <a:spcBef>
                <a:spcPts val="1417"/>
              </a:spcBef>
              <a:buClr>
                <a:srgbClr val="000000"/>
              </a:buClr>
              <a:buSzPct val="45000"/>
              <a:buFont typeface="Wingdings" charset="2"/>
              <a:buChar char=""/>
            </a:pPr>
            <a:endParaRPr lang="en-US" sz="2400" b="0" strike="noStrike" spc="-1" dirty="0">
              <a:latin typeface="Arial"/>
            </a:endParaRPr>
          </a:p>
          <a:p>
            <a:pPr marL="432000" indent="-324000">
              <a:spcBef>
                <a:spcPts val="1417"/>
              </a:spcBef>
              <a:buClr>
                <a:srgbClr val="000000"/>
              </a:buClr>
              <a:buSzPct val="45000"/>
              <a:buFont typeface="Wingdings" charset="2"/>
              <a:buChar char=""/>
            </a:pPr>
            <a:endParaRPr lang="en-US" sz="2400" spc="-1" dirty="0">
              <a:latin typeface="Arial"/>
            </a:endParaRPr>
          </a:p>
          <a:p>
            <a:pPr marL="432000" indent="-324000">
              <a:spcBef>
                <a:spcPts val="1417"/>
              </a:spcBef>
              <a:buClr>
                <a:srgbClr val="000000"/>
              </a:buClr>
              <a:buSzPct val="45000"/>
              <a:buFont typeface="Wingdings" charset="2"/>
              <a:buChar char=""/>
            </a:pPr>
            <a:r>
              <a:rPr lang="en-US" sz="2400" spc="-1" dirty="0" err="1">
                <a:latin typeface="Arial"/>
              </a:rPr>
              <a:t>Đây</a:t>
            </a:r>
            <a:r>
              <a:rPr lang="en-US" sz="2400" spc="-1" dirty="0">
                <a:latin typeface="Arial"/>
              </a:rPr>
              <a:t> </a:t>
            </a:r>
            <a:r>
              <a:rPr lang="en-US" sz="2400" spc="-1" dirty="0" err="1">
                <a:latin typeface="Arial"/>
              </a:rPr>
              <a:t>là</a:t>
            </a:r>
            <a:r>
              <a:rPr lang="en-US" sz="2400" spc="-1" dirty="0">
                <a:latin typeface="Arial"/>
              </a:rPr>
              <a:t> </a:t>
            </a:r>
            <a:r>
              <a:rPr lang="en-US" sz="2400" spc="-1" dirty="0" err="1">
                <a:latin typeface="Arial"/>
              </a:rPr>
              <a:t>mô</a:t>
            </a:r>
            <a:r>
              <a:rPr lang="en-US" sz="2400" spc="-1" dirty="0">
                <a:latin typeface="Arial"/>
              </a:rPr>
              <a:t> </a:t>
            </a:r>
            <a:r>
              <a:rPr lang="en-US" sz="2400" spc="-1" dirty="0" err="1">
                <a:latin typeface="Arial"/>
              </a:rPr>
              <a:t>hình</a:t>
            </a:r>
            <a:r>
              <a:rPr lang="en-US" sz="2400" spc="-1" dirty="0">
                <a:latin typeface="Arial"/>
              </a:rPr>
              <a:t> </a:t>
            </a:r>
            <a:r>
              <a:rPr lang="en-US" sz="2400" spc="-1" dirty="0" err="1">
                <a:latin typeface="Arial"/>
              </a:rPr>
              <a:t>của</a:t>
            </a:r>
            <a:r>
              <a:rPr lang="en-US" sz="2400" spc="-1" dirty="0">
                <a:latin typeface="Arial"/>
              </a:rPr>
              <a:t> </a:t>
            </a:r>
            <a:r>
              <a:rPr lang="en-US" sz="2400" spc="-1" dirty="0" err="1">
                <a:latin typeface="Arial"/>
              </a:rPr>
              <a:t>hệ</a:t>
            </a:r>
            <a:r>
              <a:rPr lang="en-US" sz="2400" spc="-1" dirty="0">
                <a:latin typeface="Arial"/>
              </a:rPr>
              <a:t> </a:t>
            </a:r>
            <a:r>
              <a:rPr lang="en-US" sz="2400" spc="-1" dirty="0" err="1">
                <a:latin typeface="Arial"/>
              </a:rPr>
              <a:t>chỉ</a:t>
            </a:r>
            <a:r>
              <a:rPr lang="en-US" sz="2400" spc="-1" dirty="0">
                <a:latin typeface="Arial"/>
              </a:rPr>
              <a:t> </a:t>
            </a:r>
            <a:r>
              <a:rPr lang="en-US" sz="2400" spc="-1" dirty="0" err="1">
                <a:latin typeface="Arial"/>
              </a:rPr>
              <a:t>có</a:t>
            </a:r>
            <a:r>
              <a:rPr lang="en-US" sz="2400" spc="-1" dirty="0">
                <a:latin typeface="Arial"/>
              </a:rPr>
              <a:t> </a:t>
            </a:r>
            <a:r>
              <a:rPr lang="en-US" sz="2400" spc="-1" dirty="0" err="1">
                <a:latin typeface="Arial"/>
              </a:rPr>
              <a:t>các</a:t>
            </a:r>
            <a:r>
              <a:rPr lang="en-US" sz="2400" spc="-1" dirty="0">
                <a:latin typeface="Arial"/>
              </a:rPr>
              <a:t> </a:t>
            </a:r>
            <a:r>
              <a:rPr lang="en-US" sz="2400" spc="-1" dirty="0" err="1">
                <a:latin typeface="Arial"/>
              </a:rPr>
              <a:t>điểm</a:t>
            </a:r>
            <a:r>
              <a:rPr lang="en-US" sz="2400" spc="-1" dirty="0">
                <a:latin typeface="Arial"/>
              </a:rPr>
              <a:t> </a:t>
            </a:r>
            <a:r>
              <a:rPr lang="en-US" sz="2400" spc="-1" dirty="0" err="1">
                <a:latin typeface="Arial"/>
              </a:rPr>
              <a:t>cực</a:t>
            </a:r>
            <a:r>
              <a:rPr lang="en-US" sz="2400" spc="-1" dirty="0">
                <a:latin typeface="Arial"/>
              </a:rPr>
              <a:t> hay </a:t>
            </a:r>
            <a:r>
              <a:rPr lang="en-US" sz="2400" spc="-1" dirty="0" err="1">
                <a:latin typeface="Arial"/>
              </a:rPr>
              <a:t>hệ</a:t>
            </a:r>
            <a:r>
              <a:rPr lang="en-US" sz="2400" spc="-1" dirty="0">
                <a:latin typeface="Arial"/>
              </a:rPr>
              <a:t> </a:t>
            </a:r>
            <a:r>
              <a:rPr lang="en-US" sz="2400" spc="-1" dirty="0" err="1">
                <a:latin typeface="Arial"/>
              </a:rPr>
              <a:t>tự</a:t>
            </a:r>
            <a:r>
              <a:rPr lang="en-US" sz="2400" spc="-1" dirty="0">
                <a:latin typeface="Arial"/>
              </a:rPr>
              <a:t> </a:t>
            </a:r>
            <a:r>
              <a:rPr lang="en-US" sz="2400" spc="-1" dirty="0" err="1">
                <a:latin typeface="Arial"/>
              </a:rPr>
              <a:t>hồi</a:t>
            </a:r>
            <a:r>
              <a:rPr lang="en-US" sz="2400" spc="-1" dirty="0">
                <a:latin typeface="Arial"/>
              </a:rPr>
              <a:t> </a:t>
            </a:r>
            <a:r>
              <a:rPr lang="en-US" sz="2400" spc="-1" dirty="0" err="1">
                <a:latin typeface="Arial"/>
              </a:rPr>
              <a:t>quy</a:t>
            </a:r>
            <a:r>
              <a:rPr lang="en-US" sz="2400" spc="-1" dirty="0">
                <a:latin typeface="Arial"/>
              </a:rPr>
              <a:t> (</a:t>
            </a:r>
            <a:r>
              <a:rPr lang="en-US" sz="2400" spc="-1" dirty="0" err="1">
                <a:latin typeface="Arial"/>
              </a:rPr>
              <a:t>AutoRegressive</a:t>
            </a:r>
            <a:r>
              <a:rPr lang="en-US" sz="2400" spc="-1" dirty="0">
                <a:latin typeface="Arial"/>
              </a:rPr>
              <a:t>)</a:t>
            </a:r>
          </a:p>
          <a:p>
            <a:pPr marL="432000" indent="-324000">
              <a:spcBef>
                <a:spcPts val="1417"/>
              </a:spcBef>
              <a:buClr>
                <a:srgbClr val="000000"/>
              </a:buClr>
              <a:buSzPct val="45000"/>
              <a:buFont typeface="Wingdings" charset="2"/>
              <a:buChar char=""/>
            </a:pPr>
            <a:r>
              <a:rPr lang="en-US" sz="2400" spc="-1" dirty="0" err="1">
                <a:latin typeface="Arial"/>
              </a:rPr>
              <a:t>Để</a:t>
            </a:r>
            <a:r>
              <a:rPr lang="en-US" sz="2400" spc="-1" dirty="0">
                <a:latin typeface="Arial"/>
              </a:rPr>
              <a:t> </a:t>
            </a:r>
            <a:r>
              <a:rPr lang="en-US" sz="2400" spc="-1" dirty="0" err="1">
                <a:latin typeface="Arial"/>
              </a:rPr>
              <a:t>hệ</a:t>
            </a:r>
            <a:r>
              <a:rPr lang="en-US" sz="2400" spc="-1" dirty="0">
                <a:latin typeface="Arial"/>
              </a:rPr>
              <a:t> </a:t>
            </a:r>
            <a:r>
              <a:rPr lang="en-US" sz="2400" spc="-1" dirty="0" err="1">
                <a:latin typeface="Arial"/>
              </a:rPr>
              <a:t>trên</a:t>
            </a:r>
            <a:r>
              <a:rPr lang="en-US" sz="2400" spc="-1" dirty="0">
                <a:latin typeface="Arial"/>
              </a:rPr>
              <a:t> </a:t>
            </a:r>
            <a:r>
              <a:rPr lang="en-US" sz="2400" spc="-1" dirty="0" err="1">
                <a:latin typeface="Arial"/>
              </a:rPr>
              <a:t>trở</a:t>
            </a:r>
            <a:r>
              <a:rPr lang="en-US" sz="2400" spc="-1" dirty="0">
                <a:latin typeface="Arial"/>
              </a:rPr>
              <a:t> </a:t>
            </a:r>
            <a:r>
              <a:rPr lang="en-US" sz="2400" spc="-1" dirty="0" err="1">
                <a:latin typeface="Arial"/>
              </a:rPr>
              <a:t>thành</a:t>
            </a:r>
            <a:r>
              <a:rPr lang="en-US" sz="2400" spc="-1" dirty="0">
                <a:latin typeface="Arial"/>
              </a:rPr>
              <a:t> </a:t>
            </a:r>
            <a:r>
              <a:rPr lang="en-US" sz="2400" spc="-1" dirty="0" err="1">
                <a:latin typeface="Arial"/>
              </a:rPr>
              <a:t>mô</a:t>
            </a:r>
            <a:r>
              <a:rPr lang="en-US" sz="2400" spc="-1" dirty="0">
                <a:latin typeface="Arial"/>
              </a:rPr>
              <a:t> </a:t>
            </a:r>
            <a:r>
              <a:rPr lang="en-US" sz="2400" spc="-1" dirty="0" err="1">
                <a:latin typeface="Arial"/>
              </a:rPr>
              <a:t>hình</a:t>
            </a:r>
            <a:r>
              <a:rPr lang="en-US" sz="2400" spc="-1" dirty="0">
                <a:latin typeface="Arial"/>
              </a:rPr>
              <a:t> </a:t>
            </a:r>
            <a:r>
              <a:rPr lang="en-US" sz="2400" spc="-1" dirty="0" err="1">
                <a:latin typeface="Arial"/>
              </a:rPr>
              <a:t>nguồn</a:t>
            </a:r>
            <a:r>
              <a:rPr lang="en-US" sz="2400" spc="-1" dirty="0">
                <a:latin typeface="Arial"/>
              </a:rPr>
              <a:t> ta </a:t>
            </a:r>
            <a:r>
              <a:rPr lang="en-US" sz="2400" spc="-1" dirty="0" err="1">
                <a:latin typeface="Arial"/>
              </a:rPr>
              <a:t>cần</a:t>
            </a:r>
            <a:r>
              <a:rPr lang="en-US" sz="2400" spc="-1" dirty="0">
                <a:latin typeface="Arial"/>
              </a:rPr>
              <a:t> </a:t>
            </a:r>
            <a:r>
              <a:rPr lang="en-US" sz="2400" spc="-1" dirty="0" err="1">
                <a:latin typeface="Arial"/>
              </a:rPr>
              <a:t>tìm</a:t>
            </a:r>
            <a:r>
              <a:rPr lang="en-US" sz="2400" spc="-1" dirty="0">
                <a:latin typeface="Arial"/>
              </a:rPr>
              <a:t> </a:t>
            </a:r>
            <a:r>
              <a:rPr lang="en-US" sz="2400" spc="-1" dirty="0" err="1">
                <a:latin typeface="Arial"/>
              </a:rPr>
              <a:t>các</a:t>
            </a:r>
            <a:r>
              <a:rPr lang="en-US" sz="2400" spc="-1" dirty="0">
                <a:latin typeface="Arial"/>
              </a:rPr>
              <a:t> </a:t>
            </a:r>
            <a:r>
              <a:rPr lang="en-US" sz="2400" spc="-1" dirty="0" err="1">
                <a:latin typeface="Arial"/>
              </a:rPr>
              <a:t>hệ</a:t>
            </a:r>
            <a:r>
              <a:rPr lang="en-US" sz="2400" spc="-1" dirty="0">
                <a:latin typeface="Arial"/>
              </a:rPr>
              <a:t> </a:t>
            </a:r>
            <a:r>
              <a:rPr lang="en-US" sz="2400" spc="-1" dirty="0" err="1">
                <a:latin typeface="Arial"/>
              </a:rPr>
              <a:t>số</a:t>
            </a:r>
            <a:r>
              <a:rPr lang="en-US" sz="2400" spc="-1" dirty="0">
                <a:latin typeface="Arial"/>
              </a:rPr>
              <a:t> </a:t>
            </a:r>
            <a:r>
              <a:rPr lang="en-US" sz="2400" spc="-1" dirty="0" err="1">
                <a:latin typeface="Arial"/>
              </a:rPr>
              <a:t>ak</a:t>
            </a:r>
            <a:r>
              <a:rPr lang="en-US" sz="2400" spc="-1" dirty="0">
                <a:latin typeface="Arial"/>
              </a:rPr>
              <a:t> </a:t>
            </a:r>
            <a:r>
              <a:rPr lang="en-US" sz="2400" spc="-1" dirty="0" err="1">
                <a:latin typeface="Arial"/>
              </a:rPr>
              <a:t>sao</a:t>
            </a:r>
            <a:r>
              <a:rPr lang="en-US" sz="2400" spc="-1" dirty="0">
                <a:latin typeface="Arial"/>
              </a:rPr>
              <a:t> </a:t>
            </a:r>
            <a:r>
              <a:rPr lang="en-US" sz="2400" spc="-1" dirty="0" err="1">
                <a:latin typeface="Arial"/>
              </a:rPr>
              <a:t>cho</a:t>
            </a:r>
            <a:r>
              <a:rPr lang="en-US" sz="2400" spc="-1" dirty="0">
                <a:latin typeface="Arial"/>
              </a:rPr>
              <a:t> e[n] -&gt; 0 (</a:t>
            </a:r>
            <a:r>
              <a:rPr lang="en-US" sz="2400" spc="-1" dirty="0" err="1">
                <a:latin typeface="Arial"/>
              </a:rPr>
              <a:t>đạt</a:t>
            </a:r>
            <a:r>
              <a:rPr lang="en-US" sz="2400" spc="-1" dirty="0">
                <a:latin typeface="Arial"/>
              </a:rPr>
              <a:t> </a:t>
            </a:r>
            <a:r>
              <a:rPr lang="en-US" sz="2400" spc="-1" dirty="0" err="1">
                <a:latin typeface="Arial"/>
              </a:rPr>
              <a:t>giá</a:t>
            </a:r>
            <a:r>
              <a:rPr lang="en-US" sz="2400" spc="-1" dirty="0">
                <a:latin typeface="Arial"/>
              </a:rPr>
              <a:t> </a:t>
            </a:r>
            <a:r>
              <a:rPr lang="en-US" sz="2400" spc="-1" dirty="0" err="1">
                <a:latin typeface="Arial"/>
              </a:rPr>
              <a:t>trị</a:t>
            </a:r>
            <a:r>
              <a:rPr lang="en-US" sz="2400" spc="-1" dirty="0">
                <a:latin typeface="Arial"/>
              </a:rPr>
              <a:t> </a:t>
            </a:r>
            <a:r>
              <a:rPr lang="en-US" sz="2400" spc="-1" dirty="0" err="1">
                <a:latin typeface="Arial"/>
              </a:rPr>
              <a:t>cực</a:t>
            </a:r>
            <a:r>
              <a:rPr lang="en-US" sz="2400" spc="-1" dirty="0">
                <a:latin typeface="Arial"/>
              </a:rPr>
              <a:t> </a:t>
            </a:r>
            <a:r>
              <a:rPr lang="en-US" sz="2400" spc="-1" dirty="0" err="1">
                <a:latin typeface="Arial"/>
              </a:rPr>
              <a:t>tiểu</a:t>
            </a:r>
            <a:r>
              <a:rPr lang="en-US" sz="2400" spc="-1" dirty="0">
                <a:latin typeface="Arial"/>
              </a:rPr>
              <a:t>)</a:t>
            </a:r>
            <a:endParaRPr lang="en-US" sz="2400" b="0" strike="noStrike" spc="-1" dirty="0">
              <a:latin typeface="Aria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7250" y="2510246"/>
            <a:ext cx="56769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336840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TextShape 1"/>
          <p:cNvSpPr txBox="1"/>
          <p:nvPr/>
        </p:nvSpPr>
        <p:spPr>
          <a:xfrm>
            <a:off x="609480" y="273600"/>
            <a:ext cx="10972440" cy="1144800"/>
          </a:xfrm>
          <a:prstGeom prst="rect">
            <a:avLst/>
          </a:prstGeom>
          <a:noFill/>
          <a:ln>
            <a:noFill/>
          </a:ln>
        </p:spPr>
        <p:txBody>
          <a:bodyPr lIns="0" tIns="0" rIns="0" bIns="0" anchor="ctr"/>
          <a:lstStyle/>
          <a:p>
            <a:pPr algn="ctr"/>
            <a:r>
              <a:rPr lang="en-US" sz="4400" spc="-1" dirty="0">
                <a:latin typeface="Arial"/>
              </a:rPr>
              <a:t>4.10.2. </a:t>
            </a:r>
            <a:r>
              <a:rPr lang="en-US" sz="4400" spc="-1" dirty="0" err="1">
                <a:latin typeface="Arial"/>
              </a:rPr>
              <a:t>Mã</a:t>
            </a:r>
            <a:r>
              <a:rPr lang="en-US" sz="4400" spc="-1" dirty="0">
                <a:latin typeface="Arial"/>
              </a:rPr>
              <a:t> </a:t>
            </a:r>
            <a:r>
              <a:rPr lang="en-US" sz="4400" spc="-1" dirty="0" err="1">
                <a:latin typeface="Arial"/>
              </a:rPr>
              <a:t>hóa</a:t>
            </a:r>
            <a:r>
              <a:rPr lang="en-US" sz="4400" spc="-1" dirty="0">
                <a:latin typeface="Arial"/>
              </a:rPr>
              <a:t> </a:t>
            </a:r>
            <a:r>
              <a:rPr lang="en-US" sz="4400" spc="-1" dirty="0" err="1">
                <a:latin typeface="Arial"/>
              </a:rPr>
              <a:t>theo</a:t>
            </a:r>
            <a:r>
              <a:rPr lang="en-US" sz="4400" spc="-1" dirty="0">
                <a:latin typeface="Arial"/>
              </a:rPr>
              <a:t> </a:t>
            </a:r>
            <a:r>
              <a:rPr lang="en-US" sz="4400" spc="-1" dirty="0" err="1">
                <a:latin typeface="Arial"/>
              </a:rPr>
              <a:t>mô</a:t>
            </a:r>
            <a:r>
              <a:rPr lang="en-US" sz="4400" spc="-1" dirty="0">
                <a:latin typeface="Arial"/>
              </a:rPr>
              <a:t> </a:t>
            </a:r>
            <a:r>
              <a:rPr lang="en-US" sz="4400" spc="-1" dirty="0" err="1">
                <a:latin typeface="Arial"/>
              </a:rPr>
              <a:t>hình</a:t>
            </a:r>
            <a:r>
              <a:rPr lang="en-US" sz="4400" spc="-1" dirty="0">
                <a:latin typeface="Arial"/>
              </a:rPr>
              <a:t> </a:t>
            </a:r>
            <a:r>
              <a:rPr lang="en-US" sz="4400" spc="-1" dirty="0" err="1">
                <a:latin typeface="Arial"/>
              </a:rPr>
              <a:t>nguồn</a:t>
            </a:r>
            <a:endParaRPr lang="en-US" sz="4400" b="0" strike="noStrike" spc="-1" dirty="0">
              <a:latin typeface="Arial"/>
            </a:endParaRPr>
          </a:p>
        </p:txBody>
      </p:sp>
      <p:sp>
        <p:nvSpPr>
          <p:cNvPr id="523" name="TextShape 2"/>
          <p:cNvSpPr txBox="1"/>
          <p:nvPr/>
        </p:nvSpPr>
        <p:spPr>
          <a:xfrm>
            <a:off x="609480" y="1604519"/>
            <a:ext cx="10972440" cy="4462905"/>
          </a:xfrm>
          <a:prstGeom prst="rect">
            <a:avLst/>
          </a:prstGeom>
          <a:noFill/>
          <a:ln>
            <a:noFill/>
          </a:ln>
        </p:spPr>
        <p:txBody>
          <a:bodyPr lIns="0" tIns="0" rIns="0" bIns="0">
            <a:normAutofit fontScale="92500"/>
          </a:bodyPr>
          <a:lstStyle/>
          <a:p>
            <a:pPr marL="432000" indent="-324000">
              <a:spcBef>
                <a:spcPts val="1417"/>
              </a:spcBef>
              <a:buClr>
                <a:srgbClr val="000000"/>
              </a:buClr>
              <a:buSzPct val="45000"/>
              <a:buFont typeface="Wingdings" charset="2"/>
              <a:buChar char=""/>
            </a:pPr>
            <a:r>
              <a:rPr lang="en-US" sz="2400" spc="-1" dirty="0" err="1">
                <a:latin typeface="Arial"/>
              </a:rPr>
              <a:t>Chọn</a:t>
            </a:r>
            <a:r>
              <a:rPr lang="en-US" sz="2400" spc="-1" dirty="0">
                <a:latin typeface="Arial"/>
              </a:rPr>
              <a:t> </a:t>
            </a:r>
            <a:r>
              <a:rPr lang="en-US" sz="2400" spc="-1" dirty="0" err="1">
                <a:latin typeface="Arial"/>
              </a:rPr>
              <a:t>các</a:t>
            </a:r>
            <a:r>
              <a:rPr lang="en-US" sz="2400" spc="-1" dirty="0">
                <a:latin typeface="Arial"/>
              </a:rPr>
              <a:t> </a:t>
            </a:r>
            <a:r>
              <a:rPr lang="en-US" sz="2400" spc="-1" dirty="0" err="1">
                <a:latin typeface="Arial"/>
              </a:rPr>
              <a:t>ak</a:t>
            </a:r>
            <a:r>
              <a:rPr lang="en-US" sz="2400" spc="-1" dirty="0">
                <a:latin typeface="Arial"/>
              </a:rPr>
              <a:t> </a:t>
            </a:r>
            <a:r>
              <a:rPr lang="en-US" sz="2400" spc="-1" dirty="0" err="1">
                <a:latin typeface="Arial"/>
              </a:rPr>
              <a:t>để</a:t>
            </a:r>
            <a:r>
              <a:rPr lang="en-US" sz="2400" spc="-1" dirty="0">
                <a:latin typeface="Arial"/>
              </a:rPr>
              <a:t> </a:t>
            </a:r>
            <a:r>
              <a:rPr lang="en-US" sz="2400" spc="-1" dirty="0" err="1">
                <a:latin typeface="Arial"/>
              </a:rPr>
              <a:t>cực</a:t>
            </a:r>
            <a:r>
              <a:rPr lang="en-US" sz="2400" spc="-1" dirty="0">
                <a:latin typeface="Arial"/>
              </a:rPr>
              <a:t> </a:t>
            </a:r>
            <a:r>
              <a:rPr lang="en-US" sz="2400" spc="-1" dirty="0" err="1">
                <a:latin typeface="Arial"/>
              </a:rPr>
              <a:t>tiểu</a:t>
            </a:r>
            <a:r>
              <a:rPr lang="en-US" sz="2400" spc="-1" dirty="0">
                <a:latin typeface="Arial"/>
              </a:rPr>
              <a:t> </a:t>
            </a:r>
            <a:r>
              <a:rPr lang="en-US" sz="2400" spc="-1" dirty="0" err="1">
                <a:latin typeface="Arial"/>
              </a:rPr>
              <a:t>hóa</a:t>
            </a:r>
            <a:r>
              <a:rPr lang="en-US" sz="2400" spc="-1" dirty="0">
                <a:latin typeface="Arial"/>
              </a:rPr>
              <a:t> e[n] </a:t>
            </a:r>
            <a:r>
              <a:rPr lang="en-US" sz="2400" spc="-1" dirty="0" err="1">
                <a:latin typeface="Arial"/>
              </a:rPr>
              <a:t>có</a:t>
            </a:r>
            <a:r>
              <a:rPr lang="en-US" sz="2400" spc="-1" dirty="0">
                <a:latin typeface="Arial"/>
              </a:rPr>
              <a:t> </a:t>
            </a:r>
            <a:r>
              <a:rPr lang="en-US" sz="2400" spc="-1" dirty="0" err="1">
                <a:latin typeface="Arial"/>
              </a:rPr>
              <a:t>thể</a:t>
            </a:r>
            <a:r>
              <a:rPr lang="en-US" sz="2400" spc="-1" dirty="0">
                <a:latin typeface="Arial"/>
              </a:rPr>
              <a:t> </a:t>
            </a:r>
            <a:r>
              <a:rPr lang="en-US" sz="2400" spc="-1" dirty="0" err="1">
                <a:latin typeface="Arial"/>
              </a:rPr>
              <a:t>đạt</a:t>
            </a:r>
            <a:r>
              <a:rPr lang="en-US" sz="2400" spc="-1" dirty="0">
                <a:latin typeface="Arial"/>
              </a:rPr>
              <a:t> </a:t>
            </a:r>
            <a:r>
              <a:rPr lang="en-US" sz="2400" spc="-1" dirty="0" err="1">
                <a:latin typeface="Arial"/>
              </a:rPr>
              <a:t>được</a:t>
            </a:r>
            <a:r>
              <a:rPr lang="en-US" sz="2400" spc="-1" dirty="0">
                <a:latin typeface="Arial"/>
              </a:rPr>
              <a:t> </a:t>
            </a:r>
            <a:r>
              <a:rPr lang="en-US" sz="2400" spc="-1" dirty="0" err="1">
                <a:latin typeface="Arial"/>
              </a:rPr>
              <a:t>bằng</a:t>
            </a:r>
            <a:r>
              <a:rPr lang="en-US" sz="2400" spc="-1" dirty="0">
                <a:latin typeface="Arial"/>
              </a:rPr>
              <a:t> </a:t>
            </a:r>
            <a:r>
              <a:rPr lang="en-US" sz="2400" spc="-1" dirty="0" err="1">
                <a:latin typeface="Arial"/>
              </a:rPr>
              <a:t>cách</a:t>
            </a:r>
            <a:r>
              <a:rPr lang="en-US" sz="2400" spc="-1" dirty="0">
                <a:latin typeface="Arial"/>
              </a:rPr>
              <a:t> </a:t>
            </a:r>
            <a:r>
              <a:rPr lang="en-US" sz="2400" spc="-1" dirty="0" err="1">
                <a:latin typeface="Arial"/>
              </a:rPr>
              <a:t>cực</a:t>
            </a:r>
            <a:r>
              <a:rPr lang="en-US" sz="2400" spc="-1" dirty="0">
                <a:latin typeface="Arial"/>
              </a:rPr>
              <a:t> </a:t>
            </a:r>
            <a:r>
              <a:rPr lang="en-US" sz="2400" spc="-1" dirty="0" err="1">
                <a:latin typeface="Arial"/>
              </a:rPr>
              <a:t>tiểu</a:t>
            </a:r>
            <a:r>
              <a:rPr lang="en-US" sz="2400" spc="-1" dirty="0">
                <a:latin typeface="Arial"/>
              </a:rPr>
              <a:t> </a:t>
            </a:r>
            <a:r>
              <a:rPr lang="en-US" sz="2400" spc="-1" dirty="0" err="1">
                <a:latin typeface="Arial"/>
              </a:rPr>
              <a:t>hóa</a:t>
            </a:r>
            <a:r>
              <a:rPr lang="en-US" sz="2400" spc="-1" dirty="0">
                <a:latin typeface="Arial"/>
              </a:rPr>
              <a:t> </a:t>
            </a:r>
            <a:r>
              <a:rPr lang="en-US" sz="2400" spc="-1" dirty="0" err="1">
                <a:latin typeface="Arial"/>
              </a:rPr>
              <a:t>năng</a:t>
            </a:r>
            <a:r>
              <a:rPr lang="en-US" sz="2400" spc="-1" dirty="0">
                <a:latin typeface="Arial"/>
              </a:rPr>
              <a:t> </a:t>
            </a:r>
            <a:r>
              <a:rPr lang="en-US" sz="2400" spc="-1" dirty="0" err="1">
                <a:latin typeface="Arial"/>
              </a:rPr>
              <a:t>lượng</a:t>
            </a:r>
            <a:r>
              <a:rPr lang="en-US" sz="2400" spc="-1" dirty="0">
                <a:latin typeface="Arial"/>
              </a:rPr>
              <a:t> </a:t>
            </a:r>
            <a:r>
              <a:rPr lang="en-US" sz="2400" spc="-1" dirty="0" err="1">
                <a:latin typeface="Arial"/>
              </a:rPr>
              <a:t>sai</a:t>
            </a:r>
            <a:r>
              <a:rPr lang="en-US" sz="2400" spc="-1" dirty="0">
                <a:latin typeface="Arial"/>
              </a:rPr>
              <a:t> </a:t>
            </a:r>
            <a:r>
              <a:rPr lang="en-US" sz="2400" spc="-1" dirty="0" err="1">
                <a:latin typeface="Arial"/>
              </a:rPr>
              <a:t>số</a:t>
            </a:r>
            <a:r>
              <a:rPr lang="en-US" sz="2400" spc="-1" dirty="0">
                <a:latin typeface="Arial"/>
              </a:rPr>
              <a:t> </a:t>
            </a:r>
            <a:r>
              <a:rPr lang="en-US" sz="2400" spc="-1" dirty="0" err="1">
                <a:latin typeface="Arial"/>
              </a:rPr>
              <a:t>khi</a:t>
            </a:r>
            <a:r>
              <a:rPr lang="en-US" sz="2400" spc="-1" dirty="0">
                <a:latin typeface="Arial"/>
              </a:rPr>
              <a:t> </a:t>
            </a:r>
            <a:r>
              <a:rPr lang="en-US" sz="2400" spc="-1" dirty="0" err="1">
                <a:latin typeface="Arial"/>
              </a:rPr>
              <a:t>chọn</a:t>
            </a:r>
            <a:r>
              <a:rPr lang="en-US" sz="2400" spc="-1" dirty="0">
                <a:latin typeface="Arial"/>
              </a:rPr>
              <a:t> </a:t>
            </a:r>
            <a:r>
              <a:rPr lang="en-US" sz="2400" spc="-1" dirty="0" err="1">
                <a:latin typeface="Arial"/>
              </a:rPr>
              <a:t>các</a:t>
            </a:r>
            <a:r>
              <a:rPr lang="en-US" sz="2400" spc="-1" dirty="0">
                <a:latin typeface="Arial"/>
              </a:rPr>
              <a:t> </a:t>
            </a:r>
            <a:r>
              <a:rPr lang="en-US" sz="2400" spc="-1" dirty="0" err="1">
                <a:latin typeface="Arial"/>
              </a:rPr>
              <a:t>ak</a:t>
            </a:r>
            <a:r>
              <a:rPr lang="en-US" sz="2400" spc="-1" dirty="0">
                <a:latin typeface="Arial"/>
              </a:rPr>
              <a:t> </a:t>
            </a:r>
            <a:r>
              <a:rPr lang="en-US" sz="2400" spc="-1" dirty="0" err="1">
                <a:latin typeface="Arial"/>
              </a:rPr>
              <a:t>theo</a:t>
            </a:r>
            <a:r>
              <a:rPr lang="en-US" sz="2400" spc="-1" dirty="0">
                <a:latin typeface="Arial"/>
              </a:rPr>
              <a:t> </a:t>
            </a:r>
            <a:r>
              <a:rPr lang="en-US" sz="2400" spc="-1" dirty="0" err="1">
                <a:latin typeface="Arial"/>
              </a:rPr>
              <a:t>phương</a:t>
            </a:r>
            <a:r>
              <a:rPr lang="en-US" sz="2400" spc="-1" dirty="0">
                <a:latin typeface="Arial"/>
              </a:rPr>
              <a:t> </a:t>
            </a:r>
            <a:r>
              <a:rPr lang="en-US" sz="2400" spc="-1" dirty="0" err="1">
                <a:latin typeface="Arial"/>
              </a:rPr>
              <a:t>trình</a:t>
            </a:r>
            <a:endParaRPr lang="en-US" sz="2400" spc="-1" dirty="0">
              <a:latin typeface="Arial"/>
            </a:endParaRPr>
          </a:p>
          <a:p>
            <a:pPr marL="432000" indent="-324000">
              <a:spcBef>
                <a:spcPts val="1417"/>
              </a:spcBef>
              <a:buClr>
                <a:srgbClr val="000000"/>
              </a:buClr>
              <a:buSzPct val="45000"/>
              <a:buFont typeface="Wingdings" charset="2"/>
              <a:buChar char=""/>
            </a:pPr>
            <a:endParaRPr lang="en-US" sz="2400" b="0" strike="noStrike" spc="-1" dirty="0">
              <a:latin typeface="Arial"/>
            </a:endParaRPr>
          </a:p>
          <a:p>
            <a:pPr marL="432000" indent="-324000">
              <a:spcBef>
                <a:spcPts val="1417"/>
              </a:spcBef>
              <a:buClr>
                <a:srgbClr val="000000"/>
              </a:buClr>
              <a:buSzPct val="45000"/>
              <a:buFont typeface="Wingdings" charset="2"/>
              <a:buChar char=""/>
            </a:pPr>
            <a:endParaRPr lang="en-US" sz="2400" spc="-1" dirty="0">
              <a:latin typeface="Arial"/>
            </a:endParaRPr>
          </a:p>
          <a:p>
            <a:pPr marL="432000" indent="-324000">
              <a:spcBef>
                <a:spcPts val="1417"/>
              </a:spcBef>
              <a:buClr>
                <a:srgbClr val="000000"/>
              </a:buClr>
              <a:buSzPct val="45000"/>
              <a:buFont typeface="Wingdings" charset="2"/>
              <a:buChar char=""/>
            </a:pPr>
            <a:r>
              <a:rPr lang="en-US" sz="2400" spc="-1" dirty="0" err="1">
                <a:latin typeface="Arial"/>
              </a:rPr>
              <a:t>Đạo</a:t>
            </a:r>
            <a:r>
              <a:rPr lang="en-US" sz="2400" spc="-1" dirty="0">
                <a:latin typeface="Arial"/>
              </a:rPr>
              <a:t> </a:t>
            </a:r>
            <a:r>
              <a:rPr lang="en-US" sz="2400" spc="-1" dirty="0" err="1">
                <a:latin typeface="Arial"/>
              </a:rPr>
              <a:t>hàm</a:t>
            </a:r>
            <a:r>
              <a:rPr lang="en-US" sz="2400" spc="-1" dirty="0">
                <a:latin typeface="Arial"/>
              </a:rPr>
              <a:t> </a:t>
            </a:r>
            <a:r>
              <a:rPr lang="en-US" sz="2400" spc="-1" dirty="0" err="1">
                <a:latin typeface="Arial"/>
              </a:rPr>
              <a:t>phương</a:t>
            </a:r>
            <a:r>
              <a:rPr lang="en-US" sz="2400" spc="-1" dirty="0">
                <a:latin typeface="Arial"/>
              </a:rPr>
              <a:t> </a:t>
            </a:r>
            <a:r>
              <a:rPr lang="en-US" sz="2400" spc="-1" dirty="0" err="1">
                <a:latin typeface="Arial"/>
              </a:rPr>
              <a:t>trình</a:t>
            </a:r>
            <a:r>
              <a:rPr lang="en-US" sz="2400" spc="-1" dirty="0">
                <a:latin typeface="Arial"/>
              </a:rPr>
              <a:t> </a:t>
            </a:r>
            <a:r>
              <a:rPr lang="en-US" sz="2400" spc="-1" dirty="0" err="1">
                <a:latin typeface="Arial"/>
              </a:rPr>
              <a:t>trên</a:t>
            </a:r>
            <a:r>
              <a:rPr lang="en-US" sz="2400" spc="-1" dirty="0">
                <a:latin typeface="Arial"/>
              </a:rPr>
              <a:t> </a:t>
            </a:r>
            <a:r>
              <a:rPr lang="en-US" sz="2400" spc="-1" dirty="0" err="1">
                <a:latin typeface="Arial"/>
              </a:rPr>
              <a:t>theo</a:t>
            </a:r>
            <a:r>
              <a:rPr lang="en-US" sz="2400" spc="-1" dirty="0">
                <a:latin typeface="Arial"/>
              </a:rPr>
              <a:t> </a:t>
            </a:r>
            <a:r>
              <a:rPr lang="en-US" sz="2400" spc="-1" dirty="0" err="1">
                <a:latin typeface="Arial"/>
              </a:rPr>
              <a:t>từng</a:t>
            </a:r>
            <a:r>
              <a:rPr lang="en-US" sz="2400" spc="-1" dirty="0">
                <a:latin typeface="Arial"/>
              </a:rPr>
              <a:t> </a:t>
            </a:r>
            <a:r>
              <a:rPr lang="en-US" sz="2400" spc="-1" dirty="0" err="1">
                <a:latin typeface="Arial"/>
              </a:rPr>
              <a:t>hệ</a:t>
            </a:r>
            <a:r>
              <a:rPr lang="en-US" sz="2400" spc="-1" dirty="0">
                <a:latin typeface="Arial"/>
              </a:rPr>
              <a:t> </a:t>
            </a:r>
            <a:r>
              <a:rPr lang="en-US" sz="2400" spc="-1" dirty="0" err="1">
                <a:latin typeface="Arial"/>
              </a:rPr>
              <a:t>số</a:t>
            </a:r>
            <a:r>
              <a:rPr lang="en-US" sz="2400" spc="-1" dirty="0">
                <a:latin typeface="Arial"/>
              </a:rPr>
              <a:t> </a:t>
            </a:r>
            <a:r>
              <a:rPr lang="en-US" sz="2400" spc="-1" dirty="0" err="1">
                <a:latin typeface="Arial"/>
              </a:rPr>
              <a:t>ak</a:t>
            </a:r>
            <a:r>
              <a:rPr lang="en-US" sz="2400" spc="-1" dirty="0">
                <a:latin typeface="Arial"/>
              </a:rPr>
              <a:t> </a:t>
            </a:r>
            <a:r>
              <a:rPr lang="en-US" sz="2400" spc="-1" dirty="0" err="1">
                <a:latin typeface="Arial"/>
              </a:rPr>
              <a:t>và</a:t>
            </a:r>
            <a:r>
              <a:rPr lang="en-US" sz="2400" spc="-1" dirty="0">
                <a:latin typeface="Arial"/>
              </a:rPr>
              <a:t> </a:t>
            </a:r>
            <a:r>
              <a:rPr lang="en-US" sz="2400" spc="-1" dirty="0" err="1">
                <a:latin typeface="Arial"/>
              </a:rPr>
              <a:t>tìm</a:t>
            </a:r>
            <a:r>
              <a:rPr lang="en-US" sz="2400" spc="-1" dirty="0">
                <a:latin typeface="Arial"/>
              </a:rPr>
              <a:t> </a:t>
            </a:r>
            <a:r>
              <a:rPr lang="en-US" sz="2400" spc="-1" dirty="0" err="1">
                <a:latin typeface="Arial"/>
              </a:rPr>
              <a:t>giá</a:t>
            </a:r>
            <a:r>
              <a:rPr lang="en-US" sz="2400" spc="-1" dirty="0">
                <a:latin typeface="Arial"/>
              </a:rPr>
              <a:t> </a:t>
            </a:r>
            <a:r>
              <a:rPr lang="en-US" sz="2400" spc="-1" dirty="0" err="1">
                <a:latin typeface="Arial"/>
              </a:rPr>
              <a:t>trị</a:t>
            </a:r>
            <a:r>
              <a:rPr lang="en-US" sz="2400" spc="-1" dirty="0">
                <a:latin typeface="Arial"/>
              </a:rPr>
              <a:t> </a:t>
            </a:r>
            <a:r>
              <a:rPr lang="en-US" sz="2400" spc="-1" dirty="0" err="1">
                <a:latin typeface="Arial"/>
              </a:rPr>
              <a:t>ak</a:t>
            </a:r>
            <a:r>
              <a:rPr lang="en-US" sz="2400" spc="-1" dirty="0">
                <a:latin typeface="Arial"/>
              </a:rPr>
              <a:t> </a:t>
            </a:r>
            <a:r>
              <a:rPr lang="en-US" sz="2400" spc="-1" dirty="0" err="1">
                <a:latin typeface="Arial"/>
              </a:rPr>
              <a:t>cho</a:t>
            </a:r>
            <a:r>
              <a:rPr lang="en-US" sz="2400" spc="-1" dirty="0">
                <a:latin typeface="Arial"/>
              </a:rPr>
              <a:t> </a:t>
            </a:r>
            <a:r>
              <a:rPr lang="en-US" sz="2400" spc="-1" dirty="0" err="1">
                <a:latin typeface="Arial"/>
              </a:rPr>
              <a:t>phương</a:t>
            </a:r>
            <a:r>
              <a:rPr lang="en-US" sz="2400" spc="-1" dirty="0">
                <a:latin typeface="Arial"/>
              </a:rPr>
              <a:t> </a:t>
            </a:r>
            <a:r>
              <a:rPr lang="en-US" sz="2400" spc="-1" dirty="0" err="1">
                <a:latin typeface="Arial"/>
              </a:rPr>
              <a:t>trình</a:t>
            </a:r>
            <a:r>
              <a:rPr lang="en-US" sz="2400" spc="-1" dirty="0">
                <a:latin typeface="Arial"/>
              </a:rPr>
              <a:t> </a:t>
            </a:r>
            <a:r>
              <a:rPr lang="en-US" sz="2400" spc="-1" dirty="0" err="1">
                <a:latin typeface="Arial"/>
              </a:rPr>
              <a:t>đạo</a:t>
            </a:r>
            <a:r>
              <a:rPr lang="en-US" sz="2400" spc="-1" dirty="0">
                <a:latin typeface="Arial"/>
              </a:rPr>
              <a:t> </a:t>
            </a:r>
            <a:r>
              <a:rPr lang="en-US" sz="2400" spc="-1" dirty="0" err="1">
                <a:latin typeface="Arial"/>
              </a:rPr>
              <a:t>hàm</a:t>
            </a:r>
            <a:r>
              <a:rPr lang="en-US" sz="2400" spc="-1" dirty="0">
                <a:latin typeface="Arial"/>
              </a:rPr>
              <a:t> </a:t>
            </a:r>
            <a:r>
              <a:rPr lang="en-US" sz="2400" spc="-1" dirty="0" err="1">
                <a:latin typeface="Arial"/>
              </a:rPr>
              <a:t>bằng</a:t>
            </a:r>
            <a:r>
              <a:rPr lang="en-US" sz="2400" spc="-1" dirty="0">
                <a:latin typeface="Arial"/>
              </a:rPr>
              <a:t> 0 </a:t>
            </a:r>
            <a:r>
              <a:rPr lang="en-US" sz="2400" spc="-1" dirty="0" err="1">
                <a:latin typeface="Arial"/>
              </a:rPr>
              <a:t>sẽ</a:t>
            </a:r>
            <a:r>
              <a:rPr lang="en-US" sz="2400" spc="-1" dirty="0">
                <a:latin typeface="Arial"/>
              </a:rPr>
              <a:t> </a:t>
            </a:r>
            <a:r>
              <a:rPr lang="en-US" sz="2400" spc="-1" dirty="0" err="1">
                <a:latin typeface="Arial"/>
              </a:rPr>
              <a:t>là</a:t>
            </a:r>
            <a:r>
              <a:rPr lang="en-US" sz="2400" spc="-1" dirty="0">
                <a:latin typeface="Arial"/>
              </a:rPr>
              <a:t> </a:t>
            </a:r>
            <a:r>
              <a:rPr lang="en-US" sz="2400" spc="-1" dirty="0" err="1">
                <a:latin typeface="Arial"/>
              </a:rPr>
              <a:t>hệ</a:t>
            </a:r>
            <a:r>
              <a:rPr lang="en-US" sz="2400" spc="-1" dirty="0">
                <a:latin typeface="Arial"/>
              </a:rPr>
              <a:t> p </a:t>
            </a:r>
            <a:r>
              <a:rPr lang="en-US" sz="2400" spc="-1" dirty="0" err="1">
                <a:latin typeface="Arial"/>
              </a:rPr>
              <a:t>phương</a:t>
            </a:r>
            <a:r>
              <a:rPr lang="en-US" sz="2400" spc="-1" dirty="0">
                <a:latin typeface="Arial"/>
              </a:rPr>
              <a:t> </a:t>
            </a:r>
            <a:r>
              <a:rPr lang="en-US" sz="2400" spc="-1" dirty="0" err="1">
                <a:latin typeface="Arial"/>
              </a:rPr>
              <a:t>trình</a:t>
            </a:r>
            <a:r>
              <a:rPr lang="en-US" sz="2400" spc="-1" dirty="0">
                <a:latin typeface="Arial"/>
              </a:rPr>
              <a:t> </a:t>
            </a:r>
            <a:r>
              <a:rPr lang="en-US" sz="2400" spc="-1" dirty="0" err="1">
                <a:latin typeface="Arial"/>
              </a:rPr>
              <a:t>với</a:t>
            </a:r>
            <a:r>
              <a:rPr lang="en-US" sz="2400" spc="-1" dirty="0">
                <a:latin typeface="Arial"/>
              </a:rPr>
              <a:t> </a:t>
            </a:r>
            <a:r>
              <a:rPr lang="en-US" sz="2400" spc="-1" dirty="0" err="1">
                <a:latin typeface="Arial"/>
              </a:rPr>
              <a:t>các</a:t>
            </a:r>
            <a:r>
              <a:rPr lang="en-US" sz="2400" spc="-1" dirty="0">
                <a:latin typeface="Arial"/>
              </a:rPr>
              <a:t> </a:t>
            </a:r>
            <a:r>
              <a:rPr lang="en-US" sz="2400" spc="-1" dirty="0" err="1">
                <a:latin typeface="Arial"/>
              </a:rPr>
              <a:t>hệ</a:t>
            </a:r>
            <a:r>
              <a:rPr lang="en-US" sz="2400" spc="-1" dirty="0">
                <a:latin typeface="Arial"/>
              </a:rPr>
              <a:t> </a:t>
            </a:r>
            <a:r>
              <a:rPr lang="en-US" sz="2400" spc="-1" dirty="0" err="1">
                <a:latin typeface="Arial"/>
              </a:rPr>
              <a:t>số</a:t>
            </a:r>
            <a:r>
              <a:rPr lang="en-US" sz="2400" spc="-1" dirty="0">
                <a:latin typeface="Arial"/>
              </a:rPr>
              <a:t> </a:t>
            </a:r>
            <a:r>
              <a:rPr lang="en-US" sz="2400" spc="-1" dirty="0" err="1">
                <a:latin typeface="Arial"/>
              </a:rPr>
              <a:t>ak</a:t>
            </a:r>
            <a:r>
              <a:rPr lang="en-US" sz="2400" spc="-1" dirty="0">
                <a:latin typeface="Arial"/>
              </a:rPr>
              <a:t> </a:t>
            </a:r>
            <a:r>
              <a:rPr lang="en-US" sz="2400" spc="-1" dirty="0" err="1">
                <a:latin typeface="Arial"/>
              </a:rPr>
              <a:t>cho</a:t>
            </a:r>
            <a:r>
              <a:rPr lang="en-US" sz="2400" spc="-1" dirty="0">
                <a:latin typeface="Arial"/>
              </a:rPr>
              <a:t> </a:t>
            </a:r>
            <a:r>
              <a:rPr lang="en-US" sz="2400" spc="-1" dirty="0" err="1">
                <a:latin typeface="Arial"/>
              </a:rPr>
              <a:t>năng</a:t>
            </a:r>
            <a:r>
              <a:rPr lang="en-US" sz="2400" spc="-1" dirty="0">
                <a:latin typeface="Arial"/>
              </a:rPr>
              <a:t> </a:t>
            </a:r>
            <a:r>
              <a:rPr lang="en-US" sz="2400" spc="-1" dirty="0" err="1">
                <a:latin typeface="Arial"/>
              </a:rPr>
              <a:t>lượng</a:t>
            </a:r>
            <a:r>
              <a:rPr lang="en-US" sz="2400" spc="-1" dirty="0">
                <a:latin typeface="Arial"/>
              </a:rPr>
              <a:t> </a:t>
            </a:r>
            <a:r>
              <a:rPr lang="en-US" sz="2400" spc="-1" dirty="0" err="1">
                <a:latin typeface="Arial"/>
              </a:rPr>
              <a:t>tối</a:t>
            </a:r>
            <a:r>
              <a:rPr lang="en-US" sz="2400" spc="-1" dirty="0">
                <a:latin typeface="Arial"/>
              </a:rPr>
              <a:t> </a:t>
            </a:r>
            <a:r>
              <a:rPr lang="en-US" sz="2400" spc="-1" dirty="0" err="1">
                <a:latin typeface="Arial"/>
              </a:rPr>
              <a:t>thiểu</a:t>
            </a:r>
            <a:r>
              <a:rPr lang="en-US" sz="2400" spc="-1" dirty="0">
                <a:latin typeface="Arial"/>
              </a:rPr>
              <a:t> </a:t>
            </a:r>
            <a:r>
              <a:rPr lang="en-US" sz="2400" spc="-1" dirty="0" err="1">
                <a:latin typeface="Arial"/>
              </a:rPr>
              <a:t>cho</a:t>
            </a:r>
            <a:r>
              <a:rPr lang="en-US" sz="2400" spc="-1" dirty="0">
                <a:latin typeface="Arial"/>
              </a:rPr>
              <a:t> </a:t>
            </a:r>
            <a:r>
              <a:rPr lang="en-US" sz="2400" spc="-1" dirty="0" err="1">
                <a:latin typeface="Arial"/>
              </a:rPr>
              <a:t>phép</a:t>
            </a:r>
            <a:r>
              <a:rPr lang="en-US" sz="2400" spc="-1" dirty="0">
                <a:latin typeface="Arial"/>
              </a:rPr>
              <a:t> </a:t>
            </a:r>
            <a:r>
              <a:rPr lang="en-US" sz="2400" spc="-1" dirty="0" err="1">
                <a:latin typeface="Arial"/>
              </a:rPr>
              <a:t>giải</a:t>
            </a:r>
            <a:r>
              <a:rPr lang="en-US" sz="2400" spc="-1" dirty="0">
                <a:latin typeface="Arial"/>
              </a:rPr>
              <a:t> </a:t>
            </a:r>
            <a:r>
              <a:rPr lang="en-US" sz="2400" spc="-1" dirty="0" err="1">
                <a:latin typeface="Arial"/>
              </a:rPr>
              <a:t>ra</a:t>
            </a:r>
            <a:r>
              <a:rPr lang="en-US" sz="2400" spc="-1" dirty="0">
                <a:latin typeface="Arial"/>
              </a:rPr>
              <a:t> </a:t>
            </a:r>
            <a:r>
              <a:rPr lang="en-US" sz="2400" spc="-1" dirty="0" err="1">
                <a:latin typeface="Arial"/>
              </a:rPr>
              <a:t>các</a:t>
            </a:r>
            <a:r>
              <a:rPr lang="en-US" sz="2400" spc="-1" dirty="0">
                <a:latin typeface="Arial"/>
              </a:rPr>
              <a:t> </a:t>
            </a:r>
            <a:r>
              <a:rPr lang="en-US" sz="2400" spc="-1" dirty="0" err="1">
                <a:latin typeface="Arial"/>
              </a:rPr>
              <a:t>hệ</a:t>
            </a:r>
            <a:r>
              <a:rPr lang="en-US" sz="2400" spc="-1" dirty="0">
                <a:latin typeface="Arial"/>
              </a:rPr>
              <a:t> </a:t>
            </a:r>
            <a:r>
              <a:rPr lang="en-US" sz="2400" spc="-1" dirty="0" err="1">
                <a:latin typeface="Arial"/>
              </a:rPr>
              <a:t>số</a:t>
            </a:r>
            <a:r>
              <a:rPr lang="en-US" sz="2400" spc="-1" dirty="0">
                <a:latin typeface="Arial"/>
              </a:rPr>
              <a:t> </a:t>
            </a:r>
            <a:r>
              <a:rPr lang="en-US" sz="2400" spc="-1" dirty="0" err="1">
                <a:latin typeface="Arial"/>
              </a:rPr>
              <a:t>ak</a:t>
            </a:r>
            <a:r>
              <a:rPr lang="en-US" sz="2400" spc="-1" dirty="0">
                <a:latin typeface="Arial"/>
              </a:rPr>
              <a:t> </a:t>
            </a:r>
            <a:r>
              <a:rPr lang="en-US" sz="2400" spc="-1" dirty="0" err="1">
                <a:latin typeface="Arial"/>
              </a:rPr>
              <a:t>và</a:t>
            </a:r>
            <a:r>
              <a:rPr lang="en-US" sz="2400" spc="-1" dirty="0">
                <a:latin typeface="Arial"/>
              </a:rPr>
              <a:t> </a:t>
            </a:r>
            <a:r>
              <a:rPr lang="en-US" sz="2400" spc="-1" dirty="0" err="1">
                <a:latin typeface="Arial"/>
              </a:rPr>
              <a:t>sai</a:t>
            </a:r>
            <a:r>
              <a:rPr lang="en-US" sz="2400" spc="-1" dirty="0">
                <a:latin typeface="Arial"/>
              </a:rPr>
              <a:t> </a:t>
            </a:r>
            <a:r>
              <a:rPr lang="en-US" sz="2400" spc="-1" dirty="0" err="1">
                <a:latin typeface="Arial"/>
              </a:rPr>
              <a:t>số</a:t>
            </a:r>
            <a:r>
              <a:rPr lang="en-US" sz="2400" spc="-1" dirty="0">
                <a:latin typeface="Arial"/>
              </a:rPr>
              <a:t> </a:t>
            </a:r>
            <a:r>
              <a:rPr lang="en-US" sz="2400" spc="-1" dirty="0" err="1">
                <a:latin typeface="Arial"/>
              </a:rPr>
              <a:t>dự</a:t>
            </a:r>
            <a:r>
              <a:rPr lang="en-US" sz="2400" spc="-1" dirty="0">
                <a:latin typeface="Arial"/>
              </a:rPr>
              <a:t> </a:t>
            </a:r>
            <a:r>
              <a:rPr lang="en-US" sz="2400" spc="-1" dirty="0" err="1">
                <a:latin typeface="Arial"/>
              </a:rPr>
              <a:t>đoán</a:t>
            </a:r>
            <a:r>
              <a:rPr lang="en-US" sz="2400" spc="-1" dirty="0">
                <a:latin typeface="Arial"/>
              </a:rPr>
              <a:t> e[n]</a:t>
            </a:r>
          </a:p>
          <a:p>
            <a:pPr marL="432000" indent="-324000">
              <a:spcBef>
                <a:spcPts val="1417"/>
              </a:spcBef>
              <a:buClr>
                <a:srgbClr val="000000"/>
              </a:buClr>
              <a:buSzPct val="45000"/>
              <a:buFont typeface="Wingdings" charset="2"/>
              <a:buChar char=""/>
            </a:pPr>
            <a:r>
              <a:rPr lang="en-US" sz="2400" b="0" strike="noStrike" spc="-1" dirty="0" err="1">
                <a:latin typeface="Arial"/>
              </a:rPr>
              <a:t>Kết</a:t>
            </a:r>
            <a:r>
              <a:rPr lang="en-US" sz="2400" b="0" strike="noStrike" spc="-1" dirty="0">
                <a:latin typeface="Arial"/>
              </a:rPr>
              <a:t> </a:t>
            </a:r>
            <a:r>
              <a:rPr lang="en-US" sz="2400" b="0" strike="noStrike" spc="-1" dirty="0" err="1">
                <a:latin typeface="Arial"/>
              </a:rPr>
              <a:t>quả</a:t>
            </a:r>
            <a:r>
              <a:rPr lang="en-US" sz="2400" b="0" strike="noStrike" spc="-1" dirty="0">
                <a:latin typeface="Arial"/>
              </a:rPr>
              <a:t> </a:t>
            </a:r>
            <a:r>
              <a:rPr lang="en-US" sz="2400" b="0" strike="noStrike" spc="-1" dirty="0" err="1">
                <a:latin typeface="Arial"/>
              </a:rPr>
              <a:t>là</a:t>
            </a:r>
            <a:r>
              <a:rPr lang="en-US" sz="2400" b="0" strike="noStrike" spc="-1" dirty="0">
                <a:latin typeface="Arial"/>
              </a:rPr>
              <a:t> </a:t>
            </a:r>
            <a:r>
              <a:rPr lang="en-US" sz="2400" b="0" strike="noStrike" spc="-1" dirty="0" err="1">
                <a:latin typeface="Arial"/>
              </a:rPr>
              <a:t>tập</a:t>
            </a:r>
            <a:r>
              <a:rPr lang="en-US" sz="2400" b="0" strike="noStrike" spc="-1" dirty="0">
                <a:latin typeface="Arial"/>
              </a:rPr>
              <a:t> </a:t>
            </a:r>
            <a:r>
              <a:rPr lang="en-US" sz="2400" b="0" strike="noStrike" spc="-1" dirty="0" err="1">
                <a:latin typeface="Arial"/>
              </a:rPr>
              <a:t>hệ</a:t>
            </a:r>
            <a:r>
              <a:rPr lang="en-US" sz="2400" b="0" strike="noStrike" spc="-1" dirty="0">
                <a:latin typeface="Arial"/>
              </a:rPr>
              <a:t> </a:t>
            </a:r>
            <a:r>
              <a:rPr lang="en-US" sz="2400" b="0" strike="noStrike" spc="-1" dirty="0" err="1">
                <a:latin typeface="Arial"/>
              </a:rPr>
              <a:t>số</a:t>
            </a:r>
            <a:r>
              <a:rPr lang="en-US" sz="2400" b="0" strike="noStrike" spc="-1" dirty="0">
                <a:latin typeface="Arial"/>
              </a:rPr>
              <a:t> </a:t>
            </a:r>
            <a:r>
              <a:rPr lang="en-US" sz="2400" b="0" strike="noStrike" spc="-1" dirty="0" err="1">
                <a:latin typeface="Arial"/>
              </a:rPr>
              <a:t>ak</a:t>
            </a:r>
            <a:r>
              <a:rPr lang="en-US" sz="2400" b="0" strike="noStrike" spc="-1" dirty="0">
                <a:latin typeface="Arial"/>
              </a:rPr>
              <a:t> </a:t>
            </a:r>
            <a:r>
              <a:rPr lang="en-US" sz="2400" b="0" strike="noStrike" spc="-1" dirty="0" err="1">
                <a:latin typeface="Arial"/>
              </a:rPr>
              <a:t>của</a:t>
            </a:r>
            <a:r>
              <a:rPr lang="en-US" sz="2400" b="0" strike="noStrike" spc="-1" dirty="0">
                <a:latin typeface="Arial"/>
              </a:rPr>
              <a:t> </a:t>
            </a:r>
            <a:r>
              <a:rPr lang="en-US" sz="2400" b="0" strike="noStrike" spc="-1" dirty="0" err="1">
                <a:latin typeface="Arial"/>
              </a:rPr>
              <a:t>mô</a:t>
            </a:r>
            <a:r>
              <a:rPr lang="en-US" sz="2400" b="0" strike="noStrike" spc="-1" dirty="0">
                <a:latin typeface="Arial"/>
              </a:rPr>
              <a:t> </a:t>
            </a:r>
            <a:r>
              <a:rPr lang="en-US" sz="2400" b="0" strike="noStrike" spc="-1" dirty="0" err="1">
                <a:latin typeface="Arial"/>
              </a:rPr>
              <a:t>hình</a:t>
            </a:r>
            <a:r>
              <a:rPr lang="en-US" sz="2400" b="0" strike="noStrike" spc="-1" dirty="0">
                <a:latin typeface="Arial"/>
              </a:rPr>
              <a:t> </a:t>
            </a:r>
            <a:r>
              <a:rPr lang="en-US" sz="2400" b="0" strike="noStrike" spc="-1" dirty="0" err="1">
                <a:latin typeface="Arial"/>
              </a:rPr>
              <a:t>nguồn</a:t>
            </a:r>
            <a:r>
              <a:rPr lang="en-US" sz="2400" b="0" strike="noStrike" spc="-1" dirty="0">
                <a:latin typeface="Arial"/>
              </a:rPr>
              <a:t> </a:t>
            </a:r>
            <a:r>
              <a:rPr lang="en-US" sz="2400" b="0" strike="noStrike" spc="-1" dirty="0" err="1">
                <a:latin typeface="Arial"/>
              </a:rPr>
              <a:t>và</a:t>
            </a:r>
            <a:r>
              <a:rPr lang="en-US" sz="2400" b="0" strike="noStrike" spc="-1" dirty="0">
                <a:latin typeface="Arial"/>
              </a:rPr>
              <a:t> </a:t>
            </a:r>
            <a:r>
              <a:rPr lang="en-US" sz="2400" b="0" strike="noStrike" spc="-1" dirty="0" err="1">
                <a:latin typeface="Arial"/>
              </a:rPr>
              <a:t>sai</a:t>
            </a:r>
            <a:r>
              <a:rPr lang="en-US" sz="2400" b="0" strike="noStrike" spc="-1" dirty="0">
                <a:latin typeface="Arial"/>
              </a:rPr>
              <a:t> </a:t>
            </a:r>
            <a:r>
              <a:rPr lang="en-US" sz="2400" b="0" strike="noStrike" spc="-1" dirty="0" err="1">
                <a:latin typeface="Arial"/>
              </a:rPr>
              <a:t>số</a:t>
            </a:r>
            <a:r>
              <a:rPr lang="en-US" sz="2400" b="0" strike="noStrike" spc="-1" dirty="0">
                <a:latin typeface="Arial"/>
              </a:rPr>
              <a:t> </a:t>
            </a:r>
            <a:r>
              <a:rPr lang="en-US" sz="2400" b="0" strike="noStrike" spc="-1" dirty="0" err="1">
                <a:latin typeface="Arial"/>
              </a:rPr>
              <a:t>dự</a:t>
            </a:r>
            <a:r>
              <a:rPr lang="en-US" sz="2400" b="0" strike="noStrike" spc="-1" dirty="0">
                <a:latin typeface="Arial"/>
              </a:rPr>
              <a:t> </a:t>
            </a:r>
            <a:r>
              <a:rPr lang="en-US" sz="2400" b="0" strike="noStrike" spc="-1" dirty="0" err="1">
                <a:latin typeface="Arial"/>
              </a:rPr>
              <a:t>đoán</a:t>
            </a:r>
            <a:r>
              <a:rPr lang="en-US" sz="2400" b="0" strike="noStrike" spc="-1" dirty="0">
                <a:latin typeface="Arial"/>
              </a:rPr>
              <a:t> e[n] </a:t>
            </a:r>
            <a:r>
              <a:rPr lang="en-US" sz="2400" b="0" strike="noStrike" spc="-1" dirty="0" err="1">
                <a:latin typeface="Arial"/>
              </a:rPr>
              <a:t>tối</a:t>
            </a:r>
            <a:r>
              <a:rPr lang="en-US" sz="2400" b="0" strike="noStrike" spc="-1" dirty="0">
                <a:latin typeface="Arial"/>
              </a:rPr>
              <a:t> </a:t>
            </a:r>
            <a:r>
              <a:rPr lang="en-US" sz="2400" b="0" strike="noStrike" spc="-1" dirty="0" err="1">
                <a:latin typeface="Arial"/>
              </a:rPr>
              <a:t>thiểu</a:t>
            </a:r>
            <a:r>
              <a:rPr lang="en-US" sz="2400" b="0" strike="noStrike" spc="-1" dirty="0">
                <a:latin typeface="Arial"/>
              </a:rPr>
              <a:t> </a:t>
            </a:r>
            <a:r>
              <a:rPr lang="en-US" sz="2400" b="0" strike="noStrike" spc="-1" dirty="0" err="1">
                <a:latin typeface="Arial"/>
              </a:rPr>
              <a:t>tìm</a:t>
            </a:r>
            <a:r>
              <a:rPr lang="en-US" sz="2400" b="0" strike="noStrike" spc="-1" dirty="0">
                <a:latin typeface="Arial"/>
              </a:rPr>
              <a:t> </a:t>
            </a:r>
            <a:r>
              <a:rPr lang="en-US" sz="2400" b="0" strike="noStrike" spc="-1" dirty="0" err="1">
                <a:latin typeface="Arial"/>
              </a:rPr>
              <a:t>được</a:t>
            </a:r>
            <a:r>
              <a:rPr lang="en-US" sz="2400" b="0" strike="noStrike" spc="-1" dirty="0">
                <a:latin typeface="Arial"/>
              </a:rPr>
              <a:t> </a:t>
            </a:r>
            <a:r>
              <a:rPr lang="en-US" sz="2400" b="0" strike="noStrike" spc="-1" dirty="0" err="1">
                <a:latin typeface="Arial"/>
              </a:rPr>
              <a:t>là</a:t>
            </a:r>
            <a:r>
              <a:rPr lang="en-US" sz="2400" b="0" strike="noStrike" spc="-1" dirty="0">
                <a:latin typeface="Arial"/>
              </a:rPr>
              <a:t> </a:t>
            </a:r>
            <a:r>
              <a:rPr lang="en-US" sz="2400" b="0" strike="noStrike" spc="-1" dirty="0" err="1">
                <a:latin typeface="Arial"/>
              </a:rPr>
              <a:t>đầu</a:t>
            </a:r>
            <a:r>
              <a:rPr lang="en-US" sz="2400" b="0" strike="noStrike" spc="-1" dirty="0">
                <a:latin typeface="Arial"/>
              </a:rPr>
              <a:t> </a:t>
            </a:r>
            <a:r>
              <a:rPr lang="en-US" sz="2400" b="0" strike="noStrike" spc="-1" dirty="0" err="1">
                <a:latin typeface="Arial"/>
              </a:rPr>
              <a:t>vào</a:t>
            </a:r>
            <a:r>
              <a:rPr lang="en-US" sz="2400" b="0" strike="noStrike" spc="-1" dirty="0">
                <a:latin typeface="Arial"/>
              </a:rPr>
              <a:t> </a:t>
            </a:r>
            <a:r>
              <a:rPr lang="en-US" sz="2400" b="0" strike="noStrike" spc="-1" dirty="0" err="1">
                <a:latin typeface="Arial"/>
              </a:rPr>
              <a:t>của</a:t>
            </a:r>
            <a:r>
              <a:rPr lang="en-US" sz="2400" b="0" strike="noStrike" spc="-1" dirty="0">
                <a:latin typeface="Arial"/>
              </a:rPr>
              <a:t> </a:t>
            </a:r>
            <a:r>
              <a:rPr lang="en-US" sz="2400" b="0" strike="noStrike" spc="-1" dirty="0" err="1">
                <a:latin typeface="Arial"/>
              </a:rPr>
              <a:t>mô</a:t>
            </a:r>
            <a:r>
              <a:rPr lang="en-US" sz="2400" b="0" strike="noStrike" spc="-1" dirty="0">
                <a:latin typeface="Arial"/>
              </a:rPr>
              <a:t> </a:t>
            </a:r>
            <a:r>
              <a:rPr lang="en-US" sz="2400" b="0" strike="noStrike" spc="-1" dirty="0" err="1">
                <a:latin typeface="Arial"/>
              </a:rPr>
              <a:t>hình</a:t>
            </a:r>
            <a:r>
              <a:rPr lang="en-US" sz="2400" b="0" strike="noStrike" spc="-1" dirty="0">
                <a:latin typeface="Arial"/>
              </a:rPr>
              <a:t>. </a:t>
            </a:r>
            <a:r>
              <a:rPr lang="en-US" sz="2400" b="0" strike="noStrike" spc="-1" dirty="0" err="1">
                <a:latin typeface="Arial"/>
              </a:rPr>
              <a:t>Đây</a:t>
            </a:r>
            <a:r>
              <a:rPr lang="en-US" sz="2400" b="0" strike="noStrike" spc="-1" dirty="0">
                <a:latin typeface="Arial"/>
              </a:rPr>
              <a:t> </a:t>
            </a:r>
            <a:r>
              <a:rPr lang="en-US" sz="2400" b="0" strike="noStrike" spc="-1" dirty="0" err="1">
                <a:latin typeface="Arial"/>
              </a:rPr>
              <a:t>là</a:t>
            </a:r>
            <a:r>
              <a:rPr lang="en-US" sz="2400" b="0" strike="noStrike" spc="-1" dirty="0">
                <a:latin typeface="Arial"/>
              </a:rPr>
              <a:t> </a:t>
            </a:r>
            <a:r>
              <a:rPr lang="en-US" sz="2400" b="0" strike="noStrike" spc="-1" dirty="0" err="1">
                <a:latin typeface="Arial"/>
              </a:rPr>
              <a:t>các</a:t>
            </a:r>
            <a:r>
              <a:rPr lang="en-US" sz="2400" b="0" strike="noStrike" spc="-1" dirty="0">
                <a:latin typeface="Arial"/>
              </a:rPr>
              <a:t> </a:t>
            </a:r>
            <a:r>
              <a:rPr lang="en-US" sz="2400" b="0" strike="noStrike" spc="-1" dirty="0" err="1">
                <a:latin typeface="Arial"/>
              </a:rPr>
              <a:t>tham</a:t>
            </a:r>
            <a:r>
              <a:rPr lang="en-US" sz="2400" b="0" strike="noStrike" spc="-1" dirty="0">
                <a:latin typeface="Arial"/>
              </a:rPr>
              <a:t> </a:t>
            </a:r>
            <a:r>
              <a:rPr lang="en-US" sz="2400" b="0" strike="noStrike" spc="-1" dirty="0" err="1">
                <a:latin typeface="Arial"/>
              </a:rPr>
              <a:t>số</a:t>
            </a:r>
            <a:r>
              <a:rPr lang="en-US" sz="2400" b="0" strike="noStrike" spc="-1" dirty="0">
                <a:latin typeface="Arial"/>
              </a:rPr>
              <a:t> </a:t>
            </a:r>
            <a:r>
              <a:rPr lang="en-US" sz="2400" b="0" strike="noStrike" spc="-1" dirty="0" err="1">
                <a:latin typeface="Arial"/>
              </a:rPr>
              <a:t>trong</a:t>
            </a:r>
            <a:r>
              <a:rPr lang="en-US" sz="2400" b="0" strike="noStrike" spc="-1" dirty="0">
                <a:latin typeface="Arial"/>
              </a:rPr>
              <a:t> </a:t>
            </a:r>
            <a:r>
              <a:rPr lang="en-US" sz="2400" b="0" strike="noStrike" spc="-1" dirty="0" err="1">
                <a:latin typeface="Arial"/>
              </a:rPr>
              <a:t>mã</a:t>
            </a:r>
            <a:r>
              <a:rPr lang="en-US" sz="2400" b="0" strike="noStrike" spc="-1" dirty="0">
                <a:latin typeface="Arial"/>
              </a:rPr>
              <a:t> </a:t>
            </a:r>
            <a:r>
              <a:rPr lang="en-US" sz="2400" b="0" strike="noStrike" spc="-1" dirty="0" err="1">
                <a:latin typeface="Arial"/>
              </a:rPr>
              <a:t>hóa</a:t>
            </a:r>
            <a:r>
              <a:rPr lang="en-US" sz="2400" b="0" strike="noStrike" spc="-1" dirty="0">
                <a:latin typeface="Arial"/>
              </a:rPr>
              <a:t> </a:t>
            </a:r>
            <a:r>
              <a:rPr lang="en-US" sz="2400" b="0" strike="noStrike" spc="-1" dirty="0" err="1">
                <a:latin typeface="Arial"/>
              </a:rPr>
              <a:t>mô</a:t>
            </a:r>
            <a:r>
              <a:rPr lang="en-US" sz="2400" b="0" strike="noStrike" spc="-1" dirty="0">
                <a:latin typeface="Arial"/>
              </a:rPr>
              <a:t> </a:t>
            </a:r>
            <a:r>
              <a:rPr lang="en-US" sz="2400" b="0" strike="noStrike" spc="-1" dirty="0" err="1">
                <a:latin typeface="Arial"/>
              </a:rPr>
              <a:t>hình</a:t>
            </a:r>
            <a:r>
              <a:rPr lang="en-US" sz="2400" b="0" strike="noStrike" spc="-1" dirty="0">
                <a:latin typeface="Arial"/>
              </a:rPr>
              <a:t> </a:t>
            </a:r>
            <a:r>
              <a:rPr lang="en-US" sz="2400" b="0" strike="noStrike" spc="-1" dirty="0" err="1">
                <a:latin typeface="Arial"/>
              </a:rPr>
              <a:t>nguồn</a:t>
            </a:r>
            <a:r>
              <a:rPr lang="en-US" sz="2400" b="0" strike="noStrike" spc="-1" dirty="0">
                <a:latin typeface="Arial"/>
              </a:rPr>
              <a:t>.</a:t>
            </a:r>
          </a:p>
          <a:p>
            <a:pPr marL="432000" indent="-324000">
              <a:spcBef>
                <a:spcPts val="1417"/>
              </a:spcBef>
              <a:buClr>
                <a:srgbClr val="000000"/>
              </a:buClr>
              <a:buSzPct val="45000"/>
              <a:buFont typeface="Wingdings" charset="2"/>
              <a:buChar char=""/>
            </a:pPr>
            <a:r>
              <a:rPr lang="en-US" sz="2400" spc="-1" dirty="0" err="1">
                <a:latin typeface="Arial"/>
              </a:rPr>
              <a:t>Bên</a:t>
            </a:r>
            <a:r>
              <a:rPr lang="en-US" sz="2400" spc="-1" dirty="0">
                <a:latin typeface="Arial"/>
              </a:rPr>
              <a:t> </a:t>
            </a:r>
            <a:r>
              <a:rPr lang="en-US" sz="2400" spc="-1" dirty="0" err="1">
                <a:latin typeface="Arial"/>
              </a:rPr>
              <a:t>giải</a:t>
            </a:r>
            <a:r>
              <a:rPr lang="en-US" sz="2400" spc="-1" dirty="0">
                <a:latin typeface="Arial"/>
              </a:rPr>
              <a:t> </a:t>
            </a:r>
            <a:r>
              <a:rPr lang="en-US" sz="2400" spc="-1" dirty="0" err="1">
                <a:latin typeface="Arial"/>
              </a:rPr>
              <a:t>mã</a:t>
            </a:r>
            <a:r>
              <a:rPr lang="en-US" sz="2400" spc="-1" dirty="0">
                <a:latin typeface="Arial"/>
              </a:rPr>
              <a:t> </a:t>
            </a:r>
            <a:r>
              <a:rPr lang="en-US" sz="2400" spc="-1" dirty="0" err="1">
                <a:latin typeface="Arial"/>
              </a:rPr>
              <a:t>sẽ</a:t>
            </a:r>
            <a:r>
              <a:rPr lang="en-US" sz="2400" spc="-1" dirty="0">
                <a:latin typeface="Arial"/>
              </a:rPr>
              <a:t> </a:t>
            </a:r>
            <a:r>
              <a:rPr lang="en-US" sz="2400" spc="-1" dirty="0" err="1">
                <a:latin typeface="Arial"/>
              </a:rPr>
              <a:t>là</a:t>
            </a:r>
            <a:r>
              <a:rPr lang="en-US" sz="2400" spc="-1" dirty="0">
                <a:latin typeface="Arial"/>
              </a:rPr>
              <a:t> </a:t>
            </a:r>
            <a:r>
              <a:rPr lang="en-US" sz="2400" spc="-1" dirty="0" err="1">
                <a:latin typeface="Arial"/>
              </a:rPr>
              <a:t>hệ</a:t>
            </a:r>
            <a:r>
              <a:rPr lang="en-US" sz="2400" spc="-1" dirty="0">
                <a:latin typeface="Arial"/>
              </a:rPr>
              <a:t> </a:t>
            </a:r>
            <a:r>
              <a:rPr lang="en-US" sz="2400" spc="-1" dirty="0" err="1">
                <a:latin typeface="Arial"/>
              </a:rPr>
              <a:t>tự</a:t>
            </a:r>
            <a:r>
              <a:rPr lang="en-US" sz="2400" spc="-1" dirty="0">
                <a:latin typeface="Arial"/>
              </a:rPr>
              <a:t> </a:t>
            </a:r>
            <a:r>
              <a:rPr lang="en-US" sz="2400" spc="-1" dirty="0" err="1">
                <a:latin typeface="Arial"/>
              </a:rPr>
              <a:t>hồi</a:t>
            </a:r>
            <a:r>
              <a:rPr lang="en-US" sz="2400" spc="-1" dirty="0">
                <a:latin typeface="Arial"/>
              </a:rPr>
              <a:t> </a:t>
            </a:r>
            <a:r>
              <a:rPr lang="en-US" sz="2400" spc="-1" dirty="0" err="1">
                <a:latin typeface="Arial"/>
              </a:rPr>
              <a:t>quy</a:t>
            </a:r>
            <a:r>
              <a:rPr lang="en-US" sz="2400" spc="-1" dirty="0">
                <a:latin typeface="Arial"/>
              </a:rPr>
              <a:t> </a:t>
            </a:r>
            <a:r>
              <a:rPr lang="en-US" sz="2400" spc="-1" dirty="0" err="1">
                <a:latin typeface="Arial"/>
              </a:rPr>
              <a:t>với</a:t>
            </a:r>
            <a:r>
              <a:rPr lang="en-US" sz="2400" spc="-1" dirty="0">
                <a:latin typeface="Arial"/>
              </a:rPr>
              <a:t> </a:t>
            </a:r>
            <a:r>
              <a:rPr lang="en-US" sz="2400" spc="-1" dirty="0" err="1">
                <a:latin typeface="Arial"/>
              </a:rPr>
              <a:t>tập</a:t>
            </a:r>
            <a:r>
              <a:rPr lang="en-US" sz="2400" spc="-1" dirty="0">
                <a:latin typeface="Arial"/>
              </a:rPr>
              <a:t> </a:t>
            </a:r>
            <a:r>
              <a:rPr lang="en-US" sz="2400" spc="-1" dirty="0" err="1">
                <a:latin typeface="Arial"/>
              </a:rPr>
              <a:t>hệ</a:t>
            </a:r>
            <a:r>
              <a:rPr lang="en-US" sz="2400" spc="-1" dirty="0">
                <a:latin typeface="Arial"/>
              </a:rPr>
              <a:t> </a:t>
            </a:r>
            <a:r>
              <a:rPr lang="en-US" sz="2400" spc="-1" dirty="0" err="1">
                <a:latin typeface="Arial"/>
              </a:rPr>
              <a:t>số</a:t>
            </a:r>
            <a:r>
              <a:rPr lang="en-US" sz="2400" spc="-1" dirty="0">
                <a:latin typeface="Arial"/>
              </a:rPr>
              <a:t> </a:t>
            </a:r>
            <a:r>
              <a:rPr lang="en-US" sz="2400" spc="-1" dirty="0" err="1">
                <a:latin typeface="Arial"/>
              </a:rPr>
              <a:t>ak</a:t>
            </a:r>
            <a:r>
              <a:rPr lang="en-US" sz="2400" spc="-1" dirty="0">
                <a:latin typeface="Arial"/>
              </a:rPr>
              <a:t> </a:t>
            </a:r>
            <a:r>
              <a:rPr lang="en-US" sz="2400" spc="-1" dirty="0" err="1">
                <a:latin typeface="Arial"/>
              </a:rPr>
              <a:t>và</a:t>
            </a:r>
            <a:r>
              <a:rPr lang="en-US" sz="2400" spc="-1" dirty="0">
                <a:latin typeface="Arial"/>
              </a:rPr>
              <a:t> </a:t>
            </a:r>
            <a:r>
              <a:rPr lang="en-US" sz="2400" spc="-1" dirty="0" err="1">
                <a:latin typeface="Arial"/>
              </a:rPr>
              <a:t>đầu</a:t>
            </a:r>
            <a:r>
              <a:rPr lang="en-US" sz="2400" spc="-1" dirty="0">
                <a:latin typeface="Arial"/>
              </a:rPr>
              <a:t> </a:t>
            </a:r>
            <a:r>
              <a:rPr lang="en-US" sz="2400" spc="-1" dirty="0" err="1">
                <a:latin typeface="Arial"/>
              </a:rPr>
              <a:t>vào</a:t>
            </a:r>
            <a:r>
              <a:rPr lang="en-US" sz="2400" spc="-1" dirty="0">
                <a:latin typeface="Arial"/>
              </a:rPr>
              <a:t> </a:t>
            </a:r>
            <a:r>
              <a:rPr lang="en-US" sz="2400" spc="-1" dirty="0" err="1">
                <a:latin typeface="Arial"/>
              </a:rPr>
              <a:t>là</a:t>
            </a:r>
            <a:r>
              <a:rPr lang="en-US" sz="2400" spc="-1">
                <a:latin typeface="Arial"/>
              </a:rPr>
              <a:t> e[n].</a:t>
            </a:r>
            <a:endParaRPr lang="en-US" sz="2400" b="0" strike="noStrike" spc="-1" dirty="0">
              <a:latin typeface="Aria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7182" y="2440577"/>
            <a:ext cx="6124575" cy="98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463588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TextShape 1"/>
          <p:cNvSpPr txBox="1"/>
          <p:nvPr/>
        </p:nvSpPr>
        <p:spPr>
          <a:xfrm>
            <a:off x="609480" y="273600"/>
            <a:ext cx="10972440" cy="1144800"/>
          </a:xfrm>
          <a:prstGeom prst="rect">
            <a:avLst/>
          </a:prstGeom>
          <a:noFill/>
          <a:ln>
            <a:noFill/>
          </a:ln>
        </p:spPr>
        <p:txBody>
          <a:bodyPr lIns="0" tIns="0" rIns="0" bIns="0" anchor="ctr"/>
          <a:lstStyle/>
          <a:p>
            <a:pPr algn="ctr"/>
            <a:r>
              <a:rPr lang="en-US" sz="4400" b="0" strike="noStrike" spc="-1">
                <a:latin typeface="Arial"/>
              </a:rPr>
              <a:t>Bài tâp</a:t>
            </a:r>
          </a:p>
        </p:txBody>
      </p:sp>
      <p:sp>
        <p:nvSpPr>
          <p:cNvPr id="523" name="TextShape 2"/>
          <p:cNvSpPr txBox="1"/>
          <p:nvPr/>
        </p:nvSpPr>
        <p:spPr>
          <a:xfrm>
            <a:off x="609480" y="1604520"/>
            <a:ext cx="10972440" cy="3977280"/>
          </a:xfrm>
          <a:prstGeom prst="rect">
            <a:avLst/>
          </a:prstGeom>
          <a:noFill/>
          <a:ln>
            <a:noFill/>
          </a:ln>
        </p:spPr>
        <p:txBody>
          <a:bodyPr lIns="0" tIns="0" rIns="0" bIns="0">
            <a:normAutofit fontScale="85000" lnSpcReduction="10000"/>
          </a:bodyPr>
          <a:lstStyle/>
          <a:p>
            <a:pPr marL="432000" indent="-324000">
              <a:spcBef>
                <a:spcPts val="1417"/>
              </a:spcBef>
              <a:buClr>
                <a:srgbClr val="000000"/>
              </a:buClr>
              <a:buSzPct val="45000"/>
              <a:buFont typeface="Wingdings" charset="2"/>
              <a:buChar char=""/>
            </a:pPr>
            <a:r>
              <a:rPr lang="en-US" sz="3200" b="0" strike="noStrike" spc="-1" dirty="0" err="1">
                <a:latin typeface="Arial"/>
              </a:rPr>
              <a:t>Bài</a:t>
            </a:r>
            <a:r>
              <a:rPr lang="en-US" sz="3200" b="0" strike="noStrike" spc="-1" dirty="0">
                <a:latin typeface="Arial"/>
              </a:rPr>
              <a:t> 4: </a:t>
            </a:r>
            <a:r>
              <a:rPr lang="en-US" sz="3200" b="0" strike="noStrike" spc="-1" dirty="0" err="1">
                <a:latin typeface="Arial"/>
              </a:rPr>
              <a:t>Giả</a:t>
            </a:r>
            <a:r>
              <a:rPr lang="en-US" sz="3200" b="0" strike="noStrike" spc="-1" dirty="0">
                <a:latin typeface="Arial"/>
              </a:rPr>
              <a:t> </a:t>
            </a:r>
            <a:r>
              <a:rPr lang="en-US" sz="3200" b="0" strike="noStrike" spc="-1" dirty="0" err="1">
                <a:latin typeface="Arial"/>
              </a:rPr>
              <a:t>sử</a:t>
            </a:r>
            <a:r>
              <a:rPr lang="en-US" sz="3200" b="0" strike="noStrike" spc="-1" dirty="0">
                <a:latin typeface="Arial"/>
              </a:rPr>
              <a:t> </a:t>
            </a:r>
            <a:r>
              <a:rPr lang="en-US" sz="3200" b="0" strike="noStrike" spc="-1" dirty="0" err="1">
                <a:latin typeface="Arial"/>
              </a:rPr>
              <a:t>nguồn</a:t>
            </a:r>
            <a:r>
              <a:rPr lang="en-US" sz="3200" b="0" strike="noStrike" spc="-1" dirty="0">
                <a:latin typeface="Arial"/>
              </a:rPr>
              <a:t> tin </a:t>
            </a:r>
            <a:r>
              <a:rPr lang="en-US" sz="3200" b="0" strike="noStrike" spc="-1" dirty="0" err="1">
                <a:latin typeface="Arial"/>
              </a:rPr>
              <a:t>chỉ</a:t>
            </a:r>
            <a:r>
              <a:rPr lang="en-US" sz="3200" b="0" strike="noStrike" spc="-1" dirty="0">
                <a:latin typeface="Arial"/>
              </a:rPr>
              <a:t> </a:t>
            </a:r>
            <a:r>
              <a:rPr lang="en-US" sz="3200" b="0" strike="noStrike" spc="-1" dirty="0" err="1">
                <a:latin typeface="Arial"/>
              </a:rPr>
              <a:t>tao</a:t>
            </a:r>
            <a:r>
              <a:rPr lang="en-US" sz="3200" b="0" strike="noStrike" spc="-1" dirty="0">
                <a:latin typeface="Arial"/>
              </a:rPr>
              <a:t> </a:t>
            </a:r>
            <a:r>
              <a:rPr lang="en-US" sz="3200" b="0" strike="noStrike" spc="-1" dirty="0" err="1">
                <a:latin typeface="Arial"/>
              </a:rPr>
              <a:t>một</a:t>
            </a:r>
            <a:r>
              <a:rPr lang="en-US" sz="3200" b="0" strike="noStrike" spc="-1" dirty="0">
                <a:latin typeface="Arial"/>
              </a:rPr>
              <a:t> </a:t>
            </a:r>
            <a:r>
              <a:rPr lang="en-US" sz="3200" b="0" strike="noStrike" spc="-1" dirty="0" err="1">
                <a:latin typeface="Arial"/>
              </a:rPr>
              <a:t>bản</a:t>
            </a:r>
            <a:r>
              <a:rPr lang="en-US" sz="3200" b="0" strike="noStrike" spc="-1" dirty="0">
                <a:latin typeface="Arial"/>
              </a:rPr>
              <a:t> tin </a:t>
            </a:r>
            <a:r>
              <a:rPr lang="en-US" sz="3200" b="0" strike="noStrike" spc="-1" dirty="0" err="1">
                <a:latin typeface="Arial"/>
              </a:rPr>
              <a:t>có</a:t>
            </a:r>
            <a:r>
              <a:rPr lang="en-US" sz="3200" b="0" strike="noStrike" spc="-1" dirty="0">
                <a:latin typeface="Arial"/>
              </a:rPr>
              <a:t> </a:t>
            </a:r>
            <a:r>
              <a:rPr lang="en-US" sz="3200" b="0" strike="noStrike" spc="-1" dirty="0" err="1">
                <a:latin typeface="Arial"/>
              </a:rPr>
              <a:t>nội</a:t>
            </a:r>
            <a:r>
              <a:rPr lang="en-US" sz="3200" b="0" strike="noStrike" spc="-1" dirty="0">
                <a:latin typeface="Arial"/>
              </a:rPr>
              <a:t> dung </a:t>
            </a:r>
            <a:r>
              <a:rPr lang="en-US" sz="3200" b="0" strike="noStrike" spc="-1" dirty="0" err="1">
                <a:latin typeface="Arial"/>
              </a:rPr>
              <a:t>là</a:t>
            </a:r>
            <a:r>
              <a:rPr lang="en-US" sz="3200" b="0" strike="noStrike" spc="-1" dirty="0">
                <a:latin typeface="Arial"/>
              </a:rPr>
              <a:t> ‘</a:t>
            </a:r>
            <a:r>
              <a:rPr lang="en-US" sz="3200" b="0" strike="noStrike" spc="-1" dirty="0" err="1">
                <a:latin typeface="Arial"/>
              </a:rPr>
              <a:t>công</a:t>
            </a:r>
            <a:r>
              <a:rPr lang="en-US" sz="3200" b="0" strike="noStrike" spc="-1" dirty="0">
                <a:latin typeface="Arial"/>
              </a:rPr>
              <a:t> </a:t>
            </a:r>
            <a:r>
              <a:rPr lang="en-US" sz="3200" b="0" strike="noStrike" spc="-1" dirty="0" err="1">
                <a:latin typeface="Arial"/>
              </a:rPr>
              <a:t>nghệ</a:t>
            </a:r>
            <a:r>
              <a:rPr lang="en-US" sz="3200" b="0" strike="noStrike" spc="-1" dirty="0">
                <a:latin typeface="Arial"/>
              </a:rPr>
              <a:t> </a:t>
            </a:r>
            <a:r>
              <a:rPr lang="en-US" sz="3200" b="0" strike="noStrike" spc="-1" dirty="0" err="1">
                <a:latin typeface="Arial"/>
              </a:rPr>
              <a:t>thông</a:t>
            </a:r>
            <a:r>
              <a:rPr lang="en-US" sz="3200" b="0" strike="noStrike" spc="-1" dirty="0">
                <a:latin typeface="Arial"/>
              </a:rPr>
              <a:t> tin’ </a:t>
            </a:r>
            <a:r>
              <a:rPr lang="en-US" sz="3200" b="0" strike="noStrike" spc="-1" dirty="0" err="1">
                <a:latin typeface="Arial"/>
              </a:rPr>
              <a:t>viết</a:t>
            </a:r>
            <a:r>
              <a:rPr lang="en-US" sz="3200" b="0" strike="noStrike" spc="-1" dirty="0">
                <a:latin typeface="Arial"/>
              </a:rPr>
              <a:t> ở </a:t>
            </a:r>
            <a:r>
              <a:rPr lang="en-US" sz="3200" b="0" strike="noStrike" spc="-1" dirty="0" err="1">
                <a:latin typeface="Arial"/>
              </a:rPr>
              <a:t>dạng</a:t>
            </a:r>
            <a:r>
              <a:rPr lang="en-US" sz="3200" b="0" strike="noStrike" spc="-1" dirty="0">
                <a:latin typeface="Arial"/>
              </a:rPr>
              <a:t> </a:t>
            </a:r>
            <a:r>
              <a:rPr lang="en-US" sz="3200" b="0" strike="noStrike" spc="-1" dirty="0" err="1">
                <a:latin typeface="Arial"/>
              </a:rPr>
              <a:t>tiếng</a:t>
            </a:r>
            <a:r>
              <a:rPr lang="en-US" sz="3200" b="0" strike="noStrike" spc="-1" dirty="0">
                <a:latin typeface="Arial"/>
              </a:rPr>
              <a:t> </a:t>
            </a:r>
            <a:r>
              <a:rPr lang="en-US" sz="3200" b="0" strike="noStrike" spc="-1" dirty="0" err="1">
                <a:latin typeface="Arial"/>
              </a:rPr>
              <a:t>Việt</a:t>
            </a:r>
            <a:r>
              <a:rPr lang="en-US" sz="3200" b="0" strike="noStrike" spc="-1" dirty="0">
                <a:latin typeface="Arial"/>
              </a:rPr>
              <a:t> </a:t>
            </a:r>
            <a:r>
              <a:rPr lang="en-US" sz="3200" b="0" strike="noStrike" spc="-1" dirty="0" err="1">
                <a:latin typeface="Arial"/>
              </a:rPr>
              <a:t>không</a:t>
            </a:r>
            <a:r>
              <a:rPr lang="en-US" sz="3200" b="0" strike="noStrike" spc="-1" dirty="0">
                <a:latin typeface="Arial"/>
              </a:rPr>
              <a:t> </a:t>
            </a:r>
            <a:r>
              <a:rPr lang="en-US" sz="3200" b="0" strike="noStrike" spc="-1" dirty="0" err="1">
                <a:latin typeface="Arial"/>
              </a:rPr>
              <a:t>dấu</a:t>
            </a:r>
            <a:r>
              <a:rPr lang="en-US" sz="3200" b="0" strike="noStrike" spc="-1" dirty="0">
                <a:latin typeface="Arial"/>
              </a:rPr>
              <a:t>, </a:t>
            </a:r>
            <a:r>
              <a:rPr lang="en-US" sz="3200" b="0" strike="noStrike" spc="-1" dirty="0" err="1">
                <a:latin typeface="Arial"/>
              </a:rPr>
              <a:t>không</a:t>
            </a:r>
            <a:r>
              <a:rPr lang="en-US" sz="3200" b="0" strike="noStrike" spc="-1" dirty="0">
                <a:latin typeface="Arial"/>
              </a:rPr>
              <a:t> </a:t>
            </a:r>
            <a:r>
              <a:rPr lang="en-US" sz="3200" b="0" strike="noStrike" spc="-1" dirty="0" err="1">
                <a:latin typeface="Arial"/>
              </a:rPr>
              <a:t>phân</a:t>
            </a:r>
            <a:r>
              <a:rPr lang="en-US" sz="3200" b="0" strike="noStrike" spc="-1" dirty="0">
                <a:latin typeface="Arial"/>
              </a:rPr>
              <a:t> </a:t>
            </a:r>
            <a:r>
              <a:rPr lang="en-US" sz="3200" b="0" strike="noStrike" spc="-1" dirty="0" err="1">
                <a:latin typeface="Arial"/>
              </a:rPr>
              <a:t>biệt</a:t>
            </a:r>
            <a:r>
              <a:rPr lang="en-US" sz="3200" b="0" strike="noStrike" spc="-1" dirty="0">
                <a:latin typeface="Arial"/>
              </a:rPr>
              <a:t> </a:t>
            </a:r>
            <a:r>
              <a:rPr lang="en-US" sz="3200" b="0" strike="noStrike" spc="-1" dirty="0" err="1">
                <a:latin typeface="Arial"/>
              </a:rPr>
              <a:t>chữ</a:t>
            </a:r>
            <a:r>
              <a:rPr lang="en-US" sz="3200" b="0" strike="noStrike" spc="-1" dirty="0">
                <a:latin typeface="Arial"/>
              </a:rPr>
              <a:t> </a:t>
            </a:r>
            <a:r>
              <a:rPr lang="en-US" sz="3200" b="0" strike="noStrike" spc="-1" dirty="0" err="1">
                <a:latin typeface="Arial"/>
              </a:rPr>
              <a:t>thường</a:t>
            </a:r>
            <a:r>
              <a:rPr lang="en-US" sz="3200" b="0" strike="noStrike" spc="-1" dirty="0">
                <a:latin typeface="Arial"/>
              </a:rPr>
              <a:t> </a:t>
            </a:r>
            <a:r>
              <a:rPr lang="en-US" sz="3200" b="0" strike="noStrike" spc="-1" dirty="0" err="1">
                <a:latin typeface="Arial"/>
              </a:rPr>
              <a:t>chữ</a:t>
            </a:r>
            <a:r>
              <a:rPr lang="en-US" sz="3200" b="0" strike="noStrike" spc="-1" dirty="0">
                <a:latin typeface="Arial"/>
              </a:rPr>
              <a:t> </a:t>
            </a:r>
            <a:r>
              <a:rPr lang="en-US" sz="3200" b="0" strike="noStrike" spc="-1" dirty="0" err="1">
                <a:latin typeface="Arial"/>
              </a:rPr>
              <a:t>hoa</a:t>
            </a:r>
            <a:r>
              <a:rPr lang="en-US" sz="3200" b="0" strike="noStrike" spc="-1" dirty="0">
                <a:latin typeface="Arial"/>
              </a:rPr>
              <a:t> </a:t>
            </a:r>
            <a:r>
              <a:rPr lang="en-US" sz="3200" b="0" strike="noStrike" spc="-1" dirty="0" err="1">
                <a:latin typeface="Arial"/>
              </a:rPr>
              <a:t>và</a:t>
            </a:r>
            <a:r>
              <a:rPr lang="en-US" sz="3200" b="0" strike="noStrike" spc="-1" dirty="0">
                <a:latin typeface="Arial"/>
              </a:rPr>
              <a:t> </a:t>
            </a:r>
            <a:r>
              <a:rPr lang="en-US" sz="3200" b="0" strike="noStrike" spc="-1" dirty="0" err="1">
                <a:latin typeface="Arial"/>
              </a:rPr>
              <a:t>không</a:t>
            </a:r>
            <a:r>
              <a:rPr lang="en-US" sz="3200" b="0" strike="noStrike" spc="-1" dirty="0">
                <a:latin typeface="Arial"/>
              </a:rPr>
              <a:t> </a:t>
            </a:r>
            <a:r>
              <a:rPr lang="en-US" sz="3200" b="0" strike="noStrike" spc="-1" dirty="0" err="1">
                <a:latin typeface="Arial"/>
              </a:rPr>
              <a:t>có</a:t>
            </a:r>
            <a:r>
              <a:rPr lang="en-US" sz="3200" b="0" strike="noStrike" spc="-1" dirty="0">
                <a:latin typeface="Arial"/>
              </a:rPr>
              <a:t> </a:t>
            </a:r>
            <a:r>
              <a:rPr lang="en-US" sz="3200" b="0" strike="noStrike" spc="-1" dirty="0" err="1">
                <a:latin typeface="Arial"/>
              </a:rPr>
              <a:t>dấu</a:t>
            </a:r>
            <a:r>
              <a:rPr lang="en-US" sz="3200" b="0" strike="noStrike" spc="-1" dirty="0">
                <a:latin typeface="Arial"/>
              </a:rPr>
              <a:t> </a:t>
            </a:r>
            <a:r>
              <a:rPr lang="en-US" sz="3200" b="0" strike="noStrike" spc="-1" dirty="0" err="1">
                <a:latin typeface="Arial"/>
              </a:rPr>
              <a:t>cách</a:t>
            </a:r>
            <a:r>
              <a:rPr lang="en-US" sz="3200" b="0" strike="noStrike" spc="-1" dirty="0">
                <a:latin typeface="Arial"/>
              </a:rPr>
              <a:t> </a:t>
            </a:r>
            <a:r>
              <a:rPr lang="en-US" sz="3200" b="0" strike="noStrike" spc="-1" dirty="0" err="1">
                <a:latin typeface="Arial"/>
              </a:rPr>
              <a:t>giữa</a:t>
            </a:r>
            <a:r>
              <a:rPr lang="en-US" sz="3200" b="0" strike="noStrike" spc="-1" dirty="0">
                <a:latin typeface="Arial"/>
              </a:rPr>
              <a:t> </a:t>
            </a:r>
            <a:r>
              <a:rPr lang="en-US" sz="3200" b="0" strike="noStrike" spc="-1" dirty="0" err="1">
                <a:latin typeface="Arial"/>
              </a:rPr>
              <a:t>các</a:t>
            </a:r>
            <a:r>
              <a:rPr lang="en-US" sz="3200" b="0" strike="noStrike" spc="-1" dirty="0">
                <a:latin typeface="Arial"/>
              </a:rPr>
              <a:t> </a:t>
            </a:r>
            <a:r>
              <a:rPr lang="en-US" sz="3200" b="0" strike="noStrike" spc="-1" dirty="0" err="1">
                <a:latin typeface="Arial"/>
              </a:rPr>
              <a:t>từ</a:t>
            </a:r>
            <a:r>
              <a:rPr lang="en-US" sz="3200" b="0" strike="noStrike" spc="-1" dirty="0">
                <a:latin typeface="Arial"/>
              </a:rPr>
              <a:t>. </a:t>
            </a:r>
            <a:r>
              <a:rPr lang="en-US" sz="3200" b="0" strike="noStrike" spc="-1" dirty="0" err="1">
                <a:latin typeface="Arial"/>
              </a:rPr>
              <a:t>Mỗi</a:t>
            </a:r>
            <a:r>
              <a:rPr lang="en-US" sz="3200" b="0" strike="noStrike" spc="-1" dirty="0">
                <a:latin typeface="Arial"/>
              </a:rPr>
              <a:t> </a:t>
            </a:r>
            <a:r>
              <a:rPr lang="en-US" sz="3200" b="0" strike="noStrike" spc="-1" dirty="0" err="1">
                <a:latin typeface="Arial"/>
              </a:rPr>
              <a:t>ký</a:t>
            </a:r>
            <a:r>
              <a:rPr lang="en-US" sz="3200" b="0" strike="noStrike" spc="-1" dirty="0">
                <a:latin typeface="Arial"/>
              </a:rPr>
              <a:t> </a:t>
            </a:r>
            <a:r>
              <a:rPr lang="en-US" sz="3200" b="0" strike="noStrike" spc="-1" dirty="0" err="1">
                <a:latin typeface="Arial"/>
              </a:rPr>
              <a:t>tự</a:t>
            </a:r>
            <a:r>
              <a:rPr lang="en-US" sz="3200" b="0" strike="noStrike" spc="-1" dirty="0">
                <a:latin typeface="Arial"/>
              </a:rPr>
              <a:t> </a:t>
            </a:r>
            <a:r>
              <a:rPr lang="en-US" sz="3200" b="0" strike="noStrike" spc="-1" dirty="0" err="1">
                <a:latin typeface="Arial"/>
              </a:rPr>
              <a:t>trong</a:t>
            </a:r>
            <a:r>
              <a:rPr lang="en-US" sz="3200" b="0" strike="noStrike" spc="-1" dirty="0">
                <a:latin typeface="Arial"/>
              </a:rPr>
              <a:t> </a:t>
            </a:r>
            <a:r>
              <a:rPr lang="en-US" sz="3200" b="0" strike="noStrike" spc="-1" dirty="0" err="1">
                <a:latin typeface="Arial"/>
              </a:rPr>
              <a:t>bản</a:t>
            </a:r>
            <a:r>
              <a:rPr lang="en-US" sz="3200" b="0" strike="noStrike" spc="-1" dirty="0">
                <a:latin typeface="Arial"/>
              </a:rPr>
              <a:t> tin </a:t>
            </a:r>
            <a:r>
              <a:rPr lang="en-US" sz="3200" b="0" strike="noStrike" spc="-1" dirty="0" err="1">
                <a:latin typeface="Arial"/>
              </a:rPr>
              <a:t>là</a:t>
            </a:r>
            <a:r>
              <a:rPr lang="en-US" sz="3200" b="0" strike="noStrike" spc="-1" dirty="0">
                <a:latin typeface="Arial"/>
              </a:rPr>
              <a:t> 1 tin </a:t>
            </a:r>
            <a:r>
              <a:rPr lang="en-US" sz="3200" b="0" strike="noStrike" spc="-1" dirty="0" err="1">
                <a:latin typeface="Arial"/>
              </a:rPr>
              <a:t>được</a:t>
            </a:r>
            <a:r>
              <a:rPr lang="en-US" sz="3200" b="0" strike="noStrike" spc="-1" dirty="0">
                <a:latin typeface="Arial"/>
              </a:rPr>
              <a:t> </a:t>
            </a:r>
            <a:r>
              <a:rPr lang="en-US" sz="3200" b="0" strike="noStrike" spc="-1" dirty="0" err="1">
                <a:latin typeface="Arial"/>
              </a:rPr>
              <a:t>tạo</a:t>
            </a:r>
            <a:r>
              <a:rPr lang="en-US" sz="3200" b="0" strike="noStrike" spc="-1" dirty="0">
                <a:latin typeface="Arial"/>
              </a:rPr>
              <a:t> </a:t>
            </a:r>
            <a:r>
              <a:rPr lang="en-US" sz="3200" b="0" strike="noStrike" spc="-1" dirty="0" err="1">
                <a:latin typeface="Arial"/>
              </a:rPr>
              <a:t>ra</a:t>
            </a:r>
            <a:r>
              <a:rPr lang="en-US" sz="3200" b="0" strike="noStrike" spc="-1" dirty="0">
                <a:latin typeface="Arial"/>
              </a:rPr>
              <a:t> </a:t>
            </a:r>
            <a:r>
              <a:rPr lang="en-US" sz="3200" b="0" strike="noStrike" spc="-1" dirty="0" err="1">
                <a:latin typeface="Arial"/>
              </a:rPr>
              <a:t>từ</a:t>
            </a:r>
            <a:r>
              <a:rPr lang="en-US" sz="3200" b="0" strike="noStrike" spc="-1" dirty="0">
                <a:latin typeface="Arial"/>
              </a:rPr>
              <a:t> </a:t>
            </a:r>
            <a:r>
              <a:rPr lang="en-US" sz="3200" b="0" strike="noStrike" spc="-1" dirty="0" err="1">
                <a:latin typeface="Arial"/>
              </a:rPr>
              <a:t>nguồn</a:t>
            </a:r>
            <a:r>
              <a:rPr lang="en-US" sz="3200" b="0" strike="noStrike" spc="-1" dirty="0">
                <a:latin typeface="Arial"/>
              </a:rPr>
              <a:t>. </a:t>
            </a:r>
            <a:r>
              <a:rPr lang="en-US" sz="3200" b="0" strike="noStrike" spc="-1" dirty="0" err="1">
                <a:latin typeface="Arial"/>
              </a:rPr>
              <a:t>Xác</a:t>
            </a:r>
            <a:r>
              <a:rPr lang="en-US" sz="3200" b="0" strike="noStrike" spc="-1" dirty="0">
                <a:latin typeface="Arial"/>
              </a:rPr>
              <a:t> </a:t>
            </a:r>
            <a:r>
              <a:rPr lang="en-US" sz="3200" b="0" strike="noStrike" spc="-1" dirty="0" err="1">
                <a:latin typeface="Arial"/>
              </a:rPr>
              <a:t>suất</a:t>
            </a:r>
            <a:r>
              <a:rPr lang="en-US" sz="3200" b="0" strike="noStrike" spc="-1" dirty="0">
                <a:latin typeface="Arial"/>
              </a:rPr>
              <a:t> </a:t>
            </a:r>
            <a:r>
              <a:rPr lang="en-US" sz="3200" b="0" strike="noStrike" spc="-1" dirty="0" err="1">
                <a:latin typeface="Arial"/>
              </a:rPr>
              <a:t>xuất</a:t>
            </a:r>
            <a:r>
              <a:rPr lang="en-US" sz="3200" b="0" strike="noStrike" spc="-1" dirty="0">
                <a:latin typeface="Arial"/>
              </a:rPr>
              <a:t> </a:t>
            </a:r>
            <a:r>
              <a:rPr lang="en-US" sz="3200" b="0" strike="noStrike" spc="-1" dirty="0" err="1">
                <a:latin typeface="Arial"/>
              </a:rPr>
              <a:t>hiện</a:t>
            </a:r>
            <a:r>
              <a:rPr lang="en-US" sz="3200" b="0" strike="noStrike" spc="-1" dirty="0">
                <a:latin typeface="Arial"/>
              </a:rPr>
              <a:t> </a:t>
            </a:r>
            <a:r>
              <a:rPr lang="en-US" sz="3200" b="0" strike="noStrike" spc="-1" dirty="0" err="1">
                <a:latin typeface="Arial"/>
              </a:rPr>
              <a:t>của</a:t>
            </a:r>
            <a:r>
              <a:rPr lang="en-US" sz="3200" b="0" strike="noStrike" spc="-1" dirty="0">
                <a:latin typeface="Arial"/>
              </a:rPr>
              <a:t> </a:t>
            </a:r>
            <a:r>
              <a:rPr lang="en-US" sz="3200" b="0" strike="noStrike" spc="-1" dirty="0" err="1">
                <a:latin typeface="Arial"/>
              </a:rPr>
              <a:t>mỗi</a:t>
            </a:r>
            <a:r>
              <a:rPr lang="en-US" sz="3200" b="0" strike="noStrike" spc="-1" dirty="0">
                <a:latin typeface="Arial"/>
              </a:rPr>
              <a:t> tin </a:t>
            </a:r>
            <a:r>
              <a:rPr lang="en-US" sz="3200" b="0" strike="noStrike" spc="-1" dirty="0" err="1">
                <a:latin typeface="Arial"/>
              </a:rPr>
              <a:t>là</a:t>
            </a:r>
            <a:r>
              <a:rPr lang="en-US" sz="3200" b="0" strike="noStrike" spc="-1" dirty="0">
                <a:latin typeface="Arial"/>
              </a:rPr>
              <a:t> </a:t>
            </a:r>
            <a:r>
              <a:rPr lang="en-US" sz="3200" b="0" strike="noStrike" spc="-1" dirty="0" err="1">
                <a:latin typeface="Arial"/>
              </a:rPr>
              <a:t>tần</a:t>
            </a:r>
            <a:r>
              <a:rPr lang="en-US" sz="3200" b="0" strike="noStrike" spc="-1" dirty="0">
                <a:latin typeface="Arial"/>
              </a:rPr>
              <a:t> </a:t>
            </a:r>
            <a:r>
              <a:rPr lang="en-US" sz="3200" b="0" strike="noStrike" spc="-1" dirty="0" err="1">
                <a:latin typeface="Arial"/>
              </a:rPr>
              <a:t>suất</a:t>
            </a:r>
            <a:r>
              <a:rPr lang="en-US" sz="3200" b="0" strike="noStrike" spc="-1" dirty="0">
                <a:latin typeface="Arial"/>
              </a:rPr>
              <a:t> </a:t>
            </a:r>
            <a:r>
              <a:rPr lang="en-US" sz="3200" b="0" strike="noStrike" spc="-1" dirty="0" err="1">
                <a:latin typeface="Arial"/>
              </a:rPr>
              <a:t>xuất</a:t>
            </a:r>
            <a:r>
              <a:rPr lang="en-US" sz="3200" b="0" strike="noStrike" spc="-1" dirty="0">
                <a:latin typeface="Arial"/>
              </a:rPr>
              <a:t> </a:t>
            </a:r>
            <a:r>
              <a:rPr lang="en-US" sz="3200" b="0" strike="noStrike" spc="-1" dirty="0" err="1">
                <a:latin typeface="Arial"/>
              </a:rPr>
              <a:t>hiện</a:t>
            </a:r>
            <a:r>
              <a:rPr lang="en-US" sz="3200" b="0" strike="noStrike" spc="-1" dirty="0">
                <a:latin typeface="Arial"/>
              </a:rPr>
              <a:t> </a:t>
            </a:r>
            <a:r>
              <a:rPr lang="en-US" sz="3200" b="0" strike="noStrike" spc="-1" dirty="0" err="1">
                <a:latin typeface="Arial"/>
              </a:rPr>
              <a:t>của</a:t>
            </a:r>
            <a:r>
              <a:rPr lang="en-US" sz="3200" b="0" strike="noStrike" spc="-1" dirty="0">
                <a:latin typeface="Arial"/>
              </a:rPr>
              <a:t> </a:t>
            </a:r>
            <a:r>
              <a:rPr lang="en-US" sz="3200" b="0" strike="noStrike" spc="-1" dirty="0" err="1">
                <a:latin typeface="Arial"/>
              </a:rPr>
              <a:t>nó</a:t>
            </a:r>
            <a:r>
              <a:rPr lang="en-US" sz="3200" b="0" strike="noStrike" spc="-1" dirty="0">
                <a:latin typeface="Arial"/>
              </a:rPr>
              <a:t> </a:t>
            </a:r>
            <a:r>
              <a:rPr lang="en-US" sz="3200" b="0" strike="noStrike" spc="-1" dirty="0" err="1">
                <a:latin typeface="Arial"/>
              </a:rPr>
              <a:t>trong</a:t>
            </a:r>
            <a:r>
              <a:rPr lang="en-US" sz="3200" b="0" strike="noStrike" spc="-1" dirty="0">
                <a:latin typeface="Arial"/>
              </a:rPr>
              <a:t> </a:t>
            </a:r>
            <a:r>
              <a:rPr lang="en-US" sz="3200" b="0" strike="noStrike" spc="-1" dirty="0" err="1">
                <a:latin typeface="Arial"/>
              </a:rPr>
              <a:t>bản</a:t>
            </a:r>
            <a:r>
              <a:rPr lang="en-US" sz="3200" b="0" strike="noStrike" spc="-1" dirty="0">
                <a:latin typeface="Arial"/>
              </a:rPr>
              <a:t> tin. </a:t>
            </a:r>
          </a:p>
          <a:p>
            <a:pPr marL="864000" lvl="1" indent="-324000">
              <a:spcBef>
                <a:spcPts val="1134"/>
              </a:spcBef>
              <a:buClr>
                <a:srgbClr val="000000"/>
              </a:buClr>
              <a:buSzPct val="75000"/>
              <a:buFont typeface="Symbol" charset="2"/>
              <a:buChar char=""/>
            </a:pPr>
            <a:r>
              <a:rPr lang="en-US" sz="2800" b="0" strike="noStrike" spc="-1" dirty="0">
                <a:latin typeface="Arial"/>
              </a:rPr>
              <a:t>a. </a:t>
            </a:r>
            <a:r>
              <a:rPr lang="en-US" sz="2800" b="0" strike="noStrike" spc="-1" dirty="0" err="1">
                <a:latin typeface="Arial"/>
              </a:rPr>
              <a:t>Hãy</a:t>
            </a:r>
            <a:r>
              <a:rPr lang="en-US" sz="2800" b="0" strike="noStrike" spc="-1" dirty="0">
                <a:latin typeface="Arial"/>
              </a:rPr>
              <a:t> </a:t>
            </a:r>
            <a:r>
              <a:rPr lang="en-US" sz="2800" b="0" strike="noStrike" spc="-1" dirty="0" err="1">
                <a:latin typeface="Arial"/>
              </a:rPr>
              <a:t>mã</a:t>
            </a:r>
            <a:r>
              <a:rPr lang="en-US" sz="2800" b="0" strike="noStrike" spc="-1" dirty="0">
                <a:latin typeface="Arial"/>
              </a:rPr>
              <a:t> </a:t>
            </a:r>
            <a:r>
              <a:rPr lang="en-US" sz="2800" b="0" strike="noStrike" spc="-1" dirty="0" err="1">
                <a:latin typeface="Arial"/>
              </a:rPr>
              <a:t>hóa</a:t>
            </a:r>
            <a:r>
              <a:rPr lang="en-US" sz="2800" b="0" strike="noStrike" spc="-1" dirty="0">
                <a:latin typeface="Arial"/>
              </a:rPr>
              <a:t> </a:t>
            </a:r>
            <a:r>
              <a:rPr lang="en-US" sz="2800" b="0" strike="noStrike" spc="-1" dirty="0" err="1">
                <a:latin typeface="Arial"/>
              </a:rPr>
              <a:t>bản</a:t>
            </a:r>
            <a:r>
              <a:rPr lang="en-US" sz="2800" b="0" strike="noStrike" spc="-1" dirty="0">
                <a:latin typeface="Arial"/>
              </a:rPr>
              <a:t> tin </a:t>
            </a:r>
            <a:r>
              <a:rPr lang="en-US" sz="2800" b="0" strike="noStrike" spc="-1" dirty="0" err="1">
                <a:latin typeface="Arial"/>
              </a:rPr>
              <a:t>trên</a:t>
            </a:r>
            <a:r>
              <a:rPr lang="en-US" sz="2800" b="0" strike="noStrike" spc="-1" dirty="0">
                <a:latin typeface="Arial"/>
              </a:rPr>
              <a:t> </a:t>
            </a:r>
            <a:r>
              <a:rPr lang="en-US" sz="2800" b="0" strike="noStrike" spc="-1" dirty="0" err="1">
                <a:latin typeface="Arial"/>
              </a:rPr>
              <a:t>theo</a:t>
            </a:r>
            <a:r>
              <a:rPr lang="en-US" sz="2800" b="0" strike="noStrike" spc="-1" dirty="0">
                <a:latin typeface="Arial"/>
              </a:rPr>
              <a:t> </a:t>
            </a:r>
            <a:r>
              <a:rPr lang="en-US" sz="2800" b="0" strike="noStrike" spc="-1" dirty="0" err="1">
                <a:latin typeface="Arial"/>
              </a:rPr>
              <a:t>mã</a:t>
            </a:r>
            <a:r>
              <a:rPr lang="en-US" sz="2800" b="0" strike="noStrike" spc="-1" dirty="0">
                <a:latin typeface="Arial"/>
              </a:rPr>
              <a:t> Huffman </a:t>
            </a:r>
            <a:r>
              <a:rPr lang="en-US" sz="2800" b="0" strike="noStrike" spc="-1" dirty="0" err="1">
                <a:latin typeface="Arial"/>
              </a:rPr>
              <a:t>với</a:t>
            </a:r>
            <a:r>
              <a:rPr lang="en-US" sz="2800" b="0" strike="noStrike" spc="-1" dirty="0">
                <a:latin typeface="Arial"/>
              </a:rPr>
              <a:t> </a:t>
            </a:r>
            <a:r>
              <a:rPr lang="en-US" sz="2800" b="0" strike="noStrike" spc="-1" dirty="0" err="1">
                <a:latin typeface="Arial"/>
              </a:rPr>
              <a:t>cơ</a:t>
            </a:r>
            <a:r>
              <a:rPr lang="en-US" sz="2800" b="0" strike="noStrike" spc="-1" dirty="0">
                <a:latin typeface="Arial"/>
              </a:rPr>
              <a:t> </a:t>
            </a:r>
            <a:r>
              <a:rPr lang="en-US" sz="2800" b="0" strike="noStrike" spc="-1" dirty="0" err="1">
                <a:latin typeface="Arial"/>
              </a:rPr>
              <a:t>số</a:t>
            </a:r>
            <a:r>
              <a:rPr lang="en-US" sz="2800" b="0" strike="noStrike" spc="-1" dirty="0">
                <a:latin typeface="Arial"/>
              </a:rPr>
              <a:t> </a:t>
            </a:r>
            <a:r>
              <a:rPr lang="en-US" sz="2800" b="0" strike="noStrike" spc="-1" dirty="0" err="1">
                <a:latin typeface="Arial"/>
              </a:rPr>
              <a:t>mã</a:t>
            </a:r>
            <a:r>
              <a:rPr lang="en-US" sz="2800" b="0" strike="noStrike" spc="-1" dirty="0">
                <a:latin typeface="Arial"/>
              </a:rPr>
              <a:t> r =4. </a:t>
            </a:r>
          </a:p>
          <a:p>
            <a:pPr marL="864000" lvl="1" indent="-324000">
              <a:spcBef>
                <a:spcPts val="1134"/>
              </a:spcBef>
              <a:buClr>
                <a:srgbClr val="000000"/>
              </a:buClr>
              <a:buSzPct val="75000"/>
              <a:buFont typeface="Symbol" charset="2"/>
              <a:buChar char=""/>
            </a:pPr>
            <a:r>
              <a:rPr lang="en-US" sz="2800" b="0" strike="noStrike" spc="-1" dirty="0">
                <a:latin typeface="Arial"/>
              </a:rPr>
              <a:t>b. </a:t>
            </a:r>
            <a:r>
              <a:rPr lang="en-US" sz="2800" b="0" strike="noStrike" spc="-1" dirty="0" err="1">
                <a:latin typeface="Arial"/>
              </a:rPr>
              <a:t>Tính</a:t>
            </a:r>
            <a:r>
              <a:rPr lang="en-US" sz="2800" b="0" strike="noStrike" spc="-1" dirty="0">
                <a:latin typeface="Arial"/>
              </a:rPr>
              <a:t> </a:t>
            </a:r>
            <a:r>
              <a:rPr lang="en-US" sz="2800" b="0" strike="noStrike" spc="-1" dirty="0" err="1">
                <a:latin typeface="Arial"/>
              </a:rPr>
              <a:t>hiệu</a:t>
            </a:r>
            <a:r>
              <a:rPr lang="en-US" sz="2800" b="0" strike="noStrike" spc="-1" dirty="0">
                <a:latin typeface="Arial"/>
              </a:rPr>
              <a:t> </a:t>
            </a:r>
            <a:r>
              <a:rPr lang="en-US" sz="2800" b="0" strike="noStrike" spc="-1" dirty="0" err="1">
                <a:latin typeface="Arial"/>
              </a:rPr>
              <a:t>suất</a:t>
            </a:r>
            <a:r>
              <a:rPr lang="en-US" sz="2800" b="0" strike="noStrike" spc="-1" dirty="0">
                <a:latin typeface="Arial"/>
              </a:rPr>
              <a:t> </a:t>
            </a:r>
            <a:r>
              <a:rPr lang="en-US" sz="2800" b="0" strike="noStrike" spc="-1" dirty="0" err="1">
                <a:latin typeface="Arial"/>
              </a:rPr>
              <a:t>của</a:t>
            </a:r>
            <a:r>
              <a:rPr lang="en-US" sz="2800" b="0" strike="noStrike" spc="-1" dirty="0">
                <a:latin typeface="Arial"/>
              </a:rPr>
              <a:t> </a:t>
            </a:r>
            <a:r>
              <a:rPr lang="en-US" sz="2800" b="0" strike="noStrike" spc="-1" dirty="0" err="1">
                <a:latin typeface="Arial"/>
              </a:rPr>
              <a:t>mã</a:t>
            </a:r>
            <a:endParaRPr lang="en-US" sz="2800" b="0" strike="noStrike" spc="-1" dirty="0">
              <a:latin typeface="Arial"/>
            </a:endParaRPr>
          </a:p>
          <a:p>
            <a:pPr marL="864000" lvl="1" indent="-324000">
              <a:spcBef>
                <a:spcPts val="1134"/>
              </a:spcBef>
              <a:buClr>
                <a:srgbClr val="000000"/>
              </a:buClr>
              <a:buSzPct val="75000"/>
              <a:buFont typeface="Symbol" charset="2"/>
              <a:buChar char=""/>
            </a:pPr>
            <a:r>
              <a:rPr lang="en-US" sz="2800" b="0" strike="noStrike" spc="-1" dirty="0">
                <a:latin typeface="Arial"/>
              </a:rPr>
              <a:t>c. </a:t>
            </a:r>
            <a:r>
              <a:rPr lang="en-US" sz="2800" b="0" strike="noStrike" spc="-1" dirty="0" err="1">
                <a:latin typeface="Arial"/>
              </a:rPr>
              <a:t>Cần</a:t>
            </a:r>
            <a:r>
              <a:rPr lang="en-US" sz="2800" b="0" strike="noStrike" spc="-1" dirty="0">
                <a:latin typeface="Arial"/>
              </a:rPr>
              <a:t> </a:t>
            </a:r>
            <a:r>
              <a:rPr lang="en-US" sz="2800" b="0" strike="noStrike" spc="-1" dirty="0" err="1">
                <a:latin typeface="Arial"/>
              </a:rPr>
              <a:t>mở</a:t>
            </a:r>
            <a:r>
              <a:rPr lang="en-US" sz="2800" b="0" strike="noStrike" spc="-1" dirty="0">
                <a:latin typeface="Arial"/>
              </a:rPr>
              <a:t> </a:t>
            </a:r>
            <a:r>
              <a:rPr lang="en-US" sz="2800" b="0" strike="noStrike" spc="-1" dirty="0" err="1">
                <a:latin typeface="Arial"/>
              </a:rPr>
              <a:t>rông</a:t>
            </a:r>
            <a:r>
              <a:rPr lang="en-US" sz="2800" b="0" strike="noStrike" spc="-1" dirty="0">
                <a:latin typeface="Arial"/>
              </a:rPr>
              <a:t> </a:t>
            </a:r>
            <a:r>
              <a:rPr lang="en-US" sz="2800" b="0" strike="noStrike" spc="-1" dirty="0" err="1">
                <a:latin typeface="Arial"/>
              </a:rPr>
              <a:t>nguồn</a:t>
            </a:r>
            <a:r>
              <a:rPr lang="en-US" sz="2800" b="0" strike="noStrike" spc="-1" dirty="0">
                <a:latin typeface="Arial"/>
              </a:rPr>
              <a:t> </a:t>
            </a:r>
            <a:r>
              <a:rPr lang="en-US" sz="2800" b="0" strike="noStrike" spc="-1" dirty="0" err="1">
                <a:latin typeface="Arial"/>
              </a:rPr>
              <a:t>bao</a:t>
            </a:r>
            <a:r>
              <a:rPr lang="en-US" sz="2800" b="0" strike="noStrike" spc="-1" dirty="0">
                <a:latin typeface="Arial"/>
              </a:rPr>
              <a:t> </a:t>
            </a:r>
            <a:r>
              <a:rPr lang="en-US" sz="2800" b="0" strike="noStrike" spc="-1" dirty="0" err="1">
                <a:latin typeface="Arial"/>
              </a:rPr>
              <a:t>nhiêu</a:t>
            </a:r>
            <a:r>
              <a:rPr lang="en-US" sz="2800" b="0" strike="noStrike" spc="-1" dirty="0">
                <a:latin typeface="Arial"/>
              </a:rPr>
              <a:t> </a:t>
            </a:r>
            <a:r>
              <a:rPr lang="en-US" sz="2800" b="0" strike="noStrike" spc="-1" dirty="0" err="1">
                <a:latin typeface="Arial"/>
              </a:rPr>
              <a:t>lần</a:t>
            </a:r>
            <a:r>
              <a:rPr lang="en-US" sz="2800" b="0" strike="noStrike" spc="-1" dirty="0">
                <a:latin typeface="Arial"/>
              </a:rPr>
              <a:t> ở </a:t>
            </a:r>
            <a:r>
              <a:rPr lang="en-US" sz="2800" b="0" strike="noStrike" spc="-1" dirty="0" err="1">
                <a:latin typeface="Arial"/>
              </a:rPr>
              <a:t>hiệu</a:t>
            </a:r>
            <a:r>
              <a:rPr lang="en-US" sz="2800" b="0" strike="noStrike" spc="-1" dirty="0">
                <a:latin typeface="Arial"/>
              </a:rPr>
              <a:t> </a:t>
            </a:r>
            <a:r>
              <a:rPr lang="en-US" sz="2800" b="0" strike="noStrike" spc="-1" dirty="0" err="1">
                <a:latin typeface="Arial"/>
              </a:rPr>
              <a:t>suất</a:t>
            </a:r>
            <a:r>
              <a:rPr lang="en-US" sz="2800" b="0" strike="noStrike" spc="-1" dirty="0">
                <a:latin typeface="Arial"/>
              </a:rPr>
              <a:t> </a:t>
            </a:r>
            <a:r>
              <a:rPr lang="en-US" sz="2800" b="0" strike="noStrike" spc="-1" dirty="0" err="1">
                <a:latin typeface="Arial"/>
              </a:rPr>
              <a:t>mã</a:t>
            </a:r>
            <a:r>
              <a:rPr lang="en-US" sz="2800" b="0" strike="noStrike" spc="-1" dirty="0">
                <a:latin typeface="Arial"/>
              </a:rPr>
              <a:t> </a:t>
            </a:r>
            <a:r>
              <a:rPr lang="en-US" sz="2800" b="0" strike="noStrike" spc="-1" dirty="0" err="1">
                <a:latin typeface="Arial"/>
              </a:rPr>
              <a:t>đạt</a:t>
            </a:r>
            <a:r>
              <a:rPr lang="en-US" sz="2800" b="0" strike="noStrike" spc="-1" dirty="0">
                <a:latin typeface="Arial"/>
              </a:rPr>
              <a:t> </a:t>
            </a:r>
            <a:r>
              <a:rPr lang="en-US" sz="2800" b="0" strike="noStrike" spc="-1" dirty="0" err="1">
                <a:latin typeface="Arial"/>
              </a:rPr>
              <a:t>ít</a:t>
            </a:r>
            <a:r>
              <a:rPr lang="en-US" sz="2800" b="0" strike="noStrike" spc="-1" dirty="0">
                <a:latin typeface="Arial"/>
              </a:rPr>
              <a:t> </a:t>
            </a:r>
            <a:r>
              <a:rPr lang="en-US" sz="2800" b="0" strike="noStrike" spc="-1" dirty="0" err="1">
                <a:latin typeface="Arial"/>
              </a:rPr>
              <a:t>nhất</a:t>
            </a:r>
            <a:r>
              <a:rPr lang="en-US" sz="2800" b="0" strike="noStrike" spc="-1" dirty="0">
                <a:latin typeface="Arial"/>
              </a:rPr>
              <a:t> 98%</a:t>
            </a:r>
          </a:p>
          <a:p>
            <a:pPr marL="432000" indent="-324000">
              <a:spcBef>
                <a:spcPts val="1417"/>
              </a:spcBef>
              <a:buClr>
                <a:srgbClr val="000000"/>
              </a:buClr>
              <a:buSzPct val="45000"/>
              <a:buFont typeface="Wingdings" charset="2"/>
              <a:buChar char=""/>
            </a:pPr>
            <a:r>
              <a:rPr lang="en-US" sz="3200" b="0" strike="noStrike" spc="-1" dirty="0" err="1">
                <a:latin typeface="Arial"/>
              </a:rPr>
              <a:t>Bài</a:t>
            </a:r>
            <a:r>
              <a:rPr lang="en-US" sz="3200" b="0" strike="noStrike" spc="-1" dirty="0">
                <a:latin typeface="Arial"/>
              </a:rPr>
              <a:t> 5: </a:t>
            </a:r>
            <a:r>
              <a:rPr lang="en-US" sz="3200" b="0" strike="noStrike" spc="-1" dirty="0" err="1">
                <a:latin typeface="Arial"/>
              </a:rPr>
              <a:t>Hãy</a:t>
            </a:r>
            <a:r>
              <a:rPr lang="en-US" sz="3200" b="0" strike="noStrike" spc="-1" dirty="0">
                <a:latin typeface="Arial"/>
              </a:rPr>
              <a:t> </a:t>
            </a:r>
            <a:r>
              <a:rPr lang="en-US" sz="3200" b="0" strike="noStrike" spc="-1" dirty="0" err="1">
                <a:latin typeface="Arial"/>
              </a:rPr>
              <a:t>mã</a:t>
            </a:r>
            <a:r>
              <a:rPr lang="en-US" sz="3200" b="0" strike="noStrike" spc="-1" dirty="0">
                <a:latin typeface="Arial"/>
              </a:rPr>
              <a:t> </a:t>
            </a:r>
            <a:r>
              <a:rPr lang="en-US" sz="3200" b="0" strike="noStrike" spc="-1" dirty="0" err="1">
                <a:latin typeface="Arial"/>
              </a:rPr>
              <a:t>hóa</a:t>
            </a:r>
            <a:r>
              <a:rPr lang="en-US" sz="3200" b="0" strike="noStrike" spc="-1" dirty="0">
                <a:latin typeface="Arial"/>
              </a:rPr>
              <a:t> </a:t>
            </a:r>
            <a:r>
              <a:rPr lang="en-US" sz="3200" b="0" strike="noStrike" spc="-1" dirty="0" err="1">
                <a:latin typeface="Arial"/>
              </a:rPr>
              <a:t>bản</a:t>
            </a:r>
            <a:r>
              <a:rPr lang="en-US" sz="3200" b="0" strike="noStrike" spc="-1" dirty="0">
                <a:latin typeface="Arial"/>
              </a:rPr>
              <a:t> tin ở </a:t>
            </a:r>
            <a:r>
              <a:rPr lang="en-US" sz="3200" b="0" strike="noStrike" spc="-1" dirty="0" err="1">
                <a:latin typeface="Arial"/>
              </a:rPr>
              <a:t>câu</a:t>
            </a:r>
            <a:r>
              <a:rPr lang="en-US" sz="3200" b="0" strike="noStrike" spc="-1" dirty="0">
                <a:latin typeface="Arial"/>
              </a:rPr>
              <a:t> 4 </a:t>
            </a:r>
            <a:r>
              <a:rPr lang="en-US" sz="3200" b="0" strike="noStrike" spc="-1" dirty="0" err="1">
                <a:latin typeface="Arial"/>
              </a:rPr>
              <a:t>bằng</a:t>
            </a:r>
            <a:r>
              <a:rPr lang="en-US" sz="3200" b="0" strike="noStrike" spc="-1" dirty="0">
                <a:latin typeface="Arial"/>
              </a:rPr>
              <a:t> </a:t>
            </a:r>
            <a:r>
              <a:rPr lang="en-US" sz="3200" b="0" strike="noStrike" spc="-1" dirty="0" err="1">
                <a:latin typeface="Arial"/>
              </a:rPr>
              <a:t>mã</a:t>
            </a:r>
            <a:r>
              <a:rPr lang="en-US" sz="3200" b="0" strike="noStrike" spc="-1" dirty="0">
                <a:latin typeface="Arial"/>
              </a:rPr>
              <a:t> LZ77 </a:t>
            </a:r>
            <a:r>
              <a:rPr lang="en-US" sz="3200" b="0" strike="noStrike" spc="-1" dirty="0" err="1">
                <a:latin typeface="Arial"/>
              </a:rPr>
              <a:t>và</a:t>
            </a:r>
            <a:r>
              <a:rPr lang="en-US" sz="3200" b="0" strike="noStrike" spc="-1" dirty="0">
                <a:latin typeface="Arial"/>
              </a:rPr>
              <a:t> </a:t>
            </a:r>
            <a:r>
              <a:rPr lang="en-US" sz="3200" b="0" strike="noStrike" spc="-1" dirty="0" err="1">
                <a:latin typeface="Arial"/>
              </a:rPr>
              <a:t>bằng</a:t>
            </a:r>
            <a:r>
              <a:rPr lang="en-US" sz="3200" b="0" strike="noStrike" spc="-1" dirty="0">
                <a:latin typeface="Arial"/>
              </a:rPr>
              <a:t> </a:t>
            </a:r>
            <a:r>
              <a:rPr lang="en-US" sz="3200" b="0" strike="noStrike" spc="-1" dirty="0" err="1">
                <a:latin typeface="Arial"/>
              </a:rPr>
              <a:t>mã</a:t>
            </a:r>
            <a:r>
              <a:rPr lang="en-US" sz="3200" b="0" strike="noStrike" spc="-1" dirty="0">
                <a:latin typeface="Arial"/>
              </a:rPr>
              <a:t> LZ78</a:t>
            </a:r>
          </a:p>
        </p:txBody>
      </p:sp>
    </p:spTree>
    <p:extLst>
      <p:ext uri="{BB962C8B-B14F-4D97-AF65-F5344CB8AC3E}">
        <p14:creationId xmlns:p14="http://schemas.microsoft.com/office/powerpoint/2010/main" val="253745351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CustomShape 1"/>
          <p:cNvSpPr/>
          <p:nvPr/>
        </p:nvSpPr>
        <p:spPr>
          <a:xfrm>
            <a:off x="609480" y="273600"/>
            <a:ext cx="10964880" cy="1137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4.1. Cơ bản về mã</a:t>
            </a:r>
            <a:endParaRPr lang="en-US" sz="4400" b="0" strike="noStrike" spc="-1">
              <a:latin typeface="Arial"/>
            </a:endParaRPr>
          </a:p>
        </p:txBody>
      </p:sp>
      <p:sp>
        <p:nvSpPr>
          <p:cNvPr id="399" name="CustomShape 2"/>
          <p:cNvSpPr/>
          <p:nvPr/>
        </p:nvSpPr>
        <p:spPr>
          <a:xfrm>
            <a:off x="609480" y="1604520"/>
            <a:ext cx="10964880" cy="39697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5000" lnSpcReduction="20000"/>
          </a:bodyPr>
          <a:lstStyle/>
          <a:p>
            <a:pPr marL="432000" indent="-31644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Các loại mã:</a:t>
            </a:r>
            <a:endParaRPr lang="en-US" sz="3200" b="0" strike="noStrike" spc="-1">
              <a:latin typeface="Arial"/>
            </a:endParaRPr>
          </a:p>
          <a:p>
            <a:pPr marL="864000" lvl="1" indent="-31644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Mã giải mã tức thì:</a:t>
            </a:r>
            <a:endParaRPr lang="en-US" sz="2800" b="0" strike="noStrike" spc="-1">
              <a:latin typeface="Arial"/>
            </a:endParaRPr>
          </a:p>
          <a:p>
            <a:pPr marL="1296000" lvl="2" indent="-280440">
              <a:lnSpc>
                <a:spcPct val="100000"/>
              </a:lnSpc>
              <a:spcBef>
                <a:spcPts val="850"/>
              </a:spcBef>
              <a:buClr>
                <a:srgbClr val="000000"/>
              </a:buClr>
              <a:buSzPct val="45000"/>
              <a:buFont typeface="Wingdings" charset="2"/>
              <a:buChar char=""/>
            </a:pPr>
            <a:r>
              <a:rPr lang="en-US" sz="2400" b="0" strike="noStrike" spc="-1">
                <a:solidFill>
                  <a:srgbClr val="000000"/>
                </a:solidFill>
                <a:latin typeface="Arial"/>
                <a:ea typeface="DejaVu Sans"/>
              </a:rPr>
              <a:t>Là mã giải mã được</a:t>
            </a:r>
            <a:endParaRPr lang="en-US" sz="2400" b="0" strike="noStrike" spc="-1">
              <a:latin typeface="Arial"/>
            </a:endParaRPr>
          </a:p>
          <a:p>
            <a:pPr marL="1296000" lvl="2" indent="-280440">
              <a:lnSpc>
                <a:spcPct val="100000"/>
              </a:lnSpc>
              <a:spcBef>
                <a:spcPts val="850"/>
              </a:spcBef>
              <a:buClr>
                <a:srgbClr val="000000"/>
              </a:buClr>
              <a:buSzPct val="45000"/>
              <a:buFont typeface="Wingdings" charset="2"/>
              <a:buChar char=""/>
            </a:pPr>
            <a:r>
              <a:rPr lang="en-US" sz="2400" b="0" strike="noStrike" spc="-1">
                <a:solidFill>
                  <a:srgbClr val="000000"/>
                </a:solidFill>
                <a:latin typeface="Arial"/>
                <a:ea typeface="DejaVu Sans"/>
              </a:rPr>
              <a:t>Sau khi nhận được ký hiệu cuối cùng của từ mã, từ mã sẽ được tách ra và việc tách từ mã này là cách tách duy nhất.</a:t>
            </a:r>
            <a:endParaRPr lang="en-US" sz="2400" b="0" strike="noStrike" spc="-1">
              <a:latin typeface="Arial"/>
            </a:endParaRPr>
          </a:p>
          <a:p>
            <a:pPr marL="1296000" lvl="2" indent="-280440">
              <a:lnSpc>
                <a:spcPct val="100000"/>
              </a:lnSpc>
              <a:spcBef>
                <a:spcPts val="850"/>
              </a:spcBef>
              <a:buClr>
                <a:srgbClr val="000000"/>
              </a:buClr>
              <a:buSzPct val="45000"/>
              <a:buFont typeface="Wingdings" charset="2"/>
              <a:buChar char=""/>
            </a:pPr>
            <a:r>
              <a:rPr lang="en-US" sz="2400" b="0" strike="noStrike" spc="-1">
                <a:solidFill>
                  <a:srgbClr val="000000"/>
                </a:solidFill>
                <a:latin typeface="Arial"/>
                <a:ea typeface="DejaVu Sans"/>
              </a:rPr>
              <a:t>Mã giải mã tức thì cho phép tách từ mã nhanh nhất nên luôn được dùng trong truyền thông</a:t>
            </a:r>
            <a:endParaRPr lang="en-US" sz="2400" b="0" strike="noStrike" spc="-1">
              <a:latin typeface="Arial"/>
            </a:endParaRPr>
          </a:p>
          <a:p>
            <a:pPr marL="1296000" lvl="2" indent="-280440">
              <a:lnSpc>
                <a:spcPct val="100000"/>
              </a:lnSpc>
              <a:spcBef>
                <a:spcPts val="850"/>
              </a:spcBef>
              <a:buClr>
                <a:srgbClr val="000000"/>
              </a:buClr>
              <a:buSzPct val="45000"/>
              <a:buFont typeface="Wingdings" charset="2"/>
              <a:buChar char=""/>
            </a:pPr>
            <a:r>
              <a:rPr lang="en-US" sz="2400" b="0" strike="noStrike" spc="-1">
                <a:solidFill>
                  <a:srgbClr val="000000"/>
                </a:solidFill>
                <a:latin typeface="Arial"/>
                <a:ea typeface="DejaVu Sans"/>
              </a:rPr>
              <a:t>Để có thể giải mã tức thì, mã phải có tính prefix (tính phần đầu, tính tiền tố)</a:t>
            </a:r>
            <a:endParaRPr lang="en-US" sz="2400" b="0" strike="noStrike" spc="-1">
              <a:latin typeface="Arial"/>
            </a:endParaRPr>
          </a:p>
          <a:p>
            <a:pPr marL="1728000" lvl="3" indent="-208440">
              <a:lnSpc>
                <a:spcPct val="100000"/>
              </a:lnSpc>
              <a:spcBef>
                <a:spcPts val="567"/>
              </a:spcBef>
              <a:buClr>
                <a:srgbClr val="000000"/>
              </a:buClr>
              <a:buSzPct val="75000"/>
              <a:buFont typeface="Symbol"/>
              <a:buChar char=""/>
            </a:pPr>
            <a:r>
              <a:rPr lang="en-US" sz="2000" b="0" strike="noStrike" spc="-1">
                <a:solidFill>
                  <a:srgbClr val="000000"/>
                </a:solidFill>
                <a:latin typeface="Arial"/>
                <a:ea typeface="DejaVu Sans"/>
              </a:rPr>
              <a:t>Tính prefix thể hiện ở chỗ là không có từ mã nào trùng với prefix của từ mã khác trong bộ mã. </a:t>
            </a:r>
            <a:endParaRPr lang="en-US" sz="2000" b="0" strike="noStrike" spc="-1">
              <a:latin typeface="Arial"/>
            </a:endParaRPr>
          </a:p>
          <a:p>
            <a:pPr marL="1728000" lvl="3" indent="-208440">
              <a:lnSpc>
                <a:spcPct val="100000"/>
              </a:lnSpc>
              <a:spcBef>
                <a:spcPts val="567"/>
              </a:spcBef>
              <a:buClr>
                <a:srgbClr val="000000"/>
              </a:buClr>
              <a:buSzPct val="75000"/>
              <a:buFont typeface="Symbol"/>
              <a:buChar char=""/>
            </a:pPr>
            <a:r>
              <a:rPr lang="en-US" sz="2000" b="0" strike="noStrike" spc="-1">
                <a:solidFill>
                  <a:srgbClr val="000000"/>
                </a:solidFill>
                <a:latin typeface="Arial"/>
                <a:ea typeface="DejaVu Sans"/>
              </a:rPr>
              <a:t>Preffix của từ mã là chuỗi ký hiệu mã tính từ ký hiệu đầu (ký hiệu xuất hiện sớm nhất) của từ mã </a:t>
            </a:r>
            <a:endParaRPr lang="en-US" sz="2000" b="0" strike="noStrike" spc="-1">
              <a:latin typeface="Arial"/>
            </a:endParaRPr>
          </a:p>
          <a:p>
            <a:pPr marL="1728000" lvl="3" indent="-208440">
              <a:lnSpc>
                <a:spcPct val="100000"/>
              </a:lnSpc>
              <a:spcBef>
                <a:spcPts val="567"/>
              </a:spcBef>
              <a:buClr>
                <a:srgbClr val="000000"/>
              </a:buClr>
              <a:buSzPct val="75000"/>
              <a:buFont typeface="Symbol"/>
              <a:buChar char=""/>
            </a:pPr>
            <a:r>
              <a:rPr lang="en-US" sz="2000" b="0" strike="noStrike" spc="-1">
                <a:solidFill>
                  <a:srgbClr val="000000"/>
                </a:solidFill>
                <a:latin typeface="Arial"/>
                <a:ea typeface="DejaVu Sans"/>
              </a:rPr>
              <a:t>Ví dụ: từ mã 10110 có các preffic 1, 10, 101, 1011, 10110</a:t>
            </a:r>
            <a:endParaRPr lang="en-US" sz="2000" b="0" strike="noStrike" spc="-1">
              <a:latin typeface="Arial"/>
            </a:endParaRPr>
          </a:p>
          <a:p>
            <a:pPr marL="1728000" lvl="3" indent="-208440">
              <a:lnSpc>
                <a:spcPct val="100000"/>
              </a:lnSpc>
              <a:spcBef>
                <a:spcPts val="567"/>
              </a:spcBef>
              <a:buClr>
                <a:srgbClr val="000000"/>
              </a:buClr>
              <a:buSzPct val="75000"/>
              <a:buFont typeface="Symbol"/>
              <a:buChar char=""/>
            </a:pPr>
            <a:r>
              <a:rPr lang="en-US" sz="2000" b="0" strike="noStrike" spc="-1">
                <a:solidFill>
                  <a:srgbClr val="000000"/>
                </a:solidFill>
                <a:latin typeface="Arial"/>
                <a:ea typeface="DejaVu Sans"/>
              </a:rPr>
              <a:t>Ví dụ: bộ mã có tính preffix cho nguồn {s1, s2, s3, s4} là {0, 10, 110, 1110}</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4.1. Cơ bản về mã (Cont.)</a:t>
            </a:r>
            <a:endParaRPr lang="en-US" sz="4400" b="0" strike="noStrike" spc="-1">
              <a:latin typeface="Arial"/>
            </a:endParaRPr>
          </a:p>
        </p:txBody>
      </p:sp>
      <p:sp>
        <p:nvSpPr>
          <p:cNvPr id="401"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Các loại mã:</a:t>
            </a:r>
            <a:endParaRPr lang="en-US" sz="2800" b="0" strike="noStrike" spc="-1">
              <a:latin typeface="Arial"/>
            </a:endParaRPr>
          </a:p>
          <a:p>
            <a:pPr marL="914400">
              <a:lnSpc>
                <a:spcPct val="90000"/>
              </a:lnSpc>
              <a:spcBef>
                <a:spcPts val="499"/>
              </a:spcBef>
            </a:pPr>
            <a:endParaRPr lang="en-US" sz="2800" b="0" strike="noStrike" spc="-1">
              <a:latin typeface="Arial"/>
            </a:endParaRPr>
          </a:p>
          <a:p>
            <a:pPr marL="914400">
              <a:lnSpc>
                <a:spcPct val="100000"/>
              </a:lnSpc>
            </a:pPr>
            <a:endParaRPr lang="en-US" sz="2800" b="0" strike="noStrike" spc="-1">
              <a:latin typeface="Arial"/>
            </a:endParaRPr>
          </a:p>
        </p:txBody>
      </p:sp>
      <p:pic>
        <p:nvPicPr>
          <p:cNvPr id="402" name="Picture 3"/>
          <p:cNvPicPr/>
          <p:nvPr/>
        </p:nvPicPr>
        <p:blipFill>
          <a:blip r:embed="rId3"/>
          <a:stretch/>
        </p:blipFill>
        <p:spPr>
          <a:xfrm>
            <a:off x="3505200" y="2819400"/>
            <a:ext cx="3972600" cy="3105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E9612E24A31348B5951F20F052821B" ma:contentTypeVersion="2" ma:contentTypeDescription="Create a new document." ma:contentTypeScope="" ma:versionID="4b926e98131bc0aba68a576cce74ff27">
  <xsd:schema xmlns:xsd="http://www.w3.org/2001/XMLSchema" xmlns:xs="http://www.w3.org/2001/XMLSchema" xmlns:p="http://schemas.microsoft.com/office/2006/metadata/properties" xmlns:ns2="66b93461-79f3-44af-954b-acc8e441733c" targetNamespace="http://schemas.microsoft.com/office/2006/metadata/properties" ma:root="true" ma:fieldsID="432f251e0680007ab3c879da40303651" ns2:_="">
    <xsd:import namespace="66b93461-79f3-44af-954b-acc8e441733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b93461-79f3-44af-954b-acc8e44173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4120830-E8AE-415F-8835-6E6A96C587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b93461-79f3-44af-954b-acc8e44173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334EFC3-0DEA-4095-8B36-EDA1517A0711}">
  <ds:schemaRefs>
    <ds:schemaRef ds:uri="http://schemas.microsoft.com/sharepoint/v3/contenttype/forms"/>
  </ds:schemaRefs>
</ds:datastoreItem>
</file>

<file path=customXml/itemProps3.xml><?xml version="1.0" encoding="utf-8"?>
<ds:datastoreItem xmlns:ds="http://schemas.openxmlformats.org/officeDocument/2006/customXml" ds:itemID="{5389FF75-F3C0-411B-8F45-6568B6AD196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6881</TotalTime>
  <Words>10006</Words>
  <Application>Microsoft Macintosh PowerPoint</Application>
  <PresentationFormat>Widescreen</PresentationFormat>
  <Paragraphs>601</Paragraphs>
  <Slides>74</Slides>
  <Notes>24</Notes>
  <HiddenSlides>2</HiddenSlides>
  <MMClips>0</MMClips>
  <ScaleCrop>false</ScaleCrop>
  <HeadingPairs>
    <vt:vector size="6" baseType="variant">
      <vt:variant>
        <vt:lpstr>Fonts Used</vt:lpstr>
      </vt:variant>
      <vt:variant>
        <vt:i4>7</vt:i4>
      </vt:variant>
      <vt:variant>
        <vt:lpstr>Theme</vt:lpstr>
      </vt:variant>
      <vt:variant>
        <vt:i4>10</vt:i4>
      </vt:variant>
      <vt:variant>
        <vt:lpstr>Slide Titles</vt:lpstr>
      </vt:variant>
      <vt:variant>
        <vt:i4>74</vt:i4>
      </vt:variant>
    </vt:vector>
  </HeadingPairs>
  <TitlesOfParts>
    <vt:vector size="91" baseType="lpstr">
      <vt:lpstr>Arial</vt:lpstr>
      <vt:lpstr>Calibri</vt:lpstr>
      <vt:lpstr>Calibri Light</vt:lpstr>
      <vt:lpstr>StarSymbol</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4.10.1 PCM</vt:lpstr>
      <vt:lpstr>PowerPoint Presentation</vt:lpstr>
      <vt:lpstr>4.10.1. Mã hóa delta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Dang Tuan Linh</dc:creator>
  <cp:lastModifiedBy>NGUYEN DINH DUNG 20198220</cp:lastModifiedBy>
  <cp:revision>376</cp:revision>
  <dcterms:created xsi:type="dcterms:W3CDTF">2018-11-03T16:37:46Z</dcterms:created>
  <dcterms:modified xsi:type="dcterms:W3CDTF">2022-05-19T01:17:06Z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2</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28</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49</vt:i4>
  </property>
  <property fmtid="{D5CDD505-2E9C-101B-9397-08002B2CF9AE}" pid="12" name="ContentTypeId">
    <vt:lpwstr>0x01010026E9612E24A31348B5951F20F052821B</vt:lpwstr>
  </property>
</Properties>
</file>