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entation.xml" ContentType="application/vnd.openxmlformats-officedocument.presentationml.presentation.main+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94.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1.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notesMasterIdLst>
    <p:notesMasterId r:id="rId65"/>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307" r:id="rId23"/>
    <p:sldId id="308"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309"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29"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customXml" Target="../customXml/item3.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viewProps" Target="viewProp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38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38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38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38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385" name="PlaceHolder 6"/>
          <p:cNvSpPr>
            <a:spLocks noGrp="1"/>
          </p:cNvSpPr>
          <p:nvPr>
            <p:ph type="sldNum"/>
          </p:nvPr>
        </p:nvSpPr>
        <p:spPr>
          <a:xfrm>
            <a:off x="4278960" y="10157400"/>
            <a:ext cx="3280680" cy="534240"/>
          </a:xfrm>
          <a:prstGeom prst="rect">
            <a:avLst/>
          </a:prstGeom>
        </p:spPr>
        <p:txBody>
          <a:bodyPr lIns="0" tIns="0" rIns="0" bIns="0" anchor="b"/>
          <a:lstStyle/>
          <a:p>
            <a:pPr algn="r"/>
            <a:fld id="{8561ECA1-8B2F-4B1D-8A02-157B82F6FF2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10981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PlaceHolder 1"/>
          <p:cNvSpPr>
            <a:spLocks noGrp="1" noRot="1" noChangeAspect="1"/>
          </p:cNvSpPr>
          <p:nvPr>
            <p:ph type="sldImg"/>
          </p:nvPr>
        </p:nvSpPr>
        <p:spPr>
          <a:xfrm>
            <a:off x="685800" y="1143000"/>
            <a:ext cx="5480280" cy="3080160"/>
          </a:xfrm>
          <a:prstGeom prst="rect">
            <a:avLst/>
          </a:prstGeom>
        </p:spPr>
      </p:sp>
      <p:sp>
        <p:nvSpPr>
          <p:cNvPr id="524" name="PlaceHolder 2"/>
          <p:cNvSpPr>
            <a:spLocks noGrp="1"/>
          </p:cNvSpPr>
          <p:nvPr>
            <p:ph type="body"/>
          </p:nvPr>
        </p:nvSpPr>
        <p:spPr>
          <a:xfrm>
            <a:off x="685800" y="4400640"/>
            <a:ext cx="5480280" cy="3594240"/>
          </a:xfrm>
          <a:prstGeom prst="rect">
            <a:avLst/>
          </a:prstGeom>
        </p:spPr>
        <p:txBody>
          <a:bodyPr lIns="0" tIns="0" rIns="0" bIns="0"/>
          <a:lstStyle/>
          <a:p>
            <a:pPr marL="216000" indent="-210600">
              <a:lnSpc>
                <a:spcPct val="100000"/>
              </a:lnSpc>
            </a:pPr>
            <a:r>
              <a:rPr lang="en-US" sz="2000" b="0" strike="noStrike" spc="-1">
                <a:latin typeface="Arial"/>
              </a:rPr>
              <a:t>Gaussian random variable  Additive white Gaussian noise (AWGN). </a:t>
            </a:r>
          </a:p>
          <a:p>
            <a:pPr marL="216000" indent="-210600">
              <a:lnSpc>
                <a:spcPct val="100000"/>
              </a:lnSpc>
            </a:pPr>
            <a:endParaRPr lang="en-US" sz="2000" b="0" strike="noStrike" spc="-1">
              <a:latin typeface="Arial"/>
            </a:endParaRPr>
          </a:p>
        </p:txBody>
      </p:sp>
      <p:sp>
        <p:nvSpPr>
          <p:cNvPr id="525" name="CustomShape 3"/>
          <p:cNvSpPr/>
          <p:nvPr/>
        </p:nvSpPr>
        <p:spPr>
          <a:xfrm>
            <a:off x="3884760" y="8685360"/>
            <a:ext cx="2965680" cy="4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7BB1A69-4FB5-4D77-B571-2A3CA7650171}" type="slidenum">
              <a:rPr lang="en-US" sz="1200" b="0" strike="noStrike" spc="-1">
                <a:solidFill>
                  <a:srgbClr val="000000"/>
                </a:solidFill>
                <a:latin typeface="Times New Roman"/>
              </a:rPr>
              <a:t>4</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PlaceHolder 1"/>
          <p:cNvSpPr>
            <a:spLocks noGrp="1" noRot="1" noChangeAspect="1"/>
          </p:cNvSpPr>
          <p:nvPr>
            <p:ph type="sldImg"/>
          </p:nvPr>
        </p:nvSpPr>
        <p:spPr>
          <a:xfrm>
            <a:off x="688975" y="1143000"/>
            <a:ext cx="5473700" cy="3079750"/>
          </a:xfrm>
          <a:prstGeom prst="rect">
            <a:avLst/>
          </a:prstGeom>
        </p:spPr>
      </p:sp>
      <p:sp>
        <p:nvSpPr>
          <p:cNvPr id="551" name="PlaceHolder 2"/>
          <p:cNvSpPr>
            <a:spLocks noGrp="1"/>
          </p:cNvSpPr>
          <p:nvPr>
            <p:ph type="body"/>
          </p:nvPr>
        </p:nvSpPr>
        <p:spPr>
          <a:xfrm>
            <a:off x="685800" y="4400640"/>
            <a:ext cx="5480280" cy="3594240"/>
          </a:xfrm>
          <a:prstGeom prst="rect">
            <a:avLst/>
          </a:prstGeom>
        </p:spPr>
        <p:txBody>
          <a:bodyPr lIns="0" tIns="0" rIns="0" bIns="0"/>
          <a:lstStyle/>
          <a:p>
            <a:endParaRPr lang="en-US" sz="2000" b="0" strike="noStrike" spc="-1">
              <a:latin typeface="Arial"/>
            </a:endParaRPr>
          </a:p>
        </p:txBody>
      </p:sp>
      <p:sp>
        <p:nvSpPr>
          <p:cNvPr id="552" name="CustomShape 3"/>
          <p:cNvSpPr/>
          <p:nvPr/>
        </p:nvSpPr>
        <p:spPr>
          <a:xfrm>
            <a:off x="3884760" y="8685360"/>
            <a:ext cx="2965680" cy="4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9C1EFA2-03EA-4832-9AA8-C5161CE9DBC9}" type="slidenum">
              <a:rPr lang="en-US" sz="1200" b="0" strike="noStrike" spc="-1">
                <a:solidFill>
                  <a:srgbClr val="000000"/>
                </a:solidFill>
                <a:latin typeface="Times New Roman"/>
              </a:rPr>
              <a:t>24</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PlaceHolder 1"/>
          <p:cNvSpPr>
            <a:spLocks noGrp="1" noRot="1" noChangeAspect="1"/>
          </p:cNvSpPr>
          <p:nvPr>
            <p:ph type="sldImg"/>
          </p:nvPr>
        </p:nvSpPr>
        <p:spPr>
          <a:xfrm>
            <a:off x="685800" y="1143000"/>
            <a:ext cx="5480280" cy="3080160"/>
          </a:xfrm>
          <a:prstGeom prst="rect">
            <a:avLst/>
          </a:prstGeom>
        </p:spPr>
      </p:sp>
      <p:sp>
        <p:nvSpPr>
          <p:cNvPr id="554" name="PlaceHolder 2"/>
          <p:cNvSpPr>
            <a:spLocks noGrp="1"/>
          </p:cNvSpPr>
          <p:nvPr>
            <p:ph type="body"/>
          </p:nvPr>
        </p:nvSpPr>
        <p:spPr>
          <a:xfrm>
            <a:off x="685800" y="4400640"/>
            <a:ext cx="5480280" cy="3594240"/>
          </a:xfrm>
          <a:prstGeom prst="rect">
            <a:avLst/>
          </a:prstGeom>
        </p:spPr>
        <p:txBody>
          <a:bodyPr lIns="0" tIns="0" rIns="0" bIns="0"/>
          <a:lstStyle/>
          <a:p>
            <a:endParaRPr lang="en-US" sz="2000" b="0" strike="noStrike" spc="-1">
              <a:latin typeface="Arial"/>
            </a:endParaRPr>
          </a:p>
        </p:txBody>
      </p:sp>
      <p:sp>
        <p:nvSpPr>
          <p:cNvPr id="555" name="CustomShape 3"/>
          <p:cNvSpPr/>
          <p:nvPr/>
        </p:nvSpPr>
        <p:spPr>
          <a:xfrm>
            <a:off x="3884760" y="8685360"/>
            <a:ext cx="2965680" cy="4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6D16F3A-43F2-48CA-AEAD-306FB949B11A}" type="slidenum">
              <a:rPr lang="en-US" sz="1200" b="0" strike="noStrike" spc="-1">
                <a:solidFill>
                  <a:srgbClr val="000000"/>
                </a:solidFill>
                <a:latin typeface="Times New Roman"/>
              </a:rPr>
              <a:t>25</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PlaceHolder 1"/>
          <p:cNvSpPr>
            <a:spLocks noGrp="1" noRot="1" noChangeAspect="1"/>
          </p:cNvSpPr>
          <p:nvPr>
            <p:ph type="sldImg"/>
          </p:nvPr>
        </p:nvSpPr>
        <p:spPr>
          <a:xfrm>
            <a:off x="685800" y="1143000"/>
            <a:ext cx="5480280" cy="3080160"/>
          </a:xfrm>
          <a:prstGeom prst="rect">
            <a:avLst/>
          </a:prstGeom>
        </p:spPr>
      </p:sp>
      <p:sp>
        <p:nvSpPr>
          <p:cNvPr id="557" name="PlaceHolder 2"/>
          <p:cNvSpPr>
            <a:spLocks noGrp="1"/>
          </p:cNvSpPr>
          <p:nvPr>
            <p:ph type="body"/>
          </p:nvPr>
        </p:nvSpPr>
        <p:spPr>
          <a:xfrm>
            <a:off x="685800" y="4400640"/>
            <a:ext cx="5480280" cy="3594240"/>
          </a:xfrm>
          <a:prstGeom prst="rect">
            <a:avLst/>
          </a:prstGeom>
        </p:spPr>
        <p:txBody>
          <a:bodyPr lIns="0" tIns="0" rIns="0" bIns="0"/>
          <a:lstStyle/>
          <a:p>
            <a:endParaRPr lang="en-US" sz="2000" b="0" strike="noStrike" spc="-1">
              <a:latin typeface="Arial"/>
            </a:endParaRPr>
          </a:p>
        </p:txBody>
      </p:sp>
      <p:sp>
        <p:nvSpPr>
          <p:cNvPr id="558" name="CustomShape 3"/>
          <p:cNvSpPr/>
          <p:nvPr/>
        </p:nvSpPr>
        <p:spPr>
          <a:xfrm>
            <a:off x="3884760" y="8685360"/>
            <a:ext cx="2965680" cy="4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D44692C-9FB2-4F2D-B88F-393E8DC26369}" type="slidenum">
              <a:rPr lang="en-US" sz="1200" b="0" strike="noStrike" spc="-1">
                <a:solidFill>
                  <a:srgbClr val="000000"/>
                </a:solidFill>
                <a:latin typeface="Times New Roman"/>
              </a:rPr>
              <a:t>26</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PlaceHolder 1"/>
          <p:cNvSpPr>
            <a:spLocks noGrp="1" noRot="1" noChangeAspect="1"/>
          </p:cNvSpPr>
          <p:nvPr>
            <p:ph type="sldImg"/>
          </p:nvPr>
        </p:nvSpPr>
        <p:spPr>
          <a:xfrm>
            <a:off x="685800" y="1143000"/>
            <a:ext cx="5480280" cy="3080160"/>
          </a:xfrm>
          <a:prstGeom prst="rect">
            <a:avLst/>
          </a:prstGeom>
        </p:spPr>
      </p:sp>
      <p:sp>
        <p:nvSpPr>
          <p:cNvPr id="560" name="PlaceHolder 2"/>
          <p:cNvSpPr>
            <a:spLocks noGrp="1"/>
          </p:cNvSpPr>
          <p:nvPr>
            <p:ph type="body"/>
          </p:nvPr>
        </p:nvSpPr>
        <p:spPr>
          <a:xfrm>
            <a:off x="685800" y="4400640"/>
            <a:ext cx="5480280" cy="3594240"/>
          </a:xfrm>
          <a:prstGeom prst="rect">
            <a:avLst/>
          </a:prstGeom>
        </p:spPr>
        <p:txBody>
          <a:bodyPr lIns="0" tIns="0" rIns="0" bIns="0"/>
          <a:lstStyle/>
          <a:p>
            <a:pPr marL="216000" indent="-210240">
              <a:lnSpc>
                <a:spcPct val="100000"/>
              </a:lnSpc>
            </a:pPr>
            <a:r>
              <a:rPr lang="en-US" sz="2000" b="0" strike="noStrike" spc="-1">
                <a:latin typeface="Arial"/>
              </a:rPr>
              <a:t>Do quang cach toi thieu cua set of message la 1</a:t>
            </a:r>
          </a:p>
          <a:p>
            <a:pPr marL="216000" indent="-210240">
              <a:lnSpc>
                <a:spcPct val="100000"/>
              </a:lnSpc>
            </a:pPr>
            <a:r>
              <a:rPr lang="en-US" sz="2000" b="0" strike="noStrike" spc="-1">
                <a:latin typeface="Arial"/>
              </a:rPr>
              <a:t> va quan cach nay xuat hien khi 2 tu ma chi khac nhau 1 vi tri</a:t>
            </a:r>
          </a:p>
          <a:p>
            <a:pPr marL="216000" indent="-210240">
              <a:lnSpc>
                <a:spcPct val="100000"/>
              </a:lnSpc>
            </a:pPr>
            <a:endParaRPr lang="en-US" sz="2000" b="0" strike="noStrike" spc="-1">
              <a:latin typeface="Arial"/>
            </a:endParaRPr>
          </a:p>
          <a:p>
            <a:pPr marL="171360" indent="-165240">
              <a:lnSpc>
                <a:spcPct val="100000"/>
              </a:lnSpc>
              <a:buClr>
                <a:srgbClr val="000000"/>
              </a:buClr>
              <a:buFont typeface="Wingdings" charset="2"/>
              <a:buChar char=""/>
            </a:pPr>
            <a:r>
              <a:rPr lang="en-US" sz="2000" b="0" strike="noStrike" spc="-1">
                <a:latin typeface="Arial"/>
              </a:rPr>
              <a:t>2 message nay chac chan 1thang la chan va 1 thang la le</a:t>
            </a:r>
          </a:p>
          <a:p>
            <a:pPr>
              <a:lnSpc>
                <a:spcPct val="100000"/>
              </a:lnSpc>
            </a:pPr>
            <a:endParaRPr lang="en-US" sz="2000" b="0" strike="noStrike" spc="-1">
              <a:latin typeface="Arial"/>
            </a:endParaRPr>
          </a:p>
          <a:p>
            <a:pPr marL="171360" indent="-165240">
              <a:lnSpc>
                <a:spcPct val="100000"/>
              </a:lnSpc>
              <a:buClr>
                <a:srgbClr val="000000"/>
              </a:buClr>
              <a:buFont typeface="Wingdings" charset="2"/>
              <a:buChar char=""/>
            </a:pPr>
            <a:r>
              <a:rPr lang="en-US" sz="2000" b="0" strike="noStrike" spc="-1">
                <a:latin typeface="Arial"/>
              </a:rPr>
              <a:t>Ky hieu them vao 2 message nay phai khac nhau de quang cach toi thieu cua ma d(KN) it nhat bang 2 cho phep phat hien 1 sai </a:t>
            </a:r>
            <a:r>
              <a:rPr lang="en-US" sz="2000" b="0" strike="noStrike" spc="-1">
                <a:latin typeface="Wingdings"/>
              </a:rPr>
              <a:t>chan them 0, le them 1</a:t>
            </a:r>
            <a:endParaRPr lang="en-US" sz="2000" b="0" strike="noStrike" spc="-1">
              <a:latin typeface="Arial"/>
            </a:endParaRPr>
          </a:p>
        </p:txBody>
      </p:sp>
      <p:sp>
        <p:nvSpPr>
          <p:cNvPr id="561" name="CustomShape 3"/>
          <p:cNvSpPr/>
          <p:nvPr/>
        </p:nvSpPr>
        <p:spPr>
          <a:xfrm>
            <a:off x="3884760" y="8685360"/>
            <a:ext cx="2965680" cy="4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A1E6332-74A7-47CD-8C4D-E08EFD008413}" type="slidenum">
              <a:rPr lang="en-US" sz="1200" b="0" strike="noStrike" spc="-1">
                <a:solidFill>
                  <a:srgbClr val="000000"/>
                </a:solidFill>
                <a:latin typeface="Times New Roman"/>
              </a:rPr>
              <a:t>34</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PlaceHolder 1"/>
          <p:cNvSpPr>
            <a:spLocks noGrp="1" noRot="1" noChangeAspect="1"/>
          </p:cNvSpPr>
          <p:nvPr>
            <p:ph type="sldImg"/>
          </p:nvPr>
        </p:nvSpPr>
        <p:spPr>
          <a:xfrm>
            <a:off x="685800" y="1143000"/>
            <a:ext cx="5480280" cy="3080160"/>
          </a:xfrm>
          <a:prstGeom prst="rect">
            <a:avLst/>
          </a:prstGeom>
        </p:spPr>
      </p:sp>
      <p:sp>
        <p:nvSpPr>
          <p:cNvPr id="563" name="PlaceHolder 2"/>
          <p:cNvSpPr>
            <a:spLocks noGrp="1"/>
          </p:cNvSpPr>
          <p:nvPr>
            <p:ph type="body"/>
          </p:nvPr>
        </p:nvSpPr>
        <p:spPr>
          <a:xfrm>
            <a:off x="685800" y="4400640"/>
            <a:ext cx="5480280" cy="3594240"/>
          </a:xfrm>
          <a:prstGeom prst="rect">
            <a:avLst/>
          </a:prstGeom>
        </p:spPr>
        <p:txBody>
          <a:bodyPr lIns="0" tIns="0" rIns="0" bIns="0"/>
          <a:lstStyle/>
          <a:p>
            <a:pPr marL="216000" indent="-210240">
              <a:lnSpc>
                <a:spcPct val="100000"/>
              </a:lnSpc>
            </a:pPr>
            <a:r>
              <a:rPr lang="en-US" sz="2000" b="0" strike="noStrike" spc="-1">
                <a:latin typeface="Arial"/>
              </a:rPr>
              <a:t>Identift element: phan tu trung hoa</a:t>
            </a:r>
          </a:p>
        </p:txBody>
      </p:sp>
      <p:sp>
        <p:nvSpPr>
          <p:cNvPr id="564" name="CustomShape 3"/>
          <p:cNvSpPr/>
          <p:nvPr/>
        </p:nvSpPr>
        <p:spPr>
          <a:xfrm>
            <a:off x="3884760" y="8685360"/>
            <a:ext cx="2965680" cy="4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192C94-3D1D-465C-A2C8-CB43B30670DB}" type="slidenum">
              <a:rPr lang="en-US" sz="1200" b="0" strike="noStrike" spc="-1">
                <a:solidFill>
                  <a:srgbClr val="000000"/>
                </a:solidFill>
                <a:latin typeface="Times New Roman"/>
              </a:rPr>
              <a:t>36</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PlaceHolder 1"/>
          <p:cNvSpPr>
            <a:spLocks noGrp="1" noRot="1" noChangeAspect="1"/>
          </p:cNvSpPr>
          <p:nvPr>
            <p:ph type="sldImg"/>
          </p:nvPr>
        </p:nvSpPr>
        <p:spPr>
          <a:xfrm>
            <a:off x="685800" y="1143000"/>
            <a:ext cx="5480280" cy="3080160"/>
          </a:xfrm>
          <a:prstGeom prst="rect">
            <a:avLst/>
          </a:prstGeom>
        </p:spPr>
      </p:sp>
      <p:sp>
        <p:nvSpPr>
          <p:cNvPr id="566" name="PlaceHolder 2"/>
          <p:cNvSpPr>
            <a:spLocks noGrp="1"/>
          </p:cNvSpPr>
          <p:nvPr>
            <p:ph type="body"/>
          </p:nvPr>
        </p:nvSpPr>
        <p:spPr>
          <a:xfrm>
            <a:off x="685800" y="4400640"/>
            <a:ext cx="5480280" cy="3594240"/>
          </a:xfrm>
          <a:prstGeom prst="rect">
            <a:avLst/>
          </a:prstGeom>
        </p:spPr>
        <p:txBody>
          <a:bodyPr lIns="0" tIns="0" rIns="0" bIns="0"/>
          <a:lstStyle/>
          <a:p>
            <a:pPr marL="216000" indent="-210240">
              <a:lnSpc>
                <a:spcPct val="100000"/>
              </a:lnSpc>
            </a:pPr>
            <a:r>
              <a:rPr lang="en-US" sz="2000" b="0" strike="noStrike" spc="-1">
                <a:latin typeface="Arial"/>
              </a:rPr>
              <a:t>Identift element: phan tu trung hoa</a:t>
            </a:r>
          </a:p>
        </p:txBody>
      </p:sp>
      <p:sp>
        <p:nvSpPr>
          <p:cNvPr id="567" name="CustomShape 3"/>
          <p:cNvSpPr/>
          <p:nvPr/>
        </p:nvSpPr>
        <p:spPr>
          <a:xfrm>
            <a:off x="3884760" y="8685360"/>
            <a:ext cx="2965680" cy="4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FF2561F-6220-4198-B1B4-E39728699994}" type="slidenum">
              <a:rPr lang="en-US" sz="1200" b="0" strike="noStrike" spc="-1">
                <a:solidFill>
                  <a:srgbClr val="000000"/>
                </a:solidFill>
                <a:latin typeface="Times New Roman"/>
              </a:rPr>
              <a:t>37</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PlaceHolder 1"/>
          <p:cNvSpPr>
            <a:spLocks noGrp="1" noRot="1" noChangeAspect="1"/>
          </p:cNvSpPr>
          <p:nvPr>
            <p:ph type="sldImg"/>
          </p:nvPr>
        </p:nvSpPr>
        <p:spPr>
          <a:xfrm>
            <a:off x="688975" y="1143000"/>
            <a:ext cx="5473700" cy="3079750"/>
          </a:xfrm>
          <a:prstGeom prst="rect">
            <a:avLst/>
          </a:prstGeom>
        </p:spPr>
      </p:sp>
      <p:sp>
        <p:nvSpPr>
          <p:cNvPr id="527" name="PlaceHolder 2"/>
          <p:cNvSpPr>
            <a:spLocks noGrp="1"/>
          </p:cNvSpPr>
          <p:nvPr>
            <p:ph type="body"/>
          </p:nvPr>
        </p:nvSpPr>
        <p:spPr>
          <a:xfrm>
            <a:off x="685800" y="4400640"/>
            <a:ext cx="5480280" cy="3594240"/>
          </a:xfrm>
          <a:prstGeom prst="rect">
            <a:avLst/>
          </a:prstGeom>
        </p:spPr>
        <p:txBody>
          <a:bodyPr lIns="0" tIns="0" rIns="0" bIns="0"/>
          <a:lstStyle/>
          <a:p>
            <a:endParaRPr lang="en-US" sz="2000" b="0" strike="noStrike" spc="-1">
              <a:latin typeface="Arial"/>
            </a:endParaRPr>
          </a:p>
        </p:txBody>
      </p:sp>
      <p:sp>
        <p:nvSpPr>
          <p:cNvPr id="528" name="CustomShape 3"/>
          <p:cNvSpPr/>
          <p:nvPr/>
        </p:nvSpPr>
        <p:spPr>
          <a:xfrm>
            <a:off x="3884760" y="8685360"/>
            <a:ext cx="2965680" cy="4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41B1CCC-01F0-48D8-8ABE-D0B4AD1D3F7D}" type="slidenum">
              <a:rPr lang="en-US" sz="1200" b="0" strike="noStrike" spc="-1">
                <a:solidFill>
                  <a:srgbClr val="000000"/>
                </a:solidFill>
                <a:latin typeface="Times New Roman"/>
              </a:rPr>
              <a:t>5</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PlaceHolder 1"/>
          <p:cNvSpPr>
            <a:spLocks noGrp="1" noRot="1" noChangeAspect="1"/>
          </p:cNvSpPr>
          <p:nvPr>
            <p:ph type="sldImg"/>
          </p:nvPr>
        </p:nvSpPr>
        <p:spPr>
          <a:xfrm>
            <a:off x="685800" y="1143000"/>
            <a:ext cx="5480280" cy="3080160"/>
          </a:xfrm>
          <a:prstGeom prst="rect">
            <a:avLst/>
          </a:prstGeom>
        </p:spPr>
      </p:sp>
      <p:sp>
        <p:nvSpPr>
          <p:cNvPr id="530" name="PlaceHolder 2"/>
          <p:cNvSpPr>
            <a:spLocks noGrp="1"/>
          </p:cNvSpPr>
          <p:nvPr>
            <p:ph type="body"/>
          </p:nvPr>
        </p:nvSpPr>
        <p:spPr>
          <a:xfrm>
            <a:off x="685800" y="4400640"/>
            <a:ext cx="5480280" cy="3594240"/>
          </a:xfrm>
          <a:prstGeom prst="rect">
            <a:avLst/>
          </a:prstGeom>
        </p:spPr>
        <p:txBody>
          <a:bodyPr lIns="0" tIns="0" rIns="0" bIns="0"/>
          <a:lstStyle/>
          <a:p>
            <a:pPr marL="216000" indent="-210240">
              <a:lnSpc>
                <a:spcPct val="100000"/>
              </a:lnSpc>
            </a:pPr>
            <a:r>
              <a:rPr lang="en-US" sz="2000" b="0" strike="noStrike" spc="-1">
                <a:latin typeface="Arial"/>
              </a:rPr>
              <a:t>Kênh có nhiễu có nghĩa là thông tin truyền qua kênh bị phá hủy. Tương tương với việc đưa lượng thông tin nhiều quá thông lượng kênh (R&gt;C): tốc độ lập tin information rate lớn hơn channel capacity</a:t>
            </a:r>
          </a:p>
          <a:p>
            <a:pPr marL="216000" indent="-210240">
              <a:lnSpc>
                <a:spcPct val="100000"/>
              </a:lnSpc>
            </a:pPr>
            <a:endParaRPr lang="en-US" sz="2000" b="0" strike="noStrike" spc="-1">
              <a:latin typeface="Arial"/>
            </a:endParaRPr>
          </a:p>
          <a:p>
            <a:pPr marL="216000" indent="-210240">
              <a:lnSpc>
                <a:spcPct val="100000"/>
              </a:lnSpc>
            </a:pPr>
            <a:r>
              <a:rPr lang="en-US" sz="2000" b="0" strike="noStrike" spc="-1">
                <a:latin typeface="Arial"/>
              </a:rPr>
              <a:t>        Thông lượng của kênh là phần của kênh truyền khoongn có nhiễu</a:t>
            </a:r>
          </a:p>
          <a:p>
            <a:pPr marL="216000" indent="-210240">
              <a:lnSpc>
                <a:spcPct val="100000"/>
              </a:lnSpc>
            </a:pPr>
            <a:endParaRPr lang="en-US" sz="2000" b="0" strike="noStrike" spc="-1">
              <a:latin typeface="Arial"/>
            </a:endParaRPr>
          </a:p>
          <a:p>
            <a:pPr marL="216000" indent="-210240">
              <a:lnSpc>
                <a:spcPct val="100000"/>
              </a:lnSpc>
            </a:pPr>
            <a:r>
              <a:rPr lang="en-US" sz="2000" b="0" strike="noStrike" spc="-1">
                <a:latin typeface="Arial"/>
              </a:rPr>
              <a:t>         Thực chất là kênh có nhiễu: nên nó chiếm mất 1 phần khả năng truyền của kênh</a:t>
            </a:r>
          </a:p>
          <a:p>
            <a:pPr marL="216000" indent="-210240">
              <a:lnSpc>
                <a:spcPct val="100000"/>
              </a:lnSpc>
            </a:pPr>
            <a:r>
              <a:rPr lang="en-US" sz="2000" b="0" strike="noStrike" spc="-1">
                <a:latin typeface="Arial"/>
              </a:rPr>
              <a:t>	</a:t>
            </a:r>
          </a:p>
          <a:p>
            <a:pPr marL="216000" indent="-210240">
              <a:lnSpc>
                <a:spcPct val="100000"/>
              </a:lnSpc>
            </a:pPr>
            <a:r>
              <a:rPr lang="en-US" sz="2000" b="0" strike="noStrike" spc="-1">
                <a:latin typeface="Arial"/>
              </a:rPr>
              <a:t>        ta luôn luôn coi kênh chỉ bao gồm phần không nhiễu c và quy là phần nhiễu là nguồn bên ngoài</a:t>
            </a:r>
          </a:p>
          <a:p>
            <a:pPr marL="216000" indent="-210240">
              <a:lnSpc>
                <a:spcPct val="100000"/>
              </a:lnSpc>
            </a:pP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r>
              <a:rPr lang="en-US" sz="2000" b="0" strike="noStrike" spc="-1">
                <a:latin typeface="Arial"/>
              </a:rPr>
              <a:t>       </a:t>
            </a:r>
            <a:r>
              <a:rPr lang="en-US" sz="2000" b="0" strike="noStrike" spc="-1">
                <a:latin typeface="Wingdings"/>
              </a:rPr>
              <a:t> Nếu có noisy thì R&gt;C </a:t>
            </a: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r>
              <a:rPr lang="en-US" sz="2000" b="0" strike="noStrike" spc="-1">
                <a:latin typeface="Wingdings"/>
              </a:rPr>
              <a:t>      Nếu tốc độ R&lt;=C: không sinh nhiêu</a:t>
            </a: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r>
              <a:rPr lang="en-US" sz="2000" b="0" strike="noStrike" spc="-1">
                <a:latin typeface="Wingdings"/>
              </a:rPr>
              <a:t>    Nếu R&gt;C :  có nhiễu: nó chỉ truyền được phần c, phần còn lại r&gt;c bi nhiễu phá hủy</a:t>
            </a: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r>
              <a:rPr lang="en-US" sz="2000" b="0" strike="noStrike" spc="-1">
                <a:latin typeface="Wingdings"/>
              </a:rPr>
              <a:t>Để đảm bảo truyền tin không nhiễu cần phải giảm R</a:t>
            </a:r>
            <a:endParaRPr lang="en-US" sz="2000" b="0" strike="noStrike" spc="-1">
              <a:latin typeface="Arial"/>
            </a:endParaRPr>
          </a:p>
          <a:p>
            <a:pPr marL="216000" indent="-210240">
              <a:lnSpc>
                <a:spcPct val="100000"/>
              </a:lnSpc>
            </a:pPr>
            <a:endParaRPr lang="en-US" sz="2000" b="0" strike="noStrike" spc="-1">
              <a:latin typeface="Arial"/>
            </a:endParaRPr>
          </a:p>
          <a:p>
            <a:pPr marL="171360" indent="-165240">
              <a:lnSpc>
                <a:spcPct val="100000"/>
              </a:lnSpc>
              <a:buClr>
                <a:srgbClr val="000000"/>
              </a:buClr>
              <a:buFont typeface="Wingdings" charset="2"/>
              <a:buChar char=""/>
            </a:pPr>
            <a:r>
              <a:rPr lang="en-US" sz="2000" b="0" strike="noStrike" spc="-1">
                <a:latin typeface="Wingdings"/>
              </a:rPr>
              <a:t>Đưa vào độ dư: các ký hiệu mã không mang thông tin.  Hay nói cách khác bộ mã chống nhiễu thêm vào các ký tự mã không mang thong tin để sửa lỗi</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
        <p:nvSpPr>
          <p:cNvPr id="531" name="CustomShape 3"/>
          <p:cNvSpPr/>
          <p:nvPr/>
        </p:nvSpPr>
        <p:spPr>
          <a:xfrm>
            <a:off x="3884760" y="8685360"/>
            <a:ext cx="2965680" cy="4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8ACFF0-8360-43E4-886E-77D93A4224B6}" type="slidenum">
              <a:rPr lang="en-US" sz="1200" b="0" strike="noStrike" spc="-1">
                <a:solidFill>
                  <a:srgbClr val="000000"/>
                </a:solidFill>
                <a:latin typeface="Times New Roman"/>
              </a:rPr>
              <a:t>6</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PlaceHolder 1"/>
          <p:cNvSpPr>
            <a:spLocks noGrp="1" noRot="1" noChangeAspect="1"/>
          </p:cNvSpPr>
          <p:nvPr>
            <p:ph type="sldImg"/>
          </p:nvPr>
        </p:nvSpPr>
        <p:spPr>
          <a:xfrm>
            <a:off x="685800" y="1143000"/>
            <a:ext cx="5480280" cy="3080160"/>
          </a:xfrm>
          <a:prstGeom prst="rect">
            <a:avLst/>
          </a:prstGeom>
        </p:spPr>
      </p:sp>
      <p:sp>
        <p:nvSpPr>
          <p:cNvPr id="533" name="PlaceHolder 2"/>
          <p:cNvSpPr>
            <a:spLocks noGrp="1"/>
          </p:cNvSpPr>
          <p:nvPr>
            <p:ph type="body"/>
          </p:nvPr>
        </p:nvSpPr>
        <p:spPr>
          <a:xfrm>
            <a:off x="685800" y="4400640"/>
            <a:ext cx="5480280" cy="3594240"/>
          </a:xfrm>
          <a:prstGeom prst="rect">
            <a:avLst/>
          </a:prstGeom>
        </p:spPr>
        <p:txBody>
          <a:bodyPr lIns="0" tIns="0" rIns="0" bIns="0"/>
          <a:lstStyle/>
          <a:p>
            <a:pPr marL="216000" indent="-210240">
              <a:lnSpc>
                <a:spcPct val="100000"/>
              </a:lnSpc>
            </a:pPr>
            <a:r>
              <a:rPr lang="en-US" sz="2000" b="0" strike="noStrike" spc="-1">
                <a:latin typeface="Arial"/>
              </a:rPr>
              <a:t>The channel coding is based on Shannon second theorem. The idea of the Shannon second theorem</a:t>
            </a:r>
          </a:p>
          <a:p>
            <a:pPr marL="216000" indent="-210240">
              <a:lnSpc>
                <a:spcPct val="100000"/>
              </a:lnSpc>
            </a:pPr>
            <a:endParaRPr lang="en-US" sz="2000" b="0" strike="noStrike" spc="-1">
              <a:latin typeface="Arial"/>
            </a:endParaRPr>
          </a:p>
          <a:p>
            <a:pPr marL="216000" indent="-210240">
              <a:lnSpc>
                <a:spcPct val="100000"/>
              </a:lnSpc>
            </a:pPr>
            <a:r>
              <a:rPr lang="en-US" sz="2000" b="0" strike="noStrike" spc="-1">
                <a:latin typeface="Arial"/>
              </a:rPr>
              <a:t>Can phai giam R</a:t>
            </a:r>
          </a:p>
          <a:p>
            <a:pPr marL="216000" indent="-210240">
              <a:lnSpc>
                <a:spcPct val="100000"/>
              </a:lnSpc>
            </a:pPr>
            <a:endParaRPr lang="en-US" sz="2000" b="0" strike="noStrike" spc="-1">
              <a:latin typeface="Arial"/>
            </a:endParaRPr>
          </a:p>
          <a:p>
            <a:pPr marL="216000" indent="-210240">
              <a:lnSpc>
                <a:spcPct val="100000"/>
              </a:lnSpc>
            </a:pPr>
            <a:r>
              <a:rPr lang="en-US" sz="2000" b="0" strike="noStrike" spc="-1">
                <a:latin typeface="Arial"/>
              </a:rPr>
              <a:t>Ma hoa de giam R xuong bang C</a:t>
            </a:r>
          </a:p>
        </p:txBody>
      </p:sp>
      <p:sp>
        <p:nvSpPr>
          <p:cNvPr id="534" name="CustomShape 3"/>
          <p:cNvSpPr/>
          <p:nvPr/>
        </p:nvSpPr>
        <p:spPr>
          <a:xfrm>
            <a:off x="3884760" y="8685360"/>
            <a:ext cx="2965680" cy="4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DD01210-7186-43B5-ABFB-DCABEDE918FE}" type="slidenum">
              <a:rPr lang="en-US" sz="1200" b="0" strike="noStrike" spc="-1">
                <a:solidFill>
                  <a:srgbClr val="000000"/>
                </a:solidFill>
                <a:latin typeface="Times New Roman"/>
              </a:rPr>
              <a:t>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PlaceHolder 1"/>
          <p:cNvSpPr>
            <a:spLocks noGrp="1" noRot="1" noChangeAspect="1"/>
          </p:cNvSpPr>
          <p:nvPr>
            <p:ph type="sldImg"/>
          </p:nvPr>
        </p:nvSpPr>
        <p:spPr>
          <a:xfrm>
            <a:off x="685800" y="1143000"/>
            <a:ext cx="5480280" cy="3080160"/>
          </a:xfrm>
          <a:prstGeom prst="rect">
            <a:avLst/>
          </a:prstGeom>
        </p:spPr>
      </p:sp>
      <p:sp>
        <p:nvSpPr>
          <p:cNvPr id="536" name="PlaceHolder 2"/>
          <p:cNvSpPr>
            <a:spLocks noGrp="1"/>
          </p:cNvSpPr>
          <p:nvPr>
            <p:ph type="body"/>
          </p:nvPr>
        </p:nvSpPr>
        <p:spPr>
          <a:xfrm>
            <a:off x="685800" y="4400640"/>
            <a:ext cx="5480280" cy="3594240"/>
          </a:xfrm>
          <a:prstGeom prst="rect">
            <a:avLst/>
          </a:prstGeom>
        </p:spPr>
        <p:txBody>
          <a:bodyPr lIns="0" tIns="0" rIns="0" bIns="0"/>
          <a:lstStyle/>
          <a:p>
            <a:pPr marL="216000" indent="-210240">
              <a:lnSpc>
                <a:spcPct val="100000"/>
              </a:lnSpc>
            </a:pPr>
            <a:r>
              <a:rPr lang="en-US" sz="2000" b="0" strike="noStrike" spc="-1">
                <a:latin typeface="Arial"/>
              </a:rPr>
              <a:t>Xac suat giai ma sai  1 – P(b|aj)</a:t>
            </a:r>
          </a:p>
          <a:p>
            <a:pPr marL="216000" indent="-210240">
              <a:lnSpc>
                <a:spcPct val="100000"/>
              </a:lnSpc>
            </a:pPr>
            <a:endParaRPr lang="en-US" sz="2000" b="0" strike="noStrike" spc="-1">
              <a:latin typeface="Arial"/>
            </a:endParaRPr>
          </a:p>
          <a:p>
            <a:pPr marL="216000" indent="-210240">
              <a:lnSpc>
                <a:spcPct val="100000"/>
              </a:lnSpc>
            </a:pPr>
            <a:r>
              <a:rPr lang="en-US" sz="2000" b="0" strike="noStrike" spc="-1">
                <a:latin typeface="Wingdings"/>
              </a:rPr>
              <a:t> Cuc tieu hoa xac suat sai thi cuc dai hoa P(b/ai)  co luat quyet dinh</a:t>
            </a: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r>
              <a:rPr lang="en-US" sz="2000" b="0" strike="noStrike" spc="-1">
                <a:latin typeface="Wingdings"/>
              </a:rPr>
              <a:t>Y nghia: chon ai co xac suat co dieu kien P(a|b) la lon nhat  ai la gan b nhat</a:t>
            </a: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r>
              <a:rPr lang="en-US" sz="2000" b="0" strike="noStrike" spc="-1">
                <a:latin typeface="Wingdings"/>
              </a:rPr>
              <a:t>Likelihood: su tuong dong, going nhau, co quan he voi nhau</a:t>
            </a: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r>
              <a:rPr lang="en-US" sz="2000" b="0" strike="noStrike" spc="-1">
                <a:latin typeface="Wingdings"/>
              </a:rPr>
              <a:t>Tu cong thuc </a:t>
            </a: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r>
              <a:rPr lang="en-US" sz="2000" b="0" strike="noStrike" spc="-1">
                <a:latin typeface="Wingdings"/>
              </a:rPr>
              <a:t>Maximum likelihood</a:t>
            </a:r>
            <a:endParaRPr lang="en-US" sz="2000" b="0" strike="noStrike" spc="-1">
              <a:latin typeface="Arial"/>
            </a:endParaRPr>
          </a:p>
        </p:txBody>
      </p:sp>
      <p:sp>
        <p:nvSpPr>
          <p:cNvPr id="537" name="CustomShape 3"/>
          <p:cNvSpPr/>
          <p:nvPr/>
        </p:nvSpPr>
        <p:spPr>
          <a:xfrm>
            <a:off x="3884760" y="8685360"/>
            <a:ext cx="2965680" cy="4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C4F9718-0019-4727-9465-13B44634A898}" type="slidenum">
              <a:rPr lang="en-US" sz="1200" b="0" strike="noStrike" spc="-1">
                <a:solidFill>
                  <a:srgbClr val="000000"/>
                </a:solidFill>
                <a:latin typeface="Times New Roman"/>
              </a:rPr>
              <a:t>15</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PlaceHolder 1"/>
          <p:cNvSpPr>
            <a:spLocks noGrp="1" noRot="1" noChangeAspect="1"/>
          </p:cNvSpPr>
          <p:nvPr>
            <p:ph type="sldImg"/>
          </p:nvPr>
        </p:nvSpPr>
        <p:spPr>
          <a:xfrm>
            <a:off x="685800" y="1143000"/>
            <a:ext cx="5480280" cy="3080160"/>
          </a:xfrm>
          <a:prstGeom prst="rect">
            <a:avLst/>
          </a:prstGeom>
        </p:spPr>
      </p:sp>
      <p:sp>
        <p:nvSpPr>
          <p:cNvPr id="539" name="PlaceHolder 2"/>
          <p:cNvSpPr>
            <a:spLocks noGrp="1"/>
          </p:cNvSpPr>
          <p:nvPr>
            <p:ph type="body"/>
          </p:nvPr>
        </p:nvSpPr>
        <p:spPr>
          <a:xfrm>
            <a:off x="685800" y="4400640"/>
            <a:ext cx="5480280" cy="3594240"/>
          </a:xfrm>
          <a:prstGeom prst="rect">
            <a:avLst/>
          </a:prstGeom>
        </p:spPr>
        <p:txBody>
          <a:bodyPr lIns="0" tIns="0" rIns="0" bIns="0"/>
          <a:lstStyle/>
          <a:p>
            <a:pPr marL="216000" indent="-210240">
              <a:lnSpc>
                <a:spcPct val="100000"/>
              </a:lnSpc>
            </a:pPr>
            <a:r>
              <a:rPr lang="en-US" sz="2000" b="0" strike="noStrike" spc="-1">
                <a:latin typeface="Arial"/>
              </a:rPr>
              <a:t>so</a:t>
            </a:r>
          </a:p>
        </p:txBody>
      </p:sp>
      <p:sp>
        <p:nvSpPr>
          <p:cNvPr id="540" name="CustomShape 3"/>
          <p:cNvSpPr/>
          <p:nvPr/>
        </p:nvSpPr>
        <p:spPr>
          <a:xfrm>
            <a:off x="3884760" y="8685360"/>
            <a:ext cx="2965680" cy="4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2DC6F5E-47ED-425F-B48E-6D94419539F4}" type="slidenum">
              <a:rPr lang="en-US" sz="1200" b="0" strike="noStrike" spc="-1">
                <a:solidFill>
                  <a:srgbClr val="000000"/>
                </a:solidFill>
                <a:latin typeface="Times New Roman"/>
              </a:rPr>
              <a:t>16</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PlaceHolder 1"/>
          <p:cNvSpPr>
            <a:spLocks noGrp="1" noRot="1" noChangeAspect="1"/>
          </p:cNvSpPr>
          <p:nvPr>
            <p:ph type="sldImg"/>
          </p:nvPr>
        </p:nvSpPr>
        <p:spPr>
          <a:xfrm>
            <a:off x="685800" y="1143000"/>
            <a:ext cx="5480280" cy="3080160"/>
          </a:xfrm>
          <a:prstGeom prst="rect">
            <a:avLst/>
          </a:prstGeom>
        </p:spPr>
      </p:sp>
      <p:sp>
        <p:nvSpPr>
          <p:cNvPr id="542" name="PlaceHolder 2"/>
          <p:cNvSpPr>
            <a:spLocks noGrp="1"/>
          </p:cNvSpPr>
          <p:nvPr>
            <p:ph type="body"/>
          </p:nvPr>
        </p:nvSpPr>
        <p:spPr>
          <a:xfrm>
            <a:off x="685800" y="4400640"/>
            <a:ext cx="5480280" cy="3594240"/>
          </a:xfrm>
          <a:prstGeom prst="rect">
            <a:avLst/>
          </a:prstGeom>
        </p:spPr>
        <p:txBody>
          <a:bodyPr lIns="0" tIns="0" rIns="0" bIns="0"/>
          <a:lstStyle/>
          <a:p>
            <a:pPr marL="216000" indent="-210240">
              <a:lnSpc>
                <a:spcPct val="100000"/>
              </a:lnSpc>
            </a:pPr>
            <a:r>
              <a:rPr lang="en-US" sz="2000" b="0" strike="noStrike" spc="-1">
                <a:latin typeface="Arial"/>
              </a:rPr>
              <a:t>Chon cai co quang cach be nhat de truyen</a:t>
            </a:r>
          </a:p>
          <a:p>
            <a:pPr marL="216000" indent="-210240">
              <a:lnSpc>
                <a:spcPct val="100000"/>
              </a:lnSpc>
            </a:pPr>
            <a:endParaRPr lang="en-US" sz="2000" b="0" strike="noStrike" spc="-1">
              <a:latin typeface="Arial"/>
            </a:endParaRPr>
          </a:p>
          <a:p>
            <a:pPr marL="216000" indent="-210240">
              <a:lnSpc>
                <a:spcPct val="100000"/>
              </a:lnSpc>
            </a:pPr>
            <a:endParaRPr lang="en-US" sz="2000" b="0" strike="noStrike" spc="-1">
              <a:latin typeface="Arial"/>
            </a:endParaRPr>
          </a:p>
          <a:p>
            <a:pPr marL="216000" indent="-210240">
              <a:lnSpc>
                <a:spcPct val="100000"/>
              </a:lnSpc>
            </a:pPr>
            <a:r>
              <a:rPr lang="en-US" sz="2000" b="0" strike="noStrike" spc="-1">
                <a:latin typeface="Arial"/>
              </a:rPr>
              <a:t>Neu bo giai ma chi tach ra duoc duy nhat 1 tu ma thi thi no biet a sai thanh b, ta se sua duoc b sai thanh a </a:t>
            </a:r>
          </a:p>
        </p:txBody>
      </p:sp>
      <p:sp>
        <p:nvSpPr>
          <p:cNvPr id="543" name="CustomShape 3"/>
          <p:cNvSpPr/>
          <p:nvPr/>
        </p:nvSpPr>
        <p:spPr>
          <a:xfrm>
            <a:off x="3884760" y="8685360"/>
            <a:ext cx="2965680" cy="4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A1CC519-19BF-494A-A78B-98B4F28285CD}" type="slidenum">
              <a:rPr lang="en-US" sz="1200" b="0" strike="noStrike" spc="-1">
                <a:solidFill>
                  <a:srgbClr val="000000"/>
                </a:solidFill>
                <a:latin typeface="Times New Roman"/>
              </a:rPr>
              <a:t>21</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PlaceHolder 1"/>
          <p:cNvSpPr>
            <a:spLocks noGrp="1" noRot="1" noChangeAspect="1"/>
          </p:cNvSpPr>
          <p:nvPr>
            <p:ph type="sldImg"/>
          </p:nvPr>
        </p:nvSpPr>
        <p:spPr>
          <a:xfrm>
            <a:off x="685800" y="1143000"/>
            <a:ext cx="5480280" cy="3080160"/>
          </a:xfrm>
          <a:prstGeom prst="rect">
            <a:avLst/>
          </a:prstGeom>
        </p:spPr>
      </p:sp>
      <p:sp>
        <p:nvSpPr>
          <p:cNvPr id="545" name="PlaceHolder 2"/>
          <p:cNvSpPr>
            <a:spLocks noGrp="1"/>
          </p:cNvSpPr>
          <p:nvPr>
            <p:ph type="body"/>
          </p:nvPr>
        </p:nvSpPr>
        <p:spPr>
          <a:xfrm>
            <a:off x="685800" y="4400640"/>
            <a:ext cx="5480280" cy="3594240"/>
          </a:xfrm>
          <a:prstGeom prst="rect">
            <a:avLst/>
          </a:prstGeom>
        </p:spPr>
        <p:txBody>
          <a:bodyPr lIns="0" tIns="0" rIns="0" bIns="0"/>
          <a:lstStyle/>
          <a:p>
            <a:endParaRPr lang="en-US" sz="2000" b="0" strike="noStrike" spc="-1">
              <a:latin typeface="Arial"/>
            </a:endParaRPr>
          </a:p>
        </p:txBody>
      </p:sp>
      <p:sp>
        <p:nvSpPr>
          <p:cNvPr id="546" name="CustomShape 3"/>
          <p:cNvSpPr/>
          <p:nvPr/>
        </p:nvSpPr>
        <p:spPr>
          <a:xfrm>
            <a:off x="3884760" y="8685360"/>
            <a:ext cx="2965680" cy="4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EBE633B-DAA4-42FD-96C1-C1C9F301A58E}" type="slidenum">
              <a:rPr lang="en-US" sz="1200" b="0" strike="noStrike" spc="-1">
                <a:solidFill>
                  <a:srgbClr val="000000"/>
                </a:solidFill>
                <a:latin typeface="Times New Roman"/>
              </a:rPr>
              <a:t>22</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PlaceHolder 1"/>
          <p:cNvSpPr>
            <a:spLocks noGrp="1" noRot="1" noChangeAspect="1"/>
          </p:cNvSpPr>
          <p:nvPr>
            <p:ph type="sldImg"/>
          </p:nvPr>
        </p:nvSpPr>
        <p:spPr>
          <a:xfrm>
            <a:off x="688975" y="1143000"/>
            <a:ext cx="5473700" cy="3079750"/>
          </a:xfrm>
          <a:prstGeom prst="rect">
            <a:avLst/>
          </a:prstGeom>
        </p:spPr>
      </p:sp>
      <p:sp>
        <p:nvSpPr>
          <p:cNvPr id="548" name="PlaceHolder 2"/>
          <p:cNvSpPr>
            <a:spLocks noGrp="1"/>
          </p:cNvSpPr>
          <p:nvPr>
            <p:ph type="body"/>
          </p:nvPr>
        </p:nvSpPr>
        <p:spPr>
          <a:xfrm>
            <a:off x="685800" y="4400640"/>
            <a:ext cx="5480280" cy="3594240"/>
          </a:xfrm>
          <a:prstGeom prst="rect">
            <a:avLst/>
          </a:prstGeom>
        </p:spPr>
        <p:txBody>
          <a:bodyPr lIns="0" tIns="0" rIns="0" bIns="0"/>
          <a:lstStyle/>
          <a:p>
            <a:endParaRPr lang="en-US" sz="2000" b="0" strike="noStrike" spc="-1">
              <a:latin typeface="Arial"/>
            </a:endParaRPr>
          </a:p>
        </p:txBody>
      </p:sp>
      <p:sp>
        <p:nvSpPr>
          <p:cNvPr id="549" name="CustomShape 3"/>
          <p:cNvSpPr/>
          <p:nvPr/>
        </p:nvSpPr>
        <p:spPr>
          <a:xfrm>
            <a:off x="3884760" y="8685360"/>
            <a:ext cx="2965680" cy="4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A3DFEC6-3A76-48C3-9C77-D6BA82C97424}" type="slidenum">
              <a:rPr lang="en-US" sz="1200" b="0" strike="noStrike" spc="-1">
                <a:solidFill>
                  <a:srgbClr val="000000"/>
                </a:solidFill>
                <a:latin typeface="Times New Roman"/>
              </a:rPr>
              <a:t>23</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7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8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8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9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9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9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0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0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0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0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0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0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4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15"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5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91"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2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6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05"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3.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1523880" y="1122480"/>
            <a:ext cx="9137880" cy="23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r>
              <a:rPr lang="en-US" sz="6000" b="0" strike="noStrike" spc="-1">
                <a:solidFill>
                  <a:srgbClr val="000000"/>
                </a:solidFill>
                <a:latin typeface="Calibri Light"/>
                <a:ea typeface="DejaVu Sans"/>
              </a:rPr>
              <a:t>Chương 5: Mã hóa kênh</a:t>
            </a:r>
            <a:endParaRPr lang="en-US" sz="6000" b="0" strike="noStrike" spc="-1">
              <a:latin typeface="Arial"/>
            </a:endParaRPr>
          </a:p>
        </p:txBody>
      </p:sp>
      <p:sp>
        <p:nvSpPr>
          <p:cNvPr id="387" name="CustomShape 2"/>
          <p:cNvSpPr/>
          <p:nvPr/>
        </p:nvSpPr>
        <p:spPr>
          <a:xfrm>
            <a:off x="1523880" y="3602160"/>
            <a:ext cx="9137880" cy="16495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609480" y="273600"/>
            <a:ext cx="10967040" cy="113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5.3. Luật giải mã</a:t>
            </a:r>
            <a:endParaRPr lang="en-US" sz="4400" b="0" strike="noStrike" spc="-1">
              <a:latin typeface="Arial"/>
            </a:endParaRPr>
          </a:p>
        </p:txBody>
      </p:sp>
      <p:sp>
        <p:nvSpPr>
          <p:cNvPr id="410" name="CustomShape 2"/>
          <p:cNvSpPr/>
          <p:nvPr/>
        </p:nvSpPr>
        <p:spPr>
          <a:xfrm>
            <a:off x="609480" y="1604520"/>
            <a:ext cx="10967040" cy="3971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10000"/>
          </a:bodyPr>
          <a:lstStyle/>
          <a:p>
            <a:pPr marL="432000" indent="-3186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Giả sử ai là từ mã dài N ký hiệu mã được truyền vào kênh  và đầu ra kênh sẽ nhận được tổ hợp dài N ký hiệu mã b. Tổ hợp b có thể là từ mã hoặc không.</a:t>
            </a:r>
            <a:endParaRPr lang="en-US" sz="3200" b="0" strike="noStrike" spc="-1">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Bộ giải mã sẽ sử dụng luật giải mã D(.) để quyết định có phải ai đã được truyền khi nó nhận được b không. Ký hiệu ai = D(b).</a:t>
            </a:r>
            <a:endParaRPr lang="en-US" sz="3200" b="0" strike="noStrike" spc="-1">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Giả sử p(b/ai) là xác suất nhận được b khi đầu vào kênh có ai được truyền vào.</a:t>
            </a:r>
            <a:endParaRPr lang="en-US" sz="3200" b="0" strike="noStrike" spc="-1">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Với kênh không nhớ: p(b/ai) = p(b1/a1i)..p(b2/a2i). ở đây bj là ký hiệu thứ j của tổ hợp nhận được b, ạji là ký hiệu thứ j của từ mã ai.</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CustomShape 1"/>
          <p:cNvSpPr/>
          <p:nvPr/>
        </p:nvSpPr>
        <p:spPr>
          <a:xfrm>
            <a:off x="609480" y="273600"/>
            <a:ext cx="10967040" cy="113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5.3. Luật giải mã.</a:t>
            </a:r>
            <a:endParaRPr lang="en-US" sz="4400" b="0" strike="noStrike" spc="-1">
              <a:latin typeface="Arial"/>
            </a:endParaRPr>
          </a:p>
        </p:txBody>
      </p:sp>
      <p:sp>
        <p:nvSpPr>
          <p:cNvPr id="412" name="CustomShape 2"/>
          <p:cNvSpPr/>
          <p:nvPr/>
        </p:nvSpPr>
        <p:spPr>
          <a:xfrm>
            <a:off x="609480" y="1692000"/>
            <a:ext cx="10967040" cy="3971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marL="432000" indent="-31860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Theo </a:t>
            </a:r>
            <a:r>
              <a:rPr lang="en-US" sz="3200" b="0" strike="noStrike" spc="-1" dirty="0" err="1">
                <a:solidFill>
                  <a:srgbClr val="000000"/>
                </a:solidFill>
                <a:latin typeface="Arial"/>
                <a:ea typeface="DejaVu Sans"/>
              </a:rPr>
              <a:t>công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thức</a:t>
            </a:r>
            <a:r>
              <a:rPr lang="en-US" sz="3200" b="0" strike="noStrike" spc="-1" dirty="0">
                <a:solidFill>
                  <a:srgbClr val="000000"/>
                </a:solidFill>
                <a:latin typeface="Arial"/>
                <a:ea typeface="DejaVu Sans"/>
              </a:rPr>
              <a:t> Bayes: </a:t>
            </a:r>
            <a:endParaRPr lang="en-US" sz="3200" b="0" strike="noStrike" spc="-1" dirty="0">
              <a:latin typeface="Arial"/>
            </a:endParaRPr>
          </a:p>
          <a:p>
            <a:pPr marL="1296000" lvl="2" indent="-28260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             p(</a:t>
            </a:r>
            <a:r>
              <a:rPr lang="en-US" sz="2400" b="0" strike="noStrike" spc="-1" dirty="0" err="1">
                <a:solidFill>
                  <a:srgbClr val="000000"/>
                </a:solidFill>
                <a:latin typeface="Arial"/>
                <a:ea typeface="DejaVu Sans"/>
              </a:rPr>
              <a:t>ai</a:t>
            </a:r>
            <a:r>
              <a:rPr lang="en-US" sz="2400" b="0" strike="noStrike" spc="-1" dirty="0">
                <a:solidFill>
                  <a:srgbClr val="000000"/>
                </a:solidFill>
                <a:latin typeface="Arial"/>
                <a:ea typeface="DejaVu Sans"/>
              </a:rPr>
              <a:t>/b) =  p(b/</a:t>
            </a:r>
            <a:r>
              <a:rPr lang="en-US" sz="2400" b="0" strike="noStrike" spc="-1" dirty="0" err="1">
                <a:solidFill>
                  <a:srgbClr val="000000"/>
                </a:solidFill>
                <a:latin typeface="Arial"/>
                <a:ea typeface="DejaVu Sans"/>
              </a:rPr>
              <a:t>ai</a:t>
            </a:r>
            <a:r>
              <a:rPr lang="en-US" sz="2400" b="0" strike="noStrike" spc="-1" dirty="0">
                <a:solidFill>
                  <a:srgbClr val="000000"/>
                </a:solidFill>
                <a:latin typeface="Arial"/>
                <a:ea typeface="DejaVu Sans"/>
              </a:rPr>
              <a:t>)p(</a:t>
            </a:r>
            <a:r>
              <a:rPr lang="en-US" sz="2400" b="0" strike="noStrike" spc="-1" dirty="0" err="1">
                <a:solidFill>
                  <a:srgbClr val="000000"/>
                </a:solidFill>
                <a:latin typeface="Arial"/>
                <a:ea typeface="DejaVu Sans"/>
              </a:rPr>
              <a:t>ai</a:t>
            </a:r>
            <a:r>
              <a:rPr lang="en-US" sz="2400" b="0" strike="noStrike" spc="-1" dirty="0">
                <a:solidFill>
                  <a:srgbClr val="000000"/>
                </a:solidFill>
                <a:latin typeface="Arial"/>
                <a:ea typeface="DejaVu Sans"/>
              </a:rPr>
              <a:t>)/p(b) </a:t>
            </a:r>
            <a:endParaRPr lang="en-US" sz="2400" b="0" strike="noStrike" spc="-1" dirty="0">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Nếu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b </a:t>
            </a:r>
            <a:r>
              <a:rPr lang="en-US" sz="3200" b="0" strike="noStrike" spc="-1" dirty="0" err="1">
                <a:solidFill>
                  <a:srgbClr val="000000"/>
                </a:solidFill>
                <a:latin typeface="Arial"/>
                <a:ea typeface="DejaVu Sans"/>
              </a:rPr>
              <a:t>thì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đúng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đúng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p(</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/b) </a:t>
            </a:r>
            <a:r>
              <a:rPr lang="en-US" sz="3200" b="0" strike="noStrike" spc="-1" dirty="0" err="1">
                <a:solidFill>
                  <a:srgbClr val="000000"/>
                </a:solidFill>
                <a:latin typeface="Arial"/>
                <a:ea typeface="DejaVu Sans"/>
              </a:rPr>
              <a:t>tính</a:t>
            </a:r>
            <a:r>
              <a:rPr lang="en-US" sz="3200" b="0" strike="noStrike" spc="-1" dirty="0">
                <a:solidFill>
                  <a:srgbClr val="000000"/>
                </a:solidFill>
                <a:latin typeface="Arial"/>
                <a:ea typeface="DejaVu Sans"/>
              </a:rPr>
              <a:t> ở </a:t>
            </a:r>
            <a:r>
              <a:rPr lang="en-US" sz="3200" b="0" strike="noStrike" spc="-1" dirty="0" err="1">
                <a:solidFill>
                  <a:srgbClr val="000000"/>
                </a:solidFill>
                <a:latin typeface="Arial"/>
                <a:ea typeface="DejaVu Sans"/>
              </a:rPr>
              <a:t>trên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Nếu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1- p(</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/b). </a:t>
            </a:r>
            <a:r>
              <a:rPr lang="en-US" sz="3200" b="0" strike="noStrike" spc="-1" dirty="0" err="1">
                <a:solidFill>
                  <a:srgbClr val="000000"/>
                </a:solidFill>
                <a:latin typeface="Arial"/>
                <a:ea typeface="DejaVu Sans"/>
              </a:rPr>
              <a:t>Tối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cần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cực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đại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đúng</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Luật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b,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chọn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truyền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cực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đại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p(</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/b). </a:t>
            </a:r>
            <a:r>
              <a:rPr lang="en-US" sz="3200" b="0" strike="noStrike" spc="-1" dirty="0" err="1">
                <a:solidFill>
                  <a:srgbClr val="000000"/>
                </a:solidFill>
                <a:latin typeface="Arial"/>
                <a:ea typeface="DejaVu Sans"/>
              </a:rPr>
              <a:t>Để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cần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cực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đại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đúng</a:t>
            </a:r>
            <a:r>
              <a:rPr lang="en-US" sz="3200" b="0" strike="noStrike" spc="-1" dirty="0">
                <a:solidFill>
                  <a:srgbClr val="000000"/>
                </a:solidFill>
                <a:latin typeface="Arial"/>
                <a:ea typeface="DejaVu Sans"/>
              </a:rPr>
              <a:t> p(</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/b).</a:t>
            </a:r>
            <a:endParaRPr lang="en-US" sz="3200" b="0" strike="noStrike" spc="-1" dirty="0">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Luật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cực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theo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thức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bayes</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endParaRPr lang="en-US" sz="3200" b="0" strike="noStrike" spc="-1" dirty="0">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Chọn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truyền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b, </a:t>
            </a:r>
            <a:r>
              <a:rPr lang="en-US" sz="3200" b="0" strike="noStrike" spc="-1" dirty="0" err="1">
                <a:solidFill>
                  <a:srgbClr val="000000"/>
                </a:solidFill>
                <a:latin typeface="Arial"/>
                <a:ea typeface="DejaVu Sans"/>
              </a:rPr>
              <a:t>nếu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p(b/</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)p(</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)/p(b) </a:t>
            </a:r>
            <a:r>
              <a:rPr lang="en-US" sz="3200" b="0" strike="noStrike" spc="-1" dirty="0" err="1">
                <a:solidFill>
                  <a:srgbClr val="000000"/>
                </a:solidFill>
                <a:latin typeface="Arial"/>
                <a:ea typeface="DejaVu Sans"/>
              </a:rPr>
              <a:t>đạt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cực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đại</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609480" y="273600"/>
            <a:ext cx="10968120" cy="1140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5.3. Luật giải mã</a:t>
            </a:r>
            <a:endParaRPr lang="en-US" sz="4400" b="0" strike="noStrike" spc="-1">
              <a:latin typeface="Arial"/>
            </a:endParaRPr>
          </a:p>
        </p:txBody>
      </p:sp>
      <p:sp>
        <p:nvSpPr>
          <p:cNvPr id="414" name="CustomShape 2"/>
          <p:cNvSpPr/>
          <p:nvPr/>
        </p:nvSpPr>
        <p:spPr>
          <a:xfrm>
            <a:off x="609480" y="1604520"/>
            <a:ext cx="10968120" cy="3972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32500" lnSpcReduction="20000"/>
          </a:bodyPr>
          <a:lstStyle/>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Luật giải mã cực tiểu hóa sai số thường được trình bày ở dạng:</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Chọn từ mã ai được truyền khi nhận được tổ hợp mã b, nếu:</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p(b/ai)p(ai)/p(b) &gt;= p(b/aj)p(aj)/p(b)  với mọi aj khác ai</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p(b/ai), p(b/aj) là các xác suất truyền của kênh; p(ai), p(aj) là các xác suất của các từ mã đưa vào kênh (nguồn vào). p(b) là xác suất tổ hợp nhận được</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Luật giải mã cực tiểu hóa sai số chuyển về dạng sau do p(b) chung cả 2 vế:</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Chọn từ mã ai được truyền khi nhận được tổ hợp mã b, nếu :</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p(b/ai)(p(ai) &gt;= p(b/aj)p(aj) với mọi ạj khác ai</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Luật giải mã theo cực đâị hóa tương đồng giưa ai và b (Maximum Likelihood)</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Thường p(ai) = p(aj), luật giải mã chuyển thành:</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Chọn từ mã ai được truyền khi nhận được tổ hợp b, nếu:</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p(b/ai) &gt;= p(b/aj)   với mọi ạ khác ai.</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Luật giải mã theo cực đại hóa xác suất hậu nghiệm (Maximun Apriori Probability)</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609480" y="273600"/>
            <a:ext cx="10968120" cy="1140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5.3. Luật giải mã</a:t>
            </a:r>
            <a:endParaRPr lang="en-US" sz="4400" b="0" strike="noStrike" spc="-1">
              <a:latin typeface="Arial"/>
            </a:endParaRPr>
          </a:p>
        </p:txBody>
      </p:sp>
      <p:sp>
        <p:nvSpPr>
          <p:cNvPr id="414" name="CustomShape 2"/>
          <p:cNvSpPr/>
          <p:nvPr/>
        </p:nvSpPr>
        <p:spPr>
          <a:xfrm>
            <a:off x="609480" y="1604520"/>
            <a:ext cx="10968120" cy="3972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432000" indent="-3196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Luật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cực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thường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bày</a:t>
            </a:r>
            <a:r>
              <a:rPr lang="en-US" sz="3200" b="0" strike="noStrike" spc="-1" dirty="0">
                <a:solidFill>
                  <a:srgbClr val="000000"/>
                </a:solidFill>
                <a:latin typeface="Arial"/>
                <a:ea typeface="DejaVu Sans"/>
              </a:rPr>
              <a:t> ở </a:t>
            </a:r>
            <a:r>
              <a:rPr lang="en-US" sz="3200" b="0" strike="noStrike" spc="-1" dirty="0" err="1">
                <a:solidFill>
                  <a:srgbClr val="000000"/>
                </a:solidFill>
                <a:latin typeface="Arial"/>
                <a:ea typeface="DejaVu Sans"/>
              </a:rPr>
              <a:t>dạng</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Chọn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truyền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b, </a:t>
            </a:r>
            <a:r>
              <a:rPr lang="en-US" sz="3200" b="0" strike="noStrike" spc="-1" dirty="0" err="1">
                <a:solidFill>
                  <a:srgbClr val="000000"/>
                </a:solidFill>
                <a:latin typeface="Arial"/>
                <a:ea typeface="DejaVu Sans"/>
              </a:rPr>
              <a:t>nếu</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p(b/</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)p(</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)/p(b) &gt;= p(b/</a:t>
            </a:r>
            <a:r>
              <a:rPr lang="en-US" sz="3200" b="0" strike="noStrike" spc="-1" dirty="0" err="1">
                <a:solidFill>
                  <a:srgbClr val="000000"/>
                </a:solidFill>
                <a:latin typeface="Arial"/>
                <a:ea typeface="DejaVu Sans"/>
              </a:rPr>
              <a:t>aj</a:t>
            </a:r>
            <a:r>
              <a:rPr lang="en-US" sz="3200" b="0" strike="noStrike" spc="-1" dirty="0">
                <a:solidFill>
                  <a:srgbClr val="000000"/>
                </a:solidFill>
                <a:latin typeface="Arial"/>
                <a:ea typeface="DejaVu Sans"/>
              </a:rPr>
              <a:t>)p(</a:t>
            </a:r>
            <a:r>
              <a:rPr lang="en-US" sz="3200" b="0" strike="noStrike" spc="-1" dirty="0" err="1">
                <a:solidFill>
                  <a:srgbClr val="000000"/>
                </a:solidFill>
                <a:latin typeface="Arial"/>
                <a:ea typeface="DejaVu Sans"/>
              </a:rPr>
              <a:t>aj</a:t>
            </a:r>
            <a:r>
              <a:rPr lang="en-US" sz="3200" b="0" strike="noStrike" spc="-1" dirty="0">
                <a:solidFill>
                  <a:srgbClr val="000000"/>
                </a:solidFill>
                <a:latin typeface="Arial"/>
                <a:ea typeface="DejaVu Sans"/>
              </a:rPr>
              <a:t>)/p(b)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mọi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aj</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p(b/</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p(b/</a:t>
            </a:r>
            <a:r>
              <a:rPr lang="en-US" sz="3200" b="0" strike="noStrike" spc="-1" dirty="0" err="1">
                <a:solidFill>
                  <a:srgbClr val="000000"/>
                </a:solidFill>
                <a:latin typeface="Arial"/>
                <a:ea typeface="DejaVu Sans"/>
              </a:rPr>
              <a:t>aj</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truyền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 p(</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p(</a:t>
            </a:r>
            <a:r>
              <a:rPr lang="en-US" sz="3200" b="0" strike="noStrike" spc="-1" dirty="0" err="1">
                <a:solidFill>
                  <a:srgbClr val="000000"/>
                </a:solidFill>
                <a:latin typeface="Arial"/>
                <a:ea typeface="DejaVu Sans"/>
              </a:rPr>
              <a:t>aj</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p(b)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cực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chuyển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về</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dạng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sau</a:t>
            </a:r>
            <a:r>
              <a:rPr lang="en-US" sz="3200" b="0" strike="noStrike" spc="-1" dirty="0">
                <a:solidFill>
                  <a:srgbClr val="000000"/>
                </a:solidFill>
                <a:latin typeface="Arial"/>
                <a:ea typeface="DejaVu Sans"/>
              </a:rPr>
              <a:t> do p(b) </a:t>
            </a:r>
            <a:r>
              <a:rPr lang="en-US" sz="3200" b="0" strike="noStrike" spc="-1" dirty="0" err="1">
                <a:solidFill>
                  <a:srgbClr val="000000"/>
                </a:solidFill>
                <a:latin typeface="Arial"/>
                <a:ea typeface="DejaVu Sans"/>
              </a:rPr>
              <a:t>chung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cả</a:t>
            </a:r>
            <a:r>
              <a:rPr lang="en-US" sz="3200" b="0" strike="noStrike" spc="-1" dirty="0">
                <a:solidFill>
                  <a:srgbClr val="000000"/>
                </a:solidFill>
                <a:latin typeface="Arial"/>
                <a:ea typeface="DejaVu Sans"/>
              </a:rPr>
              <a:t> 2 </a:t>
            </a:r>
            <a:r>
              <a:rPr lang="en-US" sz="3200" b="0" strike="noStrike" spc="-1" dirty="0" err="1">
                <a:solidFill>
                  <a:srgbClr val="000000"/>
                </a:solidFill>
                <a:latin typeface="Arial"/>
                <a:ea typeface="DejaVu Sans"/>
              </a:rPr>
              <a:t>vế</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Chọn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truyền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b, </a:t>
            </a:r>
            <a:r>
              <a:rPr lang="en-US" sz="3200" b="0" strike="noStrike" spc="-1" dirty="0" err="1">
                <a:solidFill>
                  <a:srgbClr val="000000"/>
                </a:solidFill>
                <a:latin typeface="Arial"/>
                <a:ea typeface="DejaVu Sans"/>
              </a:rPr>
              <a:t>nếu</a:t>
            </a:r>
            <a:r>
              <a:rPr lang="en-US" sz="3200" b="0" strike="noStrike" spc="-1" dirty="0">
                <a:solidFill>
                  <a:srgbClr val="000000"/>
                </a:solidFill>
                <a:latin typeface="Arial"/>
                <a:ea typeface="DejaVu Sans"/>
              </a:rPr>
              <a:t> :</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endParaRPr lang="en-US" sz="3200" b="0" strike="noStrike" spc="-1" dirty="0">
              <a:solidFill>
                <a:srgbClr val="000000"/>
              </a:solidFill>
              <a:latin typeface="Arial"/>
              <a:ea typeface="DejaVu Sans"/>
            </a:endParaRPr>
          </a:p>
        </p:txBody>
      </p:sp>
    </p:spTree>
    <p:extLst>
      <p:ext uri="{BB962C8B-B14F-4D97-AF65-F5344CB8AC3E}">
        <p14:creationId xmlns:p14="http://schemas.microsoft.com/office/powerpoint/2010/main" val="26897137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609480" y="273600"/>
            <a:ext cx="10968120" cy="1140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5.3. Luật giải mã</a:t>
            </a:r>
            <a:endParaRPr lang="en-US" sz="4400" b="0" strike="noStrike" spc="-1">
              <a:latin typeface="Arial"/>
            </a:endParaRPr>
          </a:p>
        </p:txBody>
      </p:sp>
      <p:sp>
        <p:nvSpPr>
          <p:cNvPr id="414" name="CustomShape 2"/>
          <p:cNvSpPr/>
          <p:nvPr/>
        </p:nvSpPr>
        <p:spPr>
          <a:xfrm>
            <a:off x="578802" y="1593996"/>
            <a:ext cx="10968120" cy="3972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19680">
              <a:lnSpc>
                <a:spcPct val="100000"/>
              </a:lnSpc>
              <a:spcBef>
                <a:spcPts val="1417"/>
              </a:spcBef>
              <a:buClr>
                <a:srgbClr val="000000"/>
              </a:buClr>
              <a:buSzPct val="45000"/>
              <a:buFont typeface="Wingdings" charset="2"/>
              <a:buChar char=""/>
            </a:pPr>
            <a:r>
              <a:rPr lang="en-US" sz="3200" b="1" strike="noStrike" spc="-1" dirty="0" err="1">
                <a:solidFill>
                  <a:srgbClr val="000000"/>
                </a:solidFill>
                <a:latin typeface="Arial"/>
                <a:ea typeface="DejaVu Sans"/>
              </a:rPr>
              <a:t>Luật</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giải</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mã</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cực</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tiểu</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hóa</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sai</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số</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thường</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được</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trình</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bày</a:t>
            </a:r>
            <a:r>
              <a:rPr lang="en-US" sz="3200" b="1" strike="noStrike" spc="-1" dirty="0">
                <a:solidFill>
                  <a:srgbClr val="000000"/>
                </a:solidFill>
                <a:latin typeface="Arial"/>
                <a:ea typeface="DejaVu Sans"/>
              </a:rPr>
              <a:t> ở </a:t>
            </a:r>
            <a:r>
              <a:rPr lang="en-US" sz="3200" b="1" strike="noStrike" spc="-1" dirty="0" err="1">
                <a:solidFill>
                  <a:srgbClr val="000000"/>
                </a:solidFill>
                <a:latin typeface="Arial"/>
                <a:ea typeface="DejaVu Sans"/>
              </a:rPr>
              <a:t>dạng</a:t>
            </a:r>
            <a:r>
              <a:rPr lang="en-US" sz="3200" b="1" strike="noStrike" spc="-1" dirty="0">
                <a:solidFill>
                  <a:srgbClr val="000000"/>
                </a:solidFill>
                <a:latin typeface="Arial"/>
                <a:ea typeface="DejaVu Sans"/>
              </a:rPr>
              <a:t>:</a:t>
            </a:r>
            <a:endParaRPr lang="en-US" sz="3200" b="1"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1" strike="noStrike" spc="-1" dirty="0" err="1">
                <a:solidFill>
                  <a:srgbClr val="000000"/>
                </a:solidFill>
                <a:latin typeface="Arial"/>
                <a:ea typeface="DejaVu Sans"/>
              </a:rPr>
              <a:t>Chọn</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từ</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mã</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ai</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được</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truyền</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khi</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nhận</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được</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tổ</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hợp</a:t>
            </a:r>
            <a:r>
              <a:rPr lang="en-US" sz="3200" b="1" strike="noStrike" spc="-1" dirty="0">
                <a:solidFill>
                  <a:srgbClr val="000000"/>
                </a:solidFill>
                <a:latin typeface="Arial"/>
                <a:ea typeface="DejaVu Sans"/>
              </a:rPr>
              <a:t> </a:t>
            </a:r>
            <a:r>
              <a:rPr lang="en-US" sz="3200" b="1" strike="noStrike" spc="-1" dirty="0" err="1">
                <a:solidFill>
                  <a:srgbClr val="000000"/>
                </a:solidFill>
                <a:latin typeface="Arial"/>
                <a:ea typeface="DejaVu Sans"/>
              </a:rPr>
              <a:t>mã</a:t>
            </a:r>
            <a:r>
              <a:rPr lang="en-US" sz="3200" b="1" strike="noStrike" spc="-1" dirty="0">
                <a:solidFill>
                  <a:srgbClr val="000000"/>
                </a:solidFill>
                <a:latin typeface="Arial"/>
                <a:ea typeface="DejaVu Sans"/>
              </a:rPr>
              <a:t> b, </a:t>
            </a:r>
            <a:r>
              <a:rPr lang="en-US" sz="3200" b="1" strike="noStrike" spc="-1" dirty="0" err="1">
                <a:solidFill>
                  <a:srgbClr val="000000"/>
                </a:solidFill>
                <a:latin typeface="Arial"/>
                <a:ea typeface="DejaVu Sans"/>
              </a:rPr>
              <a:t>nếu</a:t>
            </a:r>
            <a:r>
              <a:rPr lang="en-US" sz="3200" b="1" strike="noStrike" spc="-1" dirty="0">
                <a:solidFill>
                  <a:srgbClr val="000000"/>
                </a:solidFill>
                <a:latin typeface="Arial"/>
                <a:ea typeface="DejaVu Sans"/>
              </a:rPr>
              <a:t> :</a:t>
            </a:r>
            <a:endParaRPr lang="en-US" sz="3200" b="1"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p(b/</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)(p(</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&gt;= p(b/</a:t>
            </a:r>
            <a:r>
              <a:rPr lang="en-US" sz="3200" b="0" strike="noStrike" spc="-1" dirty="0" err="1">
                <a:solidFill>
                  <a:srgbClr val="000000"/>
                </a:solidFill>
                <a:latin typeface="Arial"/>
                <a:ea typeface="DejaVu Sans"/>
              </a:rPr>
              <a:t>aj</a:t>
            </a:r>
            <a:r>
              <a:rPr lang="en-US" sz="3200" b="0" strike="noStrike" spc="-1" dirty="0">
                <a:solidFill>
                  <a:srgbClr val="000000"/>
                </a:solidFill>
                <a:latin typeface="Arial"/>
                <a:ea typeface="DejaVu Sans"/>
              </a:rPr>
              <a:t>)p(</a:t>
            </a:r>
            <a:r>
              <a:rPr lang="en-US" sz="3200" b="0" strike="noStrike" spc="-1" dirty="0" err="1">
                <a:solidFill>
                  <a:srgbClr val="000000"/>
                </a:solidFill>
                <a:latin typeface="Arial"/>
                <a:ea typeface="DejaVu Sans"/>
              </a:rPr>
              <a:t>aj</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mọi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ạj</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theo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cực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đâị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tương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đồng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giưa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b (Maximum Likelihood)</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Thường</a:t>
            </a:r>
            <a:r>
              <a:rPr lang="en-US" sz="3200" b="0" strike="noStrike" spc="-1" dirty="0">
                <a:solidFill>
                  <a:srgbClr val="000000"/>
                </a:solidFill>
                <a:latin typeface="Arial"/>
                <a:ea typeface="DejaVu Sans"/>
              </a:rPr>
              <a:t> p(</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 p(</a:t>
            </a:r>
            <a:r>
              <a:rPr lang="en-US" sz="3200" b="0" strike="noStrike" spc="-1" dirty="0" err="1">
                <a:solidFill>
                  <a:srgbClr val="000000"/>
                </a:solidFill>
                <a:latin typeface="Arial"/>
                <a:ea typeface="DejaVu Sans"/>
              </a:rPr>
              <a:t>aj</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chuyển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thành</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Chọn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truyền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b, </a:t>
            </a:r>
            <a:r>
              <a:rPr lang="en-US" sz="3200" b="0" strike="noStrike" spc="-1" dirty="0" err="1">
                <a:solidFill>
                  <a:srgbClr val="000000"/>
                </a:solidFill>
                <a:latin typeface="Arial"/>
                <a:ea typeface="DejaVu Sans"/>
              </a:rPr>
              <a:t>nếu</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p(b/</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&gt;= p(b/</a:t>
            </a:r>
            <a:r>
              <a:rPr lang="en-US" sz="3200" b="0" strike="noStrike" spc="-1" dirty="0" err="1">
                <a:solidFill>
                  <a:srgbClr val="000000"/>
                </a:solidFill>
                <a:latin typeface="Arial"/>
                <a:ea typeface="DejaVu Sans"/>
              </a:rPr>
              <a:t>aj</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mọi</a:t>
            </a:r>
            <a:r>
              <a:rPr lang="en-US" sz="3200" b="0" strike="noStrike" spc="-1" dirty="0">
                <a:solidFill>
                  <a:srgbClr val="000000"/>
                </a:solidFill>
                <a:latin typeface="Arial"/>
                <a:ea typeface="DejaVu Sans"/>
              </a:rPr>
              <a:t> ạ </a:t>
            </a:r>
            <a:r>
              <a:rPr lang="en-US" sz="3200" b="0" strike="noStrike" spc="-1" dirty="0" err="1">
                <a:solidFill>
                  <a:srgbClr val="000000"/>
                </a:solidFill>
                <a:latin typeface="Arial"/>
                <a:ea typeface="DejaVu Sans"/>
              </a:rPr>
              <a:t>khác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theo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cực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đại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hậu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nghiệm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Maximun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Apriori</a:t>
            </a:r>
            <a:r>
              <a:rPr lang="en-US" sz="3200" b="0" strike="noStrike" spc="-1" dirty="0">
                <a:solidFill>
                  <a:srgbClr val="000000"/>
                </a:solidFill>
                <a:latin typeface="Arial"/>
                <a:ea typeface="DejaVu Sans"/>
              </a:rPr>
              <a:t> Probability)</a:t>
            </a:r>
            <a:endParaRPr lang="en-US" sz="3200" b="0" strike="noStrike" spc="-1" dirty="0">
              <a:latin typeface="Arial"/>
            </a:endParaRPr>
          </a:p>
        </p:txBody>
      </p:sp>
    </p:spTree>
    <p:extLst>
      <p:ext uri="{BB962C8B-B14F-4D97-AF65-F5344CB8AC3E}">
        <p14:creationId xmlns:p14="http://schemas.microsoft.com/office/powerpoint/2010/main" val="12385468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8.3. Luật giải mã (Cont.)</a:t>
            </a:r>
            <a:endParaRPr lang="en-US" sz="4400" b="0" strike="noStrike" spc="-1">
              <a:latin typeface="Arial"/>
            </a:endParaRPr>
          </a:p>
        </p:txBody>
      </p:sp>
      <p:sp>
        <p:nvSpPr>
          <p:cNvPr id="416" name="CustomShape 2"/>
          <p:cNvSpPr/>
          <p:nvPr/>
        </p:nvSpPr>
        <p:spPr>
          <a:xfrm>
            <a:off x="473400" y="188748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Ví dụ:</a:t>
            </a:r>
            <a:endParaRPr lang="en-US" sz="28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Một kênh BSC có ma trận kênh P, L=2, N=3. Các từ mã và xác suất xuất hiện của chúng cho bởi bảng trên. Tổ hợp nhận được là b=111</a:t>
            </a:r>
            <a:endParaRPr lang="en-US" sz="24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Tính:</a:t>
            </a:r>
            <a:endParaRPr lang="en-US" sz="2400" b="0" strike="noStrike" spc="-1">
              <a:latin typeface="Arial"/>
            </a:endParaRPr>
          </a:p>
          <a:p>
            <a:pPr marL="914400">
              <a:lnSpc>
                <a:spcPct val="90000"/>
              </a:lnSpc>
              <a:spcBef>
                <a:spcPts val="499"/>
              </a:spcBef>
            </a:pPr>
            <a:endParaRPr lang="en-US" sz="2400" b="0" strike="noStrike" spc="-1">
              <a:latin typeface="Arial"/>
            </a:endParaRPr>
          </a:p>
          <a:p>
            <a:pPr marL="914400">
              <a:lnSpc>
                <a:spcPct val="100000"/>
              </a:lnSpc>
            </a:pPr>
            <a:endParaRPr lang="en-US" sz="2400" b="0" strike="noStrike" spc="-1">
              <a:latin typeface="Arial"/>
            </a:endParaRPr>
          </a:p>
          <a:p>
            <a:pPr marL="914400">
              <a:lnSpc>
                <a:spcPct val="100000"/>
              </a:lnSpc>
            </a:pPr>
            <a:endParaRPr lang="en-US" sz="2400" b="0" strike="noStrike" spc="-1">
              <a:latin typeface="Arial"/>
            </a:endParaRPr>
          </a:p>
          <a:p>
            <a:pPr marL="914400">
              <a:lnSpc>
                <a:spcPct val="90000"/>
              </a:lnSpc>
              <a:spcBef>
                <a:spcPts val="499"/>
              </a:spcBef>
            </a:pPr>
            <a:r>
              <a:rPr lang="en-US" sz="2000" b="0" strike="noStrike" spc="-1">
                <a:solidFill>
                  <a:srgbClr val="000000"/>
                </a:solidFill>
                <a:latin typeface="Wingdings"/>
                <a:ea typeface="DejaVu Sans"/>
              </a:rPr>
              <a:t>Vậy có thể chọn a2/a3/a4</a:t>
            </a:r>
            <a:endParaRPr lang="en-US" sz="2000" b="0" strike="noStrike" spc="-1">
              <a:latin typeface="Arial"/>
            </a:endParaRPr>
          </a:p>
          <a:p>
            <a:pPr marL="914400">
              <a:lnSpc>
                <a:spcPct val="100000"/>
              </a:lnSpc>
            </a:pPr>
            <a:endParaRPr lang="en-US" sz="20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Luật giải mã cực tiểu hóa sai số</a:t>
            </a:r>
            <a:endParaRPr lang="en-US" sz="2400" b="0" strike="noStrike" spc="-1">
              <a:latin typeface="Arial"/>
            </a:endParaRPr>
          </a:p>
          <a:p>
            <a:pPr>
              <a:lnSpc>
                <a:spcPct val="100000"/>
              </a:lnSpc>
            </a:pPr>
            <a:endParaRPr lang="en-US" sz="2400" b="0" strike="noStrike" spc="-1">
              <a:latin typeface="Arial"/>
            </a:endParaRPr>
          </a:p>
          <a:p>
            <a:pPr marL="457200">
              <a:lnSpc>
                <a:spcPct val="90000"/>
              </a:lnSpc>
              <a:spcBef>
                <a:spcPts val="499"/>
              </a:spcBef>
            </a:pPr>
            <a:endParaRPr lang="en-US" sz="2400" b="0" strike="noStrike" spc="-1">
              <a:latin typeface="Arial"/>
            </a:endParaRPr>
          </a:p>
          <a:p>
            <a:pPr marL="457200">
              <a:lnSpc>
                <a:spcPct val="90000"/>
              </a:lnSpc>
              <a:spcBef>
                <a:spcPts val="499"/>
              </a:spcBef>
            </a:pPr>
            <a:r>
              <a:rPr lang="en-US" sz="2400" b="0" strike="noStrike" spc="-1">
                <a:solidFill>
                  <a:srgbClr val="000000"/>
                </a:solidFill>
                <a:latin typeface="Calibri"/>
                <a:ea typeface="DejaVu Sans"/>
              </a:rPr>
              <a:t>                             </a:t>
            </a:r>
            <a:endParaRPr lang="en-US" sz="2400" b="0" strike="noStrike" spc="-1">
              <a:latin typeface="Arial"/>
            </a:endParaRPr>
          </a:p>
          <a:p>
            <a:pPr marL="457200">
              <a:lnSpc>
                <a:spcPct val="90000"/>
              </a:lnSpc>
              <a:spcBef>
                <a:spcPts val="499"/>
              </a:spcBef>
            </a:pPr>
            <a:endParaRPr lang="en-US" sz="2400" b="0" strike="noStrike" spc="-1">
              <a:latin typeface="Arial"/>
            </a:endParaRPr>
          </a:p>
          <a:p>
            <a:pPr marL="457200">
              <a:lnSpc>
                <a:spcPct val="90000"/>
              </a:lnSpc>
              <a:spcBef>
                <a:spcPts val="499"/>
              </a:spcBef>
            </a:pPr>
            <a:r>
              <a:rPr lang="en-US" sz="2400" b="0" strike="noStrike" spc="-1">
                <a:solidFill>
                  <a:srgbClr val="000000"/>
                </a:solidFill>
                <a:latin typeface="Calibri"/>
                <a:ea typeface="DejaVu Sans"/>
              </a:rPr>
              <a:t>      Chọn  a4</a:t>
            </a:r>
            <a:endParaRPr lang="en-US" sz="2400" b="0" strike="noStrike" spc="-1">
              <a:latin typeface="Arial"/>
            </a:endParaRPr>
          </a:p>
          <a:p>
            <a:pPr marL="457200">
              <a:lnSpc>
                <a:spcPct val="100000"/>
              </a:lnSpc>
            </a:pPr>
            <a:endParaRPr lang="en-US" sz="2400" b="0" strike="noStrike" spc="-1">
              <a:latin typeface="Arial"/>
            </a:endParaRPr>
          </a:p>
          <a:p>
            <a:pPr marL="457200">
              <a:lnSpc>
                <a:spcPct val="90000"/>
              </a:lnSpc>
              <a:spcBef>
                <a:spcPts val="1001"/>
              </a:spcBef>
            </a:pPr>
            <a:endParaRPr lang="en-US" sz="2400" b="0" strike="noStrike" spc="-1">
              <a:latin typeface="Arial"/>
            </a:endParaRPr>
          </a:p>
        </p:txBody>
      </p:sp>
      <p:pic>
        <p:nvPicPr>
          <p:cNvPr id="417" name="Picture 5"/>
          <p:cNvPicPr/>
          <p:nvPr/>
        </p:nvPicPr>
        <p:blipFill>
          <a:blip r:embed="rId3"/>
          <a:stretch/>
        </p:blipFill>
        <p:spPr>
          <a:xfrm>
            <a:off x="6180480" y="1255680"/>
            <a:ext cx="2089440" cy="908280"/>
          </a:xfrm>
          <a:prstGeom prst="rect">
            <a:avLst/>
          </a:prstGeom>
          <a:ln>
            <a:noFill/>
          </a:ln>
        </p:spPr>
      </p:pic>
      <p:pic>
        <p:nvPicPr>
          <p:cNvPr id="418" name="Picture 6"/>
          <p:cNvPicPr/>
          <p:nvPr/>
        </p:nvPicPr>
        <p:blipFill>
          <a:blip r:embed="rId4"/>
          <a:stretch/>
        </p:blipFill>
        <p:spPr>
          <a:xfrm>
            <a:off x="8169840" y="365040"/>
            <a:ext cx="2813400" cy="1775160"/>
          </a:xfrm>
          <a:prstGeom prst="rect">
            <a:avLst/>
          </a:prstGeom>
          <a:ln>
            <a:noFill/>
          </a:ln>
        </p:spPr>
      </p:pic>
      <p:pic>
        <p:nvPicPr>
          <p:cNvPr id="419" name="Picture 7"/>
          <p:cNvPicPr/>
          <p:nvPr/>
        </p:nvPicPr>
        <p:blipFill>
          <a:blip r:embed="rId5"/>
          <a:stretch/>
        </p:blipFill>
        <p:spPr>
          <a:xfrm>
            <a:off x="3946320" y="2899800"/>
            <a:ext cx="6067800" cy="1485360"/>
          </a:xfrm>
          <a:prstGeom prst="rect">
            <a:avLst/>
          </a:prstGeom>
          <a:ln>
            <a:noFill/>
          </a:ln>
        </p:spPr>
      </p:pic>
      <p:pic>
        <p:nvPicPr>
          <p:cNvPr id="420" name="Picture 8"/>
          <p:cNvPicPr/>
          <p:nvPr/>
        </p:nvPicPr>
        <p:blipFill>
          <a:blip r:embed="rId6"/>
          <a:stretch/>
        </p:blipFill>
        <p:spPr>
          <a:xfrm>
            <a:off x="4724280" y="4428000"/>
            <a:ext cx="4156920" cy="1427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ustomShape 1"/>
          <p:cNvSpPr/>
          <p:nvPr/>
        </p:nvSpPr>
        <p:spPr>
          <a:xfrm>
            <a:off x="838080" y="37368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5.4. Giải mã theo đa số</a:t>
            </a:r>
            <a:endParaRPr lang="en-US" sz="4400" b="0" strike="noStrike" spc="-1">
              <a:latin typeface="Arial"/>
            </a:endParaRPr>
          </a:p>
        </p:txBody>
      </p:sp>
      <p:sp>
        <p:nvSpPr>
          <p:cNvPr id="422"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Là phương pháp giải mã khi truyền lặp</a:t>
            </a:r>
            <a:endParaRPr lang="en-US" sz="2800" b="0" strike="noStrike" spc="-1">
              <a:latin typeface="Arial"/>
            </a:endParaRPr>
          </a:p>
          <a:p>
            <a:pPr marL="914400" lvl="1" indent="-212040">
              <a:lnSpc>
                <a:spcPct val="90000"/>
              </a:lnSpc>
              <a:spcBef>
                <a:spcPts val="499"/>
              </a:spcBef>
              <a:buClr>
                <a:srgbClr val="000000"/>
              </a:buClr>
              <a:buFont typeface="Arial"/>
              <a:buChar char="•"/>
            </a:pPr>
            <a:r>
              <a:rPr lang="en-US" sz="2400" b="0" strike="noStrike" spc="-1">
                <a:solidFill>
                  <a:srgbClr val="000000"/>
                </a:solidFill>
                <a:latin typeface="Calibri"/>
                <a:ea typeface="DejaVu Sans"/>
              </a:rPr>
              <a:t>Luật: ký hiệu nào xuất hiện nhiều nhất trong chuỗi ký hiệu nhận được từ chuỗi ký hiêụ truyền lặp cho 1 ký hiệu sẽ là ký hiệu được truyền.</a:t>
            </a:r>
            <a:endParaRPr lang="en-US" sz="2400" b="0" strike="noStrike" spc="-1">
              <a:latin typeface="Arial"/>
            </a:endParaRPr>
          </a:p>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Mã lặp được thực hiện ở dạng mỗi ký hiệu mã đưa vào sẽ được lặp lại chính nó một số lần.</a:t>
            </a:r>
            <a:endParaRPr lang="en-US" sz="28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Ký hiệu (n,m) ở đây  n là số lần lặp cho một ký hiệu mã, m là số ký hiệu mã của bản tin.</a:t>
            </a:r>
            <a:endParaRPr lang="en-US" sz="2400" b="0" strike="noStrike" spc="-1">
              <a:latin typeface="Arial"/>
            </a:endParaRPr>
          </a:p>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Nếu một mã lặp nhị phân (n,1) được dùng, thì mỗi bít vào sẽ được chuyển thành một chuỗi n bit trùng với nó. Thường n = 2t +1, t là số nguyên tùy chọn.</a:t>
            </a:r>
            <a:endParaRPr lang="en-US" sz="2800" b="0" strike="noStrike" spc="-1">
              <a:latin typeface="Arial"/>
            </a:endParaRPr>
          </a:p>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Mã lặp có thể phát hiên (n-1)/2 lỗi.</a:t>
            </a:r>
            <a:endParaRPr lang="en-US" sz="2800" b="0" strike="noStrike" spc="-1">
              <a:latin typeface="Arial"/>
            </a:endParaRPr>
          </a:p>
          <a:p>
            <a:pPr>
              <a:lnSpc>
                <a:spcPct val="90000"/>
              </a:lnSpc>
              <a:spcBef>
                <a:spcPts val="1001"/>
              </a:spcBef>
            </a:pP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609480" y="273600"/>
            <a:ext cx="10968120" cy="1140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5.4. Giải mã theo đa số</a:t>
            </a:r>
            <a:endParaRPr lang="en-US" sz="4400" b="0" strike="noStrike" spc="-1">
              <a:latin typeface="Arial"/>
            </a:endParaRPr>
          </a:p>
        </p:txBody>
      </p:sp>
      <p:sp>
        <p:nvSpPr>
          <p:cNvPr id="424" name="CustomShape 2"/>
          <p:cNvSpPr/>
          <p:nvPr/>
        </p:nvSpPr>
        <p:spPr>
          <a:xfrm>
            <a:off x="609480" y="1604520"/>
            <a:ext cx="10968120" cy="3972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Thuật toán giải mã cho mã nhị phân (n,1):</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Vì n = 2t + 1 và giả thiết sai không vượt quá t vị trí, thì:</a:t>
            </a:r>
            <a:endParaRPr lang="en-US" sz="3200" b="0" strike="noStrike" spc="-1">
              <a:latin typeface="Arial"/>
            </a:endParaRPr>
          </a:p>
          <a:p>
            <a:pPr marL="864000" lvl="1" indent="-31968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Nếu tổng vị trí của tổ hợp nhận được có giá trị bằng 1, dH &lt; t (số 0 nhiều hơn) thì chuỗi (từ mã) được truyền là toàn 0, ký hiệu được truyền là 0.</a:t>
            </a:r>
            <a:endParaRPr lang="en-US" sz="2800" b="0" strike="noStrike" spc="-1">
              <a:latin typeface="Arial"/>
            </a:endParaRPr>
          </a:p>
          <a:p>
            <a:pPr marL="864000" lvl="1" indent="-31968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Nếu tổng dH&gt;t (số 1 nhiều hơn) thì từ mã được truyền là toàn 1, ký hiệu 1 được truyền.</a:t>
            </a:r>
            <a:endParaRPr lang="en-US" sz="28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Ví dụ, mã nhị phân (5,1) và tổ hợp nhận được là b = 10110.</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Mã này có t = 2. Tổ hợp nhận được có dH =3. Vậy từ mã được truyền là 11111 và ký hiệu được truyền là 1. </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CustomShape 1"/>
          <p:cNvSpPr/>
          <p:nvPr/>
        </p:nvSpPr>
        <p:spPr>
          <a:xfrm>
            <a:off x="609480" y="273600"/>
            <a:ext cx="10968120" cy="1140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5.5. Quãng cách Hamming</a:t>
            </a:r>
            <a:endParaRPr lang="en-US" sz="4400" b="0" strike="noStrike" spc="-1">
              <a:latin typeface="Arial"/>
            </a:endParaRPr>
          </a:p>
        </p:txBody>
      </p:sp>
      <p:sp>
        <p:nvSpPr>
          <p:cNvPr id="426" name="CustomShape 2"/>
          <p:cNvSpPr/>
          <p:nvPr/>
        </p:nvSpPr>
        <p:spPr>
          <a:xfrm>
            <a:off x="609480" y="1604520"/>
            <a:ext cx="10968120" cy="3972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432000" indent="-3200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Giả sử có hai từ mã dài N lký hiệu mã à  a = a1..aN và b = b1..bN</a:t>
            </a:r>
            <a:endParaRPr lang="en-US" sz="3200" b="0" strike="noStrike" spc="-1">
              <a:latin typeface="Arial"/>
            </a:endParaRPr>
          </a:p>
          <a:p>
            <a:pPr marL="432000" indent="-3200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Quãng cách Hamming giữa a và b, ký hiệu là d(a,b), được định nghĩa là số vị trí có ký hiệu mã khác nhau giữa hai từ mã.</a:t>
            </a:r>
            <a:endParaRPr lang="en-US" sz="3200" b="0" strike="noStrike" spc="-1">
              <a:latin typeface="Arial"/>
            </a:endParaRPr>
          </a:p>
          <a:p>
            <a:pPr marL="432000" indent="-3200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Quãng cách Hamming là độ đo được định nghĩa trên tất cả các cặp tổ hợp mã cùng độ dài.</a:t>
            </a:r>
            <a:endParaRPr lang="en-US" sz="3200" b="0" strike="noStrike" spc="-1">
              <a:latin typeface="Arial"/>
            </a:endParaRPr>
          </a:p>
          <a:p>
            <a:pPr marL="432000" indent="-3200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Quãng cách Hamming thỏa mãn các luật sau:</a:t>
            </a:r>
            <a:endParaRPr lang="en-US" sz="3200" b="0" strike="noStrike" spc="-1">
              <a:latin typeface="Arial"/>
            </a:endParaRPr>
          </a:p>
          <a:p>
            <a:pPr marL="864000" lvl="1" indent="-32004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d(a,b) &gt;= 0</a:t>
            </a:r>
            <a:endParaRPr lang="en-US" sz="2800" b="0" strike="noStrike" spc="-1">
              <a:latin typeface="Arial"/>
            </a:endParaRPr>
          </a:p>
          <a:p>
            <a:pPr marL="864000" lvl="1" indent="-32004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d(a,b) = d(b,a)</a:t>
            </a:r>
            <a:endParaRPr lang="en-US" sz="2800" b="0" strike="noStrike" spc="-1">
              <a:latin typeface="Arial"/>
            </a:endParaRPr>
          </a:p>
          <a:p>
            <a:pPr marL="864000" lvl="1" indent="-32004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d(a,b) + d(b,c) &gt;= d(a,c) (bất đẳng thức tam giác)</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5.5. Quãng cách Hamming (cont.) </a:t>
            </a:r>
            <a:endParaRPr lang="en-US" sz="4400" b="0" strike="noStrike" spc="-1">
              <a:latin typeface="Arial"/>
            </a:endParaRPr>
          </a:p>
        </p:txBody>
      </p:sp>
      <p:sp>
        <p:nvSpPr>
          <p:cNvPr id="428"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Ví dụ: cho N = 8</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d(a,b) = 4, d(b,c) = 2, d(a,c) = 2</a:t>
            </a:r>
            <a:endParaRPr lang="en-US" sz="24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d(a,b) + d(b,c) = 4 + 2 ≥ d(a,c) = 2 </a:t>
            </a:r>
            <a:endParaRPr lang="en-US" sz="2400" b="0" strike="noStrike" spc="-1">
              <a:latin typeface="Arial"/>
            </a:endParaRPr>
          </a:p>
        </p:txBody>
      </p:sp>
      <p:pic>
        <p:nvPicPr>
          <p:cNvPr id="429" name="Picture 3"/>
          <p:cNvPicPr/>
          <p:nvPr/>
        </p:nvPicPr>
        <p:blipFill>
          <a:blip r:embed="rId2"/>
          <a:stretch/>
        </p:blipFill>
        <p:spPr>
          <a:xfrm>
            <a:off x="4594320" y="2515320"/>
            <a:ext cx="2365560" cy="1479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Chương 5: Mã hóa kênh </a:t>
            </a:r>
            <a:endParaRPr lang="en-US" sz="4400" b="0" strike="noStrike" spc="-1">
              <a:latin typeface="Arial"/>
            </a:endParaRPr>
          </a:p>
        </p:txBody>
      </p:sp>
      <p:sp>
        <p:nvSpPr>
          <p:cNvPr id="389"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lnSpc>
                <a:spcPct val="90000"/>
              </a:lnSpc>
              <a:spcBef>
                <a:spcPts val="1001"/>
              </a:spcBef>
            </a:pPr>
            <a:r>
              <a:rPr lang="en-US" sz="2800" b="0" strike="noStrike" spc="-1">
                <a:solidFill>
                  <a:srgbClr val="000000"/>
                </a:solidFill>
                <a:latin typeface="Calibri"/>
                <a:ea typeface="DejaVu Sans"/>
              </a:rPr>
              <a:t>5.1. 	Mở đầu</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5.2. 	Định lý Shannon 2</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5.3. 	Luật giải mã</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5.4. 	Giải mã theo đa số</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5.5. 	Quãng cách Hamming</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5.6. 	Giới hạn của độ dài từ mã</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5.7. 	Xây dựng mã phát hiện sai/ sửa sai</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5.8. 	Mã có tính chẵn</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5.9. 	Mã Hamming</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5.10. 	Mã vòng</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CustomShape 1"/>
          <p:cNvSpPr/>
          <p:nvPr/>
        </p:nvSpPr>
        <p:spPr>
          <a:xfrm>
            <a:off x="609480" y="221040"/>
            <a:ext cx="10968480" cy="1246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5.5.1. Luật giải mã theo quãng cách Hamming</a:t>
            </a:r>
            <a:endParaRPr lang="en-US" sz="4400" b="0" strike="noStrike" spc="-1">
              <a:latin typeface="Arial"/>
            </a:endParaRPr>
          </a:p>
        </p:txBody>
      </p:sp>
      <p:sp>
        <p:nvSpPr>
          <p:cNvPr id="431" name="CustomShape 2"/>
          <p:cNvSpPr/>
          <p:nvPr/>
        </p:nvSpPr>
        <p:spPr>
          <a:xfrm>
            <a:off x="609480" y="1604520"/>
            <a:ext cx="10968480" cy="39733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200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Số sai của kênh, ký hiệu là t, được định nghĩa là số vị trí sai lớn nhất kênh có thể gây ra cho một từ mã được truyền qua kênh.</a:t>
            </a:r>
            <a:endParaRPr lang="en-US" sz="3200" b="0" strike="noStrike" spc="-1">
              <a:latin typeface="Arial"/>
            </a:endParaRPr>
          </a:p>
          <a:p>
            <a:pPr marL="432000" indent="-3200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Giả sử b là tổ hợp mã dài N nhận được khi truyền từ mã ai dài N qua kênh. Quãng cách Hamming giữa ai và b là d(ai,b) &lt;= t.  Quãng cách d(ai,b) = 0 khi ai = b hay kênh truyền không gây sai.</a:t>
            </a:r>
            <a:endParaRPr lang="en-US" sz="3200" b="0" strike="noStrike" spc="-1">
              <a:latin typeface="Arial"/>
            </a:endParaRPr>
          </a:p>
          <a:p>
            <a:pPr marL="432000" indent="-3200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Luật giải mã theo quãng cách Hamming là khi nhận được  tổ hợp mã b và từ mã được truyền ai là (dựa theo luật giải mã cực đại hóa sự tương đồng): </a:t>
            </a:r>
            <a:endParaRPr lang="en-US" sz="3200" b="0" strike="noStrike" spc="-1">
              <a:latin typeface="Arial"/>
            </a:endParaRPr>
          </a:p>
          <a:p>
            <a:pPr marL="432000" indent="-3200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 Nếu b = ai (d(ai,b) = 0) thì giải mã ai =b </a:t>
            </a:r>
            <a:endParaRPr lang="en-US" sz="3200" b="0" strike="noStrike" spc="-1">
              <a:latin typeface="Arial"/>
            </a:endParaRPr>
          </a:p>
          <a:p>
            <a:pPr marL="432000" indent="-3200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 Nếu ai khác b thì với mọi ạj khác ai sẽ chọn aj là từ mã được truyền, nếu </a:t>
            </a:r>
            <a:endParaRPr lang="en-US" sz="3200" b="0" strike="noStrike" spc="-1">
              <a:latin typeface="Arial"/>
            </a:endParaRPr>
          </a:p>
          <a:p>
            <a:pPr marL="432000" indent="-3200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d(ai,b) &lt;= d(aj,b),  sai giải mã hay chấp nhận đường truyền gây ra số vị trí sai t = d(ai,b)</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5.5.1. Luật giải mã</a:t>
            </a:r>
            <a:endParaRPr lang="en-US" sz="4400" b="0" strike="noStrike" spc="-1">
              <a:latin typeface="Arial"/>
            </a:endParaRPr>
          </a:p>
        </p:txBody>
      </p:sp>
      <p:sp>
        <p:nvSpPr>
          <p:cNvPr id="433"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Ví dụ:</a:t>
            </a:r>
            <a:endParaRPr lang="en-US" sz="28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Nếu nhận  b = 000 →</a:t>
            </a:r>
            <a:r>
              <a:rPr lang="en-US" sz="2400" b="0" strike="noStrike" spc="-1">
                <a:solidFill>
                  <a:srgbClr val="000000"/>
                </a:solidFill>
                <a:latin typeface="Wingdings"/>
                <a:ea typeface="DejaVu Sans"/>
              </a:rPr>
              <a:t> quyết định đúng </a:t>
            </a:r>
            <a:r>
              <a:rPr lang="en-US" sz="2400" b="0" strike="noStrike" spc="-1">
                <a:solidFill>
                  <a:srgbClr val="000000"/>
                </a:solidFill>
                <a:latin typeface="Calibri"/>
                <a:ea typeface="DejaVu Sans"/>
              </a:rPr>
              <a:t> a = 000</a:t>
            </a:r>
            <a:endParaRPr lang="en-US" sz="24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Nếu b ≠  000 với sai quyết định t=1:</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90000"/>
              </a:lnSpc>
              <a:spcBef>
                <a:spcPts val="1001"/>
              </a:spcBef>
            </a:pPr>
            <a:endParaRPr lang="en-US" sz="2400" b="0" strike="noStrike" spc="-1">
              <a:latin typeface="Arial"/>
            </a:endParaRPr>
          </a:p>
        </p:txBody>
      </p:sp>
      <p:pic>
        <p:nvPicPr>
          <p:cNvPr id="434" name="Picture 4"/>
          <p:cNvPicPr/>
          <p:nvPr/>
        </p:nvPicPr>
        <p:blipFill>
          <a:blip r:embed="rId3"/>
          <a:stretch/>
        </p:blipFill>
        <p:spPr>
          <a:xfrm>
            <a:off x="7700400" y="365040"/>
            <a:ext cx="4485600" cy="1646640"/>
          </a:xfrm>
          <a:prstGeom prst="rect">
            <a:avLst/>
          </a:prstGeom>
          <a:ln>
            <a:noFill/>
          </a:ln>
        </p:spPr>
      </p:pic>
      <p:pic>
        <p:nvPicPr>
          <p:cNvPr id="435" name="Picture 5"/>
          <p:cNvPicPr/>
          <p:nvPr/>
        </p:nvPicPr>
        <p:blipFill>
          <a:blip r:embed="rId4"/>
          <a:stretch/>
        </p:blipFill>
        <p:spPr>
          <a:xfrm>
            <a:off x="4095000" y="3183840"/>
            <a:ext cx="7671600" cy="1650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5.5.2. Quãng cách mã </a:t>
            </a:r>
            <a:endParaRPr lang="en-US" sz="4400" b="0" strike="noStrike" spc="-1">
              <a:latin typeface="Arial"/>
            </a:endParaRPr>
          </a:p>
        </p:txBody>
      </p:sp>
      <p:sp>
        <p:nvSpPr>
          <p:cNvPr id="437"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Quãng cách mã, ký hiệu d(Kn): Quãng cách Hamming cực tiểu giữa hai từ mã bất kỳ của bộ mã có từ mã dài N ký hiệu mã</a:t>
            </a:r>
            <a:endParaRPr lang="en-US" sz="28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d(Kn) = min (d(a,b));   Kn là bộ mã có các từ mã dài N ký hiệu mã</a:t>
            </a:r>
            <a:endParaRPr lang="en-US" sz="24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Ví dụ:  Kn:</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457200">
              <a:lnSpc>
                <a:spcPct val="90000"/>
              </a:lnSpc>
              <a:spcBef>
                <a:spcPts val="499"/>
              </a:spcBef>
            </a:pPr>
            <a:r>
              <a:rPr lang="en-US" sz="2400" b="0" strike="noStrike" spc="-1">
                <a:solidFill>
                  <a:srgbClr val="000000"/>
                </a:solidFill>
                <a:latin typeface="Calibri"/>
                <a:ea typeface="DejaVu Sans"/>
              </a:rPr>
              <a:t>                                                                </a:t>
            </a:r>
            <a:r>
              <a:rPr lang="en-US" sz="2400" b="0" strike="noStrike" spc="-1">
                <a:solidFill>
                  <a:srgbClr val="000000"/>
                </a:solidFill>
                <a:latin typeface="Wingdings"/>
                <a:ea typeface="DejaVu Sans"/>
              </a:rPr>
              <a:t></a:t>
            </a:r>
            <a:r>
              <a:rPr lang="en-US" sz="2400" b="0" strike="noStrike" spc="-1">
                <a:solidFill>
                  <a:srgbClr val="000000"/>
                </a:solidFill>
                <a:latin typeface="Calibri"/>
                <a:ea typeface="DejaVu Sans"/>
              </a:rPr>
              <a:t> d(Kn) = 2</a:t>
            </a:r>
            <a:endParaRPr lang="en-US" sz="2400" b="0" strike="noStrike" spc="-1">
              <a:latin typeface="Arial"/>
            </a:endParaRPr>
          </a:p>
          <a:p>
            <a:pPr marL="457200">
              <a:lnSpc>
                <a:spcPct val="100000"/>
              </a:lnSpc>
            </a:pPr>
            <a:endParaRPr lang="en-US" sz="2400" b="0" strike="noStrike" spc="-1">
              <a:latin typeface="Arial"/>
            </a:endParaRPr>
          </a:p>
        </p:txBody>
      </p:sp>
      <p:pic>
        <p:nvPicPr>
          <p:cNvPr id="438" name="Picture 3"/>
          <p:cNvPicPr/>
          <p:nvPr/>
        </p:nvPicPr>
        <p:blipFill>
          <a:blip r:embed="rId3"/>
          <a:srcRect l="32119"/>
          <a:stretch/>
        </p:blipFill>
        <p:spPr>
          <a:xfrm>
            <a:off x="3733920" y="4001400"/>
            <a:ext cx="1603440" cy="1479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5.5.3.  Phát hiện sai và sửa sai dùng quãng cách Hamming </a:t>
            </a:r>
            <a:endParaRPr lang="en-US" sz="4400" b="0" strike="noStrike" spc="-1">
              <a:latin typeface="Arial"/>
            </a:endParaRPr>
          </a:p>
        </p:txBody>
      </p:sp>
      <p:sp>
        <p:nvSpPr>
          <p:cNvPr id="440" name="CustomShape 2"/>
          <p:cNvSpPr/>
          <p:nvPr/>
        </p:nvSpPr>
        <p:spPr>
          <a:xfrm>
            <a:off x="609480" y="1825560"/>
            <a:ext cx="107380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Phát hiện từ mã bị sai:</a:t>
            </a:r>
            <a:endParaRPr lang="en-US" sz="2400" b="0" strike="noStrike" spc="-1">
              <a:latin typeface="Arial"/>
            </a:endParaRPr>
          </a:p>
          <a:p>
            <a:pPr marL="1143000" lvl="2" indent="-222480">
              <a:lnSpc>
                <a:spcPct val="90000"/>
              </a:lnSpc>
              <a:spcBef>
                <a:spcPts val="499"/>
              </a:spcBef>
              <a:buClr>
                <a:srgbClr val="000000"/>
              </a:buClr>
              <a:buFont typeface="Arial"/>
              <a:buChar char="•"/>
            </a:pPr>
            <a:r>
              <a:rPr lang="en-US" sz="2000" b="0" strike="noStrike" spc="-1">
                <a:solidFill>
                  <a:srgbClr val="000000"/>
                </a:solidFill>
                <a:latin typeface="Calibri"/>
                <a:ea typeface="DejaVu Sans"/>
              </a:rPr>
              <a:t> Mã khối, Kn, sẽ phát hiện được đến t sai khi và chỉ khi quãng cách mã thỏa mãn</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d(Kn) &gt; t    (5.1)</a:t>
            </a:r>
            <a:endParaRPr lang="en-US" sz="20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Công thức 5.1 là giới hạn về quãng cách mã của mã phát hiện được t sai.</a:t>
            </a:r>
            <a:endParaRPr lang="en-US" sz="18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Mã sẽ cho phép phát hiện đến t sai khi d(Kn) &gt;= t+1.		</a:t>
            </a:r>
            <a:endParaRPr lang="en-US" sz="18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Đồ hình minh họa phát hiện đến t sai khi d(Kn) = t+1: </a:t>
            </a:r>
            <a:endParaRPr lang="en-US" sz="2400" b="0" strike="noStrike" spc="-1">
              <a:latin typeface="Arial"/>
            </a:endParaRPr>
          </a:p>
          <a:p>
            <a:pPr marL="1143000" lvl="2" indent="-222480">
              <a:lnSpc>
                <a:spcPct val="90000"/>
              </a:lnSpc>
              <a:spcBef>
                <a:spcPts val="499"/>
              </a:spcBef>
              <a:buClr>
                <a:srgbClr val="000000"/>
              </a:buClr>
              <a:buFont typeface="Arial"/>
              <a:buChar char="•"/>
            </a:pPr>
            <a:r>
              <a:rPr lang="en-US" sz="2000" b="0" strike="noStrike" spc="-1">
                <a:solidFill>
                  <a:srgbClr val="000000"/>
                </a:solidFill>
                <a:latin typeface="Calibri"/>
                <a:ea typeface="DejaVu Sans"/>
              </a:rPr>
              <a:t>ai, aj là hai từ mã dài N. Mỗi vòng tròn biểu thị không gian của các tổ hợp sai của mỗi từ mã khi bị sai  ≤ t vị trí</a:t>
            </a:r>
            <a:endParaRPr lang="en-US" sz="2000" b="0" strike="noStrike" spc="-1">
              <a:latin typeface="Arial"/>
            </a:endParaRPr>
          </a:p>
        </p:txBody>
      </p:sp>
      <p:pic>
        <p:nvPicPr>
          <p:cNvPr id="441" name="Picture 4"/>
          <p:cNvPicPr/>
          <p:nvPr/>
        </p:nvPicPr>
        <p:blipFill>
          <a:blip r:embed="rId3"/>
          <a:stretch/>
        </p:blipFill>
        <p:spPr>
          <a:xfrm>
            <a:off x="4876800" y="4876800"/>
            <a:ext cx="1982160" cy="1437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5.5.3. Phát hiện sai và sửa sai dùng quãng cách Hamming  </a:t>
            </a:r>
            <a:endParaRPr lang="en-US" sz="4400" b="0" strike="noStrike" spc="-1">
              <a:latin typeface="Arial"/>
            </a:endParaRPr>
          </a:p>
        </p:txBody>
      </p:sp>
      <p:sp>
        <p:nvSpPr>
          <p:cNvPr id="443" name="CustomShape 2"/>
          <p:cNvSpPr/>
          <p:nvPr/>
        </p:nvSpPr>
        <p:spPr>
          <a:xfrm>
            <a:off x="609480" y="1825560"/>
            <a:ext cx="107380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248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Mã khối, Kn, sửa được đến t sai khi và chỉ khi quãng cách mã thỏa mãn:</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d(Kn) &gt; 2t   (5.2)</a:t>
            </a:r>
            <a:endParaRPr lang="en-US" sz="20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Công thức 5.2 là giới hạn về quãng cách mã để mã sửa được đến t sai.</a:t>
            </a:r>
            <a:endParaRPr lang="en-US" sz="18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Mã sẽ cho phép sửa đến t sai nêu d(Kn) &gt;= 2t + 1		</a:t>
            </a:r>
            <a:endParaRPr lang="en-US" sz="18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Đồ hình minh họa mã sửa được đến t sai khi d(Kn) = 2t+1: </a:t>
            </a:r>
            <a:endParaRPr lang="en-US" sz="2400" b="0" strike="noStrike" spc="-1">
              <a:latin typeface="Arial"/>
            </a:endParaRPr>
          </a:p>
          <a:p>
            <a:pPr marL="1143000" lvl="2" indent="-222480">
              <a:lnSpc>
                <a:spcPct val="90000"/>
              </a:lnSpc>
              <a:spcBef>
                <a:spcPts val="499"/>
              </a:spcBef>
              <a:buClr>
                <a:srgbClr val="000000"/>
              </a:buClr>
              <a:buFont typeface="Arial"/>
              <a:buChar char="•"/>
            </a:pPr>
            <a:r>
              <a:rPr lang="en-US" sz="2000" b="0" strike="noStrike" spc="-1">
                <a:solidFill>
                  <a:srgbClr val="000000"/>
                </a:solidFill>
                <a:latin typeface="Calibri"/>
                <a:ea typeface="DejaVu Sans"/>
              </a:rPr>
              <a:t>ai, aj là hai từ mã dài N, mỗi vòng tròn biểu diễn không gian các tổ hợp sai của mỗi từ mã khi bị sai  ≤ t vị trí </a:t>
            </a:r>
            <a:endParaRPr lang="en-US" sz="2000" b="0" strike="noStrike" spc="-1">
              <a:latin typeface="Arial"/>
            </a:endParaRPr>
          </a:p>
        </p:txBody>
      </p:sp>
      <p:pic>
        <p:nvPicPr>
          <p:cNvPr id="444" name="Picture 3"/>
          <p:cNvPicPr/>
          <p:nvPr/>
        </p:nvPicPr>
        <p:blipFill>
          <a:blip r:embed="rId3"/>
          <a:stretch/>
        </p:blipFill>
        <p:spPr>
          <a:xfrm>
            <a:off x="4593240" y="4648200"/>
            <a:ext cx="2999160" cy="1630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5.5.3.  </a:t>
            </a:r>
            <a:endParaRPr lang="en-US" sz="4400" b="0" strike="noStrike" spc="-1">
              <a:latin typeface="Arial"/>
            </a:endParaRPr>
          </a:p>
        </p:txBody>
      </p:sp>
      <p:sp>
        <p:nvSpPr>
          <p:cNvPr id="446" name="CustomShape 2"/>
          <p:cNvSpPr/>
          <p:nvPr/>
        </p:nvSpPr>
        <p:spPr>
          <a:xfrm>
            <a:off x="609480" y="1825560"/>
            <a:ext cx="107380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Ví dụ:</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457200">
              <a:lnSpc>
                <a:spcPct val="90000"/>
              </a:lnSpc>
              <a:spcBef>
                <a:spcPts val="499"/>
              </a:spcBef>
            </a:pPr>
            <a:r>
              <a:rPr lang="en-US" sz="2400" b="0" strike="noStrike" spc="-1">
                <a:solidFill>
                  <a:srgbClr val="000000"/>
                </a:solidFill>
                <a:latin typeface="Calibri"/>
                <a:ea typeface="DejaVu Sans"/>
              </a:rPr>
              <a:t>    d(KN) = 2 →</a:t>
            </a:r>
            <a:r>
              <a:rPr lang="en-US" sz="2400" b="0" strike="noStrike" spc="-1">
                <a:solidFill>
                  <a:srgbClr val="000000"/>
                </a:solidFill>
                <a:latin typeface="Wingdings"/>
                <a:ea typeface="DejaVu Sans"/>
              </a:rPr>
              <a:t> chỉ phát hiện được 1 sai </a:t>
            </a:r>
            <a:r>
              <a:rPr lang="en-US" sz="2400" b="0" strike="noStrike" spc="-1">
                <a:solidFill>
                  <a:srgbClr val="000000"/>
                </a:solidFill>
                <a:latin typeface="Calibri"/>
                <a:ea typeface="DejaVu Sans"/>
              </a:rPr>
              <a:t>(t=1) vì yêu cầu d(KN) &gt; t, và không sửa được sai vì yêu cầu d(kn) &gt;= 2t +1</a:t>
            </a:r>
            <a:endParaRPr lang="en-US" sz="2400" b="0" strike="noStrike" spc="-1">
              <a:latin typeface="Arial"/>
            </a:endParaRPr>
          </a:p>
          <a:p>
            <a:pPr marL="457200">
              <a:lnSpc>
                <a:spcPct val="100000"/>
              </a:lnSpc>
            </a:pPr>
            <a:endParaRPr lang="en-US" sz="2400" b="0" strike="noStrike" spc="-1">
              <a:latin typeface="Arial"/>
            </a:endParaRPr>
          </a:p>
        </p:txBody>
      </p:sp>
      <p:pic>
        <p:nvPicPr>
          <p:cNvPr id="447" name="Picture 3"/>
          <p:cNvPicPr/>
          <p:nvPr/>
        </p:nvPicPr>
        <p:blipFill>
          <a:blip r:embed="rId3"/>
          <a:stretch/>
        </p:blipFill>
        <p:spPr>
          <a:xfrm>
            <a:off x="2757600" y="2198520"/>
            <a:ext cx="3332520" cy="1891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5.5.3. </a:t>
            </a:r>
            <a:endParaRPr lang="en-US" sz="4400" b="0" strike="noStrike" spc="-1">
              <a:latin typeface="Arial"/>
            </a:endParaRPr>
          </a:p>
        </p:txBody>
      </p:sp>
      <p:sp>
        <p:nvSpPr>
          <p:cNvPr id="449" name="CustomShape 2"/>
          <p:cNvSpPr/>
          <p:nvPr/>
        </p:nvSpPr>
        <p:spPr>
          <a:xfrm>
            <a:off x="609480" y="1825560"/>
            <a:ext cx="107380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Ví dụ</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d(KN) = 3 </a:t>
            </a:r>
            <a:r>
              <a:rPr lang="en-US" sz="2400" b="0" strike="noStrike" spc="-1">
                <a:solidFill>
                  <a:srgbClr val="000000"/>
                </a:solidFill>
                <a:latin typeface="Wingdings"/>
                <a:ea typeface="DejaVu Sans"/>
              </a:rPr>
              <a:t> → </a:t>
            </a:r>
            <a:r>
              <a:rPr lang="en-US" sz="2400" b="0" strike="noStrike" spc="-1">
                <a:solidFill>
                  <a:srgbClr val="000000"/>
                </a:solidFill>
                <a:latin typeface="Calibri"/>
                <a:ea typeface="DejaVu Sans"/>
              </a:rPr>
              <a:t>Phát hiện được đến 2 sai, sửa được 1 sai</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pic>
        <p:nvPicPr>
          <p:cNvPr id="450" name="Picture 4"/>
          <p:cNvPicPr/>
          <p:nvPr/>
        </p:nvPicPr>
        <p:blipFill>
          <a:blip r:embed="rId3"/>
          <a:srcRect t="20699"/>
          <a:stretch/>
        </p:blipFill>
        <p:spPr>
          <a:xfrm>
            <a:off x="3209760" y="1825560"/>
            <a:ext cx="4908960" cy="1818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609480" y="273600"/>
            <a:ext cx="10969200" cy="1141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5.6. Giới hạn về độ dài từ mã</a:t>
            </a:r>
            <a:endParaRPr lang="en-US" sz="4400" b="0" strike="noStrike" spc="-1">
              <a:latin typeface="Arial"/>
            </a:endParaRPr>
          </a:p>
        </p:txBody>
      </p:sp>
      <p:sp>
        <p:nvSpPr>
          <p:cNvPr id="452" name="CustomShape 2"/>
          <p:cNvSpPr/>
          <p:nvPr/>
        </p:nvSpPr>
        <p:spPr>
          <a:xfrm>
            <a:off x="609480" y="1604520"/>
            <a:ext cx="10969200" cy="39740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Khi truyền từ mã dài N ký hiệu mã qua kênh có số sai t thì số cách sai một từ mã sẽ là:</a:t>
            </a:r>
            <a:endParaRPr lang="en-US" sz="3200" b="0" strike="noStrike" spc="-1">
              <a:latin typeface="Arial"/>
            </a:endParaRPr>
          </a:p>
          <a:p>
            <a:pPr>
              <a:lnSpc>
                <a:spcPct val="100000"/>
              </a:lnSpc>
              <a:spcBef>
                <a:spcPts val="1417"/>
              </a:spcBef>
            </a:pPr>
            <a:endParaRPr lang="en-US" sz="3200" b="0" strike="noStrike" spc="-1">
              <a:latin typeface="Arial"/>
            </a:endParaRPr>
          </a:p>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Khi số sai của kênh là t thì kênh sẽ có thể gây ra sai 1 vị trí,  hoặc 2 vị trí,.., cho đến t vị trí. Mỗi vị trí ký hiệu mã có thể từ 1 giá trị chuyển thành 1 trong r-1 giá trị khác. Số cách chọn i vị trí làm vị trí bị sai trong N vị trí là:</a:t>
            </a:r>
            <a:endParaRPr lang="en-US" sz="3200" b="0" strike="noStrike" spc="-1">
              <a:latin typeface="Arial"/>
            </a:endParaRPr>
          </a:p>
          <a:p>
            <a:pPr>
              <a:lnSpc>
                <a:spcPct val="100000"/>
              </a:lnSpc>
              <a:spcBef>
                <a:spcPts val="1417"/>
              </a:spcBef>
            </a:pPr>
            <a:endParaRPr lang="en-US" sz="3200" b="0" strike="noStrike" spc="-1">
              <a:latin typeface="Arial"/>
            </a:endParaRPr>
          </a:p>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Để có thể phát hiện được sai thì mỗi cách sai từ mã phải chuyển từ mã thành tổ hợp cấm → số tổ hợp cấm của bộ mã ít nhất phải bằng số cách sai 1 từ mã: (5.3)</a:t>
            </a:r>
            <a:endParaRPr lang="en-US" sz="3200" b="0" strike="noStrike" spc="-1">
              <a:latin typeface="Arial"/>
            </a:endParaRPr>
          </a:p>
          <a:p>
            <a:pPr>
              <a:lnSpc>
                <a:spcPct val="100000"/>
              </a:lnSpc>
              <a:spcBef>
                <a:spcPts val="1417"/>
              </a:spcBef>
            </a:pPr>
            <a:endParaRPr lang="en-US" sz="3200" b="0" strike="noStrike" spc="-1">
              <a:latin typeface="Arial"/>
            </a:endParaRPr>
          </a:p>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Công thức 5.3 là giới hạn về độ dài từ mã của mã phát hiện sai. Khi r=2, t=1 thì từ 5.3 sẽ tính ra N &gt;= L +1</a:t>
            </a:r>
            <a:endParaRPr lang="en-US" sz="3200" b="0" strike="noStrike" spc="-1">
              <a:latin typeface="Arial"/>
            </a:endParaRPr>
          </a:p>
        </p:txBody>
      </p:sp>
      <p:pic>
        <p:nvPicPr>
          <p:cNvPr id="453" name="Picture 452"/>
          <p:cNvPicPr/>
          <p:nvPr/>
        </p:nvPicPr>
        <p:blipFill>
          <a:blip r:embed="rId2"/>
          <a:stretch/>
        </p:blipFill>
        <p:spPr>
          <a:xfrm>
            <a:off x="6309360" y="2019600"/>
            <a:ext cx="2196720" cy="263160"/>
          </a:xfrm>
          <a:prstGeom prst="rect">
            <a:avLst/>
          </a:prstGeom>
          <a:ln>
            <a:noFill/>
          </a:ln>
        </p:spPr>
      </p:pic>
      <p:pic>
        <p:nvPicPr>
          <p:cNvPr id="454" name="Picture 453"/>
          <p:cNvPicPr/>
          <p:nvPr/>
        </p:nvPicPr>
        <p:blipFill>
          <a:blip r:embed="rId3"/>
          <a:stretch/>
        </p:blipFill>
        <p:spPr>
          <a:xfrm>
            <a:off x="4972320" y="3108960"/>
            <a:ext cx="968040" cy="310680"/>
          </a:xfrm>
          <a:prstGeom prst="rect">
            <a:avLst/>
          </a:prstGeom>
          <a:ln>
            <a:noFill/>
          </a:ln>
        </p:spPr>
      </p:pic>
      <p:pic>
        <p:nvPicPr>
          <p:cNvPr id="455" name="Picture 454"/>
          <p:cNvPicPr/>
          <p:nvPr/>
        </p:nvPicPr>
        <p:blipFill>
          <a:blip r:embed="rId4"/>
          <a:stretch/>
        </p:blipFill>
        <p:spPr>
          <a:xfrm>
            <a:off x="4628880" y="4541400"/>
            <a:ext cx="3768480" cy="272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CustomShape 1"/>
          <p:cNvSpPr/>
          <p:nvPr/>
        </p:nvSpPr>
        <p:spPr>
          <a:xfrm>
            <a:off x="609480" y="273600"/>
            <a:ext cx="10969200" cy="1141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5.6. Giới hạn về độ dài từ mã</a:t>
            </a:r>
            <a:endParaRPr lang="en-US" sz="4400" b="0" strike="noStrike" spc="-1">
              <a:latin typeface="Arial"/>
            </a:endParaRPr>
          </a:p>
        </p:txBody>
      </p:sp>
      <p:sp>
        <p:nvSpPr>
          <p:cNvPr id="457" name="CustomShape 2"/>
          <p:cNvSpPr/>
          <p:nvPr/>
        </p:nvSpPr>
        <p:spPr>
          <a:xfrm>
            <a:off x="609480" y="1604520"/>
            <a:ext cx="10969200" cy="39740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Với mã sửa sai, các tổ hợp nhận được là tổ hợp sai của mỗi từ mã là tách biệt nhau để cho phép phát hiện mỗi tổ hợp sai nhận được thuộc từ mã nào để sửa sai nên số tổ hợp sai của bộ mã dài N và kênh có số sai t là: </a:t>
            </a:r>
            <a:endParaRPr lang="en-US" sz="3200" b="0" strike="noStrike" spc="-1">
              <a:latin typeface="Arial"/>
            </a:endParaRPr>
          </a:p>
          <a:p>
            <a:pPr>
              <a:lnSpc>
                <a:spcPct val="100000"/>
              </a:lnSpc>
              <a:spcBef>
                <a:spcPts val="1417"/>
              </a:spcBef>
            </a:pPr>
            <a:endParaRPr lang="en-US" sz="3200" b="0" strike="noStrike" spc="-1">
              <a:latin typeface="Arial"/>
            </a:endParaRPr>
          </a:p>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Số tổ hợp cấm của bộ mã:</a:t>
            </a:r>
            <a:endParaRPr lang="en-US" sz="3200" b="0" strike="noStrike" spc="-1">
              <a:latin typeface="Arial"/>
            </a:endParaRPr>
          </a:p>
          <a:p>
            <a:pPr>
              <a:lnSpc>
                <a:spcPct val="100000"/>
              </a:lnSpc>
              <a:spcBef>
                <a:spcPts val="1417"/>
              </a:spcBef>
            </a:pPr>
            <a:endParaRPr lang="en-US" sz="3200" b="0" strike="noStrike" spc="-1">
              <a:latin typeface="Arial"/>
            </a:endParaRPr>
          </a:p>
          <a:p>
            <a:pPr>
              <a:lnSpc>
                <a:spcPct val="100000"/>
              </a:lnSpc>
              <a:spcBef>
                <a:spcPts val="1417"/>
              </a:spcBef>
            </a:pPr>
            <a:endParaRPr lang="en-US" sz="3200" b="0" strike="noStrike" spc="-1">
              <a:latin typeface="Arial"/>
            </a:endParaRPr>
          </a:p>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Logarithm cả hai vế có công thức giới hạn về độ dài từ mã của mã sửa sai (5.4):</a:t>
            </a:r>
            <a:endParaRPr lang="en-US" sz="3200" b="0" strike="noStrike" spc="-1">
              <a:latin typeface="Arial"/>
            </a:endParaRPr>
          </a:p>
          <a:p>
            <a:pPr>
              <a:lnSpc>
                <a:spcPct val="100000"/>
              </a:lnSpc>
              <a:spcBef>
                <a:spcPts val="1417"/>
              </a:spcBef>
            </a:pPr>
            <a:endParaRPr lang="en-US" sz="3200" b="0" strike="noStrike" spc="-1">
              <a:latin typeface="Arial"/>
            </a:endParaRPr>
          </a:p>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Khi r=2, t=1 thì N – L &gt;=logr(1+N)</a:t>
            </a:r>
            <a:endParaRPr lang="en-US" sz="3200" b="0" strike="noStrike" spc="-1">
              <a:latin typeface="Arial"/>
            </a:endParaRPr>
          </a:p>
        </p:txBody>
      </p:sp>
      <p:pic>
        <p:nvPicPr>
          <p:cNvPr id="458" name="Picture 457"/>
          <p:cNvPicPr/>
          <p:nvPr/>
        </p:nvPicPr>
        <p:blipFill>
          <a:blip r:embed="rId2"/>
          <a:stretch/>
        </p:blipFill>
        <p:spPr>
          <a:xfrm>
            <a:off x="4235040" y="2743200"/>
            <a:ext cx="1339560" cy="186840"/>
          </a:xfrm>
          <a:prstGeom prst="rect">
            <a:avLst/>
          </a:prstGeom>
          <a:ln>
            <a:noFill/>
          </a:ln>
        </p:spPr>
      </p:pic>
      <p:pic>
        <p:nvPicPr>
          <p:cNvPr id="459" name="Picture 458"/>
          <p:cNvPicPr/>
          <p:nvPr/>
        </p:nvPicPr>
        <p:blipFill>
          <a:blip r:embed="rId3"/>
          <a:stretch/>
        </p:blipFill>
        <p:spPr>
          <a:xfrm>
            <a:off x="3162600" y="3463560"/>
            <a:ext cx="3692160" cy="739440"/>
          </a:xfrm>
          <a:prstGeom prst="rect">
            <a:avLst/>
          </a:prstGeom>
          <a:ln>
            <a:noFill/>
          </a:ln>
        </p:spPr>
      </p:pic>
      <p:pic>
        <p:nvPicPr>
          <p:cNvPr id="460" name="Picture 459"/>
          <p:cNvPicPr/>
          <p:nvPr/>
        </p:nvPicPr>
        <p:blipFill>
          <a:blip r:embed="rId4"/>
          <a:stretch/>
        </p:blipFill>
        <p:spPr>
          <a:xfrm>
            <a:off x="2777048" y="4800600"/>
            <a:ext cx="2777760" cy="263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ustomShape 1"/>
          <p:cNvSpPr/>
          <p:nvPr/>
        </p:nvSpPr>
        <p:spPr>
          <a:xfrm>
            <a:off x="609480" y="221040"/>
            <a:ext cx="10969200" cy="1247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5.7. Thuật toán xây dựng mã phát hiện sai/ sửa sai</a:t>
            </a:r>
            <a:endParaRPr lang="en-US" sz="4400" b="0" strike="noStrike" spc="-1">
              <a:latin typeface="Arial"/>
            </a:endParaRPr>
          </a:p>
        </p:txBody>
      </p:sp>
      <p:sp>
        <p:nvSpPr>
          <p:cNvPr id="462" name="CustomShape 2"/>
          <p:cNvSpPr/>
          <p:nvPr/>
        </p:nvSpPr>
        <p:spPr>
          <a:xfrm>
            <a:off x="609480" y="1604520"/>
            <a:ext cx="10969200" cy="39740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Xây dựng mã phát hiện sai:</a:t>
            </a:r>
            <a:endParaRPr lang="en-US" sz="3200" b="0" strike="noStrike" spc="-1">
              <a:latin typeface="Arial"/>
            </a:endParaRPr>
          </a:p>
          <a:p>
            <a:pPr marL="864000" lvl="1" indent="-3207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Cho trước L, t, r</a:t>
            </a:r>
            <a:endParaRPr lang="en-US" sz="2800" b="0" strike="noStrike" spc="-1">
              <a:latin typeface="Arial"/>
            </a:endParaRPr>
          </a:p>
          <a:p>
            <a:pPr marL="864000" lvl="1" indent="-3207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Áp dụng công thức giới hạn độ dài từ mã của mã phát hiện sai (5.3) để tính độ dài từ mã</a:t>
            </a:r>
            <a:endParaRPr lang="en-US" sz="2800" b="0" strike="noStrike" spc="-1">
              <a:latin typeface="Arial"/>
            </a:endParaRPr>
          </a:p>
          <a:p>
            <a:pPr marL="864000" lvl="1" indent="-3207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Chọn tổ hợp 0 (tổ hợp dài N ký hiệu mã, mà tất cả có giá trị 0) làm từ mã đầu tiên.</a:t>
            </a:r>
            <a:endParaRPr lang="en-US" sz="2800" b="0" strike="noStrike" spc="-1">
              <a:latin typeface="Arial"/>
            </a:endParaRPr>
          </a:p>
          <a:p>
            <a:pPr marL="864000" lvl="1" indent="-3207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Chọn các từ mã còn lại của bộ mã. Khi chọn mỗi từ mã phải đảm bảo từ mã được chọn phải thỏa mãn giới hạn về quãng cách mã của mã phát hiện sai (công thức 5.1). Tổng số từ mã là r lũy thừa L.</a:t>
            </a:r>
            <a:endParaRPr lang="en-US" sz="2800" b="0" strike="noStrike" spc="-1">
              <a:latin typeface="Arial"/>
            </a:endParaRPr>
          </a:p>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Xây dựng mã sửa sai:</a:t>
            </a:r>
            <a:endParaRPr lang="en-US" sz="3200" b="0" strike="noStrike" spc="-1">
              <a:latin typeface="Arial"/>
            </a:endParaRPr>
          </a:p>
          <a:p>
            <a:pPr marL="864000" lvl="1" indent="-3207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Cho trước L, t, r</a:t>
            </a:r>
            <a:endParaRPr lang="en-US" sz="2800" b="0" strike="noStrike" spc="-1">
              <a:latin typeface="Arial"/>
            </a:endParaRPr>
          </a:p>
          <a:p>
            <a:pPr marL="864000" lvl="1" indent="-3207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Áp dụng công thức giới hạn về độ dài từ mã của mã sửa sai (5.4), tính độ dài từ mã</a:t>
            </a:r>
            <a:endParaRPr lang="en-US" sz="2800" b="0" strike="noStrike" spc="-1">
              <a:latin typeface="Arial"/>
            </a:endParaRPr>
          </a:p>
          <a:p>
            <a:pPr marL="864000" lvl="1" indent="-3207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Chọn tổ hợp 0 làm từ mã đầu tiên</a:t>
            </a:r>
            <a:endParaRPr lang="en-US" sz="2800" b="0" strike="noStrike" spc="-1">
              <a:latin typeface="Arial"/>
            </a:endParaRPr>
          </a:p>
          <a:p>
            <a:pPr marL="864000" lvl="1" indent="-3207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Chọn các từ mã còn lại của bộ mã. Mỗi từ mã được chọn phải thỏa mã giới hạn về quãng cách mã của ma sửa sai (công thức (5.2)). Tổng số từ mã cần chọn là r lũy thừa L.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Nhắc lại</a:t>
            </a:r>
            <a:endParaRPr lang="en-US" sz="4400" b="0" strike="noStrike" spc="-1">
              <a:latin typeface="Arial"/>
            </a:endParaRPr>
          </a:p>
        </p:txBody>
      </p:sp>
      <p:sp>
        <p:nvSpPr>
          <p:cNvPr id="391"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Bài trước:</a:t>
            </a:r>
            <a:endParaRPr lang="en-US" sz="28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Mục đích của mã hóa nguồn?</a:t>
            </a:r>
            <a:endParaRPr lang="en-US" sz="2400" b="0" strike="noStrike" spc="-1">
              <a:latin typeface="Arial"/>
            </a:endParaRPr>
          </a:p>
          <a:p>
            <a:pPr marL="685800" lvl="1" indent="-222480">
              <a:lnSpc>
                <a:spcPct val="90000"/>
              </a:lnSpc>
              <a:spcBef>
                <a:spcPts val="499"/>
              </a:spcBef>
              <a:buClr>
                <a:srgbClr val="000000"/>
              </a:buClr>
              <a:buFont typeface="Wingdings" charset="2"/>
              <a:buChar char=""/>
            </a:pPr>
            <a:r>
              <a:rPr lang="en-US" sz="2400" b="0" strike="noStrike" spc="-1">
                <a:solidFill>
                  <a:srgbClr val="000000"/>
                </a:solidFill>
                <a:latin typeface="Calibri"/>
                <a:ea typeface="DejaVu Sans"/>
              </a:rPr>
              <a:t> Tìm phương pháp để biểu diễn bản tin với số ký hiệu mã sử dụng là tối thiểu (tối thiểu tài nguyên mã)</a:t>
            </a:r>
            <a:endParaRPr lang="en-US" sz="24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Mã hóa nguồn dùng cho kênh không nhiễu (Tốc độ lập tin cua nguồn  &lt; thông lượng của kênh)</a:t>
            </a:r>
            <a:endParaRPr lang="en-US" sz="2400" b="0" strike="noStrike" spc="-1">
              <a:latin typeface="Arial"/>
            </a:endParaRPr>
          </a:p>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Nếu (Tốc đọ lập tin của nguồn &gt; Thông lượng của kênh) thì mỗi đon vị thời gian sẽ có một lượng tin là R – C của nguồn tạo ra không thể chuyển được qua kênh. Khi truyền một phần lượng tin bị mất gây sai số hay nói khác kênh gây nhiễu thông tin được truyền.</a:t>
            </a:r>
            <a:endParaRPr lang="en-US" sz="2800" b="0" strike="noStrike" spc="-1">
              <a:latin typeface="Arial"/>
            </a:endParaRPr>
          </a:p>
          <a:p>
            <a:pPr marL="685800" lvl="1" indent="-222480">
              <a:lnSpc>
                <a:spcPct val="90000"/>
              </a:lnSpc>
              <a:spcBef>
                <a:spcPts val="499"/>
              </a:spcBef>
              <a:buClr>
                <a:srgbClr val="000000"/>
              </a:buClr>
              <a:buFont typeface="Arial"/>
              <a:buChar char="•"/>
            </a:pPr>
            <a:r>
              <a:rPr lang="en-US" sz="2800" b="0" strike="noStrike" spc="-1">
                <a:solidFill>
                  <a:srgbClr val="000000"/>
                </a:solidFill>
                <a:latin typeface="Calibri"/>
                <a:ea typeface="DejaVu Sans"/>
              </a:rPr>
              <a:t>→ Cần một loại mã khac cho kênh có nhiễu</a:t>
            </a:r>
            <a:endParaRPr lang="en-US" sz="2800" b="0" strike="noStrike" spc="-1">
              <a:latin typeface="Arial"/>
            </a:endParaRPr>
          </a:p>
          <a:p>
            <a:pPr marL="685800" lvl="1" indent="-222480">
              <a:lnSpc>
                <a:spcPct val="90000"/>
              </a:lnSpc>
              <a:spcBef>
                <a:spcPts val="499"/>
              </a:spcBef>
              <a:buClr>
                <a:srgbClr val="000000"/>
              </a:buClr>
              <a:buFont typeface="Arial"/>
              <a:buChar char="•"/>
            </a:pPr>
            <a:r>
              <a:rPr lang="en-US" sz="2800" b="0" strike="noStrike" spc="-1">
                <a:solidFill>
                  <a:srgbClr val="000000"/>
                </a:solidFill>
                <a:latin typeface="Calibri"/>
                <a:ea typeface="DejaVu Sans"/>
              </a:rPr>
              <a:t>Mã này được gọi là mã kênh hay mã chống nhiễu</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a:t>
            </a:r>
            <a:endParaRPr lang="en-US" sz="2800" b="0" strike="noStrike" spc="-1">
              <a:latin typeface="Arial"/>
            </a:endParaRPr>
          </a:p>
          <a:p>
            <a:pPr marL="457200">
              <a:lnSpc>
                <a:spcPct val="90000"/>
              </a:lnSpc>
              <a:spcBef>
                <a:spcPts val="499"/>
              </a:spcBef>
            </a:pPr>
            <a:r>
              <a:rPr lang="en-US" sz="2400" b="0" strike="noStrike" spc="-1">
                <a:solidFill>
                  <a:srgbClr val="000000"/>
                </a:solidFill>
                <a:latin typeface="Calibri"/>
                <a:ea typeface="DejaVu Sans"/>
              </a:rPr>
              <a:t> </a:t>
            </a:r>
            <a:endParaRPr lang="en-US" sz="2400" b="0" strike="noStrike" spc="-1">
              <a:latin typeface="Arial"/>
            </a:endParaRPr>
          </a:p>
          <a:p>
            <a:pPr marL="457200">
              <a:lnSpc>
                <a:spcPct val="100000"/>
              </a:lnSpc>
            </a:pPr>
            <a:endParaRPr lang="en-US" sz="2400" b="0" strike="noStrike" spc="-1">
              <a:latin typeface="Arial"/>
            </a:endParaRPr>
          </a:p>
          <a:p>
            <a:pPr marL="457200">
              <a:lnSpc>
                <a:spcPct val="90000"/>
              </a:lnSpc>
              <a:spcBef>
                <a:spcPts val="49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609480" y="273600"/>
            <a:ext cx="10969200" cy="1141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5.7. Xây dựng mã phát hiện sai/ sửa sai</a:t>
            </a:r>
            <a:endParaRPr lang="en-US" sz="4400" b="0" strike="noStrike" spc="-1">
              <a:latin typeface="Arial"/>
            </a:endParaRPr>
          </a:p>
        </p:txBody>
      </p:sp>
      <p:sp>
        <p:nvSpPr>
          <p:cNvPr id="464" name="CustomShape 2"/>
          <p:cNvSpPr/>
          <p:nvPr/>
        </p:nvSpPr>
        <p:spPr>
          <a:xfrm>
            <a:off x="609480" y="1604520"/>
            <a:ext cx="10969200" cy="39740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432000" indent="-3207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phát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sửa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a:t>
            </a:r>
            <a:endParaRPr lang="en-US" sz="3200" b="0" strike="noStrike" spc="-1" dirty="0">
              <a:latin typeface="Arial"/>
            </a:endParaRPr>
          </a:p>
          <a:p>
            <a:pPr marL="432000" indent="-3207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chống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nhiễu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b </a:t>
            </a:r>
            <a:r>
              <a:rPr lang="en-US" sz="3200" b="0" strike="noStrike" spc="-1" dirty="0" err="1">
                <a:solidFill>
                  <a:srgbClr val="000000"/>
                </a:solidFill>
                <a:latin typeface="Arial"/>
                <a:ea typeface="DejaVu Sans"/>
              </a:rPr>
              <a:t>cần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định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truyền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thiểu</a:t>
            </a:r>
            <a:r>
              <a:rPr lang="en-US" sz="3200" b="0" strike="noStrike" spc="-1" dirty="0">
                <a:solidFill>
                  <a:srgbClr val="000000"/>
                </a:solidFill>
                <a:latin typeface="Arial"/>
                <a:ea typeface="DejaVu Sans"/>
              </a:rPr>
              <a:t>. </a:t>
            </a:r>
            <a:endParaRPr lang="en-US" sz="3200" b="0" strike="noStrike" spc="-1" dirty="0">
              <a:latin typeface="Arial"/>
            </a:endParaRPr>
          </a:p>
          <a:p>
            <a:pPr marL="432000" indent="-3207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chống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nhiễu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xây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dựng</a:t>
            </a:r>
            <a:r>
              <a:rPr lang="en-US" sz="3200" b="0" strike="noStrike" spc="-1" dirty="0">
                <a:solidFill>
                  <a:srgbClr val="000000"/>
                </a:solidFill>
                <a:latin typeface="Arial"/>
                <a:ea typeface="DejaVu Sans"/>
              </a:rPr>
              <a:t> ở </a:t>
            </a:r>
            <a:r>
              <a:rPr lang="en-US" sz="3200" b="0" strike="noStrike" spc="-1" dirty="0" err="1">
                <a:solidFill>
                  <a:srgbClr val="000000"/>
                </a:solidFill>
                <a:latin typeface="Arial"/>
                <a:ea typeface="DejaVu Sans"/>
              </a:rPr>
              <a:t>dạng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phát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hoặc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sửa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chống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nhiễu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chuyển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thành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phát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sửa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a:t>
            </a:r>
            <a:endParaRPr lang="en-US" sz="3200" b="0" strike="noStrike" spc="-1" dirty="0">
              <a:latin typeface="Arial"/>
            </a:endParaRPr>
          </a:p>
          <a:p>
            <a:pPr marL="432000" indent="-3207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Để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phát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cần</a:t>
            </a:r>
            <a:r>
              <a:rPr lang="en-US" sz="3200" b="0" strike="noStrike" spc="-1" dirty="0">
                <a:solidFill>
                  <a:srgbClr val="000000"/>
                </a:solidFill>
                <a:latin typeface="Arial"/>
                <a:ea typeface="DejaVu Sans"/>
              </a:rPr>
              <a:t> so </a:t>
            </a:r>
            <a:r>
              <a:rPr lang="en-US" sz="3200" b="0" strike="noStrike" spc="-1" dirty="0" err="1">
                <a:solidFill>
                  <a:srgbClr val="000000"/>
                </a:solidFill>
                <a:latin typeface="Arial"/>
                <a:ea typeface="DejaVu Sans"/>
              </a:rPr>
              <a:t>sánh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nếu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Nếu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609480" y="273600"/>
            <a:ext cx="10969200" cy="1141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5.7. Xây dựng mã phát hiện sai/ sửa sai</a:t>
            </a:r>
            <a:endParaRPr lang="en-US" sz="4400" b="0" strike="noStrike" spc="-1">
              <a:latin typeface="Arial"/>
            </a:endParaRPr>
          </a:p>
        </p:txBody>
      </p:sp>
      <p:sp>
        <p:nvSpPr>
          <p:cNvPr id="464" name="CustomShape 2"/>
          <p:cNvSpPr/>
          <p:nvPr/>
        </p:nvSpPr>
        <p:spPr>
          <a:xfrm>
            <a:off x="609480" y="1604520"/>
            <a:ext cx="10969200" cy="39740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207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Để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sửa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tiên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phát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Phát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tức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Tiếp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tục</a:t>
            </a:r>
            <a:r>
              <a:rPr lang="en-US" sz="3200" b="0" strike="noStrike" spc="-1" dirty="0">
                <a:solidFill>
                  <a:srgbClr val="000000"/>
                </a:solidFill>
                <a:latin typeface="Arial"/>
                <a:ea typeface="DejaVu Sans"/>
              </a:rPr>
              <a:t> so </a:t>
            </a:r>
            <a:r>
              <a:rPr lang="en-US" sz="3200" b="0" strike="noStrike" spc="-1" dirty="0" err="1">
                <a:solidFill>
                  <a:srgbClr val="000000"/>
                </a:solidFill>
                <a:latin typeface="Arial"/>
                <a:ea typeface="DejaVu Sans"/>
              </a:rPr>
              <a:t>sánh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xem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chỉ</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riêng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nào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Nếu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đúng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sửa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Nếu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thể</a:t>
            </a:r>
            <a:r>
              <a:rPr lang="en-US" sz="3200" b="0" strike="noStrike" spc="-1" dirty="0">
                <a:solidFill>
                  <a:srgbClr val="000000"/>
                </a:solidFill>
                <a:latin typeface="Arial"/>
                <a:ea typeface="DejaVu Sans"/>
              </a:rPr>
              <a:t> do </a:t>
            </a:r>
            <a:r>
              <a:rPr lang="en-US" sz="3200" b="0" strike="noStrike" spc="-1" dirty="0" err="1">
                <a:solidFill>
                  <a:srgbClr val="000000"/>
                </a:solidFill>
                <a:latin typeface="Arial"/>
                <a:ea typeface="DejaVu Sans"/>
              </a:rPr>
              <a:t>nhiều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hơn</a:t>
            </a:r>
            <a:r>
              <a:rPr lang="en-US" sz="3200" b="0" strike="noStrike" spc="-1" dirty="0">
                <a:solidFill>
                  <a:srgbClr val="000000"/>
                </a:solidFill>
                <a:latin typeface="Arial"/>
                <a:ea typeface="DejaVu Sans"/>
              </a:rPr>
              <a:t> 1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chuyển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thành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chỉ</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phát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a:t>
            </a:r>
            <a:endParaRPr lang="en-US" sz="3200" b="0" strike="noStrike" spc="-1" dirty="0">
              <a:latin typeface="Arial"/>
            </a:endParaRPr>
          </a:p>
          <a:p>
            <a:pPr marL="432000" indent="-3207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thực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tế</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toán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tạo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phát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phức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tạp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chưa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lập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tương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mang</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chọn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cần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áp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dụng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thêm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sở</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toán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toán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phép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tạo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mang</a:t>
            </a:r>
            <a:r>
              <a:rPr lang="en-US" sz="3200" b="0" strike="noStrike" spc="-1" dirty="0">
                <a:solidFill>
                  <a:srgbClr val="000000"/>
                </a:solidFill>
                <a:latin typeface="Arial"/>
                <a:ea typeface="DejaVu Sans"/>
              </a:rPr>
              <a:t> tin.</a:t>
            </a:r>
            <a:endParaRPr lang="en-US" sz="3200" b="0" strike="noStrike" spc="-1" dirty="0">
              <a:latin typeface="Arial"/>
            </a:endParaRPr>
          </a:p>
          <a:p>
            <a:pPr marL="864000" lvl="1" indent="-32076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Thêm</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nữa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dựa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vào</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toán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thể</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đưa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ra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dấu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cho</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phép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định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tổ</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hợp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nhận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sai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không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gọi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dấu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hiếu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sai</a:t>
            </a:r>
            <a:r>
              <a:rPr lang="en-US" sz="2800" b="0" strike="noStrike" spc="-1" dirty="0">
                <a:solidFill>
                  <a:srgbClr val="000000"/>
                </a:solidFill>
                <a:latin typeface="Arial"/>
                <a:ea typeface="DejaVu Sans"/>
              </a:rPr>
              <a:t> (Syndrome) S.  </a:t>
            </a:r>
            <a:r>
              <a:rPr lang="en-US" sz="2800" b="0" strike="noStrike" spc="-1" dirty="0" err="1">
                <a:solidFill>
                  <a:srgbClr val="000000"/>
                </a:solidFill>
                <a:latin typeface="Arial"/>
                <a:ea typeface="DejaVu Sans"/>
              </a:rPr>
              <a:t>Dấu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sai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tính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tổ</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hợp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nhận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Dấu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sai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cho</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phép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phát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sai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thể</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sử</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dụng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để</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sửa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sai</a:t>
            </a:r>
            <a:r>
              <a:rPr lang="en-US" sz="2800" b="0" strike="noStrike" spc="-1" dirty="0">
                <a:solidFill>
                  <a:srgbClr val="000000"/>
                </a:solidFill>
                <a:latin typeface="Arial"/>
                <a:ea typeface="DejaVu Sans"/>
              </a:rPr>
              <a:t> </a:t>
            </a:r>
            <a:endParaRPr lang="en-US" sz="2800" b="0" strike="noStrike" spc="-1" dirty="0">
              <a:latin typeface="Arial"/>
            </a:endParaRPr>
          </a:p>
        </p:txBody>
      </p:sp>
    </p:spTree>
    <p:extLst>
      <p:ext uri="{BB962C8B-B14F-4D97-AF65-F5344CB8AC3E}">
        <p14:creationId xmlns:p14="http://schemas.microsoft.com/office/powerpoint/2010/main" val="43651131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609480" y="273600"/>
            <a:ext cx="10969200" cy="1141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5.8. Mã Parity</a:t>
            </a:r>
            <a:endParaRPr lang="en-US" sz="4400" b="0" strike="noStrike" spc="-1">
              <a:latin typeface="Arial"/>
            </a:endParaRPr>
          </a:p>
        </p:txBody>
      </p:sp>
      <p:sp>
        <p:nvSpPr>
          <p:cNvPr id="466" name="CustomShape 2"/>
          <p:cNvSpPr/>
          <p:nvPr/>
        </p:nvSpPr>
        <p:spPr>
          <a:xfrm>
            <a:off x="609480" y="1604520"/>
            <a:ext cx="10969200" cy="39740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Mã nhị phân cho phéo phát hiện 1 sai.</a:t>
            </a:r>
            <a:endParaRPr lang="en-US" sz="3200" b="0" strike="noStrike" spc="-1">
              <a:latin typeface="Arial"/>
            </a:endParaRPr>
          </a:p>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Áp dụng giới hạn về độ dài từ mã phát hiện sai cho cơ số mã r=2 và số sai của kênh là t=1 → độ dài từ mã N = L +1</a:t>
            </a:r>
            <a:endParaRPr lang="en-US" sz="3200" b="0" strike="noStrike" spc="-1">
              <a:latin typeface="Arial"/>
            </a:endParaRPr>
          </a:p>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Áp dựng giới hạn về quãng cách mã của mã sửa sai d(Kn) &gt;= t+1 =2 thì:</a:t>
            </a:r>
            <a:endParaRPr lang="en-US" sz="3200" b="0" strike="noStrike" spc="-1">
              <a:latin typeface="Arial"/>
            </a:endParaRPr>
          </a:p>
          <a:p>
            <a:pPr marL="864000" lvl="1" indent="-3207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Tổ hợp mang tin có số chẵn vị trí có giá trị là 1 thêm vào 1 ví trí có giá trị bằng 0, tổ hợp mang tin có số lẻ vị trí có giá trị là 1 thì thêm vào một vị trí có giá trị bằng 0 → Mọi từ mã có số chẵn vị trí có giá trị bằng 1 . Mã có tính chẵn (Parity code). </a:t>
            </a:r>
            <a:endParaRPr lang="en-US" sz="2800" b="0" strike="noStrike" spc="-1">
              <a:latin typeface="Arial"/>
            </a:endParaRPr>
          </a:p>
          <a:p>
            <a:pPr marL="864000" lvl="1" indent="-3207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Bit thêm vào gọi là bit làm cho mã có tính chẵn (Parity Bit) và ký hiệu bit PB</a:t>
            </a:r>
            <a:endParaRPr lang="en-US" sz="2800" b="0" strike="noStrike" spc="-1">
              <a:latin typeface="Arial"/>
            </a:endParaRPr>
          </a:p>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Phép toán cho phép kiểm tra tổ hợp m = m1..mL là chẵn vị trí có giá trị bằng 1 hay không là p = XOR mj; j chạy từ 1 đến L. Nếu p = 0 thì tổ hợp m là chẵn. Nếu p = 1 thì tổ hợp m lẻ → p chinh là bít cần thêm vào </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1"/>
          <p:cNvSpPr/>
          <p:nvPr/>
        </p:nvSpPr>
        <p:spPr>
          <a:xfrm>
            <a:off x="609480" y="273600"/>
            <a:ext cx="10969200" cy="1141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5.8. Mã Parity</a:t>
            </a:r>
            <a:endParaRPr lang="en-US" sz="4400" b="0" strike="noStrike" spc="-1">
              <a:latin typeface="Arial"/>
            </a:endParaRPr>
          </a:p>
        </p:txBody>
      </p:sp>
      <p:sp>
        <p:nvSpPr>
          <p:cNvPr id="468" name="CustomShape 2"/>
          <p:cNvSpPr/>
          <p:nvPr/>
        </p:nvSpPr>
        <p:spPr>
          <a:xfrm>
            <a:off x="609480" y="1604520"/>
            <a:ext cx="10969200" cy="39740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Thuật toán mã hóa:</a:t>
            </a:r>
            <a:endParaRPr lang="en-US" sz="3200" b="0" strike="noStrike" spc="-1">
              <a:latin typeface="Arial"/>
            </a:endParaRPr>
          </a:p>
          <a:p>
            <a:pPr marL="864000" lvl="1" indent="-3207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Từ tổ hợp mang tin m = m1..mL tính bít p = XOR mi; i=1..L</a:t>
            </a:r>
            <a:endParaRPr lang="en-US" sz="2800" b="0" strike="noStrike" spc="-1">
              <a:latin typeface="Arial"/>
            </a:endParaRPr>
          </a:p>
          <a:p>
            <a:pPr marL="864000" lvl="1" indent="-3207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Từ mã a = PBm</a:t>
            </a:r>
            <a:endParaRPr lang="en-US" sz="2800" b="0" strike="noStrike" spc="-1">
              <a:latin typeface="Arial"/>
            </a:endParaRPr>
          </a:p>
          <a:p>
            <a:pPr marL="432000" indent="-3207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Thuật toán giải mã:</a:t>
            </a:r>
            <a:endParaRPr lang="en-US" sz="3200" b="0" strike="noStrike" spc="-1">
              <a:latin typeface="Arial"/>
            </a:endParaRPr>
          </a:p>
          <a:p>
            <a:pPr marL="864000" lvl="1" indent="-3207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Tổ hợp nhận được có số chẵn vị tí có giá trị bằng 1 (tổ hợp chẵn) thì không bị sai. Tổ hợp nhận được có số lẻ vị trí có giá trị bằng 1 (tổ hợp lẻ) thì bị sai. (Do kênh có t=1, chỉ gây 1 sai, và từ mã là chẵn)</a:t>
            </a:r>
            <a:endParaRPr lang="en-US" sz="2800" b="0" strike="noStrike" spc="-1">
              <a:latin typeface="Arial"/>
            </a:endParaRPr>
          </a:p>
          <a:p>
            <a:pPr marL="864000" lvl="1" indent="-3207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Dấu hiệu phát hiện sai là tổ hợp nhận được là lẻ. Nếu tổ hợp nhận được  là b = b1..bN, dấu hiệu sai S sẽ được tính:     </a:t>
            </a:r>
            <a:endParaRPr lang="en-US" sz="2800" b="0" strike="noStrike" spc="-1">
              <a:latin typeface="Arial"/>
            </a:endParaRPr>
          </a:p>
          <a:p>
            <a:pPr marL="1296000" lvl="2" indent="-28476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S = Sum(bi), i =1 →N   và </a:t>
            </a:r>
            <a:endParaRPr lang="en-US" sz="2400" b="0" strike="noStrike" spc="-1">
              <a:latin typeface="Arial"/>
            </a:endParaRPr>
          </a:p>
          <a:p>
            <a:pPr marL="1296000" lvl="2" indent="-28476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S = 0 (từ mã chẵn) thì không sai,</a:t>
            </a:r>
            <a:endParaRPr lang="en-US" sz="2400" b="0" strike="noStrike" spc="-1">
              <a:latin typeface="Arial"/>
            </a:endParaRPr>
          </a:p>
          <a:p>
            <a:pPr marL="1296000" lvl="2" indent="-28476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S = 1 (từ mã lẻ) thi không sai</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5.8.  Mã Parity</a:t>
            </a:r>
            <a:endParaRPr lang="en-US" sz="4400" b="0" strike="noStrike" spc="-1">
              <a:latin typeface="Arial"/>
            </a:endParaRPr>
          </a:p>
        </p:txBody>
      </p:sp>
      <p:sp>
        <p:nvSpPr>
          <p:cNvPr id="470" name="CustomShape 2"/>
          <p:cNvSpPr/>
          <p:nvPr/>
        </p:nvSpPr>
        <p:spPr>
          <a:xfrm>
            <a:off x="304920" y="1825560"/>
            <a:ext cx="1104300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Ví dụ:</a:t>
            </a:r>
            <a:endParaRPr lang="en-US" sz="28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Tập bản tin (tổ hợp có thể): {00,01,10,11}. L = 2</a:t>
            </a:r>
            <a:endParaRPr lang="en-US" sz="2400" b="0" strike="noStrike" spc="-1">
              <a:latin typeface="Arial"/>
            </a:endParaRPr>
          </a:p>
          <a:p>
            <a:pPr marL="1143000" lvl="2" indent="-222480">
              <a:lnSpc>
                <a:spcPct val="90000"/>
              </a:lnSpc>
              <a:spcBef>
                <a:spcPts val="499"/>
              </a:spcBef>
              <a:buClr>
                <a:srgbClr val="000000"/>
              </a:buClr>
              <a:buFont typeface="Arial"/>
              <a:buChar char="•"/>
            </a:pPr>
            <a:r>
              <a:rPr lang="en-US" sz="2000" b="0" strike="noStrike" spc="-1">
                <a:solidFill>
                  <a:srgbClr val="000000"/>
                </a:solidFill>
                <a:latin typeface="Calibri"/>
                <a:ea typeface="DejaVu Sans"/>
              </a:rPr>
              <a:t>00, 11: tổ hợp chẵn →  P=0</a:t>
            </a:r>
            <a:endParaRPr lang="en-US" sz="2000" b="0" strike="noStrike" spc="-1">
              <a:latin typeface="Arial"/>
            </a:endParaRPr>
          </a:p>
          <a:p>
            <a:pPr marL="1143000" lvl="2" indent="-222480">
              <a:lnSpc>
                <a:spcPct val="90000"/>
              </a:lnSpc>
              <a:spcBef>
                <a:spcPts val="499"/>
              </a:spcBef>
              <a:buClr>
                <a:srgbClr val="000000"/>
              </a:buClr>
              <a:buFont typeface="Arial"/>
              <a:buChar char="•"/>
            </a:pPr>
            <a:r>
              <a:rPr lang="en-US" sz="2000" b="0" strike="noStrike" spc="-1">
                <a:solidFill>
                  <a:srgbClr val="000000"/>
                </a:solidFill>
                <a:latin typeface="Calibri"/>
                <a:ea typeface="DejaVu Sans"/>
              </a:rPr>
              <a:t>10,01: tổ hợp lẻ →  P =1</a:t>
            </a:r>
            <a:endParaRPr lang="en-US" sz="20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Bộ mã sẽ là: </a:t>
            </a:r>
            <a:endParaRPr lang="en-US" sz="24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000,110,101,011</a:t>
            </a:r>
            <a:endParaRPr lang="en-US" sz="20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Nếu nhận tổ hợp  010,     thì s= 1,  →</a:t>
            </a:r>
            <a:r>
              <a:rPr lang="en-US" sz="2400" b="0" strike="noStrike" spc="-1">
                <a:solidFill>
                  <a:srgbClr val="000000"/>
                </a:solidFill>
                <a:latin typeface="Wingdings"/>
                <a:ea typeface="DejaVu Sans"/>
              </a:rPr>
              <a:t> sai</a:t>
            </a:r>
            <a:r>
              <a:rPr lang="en-US" sz="2400" b="0" strike="noStrike" spc="-1">
                <a:solidFill>
                  <a:srgbClr val="000000"/>
                </a:solidFill>
                <a:latin typeface="Calibri"/>
                <a:ea typeface="DejaVu Sans"/>
              </a:rPr>
              <a:t>	</a:t>
            </a: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CustomShape 1"/>
          <p:cNvSpPr/>
          <p:nvPr/>
        </p:nvSpPr>
        <p:spPr>
          <a:xfrm>
            <a:off x="609480" y="273600"/>
            <a:ext cx="10969560" cy="1141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5.9. Mã Hamming</a:t>
            </a:r>
            <a:endParaRPr lang="en-US" sz="4400" b="0" strike="noStrike" spc="-1">
              <a:latin typeface="Arial"/>
            </a:endParaRPr>
          </a:p>
        </p:txBody>
      </p:sp>
      <p:sp>
        <p:nvSpPr>
          <p:cNvPr id="472" name="CustomShape 2"/>
          <p:cNvSpPr/>
          <p:nvPr/>
        </p:nvSpPr>
        <p:spPr>
          <a:xfrm>
            <a:off x="609480" y="1604520"/>
            <a:ext cx="10969560" cy="39744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112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tuyến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tính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đề</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bởi</a:t>
            </a:r>
            <a:r>
              <a:rPr lang="en-US" sz="3200" b="0" strike="noStrike" spc="-1" dirty="0">
                <a:solidFill>
                  <a:srgbClr val="000000"/>
                </a:solidFill>
                <a:latin typeface="Arial"/>
                <a:ea typeface="DejaVu Sans"/>
              </a:rPr>
              <a:t> Hamming,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phép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sửa</a:t>
            </a:r>
            <a:r>
              <a:rPr lang="en-US" sz="3200" b="0" strike="noStrike" spc="-1" dirty="0">
                <a:solidFill>
                  <a:srgbClr val="000000"/>
                </a:solidFill>
                <a:latin typeface="Arial"/>
                <a:ea typeface="DejaVu Sans"/>
              </a:rPr>
              <a:t> 1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cực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đại</a:t>
            </a:r>
            <a:r>
              <a:rPr lang="en-US" sz="3200" b="0" strike="noStrike" spc="-1" dirty="0">
                <a:solidFill>
                  <a:srgbClr val="000000"/>
                </a:solidFill>
                <a:latin typeface="Arial"/>
                <a:ea typeface="DejaVu Sans"/>
              </a:rPr>
              <a:t>.</a:t>
            </a:r>
            <a:endParaRPr lang="en-US" sz="3200" b="0" strike="noStrike" spc="-1" dirty="0">
              <a:latin typeface="Arial"/>
            </a:endParaRPr>
          </a:p>
          <a:p>
            <a:pPr marL="432000" indent="-32112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Theo </a:t>
            </a:r>
            <a:r>
              <a:rPr lang="en-US" sz="3200" b="0" strike="noStrike" spc="-1" dirty="0" err="1">
                <a:solidFill>
                  <a:srgbClr val="000000"/>
                </a:solidFill>
                <a:latin typeface="Arial"/>
                <a:ea typeface="DejaVu Sans"/>
              </a:rPr>
              <a:t>công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thức</a:t>
            </a:r>
            <a:r>
              <a:rPr lang="en-US" sz="3200" b="0" strike="noStrike" spc="-1" dirty="0">
                <a:solidFill>
                  <a:srgbClr val="000000"/>
                </a:solidFill>
                <a:latin typeface="Arial"/>
                <a:ea typeface="DejaVu Sans"/>
              </a:rPr>
              <a:t> 5.4:  N-L &gt;= LB(1 +N) →</a:t>
            </a:r>
            <a:endParaRPr lang="en-US" sz="3200" b="0" strike="noStrike" spc="-1" dirty="0">
              <a:latin typeface="Arial"/>
            </a:endParaRPr>
          </a:p>
          <a:p>
            <a:pPr marL="432000" indent="-32112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N = (2 </a:t>
            </a:r>
            <a:r>
              <a:rPr lang="en-US" sz="3200" spc="-1" dirty="0">
                <a:solidFill>
                  <a:srgbClr val="000000"/>
                </a:solidFill>
                <a:latin typeface="Arial"/>
                <a:ea typeface="DejaVu Sans"/>
              </a:rPr>
              <a:t>^</a:t>
            </a:r>
            <a:r>
              <a:rPr lang="en-US" sz="3200" b="0" strike="noStrike" spc="-1" dirty="0">
                <a:solidFill>
                  <a:srgbClr val="000000"/>
                </a:solidFill>
                <a:latin typeface="Arial"/>
                <a:ea typeface="DejaVu Sans"/>
              </a:rPr>
              <a:t> (N-L)) -1</a:t>
            </a:r>
            <a:endParaRPr lang="en-US" sz="3200" b="0" strike="noStrike" spc="-1" dirty="0">
              <a:latin typeface="Arial"/>
            </a:endParaRPr>
          </a:p>
          <a:p>
            <a:pPr marL="432000" indent="-32112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Hamming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loại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lớp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dụng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gian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tuyến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tính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dụngkhông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gian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tuyến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tính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gọi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tuyến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tinh</a:t>
            </a:r>
            <a:r>
              <a:rPr lang="en-US" sz="3200" b="0" strike="noStrike" spc="-1" dirty="0">
                <a:solidFill>
                  <a:srgbClr val="000000"/>
                </a:solidFill>
                <a:latin typeface="Arial"/>
                <a:ea typeface="DejaVu Sans"/>
              </a:rPr>
              <a:t> </a:t>
            </a:r>
            <a:endParaRPr lang="en-US" sz="3200" b="0" strike="noStrike" spc="-1" dirty="0">
              <a:latin typeface="Arial"/>
            </a:endParaRPr>
          </a:p>
        </p:txBody>
      </p:sp>
      <p:sp>
        <p:nvSpPr>
          <p:cNvPr id="473" name="CustomShape 3"/>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499"/>
              </a:spcBef>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5.9. Mã Hamming (cont.)</a:t>
            </a:r>
            <a:endParaRPr lang="en-US" sz="4400" b="0" strike="noStrike" spc="-1">
              <a:latin typeface="Arial"/>
            </a:endParaRPr>
          </a:p>
        </p:txBody>
      </p:sp>
      <p:sp>
        <p:nvSpPr>
          <p:cNvPr id="475"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Không gian tuyến tính:</a:t>
            </a:r>
            <a:endParaRPr lang="en-US" sz="2800" b="0" strike="noStrike" spc="-1">
              <a:latin typeface="Arial"/>
            </a:endParaRPr>
          </a:p>
          <a:p>
            <a:pPr marL="685800" lvl="1" indent="-222480">
              <a:lnSpc>
                <a:spcPct val="90000"/>
              </a:lnSpc>
              <a:spcBef>
                <a:spcPts val="499"/>
              </a:spcBef>
              <a:buClr>
                <a:srgbClr val="000000"/>
              </a:buClr>
              <a:buFont typeface="Arial"/>
              <a:buChar char="•"/>
            </a:pPr>
            <a:r>
              <a:rPr lang="en-US" sz="2800" b="0" strike="noStrike" spc="-1">
                <a:solidFill>
                  <a:srgbClr val="000000"/>
                </a:solidFill>
                <a:latin typeface="Calibri"/>
                <a:ea typeface="DejaVu Sans"/>
              </a:rPr>
              <a:t>Một không gian vector trên một trường F là một tập các vector V, cùng với hai phép toán thỏa mãn 8 luật sau:</a:t>
            </a:r>
            <a:endParaRPr lang="en-US" sz="2800" b="0" strike="noStrike" spc="-1">
              <a:latin typeface="Arial"/>
            </a:endParaRPr>
          </a:p>
          <a:p>
            <a:pPr marL="1143000" lvl="2" indent="-222480">
              <a:lnSpc>
                <a:spcPct val="90000"/>
              </a:lnSpc>
              <a:spcBef>
                <a:spcPts val="499"/>
              </a:spcBef>
              <a:buClr>
                <a:srgbClr val="000000"/>
              </a:buClr>
              <a:buFont typeface="Arial"/>
              <a:buChar char="•"/>
            </a:pPr>
            <a:r>
              <a:rPr lang="en-US" sz="2000" b="0" strike="noStrike" spc="-1">
                <a:solidFill>
                  <a:srgbClr val="000000"/>
                </a:solidFill>
                <a:latin typeface="Calibri"/>
                <a:ea typeface="DejaVu Sans"/>
              </a:rPr>
              <a:t>Phép toán thứ nhất, phép cộng vector hay gọi gọn là phép cộng (+)</a:t>
            </a:r>
            <a:endParaRPr lang="en-US" sz="20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u, v ϵ V </a:t>
            </a:r>
            <a:r>
              <a:rPr lang="en-US" sz="1800" b="0" strike="noStrike" spc="-1">
                <a:solidFill>
                  <a:srgbClr val="000000"/>
                </a:solidFill>
                <a:latin typeface="Wingdings"/>
                <a:ea typeface="DejaVu Sans"/>
              </a:rPr>
              <a:t> → </a:t>
            </a:r>
            <a:r>
              <a:rPr lang="en-US" sz="1800" b="0" strike="noStrike" spc="-1">
                <a:solidFill>
                  <a:srgbClr val="000000"/>
                </a:solidFill>
                <a:latin typeface="Calibri"/>
                <a:ea typeface="DejaVu Sans"/>
              </a:rPr>
              <a:t> w = u +v ϵ V  </a:t>
            </a:r>
            <a:endParaRPr lang="en-US" sz="1800" b="0" strike="noStrike" spc="-1">
              <a:latin typeface="Arial"/>
            </a:endParaRPr>
          </a:p>
          <a:p>
            <a:pPr marL="1143000" lvl="2" indent="-222480">
              <a:lnSpc>
                <a:spcPct val="90000"/>
              </a:lnSpc>
              <a:spcBef>
                <a:spcPts val="499"/>
              </a:spcBef>
              <a:buClr>
                <a:srgbClr val="000000"/>
              </a:buClr>
              <a:buFont typeface="Arial"/>
              <a:buChar char="•"/>
            </a:pPr>
            <a:r>
              <a:rPr lang="en-US" sz="2000" b="0" strike="noStrike" spc="-1">
                <a:solidFill>
                  <a:srgbClr val="000000"/>
                </a:solidFill>
                <a:latin typeface="Calibri"/>
                <a:ea typeface="DejaVu Sans"/>
              </a:rPr>
              <a:t>Phép toán thứ hai, phép toán nhân vector hay gọi gọn là phép nhân (.)</a:t>
            </a:r>
            <a:endParaRPr lang="en-US" sz="20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 u ϵ F , v ϵ V </a:t>
            </a:r>
            <a:r>
              <a:rPr lang="en-US" sz="1800" b="0" strike="noStrike" spc="-1">
                <a:solidFill>
                  <a:srgbClr val="000000"/>
                </a:solidFill>
                <a:latin typeface="Wingdings"/>
                <a:ea typeface="DejaVu Sans"/>
              </a:rPr>
              <a:t> → </a:t>
            </a:r>
            <a:r>
              <a:rPr lang="en-US" sz="1800" b="0" strike="noStrike" spc="-1">
                <a:solidFill>
                  <a:srgbClr val="000000"/>
                </a:solidFill>
                <a:latin typeface="Calibri"/>
                <a:ea typeface="DejaVu Sans"/>
              </a:rPr>
              <a:t> w = u . v ϵ V</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5.9. Mã Hamming (cont.)</a:t>
            </a:r>
            <a:endParaRPr lang="en-US" sz="4400" b="0" strike="noStrike" spc="-1">
              <a:latin typeface="Arial"/>
            </a:endParaRPr>
          </a:p>
        </p:txBody>
      </p:sp>
      <p:sp>
        <p:nvSpPr>
          <p:cNvPr id="477"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Không gian tuyến tính</a:t>
            </a:r>
            <a:endParaRPr lang="en-US" sz="2800" b="0" strike="noStrike" spc="-1">
              <a:latin typeface="Arial"/>
            </a:endParaRPr>
          </a:p>
          <a:p>
            <a:pPr marL="1143000" lvl="2" indent="-222480">
              <a:lnSpc>
                <a:spcPct val="90000"/>
              </a:lnSpc>
              <a:spcBef>
                <a:spcPts val="499"/>
              </a:spcBef>
              <a:buClr>
                <a:srgbClr val="000000"/>
              </a:buClr>
              <a:buFont typeface="Arial"/>
              <a:buChar char="•"/>
            </a:pPr>
            <a:r>
              <a:rPr lang="en-US" sz="2000" b="0" strike="noStrike" spc="-1">
                <a:solidFill>
                  <a:srgbClr val="000000"/>
                </a:solidFill>
                <a:latin typeface="Calibri"/>
                <a:ea typeface="DejaVu Sans"/>
              </a:rPr>
              <a:t>Các luật:</a:t>
            </a:r>
            <a:endParaRPr lang="en-US" sz="20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Kết hợp với phép cộng:   	u + (v + w) = (u + v) + w</a:t>
            </a:r>
            <a:endParaRPr lang="en-US" sz="18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Kết hợp với phép nhân: 	  	a.(b.v) = (a.b).v</a:t>
            </a:r>
            <a:endParaRPr lang="en-US" sz="18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Giao hoán với phép cộng: 	u + v = v + u</a:t>
            </a:r>
            <a:endParaRPr lang="en-US" sz="18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Giao hoán với phép nhân:  	a.b = b.a</a:t>
            </a:r>
            <a:endParaRPr lang="en-US" sz="18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Phân bố với phép nhân     	a.(u + v) = a.u + a.v</a:t>
            </a:r>
            <a:endParaRPr lang="en-US" sz="18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Phần tử trung hòa của phép cộng, ký hiệu  0 ∈ V, gọi là vector 0, sao cho v + 0 = v for với mọi v ∈ V.</a:t>
            </a:r>
            <a:endParaRPr lang="en-US" sz="18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Phần tử đảo với phép cộng:	Cho mọi v ∈ V, tồn tại phần tử −v ∈ V, gọi là phần tử đảo của  v, sao cho v + (−v) = 0.</a:t>
            </a:r>
            <a:endParaRPr lang="en-US" sz="18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Phần tử trung hòa của phép nhân:	1v = v, ở đây 1 là phần tử đơn vị trong trường  F.</a:t>
            </a:r>
            <a:endParaRPr lang="en-US" sz="18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Phần tử đảo với phép nhân: Cho mọi v thuộc V, tồn tại phần tử (1/v) thuộc V, sao cho (1/v).v = 1. </a:t>
            </a:r>
            <a:endParaRPr lang="en-US" sz="18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Tổ hợp tuyến tính:</a:t>
            </a:r>
            <a:endParaRPr lang="en-US" sz="18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 </a:t>
            </a:r>
            <a:endParaRPr lang="en-US" sz="1800" b="0" strike="noStrike" spc="-1">
              <a:latin typeface="Arial"/>
            </a:endParaRPr>
          </a:p>
          <a:p>
            <a:pPr marL="1600200" lvl="3" indent="-222480">
              <a:lnSpc>
                <a:spcPct val="90000"/>
              </a:lnSpc>
              <a:spcBef>
                <a:spcPts val="499"/>
              </a:spcBef>
              <a:buClr>
                <a:srgbClr val="000000"/>
              </a:buClr>
              <a:buFont typeface="Arial"/>
              <a:buChar char="•"/>
            </a:pPr>
            <a:r>
              <a:rPr lang="en-US" sz="1800" b="0" strike="noStrike" spc="-1">
                <a:solidFill>
                  <a:srgbClr val="000000"/>
                </a:solidFill>
                <a:latin typeface="Calibri"/>
                <a:ea typeface="DejaVu Sans"/>
              </a:rPr>
              <a:t> </a:t>
            </a:r>
            <a:endParaRPr lang="en-US" sz="1800" b="0" strike="noStrike" spc="-1">
              <a:latin typeface="Arial"/>
            </a:endParaRPr>
          </a:p>
          <a:p>
            <a:pPr marL="2160000" indent="-213480">
              <a:lnSpc>
                <a:spcPct val="90000"/>
              </a:lnSpc>
              <a:spcBef>
                <a:spcPts val="499"/>
              </a:spcBef>
              <a:buClr>
                <a:srgbClr val="000000"/>
              </a:buClr>
              <a:buSzPct val="45000"/>
              <a:buFont typeface="Wingdings" charset="2"/>
              <a:buChar char=""/>
            </a:pPr>
            <a:r>
              <a:rPr lang="en-US" sz="1800" b="0" strike="noStrike" spc="-1">
                <a:solidFill>
                  <a:srgbClr val="000000"/>
                </a:solidFill>
                <a:latin typeface="Calibri"/>
                <a:ea typeface="DejaVu Sans"/>
              </a:rPr>
              <a:t>Ở đây: C là tập các hệ số. Nếu a = 0 tổ hợp các vector ai là phụ thuộc tuyến tính vàonhau. Nếu a khác 0 thì tổ hợp các vector ai là độc lập tuyến tính với nhau</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478" name="Picture 477"/>
          <p:cNvPicPr/>
          <p:nvPr/>
        </p:nvPicPr>
        <p:blipFill>
          <a:blip r:embed="rId3"/>
          <a:stretch/>
        </p:blipFill>
        <p:spPr>
          <a:xfrm>
            <a:off x="5029200" y="5029200"/>
            <a:ext cx="2768760" cy="368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609480" y="273600"/>
            <a:ext cx="10969920" cy="1142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5.9. Mã Hamming</a:t>
            </a:r>
            <a:endParaRPr lang="en-US" sz="4400" b="0" strike="noStrike" spc="-1">
              <a:latin typeface="Arial"/>
            </a:endParaRPr>
          </a:p>
        </p:txBody>
      </p:sp>
      <p:sp>
        <p:nvSpPr>
          <p:cNvPr id="480" name="CustomShape 2"/>
          <p:cNvSpPr/>
          <p:nvPr/>
        </p:nvSpPr>
        <p:spPr>
          <a:xfrm>
            <a:off x="609480" y="1604520"/>
            <a:ext cx="10969920" cy="39747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7500" lnSpcReduction="20000"/>
          </a:bodyPr>
          <a:lstStyle/>
          <a:p>
            <a:pPr marL="432000" indent="-3214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Không gian tuyến tính:</a:t>
            </a:r>
            <a:endParaRPr lang="en-US" sz="3200" b="0" strike="noStrike" spc="-1">
              <a:latin typeface="Arial"/>
            </a:endParaRPr>
          </a:p>
          <a:p>
            <a:pPr marL="432000" indent="-3214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Nếu các vector v thuộc V là vector N chiều thì có không gian vector N chiều. Trong không gian này:</a:t>
            </a:r>
            <a:endParaRPr lang="en-US" sz="3200" b="0" strike="noStrike" spc="-1">
              <a:latin typeface="Arial"/>
            </a:endParaRPr>
          </a:p>
          <a:p>
            <a:pPr marL="864000" lvl="1" indent="-32148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 vector a thuộc V thì a = a1..aN, ai = 0/../(r-1). Cơ số mã là r.</a:t>
            </a:r>
            <a:endParaRPr lang="en-US" sz="2800" b="0" strike="noStrike" spc="-1">
              <a:latin typeface="Arial"/>
            </a:endParaRPr>
          </a:p>
          <a:p>
            <a:pPr marL="432000" indent="-3214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Ma trận sinh: Không gian vector N chiều sẽ có tối đa N vector độc lập tuyến tính gọi là các vector cơ sở của không gian. Ma trận tạo bởi N vector cơ sở (các phần tử của mỗi vector là một hàng) là ma trận sinh của không gian. Ma trận này được ký hiệu là ma trận sinh G. </a:t>
            </a:r>
            <a:endParaRPr lang="en-US" sz="3200" b="0" strike="noStrike" spc="-1">
              <a:latin typeface="Arial"/>
            </a:endParaRPr>
          </a:p>
          <a:p>
            <a:pPr marL="432000" indent="-3214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Một không gian V có ma trân sinh G: a thuộc không gian V nếu và chỉ nếu a = CG. ở đây C là vector có N hệ số.</a:t>
            </a:r>
            <a:endParaRPr lang="en-US" sz="3200" b="0" strike="noStrike" spc="-1">
              <a:latin typeface="Arial"/>
            </a:endParaRPr>
          </a:p>
          <a:p>
            <a:pPr marL="864000" lvl="1" indent="-321480">
              <a:lnSpc>
                <a:spcPct val="100000"/>
              </a:lnSpc>
              <a:spcBef>
                <a:spcPts val="1417"/>
              </a:spcBef>
              <a:buClr>
                <a:srgbClr val="000000"/>
              </a:buClr>
              <a:buSzPct val="75000"/>
              <a:buFont typeface="Symbol"/>
              <a:buChar char=""/>
            </a:pPr>
            <a:r>
              <a:rPr lang="en-US" sz="3200" b="0" strike="noStrike" spc="-1">
                <a:solidFill>
                  <a:srgbClr val="000000"/>
                </a:solidFill>
                <a:latin typeface="Arial"/>
                <a:ea typeface="DejaVu Sans"/>
              </a:rPr>
              <a:t>Công thức a = CG tạo ra (r mũ N) vector N chiều, nếu mỗi phần tử (hệ số) của C lấy r giá trị khác nhau (cơ số r) → không gian V gồm các vector được tạo ra bởi công thức a = CG có số vector bằng số tổ hợp có thể của mã có từ mã dài N ký hiệu mã</a:t>
            </a:r>
            <a:endParaRPr lang="en-US" sz="3200" b="0" strike="noStrike" spc="-1">
              <a:latin typeface="Arial"/>
            </a:endParaRPr>
          </a:p>
          <a:p>
            <a:pPr marL="1512000" lvl="6" indent="-2142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Không gian V được dùng biểu diễn các tổ hợp có thể của mã có từ mã dài N và cơ số mã r với việc ánh xạ mỗi vector là một từ mã (mỗi ký hiệu mã là 1 thành phần tương ứng của vector)</a:t>
            </a:r>
            <a:endParaRPr lang="en-US" sz="3200" b="0" strike="noStrike" spc="-1">
              <a:latin typeface="Arial"/>
            </a:endParaRPr>
          </a:p>
          <a:p>
            <a:pPr marL="432000" indent="-3214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Khi G là ma trân đơn vị thì G được gọi là có dạng chính tắc.</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CustomShape 1"/>
          <p:cNvSpPr/>
          <p:nvPr/>
        </p:nvSpPr>
        <p:spPr>
          <a:xfrm>
            <a:off x="609480" y="273600"/>
            <a:ext cx="10971000" cy="114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5.9. Mã Hamming</a:t>
            </a:r>
            <a:endParaRPr lang="en-US" sz="4400" b="0" strike="noStrike" spc="-1">
              <a:latin typeface="Arial"/>
            </a:endParaRPr>
          </a:p>
        </p:txBody>
      </p:sp>
      <p:sp>
        <p:nvSpPr>
          <p:cNvPr id="482" name="CustomShape 2"/>
          <p:cNvSpPr/>
          <p:nvPr/>
        </p:nvSpPr>
        <p:spPr>
          <a:xfrm>
            <a:off x="609480" y="1604520"/>
            <a:ext cx="10971000" cy="39758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marL="432000" indent="-3225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Không gian tuyến tinh:</a:t>
            </a:r>
            <a:endParaRPr lang="en-US" sz="3200" b="0" strike="noStrike" spc="-1">
              <a:latin typeface="Arial"/>
            </a:endParaRPr>
          </a:p>
          <a:p>
            <a:pPr marL="432000" indent="-3225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Không gian con L chiều của không gian tuyến tính N chiều (L&lt;N):</a:t>
            </a:r>
            <a:endParaRPr lang="en-US" sz="3200" b="0" strike="noStrike" spc="-1">
              <a:latin typeface="Arial"/>
            </a:endParaRPr>
          </a:p>
          <a:p>
            <a:pPr marL="864000" lvl="1" indent="-3225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Mỗi vector của nó là N thành phần</a:t>
            </a:r>
            <a:endParaRPr lang="en-US" sz="2800" b="0" strike="noStrike" spc="-1">
              <a:latin typeface="Arial"/>
            </a:endParaRPr>
          </a:p>
          <a:p>
            <a:pPr marL="864000" lvl="1" indent="-3225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Có tối đa L vector độc lập tuyến tính → Ma trân sinh có L hàng, N cột (GNL)</a:t>
            </a:r>
            <a:endParaRPr lang="en-US" sz="2800" b="0" strike="noStrike" spc="-1">
              <a:latin typeface="Arial"/>
            </a:endParaRPr>
          </a:p>
          <a:p>
            <a:pPr marL="864000" lvl="1" indent="-3225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Vector a thuộc không gian con GNL nếu và chỉ nếu a = CGNL. Vector C = c1..cL là vector hệ số. Nếu lấy các giá trị ci = 0/../(r-1) thì số vector của không gian là (r mũ L) bằng số từ mã của mã chống nhiễu (N,L). Không gian con L chiều này sẽ được sử dụng để biểu diễn bộ. mã và gọi là không gian mã.</a:t>
            </a:r>
            <a:endParaRPr lang="en-US" sz="2800" b="0" strike="noStrike" spc="-1">
              <a:latin typeface="Arial"/>
            </a:endParaRPr>
          </a:p>
          <a:p>
            <a:pPr marL="864000" lvl="1" indent="-3225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Nếu ma trân sinh có dạng [IL,P], IL là ma trận đơn vị L chiều, P là ma trận phụ đại số L hàng, (N-L) cột, thì ma trận sinh có dang chính tắc và vector từ mã  a = CGNL sẽ có L thành phần đầu chính là các thành phần của vector C. Vector từ mã a sẽ là vector hệ số daiL và được thêm vào N-L thành phần khác được tính theo công thức a = CGNL.Mã này được gọi là mã hệ thống.</a:t>
            </a:r>
            <a:endParaRPr lang="en-US" sz="2800" b="0" strike="noStrike" spc="-1">
              <a:latin typeface="Arial"/>
            </a:endParaRPr>
          </a:p>
          <a:p>
            <a:pPr marL="432000" indent="-3225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Không gian con N-L chiều của không gian N chiều sẽ trực giao với không gian con L chiều khi mỗi vector của hai không gian con trực giao (nội tích bằng 0). Không gian con trực giao của không gian mã được gọi là không gian không hay không gian thử của không gian mã.</a:t>
            </a:r>
            <a:endParaRPr lang="en-US" sz="3200" b="0" strike="noStrike" spc="-1">
              <a:latin typeface="Arial"/>
            </a:endParaRPr>
          </a:p>
          <a:p>
            <a:pPr marL="864000" lvl="1" indent="-3225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Không gian thử sẽ có tối đa N-L vector độc lập tuyến tính làm thành ma trận sinh của không gian này có N-L hàng và N cột gọi là ma trận thử của mã HN(N-L)</a:t>
            </a:r>
            <a:endParaRPr lang="en-US" sz="2800" b="0" strike="noStrike" spc="-1">
              <a:latin typeface="Arial"/>
            </a:endParaRPr>
          </a:p>
          <a:p>
            <a:pPr marL="864000" lvl="1" indent="-3225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Ma trận sinh và ma trận thử sẽ trực giao với nhau: GNL.(HN(N-L))’ =0. (HN(N-L))’ là ma trận chuyển vị của ma trận HN(N-L)</a:t>
            </a:r>
            <a:endParaRPr lang="en-US" sz="2800" b="0" strike="noStrike" spc="-1">
              <a:latin typeface="Arial"/>
            </a:endParaRPr>
          </a:p>
          <a:p>
            <a:pPr marL="864000" lvl="1" indent="-3225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Vây a là từ mã (a thuộc không gian sinh ra bởi GNL) thì a.(HN(N-L))’ = 0 và ngược lại. Đây là điều kiện để kiểm tra xem a có phải từ mã không</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5.1. Mở đầu</a:t>
            </a:r>
            <a:endParaRPr lang="en-US" sz="4400" b="0" strike="noStrike" spc="-1">
              <a:latin typeface="Arial"/>
            </a:endParaRPr>
          </a:p>
        </p:txBody>
      </p:sp>
      <p:sp>
        <p:nvSpPr>
          <p:cNvPr id="393"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Kênh chuyển tín hiệu (thông tin) vào thành tín hiệu (thông tin) ra và gây nhiễu tác động vào tín hiệu được truyền</a:t>
            </a:r>
            <a:endParaRPr lang="en-US" sz="28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Đầu ra  = đầu vào  + Nhiễu</a:t>
            </a:r>
            <a:endParaRPr lang="en-US" sz="24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Nhiễu tác động vào tín hiệu truyền qua  kênh được coi là có phân bố Gaussian  </a:t>
            </a:r>
            <a:endParaRPr lang="en-US" sz="2400" b="0" strike="noStrike" spc="-1">
              <a:latin typeface="Arial"/>
            </a:endParaRPr>
          </a:p>
          <a:p>
            <a:pPr>
              <a:lnSpc>
                <a:spcPct val="100000"/>
              </a:lnSpc>
            </a:pPr>
            <a:endParaRPr lang="en-US" sz="2400" b="0" strike="noStrike" spc="-1">
              <a:latin typeface="Arial"/>
            </a:endParaRPr>
          </a:p>
        </p:txBody>
      </p:sp>
      <p:pic>
        <p:nvPicPr>
          <p:cNvPr id="394" name="Picture 3"/>
          <p:cNvPicPr/>
          <p:nvPr/>
        </p:nvPicPr>
        <p:blipFill>
          <a:blip r:embed="rId3"/>
          <a:stretch/>
        </p:blipFill>
        <p:spPr>
          <a:xfrm>
            <a:off x="4846320" y="3894840"/>
            <a:ext cx="3058560" cy="2492280"/>
          </a:xfrm>
          <a:prstGeom prst="rect">
            <a:avLst/>
          </a:prstGeom>
          <a:ln>
            <a:noFill/>
          </a:ln>
        </p:spPr>
      </p:pic>
      <p:sp>
        <p:nvSpPr>
          <p:cNvPr id="395" name="CustomShape 3"/>
          <p:cNvSpPr/>
          <p:nvPr/>
        </p:nvSpPr>
        <p:spPr>
          <a:xfrm>
            <a:off x="8109360" y="4882320"/>
            <a:ext cx="2386080" cy="51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latin typeface="Calibri"/>
                <a:ea typeface="DejaVu Sans"/>
              </a:rPr>
              <a:t> </a:t>
            </a:r>
            <a:endParaRPr lang="en-US" sz="2800" b="0" strike="noStrike" spc="-1">
              <a:latin typeface="Arial"/>
            </a:endParaRPr>
          </a:p>
        </p:txBody>
      </p:sp>
      <p:sp>
        <p:nvSpPr>
          <p:cNvPr id="396" name="CustomShape 4"/>
          <p:cNvSpPr/>
          <p:nvPr/>
        </p:nvSpPr>
        <p:spPr>
          <a:xfrm>
            <a:off x="8109360" y="4882320"/>
            <a:ext cx="2386080" cy="964440"/>
          </a:xfrm>
          <a:prstGeom prst="rect">
            <a:avLst/>
          </a:prstGeom>
          <a:blipFill rotWithShape="0">
            <a:blip r:embed="rId4"/>
            <a:stretch>
              <a:fillRect t="-10862" b="-31777"/>
            </a:stretch>
          </a:blip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CustomShape 1"/>
          <p:cNvSpPr/>
          <p:nvPr/>
        </p:nvSpPr>
        <p:spPr>
          <a:xfrm>
            <a:off x="609480" y="273600"/>
            <a:ext cx="10971000" cy="114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5.9. Mã Hamming</a:t>
            </a:r>
            <a:endParaRPr lang="en-US" sz="4400" b="0" strike="noStrike" spc="-1">
              <a:latin typeface="Arial"/>
            </a:endParaRPr>
          </a:p>
        </p:txBody>
      </p:sp>
      <p:sp>
        <p:nvSpPr>
          <p:cNvPr id="484" name="CustomShape 2"/>
          <p:cNvSpPr/>
          <p:nvPr/>
        </p:nvSpPr>
        <p:spPr>
          <a:xfrm>
            <a:off x="609480" y="1604520"/>
            <a:ext cx="10971000" cy="39758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225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Mã tuyến tính:</a:t>
            </a:r>
            <a:endParaRPr lang="en-US" sz="3200" b="0" strike="noStrike" spc="-1">
              <a:latin typeface="Arial"/>
            </a:endParaRPr>
          </a:p>
          <a:p>
            <a:pPr marL="432000" indent="-3225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Từ mã là vector trong không gian con L chiều (mỗi ký hiệu mã là một thành phần của vector). </a:t>
            </a:r>
            <a:endParaRPr lang="en-US" sz="3200" b="0" strike="noStrike" spc="-1">
              <a:latin typeface="Arial"/>
            </a:endParaRPr>
          </a:p>
          <a:p>
            <a:pPr marL="432000" indent="-3225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Từ mã sẽ thỏa mãn a = CGNL với C là tổ hợp mang tin dài L. Như vậy từ mã được tính ra từ tổ hợp mang tin.</a:t>
            </a:r>
            <a:endParaRPr lang="en-US" sz="3200" b="0" strike="noStrike" spc="-1">
              <a:latin typeface="Arial"/>
            </a:endParaRPr>
          </a:p>
          <a:p>
            <a:pPr marL="432000" indent="-3225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Từ mã thỏa mãn a(HN(N-L))’ = 0. Điều kiện này là dấu hiệu kiểm tra tổ hợp nhận được có bị lỗi không. Như vậy, Syndroome của tổ hợp nhận được b sẽ là S = b(H(N(N-L))’; Nếu S=0 thì b là từ mã (không sai). Nếu S khác không, b không phải từ mã (là tổ hợp cấm == sai).</a:t>
            </a:r>
            <a:endParaRPr lang="en-US" sz="3200" b="0" strike="noStrike" spc="-1">
              <a:latin typeface="Arial"/>
            </a:endParaRPr>
          </a:p>
          <a:p>
            <a:pPr marL="432000" indent="-3225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Vì b = a + e. tổ hợp gây sai e = e1..eN là tổ hợp đại diện cho nhiễu, nên S = b(HN(N-L))’ = a(HN(N-L))’ + e(HN(N-L))’ = e(HN(N-L))’. Hay S =e(HN(N-L))’ và từ S tính được, chúng ta sẽ tính ra tổ hợp gây sai e để thực hiện sửa sai a = b + e. </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CustomShape 1"/>
          <p:cNvSpPr/>
          <p:nvPr/>
        </p:nvSpPr>
        <p:spPr>
          <a:xfrm>
            <a:off x="609480" y="273600"/>
            <a:ext cx="10971000" cy="114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5.9. Mã Hamming</a:t>
            </a:r>
            <a:endParaRPr lang="en-US" sz="4400" b="0" strike="noStrike" spc="-1">
              <a:latin typeface="Arial"/>
            </a:endParaRPr>
          </a:p>
        </p:txBody>
      </p:sp>
      <p:sp>
        <p:nvSpPr>
          <p:cNvPr id="486" name="CustomShape 2"/>
          <p:cNvSpPr/>
          <p:nvPr/>
        </p:nvSpPr>
        <p:spPr>
          <a:xfrm>
            <a:off x="609480" y="1604520"/>
            <a:ext cx="10971000" cy="39758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marL="432000" indent="-3225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Hamming:</a:t>
            </a:r>
            <a:endParaRPr lang="en-US" sz="3200" b="0" strike="noStrike" spc="-1" dirty="0">
              <a:latin typeface="Arial"/>
            </a:endParaRPr>
          </a:p>
          <a:p>
            <a:pPr marL="432000" indent="-3225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tuyến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tính</a:t>
            </a:r>
            <a:r>
              <a:rPr lang="en-US" sz="3200" b="0" strike="noStrike" spc="-1" dirty="0">
                <a:solidFill>
                  <a:srgbClr val="000000"/>
                </a:solidFill>
                <a:latin typeface="Arial"/>
                <a:ea typeface="DejaVu Sans"/>
              </a:rPr>
              <a:t> do Hamming </a:t>
            </a:r>
            <a:r>
              <a:rPr lang="en-US" sz="3200" b="0" strike="noStrike" spc="-1" dirty="0" err="1">
                <a:solidFill>
                  <a:srgbClr val="000000"/>
                </a:solidFill>
                <a:latin typeface="Arial"/>
                <a:ea typeface="DejaVu Sans"/>
              </a:rPr>
              <a:t>đề</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phân,sửa</a:t>
            </a:r>
            <a:r>
              <a:rPr lang="en-US" sz="3200" b="0" strike="noStrike" spc="-1" dirty="0">
                <a:solidFill>
                  <a:srgbClr val="000000"/>
                </a:solidFill>
                <a:latin typeface="Arial"/>
                <a:ea typeface="DejaVu Sans"/>
              </a:rPr>
              <a:t> 1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cực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đại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chỉ</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dụng</a:t>
            </a:r>
            <a:r>
              <a:rPr lang="en-US" sz="3200" b="0" strike="noStrike" spc="-1" dirty="0">
                <a:solidFill>
                  <a:srgbClr val="000000"/>
                </a:solidFill>
                <a:latin typeface="Arial"/>
                <a:ea typeface="DejaVu Sans"/>
              </a:rPr>
              <a:t> ma </a:t>
            </a:r>
            <a:r>
              <a:rPr lang="en-US" sz="3200" b="0" strike="noStrike" spc="-1" dirty="0" err="1">
                <a:solidFill>
                  <a:srgbClr val="000000"/>
                </a:solidFill>
                <a:latin typeface="Arial"/>
                <a:ea typeface="DejaVu Sans"/>
              </a:rPr>
              <a:t>trận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thử</a:t>
            </a:r>
            <a:r>
              <a:rPr lang="en-US" sz="3200" b="0" strike="noStrike" spc="-1" dirty="0">
                <a:solidFill>
                  <a:srgbClr val="000000"/>
                </a:solidFill>
                <a:latin typeface="Arial"/>
                <a:ea typeface="DejaVu Sans"/>
              </a:rPr>
              <a:t> H </a:t>
            </a:r>
            <a:r>
              <a:rPr lang="en-US" sz="3200" b="0" strike="noStrike" spc="-1" dirty="0" err="1">
                <a:solidFill>
                  <a:srgbClr val="000000"/>
                </a:solidFill>
                <a:latin typeface="Arial"/>
                <a:ea typeface="DejaVu Sans"/>
              </a:rPr>
              <a:t>để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tạo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Ma </a:t>
            </a:r>
            <a:r>
              <a:rPr lang="en-US" sz="3200" b="0" strike="noStrike" spc="-1" dirty="0" err="1">
                <a:solidFill>
                  <a:srgbClr val="000000"/>
                </a:solidFill>
                <a:latin typeface="Arial"/>
                <a:ea typeface="DejaVu Sans"/>
              </a:rPr>
              <a:t>trận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chuỗi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N-L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bằng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thứ</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tự</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L, 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trước</a:t>
            </a:r>
            <a:r>
              <a:rPr lang="en-US" sz="3200" b="0" strike="noStrike" spc="-1" dirty="0">
                <a:solidFill>
                  <a:srgbClr val="000000"/>
                </a:solidFill>
                <a:latin typeface="Arial"/>
                <a:ea typeface="DejaVu Sans"/>
              </a:rPr>
              <a:t>:</a:t>
            </a:r>
            <a:endParaRPr lang="en-US" sz="3200" b="0" strike="noStrike" spc="-1" dirty="0">
              <a:latin typeface="Arial"/>
            </a:endParaRPr>
          </a:p>
          <a:p>
            <a:pPr marL="864000" lvl="1" indent="-322560">
              <a:lnSpc>
                <a:spcPct val="100000"/>
              </a:lnSpc>
              <a:spcBef>
                <a:spcPts val="1134"/>
              </a:spcBef>
              <a:buClr>
                <a:srgbClr val="000000"/>
              </a:buClr>
              <a:buSzPct val="75000"/>
              <a:buFont typeface="Symbol"/>
              <a:buChar char=""/>
            </a:pPr>
            <a:r>
              <a:rPr lang="en-US" sz="2800" b="0" strike="noStrike" spc="-1" dirty="0">
                <a:solidFill>
                  <a:srgbClr val="000000"/>
                </a:solidFill>
                <a:latin typeface="Arial"/>
                <a:ea typeface="DejaVu Sans"/>
              </a:rPr>
              <a:t>N = (2 </a:t>
            </a:r>
            <a:r>
              <a:rPr lang="en-US" sz="2800" spc="-1" dirty="0">
                <a:solidFill>
                  <a:srgbClr val="000000"/>
                </a:solidFill>
                <a:latin typeface="Arial"/>
                <a:ea typeface="DejaVu Sans"/>
              </a:rPr>
              <a:t>^</a:t>
            </a:r>
            <a:r>
              <a:rPr lang="en-US" sz="2800" b="0" strike="noStrike" spc="-1" dirty="0">
                <a:solidFill>
                  <a:srgbClr val="000000"/>
                </a:solidFill>
                <a:latin typeface="Arial"/>
                <a:ea typeface="DejaVu Sans"/>
              </a:rPr>
              <a:t> (N-L)) -1. (5.4)</a:t>
            </a:r>
            <a:endParaRPr lang="en-US" sz="2800" b="0" strike="noStrike" spc="-1" dirty="0">
              <a:latin typeface="Arial"/>
            </a:endParaRPr>
          </a:p>
          <a:p>
            <a:pPr marL="864000" lvl="1" indent="-322560">
              <a:lnSpc>
                <a:spcPct val="100000"/>
              </a:lnSpc>
              <a:spcBef>
                <a:spcPts val="1134"/>
              </a:spcBef>
              <a:buClr>
                <a:srgbClr val="000000"/>
              </a:buClr>
              <a:buSzPct val="75000"/>
              <a:buFont typeface="Symbol"/>
              <a:buChar char=""/>
            </a:pPr>
            <a:r>
              <a:rPr lang="en-US" sz="2800" b="0" strike="noStrike" spc="-1" dirty="0">
                <a:solidFill>
                  <a:srgbClr val="000000"/>
                </a:solidFill>
                <a:latin typeface="Arial"/>
                <a:ea typeface="DejaVu Sans"/>
              </a:rPr>
              <a:t>Ma </a:t>
            </a:r>
            <a:r>
              <a:rPr lang="en-US" sz="2800" b="0" strike="noStrike" spc="-1" dirty="0" err="1">
                <a:solidFill>
                  <a:srgbClr val="000000"/>
                </a:solidFill>
                <a:latin typeface="Arial"/>
                <a:ea typeface="DejaVu Sans"/>
              </a:rPr>
              <a:t>trận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thử</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N-L </a:t>
            </a:r>
            <a:r>
              <a:rPr lang="en-US" sz="2800" b="0" strike="noStrike" spc="-1" dirty="0" err="1">
                <a:solidFill>
                  <a:srgbClr val="000000"/>
                </a:solidFill>
                <a:latin typeface="Arial"/>
                <a:ea typeface="DejaVu Sans"/>
              </a:rPr>
              <a:t>hàng</a:t>
            </a:r>
            <a:r>
              <a:rPr lang="en-US" sz="2800" b="0" strike="noStrike" spc="-1" dirty="0">
                <a:solidFill>
                  <a:srgbClr val="000000"/>
                </a:solidFill>
                <a:latin typeface="Arial"/>
                <a:ea typeface="DejaVu Sans"/>
              </a:rPr>
              <a:t>, N </a:t>
            </a:r>
            <a:r>
              <a:rPr lang="en-US" sz="2800" b="0" strike="noStrike" spc="-1" dirty="0" err="1">
                <a:solidFill>
                  <a:srgbClr val="000000"/>
                </a:solidFill>
                <a:latin typeface="Arial"/>
                <a:ea typeface="DejaVu Sans"/>
              </a:rPr>
              <a:t>cột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mỗi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cột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số</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phân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dài</a:t>
            </a:r>
            <a:r>
              <a:rPr lang="en-US" sz="2800" b="0" strike="noStrike" spc="-1" dirty="0">
                <a:solidFill>
                  <a:srgbClr val="000000"/>
                </a:solidFill>
                <a:latin typeface="Arial"/>
                <a:ea typeface="DejaVu Sans"/>
              </a:rPr>
              <a:t> N-L </a:t>
            </a:r>
            <a:r>
              <a:rPr lang="en-US" sz="2800" b="0" strike="noStrike" spc="-1" dirty="0" err="1">
                <a:solidFill>
                  <a:srgbClr val="000000"/>
                </a:solidFill>
                <a:latin typeface="Arial"/>
                <a:ea typeface="DejaVu Sans"/>
              </a:rPr>
              <a:t>và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giá</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theo</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thứ</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tự</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côt</a:t>
            </a:r>
            <a:r>
              <a:rPr lang="en-US" sz="2800" b="0" strike="noStrike" spc="-1" dirty="0">
                <a:solidFill>
                  <a:srgbClr val="000000"/>
                </a:solidFill>
                <a:latin typeface="Arial"/>
                <a:ea typeface="DejaVu Sans"/>
              </a:rPr>
              <a:t> 1,2,..,(N-1).</a:t>
            </a:r>
            <a:endParaRPr lang="en-US" sz="2800" b="0" strike="noStrike" spc="-1" dirty="0">
              <a:latin typeface="Arial"/>
            </a:endParaRPr>
          </a:p>
          <a:p>
            <a:pPr marL="864000" lvl="1" indent="-32256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Thuật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toán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tạo</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 = a1..aN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tính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việc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giải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hệ</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phương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trình</a:t>
            </a:r>
            <a:r>
              <a:rPr lang="en-US" sz="2800" b="0" strike="noStrike" spc="-1" dirty="0">
                <a:solidFill>
                  <a:srgbClr val="000000"/>
                </a:solidFill>
                <a:latin typeface="Arial"/>
                <a:ea typeface="DejaVu Sans"/>
              </a:rPr>
              <a:t> a1..an(H)’. </a:t>
            </a:r>
            <a:r>
              <a:rPr lang="en-US" sz="2800" b="0" strike="noStrike" spc="-1" dirty="0" err="1">
                <a:solidFill>
                  <a:srgbClr val="000000"/>
                </a:solidFill>
                <a:latin typeface="Arial"/>
                <a:ea typeface="DejaVu Sans"/>
              </a:rPr>
              <a:t>Hệ</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phương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trình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này</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N-L </a:t>
            </a:r>
            <a:r>
              <a:rPr lang="en-US" sz="2800" b="0" strike="noStrike" spc="-1" dirty="0" err="1">
                <a:solidFill>
                  <a:srgbClr val="000000"/>
                </a:solidFill>
                <a:latin typeface="Arial"/>
                <a:ea typeface="DejaVu Sans"/>
              </a:rPr>
              <a:t>phương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trình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bậc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lập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tuyến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tính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yêu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cầu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giải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ra</a:t>
            </a:r>
            <a:r>
              <a:rPr lang="en-US" sz="2800" b="0" strike="noStrike" spc="-1" dirty="0">
                <a:solidFill>
                  <a:srgbClr val="000000"/>
                </a:solidFill>
                <a:latin typeface="Arial"/>
                <a:ea typeface="DejaVu Sans"/>
              </a:rPr>
              <a:t> N </a:t>
            </a:r>
            <a:r>
              <a:rPr lang="en-US" sz="2800" b="0" strike="noStrike" spc="-1" dirty="0" err="1">
                <a:solidFill>
                  <a:srgbClr val="000000"/>
                </a:solidFill>
                <a:latin typeface="Arial"/>
                <a:ea typeface="DejaVu Sans"/>
              </a:rPr>
              <a:t>ẩn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ai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của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Đây</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phương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trình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thâm</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số</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với</a:t>
            </a:r>
            <a:r>
              <a:rPr lang="en-US" sz="2800" b="0" strike="noStrike" spc="-1" dirty="0">
                <a:solidFill>
                  <a:srgbClr val="000000"/>
                </a:solidFill>
                <a:latin typeface="Arial"/>
                <a:ea typeface="DejaVu Sans"/>
              </a:rPr>
              <a:t> L </a:t>
            </a:r>
            <a:r>
              <a:rPr lang="en-US" sz="2800" b="0" strike="noStrike" spc="-1" dirty="0" err="1">
                <a:solidFill>
                  <a:srgbClr val="000000"/>
                </a:solidFill>
                <a:latin typeface="Arial"/>
                <a:ea typeface="DejaVu Sans"/>
              </a:rPr>
              <a:t>tham</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số</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ẩn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chọn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trước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của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tổ</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hợp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mạng</a:t>
            </a:r>
            <a:r>
              <a:rPr lang="en-US" sz="2800" b="0" strike="noStrike" spc="-1" dirty="0">
                <a:solidFill>
                  <a:srgbClr val="000000"/>
                </a:solidFill>
                <a:latin typeface="Arial"/>
                <a:ea typeface="DejaVu Sans"/>
              </a:rPr>
              <a:t> tin. N-L </a:t>
            </a:r>
            <a:r>
              <a:rPr lang="en-US" sz="2800" b="0" strike="noStrike" spc="-1" dirty="0" err="1">
                <a:solidFill>
                  <a:srgbClr val="000000"/>
                </a:solidFill>
                <a:latin typeface="Arial"/>
                <a:ea typeface="DejaVu Sans"/>
              </a:rPr>
              <a:t>ẩn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còn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lại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giải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ra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hệ</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phương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trình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tham</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số</a:t>
            </a:r>
            <a:r>
              <a:rPr lang="en-US" sz="2800" b="0" strike="noStrike" spc="-1" dirty="0">
                <a:solidFill>
                  <a:srgbClr val="000000"/>
                </a:solidFill>
                <a:latin typeface="Arial"/>
                <a:ea typeface="DejaVu Sans"/>
              </a:rPr>
              <a:t>. Hamming </a:t>
            </a:r>
            <a:r>
              <a:rPr lang="en-US" sz="2800" b="0" strike="noStrike" spc="-1" dirty="0" err="1">
                <a:solidFill>
                  <a:srgbClr val="000000"/>
                </a:solidFill>
                <a:latin typeface="Arial"/>
                <a:ea typeface="DejaVu Sans"/>
              </a:rPr>
              <a:t>đề</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xuất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chọn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trí</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trong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cần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tính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ra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những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trí</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tương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ứng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với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cột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của</a:t>
            </a:r>
            <a:r>
              <a:rPr lang="en-US" sz="2800" b="0" strike="noStrike" spc="-1" dirty="0">
                <a:solidFill>
                  <a:srgbClr val="000000"/>
                </a:solidFill>
                <a:latin typeface="Arial"/>
                <a:ea typeface="DejaVu Sans"/>
              </a:rPr>
              <a:t> ma </a:t>
            </a:r>
            <a:r>
              <a:rPr lang="en-US" sz="2800" b="0" strike="noStrike" spc="-1" dirty="0" err="1">
                <a:solidFill>
                  <a:srgbClr val="000000"/>
                </a:solidFill>
                <a:latin typeface="Arial"/>
                <a:ea typeface="DejaVu Sans"/>
              </a:rPr>
              <a:t>trận</a:t>
            </a:r>
            <a:r>
              <a:rPr lang="en-US" sz="2800" b="0" strike="noStrike" spc="-1" dirty="0">
                <a:solidFill>
                  <a:srgbClr val="000000"/>
                </a:solidFill>
                <a:latin typeface="Arial"/>
                <a:ea typeface="DejaVu Sans"/>
              </a:rPr>
              <a:t> H </a:t>
            </a:r>
            <a:r>
              <a:rPr lang="en-US" sz="2800" b="0" strike="noStrike" spc="-1" dirty="0" err="1">
                <a:solidFill>
                  <a:srgbClr val="000000"/>
                </a:solidFill>
                <a:latin typeface="Arial"/>
                <a:ea typeface="DejaVu Sans"/>
              </a:rPr>
              <a:t>chỉ</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1 </a:t>
            </a:r>
            <a:r>
              <a:rPr lang="en-US" sz="2800" b="0" strike="noStrike" spc="-1" dirty="0" err="1">
                <a:solidFill>
                  <a:srgbClr val="000000"/>
                </a:solidFill>
                <a:latin typeface="Arial"/>
                <a:ea typeface="DejaVu Sans"/>
              </a:rPr>
              <a:t>thành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phần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giá</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bằng</a:t>
            </a:r>
            <a:r>
              <a:rPr lang="en-US" sz="2800" b="0" strike="noStrike" spc="-1" dirty="0">
                <a:solidFill>
                  <a:srgbClr val="000000"/>
                </a:solidFill>
                <a:latin typeface="Arial"/>
                <a:ea typeface="DejaVu Sans"/>
              </a:rPr>
              <a:t> 1. </a:t>
            </a:r>
            <a:r>
              <a:rPr lang="en-US" sz="2800" b="0" strike="noStrike" spc="-1" dirty="0" err="1">
                <a:solidFill>
                  <a:srgbClr val="000000"/>
                </a:solidFill>
                <a:latin typeface="Arial"/>
                <a:ea typeface="DejaVu Sans"/>
              </a:rPr>
              <a:t>Điều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này</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cho</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phép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mỗi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phương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trình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chỉ</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một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ẩn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việc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giải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hệ</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phương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trình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đơn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giản</a:t>
            </a:r>
            <a:r>
              <a:rPr lang="en-US" sz="2800" b="0" strike="noStrike" spc="-1" dirty="0">
                <a:solidFill>
                  <a:srgbClr val="000000"/>
                </a:solidFill>
                <a:latin typeface="Arial"/>
                <a:ea typeface="DejaVu Sans"/>
              </a:rPr>
              <a:t>.</a:t>
            </a:r>
            <a:endParaRPr lang="en-US" sz="2800" b="0" strike="noStrike" spc="-1" dirty="0">
              <a:latin typeface="Arial"/>
            </a:endParaRPr>
          </a:p>
          <a:p>
            <a:pPr marL="864000" lvl="1" indent="-32256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Thuật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toán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giải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tổ</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hợp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nhận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b. </a:t>
            </a:r>
            <a:r>
              <a:rPr lang="en-US" sz="2800" b="0" strike="noStrike" spc="-1" dirty="0" err="1">
                <a:solidFill>
                  <a:srgbClr val="000000"/>
                </a:solidFill>
                <a:latin typeface="Arial"/>
                <a:ea typeface="DejaVu Sans"/>
              </a:rPr>
              <a:t>Tính</a:t>
            </a:r>
            <a:r>
              <a:rPr lang="en-US" sz="2800" b="0" strike="noStrike" spc="-1" dirty="0">
                <a:solidFill>
                  <a:srgbClr val="000000"/>
                </a:solidFill>
                <a:latin typeface="Arial"/>
                <a:ea typeface="DejaVu Sans"/>
              </a:rPr>
              <a:t> Syndrome S = b(H)’. </a:t>
            </a:r>
            <a:r>
              <a:rPr lang="en-US" sz="2800" b="0" strike="noStrike" spc="-1" dirty="0" err="1">
                <a:solidFill>
                  <a:srgbClr val="000000"/>
                </a:solidFill>
                <a:latin typeface="Arial"/>
                <a:ea typeface="DejaVu Sans"/>
              </a:rPr>
              <a:t>Nếu</a:t>
            </a:r>
            <a:r>
              <a:rPr lang="en-US" sz="2800" b="0" strike="noStrike" spc="-1" dirty="0">
                <a:solidFill>
                  <a:srgbClr val="000000"/>
                </a:solidFill>
                <a:latin typeface="Arial"/>
                <a:ea typeface="DejaVu Sans"/>
              </a:rPr>
              <a:t> S = 0 </a:t>
            </a:r>
            <a:r>
              <a:rPr lang="en-US" sz="2800" b="0" strike="noStrike" spc="-1" dirty="0" err="1">
                <a:solidFill>
                  <a:srgbClr val="000000"/>
                </a:solidFill>
                <a:latin typeface="Arial"/>
                <a:ea typeface="DejaVu Sans"/>
              </a:rPr>
              <a:t>thì</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không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sai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Khi</a:t>
            </a:r>
            <a:r>
              <a:rPr lang="en-US" sz="2800" b="0" strike="noStrike" spc="-1" dirty="0">
                <a:solidFill>
                  <a:srgbClr val="000000"/>
                </a:solidFill>
                <a:latin typeface="Arial"/>
                <a:ea typeface="DejaVu Sans"/>
              </a:rPr>
              <a:t> S </a:t>
            </a:r>
            <a:r>
              <a:rPr lang="en-US" sz="2800" b="0" strike="noStrike" spc="-1" dirty="0" err="1">
                <a:solidFill>
                  <a:srgbClr val="000000"/>
                </a:solidFill>
                <a:latin typeface="Arial"/>
                <a:ea typeface="DejaVu Sans"/>
              </a:rPr>
              <a:t>khác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không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thì</a:t>
            </a:r>
            <a:r>
              <a:rPr lang="en-US" sz="2800" b="0" strike="noStrike" spc="-1" dirty="0">
                <a:solidFill>
                  <a:srgbClr val="000000"/>
                </a:solidFill>
                <a:latin typeface="Arial"/>
                <a:ea typeface="DejaVu Sans"/>
              </a:rPr>
              <a:t> S = e(H)’. </a:t>
            </a:r>
            <a:r>
              <a:rPr lang="en-US" sz="2800" b="0" strike="noStrike" spc="-1" dirty="0" err="1">
                <a:solidFill>
                  <a:srgbClr val="000000"/>
                </a:solidFill>
                <a:latin typeface="Arial"/>
                <a:ea typeface="DejaVu Sans"/>
              </a:rPr>
              <a:t>Khi</a:t>
            </a:r>
            <a:r>
              <a:rPr lang="en-US" sz="2800" b="0" strike="noStrike" spc="-1" dirty="0">
                <a:solidFill>
                  <a:srgbClr val="000000"/>
                </a:solidFill>
                <a:latin typeface="Arial"/>
                <a:ea typeface="DejaVu Sans"/>
              </a:rPr>
              <a:t> 1 </a:t>
            </a:r>
            <a:r>
              <a:rPr lang="en-US" sz="2800" b="0" strike="noStrike" spc="-1" dirty="0" err="1">
                <a:solidFill>
                  <a:srgbClr val="000000"/>
                </a:solidFill>
                <a:latin typeface="Arial"/>
                <a:ea typeface="DejaVu Sans"/>
              </a:rPr>
              <a:t>sai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thì</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trong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tổ</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hợp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gây</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sai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chỉ</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1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trí</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bằng</a:t>
            </a:r>
            <a:r>
              <a:rPr lang="en-US" sz="2800" b="0" strike="noStrike" spc="-1" dirty="0">
                <a:solidFill>
                  <a:srgbClr val="000000"/>
                </a:solidFill>
                <a:latin typeface="Arial"/>
                <a:ea typeface="DejaVu Sans"/>
              </a:rPr>
              <a:t> 1 </a:t>
            </a:r>
            <a:r>
              <a:rPr lang="en-US" sz="2800" b="0" strike="noStrike" spc="-1" dirty="0" err="1">
                <a:solidFill>
                  <a:srgbClr val="000000"/>
                </a:solidFill>
                <a:latin typeface="Arial"/>
                <a:ea typeface="DejaVu Sans"/>
              </a:rPr>
              <a:t>nên</a:t>
            </a:r>
            <a:r>
              <a:rPr lang="en-US" sz="2800" b="0" strike="noStrike" spc="-1" dirty="0">
                <a:solidFill>
                  <a:srgbClr val="000000"/>
                </a:solidFill>
                <a:latin typeface="Arial"/>
                <a:ea typeface="DejaVu Sans"/>
              </a:rPr>
              <a:t> S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tổ</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hợp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phân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chỉ</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ra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trí</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sai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Vậy</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chỉ</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cần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chuyên</a:t>
            </a:r>
            <a:r>
              <a:rPr lang="en-US" sz="2800" b="0" strike="noStrike" spc="-1" dirty="0">
                <a:solidFill>
                  <a:srgbClr val="000000"/>
                </a:solidFill>
                <a:latin typeface="Arial"/>
                <a:ea typeface="DejaVu Sans"/>
              </a:rPr>
              <a:t> S sang </a:t>
            </a:r>
            <a:r>
              <a:rPr lang="en-US" sz="2800" b="0" strike="noStrike" spc="-1" dirty="0" err="1">
                <a:solidFill>
                  <a:srgbClr val="000000"/>
                </a:solidFill>
                <a:latin typeface="Arial"/>
                <a:ea typeface="DejaVu Sans"/>
              </a:rPr>
              <a:t>tổ</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hợp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phân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dài</a:t>
            </a:r>
            <a:r>
              <a:rPr lang="en-US" sz="2800" b="0" strike="noStrike" spc="-1" dirty="0">
                <a:solidFill>
                  <a:srgbClr val="000000"/>
                </a:solidFill>
                <a:latin typeface="Arial"/>
                <a:ea typeface="DejaVu Sans"/>
              </a:rPr>
              <a:t> N </a:t>
            </a:r>
            <a:r>
              <a:rPr lang="en-US" sz="2800" b="0" strike="noStrike" spc="-1" dirty="0" err="1">
                <a:solidFill>
                  <a:srgbClr val="000000"/>
                </a:solidFill>
                <a:latin typeface="Arial"/>
                <a:ea typeface="DejaVu Sans"/>
              </a:rPr>
              <a:t>và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1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trí</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bằng</a:t>
            </a:r>
            <a:r>
              <a:rPr lang="en-US" sz="2800" b="0" strike="noStrike" spc="-1" dirty="0">
                <a:solidFill>
                  <a:srgbClr val="000000"/>
                </a:solidFill>
                <a:latin typeface="Arial"/>
                <a:ea typeface="DejaVu Sans"/>
              </a:rPr>
              <a:t> 1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trí</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sai</a:t>
            </a:r>
            <a:r>
              <a:rPr lang="en-US" sz="2800" b="0" strike="noStrike" spc="-1" dirty="0">
                <a:solidFill>
                  <a:srgbClr val="000000"/>
                </a:solidFill>
                <a:latin typeface="Arial"/>
                <a:ea typeface="DejaVu Sans"/>
              </a:rPr>
              <a:t> ta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tổ</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hợp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gây</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sai</a:t>
            </a:r>
            <a:r>
              <a:rPr lang="en-US" sz="2800" b="0" strike="noStrike" spc="-1" dirty="0">
                <a:solidFill>
                  <a:srgbClr val="000000"/>
                </a:solidFill>
                <a:latin typeface="Arial"/>
                <a:ea typeface="DejaVu Sans"/>
              </a:rPr>
              <a:t> e. a = b + e</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5.9. Mã Hamming</a:t>
            </a:r>
            <a:endParaRPr lang="en-US" sz="4400" b="0" strike="noStrike" spc="-1">
              <a:latin typeface="Arial"/>
            </a:endParaRPr>
          </a:p>
        </p:txBody>
      </p:sp>
      <p:sp>
        <p:nvSpPr>
          <p:cNvPr id="488"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sp>
      <p:sp>
        <p:nvSpPr>
          <p:cNvPr id="489" name="CustomShape 3"/>
          <p:cNvSpPr/>
          <p:nvPr/>
        </p:nvSpPr>
        <p:spPr>
          <a:xfrm>
            <a:off x="838080" y="1825560"/>
            <a:ext cx="10509480" cy="43452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pic>
        <p:nvPicPr>
          <p:cNvPr id="490" name="Picture 3"/>
          <p:cNvPicPr/>
          <p:nvPr/>
        </p:nvPicPr>
        <p:blipFill>
          <a:blip r:embed="rId3"/>
          <a:srcRect l="18486"/>
          <a:stretch/>
        </p:blipFill>
        <p:spPr>
          <a:xfrm>
            <a:off x="2738880" y="3821040"/>
            <a:ext cx="3006360" cy="1051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5.9. Mã Hamming</a:t>
            </a:r>
            <a:endParaRPr lang="en-US" sz="4400" b="0" strike="noStrike" spc="-1">
              <a:latin typeface="Arial"/>
            </a:endParaRPr>
          </a:p>
        </p:txBody>
      </p:sp>
      <p:sp>
        <p:nvSpPr>
          <p:cNvPr id="492"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Giải phương trình trên ta có:</a:t>
            </a:r>
            <a:endParaRPr lang="en-US" sz="2800" b="0" strike="noStrike" spc="-1">
              <a:latin typeface="Arial"/>
            </a:endParaRPr>
          </a:p>
          <a:p>
            <a:pPr marL="432000" lvl="1" indent="-21492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x = m1+ m2+ m4</a:t>
            </a:r>
            <a:endParaRPr lang="en-US" sz="2800" b="0" strike="noStrike" spc="-1">
              <a:latin typeface="Arial"/>
            </a:endParaRPr>
          </a:p>
          <a:p>
            <a:pPr marL="432000" lvl="1" indent="-21492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y = m1+m3+m4</a:t>
            </a:r>
            <a:endParaRPr lang="en-US" sz="2800" b="0" strike="noStrike" spc="-1">
              <a:latin typeface="Arial"/>
            </a:endParaRPr>
          </a:p>
          <a:p>
            <a:pPr marL="432000" lvl="1" indent="-21492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z= m2+m3+m4</a:t>
            </a:r>
            <a:endParaRPr lang="en-US" sz="2800" b="0" strike="noStrike" spc="-1">
              <a:latin typeface="Arial"/>
            </a:endParaRPr>
          </a:p>
          <a:p>
            <a:pPr marL="432000" lvl="1" indent="-21492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Vậy:        a = {m1+m2+m4, m1+m3+m4, m1, m2+m3+m4, m2, m3, m4} </a:t>
            </a:r>
            <a:endParaRPr lang="en-US" sz="2800" b="0" strike="noStrike" spc="-1">
              <a:latin typeface="Arial"/>
            </a:endParaRPr>
          </a:p>
          <a:p>
            <a:pPr marL="432000" lvl="1" indent="-21492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Với các tổ hợp mang tin {0000, 0001,.., 1111}, các từ mã sẽ là {0000000, 1101001,.., 1111111}</a:t>
            </a:r>
            <a:endParaRPr lang="en-US" sz="2800" b="0" strike="noStrike" spc="-1">
              <a:latin typeface="Arial"/>
            </a:endParaRPr>
          </a:p>
          <a:p>
            <a:pPr marL="432000" lvl="1" indent="-21492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Khi truyền từ mã 1101001 sai ở vị trí 2 sẽ thành 100100</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5.9. Mã Hamming</a:t>
            </a:r>
            <a:endParaRPr lang="en-US" sz="4400" b="0" strike="noStrike" spc="-1">
              <a:latin typeface="Arial"/>
            </a:endParaRPr>
          </a:p>
        </p:txBody>
      </p:sp>
      <p:sp>
        <p:nvSpPr>
          <p:cNvPr id="494"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Giải phương trình trên ta có:</a:t>
            </a:r>
            <a:endParaRPr lang="en-US" sz="2800" b="0" strike="noStrike" spc="-1">
              <a:latin typeface="Arial"/>
            </a:endParaRPr>
          </a:p>
          <a:p>
            <a:pPr marL="432000" lvl="1" indent="-21492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x = m1+ m2+ m4</a:t>
            </a:r>
            <a:endParaRPr lang="en-US" sz="2800" b="0" strike="noStrike" spc="-1">
              <a:latin typeface="Arial"/>
            </a:endParaRPr>
          </a:p>
          <a:p>
            <a:pPr marL="432000" lvl="1" indent="-21492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y = m1+m3+m4</a:t>
            </a:r>
            <a:endParaRPr lang="en-US" sz="2800" b="0" strike="noStrike" spc="-1">
              <a:latin typeface="Arial"/>
            </a:endParaRPr>
          </a:p>
          <a:p>
            <a:pPr marL="432000" lvl="1" indent="-21492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z= m2+m3+m4</a:t>
            </a:r>
            <a:endParaRPr lang="en-US" sz="2800" b="0" strike="noStrike" spc="-1">
              <a:latin typeface="Arial"/>
            </a:endParaRPr>
          </a:p>
          <a:p>
            <a:pPr marL="432000" lvl="1" indent="-21492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Vậy:        a = {m1+m2+m4, m1+m3+m4, m1, m2+m3+m4, m2, m3, m4} </a:t>
            </a:r>
            <a:endParaRPr lang="en-US" sz="2800" b="0" strike="noStrike" spc="-1">
              <a:latin typeface="Arial"/>
            </a:endParaRPr>
          </a:p>
          <a:p>
            <a:pPr marL="432000" lvl="1" indent="-21492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Với các tổ hợp mang tin {0000, 0001,.., 1111}, các từ mã sẽ là {0000000, 1101001,.., 1111111}</a:t>
            </a:r>
            <a:endParaRPr lang="en-US" sz="2800" b="0" strike="noStrike" spc="-1">
              <a:latin typeface="Arial"/>
            </a:endParaRPr>
          </a:p>
          <a:p>
            <a:pPr marL="432000" lvl="1" indent="-21492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Khi truyền từ mã 1101001 sai ở vị trí 2 sẽ thành 100100. S = 010 → sai ở vị trí 2.</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5.10.Mã vòng (cyclic code)</a:t>
            </a:r>
            <a:endParaRPr lang="en-US" sz="4400" b="0" strike="noStrike" spc="-1">
              <a:latin typeface="Arial"/>
            </a:endParaRPr>
          </a:p>
        </p:txBody>
      </p:sp>
      <p:sp>
        <p:nvSpPr>
          <p:cNvPr id="496"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5.10.1. Trường Galois</a:t>
            </a:r>
            <a:endParaRPr lang="en-US" sz="2800" b="0" strike="noStrike" spc="-1">
              <a:latin typeface="Arial"/>
            </a:endParaRPr>
          </a:p>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5.10.2. Mã vòng</a:t>
            </a:r>
            <a:endParaRPr lang="en-US" sz="2800" b="0" strike="noStrike" spc="-1">
              <a:latin typeface="Arial"/>
            </a:endParaRPr>
          </a:p>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5.10.3. Mã hóa và giải mã</a:t>
            </a:r>
            <a:endParaRPr lang="en-US" sz="2800" b="0" strike="noStrike" spc="-1">
              <a:latin typeface="Arial"/>
            </a:endParaRPr>
          </a:p>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5.10.4. Mã CRC.</a:t>
            </a:r>
            <a:endParaRPr lang="en-US" sz="2800" b="0" strike="noStrike" spc="-1">
              <a:latin typeface="Arial"/>
            </a:endParaRPr>
          </a:p>
          <a:p>
            <a:pPr>
              <a:lnSpc>
                <a:spcPct val="90000"/>
              </a:lnSpc>
              <a:spcBef>
                <a:spcPts val="1001"/>
              </a:spcBef>
            </a:pP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5.10.1 Trường Galois (Galois Field)</a:t>
            </a:r>
            <a:endParaRPr lang="en-US" sz="4400" b="0" strike="noStrike" spc="-1">
              <a:latin typeface="Arial"/>
            </a:endParaRPr>
          </a:p>
        </p:txBody>
      </p:sp>
      <p:sp>
        <p:nvSpPr>
          <p:cNvPr id="498"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Trường là một tập hợp các phần tử và hai phép toán cộng và nhân thỏa mãn các luật sau:</a:t>
            </a:r>
            <a:endParaRPr lang="en-US" sz="28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Đóng (hợp thành trong): Tổng hoặc tích của hai phần tử bất kỳ của tập các phần tử của trường cũng là một phần tử thuộc tập các phần tử này.</a:t>
            </a:r>
            <a:endParaRPr lang="en-US" sz="24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Giao hoán:  (ab = ba và a+b = b+a)</a:t>
            </a:r>
            <a:endParaRPr lang="en-US" sz="24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Kết hợp:  (a(bc) = (ab)c, và a + (b + c) = (a + b) + c)</a:t>
            </a:r>
            <a:endParaRPr lang="en-US" sz="24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Phân bố: a(b + c) = ab + ac.</a:t>
            </a:r>
            <a:endParaRPr lang="en-US" sz="24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Có phần tử trung hòa của phép cộng và phép nhân (0 và 1) sao cho a + 0 = a và 1a = a cho mọi phần tử của tập phần tử của trường.</a:t>
            </a:r>
            <a:endParaRPr lang="en-US" sz="24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Tồn tại phần tử đảo của phép cộng và phép nhân cho mọi phần tử thuộc tập phần tử của trường. Cho a là một phần tử thuộc tập phần tử của trường, tồn tại b và c, sao cho a + b =0 và ac =1; b là phần tuwr đảo của phép cộng, c là phần tử đảo của phép nhận của a.</a:t>
            </a:r>
            <a:endParaRPr lang="en-US" sz="2400" b="0" strike="noStrike" spc="-1">
              <a:latin typeface="Arial"/>
            </a:endParaRPr>
          </a:p>
          <a:p>
            <a:pPr marL="1143000" lvl="2" indent="-222480">
              <a:lnSpc>
                <a:spcPct val="90000"/>
              </a:lnSpc>
              <a:spcBef>
                <a:spcPts val="499"/>
              </a:spcBef>
              <a:buClr>
                <a:srgbClr val="000000"/>
              </a:buClr>
              <a:buFont typeface="Arial"/>
              <a:buChar char="•"/>
            </a:pPr>
            <a:r>
              <a:rPr lang="en-US" sz="2000" b="0" strike="noStrike" spc="-1">
                <a:solidFill>
                  <a:srgbClr val="000000"/>
                </a:solidFill>
                <a:latin typeface="Calibri"/>
                <a:ea typeface="DejaVu Sans"/>
              </a:rPr>
              <a:t>Ví dụ tập các số thực với hai phép toán cộng và nhân tạo thành 1 trường</a:t>
            </a:r>
            <a:endParaRPr lang="en-US" sz="2000" b="0" strike="noStrike" spc="-1">
              <a:latin typeface="Arial"/>
            </a:endParaRPr>
          </a:p>
          <a:p>
            <a:pPr marL="1143000" lvl="2"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Câu hỏi: tập số nguyên có lập thành 1 trường với hai phép toán cộng và nhân không?</a:t>
            </a:r>
            <a:r>
              <a:rPr lang="en-US" sz="2000" b="0" strike="noStrike" spc="-1">
                <a:solidFill>
                  <a:srgbClr val="000000"/>
                </a:solidFill>
                <a:latin typeface="Calibri"/>
                <a:ea typeface="DejaVu Sans"/>
              </a:rPr>
              <a:t> </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5.10.1 Galois field</a:t>
            </a:r>
            <a:endParaRPr lang="en-US" sz="4400" b="0" strike="noStrike" spc="-1">
              <a:latin typeface="Arial"/>
            </a:endParaRPr>
          </a:p>
        </p:txBody>
      </p:sp>
      <p:sp>
        <p:nvSpPr>
          <p:cNvPr id="500"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499"/>
              </a:spcBef>
            </a:pPr>
            <a:endParaRPr lang="en-US" sz="1800" b="0" strike="noStrike" spc="-1">
              <a:latin typeface="Arial"/>
            </a:endParaRPr>
          </a:p>
          <a:p>
            <a:pPr marL="457200">
              <a:lnSpc>
                <a:spcPct val="90000"/>
              </a:lnSpc>
              <a:spcBef>
                <a:spcPts val="499"/>
              </a:spcBef>
            </a:pPr>
            <a:endParaRPr lang="en-US" sz="1800" b="0" strike="noStrike" spc="-1">
              <a:latin typeface="Arial"/>
            </a:endParaRPr>
          </a:p>
        </p:txBody>
      </p:sp>
      <p:sp>
        <p:nvSpPr>
          <p:cNvPr id="501" name="CustomShape 3"/>
          <p:cNvSpPr/>
          <p:nvPr/>
        </p:nvSpPr>
        <p:spPr>
          <a:xfrm>
            <a:off x="838080" y="1825560"/>
            <a:ext cx="10509480" cy="43452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5.10.2 Mã vòng (cyclic code)</a:t>
            </a:r>
            <a:endParaRPr lang="en-US" sz="4400" b="0" strike="noStrike" spc="-1">
              <a:latin typeface="Arial"/>
            </a:endParaRPr>
          </a:p>
        </p:txBody>
      </p:sp>
      <p:sp>
        <p:nvSpPr>
          <p:cNvPr id="503"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2480">
              <a:lnSpc>
                <a:spcPct val="90000"/>
              </a:lnSpc>
              <a:spcBef>
                <a:spcPts val="499"/>
              </a:spcBef>
              <a:buClr>
                <a:srgbClr val="000000"/>
              </a:buClr>
              <a:buFont typeface="Arial"/>
              <a:buChar char="•"/>
            </a:pPr>
            <a:r>
              <a:rPr lang="en-US" sz="2800" b="0" i="1" strike="noStrike" spc="-1">
                <a:solidFill>
                  <a:srgbClr val="000000"/>
                </a:solidFill>
                <a:latin typeface="Calibri"/>
                <a:ea typeface="DejaVu Sans"/>
              </a:rPr>
              <a:t> </a:t>
            </a:r>
            <a:endParaRPr lang="en-US" sz="2800" b="0" strike="noStrike" spc="-1">
              <a:latin typeface="Arial"/>
            </a:endParaRPr>
          </a:p>
          <a:p>
            <a:pPr marL="457200">
              <a:lnSpc>
                <a:spcPct val="90000"/>
              </a:lnSpc>
              <a:spcBef>
                <a:spcPts val="499"/>
              </a:spcBef>
            </a:pPr>
            <a:endParaRPr lang="en-US" sz="2800" b="0" strike="noStrike" spc="-1">
              <a:latin typeface="Arial"/>
            </a:endParaRPr>
          </a:p>
          <a:p>
            <a:pPr marL="457200">
              <a:lnSpc>
                <a:spcPct val="90000"/>
              </a:lnSpc>
              <a:spcBef>
                <a:spcPts val="1001"/>
              </a:spcBef>
            </a:pPr>
            <a:endParaRPr lang="en-US" sz="2800" b="0" strike="noStrike" spc="-1">
              <a:latin typeface="Arial"/>
            </a:endParaRPr>
          </a:p>
        </p:txBody>
      </p:sp>
      <p:sp>
        <p:nvSpPr>
          <p:cNvPr id="504" name="CustomShape 3"/>
          <p:cNvSpPr/>
          <p:nvPr/>
        </p:nvSpPr>
        <p:spPr>
          <a:xfrm>
            <a:off x="838080" y="1825560"/>
            <a:ext cx="10509480" cy="43452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5.10.2 Mã vòng (cyclic code)</a:t>
            </a:r>
            <a:endParaRPr lang="en-US" sz="4400" b="0" strike="noStrike" spc="-1">
              <a:latin typeface="Arial"/>
            </a:endParaRPr>
          </a:p>
        </p:txBody>
      </p:sp>
      <p:sp>
        <p:nvSpPr>
          <p:cNvPr id="506"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2480">
              <a:lnSpc>
                <a:spcPct val="90000"/>
              </a:lnSpc>
              <a:spcBef>
                <a:spcPts val="499"/>
              </a:spcBef>
              <a:buClr>
                <a:srgbClr val="000000"/>
              </a:buClr>
              <a:buFont typeface="Arial"/>
              <a:buChar char="•"/>
            </a:pPr>
            <a:r>
              <a:rPr lang="en-US" sz="2800" b="0" i="1" strike="noStrike" spc="-1">
                <a:solidFill>
                  <a:srgbClr val="000000"/>
                </a:solidFill>
                <a:latin typeface="Calibri"/>
                <a:ea typeface="DejaVu Sans"/>
              </a:rPr>
              <a:t> </a:t>
            </a:r>
            <a:endParaRPr lang="en-US" sz="2800" b="0" strike="noStrike" spc="-1">
              <a:latin typeface="Arial"/>
            </a:endParaRPr>
          </a:p>
          <a:p>
            <a:pPr marL="457200">
              <a:lnSpc>
                <a:spcPct val="90000"/>
              </a:lnSpc>
              <a:spcBef>
                <a:spcPts val="499"/>
              </a:spcBef>
            </a:pPr>
            <a:endParaRPr lang="en-US" sz="2800" b="0" strike="noStrike" spc="-1">
              <a:latin typeface="Arial"/>
            </a:endParaRPr>
          </a:p>
          <a:p>
            <a:pPr marL="457200">
              <a:lnSpc>
                <a:spcPct val="90000"/>
              </a:lnSpc>
              <a:spcBef>
                <a:spcPts val="1001"/>
              </a:spcBef>
            </a:pPr>
            <a:endParaRPr lang="en-US" sz="2800" b="0" strike="noStrike" spc="-1">
              <a:latin typeface="Arial"/>
            </a:endParaRPr>
          </a:p>
        </p:txBody>
      </p:sp>
      <p:sp>
        <p:nvSpPr>
          <p:cNvPr id="507" name="CustomShape 3"/>
          <p:cNvSpPr/>
          <p:nvPr/>
        </p:nvSpPr>
        <p:spPr>
          <a:xfrm>
            <a:off x="838080" y="1825560"/>
            <a:ext cx="10509480" cy="43452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 name="Picture 4"/>
          <p:cNvPicPr/>
          <p:nvPr/>
        </p:nvPicPr>
        <p:blipFill>
          <a:blip r:embed="rId3"/>
          <a:srcRect l="3237" t="3589" b="2627"/>
          <a:stretch/>
        </p:blipFill>
        <p:spPr>
          <a:xfrm>
            <a:off x="3505200" y="1524000"/>
            <a:ext cx="7299000" cy="2006280"/>
          </a:xfrm>
          <a:prstGeom prst="rect">
            <a:avLst/>
          </a:prstGeom>
          <a:ln>
            <a:noFill/>
          </a:ln>
        </p:spPr>
      </p:pic>
      <p:sp>
        <p:nvSpPr>
          <p:cNvPr id="398" name="CustomShape 1"/>
          <p:cNvSpPr/>
          <p:nvPr/>
        </p:nvSpPr>
        <p:spPr>
          <a:xfrm>
            <a:off x="838080" y="365040"/>
            <a:ext cx="10509480" cy="100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5.1. Mở đầu (Cont.) </a:t>
            </a:r>
            <a:endParaRPr lang="en-US" sz="4400" b="0" strike="noStrike" spc="-1">
              <a:latin typeface="Arial"/>
            </a:endParaRPr>
          </a:p>
        </p:txBody>
      </p:sp>
      <p:sp>
        <p:nvSpPr>
          <p:cNvPr id="399"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47500" lnSpcReduction="20000"/>
          </a:bodyPr>
          <a:lstStyle/>
          <a:p>
            <a:pPr marL="228600" indent="-222480">
              <a:lnSpc>
                <a:spcPct val="90000"/>
              </a:lnSpc>
              <a:spcBef>
                <a:spcPts val="1001"/>
              </a:spcBef>
              <a:buClr>
                <a:srgbClr val="000000"/>
              </a:buClr>
              <a:buFont typeface="Arial"/>
              <a:buChar char="•"/>
            </a:pPr>
            <a:r>
              <a:rPr lang="en-US" sz="3800" b="0" strike="noStrike" spc="-1" dirty="0" err="1">
                <a:solidFill>
                  <a:srgbClr val="000000"/>
                </a:solidFill>
                <a:latin typeface="Calibri"/>
                <a:ea typeface="DejaVu Sans"/>
              </a:rPr>
              <a:t>Hệ</a:t>
            </a:r>
            <a:r>
              <a:rPr lang="en-US" sz="3800" b="0" strike="noStrike" spc="-1" dirty="0">
                <a:solidFill>
                  <a:srgbClr val="000000"/>
                </a:solidFill>
                <a:latin typeface="Calibri"/>
                <a:ea typeface="DejaVu Sans"/>
              </a:rPr>
              <a:t> </a:t>
            </a:r>
            <a:r>
              <a:rPr lang="en-US" sz="3800" b="0" strike="noStrike" spc="-1" dirty="0" err="1">
                <a:solidFill>
                  <a:srgbClr val="000000"/>
                </a:solidFill>
                <a:latin typeface="Calibri"/>
                <a:ea typeface="DejaVu Sans"/>
              </a:rPr>
              <a:t>thống</a:t>
            </a:r>
            <a:r>
              <a:rPr lang="en-US" sz="3800" b="0" strike="noStrike" spc="-1" dirty="0">
                <a:solidFill>
                  <a:srgbClr val="000000"/>
                </a:solidFill>
                <a:latin typeface="Calibri"/>
                <a:ea typeface="DejaVu Sans"/>
              </a:rPr>
              <a:t> </a:t>
            </a:r>
            <a:r>
              <a:rPr lang="en-US" sz="3800" b="0" strike="noStrike" spc="-1" dirty="0" err="1">
                <a:solidFill>
                  <a:srgbClr val="000000"/>
                </a:solidFill>
                <a:latin typeface="Calibri"/>
                <a:ea typeface="DejaVu Sans"/>
              </a:rPr>
              <a:t>truyền</a:t>
            </a:r>
            <a:r>
              <a:rPr lang="en-US" sz="3800" b="0" strike="noStrike" spc="-1" dirty="0">
                <a:solidFill>
                  <a:srgbClr val="000000"/>
                </a:solidFill>
                <a:latin typeface="Calibri"/>
                <a:ea typeface="DejaVu Sans"/>
              </a:rPr>
              <a:t> </a:t>
            </a:r>
            <a:endParaRPr lang="en-US" sz="3800" b="0" strike="noStrike" spc="-1" dirty="0">
              <a:latin typeface="Arial"/>
            </a:endParaRPr>
          </a:p>
          <a:p>
            <a:pPr>
              <a:lnSpc>
                <a:spcPct val="90000"/>
              </a:lnSpc>
              <a:spcBef>
                <a:spcPts val="1001"/>
              </a:spcBef>
            </a:pPr>
            <a:endParaRPr lang="en-US" sz="3800" b="0" strike="noStrike" spc="-1" dirty="0">
              <a:latin typeface="Arial"/>
            </a:endParaRPr>
          </a:p>
          <a:p>
            <a:pPr>
              <a:lnSpc>
                <a:spcPct val="90000"/>
              </a:lnSpc>
              <a:spcBef>
                <a:spcPts val="1001"/>
              </a:spcBef>
            </a:pPr>
            <a:endParaRPr lang="en-US" sz="3800" b="0" strike="noStrike" spc="-1" dirty="0">
              <a:latin typeface="Arial"/>
            </a:endParaRPr>
          </a:p>
          <a:p>
            <a:pPr>
              <a:lnSpc>
                <a:spcPct val="90000"/>
              </a:lnSpc>
              <a:spcBef>
                <a:spcPts val="1001"/>
              </a:spcBef>
            </a:pPr>
            <a:endParaRPr lang="en-US" sz="3800" b="0" strike="noStrike" spc="-1" dirty="0">
              <a:latin typeface="Arial"/>
            </a:endParaRPr>
          </a:p>
          <a:p>
            <a:pPr>
              <a:lnSpc>
                <a:spcPct val="90000"/>
              </a:lnSpc>
              <a:spcBef>
                <a:spcPts val="1001"/>
              </a:spcBef>
            </a:pPr>
            <a:endParaRPr lang="en-US" sz="3800" b="0" strike="noStrike" spc="-1" dirty="0">
              <a:latin typeface="Arial"/>
            </a:endParaRPr>
          </a:p>
          <a:p>
            <a:pPr marL="228600" indent="-222480">
              <a:lnSpc>
                <a:spcPct val="90000"/>
              </a:lnSpc>
              <a:spcBef>
                <a:spcPts val="1001"/>
              </a:spcBef>
              <a:buClr>
                <a:srgbClr val="000000"/>
              </a:buClr>
              <a:buFont typeface="Arial"/>
              <a:buChar char="•"/>
            </a:pPr>
            <a:r>
              <a:rPr lang="en-US" sz="3800" b="0" strike="noStrike" spc="-1" dirty="0" err="1">
                <a:solidFill>
                  <a:srgbClr val="000000"/>
                </a:solidFill>
                <a:latin typeface="Calibri"/>
                <a:ea typeface="DejaVu Sans"/>
              </a:rPr>
              <a:t>Bộ</a:t>
            </a:r>
            <a:r>
              <a:rPr lang="en-US" sz="3800" b="0" strike="noStrike" spc="-1" dirty="0">
                <a:solidFill>
                  <a:srgbClr val="000000"/>
                </a:solidFill>
                <a:latin typeface="Calibri"/>
                <a:ea typeface="DejaVu Sans"/>
              </a:rPr>
              <a:t> </a:t>
            </a:r>
            <a:r>
              <a:rPr lang="en-US" sz="3800" b="0" strike="noStrike" spc="-1" dirty="0" err="1">
                <a:solidFill>
                  <a:srgbClr val="000000"/>
                </a:solidFill>
                <a:latin typeface="Calibri"/>
                <a:ea typeface="DejaVu Sans"/>
              </a:rPr>
              <a:t>mã</a:t>
            </a:r>
            <a:r>
              <a:rPr lang="en-US" sz="3800" b="0" strike="noStrike" spc="-1" dirty="0">
                <a:solidFill>
                  <a:srgbClr val="000000"/>
                </a:solidFill>
                <a:latin typeface="Calibri"/>
                <a:ea typeface="DejaVu Sans"/>
              </a:rPr>
              <a:t> </a:t>
            </a:r>
            <a:r>
              <a:rPr lang="en-US" sz="3800" b="0" strike="noStrike" spc="-1" dirty="0" err="1">
                <a:solidFill>
                  <a:srgbClr val="000000"/>
                </a:solidFill>
                <a:latin typeface="Calibri"/>
                <a:ea typeface="DejaVu Sans"/>
              </a:rPr>
              <a:t>hóa</a:t>
            </a:r>
            <a:r>
              <a:rPr lang="en-US" sz="3800" b="0" strike="noStrike" spc="-1" dirty="0">
                <a:solidFill>
                  <a:srgbClr val="000000"/>
                </a:solidFill>
                <a:latin typeface="Calibri"/>
                <a:ea typeface="DejaVu Sans"/>
              </a:rPr>
              <a:t> </a:t>
            </a:r>
            <a:r>
              <a:rPr lang="en-US" sz="3800" b="0" strike="noStrike" spc="-1" dirty="0" err="1">
                <a:solidFill>
                  <a:srgbClr val="000000"/>
                </a:solidFill>
                <a:latin typeface="Calibri"/>
                <a:ea typeface="DejaVu Sans"/>
              </a:rPr>
              <a:t>kênh</a:t>
            </a:r>
            <a:r>
              <a:rPr lang="en-US" sz="3800" b="0" strike="noStrike" spc="-1" dirty="0">
                <a:solidFill>
                  <a:srgbClr val="000000"/>
                </a:solidFill>
                <a:latin typeface="Calibri"/>
                <a:ea typeface="DejaVu Sans"/>
              </a:rPr>
              <a:t>:</a:t>
            </a:r>
            <a:endParaRPr lang="en-US" sz="3800" b="0" strike="noStrike" spc="-1" dirty="0">
              <a:latin typeface="Arial"/>
            </a:endParaRPr>
          </a:p>
          <a:p>
            <a:pPr marL="685800" lvl="1" indent="-222480">
              <a:lnSpc>
                <a:spcPct val="90000"/>
              </a:lnSpc>
              <a:spcBef>
                <a:spcPts val="499"/>
              </a:spcBef>
              <a:buClr>
                <a:srgbClr val="000000"/>
              </a:buClr>
              <a:buFont typeface="Arial"/>
              <a:buChar char="•"/>
            </a:pPr>
            <a:r>
              <a:rPr lang="en-US" sz="3400" b="0" strike="noStrike" spc="-1" dirty="0" err="1">
                <a:solidFill>
                  <a:srgbClr val="000000"/>
                </a:solidFill>
                <a:latin typeface="Calibri"/>
                <a:ea typeface="DejaVu Sans"/>
              </a:rPr>
              <a:t>Đầu</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vào</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của</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bộ</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mã</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hóa</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kênh</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là</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đầu</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ra</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của</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bộ</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mã</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nguồn</a:t>
            </a:r>
            <a:endParaRPr lang="en-US" sz="3400" b="0" strike="noStrike" spc="-1" dirty="0">
              <a:latin typeface="Arial"/>
            </a:endParaRPr>
          </a:p>
          <a:p>
            <a:pPr marL="1143000" lvl="2" indent="-222480">
              <a:lnSpc>
                <a:spcPct val="90000"/>
              </a:lnSpc>
              <a:spcBef>
                <a:spcPts val="499"/>
              </a:spcBef>
              <a:buClr>
                <a:srgbClr val="000000"/>
              </a:buClr>
              <a:buFont typeface="Arial"/>
              <a:buChar char="•"/>
            </a:pPr>
            <a:r>
              <a:rPr lang="en-US" sz="3200" b="0" strike="noStrike" spc="-1" dirty="0" err="1">
                <a:solidFill>
                  <a:srgbClr val="000000"/>
                </a:solidFill>
                <a:latin typeface="Calibri"/>
                <a:ea typeface="DejaVu Sans"/>
              </a:rPr>
              <a:t>Có</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hai</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cách</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tổ</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chức</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đưa</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các</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ký</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hiệu</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vào</a:t>
            </a:r>
            <a:r>
              <a:rPr lang="en-US" sz="3200" b="0" strike="noStrike" spc="-1" dirty="0">
                <a:solidFill>
                  <a:srgbClr val="000000"/>
                </a:solidFill>
                <a:latin typeface="Calibri"/>
                <a:ea typeface="DejaVu Sans"/>
              </a:rPr>
              <a:t>:</a:t>
            </a:r>
            <a:endParaRPr lang="en-US" sz="3200" b="0" strike="noStrike" spc="-1" dirty="0">
              <a:latin typeface="Arial"/>
            </a:endParaRPr>
          </a:p>
          <a:p>
            <a:pPr marL="1600200" lvl="3" indent="-222480">
              <a:lnSpc>
                <a:spcPct val="90000"/>
              </a:lnSpc>
              <a:spcBef>
                <a:spcPts val="499"/>
              </a:spcBef>
              <a:buClr>
                <a:srgbClr val="000000"/>
              </a:buClr>
              <a:buFont typeface="Arial"/>
              <a:buChar char="•"/>
            </a:pPr>
            <a:r>
              <a:rPr lang="en-US" sz="2900" b="0" strike="noStrike" spc="-1" dirty="0" err="1">
                <a:solidFill>
                  <a:srgbClr val="000000"/>
                </a:solidFill>
                <a:latin typeface="Calibri"/>
                <a:ea typeface="DejaVu Sans"/>
              </a:rPr>
              <a:t>Đưa</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trực</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tiếp</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đầu</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ra</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bộ</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mã</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nguồn</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vào</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đầu</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vào</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bộ</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mã</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kênh</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Cách</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này</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được</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gọi</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là</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mã</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liên</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tục</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Bộ</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mã</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hóa</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kênh</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liên</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tục</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nhận</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các</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ký</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hiệu</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mã</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vào</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và</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tạo</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các</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ký</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hiệu</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mã</a:t>
            </a:r>
            <a:r>
              <a:rPr lang="en-US" sz="2900" b="0" strike="noStrike" spc="-1" dirty="0">
                <a:solidFill>
                  <a:srgbClr val="000000"/>
                </a:solidFill>
                <a:latin typeface="Calibri"/>
                <a:ea typeface="DejaVu Sans"/>
              </a:rPr>
              <a:t> ở </a:t>
            </a:r>
            <a:r>
              <a:rPr lang="en-US" sz="2900" b="0" strike="noStrike" spc="-1" dirty="0" err="1">
                <a:solidFill>
                  <a:srgbClr val="000000"/>
                </a:solidFill>
                <a:latin typeface="Calibri"/>
                <a:ea typeface="DejaVu Sans"/>
              </a:rPr>
              <a:t>đầu</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ra.</a:t>
            </a:r>
            <a:endParaRPr lang="en-US" sz="2900" b="0" strike="noStrike" spc="-1" dirty="0">
              <a:latin typeface="Arial"/>
            </a:endParaRPr>
          </a:p>
          <a:p>
            <a:pPr marL="1600200" lvl="3" indent="-222480">
              <a:lnSpc>
                <a:spcPct val="90000"/>
              </a:lnSpc>
              <a:spcBef>
                <a:spcPts val="499"/>
              </a:spcBef>
              <a:buClr>
                <a:srgbClr val="000000"/>
              </a:buClr>
              <a:buFont typeface="Arial"/>
              <a:buChar char="•"/>
            </a:pPr>
            <a:r>
              <a:rPr lang="en-US" sz="2900" b="0" strike="noStrike" spc="-1" dirty="0">
                <a:solidFill>
                  <a:srgbClr val="000000"/>
                </a:solidFill>
                <a:latin typeface="Calibri"/>
                <a:ea typeface="DejaVu Sans"/>
              </a:rPr>
              <a:t>Chia </a:t>
            </a:r>
            <a:r>
              <a:rPr lang="en-US" sz="2900" b="0" strike="noStrike" spc="-1" dirty="0" err="1">
                <a:solidFill>
                  <a:srgbClr val="000000"/>
                </a:solidFill>
                <a:latin typeface="Calibri"/>
                <a:ea typeface="DejaVu Sans"/>
              </a:rPr>
              <a:t>chuỗi</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mã</a:t>
            </a:r>
            <a:r>
              <a:rPr lang="en-US" sz="2900" b="0" strike="noStrike" spc="-1" dirty="0">
                <a:solidFill>
                  <a:srgbClr val="000000"/>
                </a:solidFill>
                <a:latin typeface="Calibri"/>
                <a:ea typeface="DejaVu Sans"/>
              </a:rPr>
              <a:t> ở </a:t>
            </a:r>
            <a:r>
              <a:rPr lang="en-US" sz="2900" b="0" strike="noStrike" spc="-1" dirty="0" err="1">
                <a:solidFill>
                  <a:srgbClr val="000000"/>
                </a:solidFill>
                <a:latin typeface="Calibri"/>
                <a:ea typeface="DejaVu Sans"/>
              </a:rPr>
              <a:t>đầu</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ra</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bộ</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mã</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nguồn</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thành</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từng</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chuỗi</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dài</a:t>
            </a:r>
            <a:r>
              <a:rPr lang="en-US" sz="2900" b="0" strike="noStrike" spc="-1" dirty="0">
                <a:solidFill>
                  <a:srgbClr val="000000"/>
                </a:solidFill>
                <a:latin typeface="Calibri"/>
                <a:ea typeface="DejaVu Sans"/>
              </a:rPr>
              <a:t> L </a:t>
            </a:r>
            <a:r>
              <a:rPr lang="en-US" sz="2900" b="0" strike="noStrike" spc="-1" dirty="0" err="1">
                <a:solidFill>
                  <a:srgbClr val="000000"/>
                </a:solidFill>
                <a:latin typeface="Calibri"/>
                <a:ea typeface="DejaVu Sans"/>
              </a:rPr>
              <a:t>ký</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hiệu</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mã</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gọi</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là</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tổ</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hợp</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mang</a:t>
            </a:r>
            <a:r>
              <a:rPr lang="en-US" sz="2900" b="0" strike="noStrike" spc="-1" dirty="0">
                <a:solidFill>
                  <a:srgbClr val="000000"/>
                </a:solidFill>
                <a:latin typeface="Calibri"/>
                <a:ea typeface="DejaVu Sans"/>
              </a:rPr>
              <a:t> tin </a:t>
            </a:r>
            <a:r>
              <a:rPr lang="en-US" sz="2900" b="0" strike="noStrike" spc="-1" dirty="0" err="1">
                <a:solidFill>
                  <a:srgbClr val="000000"/>
                </a:solidFill>
                <a:latin typeface="Calibri"/>
                <a:ea typeface="DejaVu Sans"/>
              </a:rPr>
              <a:t>và</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đưa</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từng</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tổ</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hợp</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mang</a:t>
            </a:r>
            <a:r>
              <a:rPr lang="en-US" sz="2900" b="0" strike="noStrike" spc="-1" dirty="0">
                <a:solidFill>
                  <a:srgbClr val="000000"/>
                </a:solidFill>
                <a:latin typeface="Calibri"/>
                <a:ea typeface="DejaVu Sans"/>
              </a:rPr>
              <a:t> tin </a:t>
            </a:r>
            <a:r>
              <a:rPr lang="en-US" sz="2900" b="0" strike="noStrike" spc="-1" dirty="0" err="1">
                <a:solidFill>
                  <a:srgbClr val="000000"/>
                </a:solidFill>
                <a:latin typeface="Calibri"/>
                <a:ea typeface="DejaVu Sans"/>
              </a:rPr>
              <a:t>dài</a:t>
            </a:r>
            <a:r>
              <a:rPr lang="en-US" sz="2900" b="0" strike="noStrike" spc="-1" dirty="0">
                <a:solidFill>
                  <a:srgbClr val="000000"/>
                </a:solidFill>
                <a:latin typeface="Calibri"/>
                <a:ea typeface="DejaVu Sans"/>
              </a:rPr>
              <a:t> L </a:t>
            </a:r>
            <a:r>
              <a:rPr lang="en-US" sz="2900" b="0" strike="noStrike" spc="-1" dirty="0" err="1">
                <a:solidFill>
                  <a:srgbClr val="000000"/>
                </a:solidFill>
                <a:latin typeface="Calibri"/>
                <a:ea typeface="DejaVu Sans"/>
              </a:rPr>
              <a:t>vào</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bộ</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mã</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hóa</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kênh</a:t>
            </a:r>
            <a:r>
              <a:rPr lang="en-US" sz="2900" b="0" strike="noStrike" spc="-1" dirty="0">
                <a:solidFill>
                  <a:srgbClr val="000000"/>
                </a:solidFill>
                <a:latin typeface="Calibri"/>
                <a:ea typeface="DejaVu Sans"/>
              </a:rPr>
              <a:t>. Theo </a:t>
            </a:r>
            <a:r>
              <a:rPr lang="en-US" sz="2900" b="0" strike="noStrike" spc="-1" dirty="0" err="1">
                <a:solidFill>
                  <a:srgbClr val="000000"/>
                </a:solidFill>
                <a:latin typeface="Calibri"/>
                <a:ea typeface="DejaVu Sans"/>
              </a:rPr>
              <a:t>cách</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này</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mã</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được</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gọi</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là</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mã</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khối</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mã</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từng</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khối</a:t>
            </a:r>
            <a:r>
              <a:rPr lang="en-US" sz="2900" b="0" strike="noStrike" spc="-1" dirty="0">
                <a:solidFill>
                  <a:srgbClr val="000000"/>
                </a:solidFill>
                <a:latin typeface="Calibri"/>
                <a:ea typeface="DejaVu Sans"/>
              </a:rPr>
              <a:t> L </a:t>
            </a:r>
            <a:r>
              <a:rPr lang="en-US" sz="2900" b="0" strike="noStrike" spc="-1" dirty="0" err="1">
                <a:solidFill>
                  <a:srgbClr val="000000"/>
                </a:solidFill>
                <a:latin typeface="Calibri"/>
                <a:ea typeface="DejaVu Sans"/>
              </a:rPr>
              <a:t>ký</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hiệu</a:t>
            </a:r>
            <a:r>
              <a:rPr lang="en-US" sz="2900" b="0" strike="noStrike" spc="-1" dirty="0">
                <a:solidFill>
                  <a:srgbClr val="000000"/>
                </a:solidFill>
                <a:latin typeface="Calibri"/>
                <a:ea typeface="DejaVu Sans"/>
              </a:rPr>
              <a:t> </a:t>
            </a:r>
            <a:r>
              <a:rPr lang="en-US" sz="2900" b="0" strike="noStrike" spc="-1" dirty="0" err="1">
                <a:solidFill>
                  <a:srgbClr val="000000"/>
                </a:solidFill>
                <a:latin typeface="Calibri"/>
                <a:ea typeface="DejaVu Sans"/>
              </a:rPr>
              <a:t>mã</a:t>
            </a:r>
            <a:r>
              <a:rPr lang="en-US" sz="2900" b="0" strike="noStrike" spc="-1" dirty="0">
                <a:solidFill>
                  <a:srgbClr val="000000"/>
                </a:solidFill>
                <a:latin typeface="Calibri"/>
                <a:ea typeface="DejaVu Sans"/>
              </a:rPr>
              <a:t>).</a:t>
            </a:r>
            <a:endParaRPr lang="en-US" sz="2900" b="0" strike="noStrike" spc="-1" dirty="0">
              <a:latin typeface="Arial"/>
            </a:endParaRPr>
          </a:p>
          <a:p>
            <a:pPr marL="685800" lvl="1" indent="-222480">
              <a:lnSpc>
                <a:spcPct val="90000"/>
              </a:lnSpc>
              <a:spcBef>
                <a:spcPts val="499"/>
              </a:spcBef>
              <a:buClr>
                <a:srgbClr val="000000"/>
              </a:buClr>
              <a:buFont typeface="Arial"/>
              <a:buChar char="•"/>
            </a:pPr>
            <a:r>
              <a:rPr lang="en-US" sz="3400" b="0" strike="noStrike" spc="-1" dirty="0" err="1">
                <a:solidFill>
                  <a:srgbClr val="000000"/>
                </a:solidFill>
                <a:latin typeface="Calibri"/>
                <a:ea typeface="DejaVu Sans"/>
              </a:rPr>
              <a:t>Đầu</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ra</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bộ</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mã</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hóa</a:t>
            </a:r>
            <a:r>
              <a:rPr lang="en-US" sz="3400" b="0" strike="noStrike" spc="-1" dirty="0">
                <a:solidFill>
                  <a:srgbClr val="000000"/>
                </a:solidFill>
                <a:latin typeface="Calibri"/>
                <a:ea typeface="DejaVu Sans"/>
              </a:rPr>
              <a:t>: </a:t>
            </a:r>
            <a:endParaRPr lang="en-US" sz="3400" b="0" strike="noStrike" spc="-1" dirty="0">
              <a:latin typeface="Arial"/>
            </a:endParaRPr>
          </a:p>
          <a:p>
            <a:pPr marL="1143000" lvl="2" indent="-222480">
              <a:lnSpc>
                <a:spcPct val="90000"/>
              </a:lnSpc>
              <a:spcBef>
                <a:spcPts val="499"/>
              </a:spcBef>
              <a:buClr>
                <a:srgbClr val="000000"/>
              </a:buClr>
              <a:buFont typeface="Arial"/>
              <a:buChar char="•"/>
            </a:pPr>
            <a:r>
              <a:rPr lang="en-US" sz="3200" b="0" strike="noStrike" spc="-1" dirty="0" err="1">
                <a:solidFill>
                  <a:srgbClr val="000000"/>
                </a:solidFill>
                <a:latin typeface="Calibri"/>
                <a:ea typeface="DejaVu Sans"/>
              </a:rPr>
              <a:t>Với</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mã</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liên</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tục</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thì</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các</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ký</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hiệu</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mã</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được</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tạo</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ra</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liên</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tục</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nhau</a:t>
            </a:r>
            <a:endParaRPr lang="en-US" sz="3200" b="0" strike="noStrike" spc="-1" dirty="0">
              <a:latin typeface="Arial"/>
            </a:endParaRPr>
          </a:p>
          <a:p>
            <a:pPr marL="1143000" lvl="2" indent="-222480">
              <a:lnSpc>
                <a:spcPct val="90000"/>
              </a:lnSpc>
              <a:spcBef>
                <a:spcPts val="499"/>
              </a:spcBef>
              <a:buClr>
                <a:srgbClr val="000000"/>
              </a:buClr>
              <a:buFont typeface="Arial"/>
              <a:buChar char="•"/>
            </a:pPr>
            <a:r>
              <a:rPr lang="en-US" sz="3200" b="0" strike="noStrike" spc="-1" dirty="0" err="1">
                <a:solidFill>
                  <a:srgbClr val="000000"/>
                </a:solidFill>
                <a:latin typeface="Calibri"/>
                <a:ea typeface="DejaVu Sans"/>
              </a:rPr>
              <a:t>Với</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mã</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khối</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thì</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một</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khối</a:t>
            </a:r>
            <a:r>
              <a:rPr lang="en-US" sz="3200" b="0" strike="noStrike" spc="-1" dirty="0">
                <a:solidFill>
                  <a:srgbClr val="000000"/>
                </a:solidFill>
                <a:latin typeface="Calibri"/>
                <a:ea typeface="DejaVu Sans"/>
              </a:rPr>
              <a:t> N </a:t>
            </a:r>
            <a:r>
              <a:rPr lang="en-US" sz="3200" b="0" strike="noStrike" spc="-1" dirty="0" err="1">
                <a:solidFill>
                  <a:srgbClr val="000000"/>
                </a:solidFill>
                <a:latin typeface="Calibri"/>
                <a:ea typeface="DejaVu Sans"/>
              </a:rPr>
              <a:t>ký</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hiệu</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mã</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được</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tao</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ra</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khi</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đầu</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vào</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là</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một</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tổ</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hơp</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mang</a:t>
            </a:r>
            <a:r>
              <a:rPr lang="en-US" sz="3200" b="0" strike="noStrike" spc="-1" dirty="0">
                <a:solidFill>
                  <a:srgbClr val="000000"/>
                </a:solidFill>
                <a:latin typeface="Calibri"/>
                <a:ea typeface="DejaVu Sans"/>
              </a:rPr>
              <a:t> tin </a:t>
            </a:r>
            <a:r>
              <a:rPr lang="en-US" sz="3200" b="0" strike="noStrike" spc="-1" dirty="0" err="1">
                <a:solidFill>
                  <a:srgbClr val="000000"/>
                </a:solidFill>
                <a:latin typeface="Calibri"/>
                <a:ea typeface="DejaVu Sans"/>
              </a:rPr>
              <a:t>dài</a:t>
            </a:r>
            <a:r>
              <a:rPr lang="en-US" sz="3200" b="0" strike="noStrike" spc="-1" dirty="0">
                <a:solidFill>
                  <a:srgbClr val="000000"/>
                </a:solidFill>
                <a:latin typeface="Calibri"/>
                <a:ea typeface="DejaVu Sans"/>
              </a:rPr>
              <a:t> L (N&gt;L) .</a:t>
            </a: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5.10.2. Mã vòng</a:t>
            </a:r>
            <a:endParaRPr lang="en-US" sz="4400" b="0" strike="noStrike" spc="-1">
              <a:latin typeface="Arial"/>
            </a:endParaRPr>
          </a:p>
        </p:txBody>
      </p:sp>
      <p:sp>
        <p:nvSpPr>
          <p:cNvPr id="509"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Generator matrix: (ma trận sinh)</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G is a cyclic matrix (each row is obtained by shifting the previous row one column to the right).</a:t>
            </a:r>
            <a:endParaRPr lang="en-US" sz="2400" b="0" strike="noStrike" spc="-1">
              <a:latin typeface="Arial"/>
            </a:endParaRPr>
          </a:p>
        </p:txBody>
      </p:sp>
      <p:pic>
        <p:nvPicPr>
          <p:cNvPr id="510" name="Picture 3"/>
          <p:cNvPicPr/>
          <p:nvPr/>
        </p:nvPicPr>
        <p:blipFill>
          <a:blip r:embed="rId2"/>
          <a:stretch/>
        </p:blipFill>
        <p:spPr>
          <a:xfrm>
            <a:off x="2131200" y="2323800"/>
            <a:ext cx="3732480" cy="1661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5.10.2. Mã vòng</a:t>
            </a:r>
            <a:endParaRPr lang="en-US" sz="4400" b="0" strike="noStrike" spc="-1">
              <a:latin typeface="Arial"/>
            </a:endParaRPr>
          </a:p>
        </p:txBody>
      </p:sp>
      <p:sp>
        <p:nvSpPr>
          <p:cNvPr id="512"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sp>
      <p:sp>
        <p:nvSpPr>
          <p:cNvPr id="513" name="CustomShape 3"/>
          <p:cNvSpPr/>
          <p:nvPr/>
        </p:nvSpPr>
        <p:spPr>
          <a:xfrm>
            <a:off x="838080" y="1825560"/>
            <a:ext cx="10509480" cy="43452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5.10.3.Mã hóa và giải mã</a:t>
            </a:r>
            <a:endParaRPr lang="en-US" sz="4400" b="0" strike="noStrike" spc="-1">
              <a:latin typeface="Arial"/>
            </a:endParaRPr>
          </a:p>
        </p:txBody>
      </p:sp>
      <p:sp>
        <p:nvSpPr>
          <p:cNvPr id="515"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2480">
              <a:lnSpc>
                <a:spcPct val="90000"/>
              </a:lnSpc>
              <a:spcBef>
                <a:spcPts val="499"/>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a:p>
            <a:pPr>
              <a:lnSpc>
                <a:spcPct val="100000"/>
              </a:lnSpc>
            </a:pPr>
            <a:endParaRPr lang="en-US" sz="2800" b="0" strike="noStrike" spc="-1">
              <a:latin typeface="Arial"/>
            </a:endParaRPr>
          </a:p>
          <a:p>
            <a:pPr>
              <a:lnSpc>
                <a:spcPct val="100000"/>
              </a:lnSpc>
            </a:pPr>
            <a:endParaRPr lang="en-US" sz="2800" b="0" strike="noStrike" spc="-1">
              <a:latin typeface="Arial"/>
            </a:endParaRPr>
          </a:p>
        </p:txBody>
      </p:sp>
      <p:sp>
        <p:nvSpPr>
          <p:cNvPr id="516" name="CustomShape 3"/>
          <p:cNvSpPr/>
          <p:nvPr/>
        </p:nvSpPr>
        <p:spPr>
          <a:xfrm>
            <a:off x="838080" y="1825560"/>
            <a:ext cx="10509480" cy="43452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5.10.3.Encoding and decoding </a:t>
            </a:r>
            <a:endParaRPr lang="en-US" sz="4400" b="0" strike="noStrike" spc="-1">
              <a:latin typeface="Arial"/>
            </a:endParaRPr>
          </a:p>
        </p:txBody>
      </p:sp>
      <p:sp>
        <p:nvSpPr>
          <p:cNvPr id="518"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499"/>
              </a:spcBef>
            </a:pPr>
            <a:endParaRPr lang="en-US" sz="1800" b="0" strike="noStrike" spc="-1">
              <a:latin typeface="Arial"/>
            </a:endParaRPr>
          </a:p>
          <a:p>
            <a:pPr marL="457200">
              <a:lnSpc>
                <a:spcPct val="90000"/>
              </a:lnSpc>
              <a:spcBef>
                <a:spcPts val="1001"/>
              </a:spcBef>
            </a:pPr>
            <a:endParaRPr lang="en-US" sz="1800" b="0" strike="noStrike" spc="-1">
              <a:latin typeface="Arial"/>
            </a:endParaRPr>
          </a:p>
          <a:p>
            <a:pPr marL="457200">
              <a:lnSpc>
                <a:spcPct val="90000"/>
              </a:lnSpc>
              <a:spcBef>
                <a:spcPts val="499"/>
              </a:spcBef>
            </a:pPr>
            <a:endParaRPr lang="en-US" sz="1800" b="0" strike="noStrike" spc="-1">
              <a:latin typeface="Arial"/>
            </a:endParaRPr>
          </a:p>
        </p:txBody>
      </p:sp>
      <p:sp>
        <p:nvSpPr>
          <p:cNvPr id="519" name="CustomShape 3"/>
          <p:cNvSpPr/>
          <p:nvPr/>
        </p:nvSpPr>
        <p:spPr>
          <a:xfrm>
            <a:off x="838080" y="1825560"/>
            <a:ext cx="10509480" cy="43452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5.10.4. Cyclic Redundancy Check Codes</a:t>
            </a:r>
            <a:endParaRPr lang="en-US" sz="4400" b="0" strike="noStrike" spc="-1">
              <a:latin typeface="Arial"/>
            </a:endParaRPr>
          </a:p>
        </p:txBody>
      </p:sp>
      <p:sp>
        <p:nvSpPr>
          <p:cNvPr id="521"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499"/>
              </a:spcBef>
            </a:pPr>
            <a:endParaRPr lang="en-US" sz="1800" b="0" strike="noStrike" spc="-1">
              <a:latin typeface="Arial"/>
            </a:endParaRPr>
          </a:p>
          <a:p>
            <a:pPr>
              <a:lnSpc>
                <a:spcPct val="100000"/>
              </a:lnSpc>
            </a:pPr>
            <a:endParaRPr lang="en-US" sz="1800" b="0" strike="noStrike" spc="-1">
              <a:latin typeface="Arial"/>
            </a:endParaRPr>
          </a:p>
          <a:p>
            <a:pPr>
              <a:lnSpc>
                <a:spcPct val="90000"/>
              </a:lnSpc>
              <a:spcBef>
                <a:spcPts val="1001"/>
              </a:spcBef>
            </a:pPr>
            <a:endParaRPr lang="en-US" sz="1800" b="0" strike="noStrike" spc="-1">
              <a:latin typeface="Arial"/>
            </a:endParaRPr>
          </a:p>
        </p:txBody>
      </p:sp>
      <p:sp>
        <p:nvSpPr>
          <p:cNvPr id="522" name="CustomShape 3"/>
          <p:cNvSpPr/>
          <p:nvPr/>
        </p:nvSpPr>
        <p:spPr>
          <a:xfrm>
            <a:off x="838080" y="1825560"/>
            <a:ext cx="10509480" cy="43452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5.1. Mở đầu (cont.)</a:t>
            </a:r>
            <a:endParaRPr lang="en-US" sz="4400" b="0" strike="noStrike" spc="-1">
              <a:latin typeface="Arial"/>
            </a:endParaRPr>
          </a:p>
        </p:txBody>
      </p:sp>
      <p:sp>
        <p:nvSpPr>
          <p:cNvPr id="401"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Bộ mã hóa kênh: </a:t>
            </a:r>
            <a:endParaRPr lang="en-US" sz="28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Thông thường mã khối được sử dụng để trình bày về lý thuyết mã hóa kênh</a:t>
            </a:r>
            <a:endParaRPr lang="en-US" sz="24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Nhiệm vụ của mã hóa kênh là đảm bảo truyền tin tin cậy trong trường hợp kênh có nhiễu (kênh gây ra sai thông tin truyền qua nó). Như vậy mã kênh phải đảm bảo phát hiện được sai và sửa được sai gây ra bởi kênh.</a:t>
            </a:r>
            <a:endParaRPr lang="en-US" sz="24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Khi tốc độ lập tin của nguồn lớn hơn thông lượng của kênh, để chống mất thông tin gây ra sai số, cần làm chậm tốc độ tạo tin của nguồn. Giải pháp của mã hóa kênh là thêm vào các ký hiệu mã không mang thông tin, gọi là các ký hiệu thừa hay ký hiệu kiểm tra.</a:t>
            </a:r>
            <a:endParaRPr lang="en-US" sz="2400" b="0" strike="noStrike" spc="-1">
              <a:latin typeface="Arial"/>
            </a:endParaRPr>
          </a:p>
          <a:p>
            <a:pPr marL="1143000" lvl="2"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Kênh vần truyền một lượng ký hiệu mã cố định trong một đơn vị thời gian, nhưng lượng tin trung bình chưa trong mỗi tin giảm đi do có các tin không chứa thông tin.</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609480" y="273600"/>
            <a:ext cx="10967040" cy="113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5.1. Mở đầu</a:t>
            </a:r>
            <a:endParaRPr lang="en-US" sz="4400" b="0" strike="noStrike" spc="-1">
              <a:latin typeface="Arial"/>
            </a:endParaRPr>
          </a:p>
        </p:txBody>
      </p:sp>
      <p:sp>
        <p:nvSpPr>
          <p:cNvPr id="403" name="CustomShape 2"/>
          <p:cNvSpPr/>
          <p:nvPr/>
        </p:nvSpPr>
        <p:spPr>
          <a:xfrm>
            <a:off x="548640" y="1554480"/>
            <a:ext cx="10967040" cy="3971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1860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Coi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mang</a:t>
            </a:r>
            <a:r>
              <a:rPr lang="en-US" sz="3200" b="0" strike="noStrike" spc="-1" dirty="0">
                <a:solidFill>
                  <a:srgbClr val="000000"/>
                </a:solidFill>
                <a:latin typeface="Arial"/>
                <a:ea typeface="DejaVu Sans"/>
              </a:rPr>
              <a:t> tin L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m =(m1..mL)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r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lượng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mang</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M = r </a:t>
            </a:r>
            <a:r>
              <a:rPr lang="en-US" sz="3200" spc="-1" dirty="0">
                <a:solidFill>
                  <a:srgbClr val="000000"/>
                </a:solidFill>
                <a:latin typeface="Arial"/>
                <a:ea typeface="DejaVu Sans"/>
              </a:rPr>
              <a:t>^</a:t>
            </a:r>
            <a:r>
              <a:rPr lang="en-US" sz="3200" b="0" strike="noStrike" spc="-1" dirty="0">
                <a:solidFill>
                  <a:srgbClr val="000000"/>
                </a:solidFill>
                <a:latin typeface="Arial"/>
                <a:ea typeface="DejaVu Sans"/>
              </a:rPr>
              <a:t> L.</a:t>
            </a:r>
            <a:endParaRPr lang="en-US" sz="3200" b="0" strike="noStrike" spc="-1" dirty="0">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mang</a:t>
            </a:r>
            <a:r>
              <a:rPr lang="en-US" sz="3200" b="0" strike="noStrike" spc="-1" dirty="0">
                <a:solidFill>
                  <a:srgbClr val="000000"/>
                </a:solidFill>
                <a:latin typeface="Arial"/>
                <a:ea typeface="DejaVu Sans"/>
              </a:rPr>
              <a:t> tin mi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chuỗi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L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chứa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lượng</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bằng</a:t>
            </a:r>
            <a:r>
              <a:rPr lang="en-US" sz="3200" b="0" strike="noStrike" spc="-1" dirty="0">
                <a:solidFill>
                  <a:srgbClr val="000000"/>
                </a:solidFill>
                <a:latin typeface="Arial"/>
                <a:ea typeface="DejaVu Sans"/>
              </a:rPr>
              <a:t> log(r) </a:t>
            </a:r>
            <a:r>
              <a:rPr lang="en-US" sz="3200" b="0" strike="noStrike" spc="-1" dirty="0" err="1">
                <a:solidFill>
                  <a:srgbClr val="000000"/>
                </a:solidFill>
                <a:latin typeface="Arial"/>
                <a:ea typeface="DejaVu Sans"/>
              </a:rPr>
              <a:t>thường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tính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logr</a:t>
            </a:r>
            <a:r>
              <a:rPr lang="en-US" sz="3200" b="0" strike="noStrike" spc="-1" dirty="0">
                <a:solidFill>
                  <a:srgbClr val="000000"/>
                </a:solidFill>
                <a:latin typeface="Arial"/>
                <a:ea typeface="DejaVu Sans"/>
              </a:rPr>
              <a:t>(r) =1 </a:t>
            </a:r>
            <a:r>
              <a:rPr lang="en-US" sz="3200" b="0" strike="noStrike" spc="-1" dirty="0" err="1">
                <a:solidFill>
                  <a:srgbClr val="000000"/>
                </a:solidFill>
                <a:latin typeface="Arial"/>
                <a:ea typeface="DejaVu Sans"/>
              </a:rPr>
              <a:t>đơn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thông</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tính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theo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r, hay </a:t>
            </a:r>
            <a:r>
              <a:rPr lang="en-US" sz="3200" b="0" strike="noStrike" spc="-1" dirty="0" err="1">
                <a:solidFill>
                  <a:srgbClr val="000000"/>
                </a:solidFill>
                <a:latin typeface="Arial"/>
                <a:ea typeface="DejaVu Sans"/>
              </a:rPr>
              <a:t>đẳng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mang</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bằng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nhau</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Bộ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chuyển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mang</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thành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L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chống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nhiễu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N, </a:t>
            </a:r>
            <a:r>
              <a:rPr lang="en-US" sz="3200" b="0" strike="noStrike" spc="-1" dirty="0" err="1">
                <a:solidFill>
                  <a:srgbClr val="000000"/>
                </a:solidFill>
                <a:latin typeface="Arial"/>
                <a:ea typeface="DejaVu Sans"/>
              </a:rPr>
              <a:t>gọi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(N,L).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này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bằng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mang</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mọi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cùng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hiện</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lượng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thêm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thừa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tra</a:t>
            </a:r>
            <a:r>
              <a:rPr lang="en-US" sz="3200" b="0" strike="noStrike" spc="-1" dirty="0">
                <a:solidFill>
                  <a:srgbClr val="000000"/>
                </a:solidFill>
                <a:latin typeface="Arial"/>
                <a:ea typeface="DejaVu Sans"/>
              </a:rPr>
              <a:t>) RN = N – L. </a:t>
            </a:r>
            <a:endParaRPr lang="en-US" sz="3200" b="0" strike="noStrike" spc="-1" dirty="0">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Tỷ</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giữa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mang</a:t>
            </a:r>
            <a:r>
              <a:rPr lang="en-US" sz="3200" b="0" strike="noStrike" spc="-1" dirty="0">
                <a:solidFill>
                  <a:srgbClr val="000000"/>
                </a:solidFill>
                <a:latin typeface="Arial"/>
                <a:ea typeface="DejaVu Sans"/>
              </a:rPr>
              <a:t> tin chia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gọi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R.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 R = L/N</a:t>
            </a:r>
            <a:endParaRPr lang="en-US" sz="3200" b="0" strike="noStrike" spc="-1" dirty="0">
              <a:latin typeface="Arial"/>
            </a:endParaRPr>
          </a:p>
        </p:txBody>
      </p:sp>
      <mc:AlternateContent xmlns:mc="http://schemas.openxmlformats.org/markup-compatibility/2006" xmlns:a14="http://schemas.microsoft.com/office/drawing/2010/main">
        <mc:Choice Requires="a14">
          <p:sp>
            <p:nvSpPr>
              <p:cNvPr id="404" name="Formula 3"/>
              <p:cNvSpPr txBox="1"/>
              <p:nvPr/>
            </p:nvSpPr>
            <p:spPr>
              <a:xfrm>
                <a:off x="5781960" y="2940840"/>
                <a:ext cx="66600" cy="163800"/>
              </a:xfrm>
              <a:prstGeom prst="rect">
                <a:avLst/>
              </a:prstGeom>
            </p:spPr>
            <p:txBody>
              <a:bodyPr/>
              <a:lstStyle/>
              <a:p>
                <a:endParaRPr/>
              </a:p>
            </p:txBody>
          </p:sp>
        </mc:Choice>
        <mc:Fallback xmlns:p15="http://schemas.microsoft.com/office/powerpoint/2012/main" xmlns:p14="http://schemas.microsoft.com/office/powerpoint/2010/main" xmlns=""/>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609480" y="273600"/>
            <a:ext cx="10967040" cy="113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5.1. Mở đầu</a:t>
            </a:r>
            <a:endParaRPr lang="en-US" sz="4400" b="0" strike="noStrike" spc="-1">
              <a:latin typeface="Arial"/>
            </a:endParaRPr>
          </a:p>
        </p:txBody>
      </p:sp>
      <p:sp>
        <p:nvSpPr>
          <p:cNvPr id="406" name="CustomShape 2"/>
          <p:cNvSpPr/>
          <p:nvPr/>
        </p:nvSpPr>
        <p:spPr>
          <a:xfrm>
            <a:off x="609480" y="1604520"/>
            <a:ext cx="10967040" cy="3971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marL="432000" indent="-31860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chống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nhiễu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dụng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cùng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r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chống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nhiễu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r </a:t>
            </a:r>
            <a:r>
              <a:rPr lang="en-US" sz="3200" spc="-1" dirty="0">
                <a:solidFill>
                  <a:srgbClr val="000000"/>
                </a:solidFill>
                <a:latin typeface="Arial"/>
                <a:ea typeface="DejaVu Sans"/>
              </a:rPr>
              <a:t>^</a:t>
            </a:r>
            <a:r>
              <a:rPr lang="en-US" sz="3200" b="0" strike="noStrike" spc="-1" dirty="0">
                <a:solidFill>
                  <a:srgbClr val="000000"/>
                </a:solidFill>
                <a:latin typeface="Arial"/>
                <a:ea typeface="DejaVu Sans"/>
              </a:rPr>
              <a:t> N.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r </a:t>
            </a:r>
            <a:r>
              <a:rPr lang="en-US" sz="3200" spc="-1" dirty="0">
                <a:solidFill>
                  <a:srgbClr val="000000"/>
                </a:solidFill>
                <a:latin typeface="Arial"/>
                <a:ea typeface="DejaVu Sans"/>
              </a:rPr>
              <a:t>^</a:t>
            </a:r>
            <a:r>
              <a:rPr lang="en-US" sz="3200" b="0" strike="noStrike" spc="-1" dirty="0">
                <a:solidFill>
                  <a:srgbClr val="000000"/>
                </a:solidFill>
                <a:latin typeface="Arial"/>
                <a:ea typeface="DejaVu Sans"/>
              </a:rPr>
              <a:t> L.</a:t>
            </a:r>
            <a:endParaRPr lang="en-US" sz="3200" b="0" strike="noStrike" spc="-1" dirty="0">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Vì</a:t>
            </a:r>
            <a:r>
              <a:rPr lang="en-US" sz="3200" b="0" strike="noStrike" spc="-1" dirty="0">
                <a:solidFill>
                  <a:srgbClr val="000000"/>
                </a:solidFill>
                <a:latin typeface="Arial"/>
                <a:ea typeface="DejaVu Sans"/>
              </a:rPr>
              <a:t>  N&gt;L </a:t>
            </a:r>
            <a:r>
              <a:rPr lang="en-US" sz="3200" b="0" strike="noStrike" spc="-1" dirty="0" err="1">
                <a:solidFill>
                  <a:srgbClr val="000000"/>
                </a:solidFill>
                <a:latin typeface="Arial"/>
                <a:ea typeface="DejaVu Sans"/>
              </a:rPr>
              <a:t>nên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chống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nhiễu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luôn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thừa</a:t>
            </a:r>
            <a:r>
              <a:rPr lang="en-US" sz="3200" b="0" strike="noStrike" spc="-1" dirty="0">
                <a:solidFill>
                  <a:srgbClr val="000000"/>
                </a:solidFill>
                <a:latin typeface="Arial"/>
                <a:ea typeface="DejaVu Sans"/>
              </a:rPr>
              <a:t>, hay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thừa</a:t>
            </a:r>
            <a:r>
              <a:rPr lang="en-US" sz="3200" b="0" strike="noStrike" spc="-1" dirty="0">
                <a:solidFill>
                  <a:srgbClr val="000000"/>
                </a:solidFill>
                <a:latin typeface="Arial"/>
                <a:ea typeface="DejaVu Sans"/>
              </a:rPr>
              <a:t> BN &gt;0</a:t>
            </a:r>
            <a:endParaRPr lang="en-US" sz="3200" b="0" strike="noStrike" spc="-1" dirty="0">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Tập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chống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nhiễu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 =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r </a:t>
            </a:r>
            <a:r>
              <a:rPr lang="en-US" sz="3200" spc="-1" dirty="0">
                <a:solidFill>
                  <a:srgbClr val="000000"/>
                </a:solidFill>
                <a:latin typeface="Arial"/>
                <a:ea typeface="DejaVu Sans"/>
              </a:rPr>
              <a:t>^</a:t>
            </a:r>
            <a:r>
              <a:rPr lang="en-US" sz="3200" b="0" strike="noStrike" spc="-1" dirty="0">
                <a:solidFill>
                  <a:srgbClr val="000000"/>
                </a:solidFill>
                <a:latin typeface="Arial"/>
                <a:ea typeface="DejaVu Sans"/>
              </a:rPr>
              <a:t> L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chống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nhiễu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N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N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ở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bj</a:t>
            </a:r>
            <a:r>
              <a:rPr lang="en-US" sz="3200" b="0" strike="noStrike" spc="-1" dirty="0">
                <a:solidFill>
                  <a:srgbClr val="000000"/>
                </a:solidFill>
                <a:latin typeface="Arial"/>
                <a:ea typeface="DejaVu Sans"/>
              </a:rPr>
              <a:t>  =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 e.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hơp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e = (e1,..,eN)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gọi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gây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đại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nhiễu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gây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thành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bj</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ẹk</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ek</a:t>
            </a:r>
            <a:r>
              <a:rPr lang="en-US" sz="3200" b="0" strike="noStrike" spc="-1" dirty="0">
                <a:solidFill>
                  <a:srgbClr val="000000"/>
                </a:solidFill>
                <a:latin typeface="Arial"/>
                <a:ea typeface="DejaVu Sans"/>
              </a:rPr>
              <a:t> =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trí</a:t>
            </a:r>
            <a:r>
              <a:rPr lang="en-US" sz="3200" b="0" strike="noStrike" spc="-1" dirty="0">
                <a:solidFill>
                  <a:srgbClr val="000000"/>
                </a:solidFill>
                <a:latin typeface="Arial"/>
                <a:ea typeface="DejaVu Sans"/>
              </a:rPr>
              <a:t> k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ek</a:t>
            </a:r>
            <a:r>
              <a:rPr lang="en-US" sz="3200" b="0" strike="noStrike" spc="-1" dirty="0">
                <a:solidFill>
                  <a:srgbClr val="000000"/>
                </a:solidFill>
                <a:latin typeface="Arial"/>
                <a:ea typeface="DejaVu Sans"/>
              </a:rPr>
              <a:t>= 1/../(r-1) </a:t>
            </a:r>
            <a:r>
              <a:rPr lang="en-US" sz="3200" b="0" strike="noStrike" spc="-1" dirty="0" err="1">
                <a:solidFill>
                  <a:srgbClr val="000000"/>
                </a:solidFill>
                <a:latin typeface="Arial"/>
                <a:ea typeface="DejaVu Sans"/>
              </a:rPr>
              <a:t>thì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thứ</a:t>
            </a:r>
            <a:r>
              <a:rPr lang="en-US" sz="3200" b="0" strike="noStrike" spc="-1" dirty="0">
                <a:solidFill>
                  <a:srgbClr val="000000"/>
                </a:solidFill>
                <a:latin typeface="Arial"/>
                <a:ea typeface="DejaVu Sans"/>
              </a:rPr>
              <a:t> k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bj</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bkj</a:t>
            </a:r>
            <a:r>
              <a:rPr lang="en-US" sz="3200" b="0" strike="noStrike" spc="-1" dirty="0">
                <a:solidFill>
                  <a:srgbClr val="000000"/>
                </a:solidFill>
                <a:latin typeface="Arial"/>
                <a:ea typeface="DejaVu Sans"/>
              </a:rPr>
              <a:t> = </a:t>
            </a:r>
            <a:r>
              <a:rPr lang="en-US" sz="3200" b="0" strike="noStrike" spc="-1" dirty="0" err="1">
                <a:solidFill>
                  <a:srgbClr val="000000"/>
                </a:solidFill>
                <a:latin typeface="Arial"/>
                <a:ea typeface="DejaVu Sans"/>
              </a:rPr>
              <a:t>aki</a:t>
            </a:r>
            <a:r>
              <a:rPr lang="en-US" sz="3200" b="0" strike="noStrike" spc="-1" dirty="0">
                <a:solidFill>
                  <a:srgbClr val="000000"/>
                </a:solidFill>
                <a:latin typeface="Arial"/>
                <a:ea typeface="DejaVu Sans"/>
              </a:rPr>
              <a:t> + </a:t>
            </a:r>
            <a:r>
              <a:rPr lang="en-US" sz="3200" b="0" strike="noStrike" spc="-1" dirty="0" err="1">
                <a:solidFill>
                  <a:srgbClr val="000000"/>
                </a:solidFill>
                <a:latin typeface="Arial"/>
                <a:ea typeface="DejaVu Sans"/>
              </a:rPr>
              <a:t>ek</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Phép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cộng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theo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mô</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đun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r.</a:t>
            </a:r>
            <a:endParaRPr lang="en-US" sz="3200" b="0" strike="noStrike" spc="-1" dirty="0">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Tập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bj</a:t>
            </a:r>
            <a:r>
              <a:rPr lang="en-US" sz="3200" b="0" strike="noStrike" spc="-1" dirty="0">
                <a:solidFill>
                  <a:srgbClr val="000000"/>
                </a:solidFill>
                <a:latin typeface="Arial"/>
                <a:ea typeface="DejaVu Sans"/>
              </a:rPr>
              <a:t> (do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sinh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BM</a:t>
            </a:r>
            <a:endParaRPr lang="en-US" sz="3200" b="0" strike="noStrike" spc="-1" dirty="0">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Tập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bj</a:t>
            </a:r>
            <a:r>
              <a:rPr lang="en-US" sz="3200" b="0" strike="noStrike" spc="-1" dirty="0">
                <a:solidFill>
                  <a:srgbClr val="000000"/>
                </a:solidFill>
                <a:latin typeface="Arial"/>
                <a:ea typeface="DejaVu Sans"/>
              </a:rPr>
              <a:t> (do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sinh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B’M</a:t>
            </a:r>
            <a:endParaRPr lang="en-US" sz="3200" b="0" strike="noStrike" spc="-1" dirty="0">
              <a:latin typeface="Arial"/>
            </a:endParaRPr>
          </a:p>
          <a:p>
            <a:pPr marL="432000" indent="-31860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838080" y="365040"/>
            <a:ext cx="105094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5.2. Định lý mã hóa của Shannon cho kênh có nhiễu</a:t>
            </a:r>
            <a:endParaRPr lang="en-US" sz="4400" b="0" strike="noStrike" spc="-1">
              <a:latin typeface="Arial"/>
            </a:endParaRPr>
          </a:p>
        </p:txBody>
      </p:sp>
      <p:sp>
        <p:nvSpPr>
          <p:cNvPr id="408" name="CustomShape 2"/>
          <p:cNvSpPr/>
          <p:nvPr/>
        </p:nvSpPr>
        <p:spPr>
          <a:xfrm>
            <a:off x="838080" y="1825560"/>
            <a:ext cx="10509480" cy="43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24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Cho một kênh rời rạc có thông lượng C và nguồn vào của nó cũng rời rạc, có tốc độ lập tin R</a:t>
            </a:r>
            <a:endParaRPr lang="en-US" sz="2800" b="0" strike="noStrike" spc="-1">
              <a:latin typeface="Arial"/>
            </a:endParaRPr>
          </a:p>
          <a:p>
            <a:pPr marL="685800" lvl="1" indent="-222480">
              <a:lnSpc>
                <a:spcPct val="90000"/>
              </a:lnSpc>
              <a:spcBef>
                <a:spcPts val="499"/>
              </a:spcBef>
              <a:buClr>
                <a:srgbClr val="000000"/>
              </a:buClr>
              <a:buFont typeface="Arial"/>
              <a:buChar char="•"/>
            </a:pPr>
            <a:r>
              <a:rPr lang="en-US" sz="2400" b="0" strike="noStrike" spc="-1">
                <a:solidFill>
                  <a:srgbClr val="000000"/>
                </a:solidFill>
                <a:latin typeface="Calibri"/>
                <a:ea typeface="DejaVu Sans"/>
              </a:rPr>
              <a:t>Nếu R ≤ C thì sẽ tồn tại ít nhất một mã để truyền nguồn trên kênh với sai số bé tùy ý</a:t>
            </a:r>
            <a:endParaRPr lang="en-US" sz="2400" b="0" strike="noStrike" spc="-1">
              <a:latin typeface="Arial"/>
            </a:endParaRPr>
          </a:p>
          <a:p>
            <a:pPr marL="228600" indent="-222480">
              <a:lnSpc>
                <a:spcPct val="90000"/>
              </a:lnSpc>
              <a:spcBef>
                <a:spcPts val="1001"/>
              </a:spcBef>
              <a:buClr>
                <a:srgbClr val="000000"/>
              </a:buClr>
              <a:buFont typeface="Wingdings" charset="2"/>
              <a:buChar char=""/>
            </a:pPr>
            <a:r>
              <a:rPr lang="en-US" sz="2800" b="0" strike="noStrike" spc="-1">
                <a:solidFill>
                  <a:srgbClr val="000000"/>
                </a:solidFill>
                <a:latin typeface="Calibri"/>
                <a:ea typeface="DejaVu Sans"/>
              </a:rPr>
              <a:t> Định lý này cho phép thực hiện truyền thông tin cậy qua kênh có nhiễu. </a:t>
            </a:r>
            <a:endParaRPr lang="en-US" sz="2800" b="0" strike="noStrike" spc="-1">
              <a:latin typeface="Arial"/>
            </a:endParaRPr>
          </a:p>
          <a:p>
            <a:pPr marL="457200">
              <a:lnSpc>
                <a:spcPct val="90000"/>
              </a:lnSpc>
              <a:spcBef>
                <a:spcPts val="499"/>
              </a:spcBef>
            </a:pPr>
            <a:r>
              <a:rPr lang="en-US" sz="2400" b="0" strike="noStrike" spc="-1">
                <a:solidFill>
                  <a:srgbClr val="000000"/>
                </a:solidFill>
                <a:latin typeface="Calibri"/>
                <a:ea typeface="DejaVu Sans"/>
              </a:rPr>
              <a:t> Tại sao?</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E9612E24A31348B5951F20F052821B" ma:contentTypeVersion="2" ma:contentTypeDescription="Create a new document." ma:contentTypeScope="" ma:versionID="4b926e98131bc0aba68a576cce74ff27">
  <xsd:schema xmlns:xsd="http://www.w3.org/2001/XMLSchema" xmlns:xs="http://www.w3.org/2001/XMLSchema" xmlns:p="http://schemas.microsoft.com/office/2006/metadata/properties" xmlns:ns2="66b93461-79f3-44af-954b-acc8e441733c" targetNamespace="http://schemas.microsoft.com/office/2006/metadata/properties" ma:root="true" ma:fieldsID="432f251e0680007ab3c879da40303651" ns2:_="">
    <xsd:import namespace="66b93461-79f3-44af-954b-acc8e44173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b93461-79f3-44af-954b-acc8e44173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A759BF-8E41-4496-96C5-EE7DEAC8F917}"/>
</file>

<file path=customXml/itemProps2.xml><?xml version="1.0" encoding="utf-8"?>
<ds:datastoreItem xmlns:ds="http://schemas.openxmlformats.org/officeDocument/2006/customXml" ds:itemID="{9A1B4F0E-A50C-4E17-A848-21DABC23B5B3}"/>
</file>

<file path=customXml/itemProps3.xml><?xml version="1.0" encoding="utf-8"?>
<ds:datastoreItem xmlns:ds="http://schemas.openxmlformats.org/officeDocument/2006/customXml" ds:itemID="{104CF88E-9219-4BE7-9B7E-009713FF02A6}"/>
</file>

<file path=docProps/app.xml><?xml version="1.0" encoding="utf-8"?>
<Properties xmlns="http://schemas.openxmlformats.org/officeDocument/2006/extended-properties" xmlns:vt="http://schemas.openxmlformats.org/officeDocument/2006/docPropsVTypes">
  <Template/>
  <TotalTime>7283</TotalTime>
  <Words>7689</Words>
  <Application>Microsoft Office PowerPoint</Application>
  <PresentationFormat>Widescreen</PresentationFormat>
  <Paragraphs>464</Paragraphs>
  <Slides>54</Slides>
  <Notes>15</Notes>
  <HiddenSlides>0</HiddenSlides>
  <MMClips>0</MMClips>
  <ScaleCrop>false</ScaleCrop>
  <HeadingPairs>
    <vt:vector size="6" baseType="variant">
      <vt:variant>
        <vt:lpstr>Fonts Used</vt:lpstr>
      </vt:variant>
      <vt:variant>
        <vt:i4>6</vt:i4>
      </vt:variant>
      <vt:variant>
        <vt:lpstr>Theme</vt:lpstr>
      </vt:variant>
      <vt:variant>
        <vt:i4>10</vt:i4>
      </vt:variant>
      <vt:variant>
        <vt:lpstr>Slide Titles</vt:lpstr>
      </vt:variant>
      <vt:variant>
        <vt:i4>54</vt:i4>
      </vt:variant>
    </vt:vector>
  </HeadingPairs>
  <TitlesOfParts>
    <vt:vector size="70" baseType="lpstr">
      <vt:lpstr>Arial</vt:lpstr>
      <vt:lpstr>Calibri</vt:lpstr>
      <vt:lpstr>Calibri Light</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Dang Tuan Linh</dc:creator>
  <cp:lastModifiedBy>chuyet.dangvan@hust.edu.vn</cp:lastModifiedBy>
  <cp:revision>345</cp:revision>
  <dcterms:created xsi:type="dcterms:W3CDTF">2018-11-04T16:17:10Z</dcterms:created>
  <dcterms:modified xsi:type="dcterms:W3CDTF">2021-02-23T14:43:17Z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52</vt:i4>
  </property>
  <property fmtid="{D5CDD505-2E9C-101B-9397-08002B2CF9AE}" pid="12" name="ContentTypeId">
    <vt:lpwstr>0x01010026E9612E24A31348B5951F20F052821B</vt:lpwstr>
  </property>
</Properties>
</file>