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5772-D7F8-400A-943B-C3D2B9E45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B914-039B-4E6B-AF2A-D1C6D387D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0535-1F07-44EB-AC9A-408E305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1502-6C5B-401F-A963-B5D5385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0B66-11A5-4D93-9218-FB01B02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BE2A-EE0C-4CF4-8333-78A4C3F9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8841-E3B0-4DCD-9A63-AF70F7BB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80B5-7749-4FF8-82BD-26895F78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639D-A1FB-4B63-B8B9-808E97D8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4F5D-CCBC-4B91-BABA-3ED4B50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EC2BD-35E4-4185-9AB4-7CB33E06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A689C-4B75-40AD-B512-43EA4D301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369F-0CC5-4FA4-BF4E-28BC0137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B577-1237-48E6-92C6-2F3A0687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E6D5-F1A5-4907-A02A-F64A0C5B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96D3-543E-4419-957A-21DD0D3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887F-5DE3-44E6-8D6C-B9A756DA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6431-0841-4061-81E0-730407E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B679-ACBF-40F9-BAB9-2CCB8FA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72B8-D008-4BDE-8825-0B64B503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F902-28EC-4613-8416-78BB1D87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F689-888B-43EC-A870-547B72D4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FCF9-F412-4B77-A3DF-5E42A2F0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DA6C-02B1-4A3A-BC49-04DE458B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FBB7-1FE0-45A7-A5F4-CFCF409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8E22-772F-4CFD-916B-10FFB15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127C-143A-4F8F-BA99-C14EEB1F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82E7-07E9-4097-B209-D4898C5B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D705-73EB-4ECA-9D52-AD8EE0DF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C17E-C7AB-49CC-BB6C-D268C257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4029-37E7-4D7F-8D35-7BC7442C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358-3DEB-476E-8CF3-3647803E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378C-230C-4E91-B5E1-C1768491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638D1-65DF-4D51-8351-66E3E7A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B3A8D-204C-455A-893A-4EB51AFD8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C5D98-FE69-4251-A233-E04E907EC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F7917-5F69-4F34-B9B4-A7C0F9DE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95989-FF31-40B8-BC06-4C873BE3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EA9A4-7826-480F-A1BD-7BC64ABB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9617-6623-41AE-A37B-6776CAF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844FD-D142-4E6D-A71A-8DDF0196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A5C10-CED3-40F3-8B7D-73C92235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442A-C9AD-453C-9605-277E0A84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24C41-3795-4117-8FEA-341E9189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77781-1EFA-4E8A-A352-E15B672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FCB1B-A91D-497B-AEA0-CD7AEE65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7E72-503C-4B1A-B0C5-138CAC89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8DE7-18E7-435C-BAE4-538583F5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D1767-DC94-4504-9F99-C8435302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7A18-5EF1-40A4-97A5-2559C9F0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301A-D13E-45CC-91DF-CA0FF796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E84D-B55A-4C9C-B32D-9F8B119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5A99-9C3D-41CC-AFB0-DA15930D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B156C-AD5F-4672-B577-1218F5337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EF4A-6D05-485F-BFA6-1E14F32F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5691C-0320-4FD7-BFDC-51EC71F5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F71C-D993-4E71-80C4-48E0A1FC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CDB1-5F81-46A8-8F0A-63D9757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C654A-E32C-49CC-B1CB-0EC7AE75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0F3D-1006-4BC2-8D36-821EC13E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ABC6-A0D1-47A0-91A0-8CD1ADF36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3934-06E2-4348-8F09-0F33CD5343B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B2AC-CC75-46F6-A6C1-B1F11866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0BA7-95A8-4B02-8DC1-99D3D9111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C688-AD1D-4C21-9BF9-BD5F4B75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9FF3-BB2A-4E31-93DA-99450277B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vi-VN" dirty="0"/>
              <a:t>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ED36-F9E4-439B-BCAD-B741A3AC4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of Information Theory: </a:t>
            </a:r>
            <a:r>
              <a:rPr lang="en-US" dirty="0" err="1"/>
              <a:t>Crytography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2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BE3C-2933-4B57-B43B-81FBF8B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58D-D69E-4DB6-9FEC-92355DD1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models of attack:</a:t>
            </a:r>
          </a:p>
          <a:p>
            <a:pPr lvl="1"/>
            <a:r>
              <a:rPr lang="en-US" u="sng" dirty="0"/>
              <a:t>Ciphertext only attack: opponent Chris possesses a string of cipher text y</a:t>
            </a:r>
          </a:p>
          <a:p>
            <a:pPr lvl="1"/>
            <a:r>
              <a:rPr lang="en-US" dirty="0"/>
              <a:t>Know plain text only attack: opponent Chris possesses a string of plaintext x, and the corresponding ciphertext y. It is need to find the key to decrypt y1, y2….</a:t>
            </a:r>
          </a:p>
          <a:p>
            <a:pPr lvl="1"/>
            <a:r>
              <a:rPr lang="en-US" dirty="0"/>
              <a:t>Choses plain text attack:  opponent temporary access to encryption machinery. He can choose a plaintext x and constructs corresponding ciphertext y. it is need to decrypt y1,y2 at other moments</a:t>
            </a:r>
          </a:p>
          <a:p>
            <a:pPr lvl="1"/>
            <a:r>
              <a:rPr lang="en-US" dirty="0"/>
              <a:t>Chosen ciphertext attack: opponent temporary access to decryption machinery. He can choose a ciphertext y and constructs corresponding plaintext x . it is need to decrypt y1,y2 at other moments</a:t>
            </a:r>
          </a:p>
        </p:txBody>
      </p:sp>
    </p:spTree>
    <p:extLst>
      <p:ext uri="{BB962C8B-B14F-4D97-AF65-F5344CB8AC3E}">
        <p14:creationId xmlns:p14="http://schemas.microsoft.com/office/powerpoint/2010/main" val="83369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8933-81AE-4B19-94D7-D1BD8E5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1E83-0233-40EB-A7C0-E164FA3C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determine key that was used. </a:t>
            </a:r>
          </a:p>
          <a:p>
            <a:r>
              <a:rPr lang="en-US" dirty="0"/>
              <a:t>From key </a:t>
            </a:r>
            <a:r>
              <a:rPr lang="en-US" dirty="0">
                <a:sym typeface="Wingdings" panose="05000000000000000000" pitchFamily="2" charset="2"/>
              </a:rPr>
              <a:t>determine plaintext</a:t>
            </a:r>
          </a:p>
          <a:p>
            <a:r>
              <a:rPr lang="en-US" dirty="0"/>
              <a:t>Many techniques of cryptanalysis uses statistical properties of the languages.</a:t>
            </a:r>
          </a:p>
          <a:p>
            <a:pPr lvl="1"/>
            <a:r>
              <a:rPr lang="en-US" dirty="0"/>
              <a:t>Estimate the appearance frequency of letter of language. For example: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61811-BBD0-46A0-BDDD-8224BB1E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86" y="4162424"/>
            <a:ext cx="3103713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374A-82B9-42B9-A6E5-3F927DF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ADF4-8FC4-47C7-A9E1-330AB61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 do cryptanalysis</a:t>
            </a:r>
          </a:p>
          <a:p>
            <a:pPr marL="914400" lvl="2" indent="0">
              <a:buNone/>
            </a:pPr>
            <a:r>
              <a:rPr lang="en-US" dirty="0"/>
              <a:t>1) Divide the letter into the groups that have similar probability</a:t>
            </a:r>
          </a:p>
          <a:p>
            <a:pPr lvl="3"/>
            <a:r>
              <a:rPr lang="en-US" dirty="0"/>
              <a:t>E: 0.120</a:t>
            </a:r>
          </a:p>
          <a:p>
            <a:pPr lvl="3"/>
            <a:r>
              <a:rPr lang="en-US" dirty="0"/>
              <a:t>T.A,O,I,N,S,H,R probability from 0.6 to 0.9</a:t>
            </a:r>
          </a:p>
          <a:p>
            <a:pPr lvl="3"/>
            <a:r>
              <a:rPr lang="en-US" dirty="0"/>
              <a:t>D,L probability around 0.4</a:t>
            </a:r>
          </a:p>
          <a:p>
            <a:pPr lvl="3"/>
            <a:r>
              <a:rPr lang="en-US" dirty="0"/>
              <a:t>C,U,M,W,F,G,Y,P,B probability between 0.015 and 0.028</a:t>
            </a:r>
          </a:p>
          <a:p>
            <a:pPr lvl="3"/>
            <a:r>
              <a:rPr lang="en-US" dirty="0" err="1"/>
              <a:t>V,k,J,X,Q,Z</a:t>
            </a:r>
            <a:r>
              <a:rPr lang="en-US" dirty="0"/>
              <a:t> probability less than 0.01</a:t>
            </a:r>
          </a:p>
          <a:p>
            <a:pPr marL="914400" lvl="2" indent="0">
              <a:buNone/>
            </a:pPr>
            <a:r>
              <a:rPr lang="en-US" dirty="0"/>
              <a:t>2) Calculate the probability of the most common combinations for example: TH, HE, IN</a:t>
            </a:r>
          </a:p>
          <a:p>
            <a:pPr marL="914400" lvl="2" indent="0">
              <a:buNone/>
            </a:pPr>
            <a:r>
              <a:rPr lang="en-US" dirty="0"/>
              <a:t>3) Calculate the frequency of letter in ciphertext</a:t>
            </a:r>
          </a:p>
          <a:p>
            <a:pPr marL="914400" lvl="2" indent="0">
              <a:buNone/>
            </a:pPr>
            <a:r>
              <a:rPr lang="en-US" dirty="0"/>
              <a:t>4) Assume Alice uses a specific cryptosystem</a:t>
            </a:r>
          </a:p>
          <a:p>
            <a:pPr marL="914400" lvl="2" indent="0">
              <a:buNone/>
            </a:pPr>
            <a:r>
              <a:rPr lang="en-US" dirty="0"/>
              <a:t>5) Assume the letters have higher frequency of ciphertext corresponds with the letters that have higher probability in the language</a:t>
            </a:r>
          </a:p>
          <a:p>
            <a:pPr marL="914400" lvl="2" indent="0">
              <a:buNone/>
            </a:pPr>
            <a:r>
              <a:rPr lang="en-US" dirty="0"/>
              <a:t>6) Find the key from 4) and 5) </a:t>
            </a:r>
          </a:p>
        </p:txBody>
      </p:sp>
    </p:spTree>
    <p:extLst>
      <p:ext uri="{BB962C8B-B14F-4D97-AF65-F5344CB8AC3E}">
        <p14:creationId xmlns:p14="http://schemas.microsoft.com/office/powerpoint/2010/main" val="73035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560-9A15-4C51-9558-022F1DB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8C50-7389-4F1B-A41E-C34ABBDB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825625"/>
            <a:ext cx="10515600" cy="4351338"/>
          </a:xfrm>
        </p:spPr>
        <p:txBody>
          <a:bodyPr/>
          <a:lstStyle/>
          <a:p>
            <a:r>
              <a:rPr lang="en-US" dirty="0"/>
              <a:t>Example of affine cipher</a:t>
            </a:r>
          </a:p>
          <a:p>
            <a:endParaRPr lang="en-US" dirty="0"/>
          </a:p>
          <a:p>
            <a:pPr lvl="1"/>
            <a:r>
              <a:rPr lang="en-US" dirty="0"/>
              <a:t>Ciphertext:</a:t>
            </a:r>
          </a:p>
          <a:p>
            <a:endParaRPr lang="en-US" dirty="0"/>
          </a:p>
          <a:p>
            <a:pPr lvl="1"/>
            <a:r>
              <a:rPr lang="en-US" dirty="0"/>
              <a:t>Frequency: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33F56-424B-46EE-805E-3398FD5A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2552700"/>
            <a:ext cx="7642490" cy="84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4CED2-167C-4E76-B4F6-D94DDE82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4" y="3541483"/>
            <a:ext cx="3451225" cy="29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FB7-5447-4164-BAB3-1E9A8251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5AFE0-3FEB-417E-AA03-D92BC16C6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find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(x) 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x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mod m</a:t>
                </a:r>
              </a:p>
              <a:p>
                <a:r>
                  <a:rPr lang="en-US" dirty="0"/>
                  <a:t>The most frequency r = 8, d = 7, </a:t>
                </a:r>
                <a:r>
                  <a:rPr lang="en-US" dirty="0" err="1"/>
                  <a:t>e,h,k</a:t>
                </a:r>
                <a:r>
                  <a:rPr lang="en-US" dirty="0"/>
                  <a:t> = 5, </a:t>
                </a:r>
                <a:r>
                  <a:rPr lang="en-US" dirty="0" err="1"/>
                  <a:t>f,s,v</a:t>
                </a:r>
                <a:r>
                  <a:rPr lang="en-US" dirty="0"/>
                  <a:t> = 4 </a:t>
                </a:r>
              </a:p>
              <a:p>
                <a:r>
                  <a:rPr lang="en-US" dirty="0"/>
                  <a:t>Assume r = e,  d = 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(4) = 17,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(19) =3 where 4 is the order of letter  e and 17 is the order of letter r in alphabet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(mod 26) = 17 (mod 26)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19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((mod 26) = 3 (mod 26)</a:t>
                </a:r>
              </a:p>
              <a:p>
                <a:pPr lvl="1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6,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19 (mod 26)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However </a:t>
                </a:r>
                <a:r>
                  <a:rPr lang="en-US" dirty="0" err="1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,m) = </a:t>
                </a:r>
                <a:r>
                  <a:rPr lang="en-US" dirty="0" err="1"/>
                  <a:t>gcd</a:t>
                </a:r>
                <a:r>
                  <a:rPr lang="en-US" dirty="0"/>
                  <a:t>(6,26) = 2 &gt;1 </a:t>
                </a:r>
                <a:r>
                  <a:rPr lang="en-US" dirty="0">
                    <a:sym typeface="Wingdings" panose="05000000000000000000" pitchFamily="2" charset="2"/>
                  </a:rPr>
                  <a:t>incorrect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5AFE0-3FEB-417E-AA03-D92BC16C6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29A6-14A7-47B9-BE07-AAE048C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.2. Cryptanalysis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A71-FDFC-4823-B804-8EF93F2EB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r = e,  k = 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(4) = 17,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(19) = 10 where 4 is the order of letter  e and 17 is the order of letter r in alphabet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(mod 26) = 17 (mod 26)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19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((mod 26) = 10 (mod 26)</a:t>
                </a:r>
              </a:p>
              <a:p>
                <a:pPr lvl="1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5 (mod 26)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However </a:t>
                </a:r>
                <a:r>
                  <a:rPr lang="en-US" dirty="0" err="1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,m) = </a:t>
                </a:r>
                <a:r>
                  <a:rPr lang="en-US" dirty="0" err="1"/>
                  <a:t>gcd</a:t>
                </a:r>
                <a:r>
                  <a:rPr lang="en-US" dirty="0"/>
                  <a:t>(3,26) = 1 </a:t>
                </a:r>
                <a:r>
                  <a:rPr lang="en-US" dirty="0">
                    <a:sym typeface="Wingdings" panose="05000000000000000000" pitchFamily="2" charset="2"/>
                  </a:rPr>
                  <a:t> correct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A71-FDFC-4823-B804-8EF93F2E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0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D072-48D1-42BB-A5DA-4B8C8BE0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/>
              <a:t>.2</a:t>
            </a:r>
            <a:r>
              <a:rPr lang="en-US" dirty="0"/>
              <a:t>. Cryptanalysis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0207-C474-48A4-B5EF-57AAD447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to  prevent the cryptanalysis  the letter needs to have similar probability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to compress the information (reduce the redundancy of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6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08B2-51DA-4835-96C8-0CD69E3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3112-8F4F-4C4B-88CC-93E9331F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cryptosystem has perfect secrecy if P(</a:t>
            </a:r>
            <a:r>
              <a:rPr lang="en-US" dirty="0" err="1"/>
              <a:t>x|y</a:t>
            </a:r>
            <a:r>
              <a:rPr lang="en-US" dirty="0"/>
              <a:t>) = P(x) for all x </a:t>
            </a:r>
            <a:r>
              <a:rPr lang="el-GR" dirty="0"/>
              <a:t>ϵ</a:t>
            </a:r>
            <a:r>
              <a:rPr lang="en-US" dirty="0"/>
              <a:t> P, y </a:t>
            </a:r>
            <a:r>
              <a:rPr lang="el-GR" dirty="0"/>
              <a:t>ϵ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A posteriori probability that the plaintext is x, given that the ciphertext y is observed is identical to the priori probability that the plaintext is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FDB-DF8D-4EAC-AB36-3D5AFAD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112F-358E-429A-A0A4-C6752713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objective of cryptography: enable two people (Alice and Bob) communicate over an insecure channel in such a way that an opponent (Chris) cannot understand what is being said </a:t>
            </a:r>
          </a:p>
          <a:p>
            <a:r>
              <a:rPr lang="en-US" dirty="0"/>
              <a:t>Operation of cryptography:</a:t>
            </a:r>
          </a:p>
          <a:p>
            <a:pPr lvl="1"/>
            <a:r>
              <a:rPr lang="en-US" dirty="0"/>
              <a:t>Information sent by Alice: “plain text”</a:t>
            </a:r>
          </a:p>
          <a:p>
            <a:pPr lvl="1"/>
            <a:r>
              <a:rPr lang="en-US" dirty="0"/>
              <a:t>Alice encrypts the “plain text” using predetermined key: “cipher text”</a:t>
            </a:r>
          </a:p>
          <a:p>
            <a:pPr lvl="1"/>
            <a:r>
              <a:rPr lang="en-US" dirty="0"/>
              <a:t>Bob knows key: convert “cipher text” to “plain text”</a:t>
            </a:r>
          </a:p>
          <a:p>
            <a:pPr lvl="1"/>
            <a:r>
              <a:rPr lang="en-US"/>
              <a:t>Chris </a:t>
            </a:r>
            <a:r>
              <a:rPr lang="en-US" dirty="0"/>
              <a:t>does not know key: can not understand the “plain text”</a:t>
            </a:r>
          </a:p>
        </p:txBody>
      </p:sp>
    </p:spTree>
    <p:extLst>
      <p:ext uri="{BB962C8B-B14F-4D97-AF65-F5344CB8AC3E}">
        <p14:creationId xmlns:p14="http://schemas.microsoft.com/office/powerpoint/2010/main" val="199824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5D89-0A2B-4A3C-8C73-5F97E2F9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B3554-CB04-494A-B75E-92B2F6C62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2367" cy="4351338"/>
              </a:xfrm>
            </p:spPr>
            <p:txBody>
              <a:bodyPr/>
              <a:lstStyle/>
              <a:p>
                <a:r>
                  <a:rPr lang="en-US" dirty="0"/>
                  <a:t>Definition of cryptosystems: </a:t>
                </a:r>
              </a:p>
              <a:p>
                <a:pPr lvl="1"/>
                <a:r>
                  <a:rPr lang="en-US" dirty="0"/>
                  <a:t>Cryptosystems contains five-tuple (P,C,K,E,D) where:</a:t>
                </a:r>
              </a:p>
              <a:p>
                <a:pPr lvl="2"/>
                <a:r>
                  <a:rPr lang="en-US" dirty="0"/>
                  <a:t>P is finite set of possible plaintexts</a:t>
                </a:r>
              </a:p>
              <a:p>
                <a:pPr lvl="2"/>
                <a:r>
                  <a:rPr lang="en-US" dirty="0"/>
                  <a:t>C is finite set of possible ciphertexts</a:t>
                </a:r>
              </a:p>
              <a:p>
                <a:pPr lvl="2"/>
                <a:r>
                  <a:rPr lang="en-US" dirty="0"/>
                  <a:t>K is finite set of possible keys (</a:t>
                </a:r>
                <a:r>
                  <a:rPr lang="en-US" dirty="0" err="1"/>
                  <a:t>keyspace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For each k ϵ K, there is an encryption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ϵ E and a corresponding decryption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ϵ D.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P </a:t>
                </a:r>
                <a:r>
                  <a:rPr lang="en-US" dirty="0">
                    <a:sym typeface="Wingdings" panose="05000000000000000000" pitchFamily="2" charset="2"/>
                  </a:rPr>
                  <a:t>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C</a:t>
                </a:r>
                <a:r>
                  <a:rPr lang="en-US" dirty="0">
                    <a:sym typeface="Wingdings" panose="05000000000000000000" pitchFamily="2" charset="2"/>
                  </a:rPr>
                  <a:t>P are functions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plaintext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ϵ P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B3554-CB04-494A-B75E-92B2F6C62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2367" cy="4351338"/>
              </a:xfrm>
              <a:blipFill>
                <a:blip r:embed="rId2"/>
                <a:stretch>
                  <a:fillRect l="-940" t="-2241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98D-2E09-444F-8782-18183E06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2ABB-C0E9-4134-9946-71A14603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using cryptography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E9C40-3FD4-445D-8025-803642CE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17" y="2766659"/>
            <a:ext cx="5012059" cy="22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6E1-8995-45C1-AEEC-138ED93B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C3972-9ABA-4F44-B5BC-DD178A603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25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Communication protocol using cryptography</a:t>
                </a:r>
              </a:p>
              <a:p>
                <a:pPr lvl="1"/>
                <a:r>
                  <a:rPr lang="en-US" dirty="0"/>
                  <a:t>Alice and Bob chose random key k ϵ K</a:t>
                </a:r>
              </a:p>
              <a:p>
                <a:pPr lvl="2"/>
                <a:r>
                  <a:rPr lang="en-US" dirty="0"/>
                  <a:t>Chris does not know this key</a:t>
                </a:r>
              </a:p>
              <a:p>
                <a:pPr lvl="1"/>
                <a:r>
                  <a:rPr lang="en-US" dirty="0"/>
                  <a:t>The sending message from Alice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(n ≥ 1) </a:t>
                </a:r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ϵ P (1 ≤ </a:t>
                </a:r>
                <a:r>
                  <a:rPr lang="en-US" dirty="0" err="1"/>
                  <a:t>i</a:t>
                </a:r>
                <a:r>
                  <a:rPr lang="en-US" dirty="0"/>
                  <a:t> ≤ n)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encrypted using encryption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specified by predetermined key k</a:t>
                </a:r>
              </a:p>
              <a:p>
                <a:pPr lvl="2"/>
                <a:r>
                  <a:rPr lang="en-US" dirty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Obtained results are ciphertext string y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y is sent through channel</a:t>
                </a:r>
              </a:p>
              <a:p>
                <a:pPr lvl="1"/>
                <a:r>
                  <a:rPr lang="en-US" dirty="0"/>
                  <a:t>Bob received y</a:t>
                </a:r>
              </a:p>
              <a:p>
                <a:pPr lvl="2"/>
                <a:r>
                  <a:rPr lang="en-US" dirty="0"/>
                  <a:t>Decrypt 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Obtained results are plaintext string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one-to-one mapping function</a:t>
                </a:r>
              </a:p>
              <a:p>
                <a:pPr lvl="2"/>
                <a:r>
                  <a:rPr lang="en-US" dirty="0"/>
                  <a:t>If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anose="05000000000000000000" pitchFamily="2" charset="2"/>
                  </a:rPr>
                  <a:t> Bob cannot determined whether y should be decrypted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C3972-9ABA-4F44-B5BC-DD178A603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2500" cy="4351338"/>
              </a:xfrm>
              <a:blipFill>
                <a:blip r:embed="rId2"/>
                <a:stretch>
                  <a:fillRect l="-87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4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DEDE-D0D0-4018-8FE3-7E0D7BD0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6839F-82EC-4BB3-A163-BCAF30BAA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of cryptography: Affine cipher</a:t>
                </a:r>
              </a:p>
              <a:p>
                <a:r>
                  <a:rPr lang="en-US" dirty="0"/>
                  <a:t>Definition of Affine cipher</a:t>
                </a:r>
              </a:p>
              <a:p>
                <a:pPr lvl="1"/>
                <a:r>
                  <a:rPr lang="en-US" dirty="0"/>
                  <a:t>Let P = 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(m is integer, with English language: m=26)</a:t>
                </a:r>
              </a:p>
              <a:p>
                <a:pPr lvl="1"/>
                <a:r>
                  <a:rPr lang="en-US" dirty="0"/>
                  <a:t>Let K = {(</a:t>
                </a:r>
                <a:r>
                  <a:rPr lang="en-US" dirty="0" err="1"/>
                  <a:t>a,b</a:t>
                </a:r>
                <a:r>
                  <a:rPr lang="en-US" dirty="0"/>
                  <a:t>) 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a,m</a:t>
                </a:r>
                <a:r>
                  <a:rPr lang="en-US" dirty="0"/>
                  <a:t>) =1}</a:t>
                </a:r>
              </a:p>
              <a:p>
                <a:pPr lvl="2"/>
                <a:r>
                  <a:rPr lang="en-US" dirty="0"/>
                  <a:t>If </a:t>
                </a:r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a,m</a:t>
                </a:r>
                <a:r>
                  <a:rPr lang="en-US" dirty="0"/>
                  <a:t>)= 1 </a:t>
                </a:r>
                <a:r>
                  <a:rPr lang="en-US" dirty="0">
                    <a:sym typeface="Wingdings" panose="05000000000000000000" pitchFamily="2" charset="2"/>
                  </a:rPr>
                  <a:t> one-to-one mapping </a:t>
                </a:r>
                <a:endParaRPr lang="en-US" dirty="0"/>
              </a:p>
              <a:p>
                <a:pPr lvl="1"/>
                <a:r>
                  <a:rPr lang="en-US" dirty="0"/>
                  <a:t>For k = (</a:t>
                </a:r>
                <a:r>
                  <a:rPr lang="en-US" dirty="0" err="1"/>
                  <a:t>a,b</a:t>
                </a:r>
                <a:r>
                  <a:rPr lang="en-US" dirty="0"/>
                  <a:t>) ϵ K, define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(x) = (ax + b) mod 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(y-b) mod m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mod 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mod m) = 1  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(x)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((</a:t>
                </a:r>
                <a:r>
                  <a:rPr lang="en-US" dirty="0" err="1"/>
                  <a:t>ax+b</a:t>
                </a:r>
                <a:r>
                  <a:rPr lang="en-US" dirty="0"/>
                  <a:t>)-b) mod m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(ax) mod m =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6839F-82EC-4BB3-A163-BCAF30BAA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28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7129-681C-42C1-87CF-B6E9E3FF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32A8B-2296-44C3-80D7-BB88E120C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of Affine cipher</a:t>
                </a:r>
              </a:p>
              <a:p>
                <a:pPr lvl="1"/>
                <a:r>
                  <a:rPr lang="en-US" dirty="0"/>
                  <a:t>a = 7, b = 3 </a:t>
                </a:r>
                <a:r>
                  <a:rPr lang="en-US" dirty="0">
                    <a:sym typeface="Wingdings" panose="05000000000000000000" pitchFamily="2" charset="2"/>
                  </a:rPr>
                  <a:t> k = (7,3)</a:t>
                </a:r>
                <a:endParaRPr lang="en-US" dirty="0"/>
              </a:p>
              <a:p>
                <a:pPr lvl="1"/>
                <a:r>
                  <a:rPr lang="en-US" dirty="0"/>
                  <a:t>m = 26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mod 26 = 15 because 7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15 (mod 26) = 105 (mod 26) = 1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(x) = 7x + 3 (mod 26)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(y) =15 (y-3) (mod 26)  = 15 ((7x + 3)-3) (mod 26) = 15 (7x) (mod 26) = x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32A8B-2296-44C3-80D7-BB88E120C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42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610F-0D9B-446E-ABB3-C3653B8C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EDCCB-B960-442F-B4F5-972A0DEDD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Public key and private key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cryptosystem with private key (symmetric key)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cryptosystem with public key (asymmetric key)</a:t>
                </a:r>
              </a:p>
              <a:p>
                <a:r>
                  <a:rPr lang="en-US" dirty="0"/>
                  <a:t>In public key system:</a:t>
                </a:r>
              </a:p>
              <a:p>
                <a:pPr lvl="1"/>
                <a:r>
                  <a:rPr lang="en-US" dirty="0"/>
                  <a:t>One key is public key, other key is private key</a:t>
                </a:r>
              </a:p>
              <a:p>
                <a:pPr lvl="1"/>
                <a:r>
                  <a:rPr lang="en-US" dirty="0"/>
                  <a:t>If public key is used to encrypt: information encryption </a:t>
                </a:r>
              </a:p>
              <a:p>
                <a:pPr lvl="1"/>
                <a:r>
                  <a:rPr lang="en-US" dirty="0"/>
                  <a:t>If private key is used to encrypt: digital signature or authentication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EDCCB-B960-442F-B4F5-972A0DEDD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8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4158-56F4-469F-A44F-C5D72367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en-US" dirty="0"/>
              <a:t>.1. Introduction (Cont.)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BE605E-9394-4A93-939E-39FE3DAD2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704" y="1825625"/>
            <a:ext cx="681339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96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E1832-5C34-4C83-97D7-440C320952CB}"/>
</file>

<file path=customXml/itemProps2.xml><?xml version="1.0" encoding="utf-8"?>
<ds:datastoreItem xmlns:ds="http://schemas.openxmlformats.org/officeDocument/2006/customXml" ds:itemID="{AD3901D0-18C9-4324-B2A9-61D11686DA7A}"/>
</file>

<file path=customXml/itemProps3.xml><?xml version="1.0" encoding="utf-8"?>
<ds:datastoreItem xmlns:ds="http://schemas.openxmlformats.org/officeDocument/2006/customXml" ds:itemID="{743716F8-BEFB-4AD2-8DC7-13DF07010D74}"/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1361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Chapter 6</vt:lpstr>
      <vt:lpstr>6.1. Introduction </vt:lpstr>
      <vt:lpstr>6.1. Introduction (Cont.)</vt:lpstr>
      <vt:lpstr>6.1. Introduction (Cont.)</vt:lpstr>
      <vt:lpstr>6.1. Introduction (Cont.)</vt:lpstr>
      <vt:lpstr>6.1. Introduction (Cont.)</vt:lpstr>
      <vt:lpstr>6.1. Introduction (Cont.)</vt:lpstr>
      <vt:lpstr>6.1. Introduction (Cont.)</vt:lpstr>
      <vt:lpstr>6.1. Introduction (Cont.)</vt:lpstr>
      <vt:lpstr>6.2. Cryptanalysis</vt:lpstr>
      <vt:lpstr>6.2. Cryptanalysis (Cont.)</vt:lpstr>
      <vt:lpstr>6.2. Cryptanalysis (Cont.)</vt:lpstr>
      <vt:lpstr>6.2. Cryptanalysis (Cont.)</vt:lpstr>
      <vt:lpstr>6.2. Cryptanalysis (Cont.)</vt:lpstr>
      <vt:lpstr>6.2. Cryptanalysis (Cont.)</vt:lpstr>
      <vt:lpstr>6.2. Cryptanalysis (Cont.)</vt:lpstr>
      <vt:lpstr>Shannon’s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Tuan Linh DANG</dc:creator>
  <cp:lastModifiedBy>chuyet.dangvan@hust.edu.vn</cp:lastModifiedBy>
  <cp:revision>22</cp:revision>
  <dcterms:created xsi:type="dcterms:W3CDTF">2018-12-27T02:29:02Z</dcterms:created>
  <dcterms:modified xsi:type="dcterms:W3CDTF">2021-02-23T14:43:55Z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