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60" r:id="rId7"/>
    <p:sldId id="263" r:id="rId8"/>
    <p:sldId id="261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1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92" algn="l" defTabSz="9141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86" algn="l" defTabSz="9141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79" algn="l" defTabSz="9141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73" algn="l" defTabSz="9141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466" algn="l" defTabSz="9141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58" algn="l" defTabSz="9141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652" algn="l" defTabSz="9141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744" algn="l" defTabSz="9141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ADC097-9BC4-43C4-915C-442E04B15D7F}" v="183" dt="2022-03-30T12:16:48.5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08" autoAdjust="0"/>
  </p:normalViewPr>
  <p:slideViewPr>
    <p:cSldViewPr>
      <p:cViewPr varScale="1">
        <p:scale>
          <a:sx n="65" d="100"/>
          <a:sy n="65" d="100"/>
        </p:scale>
        <p:origin x="1853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4.xml" Id="rId8" /><Relationship Type="http://schemas.openxmlformats.org/officeDocument/2006/relationships/slide" Target="slides/slide9.xml" Id="rId13" /><Relationship Type="http://schemas.openxmlformats.org/officeDocument/2006/relationships/customXml" Target="../customXml/item3.xml" Id="rId3" /><Relationship Type="http://schemas.openxmlformats.org/officeDocument/2006/relationships/slide" Target="slides/slide3.xml" Id="rId7" /><Relationship Type="http://schemas.openxmlformats.org/officeDocument/2006/relationships/slide" Target="slides/slide8.xml" Id="rId12" /><Relationship Type="http://schemas.openxmlformats.org/officeDocument/2006/relationships/tableStyles" Target="tableStyles.xml" Id="rId17" /><Relationship Type="http://schemas.openxmlformats.org/officeDocument/2006/relationships/customXml" Target="../customXml/item2.xml" Id="rId2" /><Relationship Type="http://schemas.openxmlformats.org/officeDocument/2006/relationships/theme" Target="theme/theme1.xml" Id="rId16" /><Relationship Type="http://schemas.openxmlformats.org/officeDocument/2006/relationships/customXml" Target="../customXml/item1.xml" Id="rId1" /><Relationship Type="http://schemas.openxmlformats.org/officeDocument/2006/relationships/slide" Target="slides/slide2.xml" Id="rId6" /><Relationship Type="http://schemas.openxmlformats.org/officeDocument/2006/relationships/slide" Target="slides/slide7.xml" Id="rId11" /><Relationship Type="http://schemas.openxmlformats.org/officeDocument/2006/relationships/slide" Target="slides/slide1.xml" Id="rId5" /><Relationship Type="http://schemas.openxmlformats.org/officeDocument/2006/relationships/viewProps" Target="viewProps.xml" Id="rId15" /><Relationship Type="http://schemas.openxmlformats.org/officeDocument/2006/relationships/slide" Target="slides/slide6.xml" Id="rId10" /><Relationship Type="http://schemas.microsoft.com/office/2015/10/relationships/revisionInfo" Target="revisionInfo.xml" Id="rId19" /><Relationship Type="http://schemas.openxmlformats.org/officeDocument/2006/relationships/slideMaster" Target="slideMasters/slideMaster1.xml" Id="rId4" /><Relationship Type="http://schemas.openxmlformats.org/officeDocument/2006/relationships/slide" Target="slides/slide5.xml" Id="rId9" /><Relationship Type="http://schemas.openxmlformats.org/officeDocument/2006/relationships/presProps" Target="presProps.xml" Id="rId14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23293-3193-4230-9035-79F72E44DDE0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5072-A082-4BB1-B6FD-E0A2E52B33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23293-3193-4230-9035-79F72E44DDE0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5072-A082-4BB1-B6FD-E0A2E52B33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23293-3193-4230-9035-79F72E44DDE0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5072-A082-4BB1-B6FD-E0A2E52B33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23293-3193-4230-9035-79F72E44DDE0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5072-A082-4BB1-B6FD-E0A2E52B33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09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2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37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4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55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65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7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23293-3193-4230-9035-79F72E44DDE0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5072-A082-4BB1-B6FD-E0A2E52B33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23293-3193-4230-9035-79F72E44DDE0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5072-A082-4BB1-B6FD-E0A2E52B33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92" indent="0">
              <a:buNone/>
              <a:defRPr sz="2000" b="1"/>
            </a:lvl2pPr>
            <a:lvl3pPr marL="914186" indent="0">
              <a:buNone/>
              <a:defRPr sz="1800" b="1"/>
            </a:lvl3pPr>
            <a:lvl4pPr marL="1371279" indent="0">
              <a:buNone/>
              <a:defRPr sz="1600" b="1"/>
            </a:lvl4pPr>
            <a:lvl5pPr marL="1828373" indent="0">
              <a:buNone/>
              <a:defRPr sz="1600" b="1"/>
            </a:lvl5pPr>
            <a:lvl6pPr marL="2285466" indent="0">
              <a:buNone/>
              <a:defRPr sz="1600" b="1"/>
            </a:lvl6pPr>
            <a:lvl7pPr marL="2742558" indent="0">
              <a:buNone/>
              <a:defRPr sz="1600" b="1"/>
            </a:lvl7pPr>
            <a:lvl8pPr marL="3199652" indent="0">
              <a:buNone/>
              <a:defRPr sz="1600" b="1"/>
            </a:lvl8pPr>
            <a:lvl9pPr marL="365674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92" indent="0">
              <a:buNone/>
              <a:defRPr sz="2000" b="1"/>
            </a:lvl2pPr>
            <a:lvl3pPr marL="914186" indent="0">
              <a:buNone/>
              <a:defRPr sz="1800" b="1"/>
            </a:lvl3pPr>
            <a:lvl4pPr marL="1371279" indent="0">
              <a:buNone/>
              <a:defRPr sz="1600" b="1"/>
            </a:lvl4pPr>
            <a:lvl5pPr marL="1828373" indent="0">
              <a:buNone/>
              <a:defRPr sz="1600" b="1"/>
            </a:lvl5pPr>
            <a:lvl6pPr marL="2285466" indent="0">
              <a:buNone/>
              <a:defRPr sz="1600" b="1"/>
            </a:lvl6pPr>
            <a:lvl7pPr marL="2742558" indent="0">
              <a:buNone/>
              <a:defRPr sz="1600" b="1"/>
            </a:lvl7pPr>
            <a:lvl8pPr marL="3199652" indent="0">
              <a:buNone/>
              <a:defRPr sz="1600" b="1"/>
            </a:lvl8pPr>
            <a:lvl9pPr marL="365674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23293-3193-4230-9035-79F72E44DDE0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5072-A082-4BB1-B6FD-E0A2E52B33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23293-3193-4230-9035-79F72E44DDE0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5072-A082-4BB1-B6FD-E0A2E52B33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23293-3193-4230-9035-79F72E44DDE0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5072-A082-4BB1-B6FD-E0A2E52B33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92" indent="0">
              <a:buNone/>
              <a:defRPr sz="1200"/>
            </a:lvl2pPr>
            <a:lvl3pPr marL="914186" indent="0">
              <a:buNone/>
              <a:defRPr sz="1000"/>
            </a:lvl3pPr>
            <a:lvl4pPr marL="1371279" indent="0">
              <a:buNone/>
              <a:defRPr sz="900"/>
            </a:lvl4pPr>
            <a:lvl5pPr marL="1828373" indent="0">
              <a:buNone/>
              <a:defRPr sz="900"/>
            </a:lvl5pPr>
            <a:lvl6pPr marL="2285466" indent="0">
              <a:buNone/>
              <a:defRPr sz="900"/>
            </a:lvl6pPr>
            <a:lvl7pPr marL="2742558" indent="0">
              <a:buNone/>
              <a:defRPr sz="900"/>
            </a:lvl7pPr>
            <a:lvl8pPr marL="3199652" indent="0">
              <a:buNone/>
              <a:defRPr sz="900"/>
            </a:lvl8pPr>
            <a:lvl9pPr marL="365674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23293-3193-4230-9035-79F72E44DDE0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5072-A082-4BB1-B6FD-E0A2E52B33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092" indent="0">
              <a:buNone/>
              <a:defRPr sz="2800"/>
            </a:lvl2pPr>
            <a:lvl3pPr marL="914186" indent="0">
              <a:buNone/>
              <a:defRPr sz="2400"/>
            </a:lvl3pPr>
            <a:lvl4pPr marL="1371279" indent="0">
              <a:buNone/>
              <a:defRPr sz="2000"/>
            </a:lvl4pPr>
            <a:lvl5pPr marL="1828373" indent="0">
              <a:buNone/>
              <a:defRPr sz="2000"/>
            </a:lvl5pPr>
            <a:lvl6pPr marL="2285466" indent="0">
              <a:buNone/>
              <a:defRPr sz="2000"/>
            </a:lvl6pPr>
            <a:lvl7pPr marL="2742558" indent="0">
              <a:buNone/>
              <a:defRPr sz="2000"/>
            </a:lvl7pPr>
            <a:lvl8pPr marL="3199652" indent="0">
              <a:buNone/>
              <a:defRPr sz="2000"/>
            </a:lvl8pPr>
            <a:lvl9pPr marL="3656744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92" indent="0">
              <a:buNone/>
              <a:defRPr sz="1200"/>
            </a:lvl2pPr>
            <a:lvl3pPr marL="914186" indent="0">
              <a:buNone/>
              <a:defRPr sz="1000"/>
            </a:lvl3pPr>
            <a:lvl4pPr marL="1371279" indent="0">
              <a:buNone/>
              <a:defRPr sz="900"/>
            </a:lvl4pPr>
            <a:lvl5pPr marL="1828373" indent="0">
              <a:buNone/>
              <a:defRPr sz="900"/>
            </a:lvl5pPr>
            <a:lvl6pPr marL="2285466" indent="0">
              <a:buNone/>
              <a:defRPr sz="900"/>
            </a:lvl6pPr>
            <a:lvl7pPr marL="2742558" indent="0">
              <a:buNone/>
              <a:defRPr sz="900"/>
            </a:lvl7pPr>
            <a:lvl8pPr marL="3199652" indent="0">
              <a:buNone/>
              <a:defRPr sz="900"/>
            </a:lvl8pPr>
            <a:lvl9pPr marL="365674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23293-3193-4230-9035-79F72E44DDE0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5072-A082-4BB1-B6FD-E0A2E52B33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18" tIns="45709" rIns="91418" bIns="4570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18" tIns="45709" rIns="91418" bIns="4570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18" tIns="45709" rIns="91418" bIns="4570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23293-3193-4230-9035-79F72E44DDE0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18" tIns="45709" rIns="91418" bIns="4570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18" tIns="45709" rIns="91418" bIns="4570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D5072-A082-4BB1-B6FD-E0A2E52B333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186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20" indent="-342820" algn="l" defTabSz="91418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776" indent="-285684" algn="l" defTabSz="914186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33" indent="-228546" algn="l" defTabSz="91418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25" indent="-228546" algn="l" defTabSz="914186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919" indent="-228546" algn="l" defTabSz="914186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012" indent="-228546" algn="l" defTabSz="91418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06" indent="-228546" algn="l" defTabSz="91418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98" indent="-228546" algn="l" defTabSz="91418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92" indent="-228546" algn="l" defTabSz="91418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92" algn="l" defTabSz="9141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86" algn="l" defTabSz="9141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79" algn="l" defTabSz="9141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73" algn="l" defTabSz="9141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66" algn="l" defTabSz="9141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58" algn="l" defTabSz="9141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52" algn="l" defTabSz="9141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44" algn="l" defTabSz="9141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huyetdv@soict.hust.edu.vn" TargetMode="External"/><Relationship Id="rId2" Type="http://schemas.openxmlformats.org/officeDocument/2006/relationships/hyperlink" Target="mailto:Chuyetdv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Lý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514600"/>
          </a:xfrm>
        </p:spPr>
        <p:txBody>
          <a:bodyPr vert="horz" lIns="91418" tIns="45709" rIns="91418" bIns="45709" rtlCol="0" anchor="t">
            <a:normAutofit fontScale="47500" lnSpcReduction="20000"/>
          </a:bodyPr>
          <a:lstStyle/>
          <a:p>
            <a:r>
              <a:rPr lang="en-US" dirty="0"/>
              <a:t>Đặng Văn </a:t>
            </a:r>
            <a:r>
              <a:rPr lang="en-US" dirty="0" err="1"/>
              <a:t>Chuyết</a:t>
            </a:r>
          </a:p>
          <a:p>
            <a:r>
              <a:rPr lang="en-US" err="1">
                <a:cs typeface="Calibri"/>
              </a:rPr>
              <a:t>Kỹ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sư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Vô</a:t>
            </a:r>
            <a:r>
              <a:rPr lang="en-US" dirty="0">
                <a:cs typeface="Calibri"/>
              </a:rPr>
              <a:t> Tuyến </a:t>
            </a:r>
            <a:r>
              <a:rPr lang="en-US" err="1">
                <a:cs typeface="Calibri"/>
              </a:rPr>
              <a:t>Điện</a:t>
            </a:r>
            <a:r>
              <a:rPr lang="en-US" dirty="0">
                <a:cs typeface="Calibri"/>
              </a:rPr>
              <a:t>, ĐHBK Hà </a:t>
            </a:r>
            <a:r>
              <a:rPr lang="en-US" err="1">
                <a:cs typeface="Calibri"/>
              </a:rPr>
              <a:t>Nội</a:t>
            </a:r>
            <a:r>
              <a:rPr lang="en-US">
                <a:cs typeface="Calibri"/>
              </a:rPr>
              <a:t>, 1975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TS. </a:t>
            </a:r>
            <a:r>
              <a:rPr lang="en-US" err="1">
                <a:cs typeface="Calibri"/>
              </a:rPr>
              <a:t>Xử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lý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tín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hiệu</a:t>
            </a:r>
            <a:r>
              <a:rPr lang="en-US">
                <a:cs typeface="Calibri"/>
              </a:rPr>
              <a:t>, ENSERG, INPG, FRANCE, 1985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PGS. Tin </a:t>
            </a:r>
            <a:r>
              <a:rPr lang="en-US" err="1">
                <a:cs typeface="Calibri"/>
              </a:rPr>
              <a:t>học</a:t>
            </a:r>
            <a:r>
              <a:rPr lang="en-US">
                <a:cs typeface="Calibri"/>
              </a:rPr>
              <a:t>, 2005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Khoa KTMT</a:t>
            </a:r>
            <a:endParaRPr lang="en-US" dirty="0"/>
          </a:p>
          <a:p>
            <a:r>
              <a:rPr lang="en-US" dirty="0"/>
              <a:t>Trường CNTT &amp; TT, ĐHBK HN.</a:t>
            </a:r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Đã</a:t>
            </a:r>
            <a:r>
              <a:rPr lang="en-US">
                <a:cs typeface="Calibri"/>
              </a:rPr>
              <a:t> nghỉ hưu</a:t>
            </a:r>
            <a:endParaRPr lang="en-US" dirty="0"/>
          </a:p>
          <a:p>
            <a:r>
              <a:rPr lang="en-US" dirty="0">
                <a:hlinkClick r:id="rId2"/>
              </a:rPr>
              <a:t>Chuyetdv@gmail.com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chuyetdv@soict.hust.edu.vn</a:t>
            </a:r>
            <a:r>
              <a:rPr lang="en-US" dirty="0"/>
              <a:t>, </a:t>
            </a:r>
            <a:r>
              <a:rPr lang="en-US"/>
              <a:t>chuyet.dangvan@hust.edu.vn</a:t>
            </a:r>
            <a:endParaRPr lang="en-US" dirty="0"/>
          </a:p>
          <a:p>
            <a:r>
              <a:rPr lang="en-US"/>
              <a:t>0903289551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1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2"/>
          <p:cNvSpPr txBox="1"/>
          <p:nvPr/>
        </p:nvSpPr>
        <p:spPr>
          <a:xfrm>
            <a:off x="2597727" y="930088"/>
            <a:ext cx="4567532" cy="977191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3713"/>
              </a:lnSpc>
            </a:pPr>
            <a:r>
              <a:rPr lang="en-CA" sz="3200" b="1" dirty="0">
                <a:solidFill>
                  <a:srgbClr val="FF0000"/>
                </a:solidFill>
                <a:latin typeface="Times New Roman Bold"/>
                <a:ea typeface="Times New Roman Bold"/>
                <a:cs typeface="Times New Roman Bold"/>
              </a:rPr>
              <a:t>TÀI LIỆU THAM KHẢO</a:t>
            </a:r>
          </a:p>
          <a:p>
            <a:pPr>
              <a:lnSpc>
                <a:spcPts val="3713"/>
              </a:lnSpc>
            </a:pPr>
            <a:endParaRPr lang="en-CA" sz="32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6387" name="TextBox 3"/>
          <p:cNvSpPr txBox="1">
            <a:spLocks noChangeArrowheads="1"/>
          </p:cNvSpPr>
          <p:nvPr/>
        </p:nvSpPr>
        <p:spPr bwMode="auto">
          <a:xfrm>
            <a:off x="1143000" y="1703295"/>
            <a:ext cx="7315199" cy="666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ts val="2602"/>
              </a:lnSpc>
              <a:tabLst>
                <a:tab pos="410243" algn="l"/>
              </a:tabLst>
            </a:pPr>
            <a:r>
              <a:rPr lang="en-CA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CA" sz="2200" dirty="0">
                <a:solidFill>
                  <a:srgbClr val="A5002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CA" sz="2000" dirty="0">
                <a:solidFill>
                  <a:srgbClr val="A50020"/>
                </a:solidFill>
                <a:latin typeface="Times New Roman" pitchFamily="18" charset="0"/>
                <a:cs typeface="Times New Roman" pitchFamily="18" charset="0"/>
              </a:rPr>
              <a:t>Information Theory</a:t>
            </a:r>
            <a:r>
              <a:rPr lang="en-CA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- Robert </a:t>
            </a:r>
            <a:r>
              <a:rPr lang="en-CA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B.Ash</a:t>
            </a:r>
            <a:r>
              <a:rPr lang="en-CA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NXB Dover, Inc,</a:t>
            </a:r>
            <a:r>
              <a:rPr lang="en-CA" sz="2000" dirty="0">
                <a:solidFill>
                  <a:srgbClr val="000000"/>
                </a:solidFill>
                <a:latin typeface="Times New Roman" pitchFamily="18" charset="0"/>
              </a:rPr>
              <a:t> 1990</a:t>
            </a:r>
            <a:endParaRPr lang="en-CA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602"/>
              </a:lnSpc>
              <a:tabLst>
                <a:tab pos="410243" algn="l"/>
              </a:tabLst>
            </a:pPr>
            <a:endParaRPr lang="en-CA" sz="20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6388" name="TextBox 4"/>
          <p:cNvSpPr txBox="1">
            <a:spLocks noChangeArrowheads="1"/>
          </p:cNvSpPr>
          <p:nvPr/>
        </p:nvSpPr>
        <p:spPr bwMode="auto">
          <a:xfrm>
            <a:off x="1143001" y="2420472"/>
            <a:ext cx="6361870" cy="961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457200" indent="-457200">
              <a:lnSpc>
                <a:spcPts val="2513"/>
              </a:lnSpc>
              <a:buAutoNum type="arabicPeriod" startAt="2"/>
              <a:tabLst>
                <a:tab pos="410243" algn="l"/>
              </a:tabLst>
            </a:pPr>
            <a:r>
              <a:rPr lang="en-CA" sz="2000" dirty="0">
                <a:solidFill>
                  <a:srgbClr val="A50020"/>
                </a:solidFill>
                <a:latin typeface="Times New Roman" pitchFamily="18" charset="0"/>
                <a:cs typeface="Times New Roman" pitchFamily="18" charset="0"/>
              </a:rPr>
              <a:t>Introduction to Information Theory</a:t>
            </a:r>
            <a:r>
              <a:rPr lang="en-CA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CA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Masud</a:t>
            </a:r>
            <a:r>
              <a:rPr lang="en-CA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Mansuripur</a:t>
            </a:r>
            <a:r>
              <a:rPr lang="en-CA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 marL="457200" indent="-457200">
              <a:lnSpc>
                <a:spcPts val="2513"/>
              </a:lnSpc>
              <a:tabLst>
                <a:tab pos="410243" algn="l"/>
              </a:tabLst>
            </a:pPr>
            <a:r>
              <a:rPr lang="en-CA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Prentice-Hall, Inc, 1987.</a:t>
            </a:r>
          </a:p>
          <a:p>
            <a:pPr>
              <a:lnSpc>
                <a:spcPts val="2513"/>
              </a:lnSpc>
              <a:tabLst>
                <a:tab pos="410243" algn="l"/>
              </a:tabLst>
            </a:pPr>
            <a:endParaRPr lang="en-CA" sz="20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1143000" y="3115236"/>
            <a:ext cx="7269554" cy="1353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602"/>
              </a:lnSpc>
              <a:tabLst>
                <a:tab pos="410243" algn="l"/>
              </a:tabLst>
            </a:pPr>
            <a:r>
              <a:rPr lang="en-CA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en-CA" sz="2200" dirty="0">
                <a:solidFill>
                  <a:srgbClr val="A50020"/>
                </a:solidFill>
                <a:latin typeface="Times New Roman" pitchFamily="18" charset="0"/>
                <a:cs typeface="Times New Roman" pitchFamily="18" charset="0"/>
              </a:rPr>
              <a:t>  A Mathematical Theory of Communication</a:t>
            </a:r>
            <a:r>
              <a:rPr lang="en-CA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- C. E. Shannon,</a:t>
            </a:r>
            <a:br>
              <a:rPr lang="en-CA" sz="2200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CA" sz="22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Tạp</a:t>
            </a:r>
            <a:r>
              <a:rPr lang="en-CA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sz="22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chí</a:t>
            </a:r>
            <a:r>
              <a:rPr lang="en-CA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Bell System Technical, </a:t>
            </a:r>
            <a:r>
              <a:rPr lang="en-CA" sz="22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CA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27, </a:t>
            </a:r>
            <a:r>
              <a:rPr lang="en-CA" sz="22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en-CA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379-423 </a:t>
            </a:r>
            <a:r>
              <a:rPr lang="en-CA" sz="22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CA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623-</a:t>
            </a:r>
            <a:br>
              <a:rPr lang="en-CA" sz="2200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CA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656</a:t>
            </a:r>
            <a:r>
              <a:rPr lang="en-CA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sz="22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tháng</a:t>
            </a:r>
            <a:r>
              <a:rPr lang="en-CA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7 </a:t>
            </a:r>
            <a:r>
              <a:rPr lang="en-CA" sz="22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CA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sz="22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tháng</a:t>
            </a:r>
            <a:r>
              <a:rPr lang="en-CA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10, 1948.</a:t>
            </a:r>
          </a:p>
          <a:p>
            <a:pPr>
              <a:lnSpc>
                <a:spcPts val="2602"/>
              </a:lnSpc>
              <a:tabLst>
                <a:tab pos="410243" algn="l"/>
              </a:tabLst>
            </a:pPr>
            <a:endParaRPr lang="en-CA" sz="22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6390" name="TextBox 6"/>
          <p:cNvSpPr txBox="1">
            <a:spLocks noChangeArrowheads="1"/>
          </p:cNvSpPr>
          <p:nvPr/>
        </p:nvSpPr>
        <p:spPr bwMode="auto">
          <a:xfrm>
            <a:off x="1143001" y="4157383"/>
            <a:ext cx="6586483" cy="66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4.</a:t>
            </a:r>
            <a:r>
              <a:rPr lang="en-CA" sz="2200" dirty="0">
                <a:solidFill>
                  <a:srgbClr val="A5002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CA" sz="2200" dirty="0" err="1">
                <a:solidFill>
                  <a:srgbClr val="A50020"/>
                </a:solidFill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CA" sz="2200" dirty="0">
                <a:solidFill>
                  <a:srgbClr val="A5002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sz="2200" dirty="0" err="1">
                <a:solidFill>
                  <a:srgbClr val="A50020"/>
                </a:solidFill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CA" sz="2200" dirty="0">
                <a:solidFill>
                  <a:srgbClr val="A5002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sz="2200" dirty="0" err="1">
                <a:solidFill>
                  <a:srgbClr val="A50020"/>
                </a:solidFill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CA" sz="2200" dirty="0">
                <a:solidFill>
                  <a:srgbClr val="A5002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sz="2200" dirty="0" err="1">
                <a:solidFill>
                  <a:srgbClr val="A50020"/>
                </a:solidFill>
                <a:latin typeface="Times New Roman" pitchFamily="18" charset="0"/>
                <a:cs typeface="Times New Roman" pitchFamily="18" charset="0"/>
              </a:rPr>
              <a:t>thuyết</a:t>
            </a:r>
            <a:r>
              <a:rPr lang="en-CA" sz="2200" dirty="0">
                <a:solidFill>
                  <a:srgbClr val="A5002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sz="2200" dirty="0" err="1">
                <a:solidFill>
                  <a:srgbClr val="A50020"/>
                </a:solidFill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CA" sz="2200" dirty="0">
                <a:solidFill>
                  <a:srgbClr val="A50020"/>
                </a:solidFill>
                <a:latin typeface="Times New Roman" pitchFamily="18" charset="0"/>
                <a:cs typeface="Times New Roman" pitchFamily="18" charset="0"/>
              </a:rPr>
              <a:t> tin (</a:t>
            </a:r>
            <a:r>
              <a:rPr lang="en-CA" sz="2200" dirty="0" err="1">
                <a:solidFill>
                  <a:srgbClr val="A50020"/>
                </a:solidFill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CA" sz="2200" dirty="0">
                <a:solidFill>
                  <a:srgbClr val="A5002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sz="2200" dirty="0" err="1">
                <a:solidFill>
                  <a:srgbClr val="A50020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CA" sz="2200" dirty="0">
                <a:solidFill>
                  <a:srgbClr val="A5002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sz="2200" dirty="0" err="1">
                <a:solidFill>
                  <a:srgbClr val="A5002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CA" sz="2200" dirty="0">
                <a:solidFill>
                  <a:srgbClr val="A5002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sz="2200" dirty="0" err="1">
                <a:solidFill>
                  <a:srgbClr val="A50020"/>
                </a:solidFill>
                <a:latin typeface="Times New Roman" pitchFamily="18" charset="0"/>
                <a:cs typeface="Times New Roman" pitchFamily="18" charset="0"/>
              </a:rPr>
              <a:t>hai</a:t>
            </a:r>
            <a:r>
              <a:rPr lang="en-CA" sz="2200" dirty="0">
                <a:solidFill>
                  <a:srgbClr val="A5002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CA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CA" sz="22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Đặng</a:t>
            </a:r>
            <a:r>
              <a:rPr lang="en-CA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sz="22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Văn</a:t>
            </a:r>
            <a:endParaRPr lang="en-CA" sz="2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480"/>
              </a:lnSpc>
            </a:pPr>
            <a:endParaRPr lang="en-CA" sz="22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6391" name="TextBox 7"/>
          <p:cNvSpPr txBox="1">
            <a:spLocks noChangeArrowheads="1"/>
          </p:cNvSpPr>
          <p:nvPr/>
        </p:nvSpPr>
        <p:spPr bwMode="auto">
          <a:xfrm>
            <a:off x="1558637" y="4482354"/>
            <a:ext cx="5632824" cy="641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sz="22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Chuyết</a:t>
            </a:r>
            <a:r>
              <a:rPr lang="en-CA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sz="22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CA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sz="22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Tuấn</a:t>
            </a:r>
            <a:r>
              <a:rPr lang="en-CA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sz="22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Anh</a:t>
            </a:r>
            <a:r>
              <a:rPr lang="en-CA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NXB </a:t>
            </a:r>
            <a:r>
              <a:rPr lang="en-CA" sz="22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Giáo</a:t>
            </a:r>
            <a:r>
              <a:rPr lang="en-CA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sz="22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dục</a:t>
            </a:r>
            <a:r>
              <a:rPr lang="en-CA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1998.</a:t>
            </a:r>
          </a:p>
          <a:p>
            <a:pPr>
              <a:lnSpc>
                <a:spcPts val="2480"/>
              </a:lnSpc>
            </a:pPr>
            <a:endParaRPr lang="en-CA" sz="22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19200" y="5105400"/>
            <a:ext cx="7315200" cy="1015651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r>
              <a:rPr lang="en-US" sz="2000" dirty="0"/>
              <a:t>5.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thuyết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tin. </a:t>
            </a:r>
            <a:r>
              <a:rPr lang="en-US" sz="2000" dirty="0" err="1"/>
              <a:t>Đặng</a:t>
            </a:r>
            <a:r>
              <a:rPr lang="en-US" sz="2000" dirty="0"/>
              <a:t> </a:t>
            </a:r>
            <a:r>
              <a:rPr lang="en-US" sz="2000" dirty="0" err="1"/>
              <a:t>Văn</a:t>
            </a:r>
            <a:r>
              <a:rPr lang="en-US" sz="2000" dirty="0"/>
              <a:t> </a:t>
            </a:r>
            <a:r>
              <a:rPr lang="en-US" sz="2000" dirty="0" err="1"/>
              <a:t>Chuyết</a:t>
            </a:r>
            <a:r>
              <a:rPr lang="en-US" sz="2000" dirty="0"/>
              <a:t>, </a:t>
            </a:r>
            <a:r>
              <a:rPr lang="en-US" sz="2000" dirty="0" err="1"/>
              <a:t>Hà</a:t>
            </a:r>
            <a:r>
              <a:rPr lang="en-US" sz="2000" dirty="0"/>
              <a:t> </a:t>
            </a:r>
            <a:r>
              <a:rPr lang="en-US" sz="2000" dirty="0" err="1"/>
              <a:t>Quốc</a:t>
            </a:r>
            <a:r>
              <a:rPr lang="en-US" sz="2000" dirty="0"/>
              <a:t> </a:t>
            </a:r>
            <a:r>
              <a:rPr lang="en-US" sz="2000" dirty="0" err="1"/>
              <a:t>Trung</a:t>
            </a:r>
            <a:r>
              <a:rPr lang="en-US" sz="2000" dirty="0"/>
              <a:t>.</a:t>
            </a:r>
          </a:p>
          <a:p>
            <a:r>
              <a:rPr lang="en-US" sz="2000" dirty="0"/>
              <a:t>                                        NXB </a:t>
            </a:r>
            <a:r>
              <a:rPr lang="en-US" sz="2000" dirty="0" err="1"/>
              <a:t>Bách</a:t>
            </a:r>
            <a:r>
              <a:rPr lang="en-US" sz="2000" dirty="0"/>
              <a:t> </a:t>
            </a:r>
            <a:r>
              <a:rPr lang="en-US" sz="2000" dirty="0" err="1"/>
              <a:t>khoa</a:t>
            </a:r>
            <a:r>
              <a:rPr lang="en-US" sz="2000" dirty="0"/>
              <a:t>, 2011</a:t>
            </a:r>
          </a:p>
          <a:p>
            <a:r>
              <a:rPr lang="en-US" sz="2000" dirty="0"/>
              <a:t>6. Digital Communication. </a:t>
            </a:r>
            <a:r>
              <a:rPr lang="en-US" sz="2000" dirty="0" err="1"/>
              <a:t>Proakis</a:t>
            </a:r>
            <a:r>
              <a:rPr lang="en-US" sz="2000" dirty="0"/>
              <a:t>. Prentice Hall. 2001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/>
          <p:cNvSpPr txBox="1"/>
          <p:nvPr/>
        </p:nvSpPr>
        <p:spPr>
          <a:xfrm>
            <a:off x="2678545" y="930088"/>
            <a:ext cx="4414670" cy="977191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3715"/>
              </a:lnSpc>
              <a:defRPr/>
            </a:pPr>
            <a:r>
              <a:rPr lang="en-CA" sz="3200" b="1" dirty="0">
                <a:solidFill>
                  <a:srgbClr val="FF0000"/>
                </a:solidFill>
                <a:latin typeface="Times New Roman Bold"/>
                <a:cs typeface="Times New Roman Bold"/>
              </a:rPr>
              <a:t>CÁC MÔN LIÊN QUAN</a:t>
            </a:r>
          </a:p>
          <a:p>
            <a:pPr>
              <a:lnSpc>
                <a:spcPts val="3715"/>
              </a:lnSpc>
              <a:defRPr/>
            </a:pPr>
            <a:endParaRPr lang="en-CA" sz="3200" dirty="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58091" y="1714500"/>
            <a:ext cx="2694648" cy="764312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2890"/>
              </a:lnSpc>
              <a:defRPr/>
            </a:pPr>
            <a:r>
              <a:rPr lang="en-CA" sz="1500" dirty="0">
                <a:solidFill>
                  <a:srgbClr val="333399"/>
                </a:solidFill>
                <a:latin typeface="Wingdings"/>
                <a:cs typeface="Wingdings"/>
              </a:rPr>
              <a:t></a:t>
            </a:r>
            <a:r>
              <a:rPr lang="en-CA" sz="2500" dirty="0">
                <a:solidFill>
                  <a:srgbClr val="333399"/>
                </a:solidFill>
                <a:latin typeface="Times New Roman"/>
                <a:cs typeface="Times New Roman"/>
              </a:rPr>
              <a:t>  </a:t>
            </a:r>
            <a:r>
              <a:rPr lang="en-CA" sz="2500" dirty="0" err="1">
                <a:solidFill>
                  <a:srgbClr val="333399"/>
                </a:solidFill>
                <a:latin typeface="Times New Roman"/>
                <a:cs typeface="Times New Roman"/>
              </a:rPr>
              <a:t>Lý</a:t>
            </a:r>
            <a:r>
              <a:rPr lang="en-CA" sz="250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lang="en-CA" sz="2500" dirty="0" err="1">
                <a:solidFill>
                  <a:srgbClr val="333399"/>
                </a:solidFill>
                <a:latin typeface="Times New Roman"/>
                <a:cs typeface="Times New Roman"/>
              </a:rPr>
              <a:t>thuyết</a:t>
            </a:r>
            <a:r>
              <a:rPr lang="en-CA" sz="250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lang="en-CA" sz="2500" dirty="0" err="1">
                <a:solidFill>
                  <a:srgbClr val="333399"/>
                </a:solidFill>
                <a:latin typeface="Times New Roman"/>
                <a:cs typeface="Times New Roman"/>
              </a:rPr>
              <a:t>xác</a:t>
            </a:r>
            <a:r>
              <a:rPr lang="en-CA" sz="250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lang="en-CA" sz="2500" dirty="0" err="1">
                <a:solidFill>
                  <a:srgbClr val="333399"/>
                </a:solidFill>
                <a:latin typeface="Times New Roman"/>
                <a:cs typeface="Times New Roman"/>
              </a:rPr>
              <a:t>suất</a:t>
            </a:r>
            <a:endParaRPr lang="en-CA" sz="2500" dirty="0">
              <a:solidFill>
                <a:srgbClr val="333399"/>
              </a:solidFill>
              <a:latin typeface="Times New Roman"/>
              <a:cs typeface="Times New Roman"/>
            </a:endParaRPr>
          </a:p>
          <a:p>
            <a:pPr>
              <a:lnSpc>
                <a:spcPts val="2890"/>
              </a:lnSpc>
              <a:defRPr/>
            </a:pPr>
            <a:endParaRPr lang="en-CA" sz="2500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58091" y="2095500"/>
            <a:ext cx="4678268" cy="92333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3590"/>
              </a:lnSpc>
              <a:defRPr/>
            </a:pPr>
            <a:r>
              <a:rPr lang="en-CA" sz="1500" dirty="0">
                <a:solidFill>
                  <a:srgbClr val="333399"/>
                </a:solidFill>
                <a:latin typeface="Wingdings"/>
                <a:cs typeface="Wingdings"/>
              </a:rPr>
              <a:t></a:t>
            </a:r>
            <a:r>
              <a:rPr lang="en-CA" sz="2500" dirty="0">
                <a:solidFill>
                  <a:srgbClr val="333399"/>
                </a:solidFill>
                <a:latin typeface="Times New Roman"/>
                <a:cs typeface="Times New Roman"/>
              </a:rPr>
              <a:t>  </a:t>
            </a:r>
            <a:r>
              <a:rPr lang="en-CA" sz="2500" dirty="0" err="1">
                <a:solidFill>
                  <a:srgbClr val="333399"/>
                </a:solidFill>
                <a:latin typeface="Times New Roman"/>
                <a:cs typeface="Times New Roman"/>
              </a:rPr>
              <a:t>Toán</a:t>
            </a:r>
            <a:r>
              <a:rPr lang="en-CA" sz="250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lang="en-CA" sz="2500" dirty="0" err="1">
                <a:solidFill>
                  <a:srgbClr val="333399"/>
                </a:solidFill>
                <a:latin typeface="Times New Roman"/>
                <a:cs typeface="Times New Roman"/>
              </a:rPr>
              <a:t>giải</a:t>
            </a:r>
            <a:r>
              <a:rPr lang="en-CA" sz="250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lang="en-CA" sz="2500" dirty="0" err="1">
                <a:solidFill>
                  <a:srgbClr val="333399"/>
                </a:solidFill>
                <a:latin typeface="Times New Roman"/>
                <a:cs typeface="Times New Roman"/>
              </a:rPr>
              <a:t>tích</a:t>
            </a:r>
            <a:r>
              <a:rPr lang="en-CA" sz="250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lang="en-CA" sz="2500" dirty="0" err="1">
                <a:solidFill>
                  <a:srgbClr val="333399"/>
                </a:solidFill>
                <a:latin typeface="Times New Roman"/>
                <a:cs typeface="Times New Roman"/>
              </a:rPr>
              <a:t>và</a:t>
            </a:r>
            <a:r>
              <a:rPr lang="en-CA" sz="250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lang="en-CA" sz="2500" dirty="0" err="1">
                <a:solidFill>
                  <a:srgbClr val="333399"/>
                </a:solidFill>
                <a:latin typeface="Times New Roman"/>
                <a:cs typeface="Times New Roman"/>
              </a:rPr>
              <a:t>Đại</a:t>
            </a:r>
            <a:r>
              <a:rPr lang="en-CA" sz="250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lang="en-CA" sz="2500" dirty="0" err="1">
                <a:solidFill>
                  <a:srgbClr val="333399"/>
                </a:solidFill>
                <a:latin typeface="Times New Roman"/>
                <a:cs typeface="Times New Roman"/>
              </a:rPr>
              <a:t>số</a:t>
            </a:r>
            <a:r>
              <a:rPr lang="en-CA" sz="250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lang="en-CA" sz="2500" dirty="0" err="1">
                <a:solidFill>
                  <a:srgbClr val="333399"/>
                </a:solidFill>
                <a:latin typeface="Times New Roman"/>
                <a:cs typeface="Times New Roman"/>
              </a:rPr>
              <a:t>tuyến</a:t>
            </a:r>
            <a:r>
              <a:rPr lang="en-CA" sz="250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lang="en-CA" sz="2500" dirty="0" err="1">
                <a:solidFill>
                  <a:srgbClr val="333399"/>
                </a:solidFill>
                <a:latin typeface="Times New Roman"/>
                <a:cs typeface="Times New Roman"/>
              </a:rPr>
              <a:t>tính</a:t>
            </a:r>
            <a:endParaRPr lang="en-CA" sz="2500" dirty="0">
              <a:solidFill>
                <a:srgbClr val="333399"/>
              </a:solidFill>
              <a:latin typeface="Times New Roman"/>
              <a:cs typeface="Times New Roman"/>
            </a:endParaRPr>
          </a:p>
          <a:p>
            <a:pPr>
              <a:lnSpc>
                <a:spcPts val="3590"/>
              </a:lnSpc>
              <a:defRPr/>
            </a:pPr>
            <a:endParaRPr lang="en-CA" sz="25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1"/>
            <a:ext cx="7772400" cy="761999"/>
          </a:xfrm>
        </p:spPr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47800"/>
            <a:ext cx="6400800" cy="459105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Cung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cấp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cho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sinh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viên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những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kiến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thức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cơ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bản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về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lý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thuyết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thông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tin.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Những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kiến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thức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này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giúp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sinh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viên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:</a:t>
            </a:r>
          </a:p>
          <a:p>
            <a:pPr marL="914292" lvl="1" indent="-457200" algn="just">
              <a:buFont typeface="Arial" panose="020B0604020202020204" pitchFamily="34" charset="0"/>
              <a:buChar char="•"/>
            </a:pP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Nắm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được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các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chức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năng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phải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có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trong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đường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truyền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thông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tin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điểm-điểm</a:t>
            </a:r>
            <a:endParaRPr lang="en-US" b="1" dirty="0">
              <a:latin typeface="Times New Roman Bold" panose="02020803070505020304" pitchFamily="18" charset="0"/>
              <a:cs typeface="Times New Roman Bold" panose="02020803070505020304" pitchFamily="18" charset="0"/>
            </a:endParaRPr>
          </a:p>
          <a:p>
            <a:pPr marL="914292" lvl="1" indent="-457200" algn="just">
              <a:buFont typeface="Arial" panose="020B0604020202020204" pitchFamily="34" charset="0"/>
              <a:buChar char="•"/>
            </a:pP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Hiểu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được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các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đại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lượng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đo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thông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tin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và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vận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dụng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nó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trong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hệ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thống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truyền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tin</a:t>
            </a:r>
          </a:p>
          <a:p>
            <a:pPr marL="914292" lvl="1" indent="-457200" algn="just">
              <a:buFont typeface="Arial" panose="020B0604020202020204" pitchFamily="34" charset="0"/>
              <a:buChar char="•"/>
            </a:pP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Nắm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được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căn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bản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về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lý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thuyết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mã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hóa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cho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phép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nén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dữ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liệu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và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chống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nhiễu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.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Từ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đó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hiểu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được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thành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phần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cơ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bản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cấu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trúc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các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khung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tin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trong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truyền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thông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điểm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–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điểm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và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nguyên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tắc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xây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dựng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các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mã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nén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dữ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liệu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và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chống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nhiễu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782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/>
              <a:t>Hệ thống truyền thông</a:t>
            </a:r>
            <a:endParaRPr lang="en-US" dirty="0"/>
          </a:p>
          <a:p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endParaRPr lang="en-US" dirty="0"/>
          </a:p>
          <a:p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</a:t>
            </a:r>
          </a:p>
          <a:p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hiệu</a:t>
            </a:r>
            <a:endParaRPr lang="en-US" dirty="0"/>
          </a:p>
          <a:p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nguồn</a:t>
            </a:r>
            <a:endParaRPr lang="en-US" dirty="0"/>
          </a:p>
          <a:p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kênh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Lịch trình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4393447"/>
              </p:ext>
            </p:extLst>
          </p:nvPr>
        </p:nvGraphicFramePr>
        <p:xfrm>
          <a:off x="457200" y="1600200"/>
          <a:ext cx="8229600" cy="503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vi-VN" dirty="0"/>
                        <a:t>Tuần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Nội dung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Chi tiết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Hệ thống truyền thông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Khái niệm về truyền thông</a:t>
                      </a:r>
                    </a:p>
                    <a:p>
                      <a:r>
                        <a:rPr lang="vi-VN" dirty="0"/>
                        <a:t>Các hệ thống truyền thông thường gặp</a:t>
                      </a:r>
                    </a:p>
                    <a:p>
                      <a:r>
                        <a:rPr lang="vi-VN" dirty="0"/>
                        <a:t>Mô hình chức năng của hệ thống truyền thông</a:t>
                      </a:r>
                    </a:p>
                    <a:p>
                      <a:r>
                        <a:rPr lang="vi-VN" dirty="0"/>
                        <a:t>Môi trường và ảnh hưởng của môi trường đến tín hiệu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Hệ thống truyền thông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Các khái niệm và thuật ngữ</a:t>
                      </a:r>
                    </a:p>
                    <a:p>
                      <a:r>
                        <a:rPr lang="vi-VN" dirty="0"/>
                        <a:t>Chuyển đổi tương tự số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Lý thuyết xác suất và quá trình ngẫu nhiên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Định nghĩa xác suất</a:t>
                      </a:r>
                    </a:p>
                    <a:p>
                      <a:r>
                        <a:rPr lang="vi-VN" dirty="0"/>
                        <a:t> (Phép thử ngẫu nhiên, sự kiện, các loại sự kiện, xác suất của sự kiện, các công thức xác suất, tính độc lập thống kê của các sự kiện)</a:t>
                      </a:r>
                    </a:p>
                    <a:p>
                      <a:r>
                        <a:rPr lang="vi-VN" dirty="0"/>
                        <a:t>Biến ngẫu nhiên</a:t>
                      </a:r>
                      <a:r>
                        <a:rPr lang="vi-VN" baseline="0" dirty="0"/>
                        <a:t> (khái niệm, hàm phân bố xác suất, hàm mật độ xác suất, xác suất của các sự kiện liên tục)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1792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vi-VN" sz="3200" dirty="0"/>
              <a:t>Lịch trình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7544032"/>
              </p:ext>
            </p:extLst>
          </p:nvPr>
        </p:nvGraphicFramePr>
        <p:xfrm>
          <a:off x="457200" y="990600"/>
          <a:ext cx="8229600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vi-V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Lý thuyết xác suất và  quá trình ngẫu nhiên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Các trị trung bình thống kê</a:t>
                      </a:r>
                    </a:p>
                    <a:p>
                      <a:r>
                        <a:rPr lang="vi-VN" dirty="0"/>
                        <a:t>Một số phân bố thường gặp</a:t>
                      </a:r>
                    </a:p>
                    <a:p>
                      <a:r>
                        <a:rPr lang="vi-VN" dirty="0"/>
                        <a:t>Quá trình ngẫu nhiên (Khái niệm về quá trình ngẫu nhiên, lý do quan tâm đến quá trình ngẫu nhiên, quá trình ngẫu nhiên dừng, quá trình ngẫu nhiên ergodic)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Các đại lượng thông tin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Lượng tin riêng</a:t>
                      </a:r>
                    </a:p>
                    <a:p>
                      <a:r>
                        <a:rPr lang="vi-VN" dirty="0"/>
                        <a:t>Entropy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Các đại lượng thông tin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Lượng tin tương hỗ</a:t>
                      </a:r>
                    </a:p>
                    <a:p>
                      <a:r>
                        <a:rPr lang="vi-VN" dirty="0"/>
                        <a:t>Nguồn tin (các đại lượng thông tin)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Các đại lượng thông tin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Kênh tin (các đại lương thông tin)</a:t>
                      </a:r>
                    </a:p>
                    <a:p>
                      <a:r>
                        <a:rPr lang="vi-VN" dirty="0"/>
                        <a:t>Phối hợp nguồn kênh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Thi</a:t>
                      </a:r>
                      <a:r>
                        <a:rPr lang="vi-VN" baseline="0" dirty="0"/>
                        <a:t> giữa kỳ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4349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vi-VN"/>
              <a:t>Lich trình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6166195"/>
              </p:ext>
            </p:extLst>
          </p:nvPr>
        </p:nvGraphicFramePr>
        <p:xfrm>
          <a:off x="685800" y="1371600"/>
          <a:ext cx="8229600" cy="475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vi-VN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Mã hóa nguồn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Các khái niệm cơ bản về mã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Mã hóa nguồn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Mã có độ dài trung bình ngắn nhất</a:t>
                      </a:r>
                    </a:p>
                    <a:p>
                      <a:r>
                        <a:rPr lang="vi-VN" dirty="0"/>
                        <a:t>Định lý Shannon 1</a:t>
                      </a:r>
                    </a:p>
                    <a:p>
                      <a:r>
                        <a:rPr lang="vi-VN" dirty="0"/>
                        <a:t>Mã hóa nguồn vói mã có độ dài thây đổi</a:t>
                      </a:r>
                    </a:p>
                    <a:p>
                      <a:r>
                        <a:rPr lang="vi-VN" dirty="0"/>
                        <a:t>+ Mã Huffman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dirty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Mã hóa nguồn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+ Mã số học</a:t>
                      </a:r>
                    </a:p>
                    <a:p>
                      <a:r>
                        <a:rPr lang="vi-VN" dirty="0"/>
                        <a:t>Mã hóa nguồn với mã có độ dài cố định</a:t>
                      </a:r>
                    </a:p>
                    <a:p>
                      <a:r>
                        <a:rPr lang="vi-VN" dirty="0"/>
                        <a:t>Mã hóa nguồn cho nguồn có tính thống kê thay đổi</a:t>
                      </a:r>
                    </a:p>
                    <a:p>
                      <a:r>
                        <a:rPr lang="vi-VN" dirty="0"/>
                        <a:t>+ Mã hóa theo loạt dài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Mã hóa nguồn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+ Mã Lempel</a:t>
                      </a:r>
                      <a:r>
                        <a:rPr lang="vi-VN" baseline="0" dirty="0"/>
                        <a:t> – Ziv</a:t>
                      </a:r>
                    </a:p>
                    <a:p>
                      <a:r>
                        <a:rPr lang="vi-VN" baseline="0" dirty="0"/>
                        <a:t>Mã hóa nguồn  cho nguồn liên tục (Khái niệm, các tiếp cận – mã theo thời gian, theo tần số, theo mô hình nguồn -, với mỗi tiếp cận nêu nguyên tắc chung và nêu ví dụ đơn giản)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782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Lịch trình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6485176"/>
              </p:ext>
            </p:extLst>
          </p:nvPr>
        </p:nvGraphicFramePr>
        <p:xfrm>
          <a:off x="457200" y="1600200"/>
          <a:ext cx="8229600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vi-VN" dirty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Mã hóa kênh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/>
                        <a:t>Mở đầu</a:t>
                      </a:r>
                      <a:endParaRPr lang="vi-VN" dirty="0"/>
                    </a:p>
                    <a:p>
                      <a:r>
                        <a:rPr lang="vi-VN" dirty="0"/>
                        <a:t>Định lý Shannon 2</a:t>
                      </a:r>
                    </a:p>
                    <a:p>
                      <a:r>
                        <a:rPr lang="vi-VN" dirty="0"/>
                        <a:t>Luật giải mã</a:t>
                      </a:r>
                    </a:p>
                    <a:p>
                      <a:r>
                        <a:rPr lang="vi-VN" dirty="0"/>
                        <a:t>Giải mã theo đa số</a:t>
                      </a:r>
                    </a:p>
                    <a:p>
                      <a:r>
                        <a:rPr lang="vi-VN" dirty="0"/>
                        <a:t>Quãng cách Hamming</a:t>
                      </a:r>
                    </a:p>
                    <a:p>
                      <a:r>
                        <a:rPr lang="vi-VN" dirty="0"/>
                        <a:t>Giới hạn về độ dài từ mã</a:t>
                      </a:r>
                    </a:p>
                    <a:p>
                      <a:r>
                        <a:rPr lang="vi-VN" dirty="0"/>
                        <a:t>Thuật toán mã hóa và giải mã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dirty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Mã hóa kênh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Mã Có tính chẵn (Parity code)</a:t>
                      </a:r>
                    </a:p>
                    <a:p>
                      <a:r>
                        <a:rPr lang="vi-VN" dirty="0"/>
                        <a:t>Mã Hamming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dirty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Mã hóa kênh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Mã vòng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7077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E9612E24A31348B5951F20F052821B" ma:contentTypeVersion="2" ma:contentTypeDescription="Create a new document." ma:contentTypeScope="" ma:versionID="4b926e98131bc0aba68a576cce74ff27">
  <xsd:schema xmlns:xsd="http://www.w3.org/2001/XMLSchema" xmlns:xs="http://www.w3.org/2001/XMLSchema" xmlns:p="http://schemas.microsoft.com/office/2006/metadata/properties" xmlns:ns2="66b93461-79f3-44af-954b-acc8e441733c" targetNamespace="http://schemas.microsoft.com/office/2006/metadata/properties" ma:root="true" ma:fieldsID="432f251e0680007ab3c879da40303651" ns2:_="">
    <xsd:import namespace="66b93461-79f3-44af-954b-acc8e441733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b93461-79f3-44af-954b-acc8e44173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779D604-590B-486B-9048-84FD73FA7F1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08439F4-83D9-43CB-9071-1DBDBB6F3AC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5E2E6B-CE82-4374-9E80-41DA6802DB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b93461-79f3-44af-954b-acc8e441733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746</Words>
  <Application>Microsoft Office PowerPoint</Application>
  <PresentationFormat>On-screen Show (4:3)</PresentationFormat>
  <Paragraphs>106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Lý thuyết thông tin</vt:lpstr>
      <vt:lpstr>PowerPoint Presentation</vt:lpstr>
      <vt:lpstr>PowerPoint Presentation</vt:lpstr>
      <vt:lpstr>Mục đích</vt:lpstr>
      <vt:lpstr>Nội dung</vt:lpstr>
      <vt:lpstr>Lịch trình</vt:lpstr>
      <vt:lpstr>Lịch trình</vt:lpstr>
      <vt:lpstr>Lich trình</vt:lpstr>
      <vt:lpstr>Lịch trình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Cở sở lý thuyết truyền tin</dc:title>
  <dc:creator>zorobk</dc:creator>
  <cp:lastModifiedBy>chuyet.dangvan@hust.edu.vn</cp:lastModifiedBy>
  <cp:revision>69</cp:revision>
  <dcterms:created xsi:type="dcterms:W3CDTF">2011-08-12T12:54:36Z</dcterms:created>
  <dcterms:modified xsi:type="dcterms:W3CDTF">2022-03-30T12:16:48Z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0x01010026E9612E24A31348B5951F20F052821B</vt:lpwstr>
  </property>
</Properties>
</file>