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DC097-9BC4-43C4-915C-442E04B15D7F}" v="183" dt="2022-03-30T12:16:48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65" d="100"/>
          <a:sy n="65" d="100"/>
        </p:scale>
        <p:origin x="185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Van Chuyet" userId="S::chuyet.dangvan@hust.edu.vn::8725f4f5-5953-40fa-89d2-0beab3186e10" providerId="AD" clId="Web-{B2ADC097-9BC4-43C4-915C-442E04B15D7F}"/>
    <pc:docChg chg="modSld">
      <pc:chgData name="Dang Van Chuyet" userId="S::chuyet.dangvan@hust.edu.vn::8725f4f5-5953-40fa-89d2-0beab3186e10" providerId="AD" clId="Web-{B2ADC097-9BC4-43C4-915C-442E04B15D7F}" dt="2022-03-30T12:16:48.592" v="190" actId="20577"/>
      <pc:docMkLst>
        <pc:docMk/>
      </pc:docMkLst>
      <pc:sldChg chg="modSp">
        <pc:chgData name="Dang Van Chuyet" userId="S::chuyet.dangvan@hust.edu.vn::8725f4f5-5953-40fa-89d2-0beab3186e10" providerId="AD" clId="Web-{B2ADC097-9BC4-43C4-915C-442E04B15D7F}" dt="2022-03-30T12:16:48.592" v="190" actId="20577"/>
        <pc:sldMkLst>
          <pc:docMk/>
          <pc:sldMk cId="0" sldId="256"/>
        </pc:sldMkLst>
        <pc:spChg chg="mod">
          <ac:chgData name="Dang Van Chuyet" userId="S::chuyet.dangvan@hust.edu.vn::8725f4f5-5953-40fa-89d2-0beab3186e10" providerId="AD" clId="Web-{B2ADC097-9BC4-43C4-915C-442E04B15D7F}" dt="2022-03-30T12:16:48.592" v="19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3293-3193-4230-9035-79F72E44DDE0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5072-A082-4BB1-B6FD-E0A2E52B3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yetdv@soict.hust.edu.vn" TargetMode="External"/><Relationship Id="rId2" Type="http://schemas.openxmlformats.org/officeDocument/2006/relationships/hyperlink" Target="mailto:Chuyetdv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 vert="horz" lIns="91418" tIns="45709" rIns="91418" bIns="45709" rtlCol="0" anchor="t">
            <a:normAutofit fontScale="47500" lnSpcReduction="20000"/>
          </a:bodyPr>
          <a:lstStyle/>
          <a:p>
            <a:r>
              <a:rPr lang="en-US" dirty="0"/>
              <a:t>Đặng Văn </a:t>
            </a:r>
            <a:r>
              <a:rPr lang="en-US" dirty="0" err="1"/>
              <a:t>Chuyết</a:t>
            </a:r>
          </a:p>
          <a:p>
            <a:r>
              <a:rPr lang="en-US" err="1">
                <a:cs typeface="Calibri"/>
              </a:rPr>
              <a:t>Kỹ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sư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Vô</a:t>
            </a:r>
            <a:r>
              <a:rPr lang="en-US" dirty="0">
                <a:cs typeface="Calibri"/>
              </a:rPr>
              <a:t> Tuyến </a:t>
            </a:r>
            <a:r>
              <a:rPr lang="en-US" err="1">
                <a:cs typeface="Calibri"/>
              </a:rPr>
              <a:t>Điện</a:t>
            </a:r>
            <a:r>
              <a:rPr lang="en-US" dirty="0">
                <a:cs typeface="Calibri"/>
              </a:rPr>
              <a:t>, ĐHBK Hà </a:t>
            </a:r>
            <a:r>
              <a:rPr lang="en-US" err="1">
                <a:cs typeface="Calibri"/>
              </a:rPr>
              <a:t>Nội</a:t>
            </a:r>
            <a:r>
              <a:rPr lang="en-US">
                <a:cs typeface="Calibri"/>
              </a:rPr>
              <a:t>, 1975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TS. </a:t>
            </a:r>
            <a:r>
              <a:rPr lang="en-US" err="1">
                <a:cs typeface="Calibri"/>
              </a:rPr>
              <a:t>Xử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lý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tín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hiệu</a:t>
            </a:r>
            <a:r>
              <a:rPr lang="en-US">
                <a:cs typeface="Calibri"/>
              </a:rPr>
              <a:t>, ENSERG, INPG, FRANCE, 1985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PGS. Tin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, 2005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Khoa KTMT</a:t>
            </a:r>
            <a:endParaRPr lang="en-US" dirty="0"/>
          </a:p>
          <a:p>
            <a:r>
              <a:rPr lang="en-US" dirty="0"/>
              <a:t>Trường CNTT &amp; TT, ĐHBK HN.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Đã</a:t>
            </a:r>
            <a:r>
              <a:rPr lang="en-US">
                <a:cs typeface="Calibri"/>
              </a:rPr>
              <a:t> nghỉ hưu</a:t>
            </a:r>
            <a:endParaRPr lang="en-US" dirty="0"/>
          </a:p>
          <a:p>
            <a:r>
              <a:rPr lang="en-US" dirty="0">
                <a:hlinkClick r:id="rId2"/>
              </a:rPr>
              <a:t>Chuyetdv@gmail.com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chuyetdv@soict.hust.edu.vn</a:t>
            </a:r>
            <a:r>
              <a:rPr lang="en-US" dirty="0"/>
              <a:t>, </a:t>
            </a:r>
            <a:r>
              <a:rPr lang="en-US"/>
              <a:t>chuyet.dangvan@hust.edu.vn</a:t>
            </a:r>
            <a:endParaRPr lang="en-US" dirty="0"/>
          </a:p>
          <a:p>
            <a:r>
              <a:rPr lang="en-US"/>
              <a:t>0903289551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2"/>
          <p:cNvSpPr txBox="1"/>
          <p:nvPr/>
        </p:nvSpPr>
        <p:spPr>
          <a:xfrm>
            <a:off x="2597727" y="930088"/>
            <a:ext cx="4567532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3"/>
              </a:lnSpc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</a:rPr>
              <a:t>TÀI LIỆU THAM KHẢO</a:t>
            </a:r>
          </a:p>
          <a:p>
            <a:pPr>
              <a:lnSpc>
                <a:spcPts val="3713"/>
              </a:lnSpc>
            </a:pPr>
            <a:endParaRPr lang="en-CA" sz="3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1143000" y="1703295"/>
            <a:ext cx="7315199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sz="20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Information Theory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Robert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B.Ash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NXB Dover, Inc,</a:t>
            </a:r>
            <a:r>
              <a:rPr lang="en-CA" sz="2000" dirty="0">
                <a:solidFill>
                  <a:srgbClr val="000000"/>
                </a:solidFill>
                <a:latin typeface="Times New Roman" pitchFamily="18" charset="0"/>
              </a:rPr>
              <a:t> 1990</a:t>
            </a:r>
            <a:endParaRPr lang="en-CA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143001" y="2420472"/>
            <a:ext cx="6361870" cy="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200" indent="-457200">
              <a:lnSpc>
                <a:spcPts val="2513"/>
              </a:lnSpc>
              <a:buAutoNum type="arabicPeriod" startAt="2"/>
              <a:tabLst>
                <a:tab pos="410243" algn="l"/>
              </a:tabLst>
            </a:pPr>
            <a:r>
              <a:rPr lang="en-CA" sz="20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Introduction to Information Theory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Masud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Mansuripur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lnSpc>
                <a:spcPts val="2513"/>
              </a:lnSpc>
              <a:tabLst>
                <a:tab pos="410243" algn="l"/>
              </a:tabLst>
            </a:pP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Prentice-Hall, Inc, 1987.</a:t>
            </a:r>
          </a:p>
          <a:p>
            <a:pPr>
              <a:lnSpc>
                <a:spcPts val="2513"/>
              </a:lnSpc>
              <a:tabLst>
                <a:tab pos="410243" algn="l"/>
              </a:tabLst>
            </a:pPr>
            <a:endParaRPr lang="en-CA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143000" y="3115236"/>
            <a:ext cx="7269554" cy="135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602"/>
              </a:lnSpc>
              <a:tabLst>
                <a:tab pos="410243" algn="l"/>
              </a:tabLst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A Mathematical Theory of Communication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C. E. Shannon,</a:t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Bell System Technical,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27,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379-423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623-</a:t>
            </a:r>
            <a:br>
              <a:rPr lang="en-CA" sz="22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656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10, 1948.</a:t>
            </a:r>
          </a:p>
          <a:p>
            <a:pPr>
              <a:lnSpc>
                <a:spcPts val="2602"/>
              </a:lnSpc>
              <a:tabLst>
                <a:tab pos="410243" algn="l"/>
              </a:tabLst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1143001" y="4157383"/>
            <a:ext cx="6586483" cy="6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CA" sz="2200" dirty="0">
                <a:solidFill>
                  <a:srgbClr val="A5002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endParaRPr lang="en-CA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1558637" y="4482354"/>
            <a:ext cx="5632824" cy="64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2480"/>
              </a:lnSpc>
            </a:pP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Chuyết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NXB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dục</a:t>
            </a:r>
            <a:r>
              <a:rPr lang="en-CA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1998.</a:t>
            </a:r>
          </a:p>
          <a:p>
            <a:pPr>
              <a:lnSpc>
                <a:spcPts val="2480"/>
              </a:lnSpc>
            </a:pPr>
            <a:endParaRPr lang="en-CA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105400"/>
            <a:ext cx="7315200" cy="101565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US" sz="2000" dirty="0"/>
              <a:t>5.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thuyết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 </a:t>
            </a:r>
            <a:r>
              <a:rPr lang="en-US" sz="2000" dirty="0" err="1"/>
              <a:t>Đặng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Chuyết</a:t>
            </a:r>
            <a:r>
              <a:rPr lang="en-US" sz="2000" dirty="0"/>
              <a:t>, </a:t>
            </a:r>
            <a:r>
              <a:rPr lang="en-US" sz="2000" dirty="0" err="1"/>
              <a:t>Hà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.</a:t>
            </a:r>
          </a:p>
          <a:p>
            <a:r>
              <a:rPr lang="en-US" sz="2000" dirty="0"/>
              <a:t>                                        NXB </a:t>
            </a:r>
            <a:r>
              <a:rPr lang="en-US" sz="2000" dirty="0" err="1"/>
              <a:t>Bách</a:t>
            </a:r>
            <a:r>
              <a:rPr lang="en-US" sz="2000" dirty="0"/>
              <a:t> </a:t>
            </a:r>
            <a:r>
              <a:rPr lang="en-US" sz="2000" dirty="0" err="1"/>
              <a:t>khoa</a:t>
            </a:r>
            <a:r>
              <a:rPr lang="en-US" sz="2000" dirty="0"/>
              <a:t>, 2011</a:t>
            </a:r>
          </a:p>
          <a:p>
            <a:r>
              <a:rPr lang="en-US" sz="2000" dirty="0"/>
              <a:t>6. Digital Communication. </a:t>
            </a:r>
            <a:r>
              <a:rPr lang="en-US" sz="2000" dirty="0" err="1"/>
              <a:t>Proakis</a:t>
            </a:r>
            <a:r>
              <a:rPr lang="en-US" sz="2000" dirty="0"/>
              <a:t>. Prentice Hall. 2001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2678545" y="930088"/>
            <a:ext cx="4414670" cy="97719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715"/>
              </a:lnSpc>
              <a:defRPr/>
            </a:pPr>
            <a:r>
              <a:rPr lang="en-CA" sz="3200" b="1" dirty="0">
                <a:solidFill>
                  <a:srgbClr val="FF0000"/>
                </a:solidFill>
                <a:latin typeface="Times New Roman Bold"/>
                <a:cs typeface="Times New Roman Bold"/>
              </a:rPr>
              <a:t>CÁC MÔN LIÊN QUAN</a:t>
            </a:r>
          </a:p>
          <a:p>
            <a:pPr>
              <a:lnSpc>
                <a:spcPts val="3715"/>
              </a:lnSpc>
              <a:defRPr/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8091" y="1714500"/>
            <a:ext cx="2694648" cy="76431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8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Lý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thuyết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xác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suất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28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091" y="2095500"/>
            <a:ext cx="4678268" cy="92333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3590"/>
              </a:lnSpc>
              <a:defRPr/>
            </a:pPr>
            <a:r>
              <a:rPr lang="en-CA" sz="1500" dirty="0">
                <a:solidFill>
                  <a:srgbClr val="333399"/>
                </a:solidFill>
                <a:latin typeface="Wingdings"/>
                <a:cs typeface="Wingdings"/>
              </a:rPr>
              <a:t>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Toán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giải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tích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và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Đại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số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tuyến</a:t>
            </a:r>
            <a:r>
              <a:rPr lang="en-CA" sz="25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CA" sz="2500" dirty="0" err="1">
                <a:solidFill>
                  <a:srgbClr val="333399"/>
                </a:solidFill>
                <a:latin typeface="Times New Roman"/>
                <a:cs typeface="Times New Roman"/>
              </a:rPr>
              <a:t>tính</a:t>
            </a:r>
            <a:endParaRPr lang="en-CA" sz="2500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>
              <a:lnSpc>
                <a:spcPts val="3590"/>
              </a:lnSpc>
              <a:defRPr/>
            </a:pPr>
            <a:endParaRPr lang="en-CA" sz="2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5910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Cung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cấp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sinh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viên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những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kiến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cơ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về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lý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thuyết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tin.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Những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kiến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này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giúp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sinh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viên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:</a:t>
            </a: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Nắm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chức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năng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phải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đường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điểm-điểm</a:t>
            </a:r>
            <a:endParaRPr lang="en-US" b="1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Hiểu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đại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lượng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vận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dụng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hệ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</a:t>
            </a:r>
          </a:p>
          <a:p>
            <a:pPr marL="914292" lvl="1" indent="-45720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Nắm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căn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về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lý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thuyết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mã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hóa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cho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phép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nén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nhiễu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.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Từ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đó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hiểu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được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thành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phần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cơ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bản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cấu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trúc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khung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tin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trong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truyền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thông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–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điểm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nguyên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tắc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xây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dựng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mã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nén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chống</a:t>
            </a:r>
            <a:r>
              <a:rPr lang="en-US" b="1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nhiễu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8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Hệ thống truyền thông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trình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393447"/>
              </p:ext>
            </p:extLst>
          </p:nvPr>
        </p:nvGraphicFramePr>
        <p:xfrm>
          <a:off x="457200" y="1600200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Tuần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Nội dung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Chi tiết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Hệ thống truyền 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Khái niệm về truyền thông</a:t>
                      </a:r>
                    </a:p>
                    <a:p>
                      <a:r>
                        <a:rPr lang="vi-VN" dirty="0"/>
                        <a:t>Các hệ thống truyền thông thường gặp</a:t>
                      </a:r>
                    </a:p>
                    <a:p>
                      <a:r>
                        <a:rPr lang="vi-VN" dirty="0"/>
                        <a:t>Mô hình chức năng của hệ thống truyền thông</a:t>
                      </a:r>
                    </a:p>
                    <a:p>
                      <a:r>
                        <a:rPr lang="vi-VN" dirty="0"/>
                        <a:t>Môi trường và ảnh hưởng của môi trường đến tín hiệu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Hệ thống truyền thông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khái niệm và thuật ngữ</a:t>
                      </a:r>
                    </a:p>
                    <a:p>
                      <a:r>
                        <a:rPr lang="vi-VN" dirty="0"/>
                        <a:t>Chuyển đổi tương tự 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Lý thuyết xác suất và quá trình ngẫu 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Định nghĩa xác suất</a:t>
                      </a:r>
                    </a:p>
                    <a:p>
                      <a:r>
                        <a:rPr lang="vi-VN" dirty="0"/>
                        <a:t> (Phép thử ngẫu nhiên, sự kiện, các loại sự kiện, xác suất của sự kiện, các công thức xác suất, tính độc lập thống kê của các sự kiện)</a:t>
                      </a:r>
                    </a:p>
                    <a:p>
                      <a:r>
                        <a:rPr lang="vi-VN" dirty="0"/>
                        <a:t>Biến ngẫu nhiên</a:t>
                      </a:r>
                      <a:r>
                        <a:rPr lang="vi-VN" baseline="0" dirty="0"/>
                        <a:t> (khái niệm, hàm phân bố xác suất, hàm mật độ xác suất, xác suất của các sự kiện liên tục)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9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vi-VN" sz="3200" dirty="0"/>
              <a:t>Lịch trình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44032"/>
              </p:ext>
            </p:extLst>
          </p:nvPr>
        </p:nvGraphicFramePr>
        <p:xfrm>
          <a:off x="457200" y="990600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Lý thuyết xác suất và  quá trình ngẫu 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trị trung bình thống kê</a:t>
                      </a:r>
                    </a:p>
                    <a:p>
                      <a:r>
                        <a:rPr lang="vi-VN" dirty="0"/>
                        <a:t>Một số phân bố thường gặp</a:t>
                      </a:r>
                    </a:p>
                    <a:p>
                      <a:r>
                        <a:rPr lang="vi-VN" dirty="0"/>
                        <a:t>Quá trình ngẫu nhiên (Khái niệm về quá trình ngẫu nhiên, lý do quan tâm đến quá trình ngẫu nhiên, quá trình ngẫu nhiên dừng, quá trình ngẫu nhiên ergodic)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Lượng tin riêng</a:t>
                      </a:r>
                    </a:p>
                    <a:p>
                      <a:r>
                        <a:rPr lang="vi-VN" dirty="0"/>
                        <a:t>Entropy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Lượng tin tương hỗ</a:t>
                      </a:r>
                    </a:p>
                    <a:p>
                      <a:r>
                        <a:rPr lang="vi-VN" dirty="0"/>
                        <a:t>Nguồn tin (các đại lượng thông tin)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đại lượng thông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Kênh tin (các đại lương thông tin)</a:t>
                      </a:r>
                    </a:p>
                    <a:p>
                      <a:r>
                        <a:rPr lang="vi-VN" dirty="0"/>
                        <a:t>Phối hợp nguồn kênh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Thi</a:t>
                      </a:r>
                      <a:r>
                        <a:rPr lang="vi-VN" baseline="0" dirty="0"/>
                        <a:t> giữa kỳ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vi-VN"/>
              <a:t>Lich trình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66195"/>
              </p:ext>
            </p:extLst>
          </p:nvPr>
        </p:nvGraphicFramePr>
        <p:xfrm>
          <a:off x="685800" y="13716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Các khái niệm cơ bản về mã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có độ dài trung bình ngắn nhất</a:t>
                      </a:r>
                    </a:p>
                    <a:p>
                      <a:r>
                        <a:rPr lang="vi-VN" dirty="0"/>
                        <a:t>Định lý Shannon 1</a:t>
                      </a:r>
                    </a:p>
                    <a:p>
                      <a:r>
                        <a:rPr lang="vi-VN" dirty="0"/>
                        <a:t>Mã hóa nguồn vói mã có độ dài thây đổi</a:t>
                      </a:r>
                    </a:p>
                    <a:p>
                      <a:r>
                        <a:rPr lang="vi-VN" dirty="0"/>
                        <a:t>+ Mã Huffman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+ Mã số học</a:t>
                      </a:r>
                    </a:p>
                    <a:p>
                      <a:r>
                        <a:rPr lang="vi-VN" dirty="0"/>
                        <a:t>Mã hóa nguồn với mã có độ dài cố định</a:t>
                      </a:r>
                    </a:p>
                    <a:p>
                      <a:r>
                        <a:rPr lang="vi-VN" dirty="0"/>
                        <a:t>Mã hóa nguồn cho nguồn có tính thống kê thay đổi</a:t>
                      </a:r>
                    </a:p>
                    <a:p>
                      <a:r>
                        <a:rPr lang="vi-VN" dirty="0"/>
                        <a:t>+ Mã hóa theo loạt dài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+ Mã Lempel</a:t>
                      </a:r>
                      <a:r>
                        <a:rPr lang="vi-VN" baseline="0" dirty="0"/>
                        <a:t> – Ziv</a:t>
                      </a:r>
                    </a:p>
                    <a:p>
                      <a:r>
                        <a:rPr lang="vi-VN" baseline="0" dirty="0"/>
                        <a:t>Mã hóa nguồn  cho nguồn liên tục (Khái niệm, các tiếp cận – mã theo thời gian, theo tần số, theo mô hình nguồn -, với mỗi tiếp cận nêu nguyên tắc chung và nêu ví dụ đơn giản)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Lịch trình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85176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Mở đầu</a:t>
                      </a:r>
                      <a:endParaRPr lang="vi-VN" dirty="0"/>
                    </a:p>
                    <a:p>
                      <a:r>
                        <a:rPr lang="vi-VN" dirty="0"/>
                        <a:t>Định lý Shannon 2</a:t>
                      </a:r>
                    </a:p>
                    <a:p>
                      <a:r>
                        <a:rPr lang="vi-VN" dirty="0"/>
                        <a:t>Luật giải mã</a:t>
                      </a:r>
                    </a:p>
                    <a:p>
                      <a:r>
                        <a:rPr lang="vi-VN" dirty="0"/>
                        <a:t>Giải mã theo đa số</a:t>
                      </a:r>
                    </a:p>
                    <a:p>
                      <a:r>
                        <a:rPr lang="vi-VN" dirty="0"/>
                        <a:t>Quãng cách Hamming</a:t>
                      </a:r>
                    </a:p>
                    <a:p>
                      <a:r>
                        <a:rPr lang="vi-VN" dirty="0"/>
                        <a:t>Giới hạn về độ dài từ mã</a:t>
                      </a:r>
                    </a:p>
                    <a:p>
                      <a:r>
                        <a:rPr lang="vi-VN" dirty="0"/>
                        <a:t>Thuật toán mã hóa và giải mã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Có tính chẵn (Parity code)</a:t>
                      </a:r>
                    </a:p>
                    <a:p>
                      <a:r>
                        <a:rPr lang="vi-VN" dirty="0"/>
                        <a:t>Mã Hamming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hóa kênh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Mã vòng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7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D604-590B-486B-9048-84FD73FA7F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8439F4-83D9-43CB-9071-1DBDBB6F3A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5E2E6B-CE82-4374-9E80-41DA6802DB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3461-79f3-44af-954b-acc8e44173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746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Lý thuyết thông tin</vt:lpstr>
      <vt:lpstr>PowerPoint Presentation</vt:lpstr>
      <vt:lpstr>PowerPoint Presentation</vt:lpstr>
      <vt:lpstr>Mục đích</vt:lpstr>
      <vt:lpstr>Nội dung</vt:lpstr>
      <vt:lpstr>Lịch trình</vt:lpstr>
      <vt:lpstr>Lịch trình</vt:lpstr>
      <vt:lpstr>Lich trình</vt:lpstr>
      <vt:lpstr>Lịch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Cở sở lý thuyết truyền tin</dc:title>
  <dc:creator>zorobk</dc:creator>
  <cp:lastModifiedBy>chuyet.dangvan@hust.edu.vn</cp:lastModifiedBy>
  <cp:revision>69</cp:revision>
  <dcterms:created xsi:type="dcterms:W3CDTF">2011-08-12T12:54:36Z</dcterms:created>
  <dcterms:modified xsi:type="dcterms:W3CDTF">2022-03-30T12:16:48Z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