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17"/>
  </p:notesMasterIdLst>
  <p:handoutMasterIdLst>
    <p:handoutMasterId r:id="rId18"/>
  </p:handoutMasterIdLst>
  <p:sldIdLst>
    <p:sldId id="330" r:id="rId2"/>
    <p:sldId id="263" r:id="rId3"/>
    <p:sldId id="268" r:id="rId4"/>
    <p:sldId id="269" r:id="rId5"/>
    <p:sldId id="270" r:id="rId6"/>
    <p:sldId id="271" r:id="rId7"/>
    <p:sldId id="272" r:id="rId8"/>
    <p:sldId id="273" r:id="rId9"/>
    <p:sldId id="274" r:id="rId10"/>
    <p:sldId id="275" r:id="rId11"/>
    <p:sldId id="276" r:id="rId12"/>
    <p:sldId id="303" r:id="rId13"/>
    <p:sldId id="327" r:id="rId14"/>
    <p:sldId id="328" r:id="rId15"/>
    <p:sldId id="305" r:id="rId16"/>
  </p:sldIdLst>
  <p:sldSz cx="9144000" cy="6858000" type="screen4x3"/>
  <p:notesSz cx="9512300" cy="72009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0">
          <p15:clr>
            <a:srgbClr val="A4A3A4"/>
          </p15:clr>
        </p15:guide>
        <p15:guide id="2" pos="2907">
          <p15:clr>
            <a:srgbClr val="A4A3A4"/>
          </p15:clr>
        </p15:guide>
      </p15:sldGuideLst>
    </p:ext>
    <p:ext uri="{2D200454-40CA-4A62-9FC3-DE9A4176ACB9}">
      <p15:notesGuideLst xmlns:p15="http://schemas.microsoft.com/office/powerpoint/2012/main">
        <p15:guide id="1" orient="horz" pos="2268">
          <p15:clr>
            <a:srgbClr val="A4A3A4"/>
          </p15:clr>
        </p15:guide>
        <p15:guide id="2" pos="29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FF0000"/>
    <a:srgbClr val="CCECFF"/>
    <a:srgbClr val="969696"/>
    <a:srgbClr val="020000"/>
    <a:srgbClr val="C0C0C0"/>
    <a:srgbClr val="CC6600"/>
    <a:srgbClr val="CC00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94350" autoAdjust="0"/>
  </p:normalViewPr>
  <p:slideViewPr>
    <p:cSldViewPr snapToGrid="0">
      <p:cViewPr varScale="1">
        <p:scale>
          <a:sx n="85" d="100"/>
          <a:sy n="85" d="100"/>
        </p:scale>
        <p:origin x="1984" y="168"/>
      </p:cViewPr>
      <p:guideLst>
        <p:guide orient="horz" pos="2270"/>
        <p:guide pos="2907"/>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21888"/>
    </p:cViewPr>
  </p:sorterViewPr>
  <p:notesViewPr>
    <p:cSldViewPr snapToGrid="0">
      <p:cViewPr>
        <p:scale>
          <a:sx n="100" d="100"/>
          <a:sy n="100" d="100"/>
        </p:scale>
        <p:origin x="-3248" y="-64"/>
      </p:cViewPr>
      <p:guideLst>
        <p:guide orient="horz" pos="2268"/>
        <p:guide pos="299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20739" cy="360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19623" tIns="0" rIns="19623" bIns="0" numCol="1" anchor="t" anchorCtr="0" compatLnSpc="1">
            <a:prstTxWarp prst="textNoShape">
              <a:avLst/>
            </a:prstTxWarp>
          </a:bodyPr>
          <a:lstStyle>
            <a:lvl1pPr defTabSz="941388">
              <a:defRPr i="1"/>
            </a:lvl1pPr>
          </a:lstStyle>
          <a:p>
            <a:r>
              <a:rPr lang="en-US"/>
              <a:t>Mastering OOAD - Instructor Notes</a:t>
            </a:r>
          </a:p>
        </p:txBody>
      </p:sp>
      <p:sp>
        <p:nvSpPr>
          <p:cNvPr id="3075" name="Rectangle 3"/>
          <p:cNvSpPr>
            <a:spLocks noGrp="1" noChangeArrowheads="1"/>
          </p:cNvSpPr>
          <p:nvPr>
            <p:ph type="dt" sz="quarter" idx="1"/>
          </p:nvPr>
        </p:nvSpPr>
        <p:spPr bwMode="auto">
          <a:xfrm>
            <a:off x="5391563" y="0"/>
            <a:ext cx="4120738" cy="360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19623" tIns="0" rIns="19623" bIns="0" numCol="1" anchor="t" anchorCtr="0" compatLnSpc="1">
            <a:prstTxWarp prst="textNoShape">
              <a:avLst/>
            </a:prstTxWarp>
          </a:bodyPr>
          <a:lstStyle>
            <a:lvl1pPr algn="r" defTabSz="941388">
              <a:defRPr i="1"/>
            </a:lvl1pPr>
          </a:lstStyle>
          <a:p>
            <a:endParaRPr lang="en-US"/>
          </a:p>
        </p:txBody>
      </p:sp>
      <p:sp>
        <p:nvSpPr>
          <p:cNvPr id="3076" name="Rectangle 4"/>
          <p:cNvSpPr>
            <a:spLocks noGrp="1" noChangeArrowheads="1"/>
          </p:cNvSpPr>
          <p:nvPr>
            <p:ph type="ftr" sz="quarter" idx="2"/>
          </p:nvPr>
        </p:nvSpPr>
        <p:spPr bwMode="auto">
          <a:xfrm>
            <a:off x="0" y="6840374"/>
            <a:ext cx="4120739" cy="360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19623" tIns="0" rIns="19623" bIns="0" numCol="1" anchor="b" anchorCtr="0" compatLnSpc="1">
            <a:prstTxWarp prst="textNoShape">
              <a:avLst/>
            </a:prstTxWarp>
          </a:bodyPr>
          <a:lstStyle>
            <a:lvl1pPr defTabSz="941388">
              <a:defRPr i="1"/>
            </a:lvl1pPr>
          </a:lstStyle>
          <a:p>
            <a:r>
              <a:rPr lang="en-US"/>
              <a:t>Module 7 - Identify Design Elements</a:t>
            </a:r>
          </a:p>
        </p:txBody>
      </p:sp>
      <p:sp>
        <p:nvSpPr>
          <p:cNvPr id="3077" name="Rectangle 5"/>
          <p:cNvSpPr>
            <a:spLocks noGrp="1" noChangeArrowheads="1"/>
          </p:cNvSpPr>
          <p:nvPr>
            <p:ph type="sldNum" sz="quarter" idx="3"/>
          </p:nvPr>
        </p:nvSpPr>
        <p:spPr bwMode="auto">
          <a:xfrm>
            <a:off x="5391563" y="6840374"/>
            <a:ext cx="4120738" cy="360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19623" tIns="0" rIns="19623" bIns="0" numCol="1" anchor="b" anchorCtr="0" compatLnSpc="1">
            <a:prstTxWarp prst="textNoShape">
              <a:avLst/>
            </a:prstTxWarp>
          </a:bodyPr>
          <a:lstStyle>
            <a:lvl1pPr algn="r" defTabSz="941388">
              <a:defRPr i="1"/>
            </a:lvl1pPr>
          </a:lstStyle>
          <a:p>
            <a:fld id="{74594657-8F40-124A-A4D7-C6BBFD66F917}" type="slidenum">
              <a:rPr lang="en-US"/>
              <a:pPr/>
              <a:t>‹#›</a:t>
            </a:fld>
            <a:endParaRPr lang="en-US"/>
          </a:p>
        </p:txBody>
      </p:sp>
      <p:sp>
        <p:nvSpPr>
          <p:cNvPr id="3078" name="Rectangle 6"/>
          <p:cNvSpPr>
            <a:spLocks noChangeArrowheads="1"/>
          </p:cNvSpPr>
          <p:nvPr/>
        </p:nvSpPr>
        <p:spPr bwMode="auto">
          <a:xfrm>
            <a:off x="4366022" y="6858401"/>
            <a:ext cx="771867" cy="2617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9940" tIns="45788" rIns="89940" bIns="45788">
            <a:spAutoFit/>
          </a:bodyPr>
          <a:lstStyle/>
          <a:p>
            <a:pPr algn="ctr" defTabSz="893763">
              <a:lnSpc>
                <a:spcPct val="90000"/>
              </a:lnSpc>
            </a:pPr>
            <a:r>
              <a:rPr lang="en-US" sz="1200"/>
              <a:t>Page </a:t>
            </a:r>
            <a:fld id="{D0BAB8AB-2043-3343-A1C7-5DAB16235A91}" type="slidenum">
              <a:rPr lang="en-US" sz="1200"/>
              <a:pPr algn="ctr" defTabSz="893763">
                <a:lnSpc>
                  <a:spcPct val="90000"/>
                </a:lnSpc>
              </a:pPr>
              <a:t>‹#›</a:t>
            </a:fld>
            <a:endParaRPr lang="en-US" sz="1200"/>
          </a:p>
        </p:txBody>
      </p:sp>
    </p:spTree>
    <p:extLst>
      <p:ext uri="{BB962C8B-B14F-4D97-AF65-F5344CB8AC3E}">
        <p14:creationId xmlns:p14="http://schemas.microsoft.com/office/powerpoint/2010/main" val="3401867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9512300" cy="3605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19623" tIns="0" rIns="19623" bIns="0" numCol="1" anchor="t" anchorCtr="0" compatLnSpc="1">
            <a:prstTxWarp prst="textNoShape">
              <a:avLst/>
            </a:prstTxWarp>
          </a:bodyPr>
          <a:lstStyle>
            <a:lvl1pPr algn="ctr" defTabSz="941388">
              <a:defRPr sz="2900">
                <a:latin typeface="Arial Narrow" charset="0"/>
              </a:defRPr>
            </a:lvl1pPr>
          </a:lstStyle>
          <a:p>
            <a:r>
              <a:rPr lang="en-US"/>
              <a:t>Mastering OOAD w/ UML 2.0 – Instructor Notes</a:t>
            </a:r>
          </a:p>
        </p:txBody>
      </p:sp>
      <p:sp>
        <p:nvSpPr>
          <p:cNvPr id="2054" name="Rectangle 6"/>
          <p:cNvSpPr>
            <a:spLocks noChangeArrowheads="1"/>
          </p:cNvSpPr>
          <p:nvPr/>
        </p:nvSpPr>
        <p:spPr bwMode="auto">
          <a:xfrm>
            <a:off x="8322522" y="6846384"/>
            <a:ext cx="523652" cy="2335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9940" tIns="45788" rIns="89940" bIns="45788">
            <a:spAutoFit/>
          </a:bodyPr>
          <a:lstStyle/>
          <a:p>
            <a:pPr algn="ctr" defTabSz="893763">
              <a:lnSpc>
                <a:spcPct val="90000"/>
              </a:lnSpc>
            </a:pPr>
            <a:r>
              <a:rPr lang="en-US"/>
              <a:t>7 - </a:t>
            </a:r>
            <a:fld id="{0B1EB442-9159-344B-AED3-E9B65AB2F814}" type="slidenum">
              <a:rPr lang="en-US"/>
              <a:pPr algn="ctr" defTabSz="893763">
                <a:lnSpc>
                  <a:spcPct val="90000"/>
                </a:lnSpc>
              </a:pPr>
              <a:t>‹#›</a:t>
            </a:fld>
            <a:endParaRPr lang="en-US"/>
          </a:p>
        </p:txBody>
      </p:sp>
      <p:sp>
        <p:nvSpPr>
          <p:cNvPr id="2055" name="Rectangle 7"/>
          <p:cNvSpPr>
            <a:spLocks noGrp="1" noRot="1" noChangeAspect="1" noChangeArrowheads="1" noTextEdit="1"/>
          </p:cNvSpPr>
          <p:nvPr>
            <p:ph type="sldImg" idx="2"/>
          </p:nvPr>
        </p:nvSpPr>
        <p:spPr bwMode="auto">
          <a:xfrm>
            <a:off x="4576763" y="635000"/>
            <a:ext cx="3182937" cy="2386013"/>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9" name="Line 11"/>
          <p:cNvSpPr>
            <a:spLocks noChangeShapeType="1"/>
          </p:cNvSpPr>
          <p:nvPr/>
        </p:nvSpPr>
        <p:spPr bwMode="auto">
          <a:xfrm>
            <a:off x="603956" y="358122"/>
            <a:ext cx="834213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sp>
        <p:nvSpPr>
          <p:cNvPr id="2056" name="Rectangle 8"/>
          <p:cNvSpPr>
            <a:spLocks noGrp="1" noChangeArrowheads="1"/>
          </p:cNvSpPr>
          <p:nvPr>
            <p:ph type="body" sz="quarter" idx="3"/>
          </p:nvPr>
        </p:nvSpPr>
        <p:spPr bwMode="auto">
          <a:xfrm>
            <a:off x="3367892" y="3113741"/>
            <a:ext cx="5508998" cy="31666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4846" tIns="47424" rIns="94846" bIns="47424"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2060" name="Text Box 12"/>
          <p:cNvSpPr txBox="1">
            <a:spLocks noChangeArrowheads="1"/>
          </p:cNvSpPr>
          <p:nvPr/>
        </p:nvSpPr>
        <p:spPr bwMode="auto">
          <a:xfrm>
            <a:off x="826245" y="656157"/>
            <a:ext cx="2264833" cy="3277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400">
                <a:latin typeface="ZapfHumnst BT" charset="0"/>
              </a:rPr>
              <a:t>Instructor Notes:</a:t>
            </a:r>
          </a:p>
        </p:txBody>
      </p:sp>
      <p:sp>
        <p:nvSpPr>
          <p:cNvPr id="2061" name="Line 13"/>
          <p:cNvSpPr>
            <a:spLocks noChangeShapeType="1"/>
          </p:cNvSpPr>
          <p:nvPr/>
        </p:nvSpPr>
        <p:spPr bwMode="auto">
          <a:xfrm>
            <a:off x="3307077" y="635728"/>
            <a:ext cx="0" cy="584532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sp>
        <p:nvSpPr>
          <p:cNvPr id="2063" name="Rectangle 15"/>
          <p:cNvSpPr>
            <a:spLocks noGrp="1" noChangeArrowheads="1"/>
          </p:cNvSpPr>
          <p:nvPr>
            <p:ph type="ftr" sz="quarter" idx="4"/>
          </p:nvPr>
        </p:nvSpPr>
        <p:spPr bwMode="auto">
          <a:xfrm>
            <a:off x="1" y="6596419"/>
            <a:ext cx="9575212" cy="3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19623" tIns="0" rIns="19623" bIns="0" numCol="1" anchor="b" anchorCtr="0" compatLnSpc="1">
            <a:prstTxWarp prst="textNoShape">
              <a:avLst/>
            </a:prstTxWarp>
          </a:bodyPr>
          <a:lstStyle>
            <a:lvl1pPr algn="ctr" defTabSz="941388">
              <a:defRPr i="1"/>
            </a:lvl1pPr>
          </a:lstStyle>
          <a:p>
            <a:r>
              <a:rPr lang="en-US"/>
              <a:t>Module 7 - Identify Design Elements</a:t>
            </a:r>
            <a:endParaRPr lang="en-US">
              <a:latin typeface="ZapfHumnst BT" charset="0"/>
            </a:endParaRPr>
          </a:p>
        </p:txBody>
      </p:sp>
      <p:sp>
        <p:nvSpPr>
          <p:cNvPr id="2064" name="Text Box 16"/>
          <p:cNvSpPr txBox="1">
            <a:spLocks noChangeArrowheads="1"/>
          </p:cNvSpPr>
          <p:nvPr/>
        </p:nvSpPr>
        <p:spPr bwMode="auto">
          <a:xfrm>
            <a:off x="205513" y="6596419"/>
            <a:ext cx="2677956" cy="3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88385" tIns="0" rIns="188385" bIns="0" anchor="b"/>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a:t>© Copyright IBM Corp. 2004</a:t>
            </a:r>
          </a:p>
        </p:txBody>
      </p:sp>
      <p:sp>
        <p:nvSpPr>
          <p:cNvPr id="2065" name="Rectangle 17"/>
          <p:cNvSpPr>
            <a:spLocks noChangeArrowheads="1"/>
          </p:cNvSpPr>
          <p:nvPr/>
        </p:nvSpPr>
        <p:spPr bwMode="auto">
          <a:xfrm>
            <a:off x="308270" y="7079523"/>
            <a:ext cx="8855917" cy="1189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5831" tIns="47916" rIns="95831" bIns="47916" anchor="b"/>
          <a:lstStyle/>
          <a:p>
            <a:pPr algn="ctr" defTabSz="958850" eaLnBrk="1" hangingPunct="1"/>
            <a:r>
              <a:rPr lang="en-US" sz="800"/>
              <a:t>Course materials may not be reproduced in whole or in part without the prior written permission of IBM.</a:t>
            </a:r>
          </a:p>
        </p:txBody>
      </p:sp>
    </p:spTree>
    <p:extLst>
      <p:ext uri="{BB962C8B-B14F-4D97-AF65-F5344CB8AC3E}">
        <p14:creationId xmlns:p14="http://schemas.microsoft.com/office/powerpoint/2010/main" val="861896738"/>
      </p:ext>
    </p:extLst>
  </p:cSld>
  <p:clrMap bg1="lt1" tx1="dk1" bg2="lt2" tx2="dk2" accent1="accent1" accent2="accent2" accent3="accent3" accent4="accent4" accent5="accent5" accent6="accent6" hlink="hlink" folHlink="folHlink"/>
  <p:hf dt="0"/>
  <p:notesStyle>
    <a:lvl1pPr algn="l" rtl="0" fontAlgn="base">
      <a:lnSpc>
        <a:spcPct val="87000"/>
      </a:lnSpc>
      <a:spcBef>
        <a:spcPct val="40000"/>
      </a:spcBef>
      <a:spcAft>
        <a:spcPct val="0"/>
      </a:spcAft>
      <a:defRPr sz="1200" kern="1200">
        <a:solidFill>
          <a:schemeClr val="tx1"/>
        </a:solidFill>
        <a:latin typeface="Times New Roman" charset="0"/>
        <a:ea typeface="ＭＳ Ｐゴシック" charset="0"/>
        <a:cs typeface="+mn-cs"/>
      </a:defRPr>
    </a:lvl1pPr>
    <a:lvl2pPr marL="457200" algn="l" rtl="0" fontAlgn="base">
      <a:lnSpc>
        <a:spcPct val="87000"/>
      </a:lnSpc>
      <a:spcBef>
        <a:spcPct val="40000"/>
      </a:spcBef>
      <a:spcAft>
        <a:spcPct val="0"/>
      </a:spcAft>
      <a:defRPr sz="1200" kern="1200">
        <a:solidFill>
          <a:schemeClr val="tx1"/>
        </a:solidFill>
        <a:latin typeface="Times New Roman" charset="0"/>
        <a:ea typeface="ＭＳ Ｐゴシック" charset="0"/>
        <a:cs typeface="+mn-cs"/>
      </a:defRPr>
    </a:lvl2pPr>
    <a:lvl3pPr marL="914400" algn="l" rtl="0" fontAlgn="base">
      <a:lnSpc>
        <a:spcPct val="87000"/>
      </a:lnSpc>
      <a:spcBef>
        <a:spcPct val="40000"/>
      </a:spcBef>
      <a:spcAft>
        <a:spcPct val="0"/>
      </a:spcAft>
      <a:defRPr sz="1200" kern="1200">
        <a:solidFill>
          <a:schemeClr val="tx1"/>
        </a:solidFill>
        <a:latin typeface="Times New Roman" charset="0"/>
        <a:ea typeface="ＭＳ Ｐゴシック" charset="0"/>
        <a:cs typeface="+mn-cs"/>
      </a:defRPr>
    </a:lvl3pPr>
    <a:lvl4pPr marL="1371600" algn="l" rtl="0" fontAlgn="base">
      <a:lnSpc>
        <a:spcPct val="87000"/>
      </a:lnSpc>
      <a:spcBef>
        <a:spcPct val="40000"/>
      </a:spcBef>
      <a:spcAft>
        <a:spcPct val="0"/>
      </a:spcAft>
      <a:defRPr sz="1200" kern="1200">
        <a:solidFill>
          <a:schemeClr val="tx1"/>
        </a:solidFill>
        <a:latin typeface="Times New Roman" charset="0"/>
        <a:ea typeface="ＭＳ Ｐゴシック" charset="0"/>
        <a:cs typeface="+mn-cs"/>
      </a:defRPr>
    </a:lvl4pPr>
    <a:lvl5pPr marL="1828800" algn="l" rtl="0" fontAlgn="base">
      <a:lnSpc>
        <a:spcPct val="87000"/>
      </a:lnSpc>
      <a:spcBef>
        <a:spcPct val="4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409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0995" name="Rectangle 3"/>
          <p:cNvSpPr>
            <a:spLocks noGrp="1" noChangeArrowheads="1"/>
          </p:cNvSpPr>
          <p:nvPr>
            <p:ph type="body" idx="1"/>
          </p:nvPr>
        </p:nvSpPr>
        <p:spPr/>
        <p:txBody>
          <a:bodyPr/>
          <a:lstStyle/>
          <a:p>
            <a:r>
              <a:rPr lang="en-US" sz="1000">
                <a:latin typeface="ZapfHumnst BT" charset="0"/>
              </a:rPr>
              <a:t>In this module, we will describe WHAT is performed in </a:t>
            </a:r>
            <a:r>
              <a:rPr lang="en-US" sz="1000" b="1">
                <a:latin typeface="ZapfHumnst BT" charset="0"/>
              </a:rPr>
              <a:t>Identify Design Elements</a:t>
            </a:r>
            <a:r>
              <a:rPr lang="en-US" sz="1000">
                <a:latin typeface="ZapfHumnst BT" charset="0"/>
              </a:rPr>
              <a:t>, but will not describe HOW to do it. Such a discussion is the purpose of an architecture course, which this course is not.</a:t>
            </a:r>
          </a:p>
          <a:p>
            <a:r>
              <a:rPr lang="en-US" sz="1000">
                <a:latin typeface="ZapfHumnst BT" charset="0"/>
              </a:rPr>
              <a:t>Understanding the rationale and considerations that support the architectural decisions is needed in order to understand the architecture, which is the framework in which designs must be developed.</a:t>
            </a:r>
          </a:p>
          <a:p>
            <a:endParaRPr lang="en-US" sz="1000">
              <a:latin typeface="ZapfHumnst BT" charset="0"/>
            </a:endParaRPr>
          </a:p>
        </p:txBody>
      </p:sp>
      <p:sp>
        <p:nvSpPr>
          <p:cNvPr id="340996" name="Text Box 4"/>
          <p:cNvSpPr txBox="1">
            <a:spLocks noChangeArrowheads="1"/>
          </p:cNvSpPr>
          <p:nvPr/>
        </p:nvSpPr>
        <p:spPr bwMode="auto">
          <a:xfrm>
            <a:off x="788498" y="948183"/>
            <a:ext cx="2403240" cy="5376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r>
              <a:rPr lang="en-US" sz="1000">
                <a:latin typeface="ZapfHumnst BT" charset="0"/>
              </a:rPr>
              <a:t>This module will discuss the rationale for discovering subsystems and interfaces from the Analysis Model.  This module will not discuss the internal modeling of a subsystem. The Subsystem Design module will do that.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696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9667" name="Rectangle 3"/>
          <p:cNvSpPr>
            <a:spLocks noGrp="1" noChangeArrowheads="1"/>
          </p:cNvSpPr>
          <p:nvPr>
            <p:ph type="body" idx="1"/>
          </p:nvPr>
        </p:nvSpPr>
        <p:spPr/>
        <p:txBody>
          <a:bodyPr/>
          <a:lstStyle/>
          <a:p>
            <a:pPr fontAlgn="t"/>
            <a:r>
              <a:rPr lang="en-US" sz="1000">
                <a:latin typeface="ZapfHumnst BT" charset="0"/>
              </a:rPr>
              <a:t>Package coupling is good and bad: Good, because coupling represents re-use, and bad, because coupling represents dependencies that make the system harder to change and evolve. Some general principles can be followed: </a:t>
            </a:r>
          </a:p>
          <a:p>
            <a:pPr marL="228600" lvl="1" indent="-114300" fontAlgn="t">
              <a:buFontTx/>
              <a:buChar char="•"/>
            </a:pPr>
            <a:r>
              <a:rPr lang="en-US" sz="1000">
                <a:latin typeface="ZapfHumnst BT" charset="0"/>
              </a:rPr>
              <a:t>Packages should not be cross-coupled (that is, co-dependent); for example, two packages should not be dependent on one another. </a:t>
            </a:r>
            <a:r>
              <a:rPr lang="en-US" sz="1000">
                <a:latin typeface="ZapfHumnst BT" charset="0"/>
                <a:cs typeface="Arial" charset="0"/>
              </a:rPr>
              <a:t>In these cases, the packages need to be reorganized to remove the cross-dependencies.</a:t>
            </a:r>
          </a:p>
          <a:p>
            <a:pPr marL="228600" lvl="1" indent="-114300" fontAlgn="t">
              <a:buFontTx/>
              <a:buChar char="•"/>
            </a:pPr>
            <a:r>
              <a:rPr lang="en-US" sz="1000">
                <a:latin typeface="ZapfHumnst BT" charset="0"/>
              </a:rPr>
              <a:t>Packages in lower layers should not be dependent upon packages in upper layers. Packages should only be dependent upon packages in the same layer and in the next lower layer. </a:t>
            </a:r>
            <a:r>
              <a:rPr lang="en-US" sz="1000">
                <a:latin typeface="ZapfHumnst BT" charset="0"/>
                <a:cs typeface="Arial" charset="0"/>
              </a:rPr>
              <a:t>In these cases, the functionality needs to be repartitioned. One solution is to state the dependencies in terms of interfaces, and organize the interfaces in the lower layer.</a:t>
            </a:r>
          </a:p>
          <a:p>
            <a:pPr marL="228600" lvl="1" indent="-114300" fontAlgn="t">
              <a:buFontTx/>
              <a:buChar char="•"/>
            </a:pPr>
            <a:r>
              <a:rPr lang="en-US" sz="1000">
                <a:latin typeface="ZapfHumnst BT" charset="0"/>
              </a:rPr>
              <a:t>In general, dependencies should not skip layers, unless the dependent behavior is common across all layers, and the alternative is to simply pass through operation invocations across layers. </a:t>
            </a:r>
          </a:p>
          <a:p>
            <a:pPr marL="228600" lvl="1" indent="-114300" fontAlgn="t">
              <a:buFontTx/>
              <a:buChar char="•"/>
            </a:pPr>
            <a:r>
              <a:rPr lang="en-US" sz="1000">
                <a:latin typeface="ZapfHumnst BT" charset="0"/>
              </a:rPr>
              <a:t>Packages should not depend on subsystems </a:t>
            </a:r>
            <a:r>
              <a:rPr lang="en-US">
                <a:latin typeface="ZapfHumnst BT" charset="0"/>
              </a:rPr>
              <a:t>— </a:t>
            </a:r>
            <a:r>
              <a:rPr lang="en-US" sz="1000">
                <a:latin typeface="ZapfHumnst BT" charset="0"/>
              </a:rPr>
              <a:t>only on other packages or on interfaces.</a:t>
            </a:r>
          </a:p>
          <a:p>
            <a:pPr fontAlgn="t">
              <a:buFontTx/>
              <a:buChar char="•"/>
            </a:pPr>
            <a:endParaRPr lang="en-US" sz="1000">
              <a:latin typeface="ZapfHumnst BT" charset="0"/>
            </a:endParaRPr>
          </a:p>
          <a:p>
            <a:pPr fontAlgn="t">
              <a:buFontTx/>
              <a:buChar char="•"/>
            </a:pPr>
            <a:endParaRPr lang="en-US" sz="1000">
              <a:latin typeface="ZapfHumnst BT" charset="0"/>
            </a:endParaRPr>
          </a:p>
        </p:txBody>
      </p:sp>
      <p:sp>
        <p:nvSpPr>
          <p:cNvPr id="369668" name="Text Box 4"/>
          <p:cNvSpPr txBox="1">
            <a:spLocks noChangeArrowheads="1"/>
          </p:cNvSpPr>
          <p:nvPr/>
        </p:nvSpPr>
        <p:spPr bwMode="auto">
          <a:xfrm>
            <a:off x="788498" y="948183"/>
            <a:ext cx="2403240" cy="5376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r>
              <a:rPr lang="en-US" sz="1000">
                <a:latin typeface="ZapfHumnst BT" charset="0"/>
              </a:rPr>
              <a:t>These are packaging principles and should be avoided if at all possible.  These are not modeling rules, so you can have these situations in your model and still have a semantically correct model…it just may be a model with design flaws.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w/ UML 2.0 – Instructor Notes</a:t>
            </a:r>
          </a:p>
        </p:txBody>
      </p:sp>
      <p:sp>
        <p:nvSpPr>
          <p:cNvPr id="5"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424962" name="Rectangle 2"/>
          <p:cNvSpPr>
            <a:spLocks noGrp="1" noRot="1" noChangeAspect="1" noChangeArrowheads="1"/>
          </p:cNvSpPr>
          <p:nvPr>
            <p:ph type="sldImg"/>
          </p:nvPr>
        </p:nvSpPr>
        <p:spPr bwMode="auto">
          <a:xfrm>
            <a:off x="4573588" y="635000"/>
            <a:ext cx="3181350" cy="2386013"/>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24963" name="Rectangle 3"/>
          <p:cNvSpPr>
            <a:spLocks noGrp="1" noChangeArrowheads="1"/>
          </p:cNvSpPr>
          <p:nvPr>
            <p:ph type="body" idx="1"/>
          </p:nvPr>
        </p:nvSpPr>
        <p:spPr bwMode="auto">
          <a:xfrm>
            <a:off x="3363698" y="3112539"/>
            <a:ext cx="5508998" cy="310172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rPr>
              <a:t>The next few slides describe the packaging decisions for the Course Registration System.</a:t>
            </a:r>
          </a:p>
          <a:p>
            <a:r>
              <a:rPr lang="en-US" sz="1000">
                <a:latin typeface="ZapfHumnst BT" charset="0"/>
              </a:rPr>
              <a:t>All classes specifically supporting registration were partitioned into the Registration package.</a:t>
            </a:r>
          </a:p>
          <a:p>
            <a:r>
              <a:rPr lang="en-US" sz="1000">
                <a:latin typeface="ZapfHumnst BT" charset="0"/>
              </a:rPr>
              <a:t>For simplicity on the above diagram, only the Student Registration package classes have been shown, and the operations and attributes are not displayed.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hdr" sz="quarter"/>
          </p:nvPr>
        </p:nvSpPr>
        <p:spPr>
          <a:ln/>
        </p:spPr>
        <p:txBody>
          <a:bodyPr/>
          <a:lstStyle/>
          <a:p>
            <a:r>
              <a:rPr lang="en-US"/>
              <a:t>Mastering OOAD w/ UML 2.0 – Instructor Notes</a:t>
            </a:r>
          </a:p>
        </p:txBody>
      </p:sp>
      <p:sp>
        <p:nvSpPr>
          <p:cNvPr id="4"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4935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hdr" sz="quarter"/>
          </p:nvPr>
        </p:nvSpPr>
        <p:spPr>
          <a:ln/>
        </p:spPr>
        <p:txBody>
          <a:bodyPr/>
          <a:lstStyle/>
          <a:p>
            <a:r>
              <a:rPr lang="en-US"/>
              <a:t>Mastering OOAD w/ UML 2.0 – Instructor Notes</a:t>
            </a:r>
          </a:p>
        </p:txBody>
      </p:sp>
      <p:sp>
        <p:nvSpPr>
          <p:cNvPr id="4"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4945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w/ UML 2.0 – Instructor Notes</a:t>
            </a:r>
          </a:p>
        </p:txBody>
      </p:sp>
      <p:sp>
        <p:nvSpPr>
          <p:cNvPr id="5"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429058" name="Rectangle 2"/>
          <p:cNvSpPr>
            <a:spLocks noGrp="1" noRot="1" noChangeAspect="1" noChangeArrowheads="1"/>
          </p:cNvSpPr>
          <p:nvPr>
            <p:ph type="sldImg"/>
          </p:nvPr>
        </p:nvSpPr>
        <p:spPr bwMode="auto">
          <a:xfrm>
            <a:off x="4573588" y="635000"/>
            <a:ext cx="3181350" cy="2386013"/>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29059" name="Rectangle 3"/>
          <p:cNvSpPr>
            <a:spLocks noGrp="1" noChangeArrowheads="1"/>
          </p:cNvSpPr>
          <p:nvPr>
            <p:ph type="body" idx="1"/>
          </p:nvPr>
        </p:nvSpPr>
        <p:spPr bwMode="auto">
          <a:xfrm>
            <a:off x="3363698" y="3112539"/>
            <a:ext cx="5508998" cy="310172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rPr>
              <a:t>The external system access classes were partitioned into the External System Interfaces package. This is so that the external system interface classes can be configuration-managed independently from the subsystems that realize them.</a:t>
            </a:r>
          </a:p>
          <a:p>
            <a:r>
              <a:rPr lang="en-US" sz="1000">
                <a:latin typeface="ZapfHumnst BT" charset="0"/>
              </a:rPr>
              <a:t>For simplicity, only the External System Interfaces package classes have been shown on the above diagram. The operations and attributes are not displayed.</a:t>
            </a:r>
          </a:p>
          <a:p>
            <a:endParaRPr lang="en-US" sz="1000">
              <a:latin typeface="ZapfHumnst BT"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52258" name="Text Box 2"/>
          <p:cNvSpPr txBox="1">
            <a:spLocks noChangeArrowheads="1"/>
          </p:cNvSpPr>
          <p:nvPr/>
        </p:nvSpPr>
        <p:spPr bwMode="auto">
          <a:xfrm>
            <a:off x="788498" y="945779"/>
            <a:ext cx="2564715" cy="30959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000">
                <a:latin typeface="ZapfHumnst BT" charset="0"/>
              </a:rPr>
              <a:t>Note: This course concentrates on the development of a Design  Model. The maintenance of a separate Analysis Model would require modifications to the described process and is really out of the scope of this course. Thus, the analysis classes are not maintained —they are refined into design elements.</a:t>
            </a:r>
          </a:p>
          <a:p>
            <a:pPr>
              <a:spcBef>
                <a:spcPct val="50000"/>
              </a:spcBef>
            </a:pPr>
            <a:r>
              <a:rPr lang="en-US" sz="1000">
                <a:latin typeface="ZapfHumnst BT" charset="0"/>
              </a:rPr>
              <a:t>Emphasize that the mapping does not have to be 1-to-1.  One analysis class can be realized as  multiple design classes and/or subsystems.</a:t>
            </a:r>
          </a:p>
          <a:p>
            <a:pPr>
              <a:spcBef>
                <a:spcPct val="50000"/>
              </a:spcBef>
            </a:pPr>
            <a:r>
              <a:rPr lang="ja-JP" altLang="en-US" sz="1000">
                <a:latin typeface="Arial"/>
              </a:rPr>
              <a:t>“</a:t>
            </a:r>
            <a:r>
              <a:rPr lang="en-US" sz="1000">
                <a:latin typeface="ZapfHumnst BT" charset="0"/>
              </a:rPr>
              <a:t>Superman</a:t>
            </a:r>
            <a:r>
              <a:rPr lang="ja-JP" altLang="en-US" sz="1000">
                <a:latin typeface="Arial"/>
              </a:rPr>
              <a:t>”</a:t>
            </a:r>
            <a:r>
              <a:rPr lang="en-US" sz="1000">
                <a:latin typeface="ZapfHumnst BT" charset="0"/>
              </a:rPr>
              <a:t> analysis classes (that jump small buildings in a single bound) may end up as subsystems in the design.</a:t>
            </a:r>
          </a:p>
          <a:p>
            <a:pPr>
              <a:spcBef>
                <a:spcPct val="50000"/>
              </a:spcBef>
            </a:pPr>
            <a:r>
              <a:rPr lang="en-US" sz="1000">
                <a:latin typeface="ZapfHumnst BT" charset="0"/>
              </a:rPr>
              <a:t>We will be discussing additional guidelines for selecting subsystems on later slides.</a:t>
            </a:r>
          </a:p>
        </p:txBody>
      </p:sp>
      <p:sp>
        <p:nvSpPr>
          <p:cNvPr id="352259" name="Rectangle 3"/>
          <p:cNvSpPr>
            <a:spLocks noGrp="1" noRot="1" noChangeAspect="1" noChangeArrowheads="1"/>
          </p:cNvSpPr>
          <p:nvPr>
            <p:ph type="sldImg"/>
          </p:nvPr>
        </p:nvSpPr>
        <p:spPr bwMode="auto">
          <a:xfrm>
            <a:off x="4573588" y="635000"/>
            <a:ext cx="3181350" cy="2386013"/>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52260" name="Rectangle 4"/>
          <p:cNvSpPr>
            <a:spLocks noGrp="1" noChangeArrowheads="1"/>
          </p:cNvSpPr>
          <p:nvPr>
            <p:ph type="body" idx="1"/>
          </p:nvPr>
        </p:nvSpPr>
        <p:spPr bwMode="auto">
          <a:xfrm>
            <a:off x="3363698" y="3112539"/>
            <a:ext cx="5508998" cy="310172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b="1">
                <a:latin typeface="ZapfHumnst BT" charset="0"/>
              </a:rPr>
              <a:t>Identify Design Elements</a:t>
            </a:r>
            <a:r>
              <a:rPr lang="en-US" sz="1000">
                <a:latin typeface="ZapfHumnst BT" charset="0"/>
              </a:rPr>
              <a:t> is where the analysis classes identified during Use-Case Analysis are refined into design elements (for example, classes or subsystems). Analysis classes handle primarily functional requirements, and model objects from the "problem" domain; design elements handle nonfunctional requirements, and model objects from the "solution" domain. </a:t>
            </a:r>
          </a:p>
          <a:p>
            <a:r>
              <a:rPr lang="en-US" sz="1000">
                <a:latin typeface="ZapfHumnst BT" charset="0"/>
              </a:rPr>
              <a:t>It is in </a:t>
            </a:r>
            <a:r>
              <a:rPr lang="en-US" sz="1000" b="1">
                <a:latin typeface="ZapfHumnst BT" charset="0"/>
              </a:rPr>
              <a:t>Identify Design Elements</a:t>
            </a:r>
            <a:r>
              <a:rPr lang="en-US" sz="1000">
                <a:latin typeface="ZapfHumnst BT" charset="0"/>
              </a:rPr>
              <a:t> that you decide which analysis </a:t>
            </a:r>
            <a:r>
              <a:rPr lang="ja-JP" altLang="en-US" sz="1000">
                <a:latin typeface="Arial"/>
              </a:rPr>
              <a:t>“</a:t>
            </a:r>
            <a:r>
              <a:rPr lang="en-US" sz="1000">
                <a:latin typeface="ZapfHumnst BT" charset="0"/>
              </a:rPr>
              <a:t>classes</a:t>
            </a:r>
            <a:r>
              <a:rPr lang="ja-JP" altLang="en-US" sz="1000">
                <a:latin typeface="Arial"/>
              </a:rPr>
              <a:t>”</a:t>
            </a:r>
            <a:r>
              <a:rPr lang="en-US" sz="1000">
                <a:latin typeface="ZapfHumnst BT" charset="0"/>
              </a:rPr>
              <a:t> are really classes, which are subsystems (which must be further decomposed), and which are existing components and do not need to be </a:t>
            </a:r>
            <a:r>
              <a:rPr lang="ja-JP" altLang="en-US" sz="1000">
                <a:latin typeface="Arial"/>
              </a:rPr>
              <a:t>“</a:t>
            </a:r>
            <a:r>
              <a:rPr lang="en-US" sz="1000">
                <a:latin typeface="ZapfHumnst BT" charset="0"/>
              </a:rPr>
              <a:t>designed</a:t>
            </a:r>
            <a:r>
              <a:rPr lang="ja-JP" altLang="en-US" sz="1000">
                <a:latin typeface="Arial"/>
              </a:rPr>
              <a:t>”</a:t>
            </a:r>
            <a:r>
              <a:rPr lang="en-US" sz="1000">
                <a:latin typeface="ZapfHumnst BT" charset="0"/>
              </a:rPr>
              <a:t> at all. </a:t>
            </a:r>
          </a:p>
          <a:p>
            <a:r>
              <a:rPr lang="en-US" sz="1000">
                <a:latin typeface="ZapfHumnst BT" charset="0"/>
              </a:rPr>
              <a:t>Once the design classes and subsystems have been created, each must be given a name and a short description. The responsibilities of the original analysis classes should be transferred to the newly created subsystems.  In addition, the identified design mechanisms should be linked to design elements.</a:t>
            </a:r>
          </a:p>
          <a:p>
            <a:endParaRPr lang="en-US" sz="1000">
              <a:latin typeface="ZapfHumnst BT"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54306" name="Text Box 2"/>
          <p:cNvSpPr txBox="1">
            <a:spLocks noChangeArrowheads="1"/>
          </p:cNvSpPr>
          <p:nvPr/>
        </p:nvSpPr>
        <p:spPr bwMode="auto">
          <a:xfrm>
            <a:off x="788498" y="945779"/>
            <a:ext cx="2482928" cy="30959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000">
                <a:latin typeface="ZapfHumnst BT" charset="0"/>
              </a:rPr>
              <a:t>More examples:</a:t>
            </a:r>
          </a:p>
          <a:p>
            <a:pPr>
              <a:spcBef>
                <a:spcPct val="50000"/>
              </a:spcBef>
              <a:buFontTx/>
              <a:buChar char="•"/>
            </a:pPr>
            <a:r>
              <a:rPr lang="en-US" sz="1000">
                <a:latin typeface="ZapfHumnst BT" charset="0"/>
              </a:rPr>
              <a:t> A single boundary class representing a user interface may result in multiple classes, one per window</a:t>
            </a:r>
          </a:p>
          <a:p>
            <a:pPr>
              <a:spcBef>
                <a:spcPct val="50000"/>
              </a:spcBef>
              <a:buFontTx/>
              <a:buChar char="•"/>
            </a:pPr>
            <a:r>
              <a:rPr lang="en-US" sz="1000">
                <a:latin typeface="ZapfHumnst BT" charset="0"/>
              </a:rPr>
              <a:t> A control class may become a design class directly, or become a method within a design class</a:t>
            </a:r>
          </a:p>
          <a:p>
            <a:pPr>
              <a:spcBef>
                <a:spcPct val="50000"/>
              </a:spcBef>
              <a:buFontTx/>
              <a:buChar char="•"/>
            </a:pPr>
            <a:r>
              <a:rPr lang="en-US" sz="1000">
                <a:latin typeface="ZapfHumnst BT" charset="0"/>
              </a:rPr>
              <a:t> A single entity class may become multiple classes (for example, a aggregate with contained classes, or a class with associated database mapping or proxy classes, etc.)</a:t>
            </a:r>
          </a:p>
          <a:p>
            <a:pPr>
              <a:spcBef>
                <a:spcPct val="50000"/>
              </a:spcBef>
            </a:pPr>
            <a:r>
              <a:rPr lang="en-US" sz="1000">
                <a:latin typeface="ZapfHumnst BT" charset="0"/>
              </a:rPr>
              <a:t>Refining classes into other classes will be discussed in more detail in the Class Design module.</a:t>
            </a:r>
          </a:p>
          <a:p>
            <a:pPr>
              <a:spcBef>
                <a:spcPct val="50000"/>
              </a:spcBef>
            </a:pPr>
            <a:r>
              <a:rPr lang="en-US" sz="1000">
                <a:latin typeface="ZapfHumnst BT" charset="0"/>
              </a:rPr>
              <a:t>Refining classes into subsystems is discussed later in this module.</a:t>
            </a:r>
          </a:p>
        </p:txBody>
      </p:sp>
      <p:sp>
        <p:nvSpPr>
          <p:cNvPr id="354307" name="Rectangle 3"/>
          <p:cNvSpPr>
            <a:spLocks noGrp="1" noRot="1" noChangeAspect="1" noChangeArrowheads="1"/>
          </p:cNvSpPr>
          <p:nvPr>
            <p:ph type="sldImg"/>
          </p:nvPr>
        </p:nvSpPr>
        <p:spPr bwMode="auto">
          <a:xfrm>
            <a:off x="4573588" y="635000"/>
            <a:ext cx="3181350" cy="2386013"/>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54308" name="Rectangle 4"/>
          <p:cNvSpPr>
            <a:spLocks noGrp="1" noChangeArrowheads="1"/>
          </p:cNvSpPr>
          <p:nvPr>
            <p:ph type="body" idx="1"/>
          </p:nvPr>
        </p:nvSpPr>
        <p:spPr bwMode="auto">
          <a:xfrm>
            <a:off x="3363698" y="3112539"/>
            <a:ext cx="5508998" cy="310172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pPr marL="114300" indent="-114300"/>
            <a:r>
              <a:rPr lang="en-US" sz="1000">
                <a:latin typeface="ZapfHumnst BT" charset="0"/>
              </a:rPr>
              <a:t>If the analysis class is simple and already represents a single logical abstraction, then it can be directly mapped, one-to-one, to a design class. Typically, entity classes survive relatively intact into Design. </a:t>
            </a:r>
          </a:p>
          <a:p>
            <a:pPr marL="114300" indent="-114300"/>
            <a:r>
              <a:rPr lang="en-US" sz="1000">
                <a:latin typeface="ZapfHumnst BT" charset="0"/>
              </a:rPr>
              <a:t>Throughout the design activities, analysis classes are refined into design elements (for example, design classes, packages, and subsystems). Some analysis classes may be split, joined, removed, or otherwise manipulated.  In general, there is a many-to-many mapping between analysis classes and design elements. The possible mappings include the following.</a:t>
            </a:r>
          </a:p>
          <a:p>
            <a:pPr marL="114300" indent="-114300">
              <a:buFontTx/>
              <a:buChar char="•"/>
            </a:pPr>
            <a:r>
              <a:rPr lang="en-US" sz="1000">
                <a:latin typeface="ZapfHumnst BT" charset="0"/>
              </a:rPr>
              <a:t>An analysis class can become: </a:t>
            </a:r>
          </a:p>
          <a:p>
            <a:pPr marL="342900" lvl="1" indent="-114300">
              <a:buFontTx/>
              <a:buChar char="•"/>
            </a:pPr>
            <a:r>
              <a:rPr lang="en-US" sz="1000">
                <a:latin typeface="ZapfHumnst BT" charset="0"/>
              </a:rPr>
              <a:t>One single class in the Design  Model.</a:t>
            </a:r>
          </a:p>
          <a:p>
            <a:pPr marL="342900" lvl="1" indent="-114300">
              <a:buFontTx/>
              <a:buChar char="•"/>
            </a:pPr>
            <a:r>
              <a:rPr lang="en-US" sz="1000">
                <a:latin typeface="ZapfHumnst BT" charset="0"/>
              </a:rPr>
              <a:t>A part of a class in the Design  Model.</a:t>
            </a:r>
          </a:p>
          <a:p>
            <a:pPr marL="342900" lvl="1" indent="-114300">
              <a:buFontTx/>
              <a:buChar char="•"/>
            </a:pPr>
            <a:r>
              <a:rPr lang="en-US" sz="1000">
                <a:latin typeface="ZapfHumnst BT" charset="0"/>
              </a:rPr>
              <a:t>An aggregate class in the Design  Model (meaning that the parts in this aggregate may not be explicitly modeled in the Analysis Model.)</a:t>
            </a:r>
          </a:p>
          <a:p>
            <a:pPr marL="342900" lvl="1" indent="-114300">
              <a:buFontTx/>
              <a:buChar char="•"/>
            </a:pPr>
            <a:r>
              <a:rPr lang="en-US" sz="1000">
                <a:latin typeface="ZapfHumnst BT" charset="0"/>
              </a:rPr>
              <a:t>A group of classes that inherits from the same class in the Design  Model.</a:t>
            </a:r>
          </a:p>
          <a:p>
            <a:pPr marL="342900" lvl="1" indent="-114300">
              <a:buFontTx/>
              <a:buChar char="•"/>
            </a:pPr>
            <a:r>
              <a:rPr lang="en-US" sz="1000">
                <a:latin typeface="ZapfHumnst BT" charset="0"/>
              </a:rPr>
              <a:t>A group of functionally related classes in the Design  Model (for example, a package).</a:t>
            </a:r>
          </a:p>
          <a:p>
            <a:pPr marL="342900" lvl="1" indent="-114300">
              <a:buFontTx/>
              <a:buChar char="•"/>
            </a:pPr>
            <a:r>
              <a:rPr lang="en-US" sz="1000">
                <a:latin typeface="ZapfHumnst BT" charset="0"/>
              </a:rPr>
              <a:t>A subsystem in the Design  Model .</a:t>
            </a:r>
          </a:p>
          <a:p>
            <a:pPr marL="342900" lvl="1" indent="-114300">
              <a:buFontTx/>
              <a:buChar char="•"/>
            </a:pPr>
            <a:r>
              <a:rPr lang="en-US" sz="1000">
                <a:latin typeface="ZapfHumnst BT" charset="0"/>
              </a:rPr>
              <a:t>A relationship in the Design  Model.</a:t>
            </a:r>
          </a:p>
          <a:p>
            <a:pPr marL="114300" indent="-114300">
              <a:buFontTx/>
              <a:buChar char="•"/>
            </a:pPr>
            <a:r>
              <a:rPr lang="en-US" sz="1000">
                <a:latin typeface="ZapfHumnst BT" charset="0"/>
              </a:rPr>
              <a:t>A relationship between analysis classes can become a class in the Design  Model.</a:t>
            </a:r>
          </a:p>
          <a:p>
            <a:pPr marL="114300" indent="-114300">
              <a:buFontTx/>
              <a:buChar char="•"/>
            </a:pPr>
            <a:r>
              <a:rPr lang="en-US" sz="1000">
                <a:latin typeface="ZapfHumnst BT" charset="0"/>
              </a:rPr>
              <a:t>Part of an analysis class can be realized by hardware, and not modeled in the Design  Model at all.</a:t>
            </a:r>
          </a:p>
          <a:p>
            <a:pPr marL="114300" indent="-114300">
              <a:buFontTx/>
              <a:buChar char="•"/>
            </a:pPr>
            <a:r>
              <a:rPr lang="en-US" sz="1000">
                <a:latin typeface="ZapfHumnst BT" charset="0"/>
              </a:rPr>
              <a:t>Any combination of the above.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56354" name="Text Box 2"/>
          <p:cNvSpPr txBox="1">
            <a:spLocks noChangeArrowheads="1"/>
          </p:cNvSpPr>
          <p:nvPr/>
        </p:nvSpPr>
        <p:spPr bwMode="auto">
          <a:xfrm>
            <a:off x="788498" y="945780"/>
            <a:ext cx="2512287" cy="10953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000">
                <a:latin typeface="ZapfHumnst BT" charset="0"/>
              </a:rPr>
              <a:t>Now let</a:t>
            </a:r>
            <a:r>
              <a:rPr lang="ja-JP" altLang="en-US" sz="1000">
                <a:latin typeface="Arial"/>
              </a:rPr>
              <a:t>’</a:t>
            </a:r>
            <a:r>
              <a:rPr lang="en-US" sz="1000">
                <a:latin typeface="ZapfHumnst BT" charset="0"/>
              </a:rPr>
              <a:t>s review some key terms.</a:t>
            </a:r>
          </a:p>
          <a:p>
            <a:pPr>
              <a:spcBef>
                <a:spcPct val="50000"/>
              </a:spcBef>
            </a:pPr>
            <a:r>
              <a:rPr lang="en-US" sz="1000">
                <a:latin typeface="ZapfHumnst BT" charset="0"/>
              </a:rPr>
              <a:t>Classes and packages were introduced in the Concepts of Object Orientation module.</a:t>
            </a:r>
          </a:p>
          <a:p>
            <a:endParaRPr lang="en-US" sz="1000">
              <a:latin typeface="ZapfHumnst BT" charset="0"/>
            </a:endParaRPr>
          </a:p>
          <a:p>
            <a:endParaRPr lang="en-US" sz="1000">
              <a:latin typeface="ZapfHumnst BT" charset="0"/>
            </a:endParaRPr>
          </a:p>
        </p:txBody>
      </p:sp>
      <p:sp>
        <p:nvSpPr>
          <p:cNvPr id="356355" name="Rectangle 3"/>
          <p:cNvSpPr>
            <a:spLocks noGrp="1" noRot="1" noChangeAspect="1" noChangeArrowheads="1"/>
          </p:cNvSpPr>
          <p:nvPr>
            <p:ph type="sldImg"/>
          </p:nvPr>
        </p:nvSpPr>
        <p:spPr bwMode="auto">
          <a:xfrm>
            <a:off x="4573588" y="635000"/>
            <a:ext cx="3181350" cy="2386013"/>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56356" name="Rectangle 4"/>
          <p:cNvSpPr>
            <a:spLocks noGrp="1" noChangeArrowheads="1"/>
          </p:cNvSpPr>
          <p:nvPr>
            <p:ph type="body" idx="1"/>
          </p:nvPr>
        </p:nvSpPr>
        <p:spPr bwMode="auto">
          <a:xfrm>
            <a:off x="3363698" y="3112539"/>
            <a:ext cx="5508998" cy="310172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rPr>
              <a:t>A </a:t>
            </a:r>
            <a:r>
              <a:rPr lang="en-US" sz="1000" b="1">
                <a:latin typeface="ZapfHumnst BT" charset="0"/>
              </a:rPr>
              <a:t>package</a:t>
            </a:r>
            <a:r>
              <a:rPr lang="en-US" sz="1000">
                <a:latin typeface="ZapfHumnst BT" charset="0"/>
              </a:rPr>
              <a:t> is a general purpose mechanism for organizing elements into groups. They provide the ability to organize the model under development. A package is represented as a tabbed folder.</a:t>
            </a:r>
          </a:p>
          <a:p>
            <a:r>
              <a:rPr lang="en-US" sz="1000">
                <a:latin typeface="ZapfHumnst BT" charset="0"/>
              </a:rPr>
              <a:t>Later in this module, we will contrast </a:t>
            </a:r>
            <a:r>
              <a:rPr lang="ja-JP" altLang="en-US" sz="1000">
                <a:latin typeface="Arial"/>
              </a:rPr>
              <a:t>“</a:t>
            </a:r>
            <a:r>
              <a:rPr lang="en-US" sz="1000">
                <a:latin typeface="ZapfHumnst BT" charset="0"/>
              </a:rPr>
              <a:t>vanilla</a:t>
            </a:r>
            <a:r>
              <a:rPr lang="ja-JP" altLang="en-US" sz="1000">
                <a:latin typeface="Arial"/>
              </a:rPr>
              <a:t>”</a:t>
            </a:r>
            <a:r>
              <a:rPr lang="en-US" sz="1000">
                <a:latin typeface="ZapfHumnst BT" charset="0"/>
              </a:rPr>
              <a:t> packages, as defined above, with subsystems.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584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58403" name="Rectangle 3"/>
          <p:cNvSpPr>
            <a:spLocks noGrp="1" noChangeArrowheads="1"/>
          </p:cNvSpPr>
          <p:nvPr>
            <p:ph type="body" idx="1"/>
          </p:nvPr>
        </p:nvSpPr>
        <p:spPr/>
        <p:txBody>
          <a:bodyPr/>
          <a:lstStyle/>
          <a:p>
            <a:pPr fontAlgn="t"/>
            <a:r>
              <a:rPr lang="en-US" sz="1000">
                <a:latin typeface="ZapfHumnst BT" charset="0"/>
              </a:rPr>
              <a:t>When identifying classes, you should group them into packages, for organizational and configuration management purposes.</a:t>
            </a:r>
          </a:p>
          <a:p>
            <a:pPr fontAlgn="t"/>
            <a:r>
              <a:rPr lang="en-US" sz="1000">
                <a:latin typeface="ZapfHumnst BT" charset="0"/>
              </a:rPr>
              <a:t>The Design Model can be structured into smaller units to make it easier to understand. By grouping Design Model elements into packages and subsystems, then showing how those groupings relate to one another, it is easier to understand the overall structure of the model. </a:t>
            </a:r>
          </a:p>
          <a:p>
            <a:pPr fontAlgn="t"/>
            <a:r>
              <a:rPr lang="en-US" sz="1000">
                <a:latin typeface="ZapfHumnst BT" charset="0"/>
              </a:rPr>
              <a:t>You might want to partition the Design Model for a number of reasons: </a:t>
            </a:r>
          </a:p>
          <a:p>
            <a:pPr marL="228600" lvl="1" indent="-114300" fontAlgn="t">
              <a:buFontTx/>
              <a:buChar char="•"/>
            </a:pPr>
            <a:r>
              <a:rPr lang="en-US" sz="1000">
                <a:latin typeface="ZapfHumnst BT" charset="0"/>
              </a:rPr>
              <a:t>You can use packages and subsystems as order, configuration, or delivery units when a system is finished. </a:t>
            </a:r>
          </a:p>
          <a:p>
            <a:pPr marL="228600" lvl="1" indent="-114300" fontAlgn="t">
              <a:buFontTx/>
              <a:buChar char="•"/>
            </a:pPr>
            <a:r>
              <a:rPr lang="en-US" sz="1000">
                <a:latin typeface="ZapfHumnst BT" charset="0"/>
              </a:rPr>
              <a:t>Allocation of resources and the competence of different development teams might require that the project be divided among different groups at different sites. </a:t>
            </a:r>
          </a:p>
          <a:p>
            <a:pPr marL="228600" lvl="1" indent="-114300" fontAlgn="t">
              <a:buFontTx/>
              <a:buChar char="•"/>
            </a:pPr>
            <a:r>
              <a:rPr lang="en-US" sz="1000">
                <a:latin typeface="ZapfHumnst BT" charset="0"/>
              </a:rPr>
              <a:t>Subsystems can be used to structure the Design  Model in a way that reflects the user types. Many change requirements originate from users; subsystems ensure that changes from a particular user type will affect only the parts of the system that correspond to that user type. </a:t>
            </a:r>
          </a:p>
          <a:p>
            <a:pPr marL="228600" lvl="1" indent="-114300" fontAlgn="t">
              <a:buFontTx/>
              <a:buChar char="•"/>
            </a:pPr>
            <a:r>
              <a:rPr lang="en-US" sz="1000">
                <a:latin typeface="ZapfHumnst BT" charset="0"/>
              </a:rPr>
              <a:t>Subsystems are used to represent the existing products and services that the system uses.</a:t>
            </a:r>
          </a:p>
          <a:p>
            <a:pPr fontAlgn="t">
              <a:buFontTx/>
              <a:buChar char="•"/>
            </a:pPr>
            <a:endParaRPr lang="en-US" sz="1000">
              <a:latin typeface="ZapfHumnst BT" charset="0"/>
            </a:endParaRPr>
          </a:p>
        </p:txBody>
      </p:sp>
      <p:sp>
        <p:nvSpPr>
          <p:cNvPr id="358404" name="Text Box 4"/>
          <p:cNvSpPr txBox="1">
            <a:spLocks noChangeArrowheads="1"/>
          </p:cNvSpPr>
          <p:nvPr/>
        </p:nvSpPr>
        <p:spPr bwMode="auto">
          <a:xfrm>
            <a:off x="788498" y="948183"/>
            <a:ext cx="2403240" cy="5376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r>
              <a:rPr lang="en-US" sz="1000">
                <a:latin typeface="ZapfHumnst BT" charset="0"/>
              </a:rPr>
              <a:t>Note: This course will not try and explain how you make the decisions on grouping classes in packages, but will provide some of the considerations when grouping classes in packages.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604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0451" name="Rectangle 3"/>
          <p:cNvSpPr>
            <a:spLocks noGrp="1" noChangeArrowheads="1"/>
          </p:cNvSpPr>
          <p:nvPr>
            <p:ph type="body" idx="1"/>
          </p:nvPr>
        </p:nvSpPr>
        <p:spPr/>
        <p:txBody>
          <a:bodyPr/>
          <a:lstStyle/>
          <a:p>
            <a:pPr fontAlgn="t"/>
            <a:r>
              <a:rPr lang="en-US" sz="1000">
                <a:latin typeface="ZapfHumnst BT" charset="0"/>
              </a:rPr>
              <a:t>When the boundary classes are distributed to packages, there are two different strategies that can be applied. Which one to choose depends on whether or not the system interfaces are likely to change greatly in the future. </a:t>
            </a:r>
          </a:p>
          <a:p>
            <a:pPr marL="228600" lvl="1" indent="-114300" fontAlgn="t">
              <a:buFontTx/>
              <a:buChar char="•"/>
            </a:pPr>
            <a:r>
              <a:rPr lang="en-US" sz="1000">
                <a:latin typeface="ZapfHumnst BT" charset="0"/>
              </a:rPr>
              <a:t>If it is </a:t>
            </a:r>
            <a:r>
              <a:rPr lang="en-US" sz="1000" i="1">
                <a:latin typeface="ZapfHumnst BT" charset="0"/>
              </a:rPr>
              <a:t>likely</a:t>
            </a:r>
            <a:r>
              <a:rPr lang="en-US" sz="1000">
                <a:latin typeface="ZapfHumnst BT" charset="0"/>
              </a:rPr>
              <a:t> that the system interface will be replaced, or undergo considerable changes, the interface should be separated from the rest of the Design  Model. When the user interface is changed, only these packages are affected. An example of such a major change is the switch from a line-oriented interface to a window-oriented interface. </a:t>
            </a:r>
          </a:p>
          <a:p>
            <a:pPr marL="228600" lvl="1" indent="-114300" fontAlgn="t">
              <a:buFontTx/>
              <a:buChar char="•"/>
            </a:pPr>
            <a:r>
              <a:rPr lang="en-US" sz="1000">
                <a:latin typeface="ZapfHumnst BT" charset="0"/>
              </a:rPr>
              <a:t>If no major interface changes are planned, changes to the system services should be the guiding principle, rather than changes to the interface. The boundary classes should then be placed together with the entity and control classes with which they are functionally related. This way, it will be easy to see what boundary classes are affected if a certain entity or control class is changed. </a:t>
            </a:r>
          </a:p>
          <a:p>
            <a:pPr fontAlgn="t"/>
            <a:r>
              <a:rPr lang="en-US" sz="1000">
                <a:latin typeface="ZapfHumnst BT" charset="0"/>
              </a:rPr>
              <a:t>Mandatory boundary classes that are not functionally related to any entity or control classes, should be placed in separate packages, together with boundary classes that belong to the same interface.</a:t>
            </a:r>
          </a:p>
          <a:p>
            <a:pPr fontAlgn="t"/>
            <a:r>
              <a:rPr lang="en-US" sz="1000">
                <a:latin typeface="ZapfHumnst BT" charset="0"/>
              </a:rPr>
              <a:t>If a boundary class is related to an optional service, group it in a separate subsystem with the classes that collaborate to provide the service. The subsystem will map onto an optional component that will be provided when the optional functionality is ordered.</a:t>
            </a:r>
          </a:p>
          <a:p>
            <a:pPr fontAlgn="t">
              <a:buFontTx/>
              <a:buChar char="•"/>
            </a:pPr>
            <a:endParaRPr lang="en-US" sz="1000">
              <a:latin typeface="ZapfHumnst BT" charset="0"/>
            </a:endParaRPr>
          </a:p>
        </p:txBody>
      </p:sp>
      <p:sp>
        <p:nvSpPr>
          <p:cNvPr id="360452" name="Text Box 4"/>
          <p:cNvSpPr txBox="1">
            <a:spLocks noChangeArrowheads="1"/>
          </p:cNvSpPr>
          <p:nvPr/>
        </p:nvSpPr>
        <p:spPr bwMode="auto">
          <a:xfrm>
            <a:off x="788498" y="948183"/>
            <a:ext cx="2403240" cy="5376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r>
              <a:rPr lang="en-US" sz="1000">
                <a:latin typeface="ZapfHumnst BT" charset="0"/>
              </a:rPr>
              <a:t>The architect ultimately makes the decision on how classes are to be packaged, but the designer must understand the strategy that is being employed.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635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3523" name="Rectangle 3"/>
          <p:cNvSpPr>
            <a:spLocks noGrp="1" noChangeArrowheads="1"/>
          </p:cNvSpPr>
          <p:nvPr>
            <p:ph type="body" idx="1"/>
          </p:nvPr>
        </p:nvSpPr>
        <p:spPr/>
        <p:txBody>
          <a:bodyPr/>
          <a:lstStyle/>
          <a:p>
            <a:pPr fontAlgn="t"/>
            <a:r>
              <a:rPr lang="en-US" sz="1000">
                <a:latin typeface="ZapfHumnst BT" charset="0"/>
              </a:rPr>
              <a:t>A package should be identified for each group of classes that are functionally related. There are several practical criteria that can be applied when judging if two classes are functionally related. These are, in order of diminishing importance: </a:t>
            </a:r>
          </a:p>
          <a:p>
            <a:pPr marL="228600" lvl="1" indent="-114300" fontAlgn="t">
              <a:buFontTx/>
              <a:buChar char="•"/>
            </a:pPr>
            <a:r>
              <a:rPr lang="en-US" sz="1000">
                <a:latin typeface="ZapfHumnst BT" charset="0"/>
              </a:rPr>
              <a:t>If changes in one class' behavior and/or structure necessitate changes in another class, the two classes are functionally related. </a:t>
            </a:r>
          </a:p>
          <a:p>
            <a:pPr marL="228600" lvl="1" indent="-114300" fontAlgn="t">
              <a:buFontTx/>
              <a:buChar char="•"/>
            </a:pPr>
            <a:r>
              <a:rPr lang="en-US" sz="1000">
                <a:latin typeface="ZapfHumnst BT" charset="0"/>
              </a:rPr>
              <a:t>It is possible to find out if one class is functionally related to another by beginning with a class — for example, an entity class — and examining the impact of it being removed from the system. Any classes that become superfluous as a result of a class removal are somehow connected to the removed class. By superfluous, we mean that the class is only used by the removed class, or is itself dependent upon the removed class. </a:t>
            </a:r>
          </a:p>
          <a:p>
            <a:pPr marL="228600" lvl="1" indent="-114300" fontAlgn="t">
              <a:buFontTx/>
              <a:buChar char="•"/>
            </a:pPr>
            <a:r>
              <a:rPr lang="en-US" sz="1000">
                <a:latin typeface="ZapfHumnst BT" charset="0"/>
              </a:rPr>
              <a:t>Two objects can be functionally related if they interact with a large number of messages, or have an otherwise complicated intercommunication. </a:t>
            </a:r>
          </a:p>
          <a:p>
            <a:pPr marL="228600" lvl="1" indent="-114300" fontAlgn="t">
              <a:buFontTx/>
              <a:buChar char="•"/>
            </a:pPr>
            <a:r>
              <a:rPr lang="en-US" sz="1000">
                <a:latin typeface="ZapfHumnst BT" charset="0"/>
              </a:rPr>
              <a:t>A boundary class can be functionally related to a particular entity class if the function of the boundary class is to present the entity class. </a:t>
            </a:r>
          </a:p>
          <a:p>
            <a:pPr marL="228600" lvl="1" indent="-114300" fontAlgn="t">
              <a:buFontTx/>
              <a:buChar char="•"/>
            </a:pPr>
            <a:r>
              <a:rPr lang="en-US" sz="1000">
                <a:latin typeface="ZapfHumnst BT" charset="0"/>
              </a:rPr>
              <a:t>Two classes can be functionally related if they interact with, or are affected by changes in, the same actor. If two classes do not involve the same actor, they should not lie in the same package. The last rule can, of course, be ignored for more important reasons. </a:t>
            </a:r>
          </a:p>
          <a:p>
            <a:pPr marL="228600" lvl="1" indent="-114300" fontAlgn="t">
              <a:buFontTx/>
              <a:buChar char="•"/>
            </a:pPr>
            <a:endParaRPr lang="en-US" sz="1000">
              <a:latin typeface="ZapfHumnst BT" charset="0"/>
            </a:endParaRPr>
          </a:p>
        </p:txBody>
      </p:sp>
      <p:sp>
        <p:nvSpPr>
          <p:cNvPr id="363524" name="Text Box 4"/>
          <p:cNvSpPr txBox="1">
            <a:spLocks noChangeArrowheads="1"/>
          </p:cNvSpPr>
          <p:nvPr/>
        </p:nvSpPr>
        <p:spPr bwMode="auto">
          <a:xfrm>
            <a:off x="788498" y="948183"/>
            <a:ext cx="2403240" cy="5376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11199" tIns="55600" rIns="111199" bIns="55600"/>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r>
              <a:rPr lang="en-US" sz="1000">
                <a:latin typeface="ZapfHumnst BT" charset="0"/>
              </a:rPr>
              <a:t>These criteria are listed in order of importance.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w/ UML 2.0 – Instructor Notes</a:t>
            </a:r>
          </a:p>
        </p:txBody>
      </p:sp>
      <p:sp>
        <p:nvSpPr>
          <p:cNvPr id="5"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655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5571" name="Rectangle 3"/>
          <p:cNvSpPr>
            <a:spLocks noGrp="1" noChangeArrowheads="1"/>
          </p:cNvSpPr>
          <p:nvPr>
            <p:ph type="body" idx="1"/>
          </p:nvPr>
        </p:nvSpPr>
        <p:spPr/>
        <p:txBody>
          <a:bodyPr/>
          <a:lstStyle/>
          <a:p>
            <a:pPr marL="228600" lvl="1" indent="-114300" fontAlgn="t">
              <a:buFontTx/>
              <a:buChar char="•"/>
            </a:pPr>
            <a:r>
              <a:rPr lang="en-US" sz="1000">
                <a:latin typeface="ZapfHumnst BT" charset="0"/>
              </a:rPr>
              <a:t>Two classes can be functionally related if they have relationships between each other (associations, aggregations, and so on). Of course, this criterion cannot be followed mindlessly but can be used when no other criterion is applicable. </a:t>
            </a:r>
          </a:p>
          <a:p>
            <a:pPr marL="228600" lvl="1" indent="-114300" fontAlgn="t">
              <a:buFontTx/>
              <a:buChar char="•"/>
            </a:pPr>
            <a:r>
              <a:rPr lang="en-US" sz="1000">
                <a:latin typeface="ZapfHumnst BT" charset="0"/>
              </a:rPr>
              <a:t>A class can be functionally related to the class that creates instances of it. </a:t>
            </a:r>
          </a:p>
          <a:p>
            <a:pPr fontAlgn="t"/>
            <a:r>
              <a:rPr lang="en-US" sz="1000">
                <a:latin typeface="ZapfHumnst BT" charset="0"/>
              </a:rPr>
              <a:t>These two criteria determine when two classes should </a:t>
            </a:r>
            <a:r>
              <a:rPr lang="en-US" sz="1000" b="1">
                <a:latin typeface="ZapfHumnst BT" charset="0"/>
              </a:rPr>
              <a:t>not</a:t>
            </a:r>
            <a:r>
              <a:rPr lang="en-US" sz="1000">
                <a:latin typeface="ZapfHumnst BT" charset="0"/>
              </a:rPr>
              <a:t> be placed in the same package: </a:t>
            </a:r>
          </a:p>
          <a:p>
            <a:pPr marL="228600" lvl="1" indent="-114300" fontAlgn="t">
              <a:buFontTx/>
              <a:buChar char="•"/>
            </a:pPr>
            <a:r>
              <a:rPr lang="en-US" sz="1000">
                <a:latin typeface="ZapfHumnst BT" charset="0"/>
              </a:rPr>
              <a:t>Two classes that are related to different actors should not be placed in the same package. </a:t>
            </a:r>
          </a:p>
          <a:p>
            <a:pPr marL="228600" lvl="1" indent="-114300" fontAlgn="t">
              <a:buFontTx/>
              <a:buChar char="•"/>
            </a:pPr>
            <a:r>
              <a:rPr lang="en-US" sz="1000">
                <a:latin typeface="ZapfHumnst BT" charset="0"/>
              </a:rPr>
              <a:t>An optional and a mandatory class should not be placed in the same package.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t>Mastering OOAD w/ UML 2.0 – Instructor Notes</a:t>
            </a:r>
          </a:p>
        </p:txBody>
      </p:sp>
      <p:sp>
        <p:nvSpPr>
          <p:cNvPr id="6" name="Rectangle 15"/>
          <p:cNvSpPr>
            <a:spLocks noGrp="1" noChangeArrowheads="1"/>
          </p:cNvSpPr>
          <p:nvPr>
            <p:ph type="ftr" sz="quarter" idx="4"/>
          </p:nvPr>
        </p:nvSpPr>
        <p:spPr>
          <a:ln/>
        </p:spPr>
        <p:txBody>
          <a:bodyPr/>
          <a:lstStyle/>
          <a:p>
            <a:r>
              <a:rPr lang="en-US"/>
              <a:t>Module 7 - Identify Design Elements</a:t>
            </a:r>
            <a:endParaRPr lang="en-US">
              <a:latin typeface="ZapfHumnst BT" charset="0"/>
            </a:endParaRPr>
          </a:p>
        </p:txBody>
      </p:sp>
      <p:sp>
        <p:nvSpPr>
          <p:cNvPr id="367618" name="Text Box 2"/>
          <p:cNvSpPr txBox="1">
            <a:spLocks noChangeArrowheads="1"/>
          </p:cNvSpPr>
          <p:nvPr/>
        </p:nvSpPr>
        <p:spPr bwMode="auto">
          <a:xfrm>
            <a:off x="788498" y="945780"/>
            <a:ext cx="2531162" cy="1172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4192" tIns="47096" rIns="94192" bIns="47096">
            <a:spAutoFit/>
          </a:bodyPr>
          <a:lstStyle>
            <a:lvl1pPr defTabSz="941388">
              <a:defRPr sz="2400">
                <a:solidFill>
                  <a:schemeClr val="tx1"/>
                </a:solidFill>
                <a:latin typeface="Arial" charset="0"/>
                <a:ea typeface="ＭＳ Ｐゴシック" charset="0"/>
              </a:defRPr>
            </a:lvl1pPr>
            <a:lvl2pPr marL="471488" defTabSz="941388">
              <a:defRPr sz="2400">
                <a:solidFill>
                  <a:schemeClr val="tx1"/>
                </a:solidFill>
                <a:latin typeface="Arial" charset="0"/>
                <a:ea typeface="ＭＳ Ｐゴシック" charset="0"/>
              </a:defRPr>
            </a:lvl2pPr>
            <a:lvl3pPr marL="941388" defTabSz="941388">
              <a:defRPr sz="2400">
                <a:solidFill>
                  <a:schemeClr val="tx1"/>
                </a:solidFill>
                <a:latin typeface="Arial" charset="0"/>
                <a:ea typeface="ＭＳ Ｐゴシック" charset="0"/>
              </a:defRPr>
            </a:lvl3pPr>
            <a:lvl4pPr marL="1412875" defTabSz="941388">
              <a:defRPr sz="2400">
                <a:solidFill>
                  <a:schemeClr val="tx1"/>
                </a:solidFill>
                <a:latin typeface="Arial" charset="0"/>
                <a:ea typeface="ＭＳ Ｐゴシック" charset="0"/>
              </a:defRPr>
            </a:lvl4pPr>
            <a:lvl5pPr marL="1884363" defTabSz="941388">
              <a:defRPr sz="2400">
                <a:solidFill>
                  <a:schemeClr val="tx1"/>
                </a:solidFill>
                <a:latin typeface="Arial" charset="0"/>
                <a:ea typeface="ＭＳ Ｐゴシック" charset="0"/>
              </a:defRPr>
            </a:lvl5pPr>
            <a:lvl6pPr marL="2341563" defTabSz="941388" eaLnBrk="0" fontAlgn="base" hangingPunct="0">
              <a:spcBef>
                <a:spcPct val="0"/>
              </a:spcBef>
              <a:spcAft>
                <a:spcPct val="0"/>
              </a:spcAft>
              <a:defRPr sz="2400">
                <a:solidFill>
                  <a:schemeClr val="tx1"/>
                </a:solidFill>
                <a:latin typeface="Arial" charset="0"/>
                <a:ea typeface="ＭＳ Ｐゴシック" charset="0"/>
              </a:defRPr>
            </a:lvl6pPr>
            <a:lvl7pPr marL="2798763" defTabSz="941388" eaLnBrk="0" fontAlgn="base" hangingPunct="0">
              <a:spcBef>
                <a:spcPct val="0"/>
              </a:spcBef>
              <a:spcAft>
                <a:spcPct val="0"/>
              </a:spcAft>
              <a:defRPr sz="2400">
                <a:solidFill>
                  <a:schemeClr val="tx1"/>
                </a:solidFill>
                <a:latin typeface="Arial" charset="0"/>
                <a:ea typeface="ＭＳ Ｐゴシック" charset="0"/>
              </a:defRPr>
            </a:lvl7pPr>
            <a:lvl8pPr marL="3255963" defTabSz="941388" eaLnBrk="0" fontAlgn="base" hangingPunct="0">
              <a:spcBef>
                <a:spcPct val="0"/>
              </a:spcBef>
              <a:spcAft>
                <a:spcPct val="0"/>
              </a:spcAft>
              <a:defRPr sz="2400">
                <a:solidFill>
                  <a:schemeClr val="tx1"/>
                </a:solidFill>
                <a:latin typeface="Arial" charset="0"/>
                <a:ea typeface="ＭＳ Ｐゴシック" charset="0"/>
              </a:defRPr>
            </a:lvl8pPr>
            <a:lvl9pPr marL="3713163" defTabSz="941388" eaLnBrk="0" fontAlgn="base" hangingPunct="0">
              <a:spcBef>
                <a:spcPct val="0"/>
              </a:spcBef>
              <a:spcAft>
                <a:spcPct val="0"/>
              </a:spcAft>
              <a:defRPr sz="2400">
                <a:solidFill>
                  <a:schemeClr val="tx1"/>
                </a:solidFill>
                <a:latin typeface="Arial" charset="0"/>
                <a:ea typeface="ＭＳ Ｐゴシック" charset="0"/>
              </a:defRPr>
            </a:lvl9pPr>
          </a:lstStyle>
          <a:p>
            <a:r>
              <a:rPr lang="en-US" sz="1000">
                <a:latin typeface="ZapfHumnst BT" charset="0"/>
              </a:rPr>
              <a:t>This slide is presented here, so that subsystems and interfaces can be seen as a natural progression from packages with a set of public classes.</a:t>
            </a:r>
          </a:p>
          <a:p>
            <a:endParaRPr lang="en-US" sz="1000">
              <a:latin typeface="ZapfHumnst BT" charset="0"/>
            </a:endParaRPr>
          </a:p>
          <a:p>
            <a:r>
              <a:rPr lang="en-US" sz="1000">
                <a:latin typeface="ZapfHumnst BT" charset="0"/>
              </a:rPr>
              <a:t>Rose does not yet support generalization between packages.</a:t>
            </a:r>
            <a:endParaRPr lang="en-US" sz="1000">
              <a:solidFill>
                <a:srgbClr val="000000"/>
              </a:solidFill>
              <a:latin typeface="ZapfHumnst BT" charset="0"/>
            </a:endParaRPr>
          </a:p>
        </p:txBody>
      </p:sp>
      <p:sp>
        <p:nvSpPr>
          <p:cNvPr id="367619" name="Rectangle 3"/>
          <p:cNvSpPr>
            <a:spLocks noGrp="1" noRot="1" noChangeAspect="1" noChangeArrowheads="1"/>
          </p:cNvSpPr>
          <p:nvPr>
            <p:ph type="sldImg"/>
          </p:nvPr>
        </p:nvSpPr>
        <p:spPr bwMode="auto">
          <a:xfrm>
            <a:off x="4573588" y="635000"/>
            <a:ext cx="3181350" cy="2386013"/>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67620" name="Rectangle 4"/>
          <p:cNvSpPr>
            <a:spLocks noGrp="1" noChangeArrowheads="1"/>
          </p:cNvSpPr>
          <p:nvPr>
            <p:ph type="body" idx="1"/>
          </p:nvPr>
        </p:nvSpPr>
        <p:spPr bwMode="auto">
          <a:xfrm>
            <a:off x="3363698" y="3112539"/>
            <a:ext cx="5508998" cy="310172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192" tIns="47096" rIns="94192" bIns="47096"/>
          <a:lstStyle/>
          <a:p>
            <a:r>
              <a:rPr lang="en-US" sz="1000">
                <a:latin typeface="ZapfHumnst BT" charset="0"/>
              </a:rPr>
              <a:t>In Architectural Analysis, we discussed package dependencies.  Now let</a:t>
            </a:r>
            <a:r>
              <a:rPr lang="ja-JP" altLang="en-US" sz="1000">
                <a:latin typeface="Arial"/>
              </a:rPr>
              <a:t>’</a:t>
            </a:r>
            <a:r>
              <a:rPr lang="en-US" sz="1000">
                <a:latin typeface="ZapfHumnst BT" charset="0"/>
              </a:rPr>
              <a:t>s look at package dependencies in more detail and see how visibility can be defined.</a:t>
            </a:r>
          </a:p>
          <a:p>
            <a:r>
              <a:rPr lang="en-US" sz="1000">
                <a:latin typeface="ZapfHumnst BT" charset="0"/>
              </a:rPr>
              <a:t>Visibility can be defined for package elements the same way it is defined for class attributes and operations.  This visibility allows you to specify how other packages can access the elements that are owned by the package.  </a:t>
            </a:r>
          </a:p>
          <a:p>
            <a:r>
              <a:rPr lang="en-US" sz="1000">
                <a:latin typeface="ZapfHumnst BT" charset="0"/>
              </a:rPr>
              <a:t>The visibility of a package element can be expressed by including a visibility symbol as a prefix to the package element name.</a:t>
            </a:r>
          </a:p>
          <a:p>
            <a:r>
              <a:rPr lang="en-US" sz="1000">
                <a:latin typeface="ZapfHumnst BT" charset="0"/>
              </a:rPr>
              <a:t>There are three types of visibility defined in the UML:</a:t>
            </a:r>
          </a:p>
          <a:p>
            <a:r>
              <a:rPr lang="en-US" sz="1000" b="1">
                <a:latin typeface="ZapfHumnst BT" charset="0"/>
              </a:rPr>
              <a:t>Public</a:t>
            </a:r>
            <a:r>
              <a:rPr lang="en-US" sz="1000">
                <a:latin typeface="ZapfHumnst BT" charset="0"/>
              </a:rPr>
              <a:t>: Public classes can be accessed outside of the owning package. Visibility symbol: +.</a:t>
            </a:r>
          </a:p>
          <a:p>
            <a:r>
              <a:rPr lang="en-US" sz="1000" b="1">
                <a:latin typeface="ZapfHumnst BT" charset="0"/>
              </a:rPr>
              <a:t>Protected</a:t>
            </a:r>
            <a:r>
              <a:rPr lang="en-US" sz="1000">
                <a:latin typeface="ZapfHumnst BT" charset="0"/>
              </a:rPr>
              <a:t>: Protected classes can only be accessed by the owning package and any packages that inherit from the owning package. Visibility symbol: #.</a:t>
            </a:r>
          </a:p>
          <a:p>
            <a:r>
              <a:rPr lang="en-US" sz="1000" b="1">
                <a:latin typeface="ZapfHumnst BT" charset="0"/>
              </a:rPr>
              <a:t>Private</a:t>
            </a:r>
            <a:r>
              <a:rPr lang="en-US" sz="1000">
                <a:latin typeface="ZapfHumnst BT" charset="0"/>
              </a:rPr>
              <a:t>: Private classes can only be accessed by classes within the owning package. Visibility symbol: -.</a:t>
            </a:r>
          </a:p>
          <a:p>
            <a:r>
              <a:rPr lang="en-US" sz="1000">
                <a:latin typeface="ZapfHumnst BT" charset="0"/>
              </a:rPr>
              <a:t>The public elements of a package constitute the package</a:t>
            </a:r>
            <a:r>
              <a:rPr lang="ja-JP" altLang="en-US" sz="1000">
                <a:latin typeface="Arial"/>
              </a:rPr>
              <a:t>’</a:t>
            </a:r>
            <a:r>
              <a:rPr lang="en-US" sz="1000">
                <a:latin typeface="ZapfHumnst BT" charset="0"/>
              </a:rPr>
              <a:t>s interface.  All dependencies on a package should be dependencies on public elements of the package.  </a:t>
            </a:r>
          </a:p>
          <a:p>
            <a:r>
              <a:rPr lang="en-US" sz="1000">
                <a:latin typeface="ZapfHumnst BT" charset="0"/>
              </a:rPr>
              <a:t>Package visibility provides support for the OO principle of encapsulation.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Arial" panose="020B0604020202020204" pitchFamily="34" charset="0"/>
                <a:ea typeface="+mn-ea"/>
                <a:cs typeface="Arial" panose="020B0604020202020204" pitchFamily="34" charset="0"/>
              </a:defRPr>
            </a:lvl1pPr>
          </a:lstStyle>
          <a:p>
            <a:r>
              <a:rPr lang="en-US" altLang="zh-CN"/>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C8A432C8-69A7-458B-9684-2BFA64B31948}" type="datetime2">
              <a:rPr lang="en-US" smtClean="0"/>
              <a:t>Wednesday, January 13, 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24783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C4549AC-EB31-477F-92A9-B1988E232878}" type="datetime2">
              <a:rPr lang="en-US" smtClean="0"/>
              <a:t>Wednesday, January 13, 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3146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2DFA-8D2B-409C-A98A-45DF39949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C9D13-708E-4BA2-B9A5-425DA7903624}"/>
              </a:ext>
            </a:extLst>
          </p:cNvPr>
          <p:cNvSpPr>
            <a:spLocks noGrp="1"/>
          </p:cNvSpPr>
          <p:nvPr>
            <p:ph type="dt" sz="half" idx="10"/>
          </p:nvPr>
        </p:nvSpPr>
        <p:spPr>
          <a:xfrm>
            <a:off x="628650" y="6356351"/>
            <a:ext cx="2057400" cy="365125"/>
          </a:xfrm>
          <a:prstGeom prst="rect">
            <a:avLst/>
          </a:prstGeom>
        </p:spPr>
        <p:txBody>
          <a:bodyPr/>
          <a:lstStyle>
            <a:lvl1pPr>
              <a:defRPr/>
            </a:lvl1pPr>
          </a:lstStyle>
          <a:p>
            <a:fld id="{A80CB818-7379-467D-8E76-EF9D9074A26C}" type="datetime2">
              <a:rPr lang="en-US" smtClean="0"/>
              <a:t>Wednesday, January 13, 2021</a:t>
            </a:fld>
            <a:endParaRPr lang="en-US" dirty="0"/>
          </a:p>
        </p:txBody>
      </p:sp>
      <p:sp>
        <p:nvSpPr>
          <p:cNvPr id="4" name="Footer Placeholder 3">
            <a:extLst>
              <a:ext uri="{FF2B5EF4-FFF2-40B4-BE49-F238E27FC236}">
                <a16:creationId xmlns:a16="http://schemas.microsoft.com/office/drawing/2014/main" id="{BAA0ACFE-4D07-4BCA-9996-D604978C24D2}"/>
              </a:ext>
            </a:extLst>
          </p:cNvPr>
          <p:cNvSpPr>
            <a:spLocks noGrp="1"/>
          </p:cNvSpPr>
          <p:nvPr>
            <p:ph type="ftr" sz="quarter" idx="11"/>
          </p:nvPr>
        </p:nvSpPr>
        <p:spPr/>
        <p:txBody>
          <a:bodyPr/>
          <a:lstStyle>
            <a:lvl1pPr>
              <a:defRPr/>
            </a:lvl1pPr>
          </a:lstStyle>
          <a:p>
            <a:pPr algn="r"/>
            <a:endParaRPr lang="en-US" dirty="0"/>
          </a:p>
        </p:txBody>
      </p:sp>
      <p:sp>
        <p:nvSpPr>
          <p:cNvPr id="5" name="Slide Number Placeholder 4">
            <a:extLst>
              <a:ext uri="{FF2B5EF4-FFF2-40B4-BE49-F238E27FC236}">
                <a16:creationId xmlns:a16="http://schemas.microsoft.com/office/drawing/2014/main" id="{5A476760-C94F-4D63-B64F-7DD2988E87D7}"/>
              </a:ext>
            </a:extLst>
          </p:cNvPr>
          <p:cNvSpPr>
            <a:spLocks noGrp="1"/>
          </p:cNvSpPr>
          <p:nvPr>
            <p:ph type="sldNum" sz="quarter" idx="12"/>
          </p:nvPr>
        </p:nvSpPr>
        <p:spPr/>
        <p:txBody>
          <a:bodyPr/>
          <a:lstStyle>
            <a:lvl1pPr>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1873429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9538" cy="5334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361950" y="1052513"/>
            <a:ext cx="4168775" cy="5043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83125" y="1052513"/>
            <a:ext cx="4168775" cy="5043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9421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en-US" altLang="zh-CN"/>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6396A3A3-94A6-4E5B-AF39-173ACA3E61CC}" type="datetime2">
              <a:rPr lang="en-US" smtClean="0"/>
              <a:t>Wednesday, January 13, 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51896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CEBA98F-560C-4997-81C4-81D4D9187EAB}" type="datetime2">
              <a:rPr lang="en-US" smtClean="0"/>
              <a:t>Wednesday, January 13, 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15228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150972B2-CA5C-437D-87D0-8081271A9E4B}" type="datetime2">
              <a:rPr lang="en-US" smtClean="0"/>
              <a:t>Wednesday, January 13, 2021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42544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79CD4847-11EF-4466-A8AD-85CDB7B49118}" type="datetime2">
              <a:rPr lang="en-US" smtClean="0"/>
              <a:t>Wednesday, January 13, 2021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79552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F168457A-3AB9-4880-8A0C-9F8524491207}" type="datetime2">
              <a:rPr lang="en-US" smtClean="0"/>
              <a:t>Wednesday, January 13, 2021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118224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6163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3FE976D3-5B7F-4300-ABED-C91F1B2AE209}" type="datetime2">
              <a:rPr lang="en-US" smtClean="0"/>
              <a:t>Wednesday, January 13, 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5879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CC057FC-95B6-4D89-AFDA-ABA33EE921E5}" type="datetime2">
              <a:rPr lang="en-US" smtClean="0"/>
              <a:t>Wednesday, January 13, 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26102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CB818-7379-467D-8E76-EF9D9074A26C}" type="datetime2">
              <a:rPr lang="en-US" smtClean="0"/>
              <a:t>Wednesday, January 13, 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EC368-1D7A-4F81-ABF6-AE0E36BAF64C}" type="slidenum">
              <a:rPr lang="en-US" smtClean="0"/>
              <a:pPr/>
              <a:t>‹#›</a:t>
            </a:fld>
            <a:endParaRPr lang="en-US" dirty="0"/>
          </a:p>
        </p:txBody>
      </p:sp>
      <p:grpSp>
        <p:nvGrpSpPr>
          <p:cNvPr id="8" name="Group 13">
            <a:extLst>
              <a:ext uri="{FF2B5EF4-FFF2-40B4-BE49-F238E27FC236}">
                <a16:creationId xmlns:a16="http://schemas.microsoft.com/office/drawing/2014/main" id="{7D77B34F-77AD-6547-880C-D56EA214C2C0}"/>
              </a:ext>
            </a:extLst>
          </p:cNvPr>
          <p:cNvGrpSpPr>
            <a:grpSpLocks/>
          </p:cNvGrpSpPr>
          <p:nvPr/>
        </p:nvGrpSpPr>
        <p:grpSpPr bwMode="auto">
          <a:xfrm>
            <a:off x="76200" y="461963"/>
            <a:ext cx="482600" cy="376237"/>
            <a:chOff x="127000" y="427038"/>
            <a:chExt cx="1152525" cy="896937"/>
          </a:xfrm>
        </p:grpSpPr>
        <p:sp>
          <p:nvSpPr>
            <p:cNvPr id="9" name="Rectangle 2">
              <a:extLst>
                <a:ext uri="{FF2B5EF4-FFF2-40B4-BE49-F238E27FC236}">
                  <a16:creationId xmlns:a16="http://schemas.microsoft.com/office/drawing/2014/main" id="{606762CE-3E76-3A4B-B2D6-5C787CC04568}"/>
                </a:ext>
              </a:extLst>
            </p:cNvPr>
            <p:cNvSpPr>
              <a:spLocks noChangeArrowheads="1"/>
            </p:cNvSpPr>
            <p:nvPr/>
          </p:nvSpPr>
          <p:spPr bwMode="ltGray">
            <a:xfrm>
              <a:off x="418924" y="427038"/>
              <a:ext cx="435987" cy="473067"/>
            </a:xfrm>
            <a:prstGeom prst="rect">
              <a:avLst/>
            </a:prstGeom>
            <a:solidFill>
              <a:schemeClr val="accent2"/>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0" name="Rectangle 3">
              <a:extLst>
                <a:ext uri="{FF2B5EF4-FFF2-40B4-BE49-F238E27FC236}">
                  <a16:creationId xmlns:a16="http://schemas.microsoft.com/office/drawing/2014/main" id="{AC76B0F6-99F3-E348-9CEB-938093A988E2}"/>
                </a:ext>
              </a:extLst>
            </p:cNvPr>
            <p:cNvSpPr>
              <a:spLocks noChangeArrowheads="1"/>
            </p:cNvSpPr>
            <p:nvPr/>
          </p:nvSpPr>
          <p:spPr bwMode="ltGray">
            <a:xfrm>
              <a:off x="801834" y="427038"/>
              <a:ext cx="326043" cy="473067"/>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1" name="Rectangle 4">
              <a:extLst>
                <a:ext uri="{FF2B5EF4-FFF2-40B4-BE49-F238E27FC236}">
                  <a16:creationId xmlns:a16="http://schemas.microsoft.com/office/drawing/2014/main" id="{866EEA79-DC10-AE45-9499-914E6C1AE2CA}"/>
                </a:ext>
              </a:extLst>
            </p:cNvPr>
            <p:cNvSpPr>
              <a:spLocks noChangeArrowheads="1"/>
            </p:cNvSpPr>
            <p:nvPr/>
          </p:nvSpPr>
          <p:spPr bwMode="ltGray">
            <a:xfrm>
              <a:off x="540242" y="850908"/>
              <a:ext cx="424614" cy="473067"/>
            </a:xfrm>
            <a:prstGeom prst="rect">
              <a:avLst/>
            </a:prstGeom>
            <a:solidFill>
              <a:schemeClr val="folHlink"/>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2" name="Rectangle 5">
              <a:extLst>
                <a:ext uri="{FF2B5EF4-FFF2-40B4-BE49-F238E27FC236}">
                  <a16:creationId xmlns:a16="http://schemas.microsoft.com/office/drawing/2014/main" id="{3F83D8A8-A8B4-304E-AB08-734B5D49DA17}"/>
                </a:ext>
              </a:extLst>
            </p:cNvPr>
            <p:cNvSpPr>
              <a:spLocks noChangeArrowheads="1"/>
            </p:cNvSpPr>
            <p:nvPr/>
          </p:nvSpPr>
          <p:spPr bwMode="ltGray">
            <a:xfrm>
              <a:off x="911780" y="850908"/>
              <a:ext cx="367745" cy="473067"/>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3" name="Rectangle 6">
              <a:extLst>
                <a:ext uri="{FF2B5EF4-FFF2-40B4-BE49-F238E27FC236}">
                  <a16:creationId xmlns:a16="http://schemas.microsoft.com/office/drawing/2014/main" id="{ADA38E68-DCB4-7A4B-998B-72545E89C1A4}"/>
                </a:ext>
              </a:extLst>
            </p:cNvPr>
            <p:cNvSpPr>
              <a:spLocks noChangeArrowheads="1"/>
            </p:cNvSpPr>
            <p:nvPr/>
          </p:nvSpPr>
          <p:spPr bwMode="ltGray">
            <a:xfrm>
              <a:off x="127000" y="775217"/>
              <a:ext cx="561098" cy="423870"/>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grpSp>
      <p:pic>
        <p:nvPicPr>
          <p:cNvPr id="14" name="Picture 12" descr="ibm_light_gray_logo_300dpi">
            <a:extLst>
              <a:ext uri="{FF2B5EF4-FFF2-40B4-BE49-F238E27FC236}">
                <a16:creationId xmlns:a16="http://schemas.microsoft.com/office/drawing/2014/main" id="{9E0783A4-0A8F-4043-8AC6-69D51A833C2D}"/>
              </a:ext>
            </a:extLst>
          </p:cNvPr>
          <p:cNvPicPr>
            <a:picLocks noChangeAspect="1" noChangeArrowheads="1"/>
          </p:cNvPicPr>
          <p:nvPr userDrawn="1"/>
        </p:nvPicPr>
        <p:blipFill>
          <a:blip r:embed="rId15">
            <a:clrChange>
              <a:clrFrom>
                <a:srgbClr val="7889FB"/>
              </a:clrFrom>
              <a:clrTo>
                <a:srgbClr val="7889FB">
                  <a:alpha val="0"/>
                </a:srgbClr>
              </a:clrTo>
            </a:clrChange>
            <a:lum bright="100000" contrast="100000"/>
            <a:extLst>
              <a:ext uri="{28A0092B-C50C-407E-A947-70E740481C1C}">
                <a14:useLocalDpi xmlns:a14="http://schemas.microsoft.com/office/drawing/2010/main" val="0"/>
              </a:ext>
            </a:extLst>
          </a:blip>
          <a:srcRect r="6470"/>
          <a:stretch>
            <a:fillRect/>
          </a:stretch>
        </p:blipFill>
        <p:spPr bwMode="invGray">
          <a:xfrm>
            <a:off x="8367713" y="6477000"/>
            <a:ext cx="623887" cy="247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4761130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marL="0" algn="l" defTabSz="914400" rtl="0" eaLnBrk="1" latinLnBrk="0" hangingPunct="1">
        <a:lnSpc>
          <a:spcPct val="90000"/>
        </a:lnSpc>
        <a:spcBef>
          <a:spcPct val="0"/>
        </a:spcBef>
        <a:buNone/>
        <a:defRPr lang="en-US" altLang="zh-CN" sz="3200" b="1" kern="1200" dirty="0">
          <a:solidFill>
            <a:schemeClr val="tx1"/>
          </a:solidFill>
          <a:latin typeface="Arial" panose="020B0604020202020204" pitchFamily="34" charset="0"/>
          <a:ea typeface="+mj-ea"/>
          <a:cs typeface="Arial" panose="020B0604020202020204" pitchFamily="34" charset="0"/>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ctrTitle"/>
          </p:nvPr>
        </p:nvSpPr>
        <p:spPr>
          <a:xfrm>
            <a:off x="685800" y="1371600"/>
            <a:ext cx="8458200" cy="1927225"/>
          </a:xfrm>
        </p:spPr>
        <p:txBody>
          <a:bodyPr>
            <a:normAutofit/>
          </a:bodyPr>
          <a:lstStyle/>
          <a:p>
            <a:pPr eaLnBrk="1" fontAlgn="auto" hangingPunct="1">
              <a:lnSpc>
                <a:spcPct val="120000"/>
              </a:lnSpc>
              <a:spcBef>
                <a:spcPct val="50000"/>
              </a:spcBef>
              <a:spcAft>
                <a:spcPct val="50000"/>
              </a:spcAft>
              <a:defRPr/>
            </a:pPr>
            <a:r>
              <a:rPr lang="en-US" altLang="ja-JP" sz="2800" u="sng" dirty="0">
                <a:ea typeface="ＭＳ Ｐゴシック" pitchFamily="34" charset="-128"/>
                <a:cs typeface="+mj-cs"/>
              </a:rPr>
              <a:t>THIẾT KẾ VÀ XÂY DỰNG PHẦN MỀM</a:t>
            </a:r>
            <a:br>
              <a:rPr lang="en-US" altLang="ja-JP" sz="2800" u="sng" dirty="0">
                <a:ea typeface="ＭＳ Ｐゴシック" pitchFamily="34" charset="-128"/>
                <a:cs typeface="+mj-cs"/>
              </a:rPr>
            </a:br>
            <a:r>
              <a:rPr lang="en-US" altLang="ja-JP" sz="3600" b="1">
                <a:ea typeface="ＭＳ Ｐゴシック" pitchFamily="34" charset="-128"/>
                <a:cs typeface="+mj-cs"/>
              </a:rPr>
              <a:t>Bài 4: Xác định các phần tử thiết kế</a:t>
            </a:r>
            <a:endParaRPr lang="en-US" sz="3600" b="1" dirty="0">
              <a:ea typeface="ＭＳ Ｐゴシック" pitchFamily="34" charset="-128"/>
              <a:cs typeface="+mj-cs"/>
            </a:endParaRPr>
          </a:p>
        </p:txBody>
      </p:sp>
      <p:sp>
        <p:nvSpPr>
          <p:cNvPr id="3" name="Subtitle 2">
            <a:extLst>
              <a:ext uri="{FF2B5EF4-FFF2-40B4-BE49-F238E27FC236}">
                <a16:creationId xmlns:a16="http://schemas.microsoft.com/office/drawing/2014/main" id="{7A7C2DC3-46C3-A748-8DB5-674E197BAA58}"/>
              </a:ext>
            </a:extLst>
          </p:cNvPr>
          <p:cNvSpPr>
            <a:spLocks noGrp="1"/>
          </p:cNvSpPr>
          <p:nvPr>
            <p:ph type="subTitle" idx="1"/>
          </p:nvPr>
        </p:nvSpPr>
        <p:spPr/>
        <p:txBody>
          <a:bodyPr/>
          <a:lstStyle/>
          <a:p>
            <a:endParaRPr lang="en-US"/>
          </a:p>
        </p:txBody>
      </p:sp>
      <p:sp>
        <p:nvSpPr>
          <p:cNvPr id="15364" name="Slide Number Placeholder 1"/>
          <p:cNvSpPr>
            <a:spLocks noGrp="1"/>
          </p:cNvSpPr>
          <p:nvPr>
            <p:ph type="sldNum" sz="quarter" idx="12"/>
          </p:nvPr>
        </p:nvSpPr>
        <p:spPr bwMode="auto">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fld id="{2BF9E50A-E4B3-FD4C-B7DF-B0F85D703439}" type="slidenum">
              <a:rPr lang="en-US" altLang="ja-JP" sz="1400">
                <a:solidFill>
                  <a:srgbClr val="FFFFFF"/>
                </a:solidFill>
              </a:rPr>
              <a:pPr eaLnBrk="1" hangingPunct="1"/>
              <a:t>1</a:t>
            </a:fld>
            <a:endParaRPr lang="en-US" altLang="ja-JP" sz="1400">
              <a:solidFill>
                <a:srgbClr val="FFFFFF"/>
              </a:solidFill>
            </a:endParaRPr>
          </a:p>
        </p:txBody>
      </p:sp>
    </p:spTree>
    <p:extLst>
      <p:ext uri="{BB962C8B-B14F-4D97-AF65-F5344CB8AC3E}">
        <p14:creationId xmlns:p14="http://schemas.microsoft.com/office/powerpoint/2010/main" val="636641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3105150" y="4313238"/>
            <a:ext cx="3254375" cy="171926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6595" name="Rectangle 3"/>
          <p:cNvSpPr>
            <a:spLocks noChangeArrowheads="1"/>
          </p:cNvSpPr>
          <p:nvPr/>
        </p:nvSpPr>
        <p:spPr bwMode="auto">
          <a:xfrm>
            <a:off x="3105150" y="3898900"/>
            <a:ext cx="1220788" cy="41433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6596" name="Rectangle 4"/>
          <p:cNvSpPr>
            <a:spLocks noChangeArrowheads="1"/>
          </p:cNvSpPr>
          <p:nvPr/>
        </p:nvSpPr>
        <p:spPr bwMode="auto">
          <a:xfrm>
            <a:off x="3181350" y="3975100"/>
            <a:ext cx="10414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a:t>PackageB</a:t>
            </a:r>
            <a:endParaRPr lang="en-US" sz="2400"/>
          </a:p>
        </p:txBody>
      </p:sp>
      <p:sp>
        <p:nvSpPr>
          <p:cNvPr id="366603" name="Line 11"/>
          <p:cNvSpPr>
            <a:spLocks noChangeShapeType="1"/>
          </p:cNvSpPr>
          <p:nvPr/>
        </p:nvSpPr>
        <p:spPr bwMode="auto">
          <a:xfrm>
            <a:off x="4267200" y="4889500"/>
            <a:ext cx="787400" cy="320675"/>
          </a:xfrm>
          <a:prstGeom prst="line">
            <a:avLst/>
          </a:prstGeom>
          <a:noFill/>
          <a:ln w="28575">
            <a:solidFill>
              <a:schemeClr val="tx1"/>
            </a:solidFill>
            <a:prstDash val="lgDash"/>
            <a:round/>
            <a:headEnd type="none" w="sm" len="sm"/>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06" name="Rectangle 14"/>
          <p:cNvSpPr>
            <a:spLocks noChangeArrowheads="1"/>
          </p:cNvSpPr>
          <p:nvPr/>
        </p:nvSpPr>
        <p:spPr bwMode="auto">
          <a:xfrm>
            <a:off x="3105150" y="1646238"/>
            <a:ext cx="3254375" cy="194786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6607" name="Rectangle 15"/>
          <p:cNvSpPr>
            <a:spLocks noChangeArrowheads="1"/>
          </p:cNvSpPr>
          <p:nvPr/>
        </p:nvSpPr>
        <p:spPr bwMode="auto">
          <a:xfrm>
            <a:off x="3105150" y="1231900"/>
            <a:ext cx="1220788" cy="41433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6608" name="Rectangle 16"/>
          <p:cNvSpPr>
            <a:spLocks noChangeArrowheads="1"/>
          </p:cNvSpPr>
          <p:nvPr/>
        </p:nvSpPr>
        <p:spPr bwMode="auto">
          <a:xfrm>
            <a:off x="3181350" y="1308100"/>
            <a:ext cx="104140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800"/>
              <a:t>PackageA</a:t>
            </a:r>
            <a:endParaRPr lang="en-US" sz="2400"/>
          </a:p>
        </p:txBody>
      </p:sp>
      <p:sp>
        <p:nvSpPr>
          <p:cNvPr id="366618" name="Line 26"/>
          <p:cNvSpPr>
            <a:spLocks noChangeShapeType="1"/>
          </p:cNvSpPr>
          <p:nvPr/>
        </p:nvSpPr>
        <p:spPr bwMode="auto">
          <a:xfrm>
            <a:off x="4232275" y="2171700"/>
            <a:ext cx="914400" cy="355600"/>
          </a:xfrm>
          <a:prstGeom prst="line">
            <a:avLst/>
          </a:prstGeom>
          <a:noFill/>
          <a:ln w="28575">
            <a:solidFill>
              <a:schemeClr val="tx1"/>
            </a:solidFill>
            <a:prstDash val="lgDash"/>
            <a:round/>
            <a:headEnd type="none" w="sm" len="sm"/>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19" name="Line 27"/>
          <p:cNvSpPr>
            <a:spLocks noChangeShapeType="1"/>
          </p:cNvSpPr>
          <p:nvPr/>
        </p:nvSpPr>
        <p:spPr bwMode="auto">
          <a:xfrm>
            <a:off x="3976688" y="2314575"/>
            <a:ext cx="355600" cy="481013"/>
          </a:xfrm>
          <a:prstGeom prst="line">
            <a:avLst/>
          </a:prstGeom>
          <a:noFill/>
          <a:ln w="28575">
            <a:solidFill>
              <a:schemeClr val="tx1"/>
            </a:solidFill>
            <a:prstDash val="lgDash"/>
            <a:round/>
            <a:headEnd type="none" w="sm" len="sm"/>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20" name="Line 28"/>
          <p:cNvSpPr>
            <a:spLocks noChangeShapeType="1"/>
          </p:cNvSpPr>
          <p:nvPr/>
        </p:nvSpPr>
        <p:spPr bwMode="auto">
          <a:xfrm flipH="1">
            <a:off x="4227513" y="3314700"/>
            <a:ext cx="509587" cy="1314450"/>
          </a:xfrm>
          <a:prstGeom prst="line">
            <a:avLst/>
          </a:prstGeom>
          <a:noFill/>
          <a:ln w="28575">
            <a:solidFill>
              <a:schemeClr val="tx1"/>
            </a:solidFill>
            <a:prstDash val="lgDash"/>
            <a:round/>
            <a:headEnd type="none" w="sm" len="sm"/>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28" name="AutoShape 36"/>
          <p:cNvSpPr>
            <a:spLocks noChangeArrowheads="1"/>
          </p:cNvSpPr>
          <p:nvPr/>
        </p:nvSpPr>
        <p:spPr bwMode="auto">
          <a:xfrm>
            <a:off x="4962525" y="4899025"/>
            <a:ext cx="1219200" cy="762000"/>
          </a:xfrm>
          <a:prstGeom prst="roundRect">
            <a:avLst>
              <a:gd name="adj" fmla="val 16667"/>
            </a:avLst>
          </a:prstGeom>
          <a:noFill/>
          <a:ln w="28575" cap="rnd">
            <a:solidFill>
              <a:srgbClr val="00CCFF"/>
            </a:solidFill>
            <a:prstDash val="sysDot"/>
            <a:round/>
            <a:headEnd type="none" w="sm" len="sm"/>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GB" sz="1800">
              <a:solidFill>
                <a:schemeClr val="accent1"/>
              </a:solidFill>
            </a:endParaRPr>
          </a:p>
        </p:txBody>
      </p:sp>
      <p:sp>
        <p:nvSpPr>
          <p:cNvPr id="366629" name="Line 37"/>
          <p:cNvSpPr>
            <a:spLocks noChangeShapeType="1"/>
          </p:cNvSpPr>
          <p:nvPr/>
        </p:nvSpPr>
        <p:spPr bwMode="auto">
          <a:xfrm>
            <a:off x="5581650" y="2755900"/>
            <a:ext cx="0" cy="2235200"/>
          </a:xfrm>
          <a:prstGeom prst="line">
            <a:avLst/>
          </a:prstGeom>
          <a:noFill/>
          <a:ln w="28575">
            <a:solidFill>
              <a:schemeClr val="tx1"/>
            </a:solidFill>
            <a:prstDash val="lgDash"/>
            <a:round/>
            <a:headEnd type="none" w="sm" len="sm"/>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nvGrpSpPr>
          <p:cNvPr id="366682" name="Group 90"/>
          <p:cNvGrpSpPr>
            <a:grpSpLocks/>
          </p:cNvGrpSpPr>
          <p:nvPr/>
        </p:nvGrpSpPr>
        <p:grpSpPr bwMode="auto">
          <a:xfrm>
            <a:off x="5340350" y="3721100"/>
            <a:ext cx="457200" cy="457200"/>
            <a:chOff x="3420" y="2160"/>
            <a:chExt cx="192" cy="192"/>
          </a:xfrm>
        </p:grpSpPr>
        <p:sp>
          <p:nvSpPr>
            <p:cNvPr id="366631" name="Oval 39"/>
            <p:cNvSpPr>
              <a:spLocks noChangeArrowheads="1"/>
            </p:cNvSpPr>
            <p:nvPr/>
          </p:nvSpPr>
          <p:spPr bwMode="auto">
            <a:xfrm>
              <a:off x="3420" y="2160"/>
              <a:ext cx="192" cy="192"/>
            </a:xfrm>
            <a:prstGeom prst="ellipse">
              <a:avLst/>
            </a:prstGeom>
            <a:noFill/>
            <a:ln w="38100">
              <a:solidFill>
                <a:schemeClr val="hlink"/>
              </a:solidFill>
              <a:round/>
              <a:headEnd type="none" w="sm" len="sm"/>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32" name="Line 40"/>
            <p:cNvSpPr>
              <a:spLocks noChangeShapeType="1"/>
            </p:cNvSpPr>
            <p:nvPr/>
          </p:nvSpPr>
          <p:spPr bwMode="auto">
            <a:xfrm>
              <a:off x="3435" y="2215"/>
              <a:ext cx="167" cy="84"/>
            </a:xfrm>
            <a:prstGeom prst="line">
              <a:avLst/>
            </a:prstGeom>
            <a:noFill/>
            <a:ln w="38100">
              <a:solidFill>
                <a:schemeClr val="hlink"/>
              </a:solidFill>
              <a:round/>
              <a:headEnd type="none" w="sm" len="sm"/>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sp>
        <p:nvSpPr>
          <p:cNvPr id="366633" name="Text Box 41"/>
          <p:cNvSpPr txBox="1">
            <a:spLocks noChangeArrowheads="1"/>
          </p:cNvSpPr>
          <p:nvPr/>
        </p:nvSpPr>
        <p:spPr bwMode="auto">
          <a:xfrm>
            <a:off x="1267027" y="4634191"/>
            <a:ext cx="1402948"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pPr>
            <a:r>
              <a:rPr lang="en-US" sz="1800" i="1">
                <a:solidFill>
                  <a:srgbClr val="0000FF"/>
                </a:solidFill>
              </a:rPr>
              <a:t>Public class</a:t>
            </a:r>
          </a:p>
        </p:txBody>
      </p:sp>
      <p:sp>
        <p:nvSpPr>
          <p:cNvPr id="366634" name="Line 42"/>
          <p:cNvSpPr>
            <a:spLocks noChangeShapeType="1"/>
          </p:cNvSpPr>
          <p:nvPr/>
        </p:nvSpPr>
        <p:spPr bwMode="auto">
          <a:xfrm flipV="1">
            <a:off x="2786063" y="4827588"/>
            <a:ext cx="566737" cy="0"/>
          </a:xfrm>
          <a:prstGeom prst="line">
            <a:avLst/>
          </a:prstGeom>
          <a:noFill/>
          <a:ln w="28575">
            <a:solidFill>
              <a:schemeClr val="hlink"/>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35" name="Text Box 43"/>
          <p:cNvSpPr txBox="1">
            <a:spLocks noChangeArrowheads="1"/>
          </p:cNvSpPr>
          <p:nvPr/>
        </p:nvSpPr>
        <p:spPr bwMode="auto">
          <a:xfrm>
            <a:off x="1177693" y="5232678"/>
            <a:ext cx="1492716"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pPr>
            <a:r>
              <a:rPr lang="en-US" sz="1800" i="1">
                <a:solidFill>
                  <a:srgbClr val="0000FF"/>
                </a:solidFill>
              </a:rPr>
              <a:t>Private class</a:t>
            </a:r>
          </a:p>
        </p:txBody>
      </p:sp>
      <p:sp>
        <p:nvSpPr>
          <p:cNvPr id="366636" name="Line 44"/>
          <p:cNvSpPr>
            <a:spLocks noChangeShapeType="1"/>
          </p:cNvSpPr>
          <p:nvPr/>
        </p:nvSpPr>
        <p:spPr bwMode="auto">
          <a:xfrm flipV="1">
            <a:off x="2786063" y="5422900"/>
            <a:ext cx="2297112" cy="0"/>
          </a:xfrm>
          <a:prstGeom prst="line">
            <a:avLst/>
          </a:prstGeom>
          <a:noFill/>
          <a:ln w="28575">
            <a:solidFill>
              <a:schemeClr val="hlink"/>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66637" name="Text Box 45"/>
          <p:cNvSpPr txBox="1">
            <a:spLocks noChangeArrowheads="1"/>
          </p:cNvSpPr>
          <p:nvPr/>
        </p:nvSpPr>
        <p:spPr bwMode="auto">
          <a:xfrm>
            <a:off x="6518275" y="3297605"/>
            <a:ext cx="2454275" cy="163121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sm" len="sm"/>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US" sz="2000" i="1">
                <a:solidFill>
                  <a:srgbClr val="0000FF"/>
                </a:solidFill>
              </a:rPr>
              <a:t>Chỉ các lớp công khai (public class) mới có thể được tham chiếu package bên ngoài</a:t>
            </a:r>
          </a:p>
        </p:txBody>
      </p:sp>
      <p:sp>
        <p:nvSpPr>
          <p:cNvPr id="366638" name="Text Box 46"/>
          <p:cNvSpPr txBox="1">
            <a:spLocks noChangeArrowheads="1"/>
          </p:cNvSpPr>
          <p:nvPr/>
        </p:nvSpPr>
        <p:spPr bwMode="auto">
          <a:xfrm>
            <a:off x="1600200" y="6261100"/>
            <a:ext cx="6172200" cy="478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2400">
                <a:solidFill>
                  <a:srgbClr val="0000FF"/>
                </a:solidFill>
              </a:rPr>
              <a:t>Tính đóng gói (Encapsulation)</a:t>
            </a:r>
          </a:p>
        </p:txBody>
      </p:sp>
      <p:sp>
        <p:nvSpPr>
          <p:cNvPr id="366639" name="Rectangle 47"/>
          <p:cNvSpPr>
            <a:spLocks noGrp="1" noChangeArrowheads="1"/>
          </p:cNvSpPr>
          <p:nvPr>
            <p:ph type="title"/>
          </p:nvPr>
        </p:nvSpPr>
        <p:spPr>
          <a:xfrm>
            <a:off x="457200" y="368300"/>
            <a:ext cx="8686800" cy="863600"/>
          </a:xfrm>
        </p:spPr>
        <p:txBody>
          <a:bodyPr>
            <a:normAutofit/>
          </a:bodyPr>
          <a:lstStyle/>
          <a:p>
            <a:r>
              <a:rPr lang="en-US" sz="3300"/>
              <a:t>Sự khụ thuộc package</a:t>
            </a:r>
            <a:endParaRPr lang="en-US"/>
          </a:p>
        </p:txBody>
      </p:sp>
      <p:sp>
        <p:nvSpPr>
          <p:cNvPr id="366641" name="Rectangle 49"/>
          <p:cNvSpPr>
            <a:spLocks noChangeArrowheads="1"/>
          </p:cNvSpPr>
          <p:nvPr/>
        </p:nvSpPr>
        <p:spPr bwMode="auto">
          <a:xfrm>
            <a:off x="798513" y="1657350"/>
            <a:ext cx="1614487" cy="890588"/>
          </a:xfrm>
          <a:prstGeom prst="rect">
            <a:avLst/>
          </a:prstGeom>
          <a:solidFill>
            <a:srgbClr val="FFFFCC"/>
          </a:solidFill>
          <a:ln w="12700">
            <a:solidFill>
              <a:srgbClr val="990033"/>
            </a:solidFill>
            <a:miter lim="800000"/>
            <a:headEnd/>
            <a:tailEnd/>
          </a:ln>
        </p:spPr>
        <p:txBody>
          <a:bodyPr/>
          <a:lstStyle/>
          <a:p>
            <a:endParaRPr lang="en-GB"/>
          </a:p>
        </p:txBody>
      </p:sp>
      <p:sp>
        <p:nvSpPr>
          <p:cNvPr id="366642" name="Rectangle 50"/>
          <p:cNvSpPr>
            <a:spLocks noChangeArrowheads="1"/>
          </p:cNvSpPr>
          <p:nvPr/>
        </p:nvSpPr>
        <p:spPr bwMode="auto">
          <a:xfrm>
            <a:off x="798513" y="1476375"/>
            <a:ext cx="636587" cy="180975"/>
          </a:xfrm>
          <a:prstGeom prst="rect">
            <a:avLst/>
          </a:prstGeom>
          <a:solidFill>
            <a:srgbClr val="FFFFCC"/>
          </a:solidFill>
          <a:ln w="12700">
            <a:solidFill>
              <a:srgbClr val="990033"/>
            </a:solidFill>
            <a:miter lim="800000"/>
            <a:headEnd/>
            <a:tailEnd/>
          </a:ln>
        </p:spPr>
        <p:txBody>
          <a:bodyPr/>
          <a:lstStyle/>
          <a:p>
            <a:endParaRPr lang="en-GB"/>
          </a:p>
        </p:txBody>
      </p:sp>
      <p:sp>
        <p:nvSpPr>
          <p:cNvPr id="366644" name="Rectangle 52"/>
          <p:cNvSpPr>
            <a:spLocks noChangeArrowheads="1"/>
          </p:cNvSpPr>
          <p:nvPr/>
        </p:nvSpPr>
        <p:spPr bwMode="auto">
          <a:xfrm>
            <a:off x="1566863" y="1677988"/>
            <a:ext cx="148178"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rPr>
              <a:t>A</a:t>
            </a:r>
            <a:endParaRPr lang="en-US" sz="1100" b="1"/>
          </a:p>
        </p:txBody>
      </p:sp>
      <p:sp>
        <p:nvSpPr>
          <p:cNvPr id="366645" name="Rectangle 53"/>
          <p:cNvSpPr>
            <a:spLocks noChangeArrowheads="1"/>
          </p:cNvSpPr>
          <p:nvPr/>
        </p:nvSpPr>
        <p:spPr bwMode="auto">
          <a:xfrm>
            <a:off x="798513" y="3492500"/>
            <a:ext cx="1614487" cy="965200"/>
          </a:xfrm>
          <a:prstGeom prst="rect">
            <a:avLst/>
          </a:prstGeom>
          <a:solidFill>
            <a:srgbClr val="FFFFCC"/>
          </a:solidFill>
          <a:ln w="12700">
            <a:solidFill>
              <a:srgbClr val="993300"/>
            </a:solidFill>
            <a:miter lim="800000"/>
            <a:headEnd/>
            <a:tailEnd/>
          </a:ln>
        </p:spPr>
        <p:txBody>
          <a:bodyPr/>
          <a:lstStyle/>
          <a:p>
            <a:endParaRPr lang="en-GB"/>
          </a:p>
        </p:txBody>
      </p:sp>
      <p:sp>
        <p:nvSpPr>
          <p:cNvPr id="366646" name="Rectangle 54"/>
          <p:cNvSpPr>
            <a:spLocks noChangeArrowheads="1"/>
          </p:cNvSpPr>
          <p:nvPr/>
        </p:nvSpPr>
        <p:spPr bwMode="auto">
          <a:xfrm>
            <a:off x="798513" y="3311525"/>
            <a:ext cx="636587" cy="180975"/>
          </a:xfrm>
          <a:prstGeom prst="rect">
            <a:avLst/>
          </a:prstGeom>
          <a:solidFill>
            <a:srgbClr val="FFFFCC"/>
          </a:solidFill>
          <a:ln w="12700">
            <a:solidFill>
              <a:srgbClr val="993300"/>
            </a:solidFill>
            <a:miter lim="800000"/>
            <a:headEnd/>
            <a:tailEnd/>
          </a:ln>
        </p:spPr>
        <p:txBody>
          <a:bodyPr/>
          <a:lstStyle/>
          <a:p>
            <a:endParaRPr lang="en-GB"/>
          </a:p>
        </p:txBody>
      </p:sp>
      <p:sp>
        <p:nvSpPr>
          <p:cNvPr id="366648" name="Rectangle 56"/>
          <p:cNvSpPr>
            <a:spLocks noChangeArrowheads="1"/>
          </p:cNvSpPr>
          <p:nvPr/>
        </p:nvSpPr>
        <p:spPr bwMode="auto">
          <a:xfrm>
            <a:off x="1566863" y="3513138"/>
            <a:ext cx="148178"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rPr>
              <a:t>B</a:t>
            </a:r>
            <a:endParaRPr lang="en-US" sz="1100" b="1"/>
          </a:p>
        </p:txBody>
      </p:sp>
      <p:sp>
        <p:nvSpPr>
          <p:cNvPr id="366649" name="Line 57"/>
          <p:cNvSpPr>
            <a:spLocks noChangeShapeType="1"/>
          </p:cNvSpPr>
          <p:nvPr/>
        </p:nvSpPr>
        <p:spPr bwMode="auto">
          <a:xfrm>
            <a:off x="1611313" y="2547938"/>
            <a:ext cx="1587" cy="842962"/>
          </a:xfrm>
          <a:prstGeom prst="line">
            <a:avLst/>
          </a:prstGeom>
          <a:noFill/>
          <a:ln w="28575">
            <a:solidFill>
              <a:schemeClr val="tx1"/>
            </a:solidFill>
            <a:prstDash val="dash"/>
            <a:round/>
            <a:headEnd/>
            <a:tailEnd type="arrow" w="med" len="med"/>
          </a:ln>
          <a:extLst>
            <a:ext uri="{909E8E84-426E-40dd-AFC4-6F175D3DCCD1}">
              <a14:hiddenFill xmlns="" xmlns:a14="http://schemas.microsoft.com/office/drawing/2010/main">
                <a:noFill/>
              </a14:hiddenFill>
            </a:ext>
          </a:extLst>
        </p:spPr>
        <p:txBody>
          <a:bodyPr/>
          <a:lstStyle/>
          <a:p>
            <a:endParaRPr lang="en-GB"/>
          </a:p>
        </p:txBody>
      </p:sp>
      <p:sp>
        <p:nvSpPr>
          <p:cNvPr id="366654" name="Rectangle 62"/>
          <p:cNvSpPr>
            <a:spLocks noChangeArrowheads="1"/>
          </p:cNvSpPr>
          <p:nvPr/>
        </p:nvSpPr>
        <p:spPr bwMode="auto">
          <a:xfrm>
            <a:off x="3414713" y="1914525"/>
            <a:ext cx="828675" cy="460375"/>
          </a:xfrm>
          <a:prstGeom prst="rect">
            <a:avLst/>
          </a:prstGeom>
          <a:solidFill>
            <a:srgbClr val="FFFFCC"/>
          </a:solidFill>
          <a:ln w="12700">
            <a:solidFill>
              <a:srgbClr val="990033"/>
            </a:solidFill>
            <a:miter lim="800000"/>
            <a:headEnd/>
            <a:tailEnd/>
          </a:ln>
        </p:spPr>
        <p:txBody>
          <a:bodyPr/>
          <a:lstStyle/>
          <a:p>
            <a:endParaRPr lang="en-GB"/>
          </a:p>
        </p:txBody>
      </p:sp>
      <p:sp>
        <p:nvSpPr>
          <p:cNvPr id="366655" name="Rectangle 63"/>
          <p:cNvSpPr>
            <a:spLocks noChangeArrowheads="1"/>
          </p:cNvSpPr>
          <p:nvPr/>
        </p:nvSpPr>
        <p:spPr bwMode="auto">
          <a:xfrm>
            <a:off x="3462338" y="1958975"/>
            <a:ext cx="739775"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Class A1</a:t>
            </a:r>
            <a:endParaRPr lang="en-US"/>
          </a:p>
        </p:txBody>
      </p:sp>
      <p:sp>
        <p:nvSpPr>
          <p:cNvPr id="366656" name="Rectangle 64"/>
          <p:cNvSpPr>
            <a:spLocks noChangeArrowheads="1"/>
          </p:cNvSpPr>
          <p:nvPr/>
        </p:nvSpPr>
        <p:spPr bwMode="auto">
          <a:xfrm>
            <a:off x="3413125" y="2162175"/>
            <a:ext cx="831850" cy="212725"/>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6657" name="Rectangle 65"/>
          <p:cNvSpPr>
            <a:spLocks noChangeArrowheads="1"/>
          </p:cNvSpPr>
          <p:nvPr/>
        </p:nvSpPr>
        <p:spPr bwMode="auto">
          <a:xfrm>
            <a:off x="3413125" y="2251075"/>
            <a:ext cx="831850" cy="123825"/>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6658" name="Rectangle 66"/>
          <p:cNvSpPr>
            <a:spLocks noChangeArrowheads="1"/>
          </p:cNvSpPr>
          <p:nvPr/>
        </p:nvSpPr>
        <p:spPr bwMode="auto">
          <a:xfrm>
            <a:off x="5178425" y="2293938"/>
            <a:ext cx="831850" cy="461962"/>
          </a:xfrm>
          <a:prstGeom prst="rect">
            <a:avLst/>
          </a:prstGeom>
          <a:solidFill>
            <a:srgbClr val="FFFFCC"/>
          </a:solidFill>
          <a:ln w="12700">
            <a:solidFill>
              <a:srgbClr val="990033"/>
            </a:solidFill>
            <a:miter lim="800000"/>
            <a:headEnd/>
            <a:tailEnd/>
          </a:ln>
        </p:spPr>
        <p:txBody>
          <a:bodyPr/>
          <a:lstStyle/>
          <a:p>
            <a:endParaRPr lang="en-GB"/>
          </a:p>
        </p:txBody>
      </p:sp>
      <p:sp>
        <p:nvSpPr>
          <p:cNvPr id="366659" name="Rectangle 67"/>
          <p:cNvSpPr>
            <a:spLocks noChangeArrowheads="1"/>
          </p:cNvSpPr>
          <p:nvPr/>
        </p:nvSpPr>
        <p:spPr bwMode="auto">
          <a:xfrm>
            <a:off x="5214938" y="2339975"/>
            <a:ext cx="739775"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Class A2</a:t>
            </a:r>
            <a:endParaRPr lang="en-US"/>
          </a:p>
        </p:txBody>
      </p:sp>
      <p:sp>
        <p:nvSpPr>
          <p:cNvPr id="366660" name="Rectangle 68"/>
          <p:cNvSpPr>
            <a:spLocks noChangeArrowheads="1"/>
          </p:cNvSpPr>
          <p:nvPr/>
        </p:nvSpPr>
        <p:spPr bwMode="auto">
          <a:xfrm>
            <a:off x="5178425" y="2541588"/>
            <a:ext cx="831850" cy="214312"/>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6661" name="Rectangle 69"/>
          <p:cNvSpPr>
            <a:spLocks noChangeArrowheads="1"/>
          </p:cNvSpPr>
          <p:nvPr/>
        </p:nvSpPr>
        <p:spPr bwMode="auto">
          <a:xfrm>
            <a:off x="5178425" y="2632075"/>
            <a:ext cx="831850" cy="123825"/>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6662" name="Rectangle 70"/>
          <p:cNvSpPr>
            <a:spLocks noChangeArrowheads="1"/>
          </p:cNvSpPr>
          <p:nvPr/>
        </p:nvSpPr>
        <p:spPr bwMode="auto">
          <a:xfrm>
            <a:off x="4278313" y="2838450"/>
            <a:ext cx="830262" cy="450850"/>
          </a:xfrm>
          <a:prstGeom prst="rect">
            <a:avLst/>
          </a:prstGeom>
          <a:solidFill>
            <a:srgbClr val="FFFFCC"/>
          </a:solidFill>
          <a:ln w="12700">
            <a:solidFill>
              <a:srgbClr val="990033"/>
            </a:solidFill>
            <a:miter lim="800000"/>
            <a:headEnd/>
            <a:tailEnd/>
          </a:ln>
        </p:spPr>
        <p:txBody>
          <a:bodyPr/>
          <a:lstStyle/>
          <a:p>
            <a:endParaRPr lang="en-GB"/>
          </a:p>
        </p:txBody>
      </p:sp>
      <p:sp>
        <p:nvSpPr>
          <p:cNvPr id="366663" name="Rectangle 71"/>
          <p:cNvSpPr>
            <a:spLocks noChangeArrowheads="1"/>
          </p:cNvSpPr>
          <p:nvPr/>
        </p:nvSpPr>
        <p:spPr bwMode="auto">
          <a:xfrm>
            <a:off x="4313238" y="2884488"/>
            <a:ext cx="739775"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Class A3</a:t>
            </a:r>
            <a:endParaRPr lang="en-US"/>
          </a:p>
        </p:txBody>
      </p:sp>
      <p:sp>
        <p:nvSpPr>
          <p:cNvPr id="366664" name="Rectangle 72"/>
          <p:cNvSpPr>
            <a:spLocks noChangeArrowheads="1"/>
          </p:cNvSpPr>
          <p:nvPr/>
        </p:nvSpPr>
        <p:spPr bwMode="auto">
          <a:xfrm>
            <a:off x="4278313" y="3074988"/>
            <a:ext cx="830262" cy="214312"/>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6665" name="Rectangle 73"/>
          <p:cNvSpPr>
            <a:spLocks noChangeArrowheads="1"/>
          </p:cNvSpPr>
          <p:nvPr/>
        </p:nvSpPr>
        <p:spPr bwMode="auto">
          <a:xfrm>
            <a:off x="4278313" y="3165475"/>
            <a:ext cx="830262" cy="123825"/>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6666" name="Rectangle 74"/>
          <p:cNvSpPr>
            <a:spLocks noChangeArrowheads="1"/>
          </p:cNvSpPr>
          <p:nvPr/>
        </p:nvSpPr>
        <p:spPr bwMode="auto">
          <a:xfrm>
            <a:off x="3363913" y="4660900"/>
            <a:ext cx="852487" cy="449263"/>
          </a:xfrm>
          <a:prstGeom prst="rect">
            <a:avLst/>
          </a:prstGeom>
          <a:solidFill>
            <a:srgbClr val="FFFFCC"/>
          </a:solidFill>
          <a:ln w="12700">
            <a:solidFill>
              <a:srgbClr val="990033"/>
            </a:solidFill>
            <a:miter lim="800000"/>
            <a:headEnd/>
            <a:tailEnd/>
          </a:ln>
        </p:spPr>
        <p:txBody>
          <a:bodyPr/>
          <a:lstStyle/>
          <a:p>
            <a:endParaRPr lang="en-GB"/>
          </a:p>
        </p:txBody>
      </p:sp>
      <p:sp>
        <p:nvSpPr>
          <p:cNvPr id="366667" name="Rectangle 75"/>
          <p:cNvSpPr>
            <a:spLocks noChangeArrowheads="1"/>
          </p:cNvSpPr>
          <p:nvPr/>
        </p:nvSpPr>
        <p:spPr bwMode="auto">
          <a:xfrm>
            <a:off x="3416300" y="4705350"/>
            <a:ext cx="782638"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a:solidFill>
                  <a:srgbClr val="000000"/>
                </a:solidFill>
              </a:rPr>
              <a:t>+ Class B1 </a:t>
            </a:r>
            <a:endParaRPr lang="en-US"/>
          </a:p>
        </p:txBody>
      </p:sp>
      <p:sp>
        <p:nvSpPr>
          <p:cNvPr id="366668" name="Rectangle 76"/>
          <p:cNvSpPr>
            <a:spLocks noChangeArrowheads="1"/>
          </p:cNvSpPr>
          <p:nvPr/>
        </p:nvSpPr>
        <p:spPr bwMode="auto">
          <a:xfrm>
            <a:off x="3363913" y="4897438"/>
            <a:ext cx="852487" cy="212725"/>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6669" name="Rectangle 77"/>
          <p:cNvSpPr>
            <a:spLocks noChangeArrowheads="1"/>
          </p:cNvSpPr>
          <p:nvPr/>
        </p:nvSpPr>
        <p:spPr bwMode="auto">
          <a:xfrm>
            <a:off x="3363913" y="4986338"/>
            <a:ext cx="852487" cy="123825"/>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6670" name="Rectangle 78"/>
          <p:cNvSpPr>
            <a:spLocks noChangeArrowheads="1"/>
          </p:cNvSpPr>
          <p:nvPr/>
        </p:nvSpPr>
        <p:spPr bwMode="auto">
          <a:xfrm>
            <a:off x="5114925" y="5041900"/>
            <a:ext cx="914400" cy="457200"/>
          </a:xfrm>
          <a:prstGeom prst="rect">
            <a:avLst/>
          </a:prstGeom>
          <a:solidFill>
            <a:srgbClr val="FFFFCC"/>
          </a:solidFill>
          <a:ln w="12700">
            <a:solidFill>
              <a:srgbClr val="990033"/>
            </a:solidFill>
            <a:miter lim="800000"/>
            <a:headEnd/>
            <a:tailEnd/>
          </a:ln>
        </p:spPr>
        <p:txBody>
          <a:bodyPr/>
          <a:lstStyle/>
          <a:p>
            <a:endParaRPr lang="en-GB"/>
          </a:p>
        </p:txBody>
      </p:sp>
      <p:sp>
        <p:nvSpPr>
          <p:cNvPr id="366671" name="Rectangle 79"/>
          <p:cNvSpPr>
            <a:spLocks noChangeArrowheads="1"/>
          </p:cNvSpPr>
          <p:nvPr/>
        </p:nvSpPr>
        <p:spPr bwMode="auto">
          <a:xfrm>
            <a:off x="5257800" y="5087938"/>
            <a:ext cx="701675"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 Class B2</a:t>
            </a:r>
            <a:endParaRPr lang="en-US"/>
          </a:p>
        </p:txBody>
      </p:sp>
      <p:sp>
        <p:nvSpPr>
          <p:cNvPr id="366672" name="Rectangle 80"/>
          <p:cNvSpPr>
            <a:spLocks noChangeArrowheads="1"/>
          </p:cNvSpPr>
          <p:nvPr/>
        </p:nvSpPr>
        <p:spPr bwMode="auto">
          <a:xfrm>
            <a:off x="5114925" y="5286375"/>
            <a:ext cx="914400" cy="212725"/>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6673" name="Rectangle 81"/>
          <p:cNvSpPr>
            <a:spLocks noChangeArrowheads="1"/>
          </p:cNvSpPr>
          <p:nvPr/>
        </p:nvSpPr>
        <p:spPr bwMode="auto">
          <a:xfrm>
            <a:off x="5114925" y="5376863"/>
            <a:ext cx="914400" cy="122237"/>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5" name="Line 35"/>
          <p:cNvSpPr>
            <a:spLocks noChangeShapeType="1"/>
          </p:cNvSpPr>
          <p:nvPr/>
        </p:nvSpPr>
        <p:spPr bwMode="auto">
          <a:xfrm>
            <a:off x="5486400" y="3530600"/>
            <a:ext cx="2667000" cy="0"/>
          </a:xfrm>
          <a:prstGeom prst="line">
            <a:avLst/>
          </a:prstGeom>
          <a:noFill/>
          <a:ln w="22225">
            <a:solidFill>
              <a:srgbClr val="00CCFF"/>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368687" name="Line 47"/>
          <p:cNvSpPr>
            <a:spLocks noChangeShapeType="1"/>
          </p:cNvSpPr>
          <p:nvPr/>
        </p:nvSpPr>
        <p:spPr bwMode="auto">
          <a:xfrm>
            <a:off x="5486400" y="4800600"/>
            <a:ext cx="2667000" cy="0"/>
          </a:xfrm>
          <a:prstGeom prst="line">
            <a:avLst/>
          </a:prstGeom>
          <a:noFill/>
          <a:ln w="22225">
            <a:solidFill>
              <a:srgbClr val="00CCFF"/>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368664" name="Rectangle 24"/>
          <p:cNvSpPr>
            <a:spLocks noChangeArrowheads="1"/>
          </p:cNvSpPr>
          <p:nvPr/>
        </p:nvSpPr>
        <p:spPr bwMode="auto">
          <a:xfrm>
            <a:off x="6303963" y="2509838"/>
            <a:ext cx="1239837" cy="665162"/>
          </a:xfrm>
          <a:prstGeom prst="rect">
            <a:avLst/>
          </a:prstGeom>
          <a:solidFill>
            <a:srgbClr val="FFFFCC"/>
          </a:solidFill>
          <a:ln w="12700">
            <a:solidFill>
              <a:srgbClr val="990033"/>
            </a:solidFill>
            <a:miter lim="800000"/>
            <a:headEnd/>
            <a:tailEnd/>
          </a:ln>
        </p:spPr>
        <p:txBody>
          <a:bodyPr/>
          <a:lstStyle/>
          <a:p>
            <a:endParaRPr lang="en-GB"/>
          </a:p>
        </p:txBody>
      </p:sp>
      <p:sp>
        <p:nvSpPr>
          <p:cNvPr id="368665" name="Rectangle 25"/>
          <p:cNvSpPr>
            <a:spLocks noChangeArrowheads="1"/>
          </p:cNvSpPr>
          <p:nvPr/>
        </p:nvSpPr>
        <p:spPr bwMode="auto">
          <a:xfrm>
            <a:off x="6303963" y="2311400"/>
            <a:ext cx="495300" cy="198438"/>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368666" name="Rectangle 26"/>
          <p:cNvSpPr>
            <a:spLocks noChangeArrowheads="1"/>
          </p:cNvSpPr>
          <p:nvPr/>
        </p:nvSpPr>
        <p:spPr bwMode="auto">
          <a:xfrm>
            <a:off x="6303963" y="2311400"/>
            <a:ext cx="495300" cy="198438"/>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8667" name="Rectangle 27"/>
          <p:cNvSpPr>
            <a:spLocks noChangeArrowheads="1"/>
          </p:cNvSpPr>
          <p:nvPr/>
        </p:nvSpPr>
        <p:spPr bwMode="auto">
          <a:xfrm>
            <a:off x="6878638" y="2533650"/>
            <a:ext cx="85725"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a:t>
            </a:r>
            <a:endParaRPr lang="en-US"/>
          </a:p>
        </p:txBody>
      </p:sp>
      <p:sp>
        <p:nvSpPr>
          <p:cNvPr id="368668" name="Rectangle 28"/>
          <p:cNvSpPr>
            <a:spLocks noChangeArrowheads="1"/>
          </p:cNvSpPr>
          <p:nvPr/>
        </p:nvSpPr>
        <p:spPr bwMode="auto">
          <a:xfrm>
            <a:off x="6303963" y="3933825"/>
            <a:ext cx="1239837" cy="663575"/>
          </a:xfrm>
          <a:prstGeom prst="rect">
            <a:avLst/>
          </a:prstGeom>
          <a:solidFill>
            <a:srgbClr val="FFFFCC"/>
          </a:solidFill>
          <a:ln w="12700">
            <a:solidFill>
              <a:srgbClr val="990033"/>
            </a:solidFill>
            <a:miter lim="800000"/>
            <a:headEnd/>
            <a:tailEnd/>
          </a:ln>
        </p:spPr>
        <p:txBody>
          <a:bodyPr/>
          <a:lstStyle/>
          <a:p>
            <a:endParaRPr lang="en-GB"/>
          </a:p>
        </p:txBody>
      </p:sp>
      <p:sp>
        <p:nvSpPr>
          <p:cNvPr id="368669" name="Rectangle 29"/>
          <p:cNvSpPr>
            <a:spLocks noChangeArrowheads="1"/>
          </p:cNvSpPr>
          <p:nvPr/>
        </p:nvSpPr>
        <p:spPr bwMode="auto">
          <a:xfrm>
            <a:off x="6303963" y="3735388"/>
            <a:ext cx="495300" cy="198437"/>
          </a:xfrm>
          <a:prstGeom prst="rect">
            <a:avLst/>
          </a:prstGeom>
          <a:solidFill>
            <a:srgbClr val="FFFFCC"/>
          </a:solidFill>
          <a:ln w="12700">
            <a:solidFill>
              <a:srgbClr val="000000"/>
            </a:solidFill>
            <a:miter lim="800000"/>
            <a:headEnd/>
            <a:tailEnd/>
          </a:ln>
        </p:spPr>
        <p:txBody>
          <a:bodyPr/>
          <a:lstStyle/>
          <a:p>
            <a:endParaRPr lang="en-GB"/>
          </a:p>
        </p:txBody>
      </p:sp>
      <p:sp>
        <p:nvSpPr>
          <p:cNvPr id="368670" name="Rectangle 30"/>
          <p:cNvSpPr>
            <a:spLocks noChangeArrowheads="1"/>
          </p:cNvSpPr>
          <p:nvPr/>
        </p:nvSpPr>
        <p:spPr bwMode="auto">
          <a:xfrm>
            <a:off x="6303963" y="3735388"/>
            <a:ext cx="495300" cy="198437"/>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8671" name="Rectangle 31"/>
          <p:cNvSpPr>
            <a:spLocks noChangeArrowheads="1"/>
          </p:cNvSpPr>
          <p:nvPr/>
        </p:nvSpPr>
        <p:spPr bwMode="auto">
          <a:xfrm>
            <a:off x="6865938" y="3957638"/>
            <a:ext cx="84137"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B</a:t>
            </a:r>
            <a:endParaRPr lang="en-US"/>
          </a:p>
        </p:txBody>
      </p:sp>
      <p:sp>
        <p:nvSpPr>
          <p:cNvPr id="368672" name="Line 32"/>
          <p:cNvSpPr>
            <a:spLocks noChangeShapeType="1"/>
          </p:cNvSpPr>
          <p:nvPr/>
        </p:nvSpPr>
        <p:spPr bwMode="auto">
          <a:xfrm flipH="1" flipV="1">
            <a:off x="6932613" y="3175000"/>
            <a:ext cx="1587" cy="736600"/>
          </a:xfrm>
          <a:prstGeom prst="line">
            <a:avLst/>
          </a:prstGeom>
          <a:noFill/>
          <a:ln w="19050">
            <a:solidFill>
              <a:schemeClr val="tx1"/>
            </a:solidFill>
            <a:prstDash val="dash"/>
            <a:round/>
            <a:headEnd/>
            <a:tailEnd type="arrow" w="med" len="med"/>
          </a:ln>
          <a:extLst>
            <a:ext uri="{909E8E84-426E-40dd-AFC4-6F175D3DCCD1}">
              <a14:hiddenFill xmlns="" xmlns:a14="http://schemas.microsoft.com/office/drawing/2010/main">
                <a:noFill/>
              </a14:hiddenFill>
            </a:ext>
          </a:extLst>
        </p:spPr>
        <p:txBody>
          <a:bodyPr/>
          <a:lstStyle/>
          <a:p>
            <a:endParaRPr lang="en-GB"/>
          </a:p>
        </p:txBody>
      </p:sp>
      <p:sp>
        <p:nvSpPr>
          <p:cNvPr id="368679" name="Text Box 39"/>
          <p:cNvSpPr txBox="1">
            <a:spLocks noChangeArrowheads="1"/>
          </p:cNvSpPr>
          <p:nvPr/>
        </p:nvSpPr>
        <p:spPr bwMode="auto">
          <a:xfrm>
            <a:off x="6654800" y="3209925"/>
            <a:ext cx="628650" cy="657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r>
              <a:rPr lang="en-US" sz="3600" b="1" i="1">
                <a:solidFill>
                  <a:schemeClr val="hlink"/>
                </a:solidFill>
              </a:rPr>
              <a:t>X</a:t>
            </a:r>
          </a:p>
        </p:txBody>
      </p:sp>
      <p:sp>
        <p:nvSpPr>
          <p:cNvPr id="368642" name="Rectangle 2"/>
          <p:cNvSpPr>
            <a:spLocks noGrp="1" noChangeArrowheads="1"/>
          </p:cNvSpPr>
          <p:nvPr>
            <p:ph type="title"/>
          </p:nvPr>
        </p:nvSpPr>
        <p:spPr>
          <a:xfrm>
            <a:off x="76200" y="393700"/>
            <a:ext cx="8999538" cy="533400"/>
          </a:xfrm>
        </p:spPr>
        <p:txBody>
          <a:bodyPr>
            <a:normAutofit fontScale="90000"/>
          </a:bodyPr>
          <a:lstStyle/>
          <a:p>
            <a:r>
              <a:rPr lang="en-US"/>
              <a:t>Package Coupling: Mẹo</a:t>
            </a:r>
          </a:p>
        </p:txBody>
      </p:sp>
      <p:sp>
        <p:nvSpPr>
          <p:cNvPr id="368643" name="Rectangle 3"/>
          <p:cNvSpPr>
            <a:spLocks noGrp="1" noChangeArrowheads="1"/>
          </p:cNvSpPr>
          <p:nvPr>
            <p:ph type="body" sz="half" idx="1"/>
          </p:nvPr>
        </p:nvSpPr>
        <p:spPr>
          <a:xfrm>
            <a:off x="361950" y="1384300"/>
            <a:ext cx="4168775" cy="4826000"/>
          </a:xfrm>
        </p:spPr>
        <p:txBody>
          <a:bodyPr>
            <a:normAutofit fontScale="92500"/>
          </a:bodyPr>
          <a:lstStyle/>
          <a:p>
            <a:pPr fontAlgn="t"/>
            <a:r>
              <a:rPr lang="en-US" sz="2800"/>
              <a:t>Các package không nên gọi qua lại lẫn nhau</a:t>
            </a:r>
          </a:p>
          <a:p>
            <a:pPr fontAlgn="t">
              <a:buFont typeface="Wingdings" charset="0"/>
              <a:buNone/>
            </a:pPr>
            <a:r>
              <a:rPr lang="en-US" sz="2800"/>
              <a:t> </a:t>
            </a:r>
          </a:p>
          <a:p>
            <a:pPr fontAlgn="t"/>
            <a:r>
              <a:rPr lang="en-US" sz="2800"/>
              <a:t>Các package ở tầng thấp hơn không được phụ thuộc vào các package ở tầng cao hơn</a:t>
            </a:r>
          </a:p>
          <a:p>
            <a:pPr fontAlgn="t">
              <a:buFont typeface="Wingdings" charset="0"/>
              <a:buNone/>
            </a:pPr>
            <a:endParaRPr lang="en-US" sz="2800"/>
          </a:p>
          <a:p>
            <a:pPr fontAlgn="t"/>
            <a:r>
              <a:rPr lang="en-US" sz="2800"/>
              <a:t>Nhìn chung, các phụ thuộc không nên bỏ qua các tầng</a:t>
            </a:r>
          </a:p>
          <a:p>
            <a:endParaRPr lang="en-US" sz="2800"/>
          </a:p>
        </p:txBody>
      </p:sp>
      <p:sp>
        <p:nvSpPr>
          <p:cNvPr id="368646" name="Rectangle 6"/>
          <p:cNvSpPr>
            <a:spLocks noChangeArrowheads="1"/>
          </p:cNvSpPr>
          <p:nvPr/>
        </p:nvSpPr>
        <p:spPr bwMode="auto">
          <a:xfrm>
            <a:off x="5284788" y="1397000"/>
            <a:ext cx="1079500" cy="641350"/>
          </a:xfrm>
          <a:prstGeom prst="rect">
            <a:avLst/>
          </a:prstGeom>
          <a:solidFill>
            <a:srgbClr val="FFFFCC"/>
          </a:solidFill>
          <a:ln w="12700">
            <a:solidFill>
              <a:srgbClr val="990033"/>
            </a:solidFill>
            <a:miter lim="800000"/>
            <a:headEnd/>
            <a:tailEnd/>
          </a:ln>
        </p:spPr>
        <p:txBody>
          <a:bodyPr/>
          <a:lstStyle/>
          <a:p>
            <a:endParaRPr lang="en-GB"/>
          </a:p>
        </p:txBody>
      </p:sp>
      <p:sp>
        <p:nvSpPr>
          <p:cNvPr id="368647" name="Rectangle 7"/>
          <p:cNvSpPr>
            <a:spLocks noChangeArrowheads="1"/>
          </p:cNvSpPr>
          <p:nvPr/>
        </p:nvSpPr>
        <p:spPr bwMode="auto">
          <a:xfrm>
            <a:off x="5284788" y="1193800"/>
            <a:ext cx="427037" cy="203200"/>
          </a:xfrm>
          <a:prstGeom prst="rect">
            <a:avLst/>
          </a:prstGeom>
          <a:solidFill>
            <a:srgbClr val="FFFFCC"/>
          </a:solidFill>
          <a:ln w="12700">
            <a:solidFill>
              <a:srgbClr val="000000"/>
            </a:solidFill>
            <a:miter lim="800000"/>
            <a:headEnd/>
            <a:tailEnd/>
          </a:ln>
        </p:spPr>
        <p:txBody>
          <a:bodyPr/>
          <a:lstStyle/>
          <a:p>
            <a:endParaRPr lang="en-GB"/>
          </a:p>
        </p:txBody>
      </p:sp>
      <p:sp>
        <p:nvSpPr>
          <p:cNvPr id="368648" name="Rectangle 8"/>
          <p:cNvSpPr>
            <a:spLocks noChangeArrowheads="1"/>
          </p:cNvSpPr>
          <p:nvPr/>
        </p:nvSpPr>
        <p:spPr bwMode="auto">
          <a:xfrm>
            <a:off x="5284788" y="1193800"/>
            <a:ext cx="427037" cy="20320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8649" name="Rectangle 9"/>
          <p:cNvSpPr>
            <a:spLocks noChangeArrowheads="1"/>
          </p:cNvSpPr>
          <p:nvPr/>
        </p:nvSpPr>
        <p:spPr bwMode="auto">
          <a:xfrm>
            <a:off x="5780088" y="1446213"/>
            <a:ext cx="93662"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A</a:t>
            </a:r>
            <a:endParaRPr lang="en-US"/>
          </a:p>
        </p:txBody>
      </p:sp>
      <p:sp>
        <p:nvSpPr>
          <p:cNvPr id="368650" name="Rectangle 10"/>
          <p:cNvSpPr>
            <a:spLocks noChangeArrowheads="1"/>
          </p:cNvSpPr>
          <p:nvPr/>
        </p:nvSpPr>
        <p:spPr bwMode="auto">
          <a:xfrm>
            <a:off x="7580313" y="1397000"/>
            <a:ext cx="1079500" cy="641350"/>
          </a:xfrm>
          <a:prstGeom prst="rect">
            <a:avLst/>
          </a:prstGeom>
          <a:solidFill>
            <a:srgbClr val="FFFFCC"/>
          </a:solidFill>
          <a:ln w="12700">
            <a:solidFill>
              <a:srgbClr val="990033"/>
            </a:solidFill>
            <a:miter lim="800000"/>
            <a:headEnd/>
            <a:tailEnd/>
          </a:ln>
        </p:spPr>
        <p:txBody>
          <a:bodyPr/>
          <a:lstStyle/>
          <a:p>
            <a:endParaRPr lang="en-GB"/>
          </a:p>
        </p:txBody>
      </p:sp>
      <p:sp>
        <p:nvSpPr>
          <p:cNvPr id="368651" name="Rectangle 11"/>
          <p:cNvSpPr>
            <a:spLocks noChangeArrowheads="1"/>
          </p:cNvSpPr>
          <p:nvPr/>
        </p:nvSpPr>
        <p:spPr bwMode="auto">
          <a:xfrm>
            <a:off x="7580313" y="1193800"/>
            <a:ext cx="438150" cy="203200"/>
          </a:xfrm>
          <a:prstGeom prst="rect">
            <a:avLst/>
          </a:prstGeom>
          <a:solidFill>
            <a:srgbClr val="FFFFCC"/>
          </a:solidFill>
          <a:ln w="12700">
            <a:solidFill>
              <a:srgbClr val="000000"/>
            </a:solidFill>
            <a:miter lim="800000"/>
            <a:headEnd/>
            <a:tailEnd/>
          </a:ln>
        </p:spPr>
        <p:txBody>
          <a:bodyPr/>
          <a:lstStyle/>
          <a:p>
            <a:endParaRPr lang="en-GB"/>
          </a:p>
        </p:txBody>
      </p:sp>
      <p:sp>
        <p:nvSpPr>
          <p:cNvPr id="368652" name="Rectangle 12"/>
          <p:cNvSpPr>
            <a:spLocks noChangeArrowheads="1"/>
          </p:cNvSpPr>
          <p:nvPr/>
        </p:nvSpPr>
        <p:spPr bwMode="auto">
          <a:xfrm>
            <a:off x="7580313" y="1193800"/>
            <a:ext cx="438150" cy="20320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8653" name="Rectangle 13"/>
          <p:cNvSpPr>
            <a:spLocks noChangeArrowheads="1"/>
          </p:cNvSpPr>
          <p:nvPr/>
        </p:nvSpPr>
        <p:spPr bwMode="auto">
          <a:xfrm>
            <a:off x="8074025" y="1446213"/>
            <a:ext cx="93663"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B</a:t>
            </a:r>
            <a:endParaRPr lang="en-US"/>
          </a:p>
        </p:txBody>
      </p:sp>
      <p:sp>
        <p:nvSpPr>
          <p:cNvPr id="368654" name="Freeform 14"/>
          <p:cNvSpPr>
            <a:spLocks/>
          </p:cNvSpPr>
          <p:nvPr/>
        </p:nvSpPr>
        <p:spPr bwMode="auto">
          <a:xfrm>
            <a:off x="6364288" y="1779588"/>
            <a:ext cx="1216025" cy="100012"/>
          </a:xfrm>
          <a:custGeom>
            <a:avLst/>
            <a:gdLst>
              <a:gd name="T0" fmla="*/ 108 w 108"/>
              <a:gd name="T1" fmla="*/ 1 h 9"/>
              <a:gd name="T2" fmla="*/ 59 w 108"/>
              <a:gd name="T3" fmla="*/ 9 h 9"/>
              <a:gd name="T4" fmla="*/ 0 w 108"/>
              <a:gd name="T5" fmla="*/ 0 h 9"/>
            </a:gdLst>
            <a:ahLst/>
            <a:cxnLst>
              <a:cxn ang="0">
                <a:pos x="T0" y="T1"/>
              </a:cxn>
              <a:cxn ang="0">
                <a:pos x="T2" y="T3"/>
              </a:cxn>
              <a:cxn ang="0">
                <a:pos x="T4" y="T5"/>
              </a:cxn>
            </a:cxnLst>
            <a:rect l="0" t="0" r="r" b="b"/>
            <a:pathLst>
              <a:path w="108" h="9">
                <a:moveTo>
                  <a:pt x="108" y="1"/>
                </a:moveTo>
                <a:lnTo>
                  <a:pt x="59" y="9"/>
                </a:lnTo>
                <a:lnTo>
                  <a:pt x="0" y="0"/>
                </a:lnTo>
              </a:path>
            </a:pathLst>
          </a:custGeom>
          <a:noFill/>
          <a:ln w="19050" cap="flat" cmpd="sng">
            <a:solidFill>
              <a:schemeClr val="tx1"/>
            </a:solidFill>
            <a:prstDash val="dash"/>
            <a:round/>
            <a:headEnd/>
            <a:tailEnd type="arrow" w="med" len="me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8657" name="Freeform 17"/>
          <p:cNvSpPr>
            <a:spLocks/>
          </p:cNvSpPr>
          <p:nvPr/>
        </p:nvSpPr>
        <p:spPr bwMode="auto">
          <a:xfrm>
            <a:off x="6364288" y="1598613"/>
            <a:ext cx="1216025" cy="68262"/>
          </a:xfrm>
          <a:custGeom>
            <a:avLst/>
            <a:gdLst>
              <a:gd name="T0" fmla="*/ 0 w 108"/>
              <a:gd name="T1" fmla="*/ 4 h 6"/>
              <a:gd name="T2" fmla="*/ 39 w 108"/>
              <a:gd name="T3" fmla="*/ 0 h 6"/>
              <a:gd name="T4" fmla="*/ 108 w 108"/>
              <a:gd name="T5" fmla="*/ 6 h 6"/>
            </a:gdLst>
            <a:ahLst/>
            <a:cxnLst>
              <a:cxn ang="0">
                <a:pos x="T0" y="T1"/>
              </a:cxn>
              <a:cxn ang="0">
                <a:pos x="T2" y="T3"/>
              </a:cxn>
              <a:cxn ang="0">
                <a:pos x="T4" y="T5"/>
              </a:cxn>
            </a:cxnLst>
            <a:rect l="0" t="0" r="r" b="b"/>
            <a:pathLst>
              <a:path w="108" h="6">
                <a:moveTo>
                  <a:pt x="0" y="4"/>
                </a:moveTo>
                <a:lnTo>
                  <a:pt x="39" y="0"/>
                </a:lnTo>
                <a:lnTo>
                  <a:pt x="108" y="6"/>
                </a:lnTo>
              </a:path>
            </a:pathLst>
          </a:custGeom>
          <a:noFill/>
          <a:ln w="19050" cap="flat" cmpd="sng">
            <a:solidFill>
              <a:schemeClr val="tx1"/>
            </a:solidFill>
            <a:prstDash val="dash"/>
            <a:round/>
            <a:headEnd/>
            <a:tailEnd type="arrow" w="med" len="me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8676" name="Text Box 36"/>
          <p:cNvSpPr txBox="1">
            <a:spLocks noChangeArrowheads="1"/>
          </p:cNvSpPr>
          <p:nvPr/>
        </p:nvSpPr>
        <p:spPr bwMode="auto">
          <a:xfrm>
            <a:off x="4768850" y="2590800"/>
            <a:ext cx="1182689" cy="7245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7950" tIns="53975" rIns="107950" bIns="53975">
            <a:spAutoFit/>
          </a:bodyPr>
          <a:lstStyle/>
          <a:p>
            <a:r>
              <a:rPr lang="en-US" sz="2000" i="1">
                <a:solidFill>
                  <a:srgbClr val="0000FF"/>
                </a:solidFill>
              </a:rPr>
              <a:t>Tầng cao hơn</a:t>
            </a:r>
          </a:p>
        </p:txBody>
      </p:sp>
      <p:sp>
        <p:nvSpPr>
          <p:cNvPr id="368677" name="Text Box 37"/>
          <p:cNvSpPr txBox="1">
            <a:spLocks noChangeArrowheads="1"/>
          </p:cNvSpPr>
          <p:nvPr/>
        </p:nvSpPr>
        <p:spPr bwMode="auto">
          <a:xfrm>
            <a:off x="4803775" y="3727450"/>
            <a:ext cx="1239837" cy="7245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7950" tIns="53975" rIns="107950" bIns="53975">
            <a:spAutoFit/>
          </a:bodyPr>
          <a:lstStyle/>
          <a:p>
            <a:r>
              <a:rPr lang="en-US" sz="2000" i="1">
                <a:solidFill>
                  <a:srgbClr val="0000FF"/>
                </a:solidFill>
              </a:rPr>
              <a:t>Tầng thấp hơn</a:t>
            </a:r>
          </a:p>
        </p:txBody>
      </p:sp>
      <p:sp>
        <p:nvSpPr>
          <p:cNvPr id="368681" name="Line 41"/>
          <p:cNvSpPr>
            <a:spLocks noChangeShapeType="1"/>
          </p:cNvSpPr>
          <p:nvPr/>
        </p:nvSpPr>
        <p:spPr bwMode="auto">
          <a:xfrm>
            <a:off x="3962400" y="3352800"/>
            <a:ext cx="0" cy="0"/>
          </a:xfrm>
          <a:prstGeom prst="line">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round/>
                <a:headEnd/>
                <a:tailEnd type="triangl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368682" name="Rectangle 42"/>
          <p:cNvSpPr>
            <a:spLocks noChangeArrowheads="1"/>
          </p:cNvSpPr>
          <p:nvPr/>
        </p:nvSpPr>
        <p:spPr bwMode="auto">
          <a:xfrm>
            <a:off x="6324600" y="5200650"/>
            <a:ext cx="1295400" cy="641350"/>
          </a:xfrm>
          <a:prstGeom prst="rect">
            <a:avLst/>
          </a:prstGeom>
          <a:solidFill>
            <a:srgbClr val="FFFFCC"/>
          </a:solidFill>
          <a:ln w="12700">
            <a:solidFill>
              <a:srgbClr val="990033"/>
            </a:solidFill>
            <a:miter lim="800000"/>
            <a:headEnd/>
            <a:tailEnd/>
          </a:ln>
        </p:spPr>
        <p:txBody>
          <a:bodyPr/>
          <a:lstStyle/>
          <a:p>
            <a:endParaRPr lang="en-GB"/>
          </a:p>
        </p:txBody>
      </p:sp>
      <p:sp>
        <p:nvSpPr>
          <p:cNvPr id="368683" name="Rectangle 43"/>
          <p:cNvSpPr>
            <a:spLocks noChangeArrowheads="1"/>
          </p:cNvSpPr>
          <p:nvPr/>
        </p:nvSpPr>
        <p:spPr bwMode="auto">
          <a:xfrm>
            <a:off x="6324600" y="4997450"/>
            <a:ext cx="525463" cy="203200"/>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368684" name="Rectangle 44"/>
          <p:cNvSpPr>
            <a:spLocks noChangeArrowheads="1"/>
          </p:cNvSpPr>
          <p:nvPr/>
        </p:nvSpPr>
        <p:spPr bwMode="auto">
          <a:xfrm>
            <a:off x="6324600" y="4997450"/>
            <a:ext cx="525463" cy="203200"/>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8685" name="Rectangle 45"/>
          <p:cNvSpPr>
            <a:spLocks noChangeArrowheads="1"/>
          </p:cNvSpPr>
          <p:nvPr/>
        </p:nvSpPr>
        <p:spPr bwMode="auto">
          <a:xfrm>
            <a:off x="6916738" y="5249863"/>
            <a:ext cx="1016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C</a:t>
            </a:r>
            <a:endParaRPr lang="en-US"/>
          </a:p>
        </p:txBody>
      </p:sp>
      <p:sp>
        <p:nvSpPr>
          <p:cNvPr id="368688" name="Line 48"/>
          <p:cNvSpPr>
            <a:spLocks noChangeShapeType="1"/>
          </p:cNvSpPr>
          <p:nvPr/>
        </p:nvSpPr>
        <p:spPr bwMode="auto">
          <a:xfrm flipH="1">
            <a:off x="7632700" y="3759200"/>
            <a:ext cx="673100" cy="1422400"/>
          </a:xfrm>
          <a:prstGeom prst="line">
            <a:avLst/>
          </a:prstGeom>
          <a:noFill/>
          <a:ln w="19050">
            <a:solidFill>
              <a:schemeClr val="tx1"/>
            </a:solidFill>
            <a:prstDash val="dash"/>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368690" name="Line 50"/>
          <p:cNvSpPr>
            <a:spLocks noChangeShapeType="1"/>
          </p:cNvSpPr>
          <p:nvPr/>
        </p:nvSpPr>
        <p:spPr bwMode="auto">
          <a:xfrm flipH="1" flipV="1">
            <a:off x="7543800" y="2997200"/>
            <a:ext cx="762000" cy="76200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368691" name="Text Box 51"/>
          <p:cNvSpPr txBox="1">
            <a:spLocks noChangeArrowheads="1"/>
          </p:cNvSpPr>
          <p:nvPr/>
        </p:nvSpPr>
        <p:spPr bwMode="auto">
          <a:xfrm>
            <a:off x="8039100" y="3400425"/>
            <a:ext cx="584200" cy="657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r>
              <a:rPr lang="en-US" sz="3600" b="1" i="1">
                <a:solidFill>
                  <a:schemeClr val="hlink"/>
                </a:solidFill>
              </a:rPr>
              <a:t>X</a:t>
            </a:r>
          </a:p>
        </p:txBody>
      </p:sp>
      <p:sp>
        <p:nvSpPr>
          <p:cNvPr id="368692" name="Text Box 52"/>
          <p:cNvSpPr txBox="1">
            <a:spLocks noChangeArrowheads="1"/>
          </p:cNvSpPr>
          <p:nvPr/>
        </p:nvSpPr>
        <p:spPr bwMode="auto">
          <a:xfrm>
            <a:off x="5499100" y="5883275"/>
            <a:ext cx="2895600" cy="657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r>
              <a:rPr lang="en-US" sz="2000" b="1" i="1">
                <a:solidFill>
                  <a:srgbClr val="0000FF"/>
                </a:solidFill>
              </a:rPr>
              <a:t>X</a:t>
            </a:r>
            <a:r>
              <a:rPr lang="en-US" sz="3600" b="1" i="1">
                <a:solidFill>
                  <a:srgbClr val="0000FF"/>
                </a:solidFill>
                <a:effectLst>
                  <a:outerShdw blurRad="38100" dist="38100" dir="2700000" algn="tl">
                    <a:srgbClr val="FFFFFF"/>
                  </a:outerShdw>
                </a:effectLst>
              </a:rPr>
              <a:t> </a:t>
            </a:r>
            <a:r>
              <a:rPr lang="en-US" sz="2000">
                <a:solidFill>
                  <a:srgbClr val="0000FF"/>
                </a:solidFill>
              </a:rPr>
              <a:t>= Vi phạm coupling</a:t>
            </a:r>
            <a:endParaRPr lang="en-US" sz="3600">
              <a:solidFill>
                <a:srgbClr val="0000FF"/>
              </a:solidFill>
            </a:endParaRPr>
          </a:p>
        </p:txBody>
      </p:sp>
      <p:sp>
        <p:nvSpPr>
          <p:cNvPr id="368693" name="Text Box 53"/>
          <p:cNvSpPr txBox="1">
            <a:spLocks noChangeArrowheads="1"/>
          </p:cNvSpPr>
          <p:nvPr/>
        </p:nvSpPr>
        <p:spPr bwMode="auto">
          <a:xfrm>
            <a:off x="6680200" y="1406525"/>
            <a:ext cx="584200" cy="657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r>
              <a:rPr lang="en-US" sz="3600" b="1" i="1">
                <a:solidFill>
                  <a:schemeClr val="hlink"/>
                </a:solidFill>
              </a:rPr>
              <a:t>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97" name="Rectangle 61"/>
          <p:cNvSpPr>
            <a:spLocks noGrp="1" noChangeArrowheads="1"/>
          </p:cNvSpPr>
          <p:nvPr>
            <p:ph type="title"/>
          </p:nvPr>
        </p:nvSpPr>
        <p:spPr/>
        <p:txBody>
          <a:bodyPr/>
          <a:lstStyle/>
          <a:p>
            <a:r>
              <a:rPr lang="en-US"/>
              <a:t>Ví dụ: Registration Package</a:t>
            </a:r>
          </a:p>
        </p:txBody>
      </p:sp>
      <p:sp>
        <p:nvSpPr>
          <p:cNvPr id="423999" name="Rectangle 63"/>
          <p:cNvSpPr>
            <a:spLocks noChangeArrowheads="1"/>
          </p:cNvSpPr>
          <p:nvPr/>
        </p:nvSpPr>
        <p:spPr bwMode="auto">
          <a:xfrm>
            <a:off x="5213350" y="1538288"/>
            <a:ext cx="2044700" cy="644525"/>
          </a:xfrm>
          <a:prstGeom prst="rect">
            <a:avLst/>
          </a:prstGeom>
          <a:solidFill>
            <a:srgbClr val="FFFFCC"/>
          </a:solidFill>
          <a:ln w="12700">
            <a:solidFill>
              <a:srgbClr val="990033"/>
            </a:solidFill>
            <a:miter lim="800000"/>
            <a:headEnd/>
            <a:tailEnd/>
          </a:ln>
        </p:spPr>
        <p:txBody>
          <a:bodyPr/>
          <a:lstStyle/>
          <a:p>
            <a:endParaRPr lang="en-GB"/>
          </a:p>
        </p:txBody>
      </p:sp>
      <p:sp>
        <p:nvSpPr>
          <p:cNvPr id="424000" name="Rectangle 64"/>
          <p:cNvSpPr>
            <a:spLocks noChangeArrowheads="1"/>
          </p:cNvSpPr>
          <p:nvPr/>
        </p:nvSpPr>
        <p:spPr bwMode="auto">
          <a:xfrm>
            <a:off x="5341938" y="1603375"/>
            <a:ext cx="184785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MainRegistrarForm</a:t>
            </a:r>
            <a:endParaRPr lang="en-US"/>
          </a:p>
        </p:txBody>
      </p:sp>
      <p:sp>
        <p:nvSpPr>
          <p:cNvPr id="424001" name="Rectangle 65"/>
          <p:cNvSpPr>
            <a:spLocks noChangeArrowheads="1"/>
          </p:cNvSpPr>
          <p:nvPr/>
        </p:nvSpPr>
        <p:spPr bwMode="auto">
          <a:xfrm>
            <a:off x="5213350" y="1876425"/>
            <a:ext cx="2044700" cy="306388"/>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02" name="Rectangle 66"/>
          <p:cNvSpPr>
            <a:spLocks noChangeArrowheads="1"/>
          </p:cNvSpPr>
          <p:nvPr/>
        </p:nvSpPr>
        <p:spPr bwMode="auto">
          <a:xfrm>
            <a:off x="5213350" y="2005013"/>
            <a:ext cx="2044700" cy="177800"/>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08" name="Line 72"/>
          <p:cNvSpPr>
            <a:spLocks noChangeShapeType="1"/>
          </p:cNvSpPr>
          <p:nvPr/>
        </p:nvSpPr>
        <p:spPr bwMode="auto">
          <a:xfrm flipH="1">
            <a:off x="6227763" y="2484438"/>
            <a:ext cx="0" cy="503237"/>
          </a:xfrm>
          <a:prstGeom prst="line">
            <a:avLst/>
          </a:prstGeom>
          <a:noFill/>
          <a:ln w="0">
            <a:solidFill>
              <a:schemeClr val="tx1"/>
            </a:solidFill>
            <a:round/>
            <a:headEnd/>
            <a:tailEnd type="arrow" w="lg" len="med"/>
          </a:ln>
          <a:extLst>
            <a:ext uri="{909E8E84-426E-40dd-AFC4-6F175D3DCCD1}">
              <a14:hiddenFill xmlns="" xmlns:a14="http://schemas.microsoft.com/office/drawing/2010/main">
                <a:noFill/>
              </a14:hiddenFill>
            </a:ext>
          </a:extLst>
        </p:spPr>
        <p:txBody>
          <a:bodyPr/>
          <a:lstStyle/>
          <a:p>
            <a:endParaRPr lang="en-GB"/>
          </a:p>
        </p:txBody>
      </p:sp>
      <p:sp>
        <p:nvSpPr>
          <p:cNvPr id="424009" name="Rectangle 73"/>
          <p:cNvSpPr>
            <a:spLocks noChangeArrowheads="1"/>
          </p:cNvSpPr>
          <p:nvPr/>
        </p:nvSpPr>
        <p:spPr bwMode="auto">
          <a:xfrm>
            <a:off x="6364288" y="2206625"/>
            <a:ext cx="121246"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FF"/>
                </a:solidFill>
              </a:rPr>
              <a:t>1</a:t>
            </a:r>
            <a:endParaRPr lang="en-US">
              <a:solidFill>
                <a:srgbClr val="0000FF"/>
              </a:solidFill>
            </a:endParaRPr>
          </a:p>
        </p:txBody>
      </p:sp>
      <p:sp>
        <p:nvSpPr>
          <p:cNvPr id="424010" name="Freeform 74"/>
          <p:cNvSpPr>
            <a:spLocks/>
          </p:cNvSpPr>
          <p:nvPr/>
        </p:nvSpPr>
        <p:spPr bwMode="auto">
          <a:xfrm>
            <a:off x="6162675" y="2211388"/>
            <a:ext cx="146050" cy="273050"/>
          </a:xfrm>
          <a:custGeom>
            <a:avLst/>
            <a:gdLst>
              <a:gd name="T0" fmla="*/ 41 w 92"/>
              <a:gd name="T1" fmla="*/ 0 h 172"/>
              <a:gd name="T2" fmla="*/ 92 w 92"/>
              <a:gd name="T3" fmla="*/ 91 h 172"/>
              <a:gd name="T4" fmla="*/ 41 w 92"/>
              <a:gd name="T5" fmla="*/ 172 h 172"/>
              <a:gd name="T6" fmla="*/ 0 w 92"/>
              <a:gd name="T7" fmla="*/ 91 h 172"/>
              <a:gd name="T8" fmla="*/ 41 w 92"/>
              <a:gd name="T9" fmla="*/ 0 h 172"/>
            </a:gdLst>
            <a:ahLst/>
            <a:cxnLst>
              <a:cxn ang="0">
                <a:pos x="T0" y="T1"/>
              </a:cxn>
              <a:cxn ang="0">
                <a:pos x="T2" y="T3"/>
              </a:cxn>
              <a:cxn ang="0">
                <a:pos x="T4" y="T5"/>
              </a:cxn>
              <a:cxn ang="0">
                <a:pos x="T6" y="T7"/>
              </a:cxn>
              <a:cxn ang="0">
                <a:pos x="T8" y="T9"/>
              </a:cxn>
            </a:cxnLst>
            <a:rect l="0" t="0" r="r" b="b"/>
            <a:pathLst>
              <a:path w="92" h="172">
                <a:moveTo>
                  <a:pt x="41" y="0"/>
                </a:moveTo>
                <a:lnTo>
                  <a:pt x="92" y="91"/>
                </a:lnTo>
                <a:lnTo>
                  <a:pt x="41" y="172"/>
                </a:lnTo>
                <a:lnTo>
                  <a:pt x="0" y="91"/>
                </a:lnTo>
                <a:lnTo>
                  <a:pt x="41" y="0"/>
                </a:lnTo>
                <a:close/>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11" name="Line 75"/>
          <p:cNvSpPr>
            <a:spLocks noChangeShapeType="1"/>
          </p:cNvSpPr>
          <p:nvPr/>
        </p:nvSpPr>
        <p:spPr bwMode="auto">
          <a:xfrm>
            <a:off x="6227763" y="2832100"/>
            <a:ext cx="0" cy="0"/>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24022" name="Line 86"/>
          <p:cNvSpPr>
            <a:spLocks noChangeShapeType="1"/>
          </p:cNvSpPr>
          <p:nvPr/>
        </p:nvSpPr>
        <p:spPr bwMode="auto">
          <a:xfrm>
            <a:off x="6227763" y="4000500"/>
            <a:ext cx="1587" cy="5746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24025" name="Rectangle 89"/>
          <p:cNvSpPr>
            <a:spLocks noChangeArrowheads="1"/>
          </p:cNvSpPr>
          <p:nvPr/>
        </p:nvSpPr>
        <p:spPr bwMode="auto">
          <a:xfrm>
            <a:off x="6313488" y="4295775"/>
            <a:ext cx="121246"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FF"/>
                </a:solidFill>
              </a:rPr>
              <a:t>1</a:t>
            </a:r>
            <a:endParaRPr lang="en-US">
              <a:solidFill>
                <a:srgbClr val="0000FF"/>
              </a:solidFill>
            </a:endParaRPr>
          </a:p>
        </p:txBody>
      </p:sp>
      <p:sp>
        <p:nvSpPr>
          <p:cNvPr id="424026" name="Rectangle 90"/>
          <p:cNvSpPr>
            <a:spLocks noChangeArrowheads="1"/>
          </p:cNvSpPr>
          <p:nvPr/>
        </p:nvSpPr>
        <p:spPr bwMode="auto">
          <a:xfrm>
            <a:off x="1684338" y="1543050"/>
            <a:ext cx="2014537" cy="642938"/>
          </a:xfrm>
          <a:prstGeom prst="rect">
            <a:avLst/>
          </a:prstGeom>
          <a:solidFill>
            <a:srgbClr val="FFFFCC"/>
          </a:solidFill>
          <a:ln w="12700">
            <a:solidFill>
              <a:srgbClr val="990033"/>
            </a:solidFill>
            <a:miter lim="800000"/>
            <a:headEnd/>
            <a:tailEnd/>
          </a:ln>
        </p:spPr>
        <p:txBody>
          <a:bodyPr/>
          <a:lstStyle/>
          <a:p>
            <a:endParaRPr lang="en-GB"/>
          </a:p>
        </p:txBody>
      </p:sp>
      <p:sp>
        <p:nvSpPr>
          <p:cNvPr id="424027" name="Rectangle 91"/>
          <p:cNvSpPr>
            <a:spLocks noChangeArrowheads="1"/>
          </p:cNvSpPr>
          <p:nvPr/>
        </p:nvSpPr>
        <p:spPr bwMode="auto">
          <a:xfrm>
            <a:off x="1862138" y="1590675"/>
            <a:ext cx="1719262"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MainStudentForm</a:t>
            </a:r>
            <a:endParaRPr lang="en-US"/>
          </a:p>
        </p:txBody>
      </p:sp>
      <p:sp>
        <p:nvSpPr>
          <p:cNvPr id="424028" name="Rectangle 92"/>
          <p:cNvSpPr>
            <a:spLocks noChangeArrowheads="1"/>
          </p:cNvSpPr>
          <p:nvPr/>
        </p:nvSpPr>
        <p:spPr bwMode="auto">
          <a:xfrm>
            <a:off x="1684338" y="1881188"/>
            <a:ext cx="2014537" cy="304800"/>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29" name="Rectangle 93"/>
          <p:cNvSpPr>
            <a:spLocks noChangeArrowheads="1"/>
          </p:cNvSpPr>
          <p:nvPr/>
        </p:nvSpPr>
        <p:spPr bwMode="auto">
          <a:xfrm>
            <a:off x="1684338" y="2009775"/>
            <a:ext cx="2014537" cy="176213"/>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36" name="Rectangle 100"/>
          <p:cNvSpPr>
            <a:spLocks noChangeArrowheads="1"/>
          </p:cNvSpPr>
          <p:nvPr/>
        </p:nvSpPr>
        <p:spPr bwMode="auto">
          <a:xfrm>
            <a:off x="2794000" y="2173288"/>
            <a:ext cx="121246"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FF"/>
                </a:solidFill>
              </a:rPr>
              <a:t>1</a:t>
            </a:r>
            <a:endParaRPr lang="en-US">
              <a:solidFill>
                <a:srgbClr val="0000FF"/>
              </a:solidFill>
            </a:endParaRPr>
          </a:p>
        </p:txBody>
      </p:sp>
      <p:sp>
        <p:nvSpPr>
          <p:cNvPr id="424037" name="Freeform 101"/>
          <p:cNvSpPr>
            <a:spLocks/>
          </p:cNvSpPr>
          <p:nvPr/>
        </p:nvSpPr>
        <p:spPr bwMode="auto">
          <a:xfrm>
            <a:off x="2614613" y="2197100"/>
            <a:ext cx="144462" cy="290513"/>
          </a:xfrm>
          <a:custGeom>
            <a:avLst/>
            <a:gdLst>
              <a:gd name="T0" fmla="*/ 40 w 91"/>
              <a:gd name="T1" fmla="*/ 0 h 183"/>
              <a:gd name="T2" fmla="*/ 91 w 91"/>
              <a:gd name="T3" fmla="*/ 92 h 183"/>
              <a:gd name="T4" fmla="*/ 40 w 91"/>
              <a:gd name="T5" fmla="*/ 183 h 183"/>
              <a:gd name="T6" fmla="*/ 0 w 91"/>
              <a:gd name="T7" fmla="*/ 92 h 183"/>
              <a:gd name="T8" fmla="*/ 40 w 91"/>
              <a:gd name="T9" fmla="*/ 0 h 183"/>
            </a:gdLst>
            <a:ahLst/>
            <a:cxnLst>
              <a:cxn ang="0">
                <a:pos x="T0" y="T1"/>
              </a:cxn>
              <a:cxn ang="0">
                <a:pos x="T2" y="T3"/>
              </a:cxn>
              <a:cxn ang="0">
                <a:pos x="T4" y="T5"/>
              </a:cxn>
              <a:cxn ang="0">
                <a:pos x="T6" y="T7"/>
              </a:cxn>
              <a:cxn ang="0">
                <a:pos x="T8" y="T9"/>
              </a:cxn>
            </a:cxnLst>
            <a:rect l="0" t="0" r="r" b="b"/>
            <a:pathLst>
              <a:path w="91" h="183">
                <a:moveTo>
                  <a:pt x="40" y="0"/>
                </a:moveTo>
                <a:lnTo>
                  <a:pt x="91" y="92"/>
                </a:lnTo>
                <a:lnTo>
                  <a:pt x="40" y="183"/>
                </a:lnTo>
                <a:lnTo>
                  <a:pt x="0" y="92"/>
                </a:lnTo>
                <a:lnTo>
                  <a:pt x="40" y="0"/>
                </a:lnTo>
                <a:close/>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49" name="Line 113"/>
          <p:cNvSpPr>
            <a:spLocks noChangeShapeType="1"/>
          </p:cNvSpPr>
          <p:nvPr/>
        </p:nvSpPr>
        <p:spPr bwMode="auto">
          <a:xfrm>
            <a:off x="2682875" y="3987800"/>
            <a:ext cx="1588" cy="7191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24030" name="Rectangle 94"/>
          <p:cNvSpPr>
            <a:spLocks noChangeArrowheads="1"/>
          </p:cNvSpPr>
          <p:nvPr/>
        </p:nvSpPr>
        <p:spPr bwMode="auto">
          <a:xfrm>
            <a:off x="1411288" y="3009900"/>
            <a:ext cx="2633662" cy="977900"/>
          </a:xfrm>
          <a:prstGeom prst="rect">
            <a:avLst/>
          </a:prstGeom>
          <a:solidFill>
            <a:srgbClr val="FFFFCC"/>
          </a:solidFill>
          <a:ln w="12700">
            <a:solidFill>
              <a:srgbClr val="990033"/>
            </a:solidFill>
            <a:miter lim="800000"/>
            <a:headEnd/>
            <a:tailEnd/>
          </a:ln>
        </p:spPr>
        <p:txBody>
          <a:bodyPr/>
          <a:lstStyle/>
          <a:p>
            <a:endParaRPr lang="en-GB"/>
          </a:p>
        </p:txBody>
      </p:sp>
      <p:sp>
        <p:nvSpPr>
          <p:cNvPr id="424031" name="Rectangle 95"/>
          <p:cNvSpPr>
            <a:spLocks noChangeArrowheads="1"/>
          </p:cNvSpPr>
          <p:nvPr/>
        </p:nvSpPr>
        <p:spPr bwMode="auto">
          <a:xfrm>
            <a:off x="1524000" y="3322638"/>
            <a:ext cx="2436813"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RegisterForCoursesForm</a:t>
            </a:r>
            <a:endParaRPr lang="en-US"/>
          </a:p>
        </p:txBody>
      </p:sp>
      <p:sp>
        <p:nvSpPr>
          <p:cNvPr id="424032" name="Rectangle 96"/>
          <p:cNvSpPr>
            <a:spLocks noChangeArrowheads="1"/>
          </p:cNvSpPr>
          <p:nvPr/>
        </p:nvSpPr>
        <p:spPr bwMode="auto">
          <a:xfrm>
            <a:off x="1411288" y="3594100"/>
            <a:ext cx="2638425" cy="393700"/>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33" name="Rectangle 97"/>
          <p:cNvSpPr>
            <a:spLocks noChangeArrowheads="1"/>
          </p:cNvSpPr>
          <p:nvPr/>
        </p:nvSpPr>
        <p:spPr bwMode="auto">
          <a:xfrm>
            <a:off x="1411288" y="3738563"/>
            <a:ext cx="2640012" cy="249237"/>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34" name="Rectangle 98"/>
          <p:cNvSpPr>
            <a:spLocks noChangeArrowheads="1"/>
          </p:cNvSpPr>
          <p:nvPr/>
        </p:nvSpPr>
        <p:spPr bwMode="auto">
          <a:xfrm>
            <a:off x="2006600" y="3063875"/>
            <a:ext cx="1404938"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&lt;&lt;boundary&gt;&gt;</a:t>
            </a:r>
            <a:endParaRPr lang="en-US"/>
          </a:p>
        </p:txBody>
      </p:sp>
      <p:sp>
        <p:nvSpPr>
          <p:cNvPr id="424041" name="Rectangle 105"/>
          <p:cNvSpPr>
            <a:spLocks noChangeArrowheads="1"/>
          </p:cNvSpPr>
          <p:nvPr/>
        </p:nvSpPr>
        <p:spPr bwMode="auto">
          <a:xfrm>
            <a:off x="2820988" y="2697163"/>
            <a:ext cx="363631"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FF"/>
                </a:solidFill>
              </a:rPr>
              <a:t>0..1</a:t>
            </a:r>
            <a:endParaRPr lang="en-US">
              <a:solidFill>
                <a:srgbClr val="0000FF"/>
              </a:solidFill>
            </a:endParaRPr>
          </a:p>
        </p:txBody>
      </p:sp>
      <p:sp>
        <p:nvSpPr>
          <p:cNvPr id="424051" name="Rectangle 115"/>
          <p:cNvSpPr>
            <a:spLocks noChangeArrowheads="1"/>
          </p:cNvSpPr>
          <p:nvPr/>
        </p:nvSpPr>
        <p:spPr bwMode="auto">
          <a:xfrm>
            <a:off x="2768600" y="3990975"/>
            <a:ext cx="121246"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FF"/>
                </a:solidFill>
              </a:rPr>
              <a:t>1</a:t>
            </a:r>
            <a:endParaRPr lang="en-US">
              <a:solidFill>
                <a:srgbClr val="0000FF"/>
              </a:solidFill>
            </a:endParaRPr>
          </a:p>
        </p:txBody>
      </p:sp>
      <p:sp>
        <p:nvSpPr>
          <p:cNvPr id="424003" name="Rectangle 67"/>
          <p:cNvSpPr>
            <a:spLocks noChangeArrowheads="1"/>
          </p:cNvSpPr>
          <p:nvPr/>
        </p:nvSpPr>
        <p:spPr bwMode="auto">
          <a:xfrm>
            <a:off x="5035550" y="3001963"/>
            <a:ext cx="2400300" cy="998537"/>
          </a:xfrm>
          <a:prstGeom prst="rect">
            <a:avLst/>
          </a:prstGeom>
          <a:solidFill>
            <a:srgbClr val="FFFFCC"/>
          </a:solidFill>
          <a:ln w="12700">
            <a:solidFill>
              <a:srgbClr val="990033"/>
            </a:solidFill>
            <a:miter lim="800000"/>
            <a:headEnd/>
            <a:tailEnd/>
          </a:ln>
        </p:spPr>
        <p:txBody>
          <a:bodyPr/>
          <a:lstStyle/>
          <a:p>
            <a:endParaRPr lang="en-GB"/>
          </a:p>
        </p:txBody>
      </p:sp>
      <p:sp>
        <p:nvSpPr>
          <p:cNvPr id="424004" name="Rectangle 68"/>
          <p:cNvSpPr>
            <a:spLocks noChangeArrowheads="1"/>
          </p:cNvSpPr>
          <p:nvPr/>
        </p:nvSpPr>
        <p:spPr bwMode="auto">
          <a:xfrm>
            <a:off x="5164138" y="3324225"/>
            <a:ext cx="2209800"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CloseRegistrationForm</a:t>
            </a:r>
            <a:endParaRPr lang="en-US"/>
          </a:p>
        </p:txBody>
      </p:sp>
      <p:sp>
        <p:nvSpPr>
          <p:cNvPr id="424005" name="Rectangle 69"/>
          <p:cNvSpPr>
            <a:spLocks noChangeArrowheads="1"/>
          </p:cNvSpPr>
          <p:nvPr/>
        </p:nvSpPr>
        <p:spPr bwMode="auto">
          <a:xfrm>
            <a:off x="5035550" y="3598863"/>
            <a:ext cx="2400300" cy="401637"/>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06" name="Rectangle 70"/>
          <p:cNvSpPr>
            <a:spLocks noChangeArrowheads="1"/>
          </p:cNvSpPr>
          <p:nvPr/>
        </p:nvSpPr>
        <p:spPr bwMode="auto">
          <a:xfrm>
            <a:off x="5035550" y="3727450"/>
            <a:ext cx="2400300" cy="273050"/>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07" name="Rectangle 71"/>
          <p:cNvSpPr>
            <a:spLocks noChangeArrowheads="1"/>
          </p:cNvSpPr>
          <p:nvPr/>
        </p:nvSpPr>
        <p:spPr bwMode="auto">
          <a:xfrm>
            <a:off x="5551488" y="3067050"/>
            <a:ext cx="1404937"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&lt;&lt;boundary&gt;&gt;</a:t>
            </a:r>
            <a:endParaRPr lang="en-US"/>
          </a:p>
        </p:txBody>
      </p:sp>
      <p:sp>
        <p:nvSpPr>
          <p:cNvPr id="424014" name="Rectangle 78"/>
          <p:cNvSpPr>
            <a:spLocks noChangeArrowheads="1"/>
          </p:cNvSpPr>
          <p:nvPr/>
        </p:nvSpPr>
        <p:spPr bwMode="auto">
          <a:xfrm>
            <a:off x="6340475" y="2720975"/>
            <a:ext cx="363631"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FF"/>
                </a:solidFill>
              </a:rPr>
              <a:t>0..1</a:t>
            </a:r>
            <a:endParaRPr lang="en-US">
              <a:solidFill>
                <a:srgbClr val="0000FF"/>
              </a:solidFill>
            </a:endParaRPr>
          </a:p>
        </p:txBody>
      </p:sp>
      <p:sp>
        <p:nvSpPr>
          <p:cNvPr id="424015" name="Rectangle 79"/>
          <p:cNvSpPr>
            <a:spLocks noChangeArrowheads="1"/>
          </p:cNvSpPr>
          <p:nvPr/>
        </p:nvSpPr>
        <p:spPr bwMode="auto">
          <a:xfrm>
            <a:off x="4891088" y="4554538"/>
            <a:ext cx="2790825" cy="1077912"/>
          </a:xfrm>
          <a:prstGeom prst="rect">
            <a:avLst/>
          </a:prstGeom>
          <a:solidFill>
            <a:srgbClr val="FFFFCC"/>
          </a:solidFill>
          <a:ln w="12700">
            <a:solidFill>
              <a:srgbClr val="990033"/>
            </a:solidFill>
            <a:miter lim="800000"/>
            <a:headEnd/>
            <a:tailEnd/>
          </a:ln>
        </p:spPr>
        <p:txBody>
          <a:bodyPr/>
          <a:lstStyle/>
          <a:p>
            <a:endParaRPr lang="en-GB"/>
          </a:p>
        </p:txBody>
      </p:sp>
      <p:sp>
        <p:nvSpPr>
          <p:cNvPr id="424016" name="Rectangle 80"/>
          <p:cNvSpPr>
            <a:spLocks noChangeArrowheads="1"/>
          </p:cNvSpPr>
          <p:nvPr/>
        </p:nvSpPr>
        <p:spPr bwMode="auto">
          <a:xfrm>
            <a:off x="4970463" y="4859338"/>
            <a:ext cx="2643187"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CloseRegistrationController</a:t>
            </a:r>
            <a:endParaRPr lang="en-US"/>
          </a:p>
        </p:txBody>
      </p:sp>
      <p:sp>
        <p:nvSpPr>
          <p:cNvPr id="424017" name="Rectangle 81"/>
          <p:cNvSpPr>
            <a:spLocks noChangeArrowheads="1"/>
          </p:cNvSpPr>
          <p:nvPr/>
        </p:nvSpPr>
        <p:spPr bwMode="auto">
          <a:xfrm>
            <a:off x="4891088" y="5149850"/>
            <a:ext cx="2792412" cy="482600"/>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18" name="Rectangle 82"/>
          <p:cNvSpPr>
            <a:spLocks noChangeArrowheads="1"/>
          </p:cNvSpPr>
          <p:nvPr/>
        </p:nvSpPr>
        <p:spPr bwMode="auto">
          <a:xfrm>
            <a:off x="4891088" y="5278438"/>
            <a:ext cx="2789237" cy="354012"/>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19" name="Rectangle 83"/>
          <p:cNvSpPr>
            <a:spLocks noChangeArrowheads="1"/>
          </p:cNvSpPr>
          <p:nvPr/>
        </p:nvSpPr>
        <p:spPr bwMode="auto">
          <a:xfrm>
            <a:off x="5664200" y="4602163"/>
            <a:ext cx="1150938"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&lt;&lt;control&gt;&gt;</a:t>
            </a:r>
            <a:endParaRPr lang="en-US"/>
          </a:p>
        </p:txBody>
      </p:sp>
      <p:sp>
        <p:nvSpPr>
          <p:cNvPr id="424042" name="Rectangle 106"/>
          <p:cNvSpPr>
            <a:spLocks noChangeArrowheads="1"/>
          </p:cNvSpPr>
          <p:nvPr/>
        </p:nvSpPr>
        <p:spPr bwMode="auto">
          <a:xfrm>
            <a:off x="1555750" y="4559300"/>
            <a:ext cx="2271713" cy="1084263"/>
          </a:xfrm>
          <a:prstGeom prst="rect">
            <a:avLst/>
          </a:prstGeom>
          <a:solidFill>
            <a:srgbClr val="FFFFCC"/>
          </a:solidFill>
          <a:ln w="12700">
            <a:solidFill>
              <a:srgbClr val="990033"/>
            </a:solidFill>
            <a:miter lim="800000"/>
            <a:headEnd/>
            <a:tailEnd/>
          </a:ln>
        </p:spPr>
        <p:txBody>
          <a:bodyPr/>
          <a:lstStyle/>
          <a:p>
            <a:endParaRPr lang="en-GB"/>
          </a:p>
        </p:txBody>
      </p:sp>
      <p:sp>
        <p:nvSpPr>
          <p:cNvPr id="424043" name="Rectangle 107"/>
          <p:cNvSpPr>
            <a:spLocks noChangeArrowheads="1"/>
          </p:cNvSpPr>
          <p:nvPr/>
        </p:nvSpPr>
        <p:spPr bwMode="auto">
          <a:xfrm>
            <a:off x="1684338" y="4851400"/>
            <a:ext cx="2090737"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RegistrationController</a:t>
            </a:r>
            <a:endParaRPr lang="en-US"/>
          </a:p>
        </p:txBody>
      </p:sp>
      <p:sp>
        <p:nvSpPr>
          <p:cNvPr id="424044" name="Rectangle 108"/>
          <p:cNvSpPr>
            <a:spLocks noChangeArrowheads="1"/>
          </p:cNvSpPr>
          <p:nvPr/>
        </p:nvSpPr>
        <p:spPr bwMode="auto">
          <a:xfrm>
            <a:off x="1555750" y="5156200"/>
            <a:ext cx="2271713" cy="487363"/>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45" name="Rectangle 109"/>
          <p:cNvSpPr>
            <a:spLocks noChangeArrowheads="1"/>
          </p:cNvSpPr>
          <p:nvPr/>
        </p:nvSpPr>
        <p:spPr bwMode="auto">
          <a:xfrm>
            <a:off x="1555750" y="5283200"/>
            <a:ext cx="2271713" cy="360363"/>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4046" name="Rectangle 110"/>
          <p:cNvSpPr>
            <a:spLocks noChangeArrowheads="1"/>
          </p:cNvSpPr>
          <p:nvPr/>
        </p:nvSpPr>
        <p:spPr bwMode="auto">
          <a:xfrm>
            <a:off x="2119313" y="4594225"/>
            <a:ext cx="1150937"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&lt;&lt;control&gt;&gt;</a:t>
            </a:r>
            <a:endParaRPr lang="en-US"/>
          </a:p>
        </p:txBody>
      </p:sp>
      <p:sp>
        <p:nvSpPr>
          <p:cNvPr id="424050" name="Rectangle 114"/>
          <p:cNvSpPr>
            <a:spLocks noChangeArrowheads="1"/>
          </p:cNvSpPr>
          <p:nvPr/>
        </p:nvSpPr>
        <p:spPr bwMode="auto">
          <a:xfrm>
            <a:off x="2755900" y="4271963"/>
            <a:ext cx="121246"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FF"/>
                </a:solidFill>
              </a:rPr>
              <a:t>1</a:t>
            </a:r>
            <a:endParaRPr lang="en-US">
              <a:solidFill>
                <a:srgbClr val="0000FF"/>
              </a:solidFill>
            </a:endParaRPr>
          </a:p>
        </p:txBody>
      </p:sp>
      <p:sp>
        <p:nvSpPr>
          <p:cNvPr id="424062" name="Line 126"/>
          <p:cNvSpPr>
            <a:spLocks noChangeShapeType="1"/>
          </p:cNvSpPr>
          <p:nvPr/>
        </p:nvSpPr>
        <p:spPr bwMode="auto">
          <a:xfrm flipH="1">
            <a:off x="2676525" y="2493963"/>
            <a:ext cx="0" cy="493712"/>
          </a:xfrm>
          <a:prstGeom prst="line">
            <a:avLst/>
          </a:prstGeom>
          <a:noFill/>
          <a:ln w="9525">
            <a:solidFill>
              <a:schemeClr val="tx1"/>
            </a:solidFill>
            <a:round/>
            <a:headEnd/>
            <a:tailEnd type="arrow" w="lg" len="med"/>
          </a:ln>
          <a:extLst>
            <a:ext uri="{909E8E84-426E-40dd-AFC4-6F175D3DCCD1}">
              <a14:hiddenFill xmlns="" xmlns:a14="http://schemas.microsoft.com/office/drawing/2010/main">
                <a:noFill/>
              </a14:hiddenFill>
            </a:ext>
          </a:extLst>
        </p:spPr>
        <p:txBody>
          <a:bodyPr/>
          <a:lstStyle/>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Line 4"/>
          <p:cNvSpPr>
            <a:spLocks noChangeShapeType="1"/>
          </p:cNvSpPr>
          <p:nvPr/>
        </p:nvSpPr>
        <p:spPr bwMode="auto">
          <a:xfrm flipV="1">
            <a:off x="6477000" y="3400425"/>
            <a:ext cx="0" cy="409575"/>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87429" name="Line 5"/>
          <p:cNvSpPr>
            <a:spLocks noChangeShapeType="1"/>
          </p:cNvSpPr>
          <p:nvPr/>
        </p:nvSpPr>
        <p:spPr bwMode="auto">
          <a:xfrm flipH="1" flipV="1">
            <a:off x="3336925" y="3565525"/>
            <a:ext cx="1588" cy="247650"/>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87430" name="Line 6"/>
          <p:cNvSpPr>
            <a:spLocks noChangeShapeType="1"/>
          </p:cNvSpPr>
          <p:nvPr/>
        </p:nvSpPr>
        <p:spPr bwMode="auto">
          <a:xfrm flipV="1">
            <a:off x="1989138" y="3562350"/>
            <a:ext cx="1587" cy="303213"/>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87433" name="Rectangle 9"/>
          <p:cNvSpPr>
            <a:spLocks noChangeArrowheads="1"/>
          </p:cNvSpPr>
          <p:nvPr/>
        </p:nvSpPr>
        <p:spPr bwMode="auto">
          <a:xfrm>
            <a:off x="1403350" y="3798888"/>
            <a:ext cx="1192213" cy="652462"/>
          </a:xfrm>
          <a:prstGeom prst="rect">
            <a:avLst/>
          </a:prstGeom>
          <a:solidFill>
            <a:srgbClr val="FFFFCC"/>
          </a:solidFill>
          <a:ln w="0">
            <a:solidFill>
              <a:srgbClr val="990033"/>
            </a:solidFill>
            <a:miter lim="800000"/>
            <a:headEnd/>
            <a:tailEnd/>
          </a:ln>
        </p:spPr>
        <p:txBody>
          <a:bodyPr/>
          <a:lstStyle/>
          <a:p>
            <a:endParaRPr lang="en-GB"/>
          </a:p>
        </p:txBody>
      </p:sp>
      <p:sp>
        <p:nvSpPr>
          <p:cNvPr id="487434" name="Rectangle 10"/>
          <p:cNvSpPr>
            <a:spLocks noChangeArrowheads="1"/>
          </p:cNvSpPr>
          <p:nvPr/>
        </p:nvSpPr>
        <p:spPr bwMode="auto">
          <a:xfrm>
            <a:off x="1465263" y="4024313"/>
            <a:ext cx="1069178"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FulltimeStudent</a:t>
            </a:r>
            <a:endParaRPr lang="en-US">
              <a:solidFill>
                <a:srgbClr val="0000FF"/>
              </a:solidFill>
              <a:latin typeface="ZapfHumnst BT" charset="0"/>
            </a:endParaRPr>
          </a:p>
        </p:txBody>
      </p:sp>
      <p:sp>
        <p:nvSpPr>
          <p:cNvPr id="487435" name="Rectangle 11"/>
          <p:cNvSpPr>
            <a:spLocks noChangeArrowheads="1"/>
          </p:cNvSpPr>
          <p:nvPr/>
        </p:nvSpPr>
        <p:spPr bwMode="auto">
          <a:xfrm>
            <a:off x="1403350" y="4214813"/>
            <a:ext cx="1192213" cy="236537"/>
          </a:xfrm>
          <a:prstGeom prst="rect">
            <a:avLst/>
          </a:prstGeom>
          <a:solidFill>
            <a:srgbClr val="FFFFCC"/>
          </a:solidFill>
          <a:ln w="0">
            <a:solidFill>
              <a:srgbClr val="990033"/>
            </a:solidFill>
            <a:miter lim="800000"/>
            <a:headEnd/>
            <a:tailEnd/>
          </a:ln>
        </p:spPr>
        <p:txBody>
          <a:bodyPr/>
          <a:lstStyle/>
          <a:p>
            <a:endParaRPr lang="en-GB"/>
          </a:p>
        </p:txBody>
      </p:sp>
      <p:sp>
        <p:nvSpPr>
          <p:cNvPr id="487436" name="Rectangle 12"/>
          <p:cNvSpPr>
            <a:spLocks noChangeArrowheads="1"/>
          </p:cNvSpPr>
          <p:nvPr/>
        </p:nvSpPr>
        <p:spPr bwMode="auto">
          <a:xfrm>
            <a:off x="1403350" y="4294188"/>
            <a:ext cx="1192213" cy="157162"/>
          </a:xfrm>
          <a:prstGeom prst="rect">
            <a:avLst/>
          </a:prstGeom>
          <a:solidFill>
            <a:srgbClr val="FFFFCC"/>
          </a:solidFill>
          <a:ln w="0">
            <a:solidFill>
              <a:srgbClr val="990033"/>
            </a:solidFill>
            <a:miter lim="800000"/>
            <a:headEnd/>
            <a:tailEnd/>
          </a:ln>
        </p:spPr>
        <p:txBody>
          <a:bodyPr/>
          <a:lstStyle/>
          <a:p>
            <a:endParaRPr lang="en-GB"/>
          </a:p>
        </p:txBody>
      </p:sp>
      <p:sp>
        <p:nvSpPr>
          <p:cNvPr id="487437" name="Rectangle 13"/>
          <p:cNvSpPr>
            <a:spLocks noChangeArrowheads="1"/>
          </p:cNvSpPr>
          <p:nvPr/>
        </p:nvSpPr>
        <p:spPr bwMode="auto">
          <a:xfrm>
            <a:off x="1639888" y="3843338"/>
            <a:ext cx="727287"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sp>
        <p:nvSpPr>
          <p:cNvPr id="487438" name="Rectangle 14"/>
          <p:cNvSpPr>
            <a:spLocks noChangeArrowheads="1"/>
          </p:cNvSpPr>
          <p:nvPr/>
        </p:nvSpPr>
        <p:spPr bwMode="auto">
          <a:xfrm>
            <a:off x="2686050" y="3803650"/>
            <a:ext cx="1260475" cy="652463"/>
          </a:xfrm>
          <a:prstGeom prst="rect">
            <a:avLst/>
          </a:prstGeom>
          <a:solidFill>
            <a:srgbClr val="FFFFCC"/>
          </a:solidFill>
          <a:ln w="0">
            <a:solidFill>
              <a:srgbClr val="990033"/>
            </a:solidFill>
            <a:miter lim="800000"/>
            <a:headEnd/>
            <a:tailEnd/>
          </a:ln>
        </p:spPr>
        <p:txBody>
          <a:bodyPr/>
          <a:lstStyle/>
          <a:p>
            <a:endParaRPr lang="en-GB"/>
          </a:p>
        </p:txBody>
      </p:sp>
      <p:sp>
        <p:nvSpPr>
          <p:cNvPr id="487439" name="Rectangle 15"/>
          <p:cNvSpPr>
            <a:spLocks noChangeArrowheads="1"/>
          </p:cNvSpPr>
          <p:nvPr/>
        </p:nvSpPr>
        <p:spPr bwMode="auto">
          <a:xfrm>
            <a:off x="2770188" y="4029075"/>
            <a:ext cx="1103442"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ParttimeStudent</a:t>
            </a:r>
            <a:endParaRPr lang="en-US">
              <a:solidFill>
                <a:srgbClr val="0000FF"/>
              </a:solidFill>
              <a:latin typeface="ZapfHumnst BT" charset="0"/>
            </a:endParaRPr>
          </a:p>
        </p:txBody>
      </p:sp>
      <p:sp>
        <p:nvSpPr>
          <p:cNvPr id="487440" name="Rectangle 16"/>
          <p:cNvSpPr>
            <a:spLocks noChangeArrowheads="1"/>
          </p:cNvSpPr>
          <p:nvPr/>
        </p:nvSpPr>
        <p:spPr bwMode="auto">
          <a:xfrm>
            <a:off x="2686050" y="4219575"/>
            <a:ext cx="1260475" cy="236538"/>
          </a:xfrm>
          <a:prstGeom prst="rect">
            <a:avLst/>
          </a:prstGeom>
          <a:solidFill>
            <a:srgbClr val="FFFFCC"/>
          </a:solidFill>
          <a:ln w="0">
            <a:solidFill>
              <a:srgbClr val="990033"/>
            </a:solidFill>
            <a:miter lim="800000"/>
            <a:headEnd/>
            <a:tailEnd/>
          </a:ln>
        </p:spPr>
        <p:txBody>
          <a:bodyPr/>
          <a:lstStyle/>
          <a:p>
            <a:endParaRPr lang="en-GB"/>
          </a:p>
        </p:txBody>
      </p:sp>
      <p:sp>
        <p:nvSpPr>
          <p:cNvPr id="487441" name="Rectangle 17"/>
          <p:cNvSpPr>
            <a:spLocks noChangeArrowheads="1"/>
          </p:cNvSpPr>
          <p:nvPr/>
        </p:nvSpPr>
        <p:spPr bwMode="auto">
          <a:xfrm>
            <a:off x="2686050" y="4298950"/>
            <a:ext cx="1260475" cy="157163"/>
          </a:xfrm>
          <a:prstGeom prst="rect">
            <a:avLst/>
          </a:prstGeom>
          <a:solidFill>
            <a:srgbClr val="FFFFCC"/>
          </a:solidFill>
          <a:ln w="0">
            <a:solidFill>
              <a:srgbClr val="990033"/>
            </a:solidFill>
            <a:miter lim="800000"/>
            <a:headEnd/>
            <a:tailEnd/>
          </a:ln>
        </p:spPr>
        <p:txBody>
          <a:bodyPr/>
          <a:lstStyle/>
          <a:p>
            <a:endParaRPr lang="en-GB"/>
          </a:p>
        </p:txBody>
      </p:sp>
      <p:sp>
        <p:nvSpPr>
          <p:cNvPr id="487442" name="Rectangle 18"/>
          <p:cNvSpPr>
            <a:spLocks noChangeArrowheads="1"/>
          </p:cNvSpPr>
          <p:nvPr/>
        </p:nvSpPr>
        <p:spPr bwMode="auto">
          <a:xfrm>
            <a:off x="2967038" y="3848100"/>
            <a:ext cx="727287"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sp>
        <p:nvSpPr>
          <p:cNvPr id="487443" name="Rectangle 19"/>
          <p:cNvSpPr>
            <a:spLocks noChangeArrowheads="1"/>
          </p:cNvSpPr>
          <p:nvPr/>
        </p:nvSpPr>
        <p:spPr bwMode="auto">
          <a:xfrm>
            <a:off x="5475288" y="3702050"/>
            <a:ext cx="2041525" cy="663575"/>
          </a:xfrm>
          <a:prstGeom prst="rect">
            <a:avLst/>
          </a:prstGeom>
          <a:solidFill>
            <a:srgbClr val="FFFFCC"/>
          </a:solidFill>
          <a:ln w="0">
            <a:solidFill>
              <a:srgbClr val="990033"/>
            </a:solidFill>
            <a:miter lim="800000"/>
            <a:headEnd/>
            <a:tailEnd/>
          </a:ln>
        </p:spPr>
        <p:txBody>
          <a:bodyPr/>
          <a:lstStyle/>
          <a:p>
            <a:endParaRPr lang="en-GB"/>
          </a:p>
        </p:txBody>
      </p:sp>
      <p:sp>
        <p:nvSpPr>
          <p:cNvPr id="487444" name="Rectangle 20"/>
          <p:cNvSpPr>
            <a:spLocks noChangeArrowheads="1"/>
          </p:cNvSpPr>
          <p:nvPr/>
        </p:nvSpPr>
        <p:spPr bwMode="auto">
          <a:xfrm>
            <a:off x="5529263" y="3927475"/>
            <a:ext cx="197304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PrimaryScheduleOfferingInfo</a:t>
            </a:r>
            <a:endParaRPr lang="en-US">
              <a:solidFill>
                <a:srgbClr val="0000FF"/>
              </a:solidFill>
              <a:latin typeface="ZapfHumnst BT" charset="0"/>
            </a:endParaRPr>
          </a:p>
        </p:txBody>
      </p:sp>
      <p:sp>
        <p:nvSpPr>
          <p:cNvPr id="487445" name="Rectangle 21"/>
          <p:cNvSpPr>
            <a:spLocks noChangeArrowheads="1"/>
          </p:cNvSpPr>
          <p:nvPr/>
        </p:nvSpPr>
        <p:spPr bwMode="auto">
          <a:xfrm>
            <a:off x="5475288" y="4105275"/>
            <a:ext cx="2041525" cy="260350"/>
          </a:xfrm>
          <a:prstGeom prst="rect">
            <a:avLst/>
          </a:prstGeom>
          <a:solidFill>
            <a:srgbClr val="FFFFCC"/>
          </a:solidFill>
          <a:ln w="0">
            <a:solidFill>
              <a:srgbClr val="990033"/>
            </a:solidFill>
            <a:miter lim="800000"/>
            <a:headEnd/>
            <a:tailEnd/>
          </a:ln>
        </p:spPr>
        <p:txBody>
          <a:bodyPr/>
          <a:lstStyle/>
          <a:p>
            <a:endParaRPr lang="en-GB"/>
          </a:p>
        </p:txBody>
      </p:sp>
      <p:sp>
        <p:nvSpPr>
          <p:cNvPr id="487446" name="Rectangle 22"/>
          <p:cNvSpPr>
            <a:spLocks noChangeArrowheads="1"/>
          </p:cNvSpPr>
          <p:nvPr/>
        </p:nvSpPr>
        <p:spPr bwMode="auto">
          <a:xfrm>
            <a:off x="5475288" y="4208463"/>
            <a:ext cx="2041525" cy="157162"/>
          </a:xfrm>
          <a:prstGeom prst="rect">
            <a:avLst/>
          </a:prstGeom>
          <a:solidFill>
            <a:srgbClr val="FFFFCC"/>
          </a:solidFill>
          <a:ln w="0">
            <a:solidFill>
              <a:srgbClr val="990033"/>
            </a:solidFill>
            <a:miter lim="800000"/>
            <a:headEnd/>
            <a:tailEnd/>
          </a:ln>
        </p:spPr>
        <p:txBody>
          <a:bodyPr/>
          <a:lstStyle/>
          <a:p>
            <a:endParaRPr lang="en-GB"/>
          </a:p>
        </p:txBody>
      </p:sp>
      <p:sp>
        <p:nvSpPr>
          <p:cNvPr id="487447" name="Rectangle 23"/>
          <p:cNvSpPr>
            <a:spLocks noChangeArrowheads="1"/>
          </p:cNvSpPr>
          <p:nvPr/>
        </p:nvSpPr>
        <p:spPr bwMode="auto">
          <a:xfrm>
            <a:off x="6116638" y="3748088"/>
            <a:ext cx="727287"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sp>
        <p:nvSpPr>
          <p:cNvPr id="487448" name="Rectangle 24"/>
          <p:cNvSpPr>
            <a:spLocks noChangeArrowheads="1"/>
          </p:cNvSpPr>
          <p:nvPr/>
        </p:nvSpPr>
        <p:spPr bwMode="auto">
          <a:xfrm>
            <a:off x="5700713" y="2511425"/>
            <a:ext cx="1604962" cy="663575"/>
          </a:xfrm>
          <a:prstGeom prst="rect">
            <a:avLst/>
          </a:prstGeom>
          <a:solidFill>
            <a:srgbClr val="FFFFCC"/>
          </a:solidFill>
          <a:ln w="0">
            <a:solidFill>
              <a:srgbClr val="990033"/>
            </a:solidFill>
            <a:miter lim="800000"/>
            <a:headEnd/>
            <a:tailEnd/>
          </a:ln>
        </p:spPr>
        <p:txBody>
          <a:bodyPr/>
          <a:lstStyle/>
          <a:p>
            <a:endParaRPr lang="en-GB"/>
          </a:p>
        </p:txBody>
      </p:sp>
      <p:sp>
        <p:nvSpPr>
          <p:cNvPr id="487449" name="Rectangle 25"/>
          <p:cNvSpPr>
            <a:spLocks noChangeArrowheads="1"/>
          </p:cNvSpPr>
          <p:nvPr/>
        </p:nvSpPr>
        <p:spPr bwMode="auto">
          <a:xfrm>
            <a:off x="5789613" y="2735263"/>
            <a:ext cx="144300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ScheduleOfferingInfo</a:t>
            </a:r>
            <a:endParaRPr lang="en-US">
              <a:solidFill>
                <a:srgbClr val="0000FF"/>
              </a:solidFill>
              <a:latin typeface="ZapfHumnst BT" charset="0"/>
            </a:endParaRPr>
          </a:p>
        </p:txBody>
      </p:sp>
      <p:sp>
        <p:nvSpPr>
          <p:cNvPr id="487450" name="Rectangle 26"/>
          <p:cNvSpPr>
            <a:spLocks noChangeArrowheads="1"/>
          </p:cNvSpPr>
          <p:nvPr/>
        </p:nvSpPr>
        <p:spPr bwMode="auto">
          <a:xfrm>
            <a:off x="5700713" y="2927350"/>
            <a:ext cx="1604962" cy="247650"/>
          </a:xfrm>
          <a:prstGeom prst="rect">
            <a:avLst/>
          </a:prstGeom>
          <a:solidFill>
            <a:srgbClr val="FFFFCC"/>
          </a:solidFill>
          <a:ln w="0">
            <a:solidFill>
              <a:srgbClr val="990033"/>
            </a:solidFill>
            <a:miter lim="800000"/>
            <a:headEnd/>
            <a:tailEnd/>
          </a:ln>
        </p:spPr>
        <p:txBody>
          <a:bodyPr/>
          <a:lstStyle/>
          <a:p>
            <a:endParaRPr lang="en-GB"/>
          </a:p>
        </p:txBody>
      </p:sp>
      <p:sp>
        <p:nvSpPr>
          <p:cNvPr id="487451" name="Rectangle 27"/>
          <p:cNvSpPr>
            <a:spLocks noChangeArrowheads="1"/>
          </p:cNvSpPr>
          <p:nvPr/>
        </p:nvSpPr>
        <p:spPr bwMode="auto">
          <a:xfrm>
            <a:off x="5700713" y="3017838"/>
            <a:ext cx="1604962" cy="157162"/>
          </a:xfrm>
          <a:prstGeom prst="rect">
            <a:avLst/>
          </a:prstGeom>
          <a:solidFill>
            <a:srgbClr val="FFFFCC"/>
          </a:solidFill>
          <a:ln w="0">
            <a:solidFill>
              <a:srgbClr val="990033"/>
            </a:solidFill>
            <a:miter lim="800000"/>
            <a:headEnd/>
            <a:tailEnd/>
          </a:ln>
        </p:spPr>
        <p:txBody>
          <a:bodyPr/>
          <a:lstStyle/>
          <a:p>
            <a:endParaRPr lang="en-GB"/>
          </a:p>
        </p:txBody>
      </p:sp>
      <p:sp>
        <p:nvSpPr>
          <p:cNvPr id="487452" name="Rectangle 28"/>
          <p:cNvSpPr>
            <a:spLocks noChangeArrowheads="1"/>
          </p:cNvSpPr>
          <p:nvPr/>
        </p:nvSpPr>
        <p:spPr bwMode="auto">
          <a:xfrm>
            <a:off x="6134100" y="2555875"/>
            <a:ext cx="727287"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grpSp>
        <p:nvGrpSpPr>
          <p:cNvPr id="487453" name="Group 29"/>
          <p:cNvGrpSpPr>
            <a:grpSpLocks/>
          </p:cNvGrpSpPr>
          <p:nvPr/>
        </p:nvGrpSpPr>
        <p:grpSpPr bwMode="auto">
          <a:xfrm>
            <a:off x="2262188" y="2436813"/>
            <a:ext cx="798512" cy="652462"/>
            <a:chOff x="1400" y="479"/>
            <a:chExt cx="503" cy="411"/>
          </a:xfrm>
        </p:grpSpPr>
        <p:sp>
          <p:nvSpPr>
            <p:cNvPr id="487454" name="Rectangle 30"/>
            <p:cNvSpPr>
              <a:spLocks noChangeArrowheads="1"/>
            </p:cNvSpPr>
            <p:nvPr/>
          </p:nvSpPr>
          <p:spPr bwMode="auto">
            <a:xfrm>
              <a:off x="1400" y="479"/>
              <a:ext cx="503" cy="411"/>
            </a:xfrm>
            <a:prstGeom prst="rect">
              <a:avLst/>
            </a:prstGeom>
            <a:solidFill>
              <a:srgbClr val="FFFFCC"/>
            </a:solidFill>
            <a:ln w="0">
              <a:solidFill>
                <a:srgbClr val="990033"/>
              </a:solidFill>
              <a:miter lim="800000"/>
              <a:headEnd/>
              <a:tailEnd/>
            </a:ln>
          </p:spPr>
          <p:txBody>
            <a:bodyPr/>
            <a:lstStyle/>
            <a:p>
              <a:endParaRPr lang="en-GB"/>
            </a:p>
          </p:txBody>
        </p:sp>
        <p:sp>
          <p:nvSpPr>
            <p:cNvPr id="487455" name="Rectangle 31"/>
            <p:cNvSpPr>
              <a:spLocks noChangeArrowheads="1"/>
            </p:cNvSpPr>
            <p:nvPr/>
          </p:nvSpPr>
          <p:spPr bwMode="auto">
            <a:xfrm>
              <a:off x="1492" y="621"/>
              <a:ext cx="334"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Student</a:t>
              </a:r>
              <a:endParaRPr lang="en-US">
                <a:solidFill>
                  <a:srgbClr val="0000FF"/>
                </a:solidFill>
                <a:latin typeface="ZapfHumnst BT" charset="0"/>
              </a:endParaRPr>
            </a:p>
          </p:txBody>
        </p:sp>
        <p:sp>
          <p:nvSpPr>
            <p:cNvPr id="487456" name="Rectangle 32"/>
            <p:cNvSpPr>
              <a:spLocks noChangeArrowheads="1"/>
            </p:cNvSpPr>
            <p:nvPr/>
          </p:nvSpPr>
          <p:spPr bwMode="auto">
            <a:xfrm>
              <a:off x="1400" y="741"/>
              <a:ext cx="503" cy="149"/>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87457" name="Rectangle 33"/>
            <p:cNvSpPr>
              <a:spLocks noChangeArrowheads="1"/>
            </p:cNvSpPr>
            <p:nvPr/>
          </p:nvSpPr>
          <p:spPr bwMode="auto">
            <a:xfrm>
              <a:off x="1400" y="798"/>
              <a:ext cx="503" cy="92"/>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87458" name="Rectangle 34"/>
            <p:cNvSpPr>
              <a:spLocks noChangeArrowheads="1"/>
            </p:cNvSpPr>
            <p:nvPr/>
          </p:nvSpPr>
          <p:spPr bwMode="auto">
            <a:xfrm>
              <a:off x="1428" y="508"/>
              <a:ext cx="458"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grpSp>
      <p:sp>
        <p:nvSpPr>
          <p:cNvPr id="487479" name="Freeform 55"/>
          <p:cNvSpPr>
            <a:spLocks/>
          </p:cNvSpPr>
          <p:nvPr/>
        </p:nvSpPr>
        <p:spPr bwMode="auto">
          <a:xfrm>
            <a:off x="6397625" y="3175000"/>
            <a:ext cx="158750" cy="225425"/>
          </a:xfrm>
          <a:custGeom>
            <a:avLst/>
            <a:gdLst>
              <a:gd name="T0" fmla="*/ 50 w 100"/>
              <a:gd name="T1" fmla="*/ 0 h 142"/>
              <a:gd name="T2" fmla="*/ 100 w 100"/>
              <a:gd name="T3" fmla="*/ 142 h 142"/>
              <a:gd name="T4" fmla="*/ 0 w 100"/>
              <a:gd name="T5" fmla="*/ 142 h 142"/>
              <a:gd name="T6" fmla="*/ 50 w 100"/>
              <a:gd name="T7" fmla="*/ 0 h 142"/>
            </a:gdLst>
            <a:ahLst/>
            <a:cxnLst>
              <a:cxn ang="0">
                <a:pos x="T0" y="T1"/>
              </a:cxn>
              <a:cxn ang="0">
                <a:pos x="T2" y="T3"/>
              </a:cxn>
              <a:cxn ang="0">
                <a:pos x="T4" y="T5"/>
              </a:cxn>
              <a:cxn ang="0">
                <a:pos x="T6" y="T7"/>
              </a:cxn>
            </a:cxnLst>
            <a:rect l="0" t="0" r="r" b="b"/>
            <a:pathLst>
              <a:path w="100" h="142">
                <a:moveTo>
                  <a:pt x="50" y="0"/>
                </a:moveTo>
                <a:lnTo>
                  <a:pt x="100" y="142"/>
                </a:lnTo>
                <a:lnTo>
                  <a:pt x="0" y="142"/>
                </a:lnTo>
                <a:lnTo>
                  <a:pt x="50" y="0"/>
                </a:lnTo>
                <a:close/>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87480" name="Line 56"/>
          <p:cNvSpPr>
            <a:spLocks noChangeShapeType="1"/>
          </p:cNvSpPr>
          <p:nvPr/>
        </p:nvSpPr>
        <p:spPr bwMode="auto">
          <a:xfrm flipV="1">
            <a:off x="2652713" y="3316288"/>
            <a:ext cx="0" cy="246062"/>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87481" name="Line 57"/>
          <p:cNvSpPr>
            <a:spLocks noChangeShapeType="1"/>
          </p:cNvSpPr>
          <p:nvPr/>
        </p:nvSpPr>
        <p:spPr bwMode="auto">
          <a:xfrm>
            <a:off x="1989138" y="3562350"/>
            <a:ext cx="1349375" cy="1588"/>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87482" name="Freeform 58"/>
          <p:cNvSpPr>
            <a:spLocks/>
          </p:cNvSpPr>
          <p:nvPr/>
        </p:nvSpPr>
        <p:spPr bwMode="auto">
          <a:xfrm>
            <a:off x="2573338" y="3100388"/>
            <a:ext cx="157162" cy="214312"/>
          </a:xfrm>
          <a:custGeom>
            <a:avLst/>
            <a:gdLst>
              <a:gd name="T0" fmla="*/ 50 w 99"/>
              <a:gd name="T1" fmla="*/ 0 h 135"/>
              <a:gd name="T2" fmla="*/ 99 w 99"/>
              <a:gd name="T3" fmla="*/ 135 h 135"/>
              <a:gd name="T4" fmla="*/ 0 w 99"/>
              <a:gd name="T5" fmla="*/ 135 h 135"/>
              <a:gd name="T6" fmla="*/ 50 w 99"/>
              <a:gd name="T7" fmla="*/ 0 h 135"/>
            </a:gdLst>
            <a:ahLst/>
            <a:cxnLst>
              <a:cxn ang="0">
                <a:pos x="T0" y="T1"/>
              </a:cxn>
              <a:cxn ang="0">
                <a:pos x="T2" y="T3"/>
              </a:cxn>
              <a:cxn ang="0">
                <a:pos x="T4" y="T5"/>
              </a:cxn>
              <a:cxn ang="0">
                <a:pos x="T6" y="T7"/>
              </a:cxn>
            </a:cxnLst>
            <a:rect l="0" t="0" r="r" b="b"/>
            <a:pathLst>
              <a:path w="99" h="135">
                <a:moveTo>
                  <a:pt x="50" y="0"/>
                </a:moveTo>
                <a:lnTo>
                  <a:pt x="99" y="135"/>
                </a:lnTo>
                <a:lnTo>
                  <a:pt x="0" y="135"/>
                </a:lnTo>
                <a:lnTo>
                  <a:pt x="50" y="0"/>
                </a:lnTo>
                <a:close/>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87524" name="Rectangle 100"/>
          <p:cNvSpPr>
            <a:spLocks noGrp="1" noChangeArrowheads="1"/>
          </p:cNvSpPr>
          <p:nvPr>
            <p:ph type="title"/>
          </p:nvPr>
        </p:nvSpPr>
        <p:spPr>
          <a:noFill/>
          <a:ln/>
        </p:spPr>
        <p:txBody>
          <a:bodyPr>
            <a:noAutofit/>
          </a:bodyPr>
          <a:lstStyle/>
          <a:p>
            <a:r>
              <a:rPr lang="en-US" sz="3200"/>
              <a:t>Ví dụ: University Artifacts Package: Generalization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5" name="Line 7"/>
          <p:cNvSpPr>
            <a:spLocks noChangeShapeType="1"/>
          </p:cNvSpPr>
          <p:nvPr/>
        </p:nvSpPr>
        <p:spPr bwMode="auto">
          <a:xfrm flipH="1">
            <a:off x="3630613" y="4257675"/>
            <a:ext cx="2693987" cy="1588"/>
          </a:xfrm>
          <a:prstGeom prst="line">
            <a:avLst/>
          </a:prstGeom>
          <a:noFill/>
          <a:ln w="9525">
            <a:solidFill>
              <a:schemeClr val="tx1"/>
            </a:solidFill>
            <a:round/>
            <a:headEnd type="arrow" w="lg" len="med"/>
            <a:tailEnd/>
          </a:ln>
          <a:extLst>
            <a:ext uri="{909E8E84-426E-40dd-AFC4-6F175D3DCCD1}">
              <a14:hiddenFill xmlns="" xmlns:a14="http://schemas.microsoft.com/office/drawing/2010/main">
                <a:noFill/>
              </a14:hiddenFill>
            </a:ext>
          </a:extLst>
        </p:spPr>
        <p:txBody>
          <a:bodyPr/>
          <a:lstStyle/>
          <a:p>
            <a:endParaRPr lang="en-GB"/>
          </a:p>
        </p:txBody>
      </p:sp>
      <p:grpSp>
        <p:nvGrpSpPr>
          <p:cNvPr id="488477" name="Group 29"/>
          <p:cNvGrpSpPr>
            <a:grpSpLocks/>
          </p:cNvGrpSpPr>
          <p:nvPr/>
        </p:nvGrpSpPr>
        <p:grpSpPr bwMode="auto">
          <a:xfrm>
            <a:off x="1081088" y="1846263"/>
            <a:ext cx="798512" cy="652462"/>
            <a:chOff x="1400" y="479"/>
            <a:chExt cx="503" cy="411"/>
          </a:xfrm>
        </p:grpSpPr>
        <p:sp>
          <p:nvSpPr>
            <p:cNvPr id="488478" name="Rectangle 30"/>
            <p:cNvSpPr>
              <a:spLocks noChangeArrowheads="1"/>
            </p:cNvSpPr>
            <p:nvPr/>
          </p:nvSpPr>
          <p:spPr bwMode="auto">
            <a:xfrm>
              <a:off x="1400" y="479"/>
              <a:ext cx="503" cy="411"/>
            </a:xfrm>
            <a:prstGeom prst="rect">
              <a:avLst/>
            </a:prstGeom>
            <a:solidFill>
              <a:srgbClr val="FFFFCC"/>
            </a:solidFill>
            <a:ln w="0">
              <a:solidFill>
                <a:srgbClr val="990033"/>
              </a:solidFill>
              <a:miter lim="800000"/>
              <a:headEnd/>
              <a:tailEnd/>
            </a:ln>
          </p:spPr>
          <p:txBody>
            <a:bodyPr/>
            <a:lstStyle/>
            <a:p>
              <a:endParaRPr lang="en-GB"/>
            </a:p>
          </p:txBody>
        </p:sp>
        <p:sp>
          <p:nvSpPr>
            <p:cNvPr id="488479" name="Rectangle 31"/>
            <p:cNvSpPr>
              <a:spLocks noChangeArrowheads="1"/>
            </p:cNvSpPr>
            <p:nvPr/>
          </p:nvSpPr>
          <p:spPr bwMode="auto">
            <a:xfrm>
              <a:off x="1492" y="621"/>
              <a:ext cx="334"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Student</a:t>
              </a:r>
              <a:endParaRPr lang="en-US">
                <a:solidFill>
                  <a:srgbClr val="0000FF"/>
                </a:solidFill>
                <a:latin typeface="ZapfHumnst BT" charset="0"/>
              </a:endParaRPr>
            </a:p>
          </p:txBody>
        </p:sp>
        <p:sp>
          <p:nvSpPr>
            <p:cNvPr id="488480" name="Rectangle 32"/>
            <p:cNvSpPr>
              <a:spLocks noChangeArrowheads="1"/>
            </p:cNvSpPr>
            <p:nvPr/>
          </p:nvSpPr>
          <p:spPr bwMode="auto">
            <a:xfrm>
              <a:off x="1400" y="741"/>
              <a:ext cx="503" cy="149"/>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88481" name="Rectangle 33"/>
            <p:cNvSpPr>
              <a:spLocks noChangeArrowheads="1"/>
            </p:cNvSpPr>
            <p:nvPr/>
          </p:nvSpPr>
          <p:spPr bwMode="auto">
            <a:xfrm>
              <a:off x="1400" y="798"/>
              <a:ext cx="503" cy="92"/>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88482" name="Rectangle 34"/>
            <p:cNvSpPr>
              <a:spLocks noChangeArrowheads="1"/>
            </p:cNvSpPr>
            <p:nvPr/>
          </p:nvSpPr>
          <p:spPr bwMode="auto">
            <a:xfrm>
              <a:off x="1428" y="508"/>
              <a:ext cx="458"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grpSp>
      <p:sp>
        <p:nvSpPr>
          <p:cNvPr id="488483" name="Rectangle 35"/>
          <p:cNvSpPr>
            <a:spLocks noChangeArrowheads="1"/>
          </p:cNvSpPr>
          <p:nvPr/>
        </p:nvSpPr>
        <p:spPr bwMode="auto">
          <a:xfrm>
            <a:off x="2809875" y="3919538"/>
            <a:ext cx="820738" cy="663575"/>
          </a:xfrm>
          <a:prstGeom prst="rect">
            <a:avLst/>
          </a:prstGeom>
          <a:solidFill>
            <a:srgbClr val="FFFFCC"/>
          </a:solidFill>
          <a:ln w="0">
            <a:solidFill>
              <a:srgbClr val="990033"/>
            </a:solidFill>
            <a:miter lim="800000"/>
            <a:headEnd/>
            <a:tailEnd/>
          </a:ln>
        </p:spPr>
        <p:txBody>
          <a:bodyPr/>
          <a:lstStyle/>
          <a:p>
            <a:endParaRPr lang="en-GB"/>
          </a:p>
        </p:txBody>
      </p:sp>
      <p:sp>
        <p:nvSpPr>
          <p:cNvPr id="488484" name="Rectangle 36"/>
          <p:cNvSpPr>
            <a:spLocks noChangeArrowheads="1"/>
          </p:cNvSpPr>
          <p:nvPr/>
        </p:nvSpPr>
        <p:spPr bwMode="auto">
          <a:xfrm>
            <a:off x="2890838" y="4144963"/>
            <a:ext cx="658534"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Professor</a:t>
            </a:r>
            <a:endParaRPr lang="en-US">
              <a:solidFill>
                <a:srgbClr val="0000FF"/>
              </a:solidFill>
              <a:latin typeface="ZapfHumnst BT" charset="0"/>
            </a:endParaRPr>
          </a:p>
        </p:txBody>
      </p:sp>
      <p:sp>
        <p:nvSpPr>
          <p:cNvPr id="488485" name="Rectangle 37"/>
          <p:cNvSpPr>
            <a:spLocks noChangeArrowheads="1"/>
          </p:cNvSpPr>
          <p:nvPr/>
        </p:nvSpPr>
        <p:spPr bwMode="auto">
          <a:xfrm>
            <a:off x="2809875" y="4335463"/>
            <a:ext cx="820738" cy="247650"/>
          </a:xfrm>
          <a:prstGeom prst="rect">
            <a:avLst/>
          </a:prstGeom>
          <a:solidFill>
            <a:srgbClr val="FFFFCC"/>
          </a:solidFill>
          <a:ln w="0">
            <a:solidFill>
              <a:srgbClr val="990033"/>
            </a:solidFill>
            <a:miter lim="800000"/>
            <a:headEnd/>
            <a:tailEnd/>
          </a:ln>
        </p:spPr>
        <p:txBody>
          <a:bodyPr/>
          <a:lstStyle/>
          <a:p>
            <a:endParaRPr lang="en-GB"/>
          </a:p>
        </p:txBody>
      </p:sp>
      <p:sp>
        <p:nvSpPr>
          <p:cNvPr id="488486" name="Rectangle 38"/>
          <p:cNvSpPr>
            <a:spLocks noChangeArrowheads="1"/>
          </p:cNvSpPr>
          <p:nvPr/>
        </p:nvSpPr>
        <p:spPr bwMode="auto">
          <a:xfrm>
            <a:off x="2809875" y="4425950"/>
            <a:ext cx="820738" cy="157163"/>
          </a:xfrm>
          <a:prstGeom prst="rect">
            <a:avLst/>
          </a:prstGeom>
          <a:solidFill>
            <a:srgbClr val="FFFFCC"/>
          </a:solidFill>
          <a:ln w="0">
            <a:solidFill>
              <a:srgbClr val="990033"/>
            </a:solidFill>
            <a:miter lim="800000"/>
            <a:headEnd/>
            <a:tailEnd/>
          </a:ln>
        </p:spPr>
        <p:txBody>
          <a:bodyPr/>
          <a:lstStyle/>
          <a:p>
            <a:endParaRPr lang="en-GB"/>
          </a:p>
        </p:txBody>
      </p:sp>
      <p:sp>
        <p:nvSpPr>
          <p:cNvPr id="488487" name="Rectangle 39"/>
          <p:cNvSpPr>
            <a:spLocks noChangeArrowheads="1"/>
          </p:cNvSpPr>
          <p:nvPr/>
        </p:nvSpPr>
        <p:spPr bwMode="auto">
          <a:xfrm>
            <a:off x="2865438" y="3963988"/>
            <a:ext cx="727287"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grpSp>
        <p:nvGrpSpPr>
          <p:cNvPr id="488488" name="Group 40"/>
          <p:cNvGrpSpPr>
            <a:grpSpLocks/>
          </p:cNvGrpSpPr>
          <p:nvPr/>
        </p:nvGrpSpPr>
        <p:grpSpPr bwMode="auto">
          <a:xfrm>
            <a:off x="4778375" y="1739900"/>
            <a:ext cx="800100" cy="652463"/>
            <a:chOff x="3356" y="621"/>
            <a:chExt cx="504" cy="411"/>
          </a:xfrm>
        </p:grpSpPr>
        <p:sp>
          <p:nvSpPr>
            <p:cNvPr id="488489" name="Rectangle 41"/>
            <p:cNvSpPr>
              <a:spLocks noChangeArrowheads="1"/>
            </p:cNvSpPr>
            <p:nvPr/>
          </p:nvSpPr>
          <p:spPr bwMode="auto">
            <a:xfrm>
              <a:off x="3356" y="621"/>
              <a:ext cx="504" cy="411"/>
            </a:xfrm>
            <a:prstGeom prst="rect">
              <a:avLst/>
            </a:prstGeom>
            <a:solidFill>
              <a:srgbClr val="FFFFCC"/>
            </a:solidFill>
            <a:ln w="0">
              <a:solidFill>
                <a:srgbClr val="990033"/>
              </a:solidFill>
              <a:miter lim="800000"/>
              <a:headEnd/>
              <a:tailEnd/>
            </a:ln>
          </p:spPr>
          <p:txBody>
            <a:bodyPr/>
            <a:lstStyle/>
            <a:p>
              <a:endParaRPr lang="en-GB"/>
            </a:p>
          </p:txBody>
        </p:sp>
        <p:sp>
          <p:nvSpPr>
            <p:cNvPr id="488490" name="Rectangle 42"/>
            <p:cNvSpPr>
              <a:spLocks noChangeArrowheads="1"/>
            </p:cNvSpPr>
            <p:nvPr/>
          </p:nvSpPr>
          <p:spPr bwMode="auto">
            <a:xfrm>
              <a:off x="3420" y="763"/>
              <a:ext cx="404" cy="116"/>
            </a:xfrm>
            <a:prstGeom prst="rect">
              <a:avLst/>
            </a:prstGeom>
            <a:solidFill>
              <a:srgbClr val="FFFFCC"/>
            </a:solidFill>
            <a:ln>
              <a:noFill/>
            </a:ln>
            <a:extLst>
              <a:ext uri="{91240B29-F687-4f45-9708-019B960494DF}">
                <a14:hiddenLine xmlns="" xmlns:a14="http://schemas.microsoft.com/office/drawing/2010/main" w="9525">
                  <a:solidFill>
                    <a:srgbClr val="990033"/>
                  </a:solidFill>
                  <a:miter lim="800000"/>
                  <a:headEnd/>
                  <a:tailEnd/>
                </a14:hiddenLine>
              </a:ext>
            </a:extLst>
          </p:spPr>
          <p:txBody>
            <a:bodyPr wrap="none" lIns="0" tIns="0" rIns="0" bIns="0">
              <a:spAutoFit/>
            </a:bodyPr>
            <a:lstStyle/>
            <a:p>
              <a:r>
                <a:rPr lang="en-US" sz="1200">
                  <a:solidFill>
                    <a:srgbClr val="0000FF"/>
                  </a:solidFill>
                </a:rPr>
                <a:t>Schedule</a:t>
              </a:r>
              <a:endParaRPr lang="en-US">
                <a:solidFill>
                  <a:srgbClr val="0000FF"/>
                </a:solidFill>
                <a:latin typeface="ZapfHumnst BT" charset="0"/>
              </a:endParaRPr>
            </a:p>
          </p:txBody>
        </p:sp>
        <p:sp>
          <p:nvSpPr>
            <p:cNvPr id="488491" name="Rectangle 43"/>
            <p:cNvSpPr>
              <a:spLocks noChangeArrowheads="1"/>
            </p:cNvSpPr>
            <p:nvPr/>
          </p:nvSpPr>
          <p:spPr bwMode="auto">
            <a:xfrm>
              <a:off x="3356" y="883"/>
              <a:ext cx="504" cy="149"/>
            </a:xfrm>
            <a:prstGeom prst="rect">
              <a:avLst/>
            </a:prstGeom>
            <a:solidFill>
              <a:srgbClr val="FFFFCC"/>
            </a:solidFill>
            <a:ln w="0">
              <a:solidFill>
                <a:srgbClr val="990033"/>
              </a:solidFill>
              <a:miter lim="800000"/>
              <a:headEnd/>
              <a:tailEnd/>
            </a:ln>
          </p:spPr>
          <p:txBody>
            <a:bodyPr/>
            <a:lstStyle/>
            <a:p>
              <a:endParaRPr lang="en-GB"/>
            </a:p>
          </p:txBody>
        </p:sp>
        <p:sp>
          <p:nvSpPr>
            <p:cNvPr id="488492" name="Rectangle 44"/>
            <p:cNvSpPr>
              <a:spLocks noChangeArrowheads="1"/>
            </p:cNvSpPr>
            <p:nvPr/>
          </p:nvSpPr>
          <p:spPr bwMode="auto">
            <a:xfrm>
              <a:off x="3356" y="940"/>
              <a:ext cx="504" cy="92"/>
            </a:xfrm>
            <a:prstGeom prst="rect">
              <a:avLst/>
            </a:prstGeom>
            <a:solidFill>
              <a:srgbClr val="FFFFCC"/>
            </a:solidFill>
            <a:ln w="0">
              <a:solidFill>
                <a:srgbClr val="990033"/>
              </a:solidFill>
              <a:miter lim="800000"/>
              <a:headEnd/>
              <a:tailEnd/>
            </a:ln>
          </p:spPr>
          <p:txBody>
            <a:bodyPr/>
            <a:lstStyle/>
            <a:p>
              <a:endParaRPr lang="en-GB"/>
            </a:p>
          </p:txBody>
        </p:sp>
        <p:sp>
          <p:nvSpPr>
            <p:cNvPr id="488493" name="Rectangle 45"/>
            <p:cNvSpPr>
              <a:spLocks noChangeArrowheads="1"/>
            </p:cNvSpPr>
            <p:nvPr/>
          </p:nvSpPr>
          <p:spPr bwMode="auto">
            <a:xfrm>
              <a:off x="3385" y="649"/>
              <a:ext cx="458" cy="116"/>
            </a:xfrm>
            <a:prstGeom prst="rect">
              <a:avLst/>
            </a:prstGeom>
            <a:solidFill>
              <a:srgbClr val="FFFFCC"/>
            </a:solidFill>
            <a:ln>
              <a:noFill/>
            </a:ln>
            <a:extLst>
              <a:ext uri="{91240B29-F687-4f45-9708-019B960494DF}">
                <a14:hiddenLine xmlns="" xmlns:a14="http://schemas.microsoft.com/office/drawing/2010/main" w="9525">
                  <a:solidFill>
                    <a:srgbClr val="990033"/>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grpSp>
      <p:sp>
        <p:nvSpPr>
          <p:cNvPr id="488494" name="Rectangle 46"/>
          <p:cNvSpPr>
            <a:spLocks noChangeArrowheads="1"/>
          </p:cNvSpPr>
          <p:nvPr/>
        </p:nvSpPr>
        <p:spPr bwMode="auto">
          <a:xfrm>
            <a:off x="4610100" y="3919538"/>
            <a:ext cx="1136650" cy="663575"/>
          </a:xfrm>
          <a:prstGeom prst="rect">
            <a:avLst/>
          </a:prstGeom>
          <a:solidFill>
            <a:srgbClr val="FFFFCC"/>
          </a:solidFill>
          <a:ln w="0">
            <a:solidFill>
              <a:srgbClr val="990033"/>
            </a:solidFill>
            <a:miter lim="800000"/>
            <a:headEnd/>
            <a:tailEnd/>
          </a:ln>
        </p:spPr>
        <p:txBody>
          <a:bodyPr/>
          <a:lstStyle/>
          <a:p>
            <a:endParaRPr lang="en-GB"/>
          </a:p>
        </p:txBody>
      </p:sp>
      <p:sp>
        <p:nvSpPr>
          <p:cNvPr id="488495" name="Rectangle 47"/>
          <p:cNvSpPr>
            <a:spLocks noChangeArrowheads="1"/>
          </p:cNvSpPr>
          <p:nvPr/>
        </p:nvSpPr>
        <p:spPr bwMode="auto">
          <a:xfrm>
            <a:off x="4665663" y="4144963"/>
            <a:ext cx="1040700"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CourseOffering</a:t>
            </a:r>
            <a:endParaRPr lang="en-US">
              <a:solidFill>
                <a:srgbClr val="0000FF"/>
              </a:solidFill>
              <a:latin typeface="ZapfHumnst BT" charset="0"/>
            </a:endParaRPr>
          </a:p>
        </p:txBody>
      </p:sp>
      <p:sp>
        <p:nvSpPr>
          <p:cNvPr id="488496" name="Rectangle 48"/>
          <p:cNvSpPr>
            <a:spLocks noChangeArrowheads="1"/>
          </p:cNvSpPr>
          <p:nvPr/>
        </p:nvSpPr>
        <p:spPr bwMode="auto">
          <a:xfrm>
            <a:off x="4610100" y="4335463"/>
            <a:ext cx="1136650" cy="247650"/>
          </a:xfrm>
          <a:prstGeom prst="rect">
            <a:avLst/>
          </a:prstGeom>
          <a:solidFill>
            <a:srgbClr val="FFFFCC"/>
          </a:solidFill>
          <a:ln w="0">
            <a:solidFill>
              <a:srgbClr val="990033"/>
            </a:solidFill>
            <a:miter lim="800000"/>
            <a:headEnd/>
            <a:tailEnd/>
          </a:ln>
        </p:spPr>
        <p:txBody>
          <a:bodyPr/>
          <a:lstStyle/>
          <a:p>
            <a:endParaRPr lang="en-GB"/>
          </a:p>
        </p:txBody>
      </p:sp>
      <p:sp>
        <p:nvSpPr>
          <p:cNvPr id="488497" name="Rectangle 49"/>
          <p:cNvSpPr>
            <a:spLocks noChangeArrowheads="1"/>
          </p:cNvSpPr>
          <p:nvPr/>
        </p:nvSpPr>
        <p:spPr bwMode="auto">
          <a:xfrm>
            <a:off x="4610100" y="4425950"/>
            <a:ext cx="1136650" cy="157163"/>
          </a:xfrm>
          <a:prstGeom prst="rect">
            <a:avLst/>
          </a:prstGeom>
          <a:solidFill>
            <a:srgbClr val="FFFFCC"/>
          </a:solidFill>
          <a:ln w="0">
            <a:solidFill>
              <a:srgbClr val="990033"/>
            </a:solidFill>
            <a:miter lim="800000"/>
            <a:headEnd/>
            <a:tailEnd/>
          </a:ln>
        </p:spPr>
        <p:txBody>
          <a:bodyPr/>
          <a:lstStyle/>
          <a:p>
            <a:endParaRPr lang="en-GB"/>
          </a:p>
        </p:txBody>
      </p:sp>
      <p:sp>
        <p:nvSpPr>
          <p:cNvPr id="488498" name="Rectangle 50"/>
          <p:cNvSpPr>
            <a:spLocks noChangeArrowheads="1"/>
          </p:cNvSpPr>
          <p:nvPr/>
        </p:nvSpPr>
        <p:spPr bwMode="auto">
          <a:xfrm>
            <a:off x="4822825" y="3963988"/>
            <a:ext cx="727287"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sp>
        <p:nvSpPr>
          <p:cNvPr id="488499" name="Rectangle 51"/>
          <p:cNvSpPr>
            <a:spLocks noChangeArrowheads="1"/>
          </p:cNvSpPr>
          <p:nvPr/>
        </p:nvSpPr>
        <p:spPr bwMode="auto">
          <a:xfrm>
            <a:off x="4475163" y="5037138"/>
            <a:ext cx="1395412" cy="450850"/>
          </a:xfrm>
          <a:prstGeom prst="rect">
            <a:avLst/>
          </a:prstGeom>
          <a:solidFill>
            <a:srgbClr val="FFFFCC"/>
          </a:solidFill>
          <a:ln w="0">
            <a:solidFill>
              <a:srgbClr val="990033"/>
            </a:solidFill>
            <a:miter lim="800000"/>
            <a:headEnd/>
            <a:tailEnd/>
          </a:ln>
        </p:spPr>
        <p:txBody>
          <a:bodyPr/>
          <a:lstStyle/>
          <a:p>
            <a:endParaRPr lang="en-GB"/>
          </a:p>
        </p:txBody>
      </p:sp>
      <p:sp>
        <p:nvSpPr>
          <p:cNvPr id="488500" name="Rectangle 52"/>
          <p:cNvSpPr>
            <a:spLocks noChangeArrowheads="1"/>
          </p:cNvSpPr>
          <p:nvPr/>
        </p:nvSpPr>
        <p:spPr bwMode="auto">
          <a:xfrm>
            <a:off x="4540250" y="5083175"/>
            <a:ext cx="128017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CourseOfferingList</a:t>
            </a:r>
            <a:endParaRPr lang="en-US">
              <a:solidFill>
                <a:srgbClr val="0000FF"/>
              </a:solidFill>
              <a:latin typeface="ZapfHumnst BT" charset="0"/>
            </a:endParaRPr>
          </a:p>
        </p:txBody>
      </p:sp>
      <p:sp>
        <p:nvSpPr>
          <p:cNvPr id="488501" name="Rectangle 53"/>
          <p:cNvSpPr>
            <a:spLocks noChangeArrowheads="1"/>
          </p:cNvSpPr>
          <p:nvPr/>
        </p:nvSpPr>
        <p:spPr bwMode="auto">
          <a:xfrm>
            <a:off x="4475163" y="5262563"/>
            <a:ext cx="1395412" cy="225425"/>
          </a:xfrm>
          <a:prstGeom prst="rect">
            <a:avLst/>
          </a:prstGeom>
          <a:solidFill>
            <a:srgbClr val="FFFFCC"/>
          </a:solidFill>
          <a:ln w="0">
            <a:solidFill>
              <a:srgbClr val="990033"/>
            </a:solidFill>
            <a:miter lim="800000"/>
            <a:headEnd/>
            <a:tailEnd/>
          </a:ln>
        </p:spPr>
        <p:txBody>
          <a:bodyPr/>
          <a:lstStyle/>
          <a:p>
            <a:endParaRPr lang="en-GB"/>
          </a:p>
        </p:txBody>
      </p:sp>
      <p:sp>
        <p:nvSpPr>
          <p:cNvPr id="488502" name="Rectangle 54"/>
          <p:cNvSpPr>
            <a:spLocks noChangeArrowheads="1"/>
          </p:cNvSpPr>
          <p:nvPr/>
        </p:nvSpPr>
        <p:spPr bwMode="auto">
          <a:xfrm>
            <a:off x="4475163" y="5364163"/>
            <a:ext cx="1395412" cy="123825"/>
          </a:xfrm>
          <a:prstGeom prst="rect">
            <a:avLst/>
          </a:prstGeom>
          <a:solidFill>
            <a:srgbClr val="FFFFCC"/>
          </a:solidFill>
          <a:ln w="0">
            <a:solidFill>
              <a:srgbClr val="990033"/>
            </a:solidFill>
            <a:miter lim="800000"/>
            <a:headEnd/>
            <a:tailEnd/>
          </a:ln>
        </p:spPr>
        <p:txBody>
          <a:bodyPr/>
          <a:lstStyle/>
          <a:p>
            <a:endParaRPr lang="en-GB"/>
          </a:p>
        </p:txBody>
      </p:sp>
      <p:sp>
        <p:nvSpPr>
          <p:cNvPr id="488507" name="Rectangle 59"/>
          <p:cNvSpPr>
            <a:spLocks noChangeArrowheads="1"/>
          </p:cNvSpPr>
          <p:nvPr/>
        </p:nvSpPr>
        <p:spPr bwMode="auto">
          <a:xfrm>
            <a:off x="1976438" y="2147888"/>
            <a:ext cx="84137"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FFFF00"/>
                </a:solidFill>
              </a:rPr>
              <a:t>1</a:t>
            </a:r>
            <a:endParaRPr lang="en-US">
              <a:solidFill>
                <a:srgbClr val="FFFF00"/>
              </a:solidFill>
              <a:latin typeface="ZapfHumnst BT" charset="0"/>
            </a:endParaRPr>
          </a:p>
        </p:txBody>
      </p:sp>
      <p:sp>
        <p:nvSpPr>
          <p:cNvPr id="488508" name="Rectangle 60"/>
          <p:cNvSpPr>
            <a:spLocks noChangeArrowheads="1"/>
          </p:cNvSpPr>
          <p:nvPr/>
        </p:nvSpPr>
        <p:spPr bwMode="auto">
          <a:xfrm>
            <a:off x="7426325" y="4495800"/>
            <a:ext cx="898082"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Prerequisites</a:t>
            </a:r>
            <a:endParaRPr lang="en-US">
              <a:solidFill>
                <a:srgbClr val="0000FF"/>
              </a:solidFill>
              <a:latin typeface="ZapfHumnst BT" charset="0"/>
            </a:endParaRPr>
          </a:p>
        </p:txBody>
      </p:sp>
      <p:sp>
        <p:nvSpPr>
          <p:cNvPr id="488509" name="Rectangle 61"/>
          <p:cNvSpPr>
            <a:spLocks noChangeArrowheads="1"/>
          </p:cNvSpPr>
          <p:nvPr/>
        </p:nvSpPr>
        <p:spPr bwMode="auto">
          <a:xfrm>
            <a:off x="7197725" y="4257675"/>
            <a:ext cx="23098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13" name="Rectangle 65"/>
          <p:cNvSpPr>
            <a:spLocks noChangeArrowheads="1"/>
          </p:cNvSpPr>
          <p:nvPr/>
        </p:nvSpPr>
        <p:spPr bwMode="auto">
          <a:xfrm>
            <a:off x="6330950" y="3919538"/>
            <a:ext cx="800100" cy="663575"/>
          </a:xfrm>
          <a:prstGeom prst="rect">
            <a:avLst/>
          </a:prstGeom>
          <a:solidFill>
            <a:srgbClr val="FFFFCC"/>
          </a:solidFill>
          <a:ln w="0">
            <a:solidFill>
              <a:srgbClr val="990033"/>
            </a:solidFill>
            <a:miter lim="800000"/>
            <a:headEnd/>
            <a:tailEnd/>
          </a:ln>
        </p:spPr>
        <p:txBody>
          <a:bodyPr/>
          <a:lstStyle/>
          <a:p>
            <a:endParaRPr lang="en-GB"/>
          </a:p>
        </p:txBody>
      </p:sp>
      <p:sp>
        <p:nvSpPr>
          <p:cNvPr id="488514" name="Rectangle 66"/>
          <p:cNvSpPr>
            <a:spLocks noChangeArrowheads="1"/>
          </p:cNvSpPr>
          <p:nvPr/>
        </p:nvSpPr>
        <p:spPr bwMode="auto">
          <a:xfrm>
            <a:off x="6500813" y="4144963"/>
            <a:ext cx="496079"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Course</a:t>
            </a:r>
            <a:endParaRPr lang="en-US">
              <a:solidFill>
                <a:srgbClr val="0000FF"/>
              </a:solidFill>
              <a:latin typeface="ZapfHumnst BT" charset="0"/>
            </a:endParaRPr>
          </a:p>
        </p:txBody>
      </p:sp>
      <p:sp>
        <p:nvSpPr>
          <p:cNvPr id="488515" name="Rectangle 67"/>
          <p:cNvSpPr>
            <a:spLocks noChangeArrowheads="1"/>
          </p:cNvSpPr>
          <p:nvPr/>
        </p:nvSpPr>
        <p:spPr bwMode="auto">
          <a:xfrm>
            <a:off x="6330950" y="4335463"/>
            <a:ext cx="800100" cy="247650"/>
          </a:xfrm>
          <a:prstGeom prst="rect">
            <a:avLst/>
          </a:prstGeom>
          <a:solidFill>
            <a:srgbClr val="FFFFCC"/>
          </a:solidFill>
          <a:ln w="0">
            <a:solidFill>
              <a:srgbClr val="990033"/>
            </a:solidFill>
            <a:miter lim="800000"/>
            <a:headEnd/>
            <a:tailEnd/>
          </a:ln>
        </p:spPr>
        <p:txBody>
          <a:bodyPr/>
          <a:lstStyle/>
          <a:p>
            <a:endParaRPr lang="en-GB"/>
          </a:p>
        </p:txBody>
      </p:sp>
      <p:sp>
        <p:nvSpPr>
          <p:cNvPr id="488516" name="Rectangle 68"/>
          <p:cNvSpPr>
            <a:spLocks noChangeArrowheads="1"/>
          </p:cNvSpPr>
          <p:nvPr/>
        </p:nvSpPr>
        <p:spPr bwMode="auto">
          <a:xfrm>
            <a:off x="6330950" y="4425950"/>
            <a:ext cx="800100" cy="157163"/>
          </a:xfrm>
          <a:prstGeom prst="rect">
            <a:avLst/>
          </a:prstGeom>
          <a:solidFill>
            <a:srgbClr val="FFFFCC"/>
          </a:solidFill>
          <a:ln w="0">
            <a:solidFill>
              <a:srgbClr val="990033"/>
            </a:solidFill>
            <a:miter lim="800000"/>
            <a:headEnd/>
            <a:tailEnd/>
          </a:ln>
        </p:spPr>
        <p:txBody>
          <a:bodyPr/>
          <a:lstStyle/>
          <a:p>
            <a:endParaRPr lang="en-GB"/>
          </a:p>
        </p:txBody>
      </p:sp>
      <p:sp>
        <p:nvSpPr>
          <p:cNvPr id="488517" name="Rectangle 69"/>
          <p:cNvSpPr>
            <a:spLocks noChangeArrowheads="1"/>
          </p:cNvSpPr>
          <p:nvPr/>
        </p:nvSpPr>
        <p:spPr bwMode="auto">
          <a:xfrm>
            <a:off x="6376988" y="3963988"/>
            <a:ext cx="727287"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&lt;&lt;entity&gt;&gt;</a:t>
            </a:r>
            <a:endParaRPr lang="en-US">
              <a:solidFill>
                <a:srgbClr val="0000FF"/>
              </a:solidFill>
              <a:latin typeface="ZapfHumnst BT" charset="0"/>
            </a:endParaRPr>
          </a:p>
        </p:txBody>
      </p:sp>
      <p:sp>
        <p:nvSpPr>
          <p:cNvPr id="488520" name="Rectangle 72"/>
          <p:cNvSpPr>
            <a:spLocks noChangeArrowheads="1"/>
          </p:cNvSpPr>
          <p:nvPr/>
        </p:nvSpPr>
        <p:spPr bwMode="auto">
          <a:xfrm>
            <a:off x="7227888" y="3886200"/>
            <a:ext cx="23098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21" name="Rectangle 73"/>
          <p:cNvSpPr>
            <a:spLocks noChangeArrowheads="1"/>
          </p:cNvSpPr>
          <p:nvPr/>
        </p:nvSpPr>
        <p:spPr bwMode="auto">
          <a:xfrm>
            <a:off x="6235700" y="4357688"/>
            <a:ext cx="84138"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FFFF00"/>
                </a:solidFill>
              </a:rPr>
              <a:t>1</a:t>
            </a:r>
            <a:endParaRPr lang="en-US">
              <a:solidFill>
                <a:srgbClr val="FFFF00"/>
              </a:solidFill>
              <a:latin typeface="ZapfHumnst BT" charset="0"/>
            </a:endParaRPr>
          </a:p>
        </p:txBody>
      </p:sp>
      <p:sp>
        <p:nvSpPr>
          <p:cNvPr id="488522" name="Rectangle 74"/>
          <p:cNvSpPr>
            <a:spLocks noChangeArrowheads="1"/>
          </p:cNvSpPr>
          <p:nvPr/>
        </p:nvSpPr>
        <p:spPr bwMode="auto">
          <a:xfrm>
            <a:off x="3659188" y="4017963"/>
            <a:ext cx="63283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instructor</a:t>
            </a:r>
            <a:endParaRPr lang="en-US">
              <a:solidFill>
                <a:srgbClr val="0000FF"/>
              </a:solidFill>
              <a:latin typeface="ZapfHumnst BT" charset="0"/>
            </a:endParaRPr>
          </a:p>
        </p:txBody>
      </p:sp>
      <p:sp>
        <p:nvSpPr>
          <p:cNvPr id="488523" name="Rectangle 75"/>
          <p:cNvSpPr>
            <a:spLocks noChangeArrowheads="1"/>
          </p:cNvSpPr>
          <p:nvPr/>
        </p:nvSpPr>
        <p:spPr bwMode="auto">
          <a:xfrm>
            <a:off x="3713163" y="4357688"/>
            <a:ext cx="256681"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0000FF"/>
                </a:solidFill>
              </a:rPr>
              <a:t>0..1</a:t>
            </a:r>
            <a:endParaRPr lang="en-US">
              <a:solidFill>
                <a:srgbClr val="0000FF"/>
              </a:solidFill>
              <a:latin typeface="ZapfHumnst BT" charset="0"/>
            </a:endParaRPr>
          </a:p>
        </p:txBody>
      </p:sp>
      <p:sp>
        <p:nvSpPr>
          <p:cNvPr id="488524" name="Rectangle 76"/>
          <p:cNvSpPr>
            <a:spLocks noChangeArrowheads="1"/>
          </p:cNvSpPr>
          <p:nvPr/>
        </p:nvSpPr>
        <p:spPr bwMode="auto">
          <a:xfrm>
            <a:off x="4511675" y="2119313"/>
            <a:ext cx="23098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25" name="Line 77"/>
          <p:cNvSpPr>
            <a:spLocks noChangeShapeType="1"/>
          </p:cNvSpPr>
          <p:nvPr/>
        </p:nvSpPr>
        <p:spPr bwMode="auto">
          <a:xfrm flipV="1">
            <a:off x="2093913" y="2041525"/>
            <a:ext cx="2684462" cy="0"/>
          </a:xfrm>
          <a:prstGeom prst="line">
            <a:avLst/>
          </a:prstGeom>
          <a:noFill/>
          <a:ln w="0">
            <a:solidFill>
              <a:schemeClr val="tx1"/>
            </a:solidFill>
            <a:round/>
            <a:headEnd/>
            <a:tailEnd type="arrow" w="lg" len="med"/>
          </a:ln>
          <a:extLst>
            <a:ext uri="{909E8E84-426E-40dd-AFC4-6F175D3DCCD1}">
              <a14:hiddenFill xmlns="" xmlns:a14="http://schemas.microsoft.com/office/drawing/2010/main">
                <a:noFill/>
              </a14:hiddenFill>
            </a:ext>
          </a:extLst>
        </p:spPr>
        <p:txBody>
          <a:bodyPr/>
          <a:lstStyle/>
          <a:p>
            <a:endParaRPr lang="en-GB"/>
          </a:p>
        </p:txBody>
      </p:sp>
      <p:sp>
        <p:nvSpPr>
          <p:cNvPr id="488526" name="Freeform 78"/>
          <p:cNvSpPr>
            <a:spLocks/>
          </p:cNvSpPr>
          <p:nvPr/>
        </p:nvSpPr>
        <p:spPr bwMode="auto">
          <a:xfrm>
            <a:off x="1898650" y="1985963"/>
            <a:ext cx="192088" cy="100012"/>
          </a:xfrm>
          <a:custGeom>
            <a:avLst/>
            <a:gdLst>
              <a:gd name="T0" fmla="*/ 0 w 121"/>
              <a:gd name="T1" fmla="*/ 28 h 63"/>
              <a:gd name="T2" fmla="*/ 64 w 121"/>
              <a:gd name="T3" fmla="*/ 0 h 63"/>
              <a:gd name="T4" fmla="*/ 121 w 121"/>
              <a:gd name="T5" fmla="*/ 35 h 63"/>
              <a:gd name="T6" fmla="*/ 64 w 121"/>
              <a:gd name="T7" fmla="*/ 63 h 63"/>
              <a:gd name="T8" fmla="*/ 0 w 121"/>
              <a:gd name="T9" fmla="*/ 28 h 63"/>
            </a:gdLst>
            <a:ahLst/>
            <a:cxnLst>
              <a:cxn ang="0">
                <a:pos x="T0" y="T1"/>
              </a:cxn>
              <a:cxn ang="0">
                <a:pos x="T2" y="T3"/>
              </a:cxn>
              <a:cxn ang="0">
                <a:pos x="T4" y="T5"/>
              </a:cxn>
              <a:cxn ang="0">
                <a:pos x="T6" y="T7"/>
              </a:cxn>
              <a:cxn ang="0">
                <a:pos x="T8" y="T9"/>
              </a:cxn>
            </a:cxnLst>
            <a:rect l="0" t="0" r="r" b="b"/>
            <a:pathLst>
              <a:path w="121" h="63">
                <a:moveTo>
                  <a:pt x="0" y="28"/>
                </a:moveTo>
                <a:lnTo>
                  <a:pt x="64" y="0"/>
                </a:lnTo>
                <a:lnTo>
                  <a:pt x="121" y="35"/>
                </a:lnTo>
                <a:lnTo>
                  <a:pt x="64" y="63"/>
                </a:lnTo>
                <a:lnTo>
                  <a:pt x="0" y="28"/>
                </a:lnTo>
                <a:close/>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88527" name="Rectangle 79"/>
          <p:cNvSpPr>
            <a:spLocks noChangeArrowheads="1"/>
          </p:cNvSpPr>
          <p:nvPr/>
        </p:nvSpPr>
        <p:spPr bwMode="auto">
          <a:xfrm>
            <a:off x="5780088" y="4357688"/>
            <a:ext cx="23098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30" name="Rectangle 82"/>
          <p:cNvSpPr>
            <a:spLocks noChangeArrowheads="1"/>
          </p:cNvSpPr>
          <p:nvPr/>
        </p:nvSpPr>
        <p:spPr bwMode="auto">
          <a:xfrm>
            <a:off x="4340225" y="4357688"/>
            <a:ext cx="23098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32" name="Rectangle 84"/>
          <p:cNvSpPr>
            <a:spLocks noChangeArrowheads="1"/>
          </p:cNvSpPr>
          <p:nvPr/>
        </p:nvSpPr>
        <p:spPr bwMode="auto">
          <a:xfrm>
            <a:off x="4629150" y="2492375"/>
            <a:ext cx="23098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34" name="Rectangle 86"/>
          <p:cNvSpPr>
            <a:spLocks noChangeArrowheads="1"/>
          </p:cNvSpPr>
          <p:nvPr/>
        </p:nvSpPr>
        <p:spPr bwMode="auto">
          <a:xfrm>
            <a:off x="4568825" y="3736975"/>
            <a:ext cx="256681"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0000FF"/>
                </a:solidFill>
              </a:rPr>
              <a:t>0..4</a:t>
            </a:r>
            <a:endParaRPr lang="en-US">
              <a:solidFill>
                <a:srgbClr val="0000FF"/>
              </a:solidFill>
              <a:latin typeface="ZapfHumnst BT" charset="0"/>
            </a:endParaRPr>
          </a:p>
        </p:txBody>
      </p:sp>
      <p:sp>
        <p:nvSpPr>
          <p:cNvPr id="488535" name="Rectangle 87"/>
          <p:cNvSpPr>
            <a:spLocks noChangeArrowheads="1"/>
          </p:cNvSpPr>
          <p:nvPr/>
        </p:nvSpPr>
        <p:spPr bwMode="auto">
          <a:xfrm>
            <a:off x="3786188" y="3462338"/>
            <a:ext cx="1090042"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primaryCourses</a:t>
            </a:r>
            <a:endParaRPr lang="en-US">
              <a:solidFill>
                <a:srgbClr val="0000FF"/>
              </a:solidFill>
              <a:latin typeface="ZapfHumnst BT" charset="0"/>
            </a:endParaRPr>
          </a:p>
        </p:txBody>
      </p:sp>
      <p:sp>
        <p:nvSpPr>
          <p:cNvPr id="488536" name="Rectangle 88"/>
          <p:cNvSpPr>
            <a:spLocks noChangeArrowheads="1"/>
          </p:cNvSpPr>
          <p:nvPr/>
        </p:nvSpPr>
        <p:spPr bwMode="auto">
          <a:xfrm>
            <a:off x="5492750" y="2500313"/>
            <a:ext cx="23098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38" name="Rectangle 90"/>
          <p:cNvSpPr>
            <a:spLocks noChangeArrowheads="1"/>
          </p:cNvSpPr>
          <p:nvPr/>
        </p:nvSpPr>
        <p:spPr bwMode="auto">
          <a:xfrm>
            <a:off x="5491163" y="3644900"/>
            <a:ext cx="256681"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0000FF"/>
                </a:solidFill>
              </a:rPr>
              <a:t>0..2</a:t>
            </a:r>
            <a:endParaRPr lang="en-US">
              <a:solidFill>
                <a:srgbClr val="0000FF"/>
              </a:solidFill>
              <a:latin typeface="ZapfHumnst BT" charset="0"/>
            </a:endParaRPr>
          </a:p>
        </p:txBody>
      </p:sp>
      <p:sp>
        <p:nvSpPr>
          <p:cNvPr id="488541" name="Rectangle 93"/>
          <p:cNvSpPr>
            <a:spLocks noChangeArrowheads="1"/>
          </p:cNvSpPr>
          <p:nvPr/>
        </p:nvSpPr>
        <p:spPr bwMode="auto">
          <a:xfrm>
            <a:off x="5465763" y="3462338"/>
            <a:ext cx="1171895"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FF"/>
                </a:solidFill>
              </a:rPr>
              <a:t>alternateCourses</a:t>
            </a:r>
            <a:endParaRPr lang="en-US">
              <a:solidFill>
                <a:srgbClr val="0000FF"/>
              </a:solidFill>
              <a:latin typeface="ZapfHumnst BT" charset="0"/>
            </a:endParaRPr>
          </a:p>
        </p:txBody>
      </p:sp>
      <p:sp>
        <p:nvSpPr>
          <p:cNvPr id="488542" name="Rectangle 94"/>
          <p:cNvSpPr>
            <a:spLocks noChangeArrowheads="1"/>
          </p:cNvSpPr>
          <p:nvPr/>
        </p:nvSpPr>
        <p:spPr bwMode="auto">
          <a:xfrm>
            <a:off x="5262563" y="4614863"/>
            <a:ext cx="230983"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0000FF"/>
                </a:solidFill>
              </a:rPr>
              <a:t>0..*</a:t>
            </a:r>
            <a:endParaRPr lang="en-US">
              <a:solidFill>
                <a:srgbClr val="0000FF"/>
              </a:solidFill>
              <a:latin typeface="ZapfHumnst BT" charset="0"/>
            </a:endParaRPr>
          </a:p>
        </p:txBody>
      </p:sp>
      <p:sp>
        <p:nvSpPr>
          <p:cNvPr id="488543" name="Rectangle 95"/>
          <p:cNvSpPr>
            <a:spLocks noChangeArrowheads="1"/>
          </p:cNvSpPr>
          <p:nvPr/>
        </p:nvSpPr>
        <p:spPr bwMode="auto">
          <a:xfrm>
            <a:off x="5340350" y="4849813"/>
            <a:ext cx="85585"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0" bIns="0">
            <a:spAutoFit/>
          </a:bodyPr>
          <a:lstStyle/>
          <a:p>
            <a:r>
              <a:rPr lang="en-US" sz="1200">
                <a:solidFill>
                  <a:srgbClr val="0000FF"/>
                </a:solidFill>
              </a:rPr>
              <a:t>1</a:t>
            </a:r>
            <a:endParaRPr lang="en-US">
              <a:solidFill>
                <a:srgbClr val="0000FF"/>
              </a:solidFill>
              <a:latin typeface="ZapfHumnst BT" charset="0"/>
            </a:endParaRPr>
          </a:p>
        </p:txBody>
      </p:sp>
      <p:sp>
        <p:nvSpPr>
          <p:cNvPr id="488544" name="Line 96"/>
          <p:cNvSpPr>
            <a:spLocks noChangeShapeType="1"/>
          </p:cNvSpPr>
          <p:nvPr/>
        </p:nvSpPr>
        <p:spPr bwMode="auto">
          <a:xfrm flipH="1" flipV="1">
            <a:off x="5180013" y="4587875"/>
            <a:ext cx="3175" cy="234950"/>
          </a:xfrm>
          <a:prstGeom prst="line">
            <a:avLst/>
          </a:prstGeom>
          <a:noFill/>
          <a:ln w="0">
            <a:solidFill>
              <a:schemeClr val="tx1"/>
            </a:solidFill>
            <a:round/>
            <a:headEnd/>
            <a:tailEnd type="arrow" w="lg" len="med"/>
          </a:ln>
          <a:extLst>
            <a:ext uri="{909E8E84-426E-40dd-AFC4-6F175D3DCCD1}">
              <a14:hiddenFill xmlns="" xmlns:a14="http://schemas.microsoft.com/office/drawing/2010/main">
                <a:noFill/>
              </a14:hiddenFill>
            </a:ext>
          </a:extLst>
        </p:spPr>
        <p:txBody>
          <a:bodyPr/>
          <a:lstStyle/>
          <a:p>
            <a:endParaRPr lang="en-GB"/>
          </a:p>
        </p:txBody>
      </p:sp>
      <p:sp>
        <p:nvSpPr>
          <p:cNvPr id="488547" name="Freeform 99"/>
          <p:cNvSpPr>
            <a:spLocks/>
          </p:cNvSpPr>
          <p:nvPr/>
        </p:nvSpPr>
        <p:spPr bwMode="auto">
          <a:xfrm>
            <a:off x="5127625" y="4829175"/>
            <a:ext cx="112713" cy="201613"/>
          </a:xfrm>
          <a:custGeom>
            <a:avLst/>
            <a:gdLst>
              <a:gd name="T0" fmla="*/ 35 w 71"/>
              <a:gd name="T1" fmla="*/ 127 h 127"/>
              <a:gd name="T2" fmla="*/ 71 w 71"/>
              <a:gd name="T3" fmla="*/ 63 h 127"/>
              <a:gd name="T4" fmla="*/ 35 w 71"/>
              <a:gd name="T5" fmla="*/ 0 h 127"/>
              <a:gd name="T6" fmla="*/ 0 w 71"/>
              <a:gd name="T7" fmla="*/ 63 h 127"/>
              <a:gd name="T8" fmla="*/ 35 w 71"/>
              <a:gd name="T9" fmla="*/ 127 h 127"/>
            </a:gdLst>
            <a:ahLst/>
            <a:cxnLst>
              <a:cxn ang="0">
                <a:pos x="T0" y="T1"/>
              </a:cxn>
              <a:cxn ang="0">
                <a:pos x="T2" y="T3"/>
              </a:cxn>
              <a:cxn ang="0">
                <a:pos x="T4" y="T5"/>
              </a:cxn>
              <a:cxn ang="0">
                <a:pos x="T6" y="T7"/>
              </a:cxn>
              <a:cxn ang="0">
                <a:pos x="T8" y="T9"/>
              </a:cxn>
            </a:cxnLst>
            <a:rect l="0" t="0" r="r" b="b"/>
            <a:pathLst>
              <a:path w="71" h="127">
                <a:moveTo>
                  <a:pt x="35" y="127"/>
                </a:moveTo>
                <a:lnTo>
                  <a:pt x="71" y="63"/>
                </a:lnTo>
                <a:lnTo>
                  <a:pt x="35" y="0"/>
                </a:lnTo>
                <a:lnTo>
                  <a:pt x="0" y="63"/>
                </a:lnTo>
                <a:lnTo>
                  <a:pt x="35" y="127"/>
                </a:lnTo>
                <a:close/>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88548" name="Rectangle 100"/>
          <p:cNvSpPr>
            <a:spLocks noGrp="1" noChangeArrowheads="1"/>
          </p:cNvSpPr>
          <p:nvPr>
            <p:ph type="title"/>
          </p:nvPr>
        </p:nvSpPr>
        <p:spPr>
          <a:xfrm>
            <a:off x="628650" y="219536"/>
            <a:ext cx="7886700" cy="798721"/>
          </a:xfrm>
          <a:noFill/>
          <a:ln/>
        </p:spPr>
        <p:txBody>
          <a:bodyPr>
            <a:normAutofit fontScale="90000"/>
          </a:bodyPr>
          <a:lstStyle/>
          <a:p>
            <a:r>
              <a:rPr lang="en-US"/>
              <a:t>Ví dụ: University Artifacts Package: Associations</a:t>
            </a:r>
          </a:p>
        </p:txBody>
      </p:sp>
      <p:grpSp>
        <p:nvGrpSpPr>
          <p:cNvPr id="488556" name="Group 108"/>
          <p:cNvGrpSpPr>
            <a:grpSpLocks/>
          </p:cNvGrpSpPr>
          <p:nvPr/>
        </p:nvGrpSpPr>
        <p:grpSpPr bwMode="auto">
          <a:xfrm>
            <a:off x="4953000" y="2387600"/>
            <a:ext cx="442913" cy="1536700"/>
            <a:chOff x="3360" y="995"/>
            <a:chExt cx="279" cy="1945"/>
          </a:xfrm>
        </p:grpSpPr>
        <p:sp>
          <p:nvSpPr>
            <p:cNvPr id="488551" name="Line 103"/>
            <p:cNvSpPr>
              <a:spLocks noChangeShapeType="1"/>
            </p:cNvSpPr>
            <p:nvPr/>
          </p:nvSpPr>
          <p:spPr bwMode="auto">
            <a:xfrm>
              <a:off x="3360" y="995"/>
              <a:ext cx="0" cy="19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488552" name="Line 104"/>
            <p:cNvSpPr>
              <a:spLocks noChangeShapeType="1"/>
            </p:cNvSpPr>
            <p:nvPr/>
          </p:nvSpPr>
          <p:spPr bwMode="auto">
            <a:xfrm>
              <a:off x="3639" y="995"/>
              <a:ext cx="0" cy="1945"/>
            </a:xfrm>
            <a:prstGeom prst="line">
              <a:avLst/>
            </a:prstGeom>
            <a:noFill/>
            <a:ln w="9525">
              <a:solidFill>
                <a:schemeClr val="tx1"/>
              </a:solidFill>
              <a:round/>
              <a:headEnd/>
              <a:tailEnd type="arrow"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grpSp>
      <p:sp>
        <p:nvSpPr>
          <p:cNvPr id="488553" name="Line 105"/>
          <p:cNvSpPr>
            <a:spLocks noChangeShapeType="1"/>
          </p:cNvSpPr>
          <p:nvPr/>
        </p:nvSpPr>
        <p:spPr bwMode="auto">
          <a:xfrm>
            <a:off x="7131050" y="4068763"/>
            <a:ext cx="460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488554" name="Line 106"/>
          <p:cNvSpPr>
            <a:spLocks noChangeShapeType="1"/>
          </p:cNvSpPr>
          <p:nvPr/>
        </p:nvSpPr>
        <p:spPr bwMode="auto">
          <a:xfrm>
            <a:off x="7131050" y="4452938"/>
            <a:ext cx="460375" cy="0"/>
          </a:xfrm>
          <a:prstGeom prst="line">
            <a:avLst/>
          </a:prstGeom>
          <a:noFill/>
          <a:ln w="9525">
            <a:solidFill>
              <a:schemeClr val="tx1"/>
            </a:solidFill>
            <a:round/>
            <a:headEnd type="arrow" w="lg"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488555" name="Line 107"/>
          <p:cNvSpPr>
            <a:spLocks noChangeShapeType="1"/>
          </p:cNvSpPr>
          <p:nvPr/>
        </p:nvSpPr>
        <p:spPr bwMode="auto">
          <a:xfrm>
            <a:off x="7591425" y="4068763"/>
            <a:ext cx="0" cy="3841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ChangeArrowheads="1"/>
          </p:cNvSpPr>
          <p:nvPr/>
        </p:nvSpPr>
        <p:spPr bwMode="auto">
          <a:xfrm>
            <a:off x="1681163" y="2049463"/>
            <a:ext cx="1868487" cy="1108075"/>
          </a:xfrm>
          <a:prstGeom prst="rect">
            <a:avLst/>
          </a:prstGeom>
          <a:solidFill>
            <a:srgbClr val="FFFFCC"/>
          </a:solidFill>
          <a:ln w="12700">
            <a:solidFill>
              <a:srgbClr val="8A0E5E"/>
            </a:solidFill>
            <a:miter lim="800000"/>
            <a:headEnd/>
            <a:tailEnd/>
          </a:ln>
        </p:spPr>
        <p:txBody>
          <a:bodyPr/>
          <a:lstStyle/>
          <a:p>
            <a:endParaRPr lang="en-GB"/>
          </a:p>
        </p:txBody>
      </p:sp>
      <p:sp>
        <p:nvSpPr>
          <p:cNvPr id="428036" name="Rectangle 4"/>
          <p:cNvSpPr>
            <a:spLocks noChangeArrowheads="1"/>
          </p:cNvSpPr>
          <p:nvPr/>
        </p:nvSpPr>
        <p:spPr bwMode="auto">
          <a:xfrm>
            <a:off x="2003425" y="2424113"/>
            <a:ext cx="1288514" cy="246221"/>
          </a:xfrm>
          <a:prstGeom prst="rect">
            <a:avLst/>
          </a:prstGeom>
          <a:solidFill>
            <a:srgbClr val="FFFFCC"/>
          </a:solidFill>
          <a:ln>
            <a:noFill/>
          </a:ln>
          <a:extLst>
            <a:ext uri="{91240B29-F687-4f45-9708-019B960494DF}">
              <a14:hiddenLine xmlns="" xmlns:a14="http://schemas.microsoft.com/office/drawing/2010/main" w="9525">
                <a:solidFill>
                  <a:srgbClr val="8A0E5E"/>
                </a:solidFill>
                <a:miter lim="800000"/>
                <a:headEnd/>
                <a:tailEnd/>
              </a14:hiddenLine>
            </a:ext>
          </a:extLst>
        </p:spPr>
        <p:txBody>
          <a:bodyPr wrap="none" lIns="0" tIns="0" rIns="0" bIns="0">
            <a:spAutoFit/>
          </a:bodyPr>
          <a:lstStyle/>
          <a:p>
            <a:r>
              <a:rPr lang="en-US" sz="1600">
                <a:solidFill>
                  <a:srgbClr val="0000FF"/>
                </a:solidFill>
              </a:rPr>
              <a:t>IBillingSystem</a:t>
            </a:r>
            <a:endParaRPr lang="en-US" sz="1600">
              <a:solidFill>
                <a:srgbClr val="0000FF"/>
              </a:solidFill>
              <a:latin typeface="ZapfHumnst BT" charset="0"/>
            </a:endParaRPr>
          </a:p>
        </p:txBody>
      </p:sp>
      <p:sp>
        <p:nvSpPr>
          <p:cNvPr id="428037" name="Rectangle 5"/>
          <p:cNvSpPr>
            <a:spLocks noChangeArrowheads="1"/>
          </p:cNvSpPr>
          <p:nvPr/>
        </p:nvSpPr>
        <p:spPr bwMode="auto">
          <a:xfrm>
            <a:off x="1681163" y="2743200"/>
            <a:ext cx="1868487" cy="414338"/>
          </a:xfrm>
          <a:prstGeom prst="rect">
            <a:avLst/>
          </a:prstGeom>
          <a:solidFill>
            <a:srgbClr val="FFFFCC"/>
          </a:solidFill>
          <a:ln w="12700">
            <a:solidFill>
              <a:srgbClr val="8A0E5E"/>
            </a:solidFill>
            <a:miter lim="800000"/>
            <a:headEnd/>
            <a:tailEnd/>
          </a:ln>
        </p:spPr>
        <p:txBody>
          <a:bodyPr/>
          <a:lstStyle/>
          <a:p>
            <a:endParaRPr lang="en-GB"/>
          </a:p>
        </p:txBody>
      </p:sp>
      <p:sp>
        <p:nvSpPr>
          <p:cNvPr id="428038" name="Rectangle 6"/>
          <p:cNvSpPr>
            <a:spLocks noChangeArrowheads="1"/>
          </p:cNvSpPr>
          <p:nvPr/>
        </p:nvSpPr>
        <p:spPr bwMode="auto">
          <a:xfrm>
            <a:off x="1681163" y="2894013"/>
            <a:ext cx="1868487" cy="263525"/>
          </a:xfrm>
          <a:prstGeom prst="rect">
            <a:avLst/>
          </a:prstGeom>
          <a:solidFill>
            <a:srgbClr val="FFFFCC"/>
          </a:solidFill>
          <a:ln w="12700">
            <a:solidFill>
              <a:srgbClr val="8A0E5E"/>
            </a:solidFill>
            <a:miter lim="800000"/>
            <a:headEnd/>
            <a:tailEnd/>
          </a:ln>
        </p:spPr>
        <p:txBody>
          <a:bodyPr/>
          <a:lstStyle/>
          <a:p>
            <a:endParaRPr lang="en-GB"/>
          </a:p>
        </p:txBody>
      </p:sp>
      <p:sp>
        <p:nvSpPr>
          <p:cNvPr id="428039" name="Rectangle 7"/>
          <p:cNvSpPr>
            <a:spLocks noChangeArrowheads="1"/>
          </p:cNvSpPr>
          <p:nvPr/>
        </p:nvSpPr>
        <p:spPr bwMode="auto">
          <a:xfrm>
            <a:off x="2041525" y="2143125"/>
            <a:ext cx="1268413" cy="244475"/>
          </a:xfrm>
          <a:prstGeom prst="rect">
            <a:avLst/>
          </a:prstGeom>
          <a:solidFill>
            <a:srgbClr val="FFFFCC"/>
          </a:solidFill>
          <a:ln>
            <a:noFill/>
          </a:ln>
          <a:extLst>
            <a:ext uri="{91240B29-F687-4f45-9708-019B960494DF}">
              <a14:hiddenLine xmlns="" xmlns:a14="http://schemas.microsoft.com/office/drawing/2010/main" w="9525">
                <a:solidFill>
                  <a:srgbClr val="8A0E5E"/>
                </a:solidFill>
                <a:miter lim="800000"/>
                <a:headEnd/>
                <a:tailEnd/>
              </a14:hiddenLine>
            </a:ext>
          </a:extLst>
        </p:spPr>
        <p:txBody>
          <a:bodyPr wrap="none" lIns="0" tIns="0" rIns="0" bIns="0">
            <a:spAutoFit/>
          </a:bodyPr>
          <a:lstStyle/>
          <a:p>
            <a:r>
              <a:rPr lang="en-US" sz="1600">
                <a:solidFill>
                  <a:srgbClr val="0000FF"/>
                </a:solidFill>
              </a:rPr>
              <a:t>&lt;&lt;Interface&gt;&gt;</a:t>
            </a:r>
            <a:endParaRPr lang="en-US" sz="1600">
              <a:solidFill>
                <a:srgbClr val="0000FF"/>
              </a:solidFill>
              <a:latin typeface="ZapfHumnst BT" charset="0"/>
            </a:endParaRPr>
          </a:p>
        </p:txBody>
      </p:sp>
      <p:sp>
        <p:nvSpPr>
          <p:cNvPr id="428041" name="Rectangle 9"/>
          <p:cNvSpPr>
            <a:spLocks noChangeArrowheads="1"/>
          </p:cNvSpPr>
          <p:nvPr/>
        </p:nvSpPr>
        <p:spPr bwMode="auto">
          <a:xfrm>
            <a:off x="4810125" y="2049463"/>
            <a:ext cx="2774950" cy="1108075"/>
          </a:xfrm>
          <a:prstGeom prst="rect">
            <a:avLst/>
          </a:prstGeom>
          <a:solidFill>
            <a:srgbClr val="FFFFCC"/>
          </a:solidFill>
          <a:ln w="12700">
            <a:solidFill>
              <a:srgbClr val="8A0E5E"/>
            </a:solidFill>
            <a:miter lim="800000"/>
            <a:headEnd/>
            <a:tailEnd/>
          </a:ln>
        </p:spPr>
        <p:txBody>
          <a:bodyPr/>
          <a:lstStyle/>
          <a:p>
            <a:endParaRPr lang="en-GB"/>
          </a:p>
        </p:txBody>
      </p:sp>
      <p:sp>
        <p:nvSpPr>
          <p:cNvPr id="428042" name="Rectangle 10"/>
          <p:cNvSpPr>
            <a:spLocks noChangeArrowheads="1"/>
          </p:cNvSpPr>
          <p:nvPr/>
        </p:nvSpPr>
        <p:spPr bwMode="auto">
          <a:xfrm>
            <a:off x="5164138" y="2424113"/>
            <a:ext cx="2109752"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FF"/>
                </a:solidFill>
              </a:rPr>
              <a:t>ICourseCatalogSystem</a:t>
            </a:r>
            <a:endParaRPr lang="en-US" sz="1600">
              <a:solidFill>
                <a:srgbClr val="0000FF"/>
              </a:solidFill>
              <a:latin typeface="ZapfHumnst BT" charset="0"/>
            </a:endParaRPr>
          </a:p>
        </p:txBody>
      </p:sp>
      <p:sp>
        <p:nvSpPr>
          <p:cNvPr id="428043" name="Rectangle 11"/>
          <p:cNvSpPr>
            <a:spLocks noChangeArrowheads="1"/>
          </p:cNvSpPr>
          <p:nvPr/>
        </p:nvSpPr>
        <p:spPr bwMode="auto">
          <a:xfrm>
            <a:off x="4810125" y="2743200"/>
            <a:ext cx="2774950" cy="414338"/>
          </a:xfrm>
          <a:prstGeom prst="rect">
            <a:avLst/>
          </a:prstGeom>
          <a:solidFill>
            <a:srgbClr val="FFFFCC"/>
          </a:solidFill>
          <a:ln w="12700">
            <a:solidFill>
              <a:srgbClr val="8A0E5E"/>
            </a:solidFill>
            <a:miter lim="800000"/>
            <a:headEnd/>
            <a:tailEnd/>
          </a:ln>
        </p:spPr>
        <p:txBody>
          <a:bodyPr/>
          <a:lstStyle/>
          <a:p>
            <a:endParaRPr lang="en-GB"/>
          </a:p>
        </p:txBody>
      </p:sp>
      <p:sp>
        <p:nvSpPr>
          <p:cNvPr id="428044" name="Rectangle 12"/>
          <p:cNvSpPr>
            <a:spLocks noChangeArrowheads="1"/>
          </p:cNvSpPr>
          <p:nvPr/>
        </p:nvSpPr>
        <p:spPr bwMode="auto">
          <a:xfrm>
            <a:off x="4810125" y="2894013"/>
            <a:ext cx="2774950" cy="263525"/>
          </a:xfrm>
          <a:prstGeom prst="rect">
            <a:avLst/>
          </a:prstGeom>
          <a:solidFill>
            <a:srgbClr val="FFFFCC"/>
          </a:solidFill>
          <a:ln w="12700">
            <a:solidFill>
              <a:srgbClr val="8A0E5E"/>
            </a:solidFill>
            <a:miter lim="800000"/>
            <a:headEnd/>
            <a:tailEnd/>
          </a:ln>
        </p:spPr>
        <p:txBody>
          <a:bodyPr/>
          <a:lstStyle/>
          <a:p>
            <a:endParaRPr lang="en-GB"/>
          </a:p>
        </p:txBody>
      </p:sp>
      <p:sp>
        <p:nvSpPr>
          <p:cNvPr id="428045" name="Rectangle 13"/>
          <p:cNvSpPr>
            <a:spLocks noChangeArrowheads="1"/>
          </p:cNvSpPr>
          <p:nvPr/>
        </p:nvSpPr>
        <p:spPr bwMode="auto">
          <a:xfrm>
            <a:off x="5578475" y="2143125"/>
            <a:ext cx="1268413"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FF"/>
                </a:solidFill>
              </a:rPr>
              <a:t>&lt;&lt;Interface&gt;&gt;</a:t>
            </a:r>
            <a:endParaRPr lang="en-US" sz="1600">
              <a:solidFill>
                <a:srgbClr val="0000FF"/>
              </a:solidFill>
              <a:latin typeface="ZapfHumnst BT" charset="0"/>
            </a:endParaRPr>
          </a:p>
        </p:txBody>
      </p:sp>
      <p:sp>
        <p:nvSpPr>
          <p:cNvPr id="428046" name="Rectangle 14"/>
          <p:cNvSpPr>
            <a:spLocks noGrp="1" noChangeArrowheads="1"/>
          </p:cNvSpPr>
          <p:nvPr>
            <p:ph type="title"/>
          </p:nvPr>
        </p:nvSpPr>
        <p:spPr/>
        <p:txBody>
          <a:bodyPr>
            <a:normAutofit fontScale="90000"/>
          </a:bodyPr>
          <a:lstStyle/>
          <a:p>
            <a:r>
              <a:rPr lang="en-US"/>
              <a:t>Ví dụ: External System Interfaces Package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normAutofit fontScale="90000"/>
          </a:bodyPr>
          <a:lstStyle/>
          <a:p>
            <a:r>
              <a:rPr lang="en-US"/>
              <a:t>Mục tiêu: Xác định các phần tử thiết kế</a:t>
            </a:r>
          </a:p>
        </p:txBody>
      </p:sp>
      <p:sp>
        <p:nvSpPr>
          <p:cNvPr id="339971" name="Rectangle 3"/>
          <p:cNvSpPr>
            <a:spLocks noGrp="1" noChangeArrowheads="1"/>
          </p:cNvSpPr>
          <p:nvPr>
            <p:ph idx="1"/>
          </p:nvPr>
        </p:nvSpPr>
        <p:spPr>
          <a:xfrm>
            <a:off x="457200" y="1600200"/>
            <a:ext cx="8388036" cy="4876800"/>
          </a:xfrm>
        </p:spPr>
        <p:txBody>
          <a:bodyPr>
            <a:normAutofit/>
          </a:bodyPr>
          <a:lstStyle/>
          <a:p>
            <a:r>
              <a:rPr lang="en-US" sz="2800"/>
              <a:t>Định nghĩa mục đích của các phần tử thiết kế và làm rõ vòng đời của chúng được thực hiện khi nào</a:t>
            </a:r>
          </a:p>
          <a:p>
            <a:r>
              <a:rPr lang="en-US" sz="2800"/>
              <a:t> Phân tích sự tương tác của các lớp phân tích và xác định các phần tử mô hình thiết kế =&gt; Thiết kế lớp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93" name="Rectangle 61"/>
          <p:cNvSpPr>
            <a:spLocks noGrp="1" noChangeArrowheads="1"/>
          </p:cNvSpPr>
          <p:nvPr>
            <p:ph type="title"/>
          </p:nvPr>
        </p:nvSpPr>
        <p:spPr>
          <a:xfrm>
            <a:off x="457200" y="381000"/>
            <a:ext cx="8686800" cy="635000"/>
          </a:xfrm>
        </p:spPr>
        <p:txBody>
          <a:bodyPr>
            <a:normAutofit/>
          </a:bodyPr>
          <a:lstStyle/>
          <a:p>
            <a:r>
              <a:rPr lang="en-GB" sz="3200"/>
              <a:t>Từ Lớp phân tích tới Các phần tử thiết kế</a:t>
            </a:r>
            <a:endParaRPr lang="en-US" sz="3200"/>
          </a:p>
        </p:txBody>
      </p:sp>
      <p:sp>
        <p:nvSpPr>
          <p:cNvPr id="351353" name="Text Box 121"/>
          <p:cNvSpPr txBox="1">
            <a:spLocks noChangeArrowheads="1"/>
          </p:cNvSpPr>
          <p:nvPr/>
        </p:nvSpPr>
        <p:spPr bwMode="auto">
          <a:xfrm>
            <a:off x="457200" y="1117600"/>
            <a:ext cx="2895600" cy="478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2400">
                <a:solidFill>
                  <a:srgbClr val="0000FF"/>
                </a:solidFill>
              </a:rPr>
              <a:t>Các lớp phân tích</a:t>
            </a:r>
          </a:p>
        </p:txBody>
      </p:sp>
      <p:sp>
        <p:nvSpPr>
          <p:cNvPr id="351354" name="Text Box 122"/>
          <p:cNvSpPr txBox="1">
            <a:spLocks noChangeArrowheads="1"/>
          </p:cNvSpPr>
          <p:nvPr/>
        </p:nvSpPr>
        <p:spPr bwMode="auto">
          <a:xfrm>
            <a:off x="5664199" y="1117600"/>
            <a:ext cx="3035295" cy="478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7950" tIns="53975" rIns="107950" bIns="53975">
            <a:spAutoFit/>
          </a:bodyPr>
          <a:lstStyle/>
          <a:p>
            <a:pPr algn="ctr">
              <a:spcBef>
                <a:spcPct val="50000"/>
              </a:spcBef>
            </a:pPr>
            <a:r>
              <a:rPr lang="en-US" sz="2400">
                <a:solidFill>
                  <a:srgbClr val="0000FF"/>
                </a:solidFill>
              </a:rPr>
              <a:t>Các phần tử thiết kế</a:t>
            </a:r>
          </a:p>
        </p:txBody>
      </p:sp>
      <p:sp>
        <p:nvSpPr>
          <p:cNvPr id="351356" name="Line 124"/>
          <p:cNvSpPr>
            <a:spLocks noChangeShapeType="1"/>
          </p:cNvSpPr>
          <p:nvPr/>
        </p:nvSpPr>
        <p:spPr bwMode="auto">
          <a:xfrm>
            <a:off x="2228850" y="2035175"/>
            <a:ext cx="3336925" cy="2528888"/>
          </a:xfrm>
          <a:prstGeom prst="line">
            <a:avLst/>
          </a:prstGeom>
          <a:noFill/>
          <a:ln w="12700">
            <a:solidFill>
              <a:schemeClr val="hlink"/>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57" name="Line 125"/>
          <p:cNvSpPr>
            <a:spLocks noChangeShapeType="1"/>
          </p:cNvSpPr>
          <p:nvPr/>
        </p:nvSpPr>
        <p:spPr bwMode="auto">
          <a:xfrm>
            <a:off x="2236788" y="2043113"/>
            <a:ext cx="3338512" cy="1182687"/>
          </a:xfrm>
          <a:prstGeom prst="line">
            <a:avLst/>
          </a:prstGeom>
          <a:noFill/>
          <a:ln w="12700">
            <a:solidFill>
              <a:schemeClr val="hlink"/>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58" name="Line 126"/>
          <p:cNvSpPr>
            <a:spLocks noChangeShapeType="1"/>
          </p:cNvSpPr>
          <p:nvPr/>
        </p:nvSpPr>
        <p:spPr bwMode="auto">
          <a:xfrm flipV="1">
            <a:off x="2835275" y="2044700"/>
            <a:ext cx="3076575" cy="1173163"/>
          </a:xfrm>
          <a:prstGeom prst="line">
            <a:avLst/>
          </a:prstGeom>
          <a:noFill/>
          <a:ln w="12700">
            <a:solidFill>
              <a:schemeClr val="hlink"/>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59" name="Line 127"/>
          <p:cNvSpPr>
            <a:spLocks noChangeShapeType="1"/>
          </p:cNvSpPr>
          <p:nvPr/>
        </p:nvSpPr>
        <p:spPr bwMode="auto">
          <a:xfrm>
            <a:off x="2843213" y="3224213"/>
            <a:ext cx="2724150" cy="1343025"/>
          </a:xfrm>
          <a:prstGeom prst="line">
            <a:avLst/>
          </a:prstGeom>
          <a:noFill/>
          <a:ln w="12700">
            <a:solidFill>
              <a:schemeClr val="hlink"/>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0" name="Line 128"/>
          <p:cNvSpPr>
            <a:spLocks noChangeShapeType="1"/>
          </p:cNvSpPr>
          <p:nvPr/>
        </p:nvSpPr>
        <p:spPr bwMode="auto">
          <a:xfrm flipV="1">
            <a:off x="2522538" y="3213100"/>
            <a:ext cx="3040062" cy="2443163"/>
          </a:xfrm>
          <a:prstGeom prst="line">
            <a:avLst/>
          </a:prstGeom>
          <a:noFill/>
          <a:ln w="12700">
            <a:solidFill>
              <a:schemeClr val="hlink"/>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1" name="Line 129"/>
          <p:cNvSpPr>
            <a:spLocks noChangeShapeType="1"/>
          </p:cNvSpPr>
          <p:nvPr/>
        </p:nvSpPr>
        <p:spPr bwMode="auto">
          <a:xfrm>
            <a:off x="2536825" y="5645150"/>
            <a:ext cx="3030538" cy="1588"/>
          </a:xfrm>
          <a:prstGeom prst="line">
            <a:avLst/>
          </a:prstGeom>
          <a:noFill/>
          <a:ln w="12700">
            <a:solidFill>
              <a:schemeClr val="hlink"/>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2" name="Line 130"/>
          <p:cNvSpPr>
            <a:spLocks noChangeShapeType="1"/>
          </p:cNvSpPr>
          <p:nvPr/>
        </p:nvSpPr>
        <p:spPr bwMode="auto">
          <a:xfrm>
            <a:off x="2838450" y="3224213"/>
            <a:ext cx="2730500" cy="4762"/>
          </a:xfrm>
          <a:prstGeom prst="line">
            <a:avLst/>
          </a:prstGeom>
          <a:noFill/>
          <a:ln w="12700">
            <a:solidFill>
              <a:schemeClr val="hlink"/>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3" name="Line 131"/>
          <p:cNvSpPr>
            <a:spLocks noChangeShapeType="1"/>
          </p:cNvSpPr>
          <p:nvPr/>
        </p:nvSpPr>
        <p:spPr bwMode="auto">
          <a:xfrm flipV="1">
            <a:off x="1993900" y="2044700"/>
            <a:ext cx="3921125" cy="2336800"/>
          </a:xfrm>
          <a:prstGeom prst="line">
            <a:avLst/>
          </a:prstGeom>
          <a:noFill/>
          <a:ln w="12700">
            <a:solidFill>
              <a:schemeClr val="hlink"/>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4" name="Line 132"/>
          <p:cNvSpPr>
            <a:spLocks noChangeShapeType="1"/>
          </p:cNvSpPr>
          <p:nvPr/>
        </p:nvSpPr>
        <p:spPr bwMode="auto">
          <a:xfrm>
            <a:off x="2222500" y="2043113"/>
            <a:ext cx="3683000" cy="3175"/>
          </a:xfrm>
          <a:prstGeom prst="line">
            <a:avLst/>
          </a:prstGeom>
          <a:noFill/>
          <a:ln w="12700">
            <a:solidFill>
              <a:schemeClr val="hlink"/>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5" name="Line 133"/>
          <p:cNvSpPr>
            <a:spLocks noChangeShapeType="1"/>
          </p:cNvSpPr>
          <p:nvPr/>
        </p:nvSpPr>
        <p:spPr bwMode="auto">
          <a:xfrm flipV="1">
            <a:off x="2522538" y="4567238"/>
            <a:ext cx="3048000" cy="1079500"/>
          </a:xfrm>
          <a:prstGeom prst="line">
            <a:avLst/>
          </a:prstGeom>
          <a:noFill/>
          <a:ln w="12700">
            <a:solidFill>
              <a:schemeClr val="hlink"/>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351366" name="Line 134"/>
          <p:cNvSpPr>
            <a:spLocks noChangeShapeType="1"/>
          </p:cNvSpPr>
          <p:nvPr/>
        </p:nvSpPr>
        <p:spPr bwMode="auto">
          <a:xfrm>
            <a:off x="1992313" y="4379913"/>
            <a:ext cx="3570287" cy="185737"/>
          </a:xfrm>
          <a:prstGeom prst="line">
            <a:avLst/>
          </a:prstGeom>
          <a:noFill/>
          <a:ln w="12700">
            <a:solidFill>
              <a:schemeClr val="hlink"/>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nvGrpSpPr>
          <p:cNvPr id="351367" name="Group 135"/>
          <p:cNvGrpSpPr>
            <a:grpSpLocks/>
          </p:cNvGrpSpPr>
          <p:nvPr/>
        </p:nvGrpSpPr>
        <p:grpSpPr bwMode="auto">
          <a:xfrm>
            <a:off x="5918200" y="1676400"/>
            <a:ext cx="1066800" cy="809625"/>
            <a:chOff x="349" y="2258"/>
            <a:chExt cx="881" cy="510"/>
          </a:xfrm>
        </p:grpSpPr>
        <p:grpSp>
          <p:nvGrpSpPr>
            <p:cNvPr id="351368" name="Group 136"/>
            <p:cNvGrpSpPr>
              <a:grpSpLocks/>
            </p:cNvGrpSpPr>
            <p:nvPr/>
          </p:nvGrpSpPr>
          <p:grpSpPr bwMode="auto">
            <a:xfrm>
              <a:off x="349" y="2258"/>
              <a:ext cx="881" cy="510"/>
              <a:chOff x="734" y="2258"/>
              <a:chExt cx="288" cy="336"/>
            </a:xfrm>
          </p:grpSpPr>
          <p:sp>
            <p:nvSpPr>
              <p:cNvPr id="351369" name="Rectangle 137"/>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70" name="Line 138"/>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71" name="Line 139"/>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372" name="Text Box 140"/>
            <p:cNvSpPr txBox="1">
              <a:spLocks noChangeArrowheads="1"/>
            </p:cNvSpPr>
            <p:nvPr/>
          </p:nvSpPr>
          <p:spPr bwMode="auto">
            <a:xfrm>
              <a:off x="792" y="2296"/>
              <a:ext cx="0"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grpSp>
        <p:nvGrpSpPr>
          <p:cNvPr id="351373" name="Group 141"/>
          <p:cNvGrpSpPr>
            <a:grpSpLocks/>
          </p:cNvGrpSpPr>
          <p:nvPr/>
        </p:nvGrpSpPr>
        <p:grpSpPr bwMode="auto">
          <a:xfrm>
            <a:off x="5575300" y="2870200"/>
            <a:ext cx="1066800" cy="809625"/>
            <a:chOff x="349" y="2258"/>
            <a:chExt cx="881" cy="510"/>
          </a:xfrm>
        </p:grpSpPr>
        <p:grpSp>
          <p:nvGrpSpPr>
            <p:cNvPr id="351374" name="Group 142"/>
            <p:cNvGrpSpPr>
              <a:grpSpLocks/>
            </p:cNvGrpSpPr>
            <p:nvPr/>
          </p:nvGrpSpPr>
          <p:grpSpPr bwMode="auto">
            <a:xfrm>
              <a:off x="349" y="2258"/>
              <a:ext cx="881" cy="510"/>
              <a:chOff x="734" y="2258"/>
              <a:chExt cx="288" cy="336"/>
            </a:xfrm>
          </p:grpSpPr>
          <p:sp>
            <p:nvSpPr>
              <p:cNvPr id="351375" name="Rectangle 143"/>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76" name="Line 144"/>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77" name="Line 145"/>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378" name="Text Box 146"/>
            <p:cNvSpPr txBox="1">
              <a:spLocks noChangeArrowheads="1"/>
            </p:cNvSpPr>
            <p:nvPr/>
          </p:nvSpPr>
          <p:spPr bwMode="auto">
            <a:xfrm>
              <a:off x="792" y="2296"/>
              <a:ext cx="0"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grpSp>
        <p:nvGrpSpPr>
          <p:cNvPr id="351379" name="Group 147"/>
          <p:cNvGrpSpPr>
            <a:grpSpLocks/>
          </p:cNvGrpSpPr>
          <p:nvPr/>
        </p:nvGrpSpPr>
        <p:grpSpPr bwMode="auto">
          <a:xfrm>
            <a:off x="7175500" y="3886200"/>
            <a:ext cx="1066800" cy="809625"/>
            <a:chOff x="349" y="2258"/>
            <a:chExt cx="881" cy="510"/>
          </a:xfrm>
        </p:grpSpPr>
        <p:grpSp>
          <p:nvGrpSpPr>
            <p:cNvPr id="351380" name="Group 148"/>
            <p:cNvGrpSpPr>
              <a:grpSpLocks/>
            </p:cNvGrpSpPr>
            <p:nvPr/>
          </p:nvGrpSpPr>
          <p:grpSpPr bwMode="auto">
            <a:xfrm>
              <a:off x="349" y="2258"/>
              <a:ext cx="881" cy="510"/>
              <a:chOff x="734" y="2258"/>
              <a:chExt cx="288" cy="336"/>
            </a:xfrm>
          </p:grpSpPr>
          <p:sp>
            <p:nvSpPr>
              <p:cNvPr id="351381" name="Rectangle 149"/>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82" name="Line 150"/>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83" name="Line 151"/>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384" name="Text Box 152"/>
            <p:cNvSpPr txBox="1">
              <a:spLocks noChangeArrowheads="1"/>
            </p:cNvSpPr>
            <p:nvPr/>
          </p:nvSpPr>
          <p:spPr bwMode="auto">
            <a:xfrm>
              <a:off x="792" y="2296"/>
              <a:ext cx="0"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grpSp>
        <p:nvGrpSpPr>
          <p:cNvPr id="351385" name="Group 153"/>
          <p:cNvGrpSpPr>
            <a:grpSpLocks/>
          </p:cNvGrpSpPr>
          <p:nvPr/>
        </p:nvGrpSpPr>
        <p:grpSpPr bwMode="auto">
          <a:xfrm>
            <a:off x="5575300" y="5334000"/>
            <a:ext cx="1066800" cy="809625"/>
            <a:chOff x="349" y="2258"/>
            <a:chExt cx="881" cy="510"/>
          </a:xfrm>
        </p:grpSpPr>
        <p:grpSp>
          <p:nvGrpSpPr>
            <p:cNvPr id="351386" name="Group 154"/>
            <p:cNvGrpSpPr>
              <a:grpSpLocks/>
            </p:cNvGrpSpPr>
            <p:nvPr/>
          </p:nvGrpSpPr>
          <p:grpSpPr bwMode="auto">
            <a:xfrm>
              <a:off x="349" y="2258"/>
              <a:ext cx="881" cy="510"/>
              <a:chOff x="734" y="2258"/>
              <a:chExt cx="288" cy="336"/>
            </a:xfrm>
          </p:grpSpPr>
          <p:sp>
            <p:nvSpPr>
              <p:cNvPr id="351387" name="Rectangle 155"/>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88" name="Line 156"/>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389" name="Line 157"/>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390" name="Text Box 158"/>
            <p:cNvSpPr txBox="1">
              <a:spLocks noChangeArrowheads="1"/>
            </p:cNvSpPr>
            <p:nvPr/>
          </p:nvSpPr>
          <p:spPr bwMode="auto">
            <a:xfrm>
              <a:off x="792" y="2296"/>
              <a:ext cx="0"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sp>
        <p:nvSpPr>
          <p:cNvPr id="351392" name="Rectangle 160"/>
          <p:cNvSpPr>
            <a:spLocks noChangeArrowheads="1"/>
          </p:cNvSpPr>
          <p:nvPr/>
        </p:nvSpPr>
        <p:spPr bwMode="auto">
          <a:xfrm>
            <a:off x="7327900" y="5265738"/>
            <a:ext cx="1371600" cy="881062"/>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nvGrpSpPr>
          <p:cNvPr id="351394" name="Group 162"/>
          <p:cNvGrpSpPr>
            <a:grpSpLocks/>
          </p:cNvGrpSpPr>
          <p:nvPr/>
        </p:nvGrpSpPr>
        <p:grpSpPr bwMode="auto">
          <a:xfrm>
            <a:off x="5575300" y="4064000"/>
            <a:ext cx="1371600" cy="914400"/>
            <a:chOff x="1252" y="3089"/>
            <a:chExt cx="1114" cy="758"/>
          </a:xfrm>
        </p:grpSpPr>
        <p:sp>
          <p:nvSpPr>
            <p:cNvPr id="351395" name="Rectangle 163"/>
            <p:cNvSpPr>
              <a:spLocks noChangeArrowheads="1"/>
            </p:cNvSpPr>
            <p:nvPr/>
          </p:nvSpPr>
          <p:spPr bwMode="auto">
            <a:xfrm>
              <a:off x="1252" y="3290"/>
              <a:ext cx="1114" cy="557"/>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51396" name="Rectangle 164"/>
            <p:cNvSpPr>
              <a:spLocks noChangeArrowheads="1"/>
            </p:cNvSpPr>
            <p:nvPr/>
          </p:nvSpPr>
          <p:spPr bwMode="auto">
            <a:xfrm>
              <a:off x="1252" y="3089"/>
              <a:ext cx="445" cy="201"/>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351397" name="Group 165"/>
          <p:cNvGrpSpPr>
            <a:grpSpLocks/>
          </p:cNvGrpSpPr>
          <p:nvPr/>
        </p:nvGrpSpPr>
        <p:grpSpPr bwMode="auto">
          <a:xfrm>
            <a:off x="6794500" y="5575300"/>
            <a:ext cx="533400" cy="228600"/>
            <a:chOff x="4368" y="3312"/>
            <a:chExt cx="336" cy="144"/>
          </a:xfrm>
        </p:grpSpPr>
        <p:sp>
          <p:nvSpPr>
            <p:cNvPr id="351398" name="Oval 166"/>
            <p:cNvSpPr>
              <a:spLocks noChangeArrowheads="1"/>
            </p:cNvSpPr>
            <p:nvPr/>
          </p:nvSpPr>
          <p:spPr bwMode="auto">
            <a:xfrm>
              <a:off x="4368" y="3312"/>
              <a:ext cx="144" cy="144"/>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sp>
          <p:nvSpPr>
            <p:cNvPr id="351399" name="Line 167"/>
            <p:cNvSpPr>
              <a:spLocks noChangeShapeType="1"/>
            </p:cNvSpPr>
            <p:nvPr/>
          </p:nvSpPr>
          <p:spPr bwMode="auto">
            <a:xfrm>
              <a:off x="4512" y="3384"/>
              <a:ext cx="192"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grpSp>
      <p:sp>
        <p:nvSpPr>
          <p:cNvPr id="351402" name="Rectangle 170"/>
          <p:cNvSpPr>
            <a:spLocks noChangeArrowheads="1"/>
          </p:cNvSpPr>
          <p:nvPr/>
        </p:nvSpPr>
        <p:spPr bwMode="auto">
          <a:xfrm>
            <a:off x="7327900" y="2646363"/>
            <a:ext cx="1371600" cy="833437"/>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nvGrpSpPr>
          <p:cNvPr id="351404" name="Group 172"/>
          <p:cNvGrpSpPr>
            <a:grpSpLocks/>
          </p:cNvGrpSpPr>
          <p:nvPr/>
        </p:nvGrpSpPr>
        <p:grpSpPr bwMode="auto">
          <a:xfrm>
            <a:off x="6794500" y="2755900"/>
            <a:ext cx="533400" cy="228600"/>
            <a:chOff x="4368" y="3312"/>
            <a:chExt cx="336" cy="144"/>
          </a:xfrm>
        </p:grpSpPr>
        <p:sp>
          <p:nvSpPr>
            <p:cNvPr id="351405" name="Oval 173"/>
            <p:cNvSpPr>
              <a:spLocks noChangeArrowheads="1"/>
            </p:cNvSpPr>
            <p:nvPr/>
          </p:nvSpPr>
          <p:spPr bwMode="auto">
            <a:xfrm>
              <a:off x="4368" y="3312"/>
              <a:ext cx="144" cy="144"/>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sp>
          <p:nvSpPr>
            <p:cNvPr id="351406" name="Line 174"/>
            <p:cNvSpPr>
              <a:spLocks noChangeShapeType="1"/>
            </p:cNvSpPr>
            <p:nvPr/>
          </p:nvSpPr>
          <p:spPr bwMode="auto">
            <a:xfrm>
              <a:off x="4512" y="3384"/>
              <a:ext cx="192"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grpSp>
      <p:grpSp>
        <p:nvGrpSpPr>
          <p:cNvPr id="351407" name="Group 175"/>
          <p:cNvGrpSpPr>
            <a:grpSpLocks/>
          </p:cNvGrpSpPr>
          <p:nvPr/>
        </p:nvGrpSpPr>
        <p:grpSpPr bwMode="auto">
          <a:xfrm>
            <a:off x="6794500" y="3136900"/>
            <a:ext cx="533400" cy="228600"/>
            <a:chOff x="4368" y="3312"/>
            <a:chExt cx="336" cy="144"/>
          </a:xfrm>
        </p:grpSpPr>
        <p:sp>
          <p:nvSpPr>
            <p:cNvPr id="351408" name="Oval 176"/>
            <p:cNvSpPr>
              <a:spLocks noChangeArrowheads="1"/>
            </p:cNvSpPr>
            <p:nvPr/>
          </p:nvSpPr>
          <p:spPr bwMode="auto">
            <a:xfrm>
              <a:off x="4368" y="3312"/>
              <a:ext cx="144" cy="144"/>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sp>
          <p:nvSpPr>
            <p:cNvPr id="351409" name="Line 177"/>
            <p:cNvSpPr>
              <a:spLocks noChangeShapeType="1"/>
            </p:cNvSpPr>
            <p:nvPr/>
          </p:nvSpPr>
          <p:spPr bwMode="auto">
            <a:xfrm>
              <a:off x="4512" y="3384"/>
              <a:ext cx="192"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grpSp>
      <p:grpSp>
        <p:nvGrpSpPr>
          <p:cNvPr id="351410" name="Group 178"/>
          <p:cNvGrpSpPr>
            <a:grpSpLocks/>
          </p:cNvGrpSpPr>
          <p:nvPr/>
        </p:nvGrpSpPr>
        <p:grpSpPr bwMode="auto">
          <a:xfrm>
            <a:off x="698500" y="1677988"/>
            <a:ext cx="1603375" cy="811212"/>
            <a:chOff x="336" y="881"/>
            <a:chExt cx="1010" cy="511"/>
          </a:xfrm>
        </p:grpSpPr>
        <p:grpSp>
          <p:nvGrpSpPr>
            <p:cNvPr id="351411" name="Group 179"/>
            <p:cNvGrpSpPr>
              <a:grpSpLocks/>
            </p:cNvGrpSpPr>
            <p:nvPr/>
          </p:nvGrpSpPr>
          <p:grpSpPr bwMode="auto">
            <a:xfrm>
              <a:off x="384" y="882"/>
              <a:ext cx="914" cy="510"/>
              <a:chOff x="349" y="2258"/>
              <a:chExt cx="881" cy="510"/>
            </a:xfrm>
          </p:grpSpPr>
          <p:grpSp>
            <p:nvGrpSpPr>
              <p:cNvPr id="351412" name="Group 180"/>
              <p:cNvGrpSpPr>
                <a:grpSpLocks/>
              </p:cNvGrpSpPr>
              <p:nvPr/>
            </p:nvGrpSpPr>
            <p:grpSpPr bwMode="auto">
              <a:xfrm>
                <a:off x="349" y="2258"/>
                <a:ext cx="881" cy="510"/>
                <a:chOff x="734" y="2258"/>
                <a:chExt cx="288" cy="336"/>
              </a:xfrm>
            </p:grpSpPr>
            <p:sp>
              <p:nvSpPr>
                <p:cNvPr id="351413" name="Rectangle 181"/>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14" name="Line 182"/>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15" name="Line 183"/>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416" name="Text Box 184"/>
              <p:cNvSpPr txBox="1">
                <a:spLocks noChangeArrowheads="1"/>
              </p:cNvSpPr>
              <p:nvPr/>
            </p:nvSpPr>
            <p:spPr bwMode="auto">
              <a:xfrm>
                <a:off x="792" y="2296"/>
                <a:ext cx="0"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sp>
          <p:nvSpPr>
            <p:cNvPr id="351417" name="Text Box 185"/>
            <p:cNvSpPr txBox="1">
              <a:spLocks noChangeArrowheads="1"/>
            </p:cNvSpPr>
            <p:nvPr/>
          </p:nvSpPr>
          <p:spPr bwMode="auto">
            <a:xfrm>
              <a:off x="336" y="881"/>
              <a:ext cx="101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1500"/>
                <a:t>&lt;&lt;boundary&gt;&gt;</a:t>
              </a:r>
            </a:p>
          </p:txBody>
        </p:sp>
      </p:grpSp>
      <p:grpSp>
        <p:nvGrpSpPr>
          <p:cNvPr id="351418" name="Group 186"/>
          <p:cNvGrpSpPr>
            <a:grpSpLocks/>
          </p:cNvGrpSpPr>
          <p:nvPr/>
        </p:nvGrpSpPr>
        <p:grpSpPr bwMode="auto">
          <a:xfrm>
            <a:off x="1301750" y="2808288"/>
            <a:ext cx="1603375" cy="811212"/>
            <a:chOff x="336" y="881"/>
            <a:chExt cx="1010" cy="511"/>
          </a:xfrm>
        </p:grpSpPr>
        <p:grpSp>
          <p:nvGrpSpPr>
            <p:cNvPr id="351419" name="Group 187"/>
            <p:cNvGrpSpPr>
              <a:grpSpLocks/>
            </p:cNvGrpSpPr>
            <p:nvPr/>
          </p:nvGrpSpPr>
          <p:grpSpPr bwMode="auto">
            <a:xfrm>
              <a:off x="384" y="882"/>
              <a:ext cx="914" cy="510"/>
              <a:chOff x="349" y="2258"/>
              <a:chExt cx="881" cy="510"/>
            </a:xfrm>
          </p:grpSpPr>
          <p:grpSp>
            <p:nvGrpSpPr>
              <p:cNvPr id="351420" name="Group 188"/>
              <p:cNvGrpSpPr>
                <a:grpSpLocks/>
              </p:cNvGrpSpPr>
              <p:nvPr/>
            </p:nvGrpSpPr>
            <p:grpSpPr bwMode="auto">
              <a:xfrm>
                <a:off x="349" y="2258"/>
                <a:ext cx="881" cy="510"/>
                <a:chOff x="734" y="2258"/>
                <a:chExt cx="288" cy="336"/>
              </a:xfrm>
            </p:grpSpPr>
            <p:sp>
              <p:nvSpPr>
                <p:cNvPr id="351421" name="Rectangle 189"/>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22" name="Line 190"/>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23" name="Line 191"/>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424" name="Text Box 192"/>
              <p:cNvSpPr txBox="1">
                <a:spLocks noChangeArrowheads="1"/>
              </p:cNvSpPr>
              <p:nvPr/>
            </p:nvSpPr>
            <p:spPr bwMode="auto">
              <a:xfrm>
                <a:off x="792" y="2296"/>
                <a:ext cx="0"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sp>
          <p:nvSpPr>
            <p:cNvPr id="351425" name="Text Box 193"/>
            <p:cNvSpPr txBox="1">
              <a:spLocks noChangeArrowheads="1"/>
            </p:cNvSpPr>
            <p:nvPr/>
          </p:nvSpPr>
          <p:spPr bwMode="auto">
            <a:xfrm>
              <a:off x="336" y="881"/>
              <a:ext cx="101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1500"/>
                <a:t>&lt;&lt;control&gt;&gt;</a:t>
              </a:r>
            </a:p>
          </p:txBody>
        </p:sp>
      </p:grpSp>
      <p:grpSp>
        <p:nvGrpSpPr>
          <p:cNvPr id="351426" name="Group 194"/>
          <p:cNvGrpSpPr>
            <a:grpSpLocks/>
          </p:cNvGrpSpPr>
          <p:nvPr/>
        </p:nvGrpSpPr>
        <p:grpSpPr bwMode="auto">
          <a:xfrm>
            <a:off x="457200" y="3937000"/>
            <a:ext cx="1603375" cy="811213"/>
            <a:chOff x="336" y="881"/>
            <a:chExt cx="1010" cy="511"/>
          </a:xfrm>
        </p:grpSpPr>
        <p:grpSp>
          <p:nvGrpSpPr>
            <p:cNvPr id="351427" name="Group 195"/>
            <p:cNvGrpSpPr>
              <a:grpSpLocks/>
            </p:cNvGrpSpPr>
            <p:nvPr/>
          </p:nvGrpSpPr>
          <p:grpSpPr bwMode="auto">
            <a:xfrm>
              <a:off x="384" y="882"/>
              <a:ext cx="914" cy="510"/>
              <a:chOff x="349" y="2258"/>
              <a:chExt cx="881" cy="510"/>
            </a:xfrm>
          </p:grpSpPr>
          <p:grpSp>
            <p:nvGrpSpPr>
              <p:cNvPr id="351428" name="Group 196"/>
              <p:cNvGrpSpPr>
                <a:grpSpLocks/>
              </p:cNvGrpSpPr>
              <p:nvPr/>
            </p:nvGrpSpPr>
            <p:grpSpPr bwMode="auto">
              <a:xfrm>
                <a:off x="349" y="2258"/>
                <a:ext cx="881" cy="510"/>
                <a:chOff x="734" y="2258"/>
                <a:chExt cx="288" cy="336"/>
              </a:xfrm>
            </p:grpSpPr>
            <p:sp>
              <p:nvSpPr>
                <p:cNvPr id="351429" name="Rectangle 197"/>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30" name="Line 198"/>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31" name="Line 199"/>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432" name="Text Box 200"/>
              <p:cNvSpPr txBox="1">
                <a:spLocks noChangeArrowheads="1"/>
              </p:cNvSpPr>
              <p:nvPr/>
            </p:nvSpPr>
            <p:spPr bwMode="auto">
              <a:xfrm>
                <a:off x="792" y="2296"/>
                <a:ext cx="0"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sp>
          <p:nvSpPr>
            <p:cNvPr id="351433" name="Text Box 201"/>
            <p:cNvSpPr txBox="1">
              <a:spLocks noChangeArrowheads="1"/>
            </p:cNvSpPr>
            <p:nvPr/>
          </p:nvSpPr>
          <p:spPr bwMode="auto">
            <a:xfrm>
              <a:off x="336" y="881"/>
              <a:ext cx="101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1500"/>
                <a:t>&lt;&lt;entity&gt;&gt;</a:t>
              </a:r>
            </a:p>
          </p:txBody>
        </p:sp>
      </p:grpSp>
      <p:grpSp>
        <p:nvGrpSpPr>
          <p:cNvPr id="351434" name="Group 202"/>
          <p:cNvGrpSpPr>
            <a:grpSpLocks/>
          </p:cNvGrpSpPr>
          <p:nvPr/>
        </p:nvGrpSpPr>
        <p:grpSpPr bwMode="auto">
          <a:xfrm>
            <a:off x="987425" y="5156200"/>
            <a:ext cx="1603375" cy="811213"/>
            <a:chOff x="336" y="881"/>
            <a:chExt cx="1010" cy="511"/>
          </a:xfrm>
        </p:grpSpPr>
        <p:grpSp>
          <p:nvGrpSpPr>
            <p:cNvPr id="351435" name="Group 203"/>
            <p:cNvGrpSpPr>
              <a:grpSpLocks/>
            </p:cNvGrpSpPr>
            <p:nvPr/>
          </p:nvGrpSpPr>
          <p:grpSpPr bwMode="auto">
            <a:xfrm>
              <a:off x="384" y="882"/>
              <a:ext cx="914" cy="510"/>
              <a:chOff x="349" y="2258"/>
              <a:chExt cx="881" cy="510"/>
            </a:xfrm>
          </p:grpSpPr>
          <p:grpSp>
            <p:nvGrpSpPr>
              <p:cNvPr id="351436" name="Group 204"/>
              <p:cNvGrpSpPr>
                <a:grpSpLocks/>
              </p:cNvGrpSpPr>
              <p:nvPr/>
            </p:nvGrpSpPr>
            <p:grpSpPr bwMode="auto">
              <a:xfrm>
                <a:off x="349" y="2258"/>
                <a:ext cx="881" cy="510"/>
                <a:chOff x="734" y="2258"/>
                <a:chExt cx="288" cy="336"/>
              </a:xfrm>
            </p:grpSpPr>
            <p:sp>
              <p:nvSpPr>
                <p:cNvPr id="351437" name="Rectangle 205"/>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38" name="Line 206"/>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sp>
              <p:nvSpPr>
                <p:cNvPr id="351439" name="Line 207"/>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spAutoFit/>
                </a:bodyPr>
                <a:lstStyle/>
                <a:p>
                  <a:endParaRPr lang="en-GB"/>
                </a:p>
              </p:txBody>
            </p:sp>
          </p:grpSp>
          <p:sp>
            <p:nvSpPr>
              <p:cNvPr id="351440" name="Text Box 208"/>
              <p:cNvSpPr txBox="1">
                <a:spLocks noChangeArrowheads="1"/>
              </p:cNvSpPr>
              <p:nvPr/>
            </p:nvSpPr>
            <p:spPr bwMode="auto">
              <a:xfrm>
                <a:off x="792" y="2296"/>
                <a:ext cx="0"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type="none" w="sm" len="sm"/>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ctr"/>
                <a:endParaRPr lang="en-GB" sz="1800"/>
              </a:p>
            </p:txBody>
          </p:sp>
        </p:grpSp>
        <p:sp>
          <p:nvSpPr>
            <p:cNvPr id="351441" name="Text Box 209"/>
            <p:cNvSpPr txBox="1">
              <a:spLocks noChangeArrowheads="1"/>
            </p:cNvSpPr>
            <p:nvPr/>
          </p:nvSpPr>
          <p:spPr bwMode="auto">
            <a:xfrm>
              <a:off x="336" y="881"/>
              <a:ext cx="101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1500"/>
                <a:t>&lt;&lt;boundary&gt;&gt;</a:t>
              </a:r>
            </a:p>
          </p:txBody>
        </p:sp>
      </p:grpSp>
      <p:sp>
        <p:nvSpPr>
          <p:cNvPr id="351442" name="Text Box 210"/>
          <p:cNvSpPr txBox="1">
            <a:spLocks noChangeArrowheads="1"/>
          </p:cNvSpPr>
          <p:nvPr/>
        </p:nvSpPr>
        <p:spPr bwMode="auto">
          <a:xfrm>
            <a:off x="2633663" y="6362700"/>
            <a:ext cx="3962400" cy="478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pPr algn="ctr">
              <a:spcBef>
                <a:spcPct val="50000"/>
              </a:spcBef>
            </a:pPr>
            <a:r>
              <a:rPr lang="en-US" sz="2400">
                <a:solidFill>
                  <a:srgbClr val="0000FF"/>
                </a:solidFill>
              </a:rPr>
              <a:t>Ánh xạ nhiều-nhiều</a:t>
            </a:r>
          </a:p>
        </p:txBody>
      </p:sp>
      <p:sp>
        <p:nvSpPr>
          <p:cNvPr id="351445" name="Rectangle 213"/>
          <p:cNvSpPr>
            <a:spLocks noChangeArrowheads="1"/>
          </p:cNvSpPr>
          <p:nvPr/>
        </p:nvSpPr>
        <p:spPr bwMode="auto">
          <a:xfrm>
            <a:off x="7497763" y="3182938"/>
            <a:ext cx="10048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t>Subsystem</a:t>
            </a:r>
          </a:p>
        </p:txBody>
      </p:sp>
      <p:sp>
        <p:nvSpPr>
          <p:cNvPr id="351446" name="Rectangle 214"/>
          <p:cNvSpPr>
            <a:spLocks noChangeArrowheads="1"/>
          </p:cNvSpPr>
          <p:nvPr/>
        </p:nvSpPr>
        <p:spPr bwMode="auto">
          <a:xfrm>
            <a:off x="7434263" y="3003550"/>
            <a:ext cx="117792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t>&lt;&lt;subsystem&gt;&gt;</a:t>
            </a:r>
            <a:endParaRPr lang="en-US"/>
          </a:p>
        </p:txBody>
      </p:sp>
      <p:grpSp>
        <p:nvGrpSpPr>
          <p:cNvPr id="351451" name="Group 219"/>
          <p:cNvGrpSpPr>
            <a:grpSpLocks/>
          </p:cNvGrpSpPr>
          <p:nvPr/>
        </p:nvGrpSpPr>
        <p:grpSpPr bwMode="auto">
          <a:xfrm>
            <a:off x="7781925" y="2746375"/>
            <a:ext cx="290513" cy="215900"/>
            <a:chOff x="4722" y="972"/>
            <a:chExt cx="183" cy="136"/>
          </a:xfrm>
        </p:grpSpPr>
        <p:sp>
          <p:nvSpPr>
            <p:cNvPr id="351452" name="Rectangle 220"/>
            <p:cNvSpPr>
              <a:spLocks noChangeArrowheads="1"/>
            </p:cNvSpPr>
            <p:nvPr/>
          </p:nvSpPr>
          <p:spPr bwMode="auto">
            <a:xfrm>
              <a:off x="4722" y="1054"/>
              <a:ext cx="94" cy="3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CC"/>
                  </a:solidFill>
                </a14:hiddenFill>
              </a:ext>
            </a:extLst>
          </p:spPr>
          <p:txBody>
            <a:bodyPr/>
            <a:lstStyle/>
            <a:p>
              <a:endParaRPr lang="en-GB"/>
            </a:p>
          </p:txBody>
        </p:sp>
        <p:sp>
          <p:nvSpPr>
            <p:cNvPr id="351453" name="Rectangle 221"/>
            <p:cNvSpPr>
              <a:spLocks noChangeArrowheads="1"/>
            </p:cNvSpPr>
            <p:nvPr/>
          </p:nvSpPr>
          <p:spPr bwMode="auto">
            <a:xfrm>
              <a:off x="4722" y="995"/>
              <a:ext cx="94" cy="31"/>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CC"/>
                  </a:solidFill>
                </a14:hiddenFill>
              </a:ext>
            </a:extLst>
          </p:spPr>
          <p:txBody>
            <a:bodyPr/>
            <a:lstStyle/>
            <a:p>
              <a:endParaRPr lang="en-GB"/>
            </a:p>
          </p:txBody>
        </p:sp>
        <p:sp>
          <p:nvSpPr>
            <p:cNvPr id="351454" name="Freeform 222"/>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107950" tIns="53975" rIns="107950" bIns="53975" anchor="ctr"/>
            <a:lstStyle/>
            <a:p>
              <a:endParaRPr lang="en-GB"/>
            </a:p>
          </p:txBody>
        </p:sp>
        <p:sp>
          <p:nvSpPr>
            <p:cNvPr id="351455" name="Line 223"/>
            <p:cNvSpPr>
              <a:spLocks noChangeShapeType="1"/>
            </p:cNvSpPr>
            <p:nvPr/>
          </p:nvSpPr>
          <p:spPr bwMode="auto">
            <a:xfrm>
              <a:off x="4773" y="1030"/>
              <a:ext cx="0" cy="1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grpSp>
      <p:sp>
        <p:nvSpPr>
          <p:cNvPr id="351456" name="Rectangle 224"/>
          <p:cNvSpPr>
            <a:spLocks noChangeArrowheads="1"/>
          </p:cNvSpPr>
          <p:nvPr/>
        </p:nvSpPr>
        <p:spPr bwMode="auto">
          <a:xfrm>
            <a:off x="7497763" y="5783263"/>
            <a:ext cx="10048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t>Subsystem</a:t>
            </a:r>
          </a:p>
        </p:txBody>
      </p:sp>
      <p:sp>
        <p:nvSpPr>
          <p:cNvPr id="351457" name="Rectangle 225"/>
          <p:cNvSpPr>
            <a:spLocks noChangeArrowheads="1"/>
          </p:cNvSpPr>
          <p:nvPr/>
        </p:nvSpPr>
        <p:spPr bwMode="auto">
          <a:xfrm>
            <a:off x="7434263" y="5603875"/>
            <a:ext cx="117792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t>&lt;&lt;subsystem&gt;&gt;</a:t>
            </a:r>
            <a:endParaRPr lang="en-US"/>
          </a:p>
        </p:txBody>
      </p:sp>
      <p:grpSp>
        <p:nvGrpSpPr>
          <p:cNvPr id="351458" name="Group 226"/>
          <p:cNvGrpSpPr>
            <a:grpSpLocks/>
          </p:cNvGrpSpPr>
          <p:nvPr/>
        </p:nvGrpSpPr>
        <p:grpSpPr bwMode="auto">
          <a:xfrm>
            <a:off x="7781925" y="5346700"/>
            <a:ext cx="290513" cy="215900"/>
            <a:chOff x="4722" y="972"/>
            <a:chExt cx="183" cy="136"/>
          </a:xfrm>
        </p:grpSpPr>
        <p:sp>
          <p:nvSpPr>
            <p:cNvPr id="351459" name="Rectangle 227"/>
            <p:cNvSpPr>
              <a:spLocks noChangeArrowheads="1"/>
            </p:cNvSpPr>
            <p:nvPr/>
          </p:nvSpPr>
          <p:spPr bwMode="auto">
            <a:xfrm>
              <a:off x="4722" y="1054"/>
              <a:ext cx="94" cy="32"/>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CC"/>
                  </a:solidFill>
                </a14:hiddenFill>
              </a:ext>
            </a:extLst>
          </p:spPr>
          <p:txBody>
            <a:bodyPr/>
            <a:lstStyle/>
            <a:p>
              <a:endParaRPr lang="en-GB"/>
            </a:p>
          </p:txBody>
        </p:sp>
        <p:sp>
          <p:nvSpPr>
            <p:cNvPr id="351460" name="Rectangle 228"/>
            <p:cNvSpPr>
              <a:spLocks noChangeArrowheads="1"/>
            </p:cNvSpPr>
            <p:nvPr/>
          </p:nvSpPr>
          <p:spPr bwMode="auto">
            <a:xfrm>
              <a:off x="4722" y="995"/>
              <a:ext cx="94" cy="31"/>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CC"/>
                  </a:solidFill>
                </a14:hiddenFill>
              </a:ext>
            </a:extLst>
          </p:spPr>
          <p:txBody>
            <a:bodyPr/>
            <a:lstStyle/>
            <a:p>
              <a:endParaRPr lang="en-GB"/>
            </a:p>
          </p:txBody>
        </p:sp>
        <p:sp>
          <p:nvSpPr>
            <p:cNvPr id="351461" name="Freeform 229"/>
            <p:cNvSpPr>
              <a:spLocks/>
            </p:cNvSpPr>
            <p:nvPr/>
          </p:nvSpPr>
          <p:spPr bwMode="auto">
            <a:xfrm>
              <a:off x="4771" y="972"/>
              <a:ext cx="134" cy="136"/>
            </a:xfrm>
            <a:custGeom>
              <a:avLst/>
              <a:gdLst>
                <a:gd name="T0" fmla="*/ 0 w 134"/>
                <a:gd name="T1" fmla="*/ 20 h 136"/>
                <a:gd name="T2" fmla="*/ 0 w 134"/>
                <a:gd name="T3" fmla="*/ 0 h 136"/>
                <a:gd name="T4" fmla="*/ 134 w 134"/>
                <a:gd name="T5" fmla="*/ 0 h 136"/>
                <a:gd name="T6" fmla="*/ 134 w 134"/>
                <a:gd name="T7" fmla="*/ 136 h 136"/>
                <a:gd name="T8" fmla="*/ 2 w 134"/>
                <a:gd name="T9" fmla="*/ 136 h 136"/>
                <a:gd name="T10" fmla="*/ 2 w 134"/>
                <a:gd name="T11" fmla="*/ 120 h 136"/>
              </a:gdLst>
              <a:ahLst/>
              <a:cxnLst>
                <a:cxn ang="0">
                  <a:pos x="T0" y="T1"/>
                </a:cxn>
                <a:cxn ang="0">
                  <a:pos x="T2" y="T3"/>
                </a:cxn>
                <a:cxn ang="0">
                  <a:pos x="T4" y="T5"/>
                </a:cxn>
                <a:cxn ang="0">
                  <a:pos x="T6" y="T7"/>
                </a:cxn>
                <a:cxn ang="0">
                  <a:pos x="T8" y="T9"/>
                </a:cxn>
                <a:cxn ang="0">
                  <a:pos x="T10" y="T11"/>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lIns="107950" tIns="53975" rIns="107950" bIns="53975" anchor="ctr"/>
            <a:lstStyle/>
            <a:p>
              <a:endParaRPr lang="en-GB"/>
            </a:p>
          </p:txBody>
        </p:sp>
        <p:sp>
          <p:nvSpPr>
            <p:cNvPr id="351462" name="Line 230"/>
            <p:cNvSpPr>
              <a:spLocks noChangeShapeType="1"/>
            </p:cNvSpPr>
            <p:nvPr/>
          </p:nvSpPr>
          <p:spPr bwMode="auto">
            <a:xfrm>
              <a:off x="4773" y="1030"/>
              <a:ext cx="0" cy="1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07950" tIns="53975" rIns="107950" bIns="53975" anchor="ctr"/>
            <a:lstStyle/>
            <a:p>
              <a:endParaRPr lang="en-GB"/>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t>Xác định các lớp thiết kế</a:t>
            </a:r>
          </a:p>
        </p:txBody>
      </p:sp>
      <p:sp>
        <p:nvSpPr>
          <p:cNvPr id="353283" name="Rectangle 3"/>
          <p:cNvSpPr>
            <a:spLocks noGrp="1" noChangeArrowheads="1"/>
          </p:cNvSpPr>
          <p:nvPr>
            <p:ph idx="1"/>
          </p:nvPr>
        </p:nvSpPr>
        <p:spPr/>
        <p:txBody>
          <a:bodyPr>
            <a:normAutofit/>
          </a:bodyPr>
          <a:lstStyle/>
          <a:p>
            <a:r>
              <a:rPr lang="en-US" sz="2800"/>
              <a:t>Một lớp phân tích được ánh xạ trực tiếp thành một lớp thiết kế khi:</a:t>
            </a:r>
          </a:p>
          <a:p>
            <a:pPr lvl="1"/>
            <a:r>
              <a:rPr lang="en-US" sz="2400"/>
              <a:t>Nó là một lớp đơn giản</a:t>
            </a:r>
          </a:p>
          <a:p>
            <a:pPr lvl="1"/>
            <a:r>
              <a:rPr lang="en-US" sz="2400"/>
              <a:t>Nó đại diện cho một sự trừu tượng duy nhất</a:t>
            </a:r>
          </a:p>
          <a:p>
            <a:r>
              <a:rPr lang="en-US" sz="2800"/>
              <a:t>Các lớp phân tích phức tạp hơn có thể: </a:t>
            </a:r>
          </a:p>
          <a:p>
            <a:pPr lvl="1"/>
            <a:r>
              <a:rPr lang="en-US" sz="2400"/>
              <a:t>Chia thành nhiều lớp</a:t>
            </a:r>
          </a:p>
          <a:p>
            <a:pPr lvl="1"/>
            <a:r>
              <a:rPr lang="en-US" sz="2400"/>
              <a:t>Trở thành một package</a:t>
            </a:r>
          </a:p>
          <a:p>
            <a:pPr lvl="1"/>
            <a:r>
              <a:rPr lang="en-US" sz="2400"/>
              <a:t>Trở thành một subsystem </a:t>
            </a:r>
          </a:p>
        </p:txBody>
      </p:sp>
      <p:pic>
        <p:nvPicPr>
          <p:cNvPr id="353330" name="Picture 50" descr="mag_glas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263" y="2268538"/>
            <a:ext cx="1336675" cy="26797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64758" dir="6078596" algn="ctr" rotWithShape="0">
                    <a:srgbClr val="B2B2B2">
                      <a:alpha val="50000"/>
                    </a:srgbClr>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40" name="Rectangle 12"/>
          <p:cNvSpPr>
            <a:spLocks noGrp="1" noChangeArrowheads="1"/>
          </p:cNvSpPr>
          <p:nvPr>
            <p:ph type="title"/>
          </p:nvPr>
        </p:nvSpPr>
        <p:spPr/>
        <p:txBody>
          <a:bodyPr/>
          <a:lstStyle/>
          <a:p>
            <a:r>
              <a:rPr lang="en-US"/>
              <a:t>So sánh: Class và Package</a:t>
            </a:r>
          </a:p>
        </p:txBody>
      </p:sp>
      <p:sp>
        <p:nvSpPr>
          <p:cNvPr id="355341" name="Rectangle 13"/>
          <p:cNvSpPr>
            <a:spLocks noGrp="1" noChangeArrowheads="1"/>
          </p:cNvSpPr>
          <p:nvPr>
            <p:ph idx="1"/>
          </p:nvPr>
        </p:nvSpPr>
        <p:spPr/>
        <p:txBody>
          <a:bodyPr>
            <a:normAutofit/>
          </a:bodyPr>
          <a:lstStyle/>
          <a:p>
            <a:r>
              <a:rPr lang="en-US" sz="2800"/>
              <a:t>Class là gì?</a:t>
            </a:r>
          </a:p>
          <a:p>
            <a:pPr lvl="1"/>
            <a:r>
              <a:rPr lang="en-US" sz="2400"/>
              <a:t>Mô tả về một tập hợp các đối tượng có cùng trách nhiệm, mối quan hệ, hoạt động, thuộc tính và ngữ nghĩa</a:t>
            </a:r>
          </a:p>
          <a:p>
            <a:pPr marL="0" indent="0">
              <a:buNone/>
            </a:pPr>
            <a:endParaRPr lang="en-US" sz="2800"/>
          </a:p>
          <a:p>
            <a:r>
              <a:rPr lang="en-US" sz="2800"/>
              <a:t>Package là gì?</a:t>
            </a:r>
          </a:p>
          <a:p>
            <a:pPr lvl="1"/>
            <a:r>
              <a:rPr lang="en-US" sz="2400"/>
              <a:t>Một cơ chế mục đích chung để tổ chức các phần tử thành các nhóm</a:t>
            </a:r>
          </a:p>
          <a:p>
            <a:pPr lvl="1"/>
            <a:r>
              <a:rPr lang="en-US" sz="2400"/>
              <a:t>Một phần tử mô hình có thể chứa các phần tử mô hình khác</a:t>
            </a:r>
          </a:p>
        </p:txBody>
      </p:sp>
      <p:sp>
        <p:nvSpPr>
          <p:cNvPr id="355343" name="Rectangle 15"/>
          <p:cNvSpPr>
            <a:spLocks noChangeArrowheads="1"/>
          </p:cNvSpPr>
          <p:nvPr/>
        </p:nvSpPr>
        <p:spPr bwMode="auto">
          <a:xfrm>
            <a:off x="5411788" y="5849938"/>
            <a:ext cx="1260475" cy="760412"/>
          </a:xfrm>
          <a:prstGeom prst="rect">
            <a:avLst/>
          </a:prstGeom>
          <a:solidFill>
            <a:srgbClr val="FFFFCC"/>
          </a:solidFill>
          <a:ln w="12700">
            <a:solidFill>
              <a:srgbClr val="990033"/>
            </a:solidFill>
            <a:miter lim="800000"/>
            <a:headEnd/>
            <a:tailEnd/>
          </a:ln>
        </p:spPr>
        <p:txBody>
          <a:bodyPr/>
          <a:lstStyle/>
          <a:p>
            <a:endParaRPr lang="en-GB"/>
          </a:p>
        </p:txBody>
      </p:sp>
      <p:sp>
        <p:nvSpPr>
          <p:cNvPr id="355345" name="Rectangle 17"/>
          <p:cNvSpPr>
            <a:spLocks noChangeArrowheads="1"/>
          </p:cNvSpPr>
          <p:nvPr/>
        </p:nvSpPr>
        <p:spPr bwMode="auto">
          <a:xfrm>
            <a:off x="5411788" y="5632450"/>
            <a:ext cx="504825" cy="217488"/>
          </a:xfrm>
          <a:prstGeom prst="rect">
            <a:avLst/>
          </a:prstGeom>
          <a:solidFill>
            <a:srgbClr val="FFFFCC"/>
          </a:solidFill>
          <a:ln w="12700">
            <a:solidFill>
              <a:srgbClr val="990033"/>
            </a:solidFill>
            <a:miter lim="800000"/>
            <a:headEnd/>
            <a:tailEnd/>
          </a:ln>
        </p:spPr>
        <p:txBody>
          <a:bodyPr/>
          <a:lstStyle/>
          <a:p>
            <a:endParaRPr lang="en-GB"/>
          </a:p>
        </p:txBody>
      </p:sp>
      <p:sp>
        <p:nvSpPr>
          <p:cNvPr id="355346" name="Rectangle 18"/>
          <p:cNvSpPr>
            <a:spLocks noChangeArrowheads="1"/>
          </p:cNvSpPr>
          <p:nvPr/>
        </p:nvSpPr>
        <p:spPr bwMode="auto">
          <a:xfrm>
            <a:off x="5664200" y="5940425"/>
            <a:ext cx="903288"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Package </a:t>
            </a:r>
            <a:endParaRPr lang="en-US"/>
          </a:p>
        </p:txBody>
      </p:sp>
      <p:sp>
        <p:nvSpPr>
          <p:cNvPr id="355347" name="Rectangle 19"/>
          <p:cNvSpPr>
            <a:spLocks noChangeArrowheads="1"/>
          </p:cNvSpPr>
          <p:nvPr/>
        </p:nvSpPr>
        <p:spPr bwMode="auto">
          <a:xfrm>
            <a:off x="5756275" y="6140450"/>
            <a:ext cx="576263" cy="258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rPr>
              <a:t>Name</a:t>
            </a:r>
            <a:endParaRPr lang="en-US"/>
          </a:p>
        </p:txBody>
      </p:sp>
      <p:sp>
        <p:nvSpPr>
          <p:cNvPr id="355349" name="Rectangle 21"/>
          <p:cNvSpPr>
            <a:spLocks noChangeArrowheads="1"/>
          </p:cNvSpPr>
          <p:nvPr/>
        </p:nvSpPr>
        <p:spPr bwMode="auto">
          <a:xfrm>
            <a:off x="5410200" y="3040063"/>
            <a:ext cx="1258888" cy="617537"/>
          </a:xfrm>
          <a:prstGeom prst="rect">
            <a:avLst/>
          </a:prstGeom>
          <a:solidFill>
            <a:srgbClr val="FFFFCC"/>
          </a:solidFill>
          <a:ln w="12700">
            <a:solidFill>
              <a:srgbClr val="990033"/>
            </a:solidFill>
            <a:miter lim="800000"/>
            <a:headEnd/>
            <a:tailEnd/>
          </a:ln>
        </p:spPr>
        <p:txBody>
          <a:bodyPr/>
          <a:lstStyle/>
          <a:p>
            <a:endParaRPr lang="en-GB"/>
          </a:p>
        </p:txBody>
      </p:sp>
      <p:sp>
        <p:nvSpPr>
          <p:cNvPr id="355350" name="Rectangle 22"/>
          <p:cNvSpPr>
            <a:spLocks noChangeArrowheads="1"/>
          </p:cNvSpPr>
          <p:nvPr/>
        </p:nvSpPr>
        <p:spPr bwMode="auto">
          <a:xfrm>
            <a:off x="5486400" y="3101975"/>
            <a:ext cx="11049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Class Name</a:t>
            </a:r>
            <a:endParaRPr lang="en-US"/>
          </a:p>
        </p:txBody>
      </p:sp>
      <p:sp>
        <p:nvSpPr>
          <p:cNvPr id="355351" name="Rectangle 23"/>
          <p:cNvSpPr>
            <a:spLocks noChangeArrowheads="1"/>
          </p:cNvSpPr>
          <p:nvPr/>
        </p:nvSpPr>
        <p:spPr bwMode="auto">
          <a:xfrm>
            <a:off x="5410200" y="3379788"/>
            <a:ext cx="1258888" cy="277812"/>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55352" name="Rectangle 24"/>
          <p:cNvSpPr>
            <a:spLocks noChangeArrowheads="1"/>
          </p:cNvSpPr>
          <p:nvPr/>
        </p:nvSpPr>
        <p:spPr bwMode="auto">
          <a:xfrm>
            <a:off x="5410200" y="3503613"/>
            <a:ext cx="1258888" cy="153987"/>
          </a:xfrm>
          <a:prstGeom prst="rect">
            <a:avLst/>
          </a:prstGeom>
          <a:noFill/>
          <a:ln w="1270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normAutofit fontScale="90000"/>
          </a:bodyPr>
          <a:lstStyle/>
          <a:p>
            <a:r>
              <a:rPr lang="en-US"/>
              <a:t>Nhóm các lớp thiết kế vào trong package</a:t>
            </a:r>
          </a:p>
        </p:txBody>
      </p:sp>
      <p:sp>
        <p:nvSpPr>
          <p:cNvPr id="357379" name="Rectangle 3"/>
          <p:cNvSpPr>
            <a:spLocks noGrp="1" noChangeArrowheads="1"/>
          </p:cNvSpPr>
          <p:nvPr>
            <p:ph idx="1"/>
          </p:nvPr>
        </p:nvSpPr>
        <p:spPr/>
        <p:txBody>
          <a:bodyPr>
            <a:normAutofit/>
          </a:bodyPr>
          <a:lstStyle/>
          <a:p>
            <a:r>
              <a:rPr lang="en-US" sz="2800"/>
              <a:t>Bạn có thể có những tiêu chí đóng gói dựa trên một số yếu tố như:</a:t>
            </a:r>
          </a:p>
          <a:p>
            <a:pPr lvl="1"/>
            <a:r>
              <a:rPr lang="en-US" sz="2400"/>
              <a:t>Đơn vị cấu hình</a:t>
            </a:r>
          </a:p>
          <a:p>
            <a:pPr lvl="1"/>
            <a:r>
              <a:rPr lang="en-US" sz="2400"/>
              <a:t>Phân bổ tài nguyên giữa các nhóm phát triển</a:t>
            </a:r>
          </a:p>
          <a:p>
            <a:pPr lvl="1"/>
            <a:r>
              <a:rPr lang="en-US" sz="2400"/>
              <a:t>Phản ánh các kiểu người dùng</a:t>
            </a:r>
          </a:p>
          <a:p>
            <a:pPr lvl="1"/>
            <a:r>
              <a:rPr lang="en-US" sz="2400"/>
              <a:t>Đại diện cho các sản phẩm hiện có</a:t>
            </a:r>
          </a:p>
          <a:p>
            <a:pPr lvl="1">
              <a:buFont typeface="Wingdings" charset="0"/>
              <a:buNone/>
            </a:pPr>
            <a:r>
              <a:rPr lang="en-US" sz="2400"/>
              <a:t>  và các dịch vụ mà hệ thống sử dụng</a:t>
            </a:r>
          </a:p>
        </p:txBody>
      </p:sp>
      <p:grpSp>
        <p:nvGrpSpPr>
          <p:cNvPr id="357545" name="Group 169"/>
          <p:cNvGrpSpPr>
            <a:grpSpLocks/>
          </p:cNvGrpSpPr>
          <p:nvPr/>
        </p:nvGrpSpPr>
        <p:grpSpPr bwMode="auto">
          <a:xfrm>
            <a:off x="7058025" y="3565525"/>
            <a:ext cx="1346200" cy="1169988"/>
            <a:chOff x="4286" y="2118"/>
            <a:chExt cx="848" cy="737"/>
          </a:xfrm>
        </p:grpSpPr>
        <p:sp>
          <p:nvSpPr>
            <p:cNvPr id="357489" name="Rectangle 113"/>
            <p:cNvSpPr>
              <a:spLocks noChangeArrowheads="1"/>
            </p:cNvSpPr>
            <p:nvPr/>
          </p:nvSpPr>
          <p:spPr bwMode="auto">
            <a:xfrm>
              <a:off x="4286" y="2287"/>
              <a:ext cx="848" cy="568"/>
            </a:xfrm>
            <a:prstGeom prst="rect">
              <a:avLst/>
            </a:prstGeom>
            <a:solidFill>
              <a:srgbClr val="FFFFCC"/>
            </a:solidFill>
            <a:ln w="0">
              <a:solidFill>
                <a:srgbClr val="8A0E5E"/>
              </a:solidFill>
              <a:miter lim="800000"/>
              <a:headEnd/>
              <a:tailEnd/>
            </a:ln>
          </p:spPr>
          <p:txBody>
            <a:bodyPr/>
            <a:lstStyle/>
            <a:p>
              <a:endParaRPr lang="en-GB"/>
            </a:p>
          </p:txBody>
        </p:sp>
        <p:sp>
          <p:nvSpPr>
            <p:cNvPr id="357490" name="Rectangle 114"/>
            <p:cNvSpPr>
              <a:spLocks noChangeArrowheads="1"/>
            </p:cNvSpPr>
            <p:nvPr/>
          </p:nvSpPr>
          <p:spPr bwMode="auto">
            <a:xfrm>
              <a:off x="4286" y="2118"/>
              <a:ext cx="378" cy="169"/>
            </a:xfrm>
            <a:prstGeom prst="rect">
              <a:avLst/>
            </a:prstGeom>
            <a:solidFill>
              <a:srgbClr val="FFFFCC"/>
            </a:solidFill>
            <a:ln w="0">
              <a:solidFill>
                <a:srgbClr val="8A0E5E"/>
              </a:solidFill>
              <a:miter lim="800000"/>
              <a:headEnd/>
              <a:tailEnd/>
            </a:ln>
          </p:spPr>
          <p:txBody>
            <a:bodyPr/>
            <a:lstStyle/>
            <a:p>
              <a:endParaRPr lang="en-GB"/>
            </a:p>
          </p:txBody>
        </p:sp>
        <p:sp>
          <p:nvSpPr>
            <p:cNvPr id="357491" name="Rectangle 115"/>
            <p:cNvSpPr>
              <a:spLocks noChangeArrowheads="1"/>
            </p:cNvSpPr>
            <p:nvPr/>
          </p:nvSpPr>
          <p:spPr bwMode="auto">
            <a:xfrm>
              <a:off x="4390" y="2325"/>
              <a:ext cx="63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FF"/>
                  </a:solidFill>
                </a:rPr>
                <a:t>Package C </a:t>
              </a:r>
              <a:endParaRPr lang="en-US" sz="1600">
                <a:solidFill>
                  <a:srgbClr val="0000FF"/>
                </a:solidFill>
                <a:latin typeface="ZapfHumnst BT" charset="0"/>
              </a:endParaRPr>
            </a:p>
          </p:txBody>
        </p:sp>
      </p:grpSp>
      <p:grpSp>
        <p:nvGrpSpPr>
          <p:cNvPr id="357546" name="Group 170"/>
          <p:cNvGrpSpPr>
            <a:grpSpLocks/>
          </p:cNvGrpSpPr>
          <p:nvPr/>
        </p:nvGrpSpPr>
        <p:grpSpPr bwMode="auto">
          <a:xfrm>
            <a:off x="7350125" y="4314825"/>
            <a:ext cx="1346200" cy="1169988"/>
            <a:chOff x="4686" y="2710"/>
            <a:chExt cx="848" cy="737"/>
          </a:xfrm>
        </p:grpSpPr>
        <p:sp>
          <p:nvSpPr>
            <p:cNvPr id="357538" name="Rectangle 162"/>
            <p:cNvSpPr>
              <a:spLocks noChangeArrowheads="1"/>
            </p:cNvSpPr>
            <p:nvPr/>
          </p:nvSpPr>
          <p:spPr bwMode="auto">
            <a:xfrm>
              <a:off x="4686" y="2879"/>
              <a:ext cx="848" cy="568"/>
            </a:xfrm>
            <a:prstGeom prst="rect">
              <a:avLst/>
            </a:prstGeom>
            <a:solidFill>
              <a:srgbClr val="FFFFCC"/>
            </a:solidFill>
            <a:ln w="0">
              <a:solidFill>
                <a:srgbClr val="8A0E5E"/>
              </a:solidFill>
              <a:miter lim="800000"/>
              <a:headEnd/>
              <a:tailEnd/>
            </a:ln>
          </p:spPr>
          <p:txBody>
            <a:bodyPr/>
            <a:lstStyle/>
            <a:p>
              <a:endParaRPr lang="en-GB"/>
            </a:p>
          </p:txBody>
        </p:sp>
        <p:sp>
          <p:nvSpPr>
            <p:cNvPr id="357539" name="Rectangle 163"/>
            <p:cNvSpPr>
              <a:spLocks noChangeArrowheads="1"/>
            </p:cNvSpPr>
            <p:nvPr/>
          </p:nvSpPr>
          <p:spPr bwMode="auto">
            <a:xfrm>
              <a:off x="4686" y="2710"/>
              <a:ext cx="378" cy="169"/>
            </a:xfrm>
            <a:prstGeom prst="rect">
              <a:avLst/>
            </a:prstGeom>
            <a:solidFill>
              <a:srgbClr val="FFFFCC"/>
            </a:solidFill>
            <a:ln w="0">
              <a:solidFill>
                <a:srgbClr val="8A0E5E"/>
              </a:solidFill>
              <a:miter lim="800000"/>
              <a:headEnd/>
              <a:tailEnd/>
            </a:ln>
          </p:spPr>
          <p:txBody>
            <a:bodyPr/>
            <a:lstStyle/>
            <a:p>
              <a:endParaRPr lang="en-GB"/>
            </a:p>
          </p:txBody>
        </p:sp>
        <p:sp>
          <p:nvSpPr>
            <p:cNvPr id="357540" name="Rectangle 164"/>
            <p:cNvSpPr>
              <a:spLocks noChangeArrowheads="1"/>
            </p:cNvSpPr>
            <p:nvPr/>
          </p:nvSpPr>
          <p:spPr bwMode="auto">
            <a:xfrm>
              <a:off x="4798" y="2917"/>
              <a:ext cx="625"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FF"/>
                  </a:solidFill>
                </a:rPr>
                <a:t>Package B</a:t>
              </a:r>
              <a:endParaRPr lang="en-US" sz="1600">
                <a:solidFill>
                  <a:srgbClr val="0000FF"/>
                </a:solidFill>
                <a:latin typeface="ZapfHumnst BT" charset="0"/>
              </a:endParaRPr>
            </a:p>
          </p:txBody>
        </p:sp>
      </p:grpSp>
      <p:grpSp>
        <p:nvGrpSpPr>
          <p:cNvPr id="357547" name="Group 171"/>
          <p:cNvGrpSpPr>
            <a:grpSpLocks/>
          </p:cNvGrpSpPr>
          <p:nvPr/>
        </p:nvGrpSpPr>
        <p:grpSpPr bwMode="auto">
          <a:xfrm>
            <a:off x="6232525" y="4695825"/>
            <a:ext cx="1346200" cy="1169988"/>
            <a:chOff x="3910" y="2982"/>
            <a:chExt cx="848" cy="737"/>
          </a:xfrm>
        </p:grpSpPr>
        <p:sp>
          <p:nvSpPr>
            <p:cNvPr id="357542" name="Rectangle 166"/>
            <p:cNvSpPr>
              <a:spLocks noChangeArrowheads="1"/>
            </p:cNvSpPr>
            <p:nvPr/>
          </p:nvSpPr>
          <p:spPr bwMode="auto">
            <a:xfrm>
              <a:off x="3910" y="3151"/>
              <a:ext cx="848" cy="568"/>
            </a:xfrm>
            <a:prstGeom prst="rect">
              <a:avLst/>
            </a:prstGeom>
            <a:solidFill>
              <a:srgbClr val="FFFFCC"/>
            </a:solidFill>
            <a:ln w="0">
              <a:solidFill>
                <a:srgbClr val="8A0E5E"/>
              </a:solidFill>
              <a:miter lim="800000"/>
              <a:headEnd/>
              <a:tailEnd/>
            </a:ln>
          </p:spPr>
          <p:txBody>
            <a:bodyPr/>
            <a:lstStyle/>
            <a:p>
              <a:endParaRPr lang="en-GB"/>
            </a:p>
          </p:txBody>
        </p:sp>
        <p:sp>
          <p:nvSpPr>
            <p:cNvPr id="357543" name="Rectangle 167"/>
            <p:cNvSpPr>
              <a:spLocks noChangeArrowheads="1"/>
            </p:cNvSpPr>
            <p:nvPr/>
          </p:nvSpPr>
          <p:spPr bwMode="auto">
            <a:xfrm>
              <a:off x="3910" y="2982"/>
              <a:ext cx="378" cy="169"/>
            </a:xfrm>
            <a:prstGeom prst="rect">
              <a:avLst/>
            </a:prstGeom>
            <a:solidFill>
              <a:srgbClr val="FFFFCC"/>
            </a:solidFill>
            <a:ln w="0">
              <a:solidFill>
                <a:srgbClr val="8A0E5E"/>
              </a:solidFill>
              <a:miter lim="800000"/>
              <a:headEnd/>
              <a:tailEnd/>
            </a:ln>
          </p:spPr>
          <p:txBody>
            <a:bodyPr/>
            <a:lstStyle/>
            <a:p>
              <a:endParaRPr lang="en-GB"/>
            </a:p>
          </p:txBody>
        </p:sp>
        <p:sp>
          <p:nvSpPr>
            <p:cNvPr id="357544" name="Rectangle 168"/>
            <p:cNvSpPr>
              <a:spLocks noChangeArrowheads="1"/>
            </p:cNvSpPr>
            <p:nvPr/>
          </p:nvSpPr>
          <p:spPr bwMode="auto">
            <a:xfrm>
              <a:off x="4022" y="3189"/>
              <a:ext cx="614"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FF"/>
                  </a:solidFill>
                </a:rPr>
                <a:t>Package A </a:t>
              </a:r>
              <a:endParaRPr lang="en-US" sz="1600">
                <a:solidFill>
                  <a:srgbClr val="0000FF"/>
                </a:solidFill>
                <a:latin typeface="ZapfHumnst BT"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70" name="Rectangle 46"/>
          <p:cNvSpPr>
            <a:spLocks noChangeArrowheads="1"/>
          </p:cNvSpPr>
          <p:nvPr/>
        </p:nvSpPr>
        <p:spPr bwMode="auto">
          <a:xfrm>
            <a:off x="5381625" y="2578100"/>
            <a:ext cx="2038350" cy="1087438"/>
          </a:xfrm>
          <a:prstGeom prst="rect">
            <a:avLst/>
          </a:prstGeom>
          <a:solidFill>
            <a:srgbClr val="FFFFCC"/>
          </a:solidFill>
          <a:ln w="0">
            <a:solidFill>
              <a:srgbClr val="990033"/>
            </a:solidFill>
            <a:miter lim="800000"/>
            <a:headEnd/>
            <a:tailEnd/>
          </a:ln>
        </p:spPr>
        <p:txBody>
          <a:bodyPr/>
          <a:lstStyle/>
          <a:p>
            <a:endParaRPr lang="en-GB"/>
          </a:p>
        </p:txBody>
      </p:sp>
      <p:sp>
        <p:nvSpPr>
          <p:cNvPr id="359426" name="Rectangle 2"/>
          <p:cNvSpPr>
            <a:spLocks noGrp="1" noChangeArrowheads="1"/>
          </p:cNvSpPr>
          <p:nvPr>
            <p:ph type="title"/>
          </p:nvPr>
        </p:nvSpPr>
        <p:spPr>
          <a:xfrm>
            <a:off x="457200" y="381000"/>
            <a:ext cx="8229600" cy="800100"/>
          </a:xfrm>
        </p:spPr>
        <p:txBody>
          <a:bodyPr>
            <a:normAutofit/>
          </a:bodyPr>
          <a:lstStyle/>
          <a:p>
            <a:r>
              <a:rPr lang="en-US"/>
              <a:t>Mẹo đóng gói: Các lớp biên</a:t>
            </a:r>
          </a:p>
        </p:txBody>
      </p:sp>
      <p:sp>
        <p:nvSpPr>
          <p:cNvPr id="359431" name="Rectangle 7"/>
          <p:cNvSpPr>
            <a:spLocks noChangeArrowheads="1"/>
          </p:cNvSpPr>
          <p:nvPr/>
        </p:nvSpPr>
        <p:spPr bwMode="auto">
          <a:xfrm>
            <a:off x="1330325" y="2578100"/>
            <a:ext cx="2038350" cy="1087438"/>
          </a:xfrm>
          <a:prstGeom prst="rect">
            <a:avLst/>
          </a:prstGeom>
          <a:solidFill>
            <a:srgbClr val="FFFFCC"/>
          </a:solidFill>
          <a:ln w="0">
            <a:solidFill>
              <a:srgbClr val="990033"/>
            </a:solidFill>
            <a:miter lim="800000"/>
            <a:headEnd/>
            <a:tailEnd/>
          </a:ln>
        </p:spPr>
        <p:txBody>
          <a:bodyPr/>
          <a:lstStyle/>
          <a:p>
            <a:endParaRPr lang="en-GB"/>
          </a:p>
        </p:txBody>
      </p:sp>
      <p:sp>
        <p:nvSpPr>
          <p:cNvPr id="359434" name="Oval 10"/>
          <p:cNvSpPr>
            <a:spLocks noChangeArrowheads="1"/>
          </p:cNvSpPr>
          <p:nvPr/>
        </p:nvSpPr>
        <p:spPr bwMode="auto">
          <a:xfrm>
            <a:off x="2787650" y="2659063"/>
            <a:ext cx="474663" cy="425450"/>
          </a:xfrm>
          <a:prstGeom prst="ellipse">
            <a:avLst/>
          </a:prstGeom>
          <a:solidFill>
            <a:srgbClr val="FFFFCC"/>
          </a:solidFill>
          <a:ln w="0">
            <a:solidFill>
              <a:srgbClr val="1F1A17"/>
            </a:solidFill>
            <a:round/>
            <a:headEnd/>
            <a:tailEnd/>
          </a:ln>
        </p:spPr>
        <p:txBody>
          <a:bodyPr/>
          <a:lstStyle/>
          <a:p>
            <a:endParaRPr lang="en-GB"/>
          </a:p>
        </p:txBody>
      </p:sp>
      <p:sp>
        <p:nvSpPr>
          <p:cNvPr id="359435" name="Line 11"/>
          <p:cNvSpPr>
            <a:spLocks noChangeShapeType="1"/>
          </p:cNvSpPr>
          <p:nvPr/>
        </p:nvSpPr>
        <p:spPr bwMode="auto">
          <a:xfrm>
            <a:off x="2574925" y="2757488"/>
            <a:ext cx="1588" cy="228600"/>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436" name="Line 12"/>
          <p:cNvSpPr>
            <a:spLocks noChangeShapeType="1"/>
          </p:cNvSpPr>
          <p:nvPr/>
        </p:nvSpPr>
        <p:spPr bwMode="auto">
          <a:xfrm>
            <a:off x="2574925" y="2871788"/>
            <a:ext cx="233363" cy="1587"/>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437" name="Oval 13"/>
          <p:cNvSpPr>
            <a:spLocks noChangeArrowheads="1"/>
          </p:cNvSpPr>
          <p:nvPr/>
        </p:nvSpPr>
        <p:spPr bwMode="auto">
          <a:xfrm>
            <a:off x="2165350" y="3133725"/>
            <a:ext cx="439738" cy="400050"/>
          </a:xfrm>
          <a:prstGeom prst="ellipse">
            <a:avLst/>
          </a:prstGeom>
          <a:solidFill>
            <a:srgbClr val="FFFFCC"/>
          </a:solidFill>
          <a:ln w="0">
            <a:solidFill>
              <a:srgbClr val="1F1A17"/>
            </a:solidFill>
            <a:round/>
            <a:headEnd/>
            <a:tailEnd/>
          </a:ln>
        </p:spPr>
        <p:txBody>
          <a:bodyPr/>
          <a:lstStyle/>
          <a:p>
            <a:endParaRPr lang="en-GB"/>
          </a:p>
        </p:txBody>
      </p:sp>
      <p:sp>
        <p:nvSpPr>
          <p:cNvPr id="359438" name="Line 14"/>
          <p:cNvSpPr>
            <a:spLocks noChangeShapeType="1"/>
          </p:cNvSpPr>
          <p:nvPr/>
        </p:nvSpPr>
        <p:spPr bwMode="auto">
          <a:xfrm>
            <a:off x="1968500" y="3224213"/>
            <a:ext cx="1588" cy="212725"/>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439" name="Line 15"/>
          <p:cNvSpPr>
            <a:spLocks noChangeShapeType="1"/>
          </p:cNvSpPr>
          <p:nvPr/>
        </p:nvSpPr>
        <p:spPr bwMode="auto">
          <a:xfrm>
            <a:off x="1968500" y="3330575"/>
            <a:ext cx="215900" cy="1588"/>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440" name="Oval 16"/>
          <p:cNvSpPr>
            <a:spLocks noChangeArrowheads="1"/>
          </p:cNvSpPr>
          <p:nvPr/>
        </p:nvSpPr>
        <p:spPr bwMode="auto">
          <a:xfrm>
            <a:off x="1624013" y="2676525"/>
            <a:ext cx="439737" cy="400050"/>
          </a:xfrm>
          <a:prstGeom prst="ellipse">
            <a:avLst/>
          </a:prstGeom>
          <a:solidFill>
            <a:srgbClr val="FFFFCC"/>
          </a:solidFill>
          <a:ln w="0">
            <a:solidFill>
              <a:srgbClr val="1F1A17"/>
            </a:solidFill>
            <a:round/>
            <a:headEnd/>
            <a:tailEnd/>
          </a:ln>
        </p:spPr>
        <p:txBody>
          <a:bodyPr/>
          <a:lstStyle/>
          <a:p>
            <a:endParaRPr lang="en-GB"/>
          </a:p>
        </p:txBody>
      </p:sp>
      <p:sp>
        <p:nvSpPr>
          <p:cNvPr id="359441" name="Line 17"/>
          <p:cNvSpPr>
            <a:spLocks noChangeShapeType="1"/>
          </p:cNvSpPr>
          <p:nvPr/>
        </p:nvSpPr>
        <p:spPr bwMode="auto">
          <a:xfrm>
            <a:off x="1428750" y="2765425"/>
            <a:ext cx="1588" cy="212725"/>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442" name="Line 18"/>
          <p:cNvSpPr>
            <a:spLocks noChangeShapeType="1"/>
          </p:cNvSpPr>
          <p:nvPr/>
        </p:nvSpPr>
        <p:spPr bwMode="auto">
          <a:xfrm>
            <a:off x="1428750" y="2871788"/>
            <a:ext cx="214313" cy="1587"/>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521" name="Rectangle 97"/>
          <p:cNvSpPr>
            <a:spLocks noChangeArrowheads="1"/>
          </p:cNvSpPr>
          <p:nvPr/>
        </p:nvSpPr>
        <p:spPr bwMode="auto">
          <a:xfrm>
            <a:off x="360363" y="4087813"/>
            <a:ext cx="1866900" cy="1035050"/>
          </a:xfrm>
          <a:prstGeom prst="rect">
            <a:avLst/>
          </a:prstGeom>
          <a:solidFill>
            <a:srgbClr val="FFFFCC"/>
          </a:solidFill>
          <a:ln w="0">
            <a:solidFill>
              <a:srgbClr val="990033"/>
            </a:solidFill>
            <a:miter lim="800000"/>
            <a:headEnd/>
            <a:tailEnd/>
          </a:ln>
        </p:spPr>
        <p:txBody>
          <a:bodyPr/>
          <a:lstStyle/>
          <a:p>
            <a:endParaRPr lang="en-GB"/>
          </a:p>
        </p:txBody>
      </p:sp>
      <p:grpSp>
        <p:nvGrpSpPr>
          <p:cNvPr id="359543" name="Group 119"/>
          <p:cNvGrpSpPr>
            <a:grpSpLocks/>
          </p:cNvGrpSpPr>
          <p:nvPr/>
        </p:nvGrpSpPr>
        <p:grpSpPr bwMode="auto">
          <a:xfrm>
            <a:off x="360363" y="3878263"/>
            <a:ext cx="747712" cy="209550"/>
            <a:chOff x="227" y="2203"/>
            <a:chExt cx="471" cy="132"/>
          </a:xfrm>
        </p:grpSpPr>
        <p:sp>
          <p:nvSpPr>
            <p:cNvPr id="359522" name="Rectangle 98"/>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359523" name="Rectangle 99"/>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359524" name="Oval 100"/>
          <p:cNvSpPr>
            <a:spLocks noChangeArrowheads="1"/>
          </p:cNvSpPr>
          <p:nvPr/>
        </p:nvSpPr>
        <p:spPr bwMode="auto">
          <a:xfrm>
            <a:off x="682625" y="4489450"/>
            <a:ext cx="433388" cy="460375"/>
          </a:xfrm>
          <a:prstGeom prst="ellipse">
            <a:avLst/>
          </a:prstGeom>
          <a:solidFill>
            <a:srgbClr val="FFFFCC"/>
          </a:solidFill>
          <a:ln w="0">
            <a:solidFill>
              <a:srgbClr val="1F1A17"/>
            </a:solidFill>
            <a:round/>
            <a:headEnd/>
            <a:tailEnd/>
          </a:ln>
        </p:spPr>
        <p:txBody>
          <a:bodyPr/>
          <a:lstStyle/>
          <a:p>
            <a:endParaRPr lang="en-GB"/>
          </a:p>
        </p:txBody>
      </p:sp>
      <p:sp>
        <p:nvSpPr>
          <p:cNvPr id="359525" name="Line 101"/>
          <p:cNvSpPr>
            <a:spLocks noChangeShapeType="1"/>
          </p:cNvSpPr>
          <p:nvPr/>
        </p:nvSpPr>
        <p:spPr bwMode="auto">
          <a:xfrm flipH="1">
            <a:off x="855663" y="4451350"/>
            <a:ext cx="87312" cy="47625"/>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526" name="Line 102"/>
          <p:cNvSpPr>
            <a:spLocks noChangeShapeType="1"/>
          </p:cNvSpPr>
          <p:nvPr/>
        </p:nvSpPr>
        <p:spPr bwMode="auto">
          <a:xfrm flipH="1" flipV="1">
            <a:off x="855663" y="4498975"/>
            <a:ext cx="87312" cy="39688"/>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527" name="Oval 103"/>
          <p:cNvSpPr>
            <a:spLocks noChangeArrowheads="1"/>
          </p:cNvSpPr>
          <p:nvPr/>
        </p:nvSpPr>
        <p:spPr bwMode="auto">
          <a:xfrm>
            <a:off x="1438275" y="4519613"/>
            <a:ext cx="425450" cy="468312"/>
          </a:xfrm>
          <a:prstGeom prst="ellipse">
            <a:avLst/>
          </a:prstGeom>
          <a:solidFill>
            <a:srgbClr val="FFFFCC"/>
          </a:solidFill>
          <a:ln w="0">
            <a:solidFill>
              <a:srgbClr val="242728"/>
            </a:solidFill>
            <a:round/>
            <a:headEnd/>
            <a:tailEnd/>
          </a:ln>
        </p:spPr>
        <p:txBody>
          <a:bodyPr/>
          <a:lstStyle/>
          <a:p>
            <a:endParaRPr lang="en-GB"/>
          </a:p>
        </p:txBody>
      </p:sp>
      <p:sp>
        <p:nvSpPr>
          <p:cNvPr id="359528" name="Line 104"/>
          <p:cNvSpPr>
            <a:spLocks noChangeShapeType="1"/>
          </p:cNvSpPr>
          <p:nvPr/>
        </p:nvSpPr>
        <p:spPr bwMode="auto">
          <a:xfrm>
            <a:off x="1438275" y="4978400"/>
            <a:ext cx="415925" cy="1588"/>
          </a:xfrm>
          <a:prstGeom prst="line">
            <a:avLst/>
          </a:prstGeom>
          <a:noFill/>
          <a:ln w="0">
            <a:solidFill>
              <a:srgbClr val="242728"/>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529" name="Rectangle 105"/>
          <p:cNvSpPr>
            <a:spLocks noChangeArrowheads="1"/>
          </p:cNvSpPr>
          <p:nvPr/>
        </p:nvSpPr>
        <p:spPr bwMode="auto">
          <a:xfrm>
            <a:off x="2400300" y="4094163"/>
            <a:ext cx="1917700" cy="1027112"/>
          </a:xfrm>
          <a:prstGeom prst="rect">
            <a:avLst/>
          </a:prstGeom>
          <a:solidFill>
            <a:srgbClr val="FFFFCC"/>
          </a:solidFill>
          <a:ln w="0">
            <a:solidFill>
              <a:srgbClr val="990033"/>
            </a:solidFill>
            <a:miter lim="800000"/>
            <a:headEnd/>
            <a:tailEnd/>
          </a:ln>
        </p:spPr>
        <p:txBody>
          <a:bodyPr/>
          <a:lstStyle/>
          <a:p>
            <a:endParaRPr lang="en-GB"/>
          </a:p>
        </p:txBody>
      </p:sp>
      <p:sp>
        <p:nvSpPr>
          <p:cNvPr id="359532" name="Oval 108"/>
          <p:cNvSpPr>
            <a:spLocks noChangeArrowheads="1"/>
          </p:cNvSpPr>
          <p:nvPr/>
        </p:nvSpPr>
        <p:spPr bwMode="auto">
          <a:xfrm>
            <a:off x="2579688" y="4292600"/>
            <a:ext cx="406400" cy="414338"/>
          </a:xfrm>
          <a:prstGeom prst="ellipse">
            <a:avLst/>
          </a:prstGeom>
          <a:solidFill>
            <a:srgbClr val="FFFFCC"/>
          </a:solidFill>
          <a:ln w="0">
            <a:solidFill>
              <a:srgbClr val="1F1A17"/>
            </a:solidFill>
            <a:round/>
            <a:headEnd/>
            <a:tailEnd/>
          </a:ln>
        </p:spPr>
        <p:txBody>
          <a:bodyPr/>
          <a:lstStyle/>
          <a:p>
            <a:endParaRPr lang="en-GB"/>
          </a:p>
        </p:txBody>
      </p:sp>
      <p:sp>
        <p:nvSpPr>
          <p:cNvPr id="359533" name="Line 109"/>
          <p:cNvSpPr>
            <a:spLocks noChangeShapeType="1"/>
          </p:cNvSpPr>
          <p:nvPr/>
        </p:nvSpPr>
        <p:spPr bwMode="auto">
          <a:xfrm flipH="1">
            <a:off x="2733675" y="4257675"/>
            <a:ext cx="90488" cy="34925"/>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534" name="Line 110"/>
          <p:cNvSpPr>
            <a:spLocks noChangeShapeType="1"/>
          </p:cNvSpPr>
          <p:nvPr/>
        </p:nvSpPr>
        <p:spPr bwMode="auto">
          <a:xfrm flipH="1" flipV="1">
            <a:off x="2733675" y="4292600"/>
            <a:ext cx="90488" cy="42863"/>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535" name="Oval 111"/>
          <p:cNvSpPr>
            <a:spLocks noChangeArrowheads="1"/>
          </p:cNvSpPr>
          <p:nvPr/>
        </p:nvSpPr>
        <p:spPr bwMode="auto">
          <a:xfrm>
            <a:off x="3708400" y="4265613"/>
            <a:ext cx="390525" cy="423862"/>
          </a:xfrm>
          <a:prstGeom prst="ellipse">
            <a:avLst/>
          </a:prstGeom>
          <a:solidFill>
            <a:srgbClr val="FFFFCC"/>
          </a:solidFill>
          <a:ln w="0">
            <a:solidFill>
              <a:srgbClr val="242728"/>
            </a:solidFill>
            <a:round/>
            <a:headEnd/>
            <a:tailEnd/>
          </a:ln>
        </p:spPr>
        <p:txBody>
          <a:bodyPr/>
          <a:lstStyle/>
          <a:p>
            <a:endParaRPr lang="en-GB"/>
          </a:p>
        </p:txBody>
      </p:sp>
      <p:sp>
        <p:nvSpPr>
          <p:cNvPr id="359536" name="Line 112"/>
          <p:cNvSpPr>
            <a:spLocks noChangeShapeType="1"/>
          </p:cNvSpPr>
          <p:nvPr/>
        </p:nvSpPr>
        <p:spPr bwMode="auto">
          <a:xfrm>
            <a:off x="3708400" y="4679950"/>
            <a:ext cx="382588" cy="1588"/>
          </a:xfrm>
          <a:prstGeom prst="line">
            <a:avLst/>
          </a:prstGeom>
          <a:noFill/>
          <a:ln w="0">
            <a:solidFill>
              <a:srgbClr val="242728"/>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537" name="Oval 113"/>
          <p:cNvSpPr>
            <a:spLocks noChangeArrowheads="1"/>
          </p:cNvSpPr>
          <p:nvPr/>
        </p:nvSpPr>
        <p:spPr bwMode="auto">
          <a:xfrm>
            <a:off x="3124200" y="4265613"/>
            <a:ext cx="398463" cy="423862"/>
          </a:xfrm>
          <a:prstGeom prst="ellipse">
            <a:avLst/>
          </a:prstGeom>
          <a:solidFill>
            <a:srgbClr val="FFFFCC"/>
          </a:solidFill>
          <a:ln w="0">
            <a:solidFill>
              <a:srgbClr val="242728"/>
            </a:solidFill>
            <a:round/>
            <a:headEnd/>
            <a:tailEnd/>
          </a:ln>
        </p:spPr>
        <p:txBody>
          <a:bodyPr/>
          <a:lstStyle/>
          <a:p>
            <a:endParaRPr lang="en-GB"/>
          </a:p>
        </p:txBody>
      </p:sp>
      <p:sp>
        <p:nvSpPr>
          <p:cNvPr id="359538" name="Line 114"/>
          <p:cNvSpPr>
            <a:spLocks noChangeShapeType="1"/>
          </p:cNvSpPr>
          <p:nvPr/>
        </p:nvSpPr>
        <p:spPr bwMode="auto">
          <a:xfrm>
            <a:off x="3124200" y="4679950"/>
            <a:ext cx="390525" cy="1588"/>
          </a:xfrm>
          <a:prstGeom prst="line">
            <a:avLst/>
          </a:prstGeom>
          <a:noFill/>
          <a:ln w="0">
            <a:solidFill>
              <a:srgbClr val="242728"/>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446" name="Text Box 22"/>
          <p:cNvSpPr txBox="1">
            <a:spLocks noChangeArrowheads="1"/>
          </p:cNvSpPr>
          <p:nvPr/>
        </p:nvSpPr>
        <p:spPr bwMode="auto">
          <a:xfrm>
            <a:off x="330200" y="1295400"/>
            <a:ext cx="3962400" cy="10323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r>
              <a:rPr lang="en-US" sz="2000">
                <a:solidFill>
                  <a:srgbClr val="0000FF"/>
                </a:solidFill>
              </a:rPr>
              <a:t>Nếu có khả năng giao diện hệ thống sẽ trải qua những thay đổi đáng kể</a:t>
            </a:r>
          </a:p>
        </p:txBody>
      </p:sp>
      <p:sp>
        <p:nvSpPr>
          <p:cNvPr id="359448" name="Text Box 24"/>
          <p:cNvSpPr txBox="1">
            <a:spLocks noChangeArrowheads="1"/>
          </p:cNvSpPr>
          <p:nvPr/>
        </p:nvSpPr>
        <p:spPr bwMode="auto">
          <a:xfrm>
            <a:off x="330201" y="5365750"/>
            <a:ext cx="4165600" cy="8476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7950" tIns="53975" rIns="107950" bIns="53975">
            <a:spAutoFit/>
          </a:bodyPr>
          <a:lstStyle/>
          <a:p>
            <a:r>
              <a:rPr lang="en-US" sz="2400"/>
              <a:t>Các lớp biên sẽ được đặt trong các package riêng biệt </a:t>
            </a:r>
          </a:p>
        </p:txBody>
      </p:sp>
      <p:sp>
        <p:nvSpPr>
          <p:cNvPr id="359449" name="Line 25"/>
          <p:cNvSpPr>
            <a:spLocks noChangeShapeType="1"/>
          </p:cNvSpPr>
          <p:nvPr/>
        </p:nvSpPr>
        <p:spPr bwMode="auto">
          <a:xfrm>
            <a:off x="4572000" y="1168400"/>
            <a:ext cx="0" cy="5422900"/>
          </a:xfrm>
          <a:prstGeom prst="line">
            <a:avLst/>
          </a:prstGeom>
          <a:noFill/>
          <a:ln w="25400">
            <a:solidFill>
              <a:schemeClr val="hlink"/>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endParaRPr lang="en-GB"/>
          </a:p>
        </p:txBody>
      </p:sp>
      <p:sp>
        <p:nvSpPr>
          <p:cNvPr id="359451" name="Text Box 27"/>
          <p:cNvSpPr txBox="1">
            <a:spLocks noChangeArrowheads="1"/>
          </p:cNvSpPr>
          <p:nvPr/>
        </p:nvSpPr>
        <p:spPr bwMode="auto">
          <a:xfrm>
            <a:off x="4876800" y="1295400"/>
            <a:ext cx="3962400" cy="10323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spAutoFit/>
          </a:bodyPr>
          <a:lstStyle/>
          <a:p>
            <a:r>
              <a:rPr lang="en-US" sz="2000">
                <a:solidFill>
                  <a:srgbClr val="0000FF"/>
                </a:solidFill>
              </a:rPr>
              <a:t>Nếu không chắc giao diện hệ thống sẽ trải qua những thay đổi đáng kể</a:t>
            </a:r>
          </a:p>
        </p:txBody>
      </p:sp>
      <p:sp>
        <p:nvSpPr>
          <p:cNvPr id="359501" name="Oval 77"/>
          <p:cNvSpPr>
            <a:spLocks noChangeArrowheads="1"/>
          </p:cNvSpPr>
          <p:nvPr/>
        </p:nvSpPr>
        <p:spPr bwMode="auto">
          <a:xfrm>
            <a:off x="5665788" y="2719388"/>
            <a:ext cx="447675" cy="422275"/>
          </a:xfrm>
          <a:prstGeom prst="ellipse">
            <a:avLst/>
          </a:prstGeom>
          <a:solidFill>
            <a:srgbClr val="FFFFCC"/>
          </a:solidFill>
          <a:ln w="0">
            <a:solidFill>
              <a:srgbClr val="1F1A17"/>
            </a:solidFill>
            <a:round/>
            <a:headEnd/>
            <a:tailEnd/>
          </a:ln>
        </p:spPr>
        <p:txBody>
          <a:bodyPr/>
          <a:lstStyle/>
          <a:p>
            <a:endParaRPr lang="en-GB"/>
          </a:p>
        </p:txBody>
      </p:sp>
      <p:sp>
        <p:nvSpPr>
          <p:cNvPr id="359502" name="Line 78"/>
          <p:cNvSpPr>
            <a:spLocks noChangeShapeType="1"/>
          </p:cNvSpPr>
          <p:nvPr/>
        </p:nvSpPr>
        <p:spPr bwMode="auto">
          <a:xfrm flipH="1">
            <a:off x="5899150" y="2687638"/>
            <a:ext cx="96838" cy="34925"/>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503" name="Line 79"/>
          <p:cNvSpPr>
            <a:spLocks noChangeShapeType="1"/>
          </p:cNvSpPr>
          <p:nvPr/>
        </p:nvSpPr>
        <p:spPr bwMode="auto">
          <a:xfrm flipH="1" flipV="1">
            <a:off x="5892800" y="2725738"/>
            <a:ext cx="96838" cy="44450"/>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grpSp>
        <p:nvGrpSpPr>
          <p:cNvPr id="359509" name="Group 85"/>
          <p:cNvGrpSpPr>
            <a:grpSpLocks/>
          </p:cNvGrpSpPr>
          <p:nvPr/>
        </p:nvGrpSpPr>
        <p:grpSpPr bwMode="auto">
          <a:xfrm>
            <a:off x="6418263" y="2706688"/>
            <a:ext cx="428625" cy="434975"/>
            <a:chOff x="6667" y="1465"/>
            <a:chExt cx="270" cy="274"/>
          </a:xfrm>
        </p:grpSpPr>
        <p:sp>
          <p:nvSpPr>
            <p:cNvPr id="359504" name="Oval 80"/>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p>
              <a:endParaRPr lang="en-GB"/>
            </a:p>
          </p:txBody>
        </p:sp>
        <p:sp>
          <p:nvSpPr>
            <p:cNvPr id="359505" name="Line 81"/>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 xmlns:a14="http://schemas.microsoft.com/office/drawing/2010/main">
                  <a:noFill/>
                </a14:hiddenFill>
              </a:ext>
            </a:extLst>
          </p:spPr>
          <p:txBody>
            <a:bodyPr/>
            <a:lstStyle/>
            <a:p>
              <a:endParaRPr lang="en-GB"/>
            </a:p>
          </p:txBody>
        </p:sp>
      </p:grpSp>
      <p:sp>
        <p:nvSpPr>
          <p:cNvPr id="359454" name="Text Box 30"/>
          <p:cNvSpPr txBox="1">
            <a:spLocks noChangeArrowheads="1"/>
          </p:cNvSpPr>
          <p:nvPr/>
        </p:nvSpPr>
        <p:spPr bwMode="auto">
          <a:xfrm>
            <a:off x="4648201" y="5372100"/>
            <a:ext cx="4369050" cy="121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7950" tIns="53975" rIns="107950" bIns="53975">
            <a:spAutoFit/>
          </a:bodyPr>
          <a:lstStyle/>
          <a:p>
            <a:r>
              <a:rPr lang="en-US" sz="2400">
                <a:solidFill>
                  <a:srgbClr val="292934"/>
                </a:solidFill>
              </a:rPr>
              <a:t>Các lớp biên sẽ được đóng gói cùng với các lớp có liên quan với nhau về chức năng</a:t>
            </a:r>
          </a:p>
        </p:txBody>
      </p:sp>
      <p:grpSp>
        <p:nvGrpSpPr>
          <p:cNvPr id="359508" name="Group 84"/>
          <p:cNvGrpSpPr>
            <a:grpSpLocks/>
          </p:cNvGrpSpPr>
          <p:nvPr/>
        </p:nvGrpSpPr>
        <p:grpSpPr bwMode="auto">
          <a:xfrm>
            <a:off x="6578600" y="3197225"/>
            <a:ext cx="636588" cy="400050"/>
            <a:chOff x="3680" y="1734"/>
            <a:chExt cx="401" cy="252"/>
          </a:xfrm>
        </p:grpSpPr>
        <p:sp>
          <p:nvSpPr>
            <p:cNvPr id="359476" name="Oval 52"/>
            <p:cNvSpPr>
              <a:spLocks noChangeArrowheads="1"/>
            </p:cNvSpPr>
            <p:nvPr/>
          </p:nvSpPr>
          <p:spPr bwMode="auto">
            <a:xfrm>
              <a:off x="3804" y="1734"/>
              <a:ext cx="277" cy="252"/>
            </a:xfrm>
            <a:prstGeom prst="ellipse">
              <a:avLst/>
            </a:prstGeom>
            <a:solidFill>
              <a:srgbClr val="FFFFCC"/>
            </a:solidFill>
            <a:ln w="0">
              <a:solidFill>
                <a:srgbClr val="1F1A17"/>
              </a:solidFill>
              <a:round/>
              <a:headEnd/>
              <a:tailEnd/>
            </a:ln>
          </p:spPr>
          <p:txBody>
            <a:bodyPr/>
            <a:lstStyle/>
            <a:p>
              <a:endParaRPr lang="en-GB"/>
            </a:p>
          </p:txBody>
        </p:sp>
        <p:sp>
          <p:nvSpPr>
            <p:cNvPr id="359477" name="Line 53"/>
            <p:cNvSpPr>
              <a:spLocks noChangeShapeType="1"/>
            </p:cNvSpPr>
            <p:nvPr/>
          </p:nvSpPr>
          <p:spPr bwMode="auto">
            <a:xfrm>
              <a:off x="3680" y="1791"/>
              <a:ext cx="1" cy="134"/>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478" name="Line 54"/>
            <p:cNvSpPr>
              <a:spLocks noChangeShapeType="1"/>
            </p:cNvSpPr>
            <p:nvPr/>
          </p:nvSpPr>
          <p:spPr bwMode="auto">
            <a:xfrm>
              <a:off x="3680" y="1858"/>
              <a:ext cx="136" cy="1"/>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grpSp>
      <p:sp>
        <p:nvSpPr>
          <p:cNvPr id="359483" name="Rectangle 59"/>
          <p:cNvSpPr>
            <a:spLocks noChangeArrowheads="1"/>
          </p:cNvSpPr>
          <p:nvPr/>
        </p:nvSpPr>
        <p:spPr bwMode="auto">
          <a:xfrm>
            <a:off x="6435725" y="4017963"/>
            <a:ext cx="2038350" cy="1087437"/>
          </a:xfrm>
          <a:prstGeom prst="rect">
            <a:avLst/>
          </a:prstGeom>
          <a:solidFill>
            <a:srgbClr val="FFFFCC"/>
          </a:solidFill>
          <a:ln w="0">
            <a:solidFill>
              <a:srgbClr val="990033"/>
            </a:solidFill>
            <a:miter lim="800000"/>
            <a:headEnd/>
            <a:tailEnd/>
          </a:ln>
        </p:spPr>
        <p:txBody>
          <a:bodyPr/>
          <a:lstStyle/>
          <a:p>
            <a:endParaRPr lang="en-GB"/>
          </a:p>
        </p:txBody>
      </p:sp>
      <p:sp>
        <p:nvSpPr>
          <p:cNvPr id="359486" name="Oval 62"/>
          <p:cNvSpPr>
            <a:spLocks noChangeArrowheads="1"/>
          </p:cNvSpPr>
          <p:nvPr/>
        </p:nvSpPr>
        <p:spPr bwMode="auto">
          <a:xfrm>
            <a:off x="7893050" y="4098925"/>
            <a:ext cx="474663" cy="425450"/>
          </a:xfrm>
          <a:prstGeom prst="ellipse">
            <a:avLst/>
          </a:prstGeom>
          <a:solidFill>
            <a:srgbClr val="FFFFCC"/>
          </a:solidFill>
          <a:ln w="0">
            <a:solidFill>
              <a:srgbClr val="1F1A17"/>
            </a:solidFill>
            <a:round/>
            <a:headEnd/>
            <a:tailEnd/>
          </a:ln>
        </p:spPr>
        <p:txBody>
          <a:bodyPr/>
          <a:lstStyle/>
          <a:p>
            <a:endParaRPr lang="en-GB"/>
          </a:p>
        </p:txBody>
      </p:sp>
      <p:sp>
        <p:nvSpPr>
          <p:cNvPr id="359487" name="Line 63"/>
          <p:cNvSpPr>
            <a:spLocks noChangeShapeType="1"/>
          </p:cNvSpPr>
          <p:nvPr/>
        </p:nvSpPr>
        <p:spPr bwMode="auto">
          <a:xfrm>
            <a:off x="7680325" y="4197350"/>
            <a:ext cx="1588" cy="228600"/>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488" name="Line 64"/>
          <p:cNvSpPr>
            <a:spLocks noChangeShapeType="1"/>
          </p:cNvSpPr>
          <p:nvPr/>
        </p:nvSpPr>
        <p:spPr bwMode="auto">
          <a:xfrm>
            <a:off x="7680325" y="4311650"/>
            <a:ext cx="233363" cy="1588"/>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grpSp>
        <p:nvGrpSpPr>
          <p:cNvPr id="359516" name="Group 92"/>
          <p:cNvGrpSpPr>
            <a:grpSpLocks/>
          </p:cNvGrpSpPr>
          <p:nvPr/>
        </p:nvGrpSpPr>
        <p:grpSpPr bwMode="auto">
          <a:xfrm>
            <a:off x="6610350" y="4141788"/>
            <a:ext cx="635000" cy="400050"/>
            <a:chOff x="4116" y="2353"/>
            <a:chExt cx="400" cy="252"/>
          </a:xfrm>
        </p:grpSpPr>
        <p:sp>
          <p:nvSpPr>
            <p:cNvPr id="359492" name="Oval 68"/>
            <p:cNvSpPr>
              <a:spLocks noChangeArrowheads="1"/>
            </p:cNvSpPr>
            <p:nvPr/>
          </p:nvSpPr>
          <p:spPr bwMode="auto">
            <a:xfrm>
              <a:off x="4239" y="2353"/>
              <a:ext cx="277" cy="252"/>
            </a:xfrm>
            <a:prstGeom prst="ellipse">
              <a:avLst/>
            </a:prstGeom>
            <a:solidFill>
              <a:srgbClr val="FFFFCC"/>
            </a:solidFill>
            <a:ln w="0">
              <a:solidFill>
                <a:srgbClr val="1F1A17"/>
              </a:solidFill>
              <a:round/>
              <a:headEnd/>
              <a:tailEnd/>
            </a:ln>
          </p:spPr>
          <p:txBody>
            <a:bodyPr/>
            <a:lstStyle/>
            <a:p>
              <a:endParaRPr lang="en-GB"/>
            </a:p>
          </p:txBody>
        </p:sp>
        <p:sp>
          <p:nvSpPr>
            <p:cNvPr id="359493" name="Line 69"/>
            <p:cNvSpPr>
              <a:spLocks noChangeShapeType="1"/>
            </p:cNvSpPr>
            <p:nvPr/>
          </p:nvSpPr>
          <p:spPr bwMode="auto">
            <a:xfrm>
              <a:off x="4116" y="2409"/>
              <a:ext cx="1" cy="134"/>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494" name="Line 70"/>
            <p:cNvSpPr>
              <a:spLocks noChangeShapeType="1"/>
            </p:cNvSpPr>
            <p:nvPr/>
          </p:nvSpPr>
          <p:spPr bwMode="auto">
            <a:xfrm>
              <a:off x="4116" y="2476"/>
              <a:ext cx="135" cy="1"/>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grpSp>
      <p:grpSp>
        <p:nvGrpSpPr>
          <p:cNvPr id="359510" name="Group 86"/>
          <p:cNvGrpSpPr>
            <a:grpSpLocks/>
          </p:cNvGrpSpPr>
          <p:nvPr/>
        </p:nvGrpSpPr>
        <p:grpSpPr bwMode="auto">
          <a:xfrm>
            <a:off x="5986463" y="3125788"/>
            <a:ext cx="428625" cy="434975"/>
            <a:chOff x="6667" y="1465"/>
            <a:chExt cx="270" cy="274"/>
          </a:xfrm>
        </p:grpSpPr>
        <p:sp>
          <p:nvSpPr>
            <p:cNvPr id="359511" name="Oval 87"/>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p>
              <a:endParaRPr lang="en-GB"/>
            </a:p>
          </p:txBody>
        </p:sp>
        <p:sp>
          <p:nvSpPr>
            <p:cNvPr id="359512" name="Line 88"/>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 xmlns:a14="http://schemas.microsoft.com/office/drawing/2010/main">
                  <a:noFill/>
                </a14:hiddenFill>
              </a:ext>
            </a:extLst>
          </p:spPr>
          <p:txBody>
            <a:bodyPr/>
            <a:lstStyle/>
            <a:p>
              <a:endParaRPr lang="en-GB"/>
            </a:p>
          </p:txBody>
        </p:sp>
      </p:grpSp>
      <p:grpSp>
        <p:nvGrpSpPr>
          <p:cNvPr id="359513" name="Group 89"/>
          <p:cNvGrpSpPr>
            <a:grpSpLocks/>
          </p:cNvGrpSpPr>
          <p:nvPr/>
        </p:nvGrpSpPr>
        <p:grpSpPr bwMode="auto">
          <a:xfrm>
            <a:off x="6697663" y="4598988"/>
            <a:ext cx="428625" cy="434975"/>
            <a:chOff x="6667" y="1465"/>
            <a:chExt cx="270" cy="274"/>
          </a:xfrm>
        </p:grpSpPr>
        <p:sp>
          <p:nvSpPr>
            <p:cNvPr id="359514" name="Oval 90"/>
            <p:cNvSpPr>
              <a:spLocks noChangeArrowheads="1"/>
            </p:cNvSpPr>
            <p:nvPr/>
          </p:nvSpPr>
          <p:spPr bwMode="auto">
            <a:xfrm>
              <a:off x="6667" y="1465"/>
              <a:ext cx="270" cy="271"/>
            </a:xfrm>
            <a:prstGeom prst="ellipse">
              <a:avLst/>
            </a:prstGeom>
            <a:solidFill>
              <a:srgbClr val="FFFFCC"/>
            </a:solidFill>
            <a:ln w="0">
              <a:solidFill>
                <a:srgbClr val="242728"/>
              </a:solidFill>
              <a:round/>
              <a:headEnd/>
              <a:tailEnd/>
            </a:ln>
          </p:spPr>
          <p:txBody>
            <a:bodyPr/>
            <a:lstStyle/>
            <a:p>
              <a:endParaRPr lang="en-GB"/>
            </a:p>
          </p:txBody>
        </p:sp>
        <p:sp>
          <p:nvSpPr>
            <p:cNvPr id="359515" name="Line 91"/>
            <p:cNvSpPr>
              <a:spLocks noChangeShapeType="1"/>
            </p:cNvSpPr>
            <p:nvPr/>
          </p:nvSpPr>
          <p:spPr bwMode="auto">
            <a:xfrm>
              <a:off x="6667" y="1738"/>
              <a:ext cx="265" cy="1"/>
            </a:xfrm>
            <a:prstGeom prst="line">
              <a:avLst/>
            </a:prstGeom>
            <a:noFill/>
            <a:ln w="0">
              <a:solidFill>
                <a:srgbClr val="242728"/>
              </a:solidFill>
              <a:round/>
              <a:headEnd/>
              <a:tailEnd/>
            </a:ln>
            <a:extLst>
              <a:ext uri="{909E8E84-426E-40dd-AFC4-6F175D3DCCD1}">
                <a14:hiddenFill xmlns="" xmlns:a14="http://schemas.microsoft.com/office/drawing/2010/main">
                  <a:noFill/>
                </a14:hiddenFill>
              </a:ext>
            </a:extLst>
          </p:spPr>
          <p:txBody>
            <a:bodyPr/>
            <a:lstStyle/>
            <a:p>
              <a:endParaRPr lang="en-GB"/>
            </a:p>
          </p:txBody>
        </p:sp>
      </p:grpSp>
      <p:grpSp>
        <p:nvGrpSpPr>
          <p:cNvPr id="359520" name="Group 96"/>
          <p:cNvGrpSpPr>
            <a:grpSpLocks/>
          </p:cNvGrpSpPr>
          <p:nvPr/>
        </p:nvGrpSpPr>
        <p:grpSpPr bwMode="auto">
          <a:xfrm>
            <a:off x="7621588" y="4554538"/>
            <a:ext cx="447675" cy="454025"/>
            <a:chOff x="3553" y="1549"/>
            <a:chExt cx="282" cy="286"/>
          </a:xfrm>
        </p:grpSpPr>
        <p:sp>
          <p:nvSpPr>
            <p:cNvPr id="359517" name="Oval 93"/>
            <p:cNvSpPr>
              <a:spLocks noChangeArrowheads="1"/>
            </p:cNvSpPr>
            <p:nvPr/>
          </p:nvSpPr>
          <p:spPr bwMode="auto">
            <a:xfrm>
              <a:off x="3553" y="1569"/>
              <a:ext cx="282" cy="266"/>
            </a:xfrm>
            <a:prstGeom prst="ellipse">
              <a:avLst/>
            </a:prstGeom>
            <a:solidFill>
              <a:srgbClr val="FFFFCC"/>
            </a:solidFill>
            <a:ln w="0">
              <a:solidFill>
                <a:srgbClr val="1F1A17"/>
              </a:solidFill>
              <a:round/>
              <a:headEnd/>
              <a:tailEnd/>
            </a:ln>
          </p:spPr>
          <p:txBody>
            <a:bodyPr/>
            <a:lstStyle/>
            <a:p>
              <a:endParaRPr lang="en-GB"/>
            </a:p>
          </p:txBody>
        </p:sp>
        <p:sp>
          <p:nvSpPr>
            <p:cNvPr id="359518" name="Line 94"/>
            <p:cNvSpPr>
              <a:spLocks noChangeShapeType="1"/>
            </p:cNvSpPr>
            <p:nvPr/>
          </p:nvSpPr>
          <p:spPr bwMode="auto">
            <a:xfrm flipH="1">
              <a:off x="3700" y="1549"/>
              <a:ext cx="61" cy="22"/>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59519" name="Line 95"/>
            <p:cNvSpPr>
              <a:spLocks noChangeShapeType="1"/>
            </p:cNvSpPr>
            <p:nvPr/>
          </p:nvSpPr>
          <p:spPr bwMode="auto">
            <a:xfrm flipH="1" flipV="1">
              <a:off x="3696" y="1573"/>
              <a:ext cx="61" cy="28"/>
            </a:xfrm>
            <a:prstGeom prst="line">
              <a:avLst/>
            </a:prstGeom>
            <a:noFill/>
            <a:ln w="0">
              <a:solidFill>
                <a:srgbClr val="1F1A17"/>
              </a:solidFill>
              <a:round/>
              <a:headEnd/>
              <a:tailEnd/>
            </a:ln>
            <a:extLst>
              <a:ext uri="{909E8E84-426E-40dd-AFC4-6F175D3DCCD1}">
                <a14:hiddenFill xmlns="" xmlns:a14="http://schemas.microsoft.com/office/drawing/2010/main">
                  <a:noFill/>
                </a14:hiddenFill>
              </a:ext>
            </a:extLst>
          </p:spPr>
          <p:txBody>
            <a:bodyPr/>
            <a:lstStyle/>
            <a:p>
              <a:endParaRPr lang="en-GB"/>
            </a:p>
          </p:txBody>
        </p:sp>
      </p:grpSp>
      <p:sp>
        <p:nvSpPr>
          <p:cNvPr id="359541" name="Rectangle 117"/>
          <p:cNvSpPr>
            <a:spLocks noChangeArrowheads="1"/>
          </p:cNvSpPr>
          <p:nvPr/>
        </p:nvSpPr>
        <p:spPr bwMode="auto">
          <a:xfrm>
            <a:off x="2405063" y="3878263"/>
            <a:ext cx="747712" cy="209550"/>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359542" name="Rectangle 118"/>
          <p:cNvSpPr>
            <a:spLocks noChangeArrowheads="1"/>
          </p:cNvSpPr>
          <p:nvPr/>
        </p:nvSpPr>
        <p:spPr bwMode="auto">
          <a:xfrm>
            <a:off x="2405063" y="3878263"/>
            <a:ext cx="747712" cy="209550"/>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nvGrpSpPr>
          <p:cNvPr id="359544" name="Group 120"/>
          <p:cNvGrpSpPr>
            <a:grpSpLocks/>
          </p:cNvGrpSpPr>
          <p:nvPr/>
        </p:nvGrpSpPr>
        <p:grpSpPr bwMode="auto">
          <a:xfrm>
            <a:off x="1325563" y="2362200"/>
            <a:ext cx="747712" cy="209550"/>
            <a:chOff x="227" y="2203"/>
            <a:chExt cx="471" cy="132"/>
          </a:xfrm>
        </p:grpSpPr>
        <p:sp>
          <p:nvSpPr>
            <p:cNvPr id="359545" name="Rectangle 121"/>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359546" name="Rectangle 122"/>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359547" name="Group 123"/>
          <p:cNvGrpSpPr>
            <a:grpSpLocks/>
          </p:cNvGrpSpPr>
          <p:nvPr/>
        </p:nvGrpSpPr>
        <p:grpSpPr bwMode="auto">
          <a:xfrm>
            <a:off x="5387975" y="2362200"/>
            <a:ext cx="747713" cy="209550"/>
            <a:chOff x="227" y="2203"/>
            <a:chExt cx="471" cy="132"/>
          </a:xfrm>
        </p:grpSpPr>
        <p:sp>
          <p:nvSpPr>
            <p:cNvPr id="359548" name="Rectangle 124"/>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359549" name="Rectangle 125"/>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359550" name="Group 126"/>
          <p:cNvGrpSpPr>
            <a:grpSpLocks/>
          </p:cNvGrpSpPr>
          <p:nvPr/>
        </p:nvGrpSpPr>
        <p:grpSpPr bwMode="auto">
          <a:xfrm>
            <a:off x="6429375" y="3808413"/>
            <a:ext cx="747713" cy="209550"/>
            <a:chOff x="227" y="2203"/>
            <a:chExt cx="471" cy="132"/>
          </a:xfrm>
        </p:grpSpPr>
        <p:sp>
          <p:nvSpPr>
            <p:cNvPr id="359551" name="Rectangle 127"/>
            <p:cNvSpPr>
              <a:spLocks noChangeArrowheads="1"/>
            </p:cNvSpPr>
            <p:nvPr/>
          </p:nvSpPr>
          <p:spPr bwMode="auto">
            <a:xfrm>
              <a:off x="227" y="2203"/>
              <a:ext cx="471" cy="13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359552" name="Rectangle 128"/>
            <p:cNvSpPr>
              <a:spLocks noChangeArrowheads="1"/>
            </p:cNvSpPr>
            <p:nvPr/>
          </p:nvSpPr>
          <p:spPr bwMode="auto">
            <a:xfrm>
              <a:off x="227" y="2203"/>
              <a:ext cx="471" cy="132"/>
            </a:xfrm>
            <a:prstGeom prst="rect">
              <a:avLst/>
            </a:prstGeom>
            <a:noFill/>
            <a:ln w="0">
              <a:solidFill>
                <a:srgbClr val="990033"/>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noAutofit/>
          </a:bodyPr>
          <a:lstStyle/>
          <a:p>
            <a:r>
              <a:rPr lang="en-US" sz="2800"/>
              <a:t>Mẹo đóng gói: </a:t>
            </a:r>
            <a:br>
              <a:rPr lang="en-US" sz="2800"/>
            </a:br>
            <a:r>
              <a:rPr lang="en-US" sz="2800"/>
              <a:t>Các lớp liên quan với nhau về chức năng</a:t>
            </a:r>
          </a:p>
        </p:txBody>
      </p:sp>
      <p:sp>
        <p:nvSpPr>
          <p:cNvPr id="362499" name="Rectangle 3"/>
          <p:cNvSpPr>
            <a:spLocks noGrp="1" noChangeArrowheads="1"/>
          </p:cNvSpPr>
          <p:nvPr>
            <p:ph idx="1"/>
          </p:nvPr>
        </p:nvSpPr>
        <p:spPr>
          <a:xfrm>
            <a:off x="628650" y="1079292"/>
            <a:ext cx="7886700" cy="4947181"/>
          </a:xfrm>
        </p:spPr>
        <p:txBody>
          <a:bodyPr/>
          <a:lstStyle/>
          <a:p>
            <a:r>
              <a:rPr lang="en-US"/>
              <a:t>Tiêu chí để xác định các lớp có liên quan đến nhau về mặt chức năng hay không:</a:t>
            </a:r>
          </a:p>
          <a:p>
            <a:pPr lvl="1"/>
            <a:r>
              <a:rPr lang="en-US"/>
              <a:t>Những thay đổi về hành vi và/hoặc cấu trúc của một lớp đòi hỏi những thay đổi trong lớp khác</a:t>
            </a:r>
          </a:p>
          <a:p>
            <a:pPr lvl="1"/>
            <a:r>
              <a:rPr lang="en-US"/>
              <a:t>Loại bỏ một lớp ảnh hưởng đến các lớp khác</a:t>
            </a:r>
          </a:p>
          <a:p>
            <a:pPr lvl="1"/>
            <a:r>
              <a:rPr lang="en-US"/>
              <a:t>Hai đối tượng tương tác với số lượng lớn các thông điệp hoặc có một giao tiếp phức tạp</a:t>
            </a:r>
          </a:p>
          <a:p>
            <a:pPr lvl="1"/>
            <a:r>
              <a:rPr lang="en-US"/>
              <a:t>Một lớp biên có thể liên quan về mặt chức năng với một lớp thực thể cụ thể nếu chức năng lớp biên là thể hiện lớp thực thể</a:t>
            </a:r>
          </a:p>
          <a:p>
            <a:pPr lvl="1"/>
            <a:r>
              <a:rPr lang="en-US"/>
              <a:t>Hai lớp tương tác với nhau hoặc bị ảnh hưởng bởi những thay đổi của cùng 1 tác nhân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0026"/>
            <a:ext cx="8528930" cy="990600"/>
          </a:xfrm>
        </p:spPr>
        <p:txBody>
          <a:bodyPr>
            <a:normAutofit fontScale="90000"/>
          </a:bodyPr>
          <a:lstStyle/>
          <a:p>
            <a:r>
              <a:rPr lang="en-GB"/>
              <a:t>Mẹo đóng gói: </a:t>
            </a:r>
            <a:br>
              <a:rPr lang="en-GB"/>
            </a:br>
            <a:r>
              <a:rPr lang="en-GB"/>
              <a:t>Các lớp liên quan với nhau về chức năng (tiếp)</a:t>
            </a:r>
          </a:p>
        </p:txBody>
      </p:sp>
      <p:sp>
        <p:nvSpPr>
          <p:cNvPr id="9" name="Content Placeholder 2"/>
          <p:cNvSpPr>
            <a:spLocks noGrp="1"/>
          </p:cNvSpPr>
          <p:nvPr>
            <p:ph idx="1"/>
          </p:nvPr>
        </p:nvSpPr>
        <p:spPr>
          <a:xfrm>
            <a:off x="628650" y="1460626"/>
            <a:ext cx="7886700" cy="4565847"/>
          </a:xfrm>
        </p:spPr>
        <p:txBody>
          <a:bodyPr>
            <a:normAutofit/>
          </a:bodyPr>
          <a:lstStyle/>
          <a:p>
            <a:r>
              <a:rPr lang="en-US" sz="2800"/>
              <a:t>Tiêu chí để xác định các lớp có liên quan đến nhau về mặt chức năng hay không (tiếp</a:t>
            </a:r>
            <a:r>
              <a:rPr lang="en-GB" sz="2800"/>
              <a:t>):</a:t>
            </a:r>
          </a:p>
          <a:p>
            <a:pPr lvl="1"/>
            <a:r>
              <a:rPr lang="en-GB" sz="2400"/>
              <a:t>Hai lớp có mối quan hệ với nhau</a:t>
            </a:r>
          </a:p>
          <a:p>
            <a:pPr lvl="1"/>
            <a:r>
              <a:rPr lang="en-GB" sz="2400"/>
              <a:t>Một lớp tạo ra các instance của lớp khác</a:t>
            </a:r>
          </a:p>
          <a:p>
            <a:r>
              <a:rPr lang="en-GB" sz="2800"/>
              <a:t>Tiêu chí để xác định khi nào </a:t>
            </a:r>
            <a:r>
              <a:rPr lang="en-GB" sz="2800" b="1">
                <a:solidFill>
                  <a:srgbClr val="0000FF"/>
                </a:solidFill>
              </a:rPr>
              <a:t>KHÔNG</a:t>
            </a:r>
            <a:r>
              <a:rPr lang="en-GB" sz="2800"/>
              <a:t> đặt hai lớp trong cùng 1 package:</a:t>
            </a:r>
          </a:p>
          <a:p>
            <a:pPr lvl="1"/>
            <a:r>
              <a:rPr lang="en-GB" sz="2400"/>
              <a:t>Không nên đặt hai lớp có liên quan đến các tác nhân khác nhau trong cùng một package</a:t>
            </a:r>
          </a:p>
          <a:p>
            <a:pPr lvl="1"/>
            <a:r>
              <a:rPr lang="en-GB" sz="2400"/>
              <a:t>Một lớp tuỳ chọn và một lớp bắt buộc không nên được đặt trong cùng một package</a:t>
            </a:r>
          </a:p>
        </p:txBody>
      </p:sp>
    </p:spTree>
  </p:cSld>
  <p:clrMapOvr>
    <a:masterClrMapping/>
  </p:clrMapOvr>
</p:sld>
</file>

<file path=ppt/theme/theme1.xml><?xml version="1.0" encoding="utf-8"?>
<a:theme xmlns:a="http://schemas.openxmlformats.org/drawingml/2006/main" name="Bai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11-Design Principles GRASP SOLID</Template>
  <TotalTime>6051</TotalTime>
  <Pages>13</Pages>
  <Words>3292</Words>
  <Application>Microsoft Macintosh PowerPoint</Application>
  <PresentationFormat>On-screen Show (4:3)</PresentationFormat>
  <Paragraphs>269</Paragraphs>
  <Slides>15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Narrow</vt:lpstr>
      <vt:lpstr>Calibri</vt:lpstr>
      <vt:lpstr>Linh AvantGarde</vt:lpstr>
      <vt:lpstr>Segoe UI</vt:lpstr>
      <vt:lpstr>Tahoma</vt:lpstr>
      <vt:lpstr>Times New Roman</vt:lpstr>
      <vt:lpstr>Wingdings</vt:lpstr>
      <vt:lpstr>ZapfHumnst BT</vt:lpstr>
      <vt:lpstr>Bai 4</vt:lpstr>
      <vt:lpstr>THIẾT KẾ VÀ XÂY DỰNG PHẦN MỀM Bài 4: Xác định các phần tử thiết kế</vt:lpstr>
      <vt:lpstr>Mục tiêu: Xác định các phần tử thiết kế</vt:lpstr>
      <vt:lpstr>Từ Lớp phân tích tới Các phần tử thiết kế</vt:lpstr>
      <vt:lpstr>Xác định các lớp thiết kế</vt:lpstr>
      <vt:lpstr>So sánh: Class và Package</vt:lpstr>
      <vt:lpstr>Nhóm các lớp thiết kế vào trong package</vt:lpstr>
      <vt:lpstr>Mẹo đóng gói: Các lớp biên</vt:lpstr>
      <vt:lpstr>Mẹo đóng gói:  Các lớp liên quan với nhau về chức năng</vt:lpstr>
      <vt:lpstr>Mẹo đóng gói:  Các lớp liên quan với nhau về chức năng (tiếp)</vt:lpstr>
      <vt:lpstr>Sự khụ thuộc package</vt:lpstr>
      <vt:lpstr>Package Coupling: Mẹo</vt:lpstr>
      <vt:lpstr>Ví dụ: Registration Package</vt:lpstr>
      <vt:lpstr>Ví dụ: University Artifacts Package: Generalization</vt:lpstr>
      <vt:lpstr>Ví dụ: University Artifacts Package: Associations</vt:lpstr>
      <vt:lpstr>Ví dụ: External System Interfaces Package</vt:lpstr>
    </vt:vector>
  </TitlesOfParts>
  <Company>Rational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RU_SlideStandard</dc:subject>
  <dc:creator>ssiemers</dc:creator>
  <cp:keywords/>
  <dc:description>Revised Power Point master slide using the "standard" Rational Software logo</dc:description>
  <cp:lastModifiedBy>Nguyen Thi Thu Trang - Vien CNTT</cp:lastModifiedBy>
  <cp:revision>328</cp:revision>
  <cp:lastPrinted>2020-10-31T04:48:10Z</cp:lastPrinted>
  <dcterms:created xsi:type="dcterms:W3CDTF">2000-06-13T16:38:00Z</dcterms:created>
  <dcterms:modified xsi:type="dcterms:W3CDTF">2021-01-13T15:50:44Z</dcterms:modified>
</cp:coreProperties>
</file>