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66" r:id="rId2"/>
    <p:sldId id="424" r:id="rId3"/>
    <p:sldId id="385" r:id="rId4"/>
    <p:sldId id="386" r:id="rId5"/>
    <p:sldId id="447" r:id="rId6"/>
    <p:sldId id="281" r:id="rId7"/>
    <p:sldId id="537" r:id="rId8"/>
    <p:sldId id="282" r:id="rId9"/>
    <p:sldId id="442" r:id="rId10"/>
    <p:sldId id="449" r:id="rId11"/>
    <p:sldId id="450" r:id="rId12"/>
    <p:sldId id="452" r:id="rId13"/>
    <p:sldId id="456" r:id="rId14"/>
    <p:sldId id="495" r:id="rId15"/>
    <p:sldId id="496" r:id="rId16"/>
    <p:sldId id="497" r:id="rId17"/>
    <p:sldId id="498" r:id="rId18"/>
    <p:sldId id="499" r:id="rId19"/>
    <p:sldId id="501" r:id="rId20"/>
    <p:sldId id="503" r:id="rId21"/>
    <p:sldId id="457" r:id="rId22"/>
    <p:sldId id="458" r:id="rId23"/>
    <p:sldId id="459" r:id="rId24"/>
    <p:sldId id="460" r:id="rId25"/>
    <p:sldId id="461" r:id="rId26"/>
    <p:sldId id="504" r:id="rId27"/>
    <p:sldId id="475" r:id="rId28"/>
    <p:sldId id="519" r:id="rId29"/>
    <p:sldId id="476" r:id="rId30"/>
    <p:sldId id="505" r:id="rId31"/>
    <p:sldId id="506" r:id="rId32"/>
    <p:sldId id="507" r:id="rId33"/>
    <p:sldId id="508" r:id="rId34"/>
    <p:sldId id="509" r:id="rId35"/>
    <p:sldId id="510" r:id="rId36"/>
    <p:sldId id="522" r:id="rId37"/>
    <p:sldId id="486" r:id="rId38"/>
    <p:sldId id="517" r:id="rId39"/>
    <p:sldId id="488" r:id="rId40"/>
    <p:sldId id="489" r:id="rId41"/>
    <p:sldId id="490" r:id="rId42"/>
    <p:sldId id="492" r:id="rId43"/>
    <p:sldId id="493" r:id="rId44"/>
    <p:sldId id="453" r:id="rId45"/>
    <p:sldId id="524" r:id="rId46"/>
    <p:sldId id="525" r:id="rId47"/>
    <p:sldId id="526" r:id="rId48"/>
    <p:sldId id="527" r:id="rId49"/>
    <p:sldId id="528" r:id="rId50"/>
    <p:sldId id="529" r:id="rId51"/>
    <p:sldId id="530" r:id="rId52"/>
    <p:sldId id="531" r:id="rId53"/>
    <p:sldId id="532" r:id="rId54"/>
    <p:sldId id="533" r:id="rId55"/>
    <p:sldId id="534" r:id="rId56"/>
    <p:sldId id="535" r:id="rId57"/>
    <p:sldId id="536" r:id="rId58"/>
    <p:sldId id="374" r:id="rId59"/>
    <p:sldId id="395" r:id="rId60"/>
    <p:sldId id="398" r:id="rId61"/>
    <p:sldId id="399" r:id="rId62"/>
    <p:sldId id="413" r:id="rId63"/>
    <p:sldId id="401" r:id="rId64"/>
    <p:sldId id="410" r:id="rId65"/>
    <p:sldId id="400" r:id="rId66"/>
    <p:sldId id="402" r:id="rId67"/>
    <p:sldId id="403" r:id="rId68"/>
    <p:sldId id="441" r:id="rId69"/>
    <p:sldId id="411" r:id="rId70"/>
    <p:sldId id="412" r:id="rId71"/>
    <p:sldId id="433" r:id="rId72"/>
    <p:sldId id="427" r:id="rId73"/>
    <p:sldId id="435" r:id="rId74"/>
    <p:sldId id="443" r:id="rId75"/>
    <p:sldId id="538" r:id="rId76"/>
    <p:sldId id="511" r:id="rId77"/>
    <p:sldId id="512" r:id="rId78"/>
    <p:sldId id="521" r:id="rId79"/>
    <p:sldId id="513" r:id="rId80"/>
    <p:sldId id="514" r:id="rId81"/>
    <p:sldId id="364" r:id="rId82"/>
    <p:sldId id="268"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4C56D-F37B-8A93-8258-4BF24177998C}" v="17" dt="2020-04-21T01:07:19.938"/>
    <p1510:client id="{911AC38F-A83B-4353-B036-3C5696465EEF}" v="1" dt="2020-12-02T05:18:45.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74" d="100"/>
          <a:sy n="74" d="100"/>
        </p:scale>
        <p:origin x="-98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6BF9B-DA91-2D40-809A-E93B1FB55180}" type="datetimeFigureOut">
              <a:rPr lang="x-none" smtClean="0"/>
              <a:t>27/05/2021</a:t>
            </a:fld>
            <a:endParaRPr lang="x-non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B2618-B6CD-1649-A4CA-60EDB33201DC}" type="slidenum">
              <a:rPr lang="x-none" smtClean="0"/>
              <a:t>‹#›</a:t>
            </a:fld>
            <a:endParaRPr lang="x-none"/>
          </a:p>
        </p:txBody>
      </p:sp>
    </p:spTree>
    <p:extLst>
      <p:ext uri="{BB962C8B-B14F-4D97-AF65-F5344CB8AC3E}">
        <p14:creationId xmlns:p14="http://schemas.microsoft.com/office/powerpoint/2010/main" val="400612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xmlns="" id="{2ED7E2EC-7CCD-8F42-8FA1-E425482600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2B73B9DE-DB02-F441-980F-4C7D8EBE95D5}" type="slidenum">
              <a:rPr lang="en-US" altLang="en-US" smtClean="0">
                <a:ea typeface="ＭＳ Ｐゴシック" panose="020B0600070205080204" pitchFamily="34" charset="-128"/>
              </a:rPr>
              <a:pPr>
                <a:spcBef>
                  <a:spcPct val="0"/>
                </a:spcBef>
              </a:pPr>
              <a:t>2</a:t>
            </a:fld>
            <a:endParaRPr lang="en-US" altLang="en-US">
              <a:ea typeface="ＭＳ Ｐゴシック" panose="020B0600070205080204" pitchFamily="34" charset="-128"/>
            </a:endParaRPr>
          </a:p>
        </p:txBody>
      </p:sp>
      <p:sp>
        <p:nvSpPr>
          <p:cNvPr id="20482" name="Rectangle 7">
            <a:extLst>
              <a:ext uri="{FF2B5EF4-FFF2-40B4-BE49-F238E27FC236}">
                <a16:creationId xmlns:a16="http://schemas.microsoft.com/office/drawing/2014/main" xmlns="" id="{5BBFDD96-27E5-024A-A7A5-E0EE37421FFB}"/>
              </a:ext>
            </a:extLst>
          </p:cNvPr>
          <p:cNvSpPr txBox="1">
            <a:spLocks noGrp="1" noChangeArrowheads="1"/>
          </p:cNvSpPr>
          <p:nvPr/>
        </p:nvSpPr>
        <p:spPr bwMode="auto">
          <a:xfrm>
            <a:off x="5630863" y="6465888"/>
            <a:ext cx="4308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lgn="r" eaLnBrk="1" hangingPunct="1">
              <a:spcBef>
                <a:spcPct val="0"/>
              </a:spcBef>
            </a:pPr>
            <a:fld id="{2B71878E-3C7A-C543-8735-CA2C07B6A478}" type="slidenum">
              <a:rPr lang="en-US" altLang="en-US" sz="1300">
                <a:latin typeface="Tahoma" panose="020B0604030504040204" pitchFamily="34" charset="0"/>
                <a:ea typeface="ＭＳ Ｐゴシック" panose="020B0600070205080204" pitchFamily="34" charset="-128"/>
              </a:rPr>
              <a:pPr algn="r" eaLnBrk="1" hangingPunct="1">
                <a:spcBef>
                  <a:spcPct val="0"/>
                </a:spcBef>
              </a:pPr>
              <a:t>2</a:t>
            </a:fld>
            <a:endParaRPr lang="en-US" altLang="en-US" sz="1300">
              <a:latin typeface="Tahoma" panose="020B0604030504040204" pitchFamily="34" charset="0"/>
              <a:ea typeface="ＭＳ Ｐゴシック" panose="020B0600070205080204" pitchFamily="34" charset="-128"/>
            </a:endParaRPr>
          </a:p>
        </p:txBody>
      </p:sp>
      <p:sp>
        <p:nvSpPr>
          <p:cNvPr id="20483" name="Rectangle 2">
            <a:extLst>
              <a:ext uri="{FF2B5EF4-FFF2-40B4-BE49-F238E27FC236}">
                <a16:creationId xmlns:a16="http://schemas.microsoft.com/office/drawing/2014/main" xmlns="" id="{F59AEC4E-D2E1-D14C-829D-F61442F39816}"/>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xmlns="" id="{C036FCED-5C22-144F-82CB-7D8D14F427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charset="0"/>
                <a:ea typeface="ＭＳ Ｐ明朝" pitchFamily="18" charset="-128"/>
                <a:cs typeface="ＭＳ Ｐ明朝" charset="0"/>
              </a:rPr>
              <a:t>55 Big-bang test: It is a test wherein all the modules that have completed the unit tests are linked all at once and tested. If the program is small-scale, this could reduce the number of testing procedures; however, if an error occurs, it is difficult to identify where the error has occurred.</a:t>
            </a:r>
            <a:br>
              <a:rPr kumimoji="1" lang="en-US" sz="1200" kern="1200" dirty="0">
                <a:solidFill>
                  <a:schemeClr val="tx1"/>
                </a:solidFill>
                <a:effectLst/>
                <a:latin typeface="Arial" charset="0"/>
                <a:ea typeface="ＭＳ Ｐ明朝" pitchFamily="18" charset="-128"/>
                <a:cs typeface="ＭＳ Ｐ明朝" charset="0"/>
              </a:rPr>
            </a:br>
            <a:r>
              <a:rPr kumimoji="1" lang="en-US" sz="1200" kern="1200" dirty="0">
                <a:solidFill>
                  <a:schemeClr val="tx1"/>
                </a:solidFill>
                <a:effectLst/>
                <a:latin typeface="Arial" charset="0"/>
                <a:ea typeface="ＭＳ Ｐ明朝" pitchFamily="18" charset="-128"/>
                <a:cs typeface="ＭＳ Ｐ明朝" charset="0"/>
              </a:rPr>
              <a:t>56 Sandwich test: It is a test where lower-level modules are tested bottom-up and higher-level modules are tested top-down. This is the most realistic type of testing. </a:t>
            </a:r>
            <a:endParaRPr lang="en-US" dirty="0"/>
          </a:p>
          <a:p>
            <a:endParaRPr lang="en-US" dirty="0"/>
          </a:p>
        </p:txBody>
      </p:sp>
      <p:sp>
        <p:nvSpPr>
          <p:cNvPr id="4" name="Footer Placeholder 3"/>
          <p:cNvSpPr>
            <a:spLocks noGrp="1"/>
          </p:cNvSpPr>
          <p:nvPr>
            <p:ph type="ftr" sz="quarter" idx="10"/>
          </p:nvPr>
        </p:nvSpPr>
        <p:spPr>
          <a:xfrm>
            <a:off x="1" y="6948418"/>
            <a:ext cx="4160366" cy="365077"/>
          </a:xfrm>
          <a:prstGeom prst="rect">
            <a:avLst/>
          </a:prstGeom>
        </p:spPr>
        <p:txBody>
          <a:bodyPr/>
          <a:lstStyle/>
          <a:p>
            <a:pPr>
              <a:defRPr/>
            </a:pPr>
            <a:r>
              <a:rPr lang="en-US" altLang="ja-JP"/>
              <a:t>Ｃｏｐｙｒｉｇｈｔｓ　ｂｙ　ＩＴＥＣ，ｉｎｃ．2007</a:t>
            </a:r>
          </a:p>
        </p:txBody>
      </p:sp>
      <p:sp>
        <p:nvSpPr>
          <p:cNvPr id="5" name="Slide Number Placeholder 4"/>
          <p:cNvSpPr>
            <a:spLocks noGrp="1"/>
          </p:cNvSpPr>
          <p:nvPr>
            <p:ph type="sldNum" sz="quarter" idx="11"/>
          </p:nvPr>
        </p:nvSpPr>
        <p:spPr>
          <a:xfrm>
            <a:off x="5437767" y="6948418"/>
            <a:ext cx="4161899" cy="365077"/>
          </a:xfrm>
          <a:prstGeom prst="rect">
            <a:avLst/>
          </a:prstGeom>
        </p:spPr>
        <p:txBody>
          <a:bodyPr/>
          <a:lstStyle/>
          <a:p>
            <a:fld id="{74B5BBC3-4460-AD46-828C-276BE3B00E23}" type="slidenum">
              <a:rPr lang="en-US" altLang="ja-JP" smtClean="0"/>
              <a:pPr/>
              <a:t>78</a:t>
            </a:fld>
            <a:endParaRPr lang="en-US" altLang="ja-JP"/>
          </a:p>
        </p:txBody>
      </p:sp>
    </p:spTree>
    <p:extLst>
      <p:ext uri="{BB962C8B-B14F-4D97-AF65-F5344CB8AC3E}">
        <p14:creationId xmlns:p14="http://schemas.microsoft.com/office/powerpoint/2010/main" val="2433929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charset="0"/>
                <a:ea typeface="ＭＳ Ｐ明朝" pitchFamily="18" charset="-128"/>
                <a:cs typeface="ＭＳ Ｐ明朝" charset="0"/>
              </a:rPr>
              <a:t>55 Big-bang test: It is a test wherein all the modules that have completed the unit tests are linked all at once and tested. If the program is small-scale, this could reduce the number of testing procedures; however, if an error occurs, it is difficult to identify where the error has occurred.</a:t>
            </a:r>
            <a:br>
              <a:rPr kumimoji="1" lang="en-US" sz="1200" kern="1200" dirty="0">
                <a:solidFill>
                  <a:schemeClr val="tx1"/>
                </a:solidFill>
                <a:effectLst/>
                <a:latin typeface="Arial" charset="0"/>
                <a:ea typeface="ＭＳ Ｐ明朝" pitchFamily="18" charset="-128"/>
                <a:cs typeface="ＭＳ Ｐ明朝" charset="0"/>
              </a:rPr>
            </a:br>
            <a:r>
              <a:rPr kumimoji="1" lang="en-US" sz="1200" kern="1200" dirty="0">
                <a:solidFill>
                  <a:schemeClr val="tx1"/>
                </a:solidFill>
                <a:effectLst/>
                <a:latin typeface="Arial" charset="0"/>
                <a:ea typeface="ＭＳ Ｐ明朝" pitchFamily="18" charset="-128"/>
                <a:cs typeface="ＭＳ Ｐ明朝" charset="0"/>
              </a:rPr>
              <a:t>56 Sandwich test: It is a test where lower-level modules are tested bottom-up and higher-level modules are tested top-down. This is the most realistic type of testing. </a:t>
            </a:r>
            <a:endParaRPr lang="en-US" dirty="0"/>
          </a:p>
          <a:p>
            <a:endParaRPr lang="en-US" dirty="0"/>
          </a:p>
        </p:txBody>
      </p:sp>
      <p:sp>
        <p:nvSpPr>
          <p:cNvPr id="4" name="Footer Placeholder 3"/>
          <p:cNvSpPr>
            <a:spLocks noGrp="1"/>
          </p:cNvSpPr>
          <p:nvPr>
            <p:ph type="ftr" sz="quarter" idx="10"/>
          </p:nvPr>
        </p:nvSpPr>
        <p:spPr>
          <a:xfrm>
            <a:off x="1" y="6948418"/>
            <a:ext cx="4160366" cy="365077"/>
          </a:xfrm>
          <a:prstGeom prst="rect">
            <a:avLst/>
          </a:prstGeom>
        </p:spPr>
        <p:txBody>
          <a:bodyPr/>
          <a:lstStyle/>
          <a:p>
            <a:pPr>
              <a:defRPr/>
            </a:pPr>
            <a:r>
              <a:rPr lang="en-US" altLang="ja-JP"/>
              <a:t>Ｃｏｐｙｒｉｇｈｔｓ　ｂｙ　ＩＴＥＣ，ｉｎｃ．2007</a:t>
            </a:r>
          </a:p>
        </p:txBody>
      </p:sp>
      <p:sp>
        <p:nvSpPr>
          <p:cNvPr id="5" name="Slide Number Placeholder 4"/>
          <p:cNvSpPr>
            <a:spLocks noGrp="1"/>
          </p:cNvSpPr>
          <p:nvPr>
            <p:ph type="sldNum" sz="quarter" idx="11"/>
          </p:nvPr>
        </p:nvSpPr>
        <p:spPr>
          <a:xfrm>
            <a:off x="5437767" y="6948418"/>
            <a:ext cx="4161899" cy="365077"/>
          </a:xfrm>
          <a:prstGeom prst="rect">
            <a:avLst/>
          </a:prstGeom>
        </p:spPr>
        <p:txBody>
          <a:bodyPr/>
          <a:lstStyle/>
          <a:p>
            <a:fld id="{74B5BBC3-4460-AD46-828C-276BE3B00E23}" type="slidenum">
              <a:rPr lang="en-US" altLang="ja-JP" smtClean="0"/>
              <a:pPr/>
              <a:t>79</a:t>
            </a:fld>
            <a:endParaRPr lang="en-US" altLang="ja-JP"/>
          </a:p>
        </p:txBody>
      </p:sp>
    </p:spTree>
    <p:extLst>
      <p:ext uri="{BB962C8B-B14F-4D97-AF65-F5344CB8AC3E}">
        <p14:creationId xmlns:p14="http://schemas.microsoft.com/office/powerpoint/2010/main" val="2433929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latin typeface="Arial" charset="0"/>
                <a:ea typeface="ＭＳ Ｐ明朝" pitchFamily="18" charset="-128"/>
                <a:cs typeface="ＭＳ Ｐ明朝" charset="0"/>
              </a:rPr>
              <a:t>re-testing an application after its code has been modified to verify that it still functions correctly. Regression testing consists of re-running existing test cases and checking that code changes did not break any previously working functions, inadvertently introduce errors or cause earlier fixed issues to reappear. These test cases should be run as often as possible with an automated regression testing tool, so that code modifications that damage how the application works can be quickly identified and fixed.</a:t>
            </a:r>
            <a:endParaRPr lang="en-US" dirty="0"/>
          </a:p>
        </p:txBody>
      </p:sp>
      <p:sp>
        <p:nvSpPr>
          <p:cNvPr id="4" name="Footer Placeholder 3"/>
          <p:cNvSpPr>
            <a:spLocks noGrp="1"/>
          </p:cNvSpPr>
          <p:nvPr>
            <p:ph type="ftr" sz="quarter" idx="10"/>
          </p:nvPr>
        </p:nvSpPr>
        <p:spPr>
          <a:xfrm>
            <a:off x="1" y="6948418"/>
            <a:ext cx="4160366" cy="365077"/>
          </a:xfrm>
          <a:prstGeom prst="rect">
            <a:avLst/>
          </a:prstGeom>
        </p:spPr>
        <p:txBody>
          <a:bodyPr/>
          <a:lstStyle/>
          <a:p>
            <a:pPr>
              <a:defRPr/>
            </a:pPr>
            <a:r>
              <a:rPr lang="en-US" altLang="ja-JP"/>
              <a:t>Ｃｏｐｙｒｉｇｈｔｓ　ｂｙ　ＩＴＥＣ，ｉｎｃ．2007</a:t>
            </a:r>
          </a:p>
        </p:txBody>
      </p:sp>
      <p:sp>
        <p:nvSpPr>
          <p:cNvPr id="5" name="Slide Number Placeholder 4"/>
          <p:cNvSpPr>
            <a:spLocks noGrp="1"/>
          </p:cNvSpPr>
          <p:nvPr>
            <p:ph type="sldNum" sz="quarter" idx="11"/>
          </p:nvPr>
        </p:nvSpPr>
        <p:spPr>
          <a:xfrm>
            <a:off x="5437767" y="6948418"/>
            <a:ext cx="4161899" cy="365077"/>
          </a:xfrm>
          <a:prstGeom prst="rect">
            <a:avLst/>
          </a:prstGeom>
        </p:spPr>
        <p:txBody>
          <a:bodyPr/>
          <a:lstStyle/>
          <a:p>
            <a:fld id="{74B5BBC3-4460-AD46-828C-276BE3B00E23}" type="slidenum">
              <a:rPr lang="en-US" altLang="ja-JP" smtClean="0"/>
              <a:pPr/>
              <a:t>80</a:t>
            </a:fld>
            <a:endParaRPr lang="en-US" altLang="ja-JP"/>
          </a:p>
        </p:txBody>
      </p:sp>
    </p:spTree>
    <p:extLst>
      <p:ext uri="{BB962C8B-B14F-4D97-AF65-F5344CB8AC3E}">
        <p14:creationId xmlns:p14="http://schemas.microsoft.com/office/powerpoint/2010/main" val="1892465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xmlns="" id="{2ED7E2EC-7CCD-8F42-8FA1-E425482600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2B73B9DE-DB02-F441-980F-4C7D8EBE95D5}" type="slidenum">
              <a:rPr lang="en-US" altLang="en-US" smtClean="0">
                <a:ea typeface="ＭＳ Ｐゴシック" panose="020B0600070205080204" pitchFamily="34" charset="-128"/>
              </a:rPr>
              <a:pPr>
                <a:spcBef>
                  <a:spcPct val="0"/>
                </a:spcBef>
              </a:pPr>
              <a:t>7</a:t>
            </a:fld>
            <a:endParaRPr lang="en-US" altLang="en-US">
              <a:ea typeface="ＭＳ Ｐゴシック" panose="020B0600070205080204" pitchFamily="34" charset="-128"/>
            </a:endParaRPr>
          </a:p>
        </p:txBody>
      </p:sp>
      <p:sp>
        <p:nvSpPr>
          <p:cNvPr id="20482" name="Rectangle 7">
            <a:extLst>
              <a:ext uri="{FF2B5EF4-FFF2-40B4-BE49-F238E27FC236}">
                <a16:creationId xmlns:a16="http://schemas.microsoft.com/office/drawing/2014/main" xmlns="" id="{5BBFDD96-27E5-024A-A7A5-E0EE37421FFB}"/>
              </a:ext>
            </a:extLst>
          </p:cNvPr>
          <p:cNvSpPr txBox="1">
            <a:spLocks noGrp="1" noChangeArrowheads="1"/>
          </p:cNvSpPr>
          <p:nvPr/>
        </p:nvSpPr>
        <p:spPr bwMode="auto">
          <a:xfrm>
            <a:off x="5630863" y="6465888"/>
            <a:ext cx="4308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lgn="r" eaLnBrk="1" hangingPunct="1">
              <a:spcBef>
                <a:spcPct val="0"/>
              </a:spcBef>
            </a:pPr>
            <a:fld id="{2B71878E-3C7A-C543-8735-CA2C07B6A478}" type="slidenum">
              <a:rPr lang="en-US" altLang="en-US" sz="1300">
                <a:latin typeface="Tahoma" panose="020B0604030504040204" pitchFamily="34" charset="0"/>
                <a:ea typeface="ＭＳ Ｐゴシック" panose="020B0600070205080204" pitchFamily="34" charset="-128"/>
              </a:rPr>
              <a:pPr algn="r" eaLnBrk="1" hangingPunct="1">
                <a:spcBef>
                  <a:spcPct val="0"/>
                </a:spcBef>
              </a:pPr>
              <a:t>7</a:t>
            </a:fld>
            <a:endParaRPr lang="en-US" altLang="en-US" sz="1300">
              <a:latin typeface="Tahoma" panose="020B0604030504040204" pitchFamily="34" charset="0"/>
              <a:ea typeface="ＭＳ Ｐゴシック" panose="020B0600070205080204" pitchFamily="34" charset="-128"/>
            </a:endParaRPr>
          </a:p>
        </p:txBody>
      </p:sp>
      <p:sp>
        <p:nvSpPr>
          <p:cNvPr id="20483" name="Rectangle 2">
            <a:extLst>
              <a:ext uri="{FF2B5EF4-FFF2-40B4-BE49-F238E27FC236}">
                <a16:creationId xmlns:a16="http://schemas.microsoft.com/office/drawing/2014/main" xmlns="" id="{F59AEC4E-D2E1-D14C-829D-F61442F39816}"/>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xmlns="" id="{C036FCED-5C22-144F-82CB-7D8D14F427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628515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None/>
              <a:tabLst>
                <a:tab pos="1476917" algn="l"/>
                <a:tab pos="2470861" algn="l"/>
                <a:tab pos="3464804" algn="l"/>
                <a:tab pos="4446500" algn="l"/>
                <a:tab pos="5440444" algn="l"/>
                <a:tab pos="6420388" algn="l"/>
                <a:tab pos="7510576" algn="l"/>
                <a:tab pos="8504520" algn="l"/>
              </a:tabLst>
            </a:pPr>
            <a:r>
              <a:rPr lang="en-US" altLang="ja-JP" sz="1200">
                <a:latin typeface="Helvetica" charset="0"/>
                <a:cs typeface="ＭＳ Ｐゴシック" charset="0"/>
              </a:rPr>
              <a:t>TC number is the same as Test Data no. from Equivalence Analysis in previous slide (From 1 to 7). In the decision table, there is one more test case TCNG. However, this one can not be realized. So, there is no space in the figure.</a:t>
            </a:r>
            <a:endParaRPr lang="en-US" altLang="ja-JP" sz="1100">
              <a:latin typeface="Helvetica" charset="0"/>
              <a:cs typeface="Helvetica" charset="0"/>
            </a:endParaRPr>
          </a:p>
        </p:txBody>
      </p:sp>
    </p:spTree>
    <p:extLst>
      <p:ext uri="{BB962C8B-B14F-4D97-AF65-F5344CB8AC3E}">
        <p14:creationId xmlns:p14="http://schemas.microsoft.com/office/powerpoint/2010/main" val="3401534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a:solidFill>
                  <a:srgbClr val="000000"/>
                </a:solidFill>
                <a:latin typeface="Helvetica" charset="0"/>
                <a:ea typeface="ＭＳ Ｐ明朝" charset="0"/>
                <a:cs typeface="Helvetica" charset="0"/>
                <a:sym typeface="Wingdings" charset="0"/>
              </a:rPr>
              <a:t>Extra discussion will be conducted!! Based on the theory “Cause-Effect Graph technique”</a:t>
            </a:r>
          </a:p>
          <a:p>
            <a:endParaRPr lang="en-US" altLang="ja-JP">
              <a:latin typeface="Times New Roman" charset="0"/>
              <a:ea typeface="ＭＳ Ｐ明朝" charset="0"/>
            </a:endParaRPr>
          </a:p>
        </p:txBody>
      </p:sp>
      <p:sp>
        <p:nvSpPr>
          <p:cNvPr id="56324" name="Slide Number Placeholder 3"/>
          <p:cNvSpPr>
            <a:spLocks noGrp="1"/>
          </p:cNvSpPr>
          <p:nvPr>
            <p:ph type="sldNum" sz="quarter" idx="5"/>
          </p:nvPr>
        </p:nvSpPr>
        <p:spPr>
          <a:xfrm>
            <a:off x="5437769" y="6948331"/>
            <a:ext cx="4161192" cy="3657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kumimoji="1" sz="1600">
                <a:solidFill>
                  <a:srgbClr val="FFFF9E"/>
                </a:solidFill>
                <a:latin typeface="Helvetica" charset="0"/>
                <a:ea typeface="ＭＳ Ｐゴシック" charset="0"/>
                <a:cs typeface="ＭＳ Ｐゴシック" charset="0"/>
              </a:defRPr>
            </a:lvl1pPr>
            <a:lvl2pPr marL="742950" indent="-285750" defTabSz="915988" eaLnBrk="0" hangingPunct="0">
              <a:defRPr kumimoji="1" sz="1600">
                <a:solidFill>
                  <a:srgbClr val="FFFF9E"/>
                </a:solidFill>
                <a:latin typeface="Helvetica" charset="0"/>
                <a:ea typeface="ＭＳ Ｐゴシック" charset="0"/>
              </a:defRPr>
            </a:lvl2pPr>
            <a:lvl3pPr marL="1143000" indent="-228600" defTabSz="915988" eaLnBrk="0" hangingPunct="0">
              <a:defRPr kumimoji="1" sz="1600">
                <a:solidFill>
                  <a:srgbClr val="FFFF9E"/>
                </a:solidFill>
                <a:latin typeface="Helvetica" charset="0"/>
                <a:ea typeface="ＭＳ Ｐゴシック" charset="0"/>
              </a:defRPr>
            </a:lvl3pPr>
            <a:lvl4pPr marL="1600200" indent="-228600" defTabSz="915988" eaLnBrk="0" hangingPunct="0">
              <a:defRPr kumimoji="1" sz="1600">
                <a:solidFill>
                  <a:srgbClr val="FFFF9E"/>
                </a:solidFill>
                <a:latin typeface="Helvetica" charset="0"/>
                <a:ea typeface="ＭＳ Ｐゴシック" charset="0"/>
              </a:defRPr>
            </a:lvl4pPr>
            <a:lvl5pPr marL="2057400" indent="-228600" defTabSz="915988" eaLnBrk="0" hangingPunct="0">
              <a:defRPr kumimoji="1" sz="1600">
                <a:solidFill>
                  <a:srgbClr val="FFFF9E"/>
                </a:solidFill>
                <a:latin typeface="Helvetica" charset="0"/>
                <a:ea typeface="ＭＳ Ｐゴシック" charset="0"/>
              </a:defRPr>
            </a:lvl5pPr>
            <a:lvl6pPr marL="2514600" indent="-228600" defTabSz="915988"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defTabSz="915988"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defTabSz="915988"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defTabSz="915988"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fld id="{300C0E8E-FE0C-4242-B90C-DCE488787424}" type="slidenum">
              <a:rPr lang="en-US" altLang="ja-JP" sz="1200">
                <a:solidFill>
                  <a:schemeClr val="tx1"/>
                </a:solidFill>
                <a:latin typeface="Times New Roman" charset="0"/>
              </a:rPr>
              <a:pPr eaLnBrk="1" hangingPunct="1"/>
              <a:t>25</a:t>
            </a:fld>
            <a:endParaRPr lang="en-US" altLang="ja-JP" sz="1200">
              <a:solidFill>
                <a:schemeClr val="tx1"/>
              </a:solidFill>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GB"/>
              <a:t>Valid</a:t>
            </a:r>
            <a:r>
              <a:rPr lang="en-GB" baseline="0"/>
              <a:t> PIN</a:t>
            </a:r>
          </a:p>
          <a:p>
            <a:pPr lvl="2"/>
            <a:r>
              <a:rPr lang="en-GB" baseline="0"/>
              <a:t>Number of invalid PIN &lt; 2</a:t>
            </a:r>
            <a:endParaRPr lang="en-GB"/>
          </a:p>
          <a:p>
            <a:pPr lvl="2"/>
            <a:endParaRPr lang="en-GB"/>
          </a:p>
          <a:p>
            <a:pPr lvl="2"/>
            <a:r>
              <a:rPr lang="en-GB"/>
              <a:t>Successful</a:t>
            </a:r>
          </a:p>
          <a:p>
            <a:pPr lvl="2"/>
            <a:r>
              <a:rPr lang="en-GB"/>
              <a:t>Fail</a:t>
            </a:r>
          </a:p>
          <a:p>
            <a:pPr lvl="2"/>
            <a:r>
              <a:rPr lang="en-GB"/>
              <a:t>Block card</a:t>
            </a:r>
          </a:p>
          <a:p>
            <a:endParaRPr lang="en-GB"/>
          </a:p>
        </p:txBody>
      </p:sp>
    </p:spTree>
    <p:extLst>
      <p:ext uri="{BB962C8B-B14F-4D97-AF65-F5344CB8AC3E}">
        <p14:creationId xmlns:p14="http://schemas.microsoft.com/office/powerpoint/2010/main" val="3323506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None/>
              <a:tabLst>
                <a:tab pos="1476917" algn="l"/>
                <a:tab pos="2470861" algn="l"/>
                <a:tab pos="3464804" algn="l"/>
                <a:tab pos="4446500" algn="l"/>
                <a:tab pos="5440444" algn="l"/>
                <a:tab pos="6420388" algn="l"/>
                <a:tab pos="7510576" algn="l"/>
                <a:tab pos="8504520" algn="l"/>
              </a:tabLst>
            </a:pPr>
            <a:r>
              <a:rPr lang="en-US" altLang="ja-JP" sz="1200">
                <a:latin typeface="Helvetica" charset="0"/>
                <a:cs typeface="ＭＳ Ｐゴシック" charset="0"/>
              </a:rPr>
              <a:t>TC number is the same as Test Data no. from Equivalence Analysis in previous slide (From 1 to 7). In the decision table, there is one more test case TCNG. However, this one can not be realized. So, there is no space in the figure.</a:t>
            </a:r>
          </a:p>
          <a:p>
            <a:pPr marL="0" indent="0" eaLnBrk="1" hangingPunct="1">
              <a:buNone/>
              <a:tabLst>
                <a:tab pos="1476917" algn="l"/>
                <a:tab pos="2470861" algn="l"/>
                <a:tab pos="3464804" algn="l"/>
                <a:tab pos="4446500" algn="l"/>
                <a:tab pos="5440444" algn="l"/>
                <a:tab pos="6420388" algn="l"/>
                <a:tab pos="7510576" algn="l"/>
                <a:tab pos="8504520" algn="l"/>
              </a:tabLst>
            </a:pPr>
            <a:endParaRPr lang="en-US" altLang="ja-JP" sz="1200">
              <a:latin typeface="Helvetica" charset="0"/>
              <a:cs typeface="ＭＳ Ｐゴシック" charset="0"/>
            </a:endParaRPr>
          </a:p>
          <a:p>
            <a:pPr marL="0" indent="0">
              <a:lnSpc>
                <a:spcPct val="90000"/>
              </a:lnSpc>
              <a:buNone/>
              <a:tabLst>
                <a:tab pos="1476917" algn="l"/>
                <a:tab pos="2568855" algn="l"/>
                <a:tab pos="3659044" algn="l"/>
                <a:tab pos="4749232" algn="l"/>
                <a:tab pos="5827171" algn="l"/>
                <a:tab pos="6917360" algn="l"/>
                <a:tab pos="8105543" algn="l"/>
              </a:tabLst>
            </a:pPr>
            <a:r>
              <a:rPr kumimoji="1" lang="en-US" altLang="ja-JP" sz="1100">
                <a:latin typeface="Helvetica" charset="0"/>
                <a:cs typeface="ＭＳ Ｐゴシック" charset="0"/>
              </a:rPr>
              <a:t>TC1int covers TC5 and TC4, </a:t>
            </a:r>
            <a:r>
              <a:rPr kumimoji="1" lang="en-US" altLang="ja-JP" sz="1050">
                <a:latin typeface="Helvetica" charset="0"/>
                <a:cs typeface="ＭＳ Ｐゴシック" charset="0"/>
              </a:rPr>
              <a:t>because both C1 and C2 =True, C3 is not judged.</a:t>
            </a:r>
          </a:p>
          <a:p>
            <a:pPr marL="0" indent="0">
              <a:lnSpc>
                <a:spcPct val="90000"/>
              </a:lnSpc>
              <a:buNone/>
              <a:tabLst>
                <a:tab pos="1476917" algn="l"/>
                <a:tab pos="2568855" algn="l"/>
                <a:tab pos="3659044" algn="l"/>
                <a:tab pos="4749232" algn="l"/>
                <a:tab pos="5827171" algn="l"/>
                <a:tab pos="6917360" algn="l"/>
                <a:tab pos="8105543" algn="l"/>
              </a:tabLst>
            </a:pPr>
            <a:r>
              <a:rPr kumimoji="1" lang="en-US" altLang="ja-JP" sz="1100">
                <a:latin typeface="Helvetica" charset="0"/>
                <a:cs typeface="ＭＳ Ｐゴシック" charset="0"/>
              </a:rPr>
              <a:t>TC2int covers TC1 and TC7, </a:t>
            </a:r>
            <a:r>
              <a:rPr kumimoji="1" lang="en-US" altLang="ja-JP" sz="1050">
                <a:latin typeface="Helvetica" charset="0"/>
                <a:cs typeface="ＭＳ Ｐゴシック" charset="0"/>
              </a:rPr>
              <a:t>because C1 =True, C2 is not judged.</a:t>
            </a:r>
          </a:p>
          <a:p>
            <a:pPr marL="0" indent="0">
              <a:lnSpc>
                <a:spcPct val="90000"/>
              </a:lnSpc>
              <a:buNone/>
              <a:tabLst>
                <a:tab pos="1476917" algn="l"/>
                <a:tab pos="2568855" algn="l"/>
                <a:tab pos="3659044" algn="l"/>
                <a:tab pos="4749232" algn="l"/>
                <a:tab pos="5827171" algn="l"/>
                <a:tab pos="6917360" algn="l"/>
                <a:tab pos="8105543" algn="l"/>
              </a:tabLst>
            </a:pPr>
            <a:r>
              <a:rPr kumimoji="1" lang="en-US" altLang="ja-JP" sz="1100">
                <a:solidFill>
                  <a:srgbClr val="FFFF9E"/>
                </a:solidFill>
                <a:latin typeface="Helvetica" charset="0"/>
                <a:cs typeface="ＭＳ Ｐゴシック" charset="0"/>
              </a:rPr>
              <a:t>One TCxint can cover plural TCs, based on the correct control flow structure.</a:t>
            </a:r>
          </a:p>
          <a:p>
            <a:pPr marL="0" indent="0">
              <a:lnSpc>
                <a:spcPct val="90000"/>
              </a:lnSpc>
              <a:buNone/>
              <a:tabLst>
                <a:tab pos="1476917" algn="l"/>
                <a:tab pos="2568855" algn="l"/>
                <a:tab pos="3659044" algn="l"/>
                <a:tab pos="4749232" algn="l"/>
                <a:tab pos="5827171" algn="l"/>
                <a:tab pos="6917360" algn="l"/>
                <a:tab pos="8105543" algn="l"/>
              </a:tabLst>
            </a:pPr>
            <a:r>
              <a:rPr kumimoji="1" lang="en-US" altLang="ja-JP" sz="1100">
                <a:latin typeface="Helvetica" charset="0"/>
                <a:cs typeface="ＭＳ Ｐゴシック" charset="0"/>
              </a:rPr>
              <a:t>TC3int covers to TC3. </a:t>
            </a:r>
          </a:p>
          <a:p>
            <a:pPr marL="0" indent="0">
              <a:lnSpc>
                <a:spcPct val="90000"/>
              </a:lnSpc>
              <a:buNone/>
              <a:tabLst>
                <a:tab pos="1476917" algn="l"/>
                <a:tab pos="2568855" algn="l"/>
                <a:tab pos="3659044" algn="l"/>
                <a:tab pos="4749232" algn="l"/>
                <a:tab pos="5827171" algn="l"/>
                <a:tab pos="6917360" algn="l"/>
                <a:tab pos="8105543" algn="l"/>
              </a:tabLst>
            </a:pPr>
            <a:r>
              <a:rPr kumimoji="1" lang="en-US" altLang="ja-JP" sz="1100">
                <a:latin typeface="Helvetica" charset="0"/>
                <a:cs typeface="ＭＳ Ｐゴシック" charset="0"/>
              </a:rPr>
              <a:t> And </a:t>
            </a:r>
            <a:r>
              <a:rPr kumimoji="1" lang="en-US" altLang="ja-JP" sz="1100">
                <a:solidFill>
                  <a:srgbClr val="FFFF9E"/>
                </a:solidFill>
                <a:latin typeface="Helvetica" charset="0"/>
                <a:cs typeface="ＭＳ Ｐゴシック" charset="0"/>
              </a:rPr>
              <a:t>TC2 and TC6 are left in no execution.</a:t>
            </a:r>
            <a:endParaRPr kumimoji="1" lang="ja-JP" altLang="en-US" sz="1100">
              <a:solidFill>
                <a:srgbClr val="FFFF9E"/>
              </a:solidFill>
              <a:latin typeface="Helvetica" charset="0"/>
              <a:cs typeface="ＭＳ Ｐゴシック" charset="0"/>
            </a:endParaRPr>
          </a:p>
          <a:p>
            <a:pPr marL="0" indent="0" eaLnBrk="1" hangingPunct="1">
              <a:buNone/>
              <a:tabLst>
                <a:tab pos="1476917" algn="l"/>
                <a:tab pos="2470861" algn="l"/>
                <a:tab pos="3464804" algn="l"/>
                <a:tab pos="4446500" algn="l"/>
                <a:tab pos="5440444" algn="l"/>
                <a:tab pos="6420388" algn="l"/>
                <a:tab pos="7510576" algn="l"/>
                <a:tab pos="8504520" algn="l"/>
              </a:tabLst>
            </a:pPr>
            <a:endParaRPr lang="en-US" altLang="ja-JP" sz="1100">
              <a:latin typeface="Helvetica" charset="0"/>
              <a:cs typeface="Helvetica" charset="0"/>
            </a:endParaRPr>
          </a:p>
        </p:txBody>
      </p:sp>
    </p:spTree>
    <p:extLst>
      <p:ext uri="{BB962C8B-B14F-4D97-AF65-F5344CB8AC3E}">
        <p14:creationId xmlns:p14="http://schemas.microsoft.com/office/powerpoint/2010/main" val="3401534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xfrm>
            <a:off x="3128963" y="731838"/>
            <a:ext cx="3340100" cy="2506662"/>
          </a:xfrm>
          <a:ln/>
        </p:spPr>
      </p:sp>
      <p:sp>
        <p:nvSpPr>
          <p:cNvPr id="37891" name="Rectangle 2"/>
          <p:cNvSpPr txBox="1">
            <a:spLocks noGrp="1" noChangeArrowheads="1"/>
          </p:cNvSpPr>
          <p:nvPr>
            <p:ph type="body" idx="1"/>
          </p:nvPr>
        </p:nvSpPr>
        <p:spPr>
          <a:xfrm>
            <a:off x="1464768" y="3482220"/>
            <a:ext cx="6680002" cy="27831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xmlns="" id="{2ED7E2EC-7CCD-8F42-8FA1-E425482600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59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59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pPr>
            <a:fld id="{2B73B9DE-DB02-F441-980F-4C7D8EBE95D5}" type="slidenum">
              <a:rPr lang="en-US" altLang="en-US" smtClean="0">
                <a:ea typeface="ＭＳ Ｐゴシック" panose="020B0600070205080204" pitchFamily="34" charset="-128"/>
              </a:rPr>
              <a:pPr>
                <a:spcBef>
                  <a:spcPct val="0"/>
                </a:spcBef>
              </a:pPr>
              <a:t>75</a:t>
            </a:fld>
            <a:endParaRPr lang="en-US" altLang="en-US">
              <a:ea typeface="ＭＳ Ｐゴシック" panose="020B0600070205080204" pitchFamily="34" charset="-128"/>
            </a:endParaRPr>
          </a:p>
        </p:txBody>
      </p:sp>
      <p:sp>
        <p:nvSpPr>
          <p:cNvPr id="20482" name="Rectangle 7">
            <a:extLst>
              <a:ext uri="{FF2B5EF4-FFF2-40B4-BE49-F238E27FC236}">
                <a16:creationId xmlns:a16="http://schemas.microsoft.com/office/drawing/2014/main" xmlns="" id="{5BBFDD96-27E5-024A-A7A5-E0EE37421FFB}"/>
              </a:ext>
            </a:extLst>
          </p:cNvPr>
          <p:cNvSpPr txBox="1">
            <a:spLocks noGrp="1" noChangeArrowheads="1"/>
          </p:cNvSpPr>
          <p:nvPr/>
        </p:nvSpPr>
        <p:spPr bwMode="auto">
          <a:xfrm>
            <a:off x="5630863" y="6465888"/>
            <a:ext cx="4308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66788">
              <a:spcBef>
                <a:spcPct val="30000"/>
              </a:spcBef>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66788" eaLnBrk="0" fontAlgn="base" hangingPunct="0">
              <a:spcBef>
                <a:spcPct val="30000"/>
              </a:spcBef>
              <a:spcAft>
                <a:spcPct val="0"/>
              </a:spcAft>
              <a:defRPr kumimoji="1" sz="1200">
                <a:solidFill>
                  <a:schemeClr val="tx1"/>
                </a:solidFill>
                <a:latin typeface="Times New Roman" panose="02020603050405020304" pitchFamily="18" charset="0"/>
                <a:ea typeface="ＭＳ Ｐ明朝" panose="02020600040205080304" pitchFamily="18" charset="-128"/>
              </a:defRPr>
            </a:lvl9pPr>
          </a:lstStyle>
          <a:p>
            <a:pPr algn="r" eaLnBrk="1" hangingPunct="1">
              <a:spcBef>
                <a:spcPct val="0"/>
              </a:spcBef>
            </a:pPr>
            <a:fld id="{2B71878E-3C7A-C543-8735-CA2C07B6A478}" type="slidenum">
              <a:rPr lang="en-US" altLang="en-US" sz="1300">
                <a:latin typeface="Tahoma" panose="020B0604030504040204" pitchFamily="34" charset="0"/>
                <a:ea typeface="ＭＳ Ｐゴシック" panose="020B0600070205080204" pitchFamily="34" charset="-128"/>
              </a:rPr>
              <a:pPr algn="r" eaLnBrk="1" hangingPunct="1">
                <a:spcBef>
                  <a:spcPct val="0"/>
                </a:spcBef>
              </a:pPr>
              <a:t>75</a:t>
            </a:fld>
            <a:endParaRPr lang="en-US" altLang="en-US" sz="1300">
              <a:latin typeface="Tahoma" panose="020B0604030504040204" pitchFamily="34" charset="0"/>
              <a:ea typeface="ＭＳ Ｐゴシック" panose="020B0600070205080204" pitchFamily="34" charset="-128"/>
            </a:endParaRPr>
          </a:p>
        </p:txBody>
      </p:sp>
      <p:sp>
        <p:nvSpPr>
          <p:cNvPr id="20483" name="Rectangle 2">
            <a:extLst>
              <a:ext uri="{FF2B5EF4-FFF2-40B4-BE49-F238E27FC236}">
                <a16:creationId xmlns:a16="http://schemas.microsoft.com/office/drawing/2014/main" xmlns="" id="{F59AEC4E-D2E1-D14C-829D-F61442F39816}"/>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xmlns="" id="{C036FCED-5C22-144F-82CB-7D8D14F427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2103696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charset="0"/>
                <a:ea typeface="ＭＳ Ｐ明朝" pitchFamily="18" charset="-128"/>
                <a:cs typeface="ＭＳ Ｐ明朝" charset="0"/>
              </a:rPr>
              <a:t>55 Big-bang test: It is a test wherein all the modules that have completed the unit tests are linked all at once and tested. If the program is small-scale, this could reduce the number of testing procedures; however, if an error occurs, it is difficult to identify where the error has occurred.</a:t>
            </a:r>
            <a:br>
              <a:rPr kumimoji="1" lang="en-US" sz="1200" kern="1200" dirty="0">
                <a:solidFill>
                  <a:schemeClr val="tx1"/>
                </a:solidFill>
                <a:effectLst/>
                <a:latin typeface="Arial" charset="0"/>
                <a:ea typeface="ＭＳ Ｐ明朝" pitchFamily="18" charset="-128"/>
                <a:cs typeface="ＭＳ Ｐ明朝" charset="0"/>
              </a:rPr>
            </a:br>
            <a:r>
              <a:rPr kumimoji="1" lang="en-US" sz="1200" kern="1200" dirty="0">
                <a:solidFill>
                  <a:schemeClr val="tx1"/>
                </a:solidFill>
                <a:effectLst/>
                <a:latin typeface="Arial" charset="0"/>
                <a:ea typeface="ＭＳ Ｐ明朝" pitchFamily="18" charset="-128"/>
                <a:cs typeface="ＭＳ Ｐ明朝" charset="0"/>
              </a:rPr>
              <a:t>56 Sandwich test: It is a test where lower-level modules are tested bottom-up and higher-level modules are tested top-down. This is the most realistic type of testing. </a:t>
            </a:r>
            <a:endParaRPr lang="en-US" dirty="0"/>
          </a:p>
          <a:p>
            <a:endParaRPr lang="en-US" dirty="0"/>
          </a:p>
        </p:txBody>
      </p:sp>
      <p:sp>
        <p:nvSpPr>
          <p:cNvPr id="4" name="Footer Placeholder 3"/>
          <p:cNvSpPr>
            <a:spLocks noGrp="1"/>
          </p:cNvSpPr>
          <p:nvPr>
            <p:ph type="ftr" sz="quarter" idx="10"/>
          </p:nvPr>
        </p:nvSpPr>
        <p:spPr>
          <a:xfrm>
            <a:off x="1" y="6948418"/>
            <a:ext cx="4160366" cy="365077"/>
          </a:xfrm>
          <a:prstGeom prst="rect">
            <a:avLst/>
          </a:prstGeom>
        </p:spPr>
        <p:txBody>
          <a:bodyPr/>
          <a:lstStyle/>
          <a:p>
            <a:pPr>
              <a:defRPr/>
            </a:pPr>
            <a:r>
              <a:rPr lang="en-US" altLang="ja-JP"/>
              <a:t>Ｃｏｐｙｒｉｇｈｔｓ　ｂｙ　ＩＴＥＣ，ｉｎｃ．2007</a:t>
            </a:r>
          </a:p>
        </p:txBody>
      </p:sp>
      <p:sp>
        <p:nvSpPr>
          <p:cNvPr id="5" name="Slide Number Placeholder 4"/>
          <p:cNvSpPr>
            <a:spLocks noGrp="1"/>
          </p:cNvSpPr>
          <p:nvPr>
            <p:ph type="sldNum" sz="quarter" idx="11"/>
          </p:nvPr>
        </p:nvSpPr>
        <p:spPr>
          <a:xfrm>
            <a:off x="5437767" y="6948418"/>
            <a:ext cx="4161899" cy="365077"/>
          </a:xfrm>
          <a:prstGeom prst="rect">
            <a:avLst/>
          </a:prstGeom>
        </p:spPr>
        <p:txBody>
          <a:bodyPr/>
          <a:lstStyle/>
          <a:p>
            <a:fld id="{74B5BBC3-4460-AD46-828C-276BE3B00E23}" type="slidenum">
              <a:rPr lang="en-US" altLang="ja-JP" smtClean="0"/>
              <a:pPr/>
              <a:t>77</a:t>
            </a:fld>
            <a:endParaRPr lang="en-US" altLang="ja-JP"/>
          </a:p>
        </p:txBody>
      </p:sp>
    </p:spTree>
    <p:extLst>
      <p:ext uri="{BB962C8B-B14F-4D97-AF65-F5344CB8AC3E}">
        <p14:creationId xmlns:p14="http://schemas.microsoft.com/office/powerpoint/2010/main" val="2433929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CEECE956-D546-5349-80CF-10DD826CCC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28650" y="1969532"/>
            <a:ext cx="7886700" cy="1571604"/>
          </a:xfrm>
          <a:prstGeom prst="rect">
            <a:avLst/>
          </a:prstGeom>
        </p:spPr>
        <p:txBody>
          <a:bodyPr anchor="b"/>
          <a:lstStyle>
            <a:lvl1pPr algn="ctr">
              <a:defRPr lang="en-US" sz="6000" b="1" kern="1200" dirty="0">
                <a:solidFill>
                  <a:schemeClr val="bg1"/>
                </a:solidFill>
                <a:latin typeface="Linh AvantGarde" panose="02000603030000020004" pitchFamily="2" charset="0"/>
                <a:ea typeface="+mn-ea"/>
                <a:cs typeface="+mn-cs"/>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288473" y="3792560"/>
            <a:ext cx="6858000" cy="1655762"/>
          </a:xfrm>
          <a:prstGeom prst="rect">
            <a:avLst/>
          </a:prstGeom>
        </p:spPr>
        <p:txBody>
          <a:bodyPr/>
          <a:lstStyle>
            <a:lvl1pPr marL="0" indent="0" algn="ctr">
              <a:buNone/>
              <a:defRPr lang="en-US" altLang="en-US" sz="3600" b="1" kern="1200" dirty="0">
                <a:solidFill>
                  <a:schemeClr val="bg1"/>
                </a:solidFill>
                <a:latin typeface="Linh AvantGarde" panose="02000603030000020004" pitchFamily="2"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1D46472-6D86-4D2A-8E03-7A26AE5C70D9}" type="datetime1">
              <a:rPr lang="en-US" altLang="zh-CN" smtClean="0"/>
              <a:t>5/27/2021</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0717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2DA0947-4AE9-4EFC-B4B8-9A1337EB4E62}" type="datetime1">
              <a:rPr lang="en-US" altLang="zh-CN" smtClean="0"/>
              <a:t>5/27/2021</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683546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1"/>
            <a:ext cx="7010400" cy="15271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1524000" y="1905000"/>
            <a:ext cx="3429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105400" y="1905000"/>
            <a:ext cx="3429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629400" y="6248400"/>
            <a:ext cx="1905000" cy="457200"/>
          </a:xfrm>
          <a:prstGeom prst="rect">
            <a:avLst/>
          </a:prstGeom>
        </p:spPr>
        <p:txBody>
          <a:bodyPr lIns="100794" tIns="50397" rIns="100794" bIns="50397"/>
          <a:lstStyle>
            <a:lvl1pPr>
              <a:defRPr/>
            </a:lvl1pPr>
          </a:lstStyle>
          <a:p>
            <a:fld id="{BBEE4CAE-CFA3-428B-A0DD-74DDFCA3C62C}" type="datetime1">
              <a:rPr lang="en-US" smtClean="0"/>
              <a:t>5/27/2021</a:t>
            </a:fld>
            <a:endParaRPr lang="en-US"/>
          </a:p>
        </p:txBody>
      </p:sp>
      <p:sp>
        <p:nvSpPr>
          <p:cNvPr id="6" name="Footer Placeholder 5"/>
          <p:cNvSpPr>
            <a:spLocks noGrp="1"/>
          </p:cNvSpPr>
          <p:nvPr>
            <p:ph type="ftr" sz="quarter" idx="11"/>
          </p:nvPr>
        </p:nvSpPr>
        <p:spPr>
          <a:xfrm>
            <a:off x="32766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1524001" y="6248400"/>
            <a:ext cx="1295400" cy="457200"/>
          </a:xfrm>
        </p:spPr>
        <p:txBody>
          <a:bodyPr/>
          <a:lstStyle>
            <a:lvl1pPr>
              <a:defRPr/>
            </a:lvl1pPr>
          </a:lstStyle>
          <a:p>
            <a:fld id="{FB3773C5-18AB-444E-8936-6547E324DE3F}" type="slidenum">
              <a:rPr lang="en-US"/>
              <a:pPr/>
              <a:t>‹#›</a:t>
            </a:fld>
            <a:endParaRPr lang="en-US"/>
          </a:p>
        </p:txBody>
      </p:sp>
    </p:spTree>
    <p:extLst>
      <p:ext uri="{BB962C8B-B14F-4D97-AF65-F5344CB8AC3E}">
        <p14:creationId xmlns:p14="http://schemas.microsoft.com/office/powerpoint/2010/main" val="326465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9DFD38FF-4A62-CE48-B81F-7F87E85706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28650" y="114607"/>
            <a:ext cx="7886700" cy="737960"/>
          </a:xfrm>
          <a:prstGeom prst="rect">
            <a:avLst/>
          </a:prstGeom>
        </p:spPr>
        <p:txBody>
          <a:bodyPr/>
          <a:lstStyle>
            <a:lvl1pPr>
              <a:defRPr lang="en-US" sz="3200" b="1" kern="1200" dirty="0">
                <a:solidFill>
                  <a:schemeClr val="tx1"/>
                </a:solidFill>
                <a:latin typeface="Linh AvantGarde" panose="02000603030000020004" pitchFamily="2" charset="0"/>
                <a:ea typeface="+mj-ea"/>
                <a:cs typeface="+mj-cs"/>
              </a:defRPr>
            </a:lvl1pPr>
          </a:lstStyle>
          <a:p>
            <a:r>
              <a:rPr lang="en-US" altLang="zh-CN" dirty="0"/>
              <a:t>Click to edit Master title style</a:t>
            </a:r>
            <a:endParaRPr lang="en-US" dirty="0"/>
          </a:p>
        </p:txBody>
      </p:sp>
      <p:sp>
        <p:nvSpPr>
          <p:cNvPr id="3" name="Content Placeholder 2"/>
          <p:cNvSpPr>
            <a:spLocks noGrp="1"/>
          </p:cNvSpPr>
          <p:nvPr>
            <p:ph idx="1"/>
          </p:nvPr>
        </p:nvSpPr>
        <p:spPr>
          <a:xfrm>
            <a:off x="628650" y="851592"/>
            <a:ext cx="7886700" cy="5174881"/>
          </a:xfrm>
          <a:prstGeom prst="rect">
            <a:avLst/>
          </a:prstGeom>
        </p:spPr>
        <p:txBody>
          <a:bodyPr/>
          <a:lstStyle>
            <a:lvl1pPr marL="401638" indent="-401638">
              <a:buClr>
                <a:srgbClr val="CE3B2A"/>
              </a:buClr>
              <a:buFont typeface="Wingdings" pitchFamily="2" charset="2"/>
              <a:buChar char="v"/>
              <a:tabLst/>
              <a:defRPr/>
            </a:lvl1pPr>
            <a:lvl2pPr marL="846138" indent="-268288">
              <a:buClr>
                <a:schemeClr val="tx1"/>
              </a:buClr>
              <a:buFont typeface="Wingdings" pitchFamily="2" charset="2"/>
              <a:buChar char="§"/>
              <a:tabLst/>
              <a:defRPr/>
            </a:lvl2pPr>
            <a:lvl3pPr marL="1341438" indent="-268288">
              <a:buClr>
                <a:srgbClr val="CE3B2A"/>
              </a:buClr>
              <a:tabLst/>
              <a:defRPr/>
            </a:lvl3pPr>
            <a:lvl4pPr marL="1651000" indent="-174625">
              <a:tabLst/>
              <a:defRPr/>
            </a:lvl4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FB6AD64-3688-443C-93DA-A12A28306310}" type="datetime1">
              <a:rPr lang="en-US" altLang="zh-CN" smtClean="0"/>
              <a:t>5/27/2021</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38660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4608"/>
            <a:ext cx="7886700" cy="736984"/>
          </a:xfrm>
          <a:prstGeom prst="rect">
            <a:avLst/>
          </a:prstGeo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851592"/>
            <a:ext cx="3886200" cy="517488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F32FC45E-94F2-4A94-B991-BC6B88B4CF24}" type="datetime1">
              <a:rPr lang="en-US" altLang="zh-CN" smtClean="0"/>
              <a:t>5/27/2021</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7437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5"/>
            <a:ext cx="7886700" cy="715068"/>
          </a:xfrm>
          <a:prstGeom prst="rect">
            <a:avLst/>
          </a:prstGeo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881060"/>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1704971"/>
            <a:ext cx="3868340" cy="4321501"/>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881060"/>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1704972"/>
            <a:ext cx="3887391" cy="432150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EDEF5980-338A-4DF7-8E80-9EB8C801E263}" type="datetime1">
              <a:rPr lang="en-US" altLang="zh-CN" smtClean="0"/>
              <a:t>5/27/2021</a:t>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10754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4"/>
            <a:ext cx="7886700" cy="716043"/>
          </a:xfrm>
          <a:prstGeom prst="rect">
            <a:avLst/>
          </a:prstGeom>
        </p:spPr>
        <p:txBody>
          <a:bodyPr/>
          <a:lstStyle/>
          <a:p>
            <a:r>
              <a:rPr lang="en-US" altLang="zh-CN"/>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393839A7-6373-4325-9BD0-7612DB55617B}" type="datetime1">
              <a:rPr lang="en-US" altLang="zh-CN" smtClean="0"/>
              <a:t>5/27/2021</a:t>
            </a:fld>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5985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4C632DC4-83D4-477C-B13E-08B25C485E70}" type="datetime1">
              <a:rPr lang="en-US" altLang="zh-CN" smtClean="0"/>
              <a:t>5/27/2021</a:t>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82836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90F062A-45A4-A043-862D-A1FD48A832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xmlns="" id="{07489E2B-7048-B14A-B79B-D7D899BD0168}"/>
              </a:ext>
            </a:extLst>
          </p:cNvPr>
          <p:cNvSpPr txBox="1"/>
          <p:nvPr userDrawn="1"/>
        </p:nvSpPr>
        <p:spPr>
          <a:xfrm>
            <a:off x="432033" y="2290085"/>
            <a:ext cx="1958829" cy="1384995"/>
          </a:xfrm>
          <a:prstGeom prst="rect">
            <a:avLst/>
          </a:prstGeom>
          <a:noFill/>
        </p:spPr>
        <p:txBody>
          <a:bodyPr wrap="square">
            <a:spAutoFit/>
          </a:bodyPr>
          <a:lstStyle/>
          <a:p>
            <a:pPr algn="l" rtl="0" fontAlgn="base"/>
            <a:r>
              <a:rPr lang="en-US" sz="2800" b="1" i="0" u="none" strike="noStrike" dirty="0">
                <a:solidFill>
                  <a:srgbClr val="FFFFFF"/>
                </a:solidFill>
                <a:effectLst/>
                <a:latin typeface="Linh AvantGarde" panose="02000603030000020004"/>
              </a:rPr>
              <a:t>Thank you for</a:t>
            </a:r>
            <a:r>
              <a:rPr lang="en-US" sz="2800" b="0" i="0" dirty="0">
                <a:solidFill>
                  <a:srgbClr val="000000"/>
                </a:solidFill>
                <a:effectLst/>
                <a:latin typeface="Linh AvantGarde" panose="02000603030000020004"/>
              </a:rPr>
              <a:t>​</a:t>
            </a:r>
            <a:r>
              <a:rPr lang="vi-VN" sz="2800" b="0" i="0" dirty="0">
                <a:solidFill>
                  <a:srgbClr val="000000"/>
                </a:solidFill>
                <a:effectLst/>
                <a:latin typeface="Linh AvantGarde" panose="02000603030000020004"/>
              </a:rPr>
              <a:t> </a:t>
            </a:r>
            <a:r>
              <a:rPr lang="en-US" sz="2800" b="1" i="0" u="none" strike="noStrike" dirty="0">
                <a:solidFill>
                  <a:srgbClr val="FFFFFF"/>
                </a:solidFill>
                <a:effectLst/>
                <a:latin typeface="Linh AvantGarde" panose="02000603030000020004"/>
              </a:rPr>
              <a:t>your attentions</a:t>
            </a:r>
            <a:r>
              <a:rPr lang="en-US" sz="2800" b="1" i="0" u="none" strike="noStrike" dirty="0">
                <a:solidFill>
                  <a:srgbClr val="FFFFFF"/>
                </a:solidFill>
                <a:effectLst/>
                <a:latin typeface="Calibri" panose="020F0502020204030204" pitchFamily="34" charset="0"/>
              </a:rPr>
              <a:t>!</a:t>
            </a:r>
            <a:r>
              <a:rPr lang="en-US" sz="2800" b="0" i="0" dirty="0">
                <a:solidFill>
                  <a:srgbClr val="000000"/>
                </a:solidFill>
                <a:effectLst/>
                <a:latin typeface="Calibri" panose="020F0502020204030204" pitchFamily="34" charset="0"/>
              </a:rPr>
              <a:t>​</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34391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36524"/>
            <a:ext cx="2949178" cy="1433513"/>
          </a:xfrm>
          <a:prstGeom prst="rect">
            <a:avLst/>
          </a:prstGeo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136524"/>
            <a:ext cx="4629150" cy="588994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1591953"/>
            <a:ext cx="2949178" cy="4434519"/>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A1767EC6-50C4-4098-B2BA-7D9B3A06BD36}" type="datetime1">
              <a:rPr lang="en-US" altLang="zh-CN" smtClean="0"/>
              <a:t>5/27/2021</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2629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E834869-4962-4D1C-A29D-2D0E8B40562A}" type="datetime1">
              <a:rPr lang="en-US" altLang="zh-CN" smtClean="0"/>
              <a:t>5/27/2021</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387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C579E2F2-00D9-FE49-AF38-5FEF9A6BB00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113633"/>
            <a:ext cx="7886700" cy="73796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851591"/>
            <a:ext cx="7886700" cy="5174881"/>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2530F-308C-43E8-995B-F2A1A911DA4B}" type="datetime1">
              <a:rPr lang="en-US" altLang="zh-CN" smtClean="0"/>
              <a:t>5/27/2021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72" r:id="rId7"/>
    <p:sldLayoutId id="2147483668" r:id="rId8"/>
    <p:sldLayoutId id="2147483670" r:id="rId9"/>
    <p:sldLayoutId id="2147483671" r:id="rId10"/>
    <p:sldLayoutId id="2147483673" r:id="rId11"/>
  </p:sldLayoutIdLst>
  <p:hf hdr="0" ftr="0" dt="0"/>
  <p:txStyles>
    <p:titleStyle>
      <a:lvl1pPr marL="0" algn="l" defTabSz="914400" rtl="0" eaLnBrk="1" latinLnBrk="0" hangingPunct="1">
        <a:lnSpc>
          <a:spcPct val="90000"/>
        </a:lnSpc>
        <a:spcBef>
          <a:spcPct val="0"/>
        </a:spcBef>
        <a:buNone/>
        <a:defRPr lang="en-US" altLang="zh-CN" sz="3200" b="1" kern="1200" dirty="0">
          <a:solidFill>
            <a:schemeClr val="tx1"/>
          </a:solidFill>
          <a:latin typeface="Linh AvantGarde" panose="02000603030000020004" pitchFamily="2" charset="0"/>
          <a:ea typeface="+mj-ea"/>
          <a:cs typeface="+mj-cs"/>
        </a:defRPr>
      </a:lvl1pPr>
    </p:titleStyle>
    <p:bodyStyle>
      <a:lvl1pPr marL="401638" indent="-401638" algn="l" defTabSz="914400" rtl="0" eaLnBrk="1" latinLnBrk="0" hangingPunct="1">
        <a:lnSpc>
          <a:spcPct val="90000"/>
        </a:lnSpc>
        <a:spcBef>
          <a:spcPts val="1000"/>
        </a:spcBef>
        <a:buClr>
          <a:srgbClr val="CE3B29"/>
        </a:buClr>
        <a:buFont typeface="Wingdings" pitchFamily="2" charset="2"/>
        <a:buChar char="v"/>
        <a:tabLst/>
        <a:defRPr sz="2800" kern="1200">
          <a:solidFill>
            <a:schemeClr val="tx1"/>
          </a:solidFill>
          <a:latin typeface="+mn-lt"/>
          <a:ea typeface="+mn-ea"/>
          <a:cs typeface="+mn-cs"/>
        </a:defRPr>
      </a:lvl1pPr>
      <a:lvl2pPr marL="846138" indent="-268288" algn="l" defTabSz="914400" rtl="0" eaLnBrk="1" latinLnBrk="0" hangingPunct="1">
        <a:lnSpc>
          <a:spcPct val="90000"/>
        </a:lnSpc>
        <a:spcBef>
          <a:spcPts val="500"/>
        </a:spcBef>
        <a:buClr>
          <a:schemeClr val="tx1"/>
        </a:buClr>
        <a:buFont typeface="Wingdings" pitchFamily="2" charset="2"/>
        <a:buChar char="§"/>
        <a:tabLst/>
        <a:defRPr sz="2200" kern="1200">
          <a:solidFill>
            <a:schemeClr val="tx1"/>
          </a:solidFill>
          <a:latin typeface="+mn-lt"/>
          <a:ea typeface="+mn-ea"/>
          <a:cs typeface="+mn-cs"/>
        </a:defRPr>
      </a:lvl2pPr>
      <a:lvl3pPr marL="1341438" indent="-268288" algn="l" defTabSz="914400" rtl="0" eaLnBrk="1" latinLnBrk="0" hangingPunct="1">
        <a:lnSpc>
          <a:spcPct val="90000"/>
        </a:lnSpc>
        <a:spcBef>
          <a:spcPts val="500"/>
        </a:spcBef>
        <a:buClr>
          <a:srgbClr val="CE3B29"/>
        </a:buClr>
        <a:buFont typeface="Arial" panose="020B0604020202020204" pitchFamily="34" charset="0"/>
        <a:buChar char="•"/>
        <a:tabLst/>
        <a:defRPr sz="1800" kern="1200">
          <a:solidFill>
            <a:schemeClr val="tx1"/>
          </a:solidFill>
          <a:latin typeface="+mn-lt"/>
          <a:ea typeface="+mn-ea"/>
          <a:cs typeface="+mn-cs"/>
        </a:defRPr>
      </a:lvl3pPr>
      <a:lvl4pPr marL="1651000" indent="-174625" algn="l" defTabSz="914400" rtl="0" eaLnBrk="1" latinLnBrk="0" hangingPunct="1">
        <a:lnSpc>
          <a:spcPct val="90000"/>
        </a:lnSpc>
        <a:spcBef>
          <a:spcPts val="500"/>
        </a:spcBef>
        <a:buFont typeface="Arial" panose="020B0604020202020204" pitchFamily="34" charset="0"/>
        <a:buChar char="•"/>
        <a:tabLst/>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dictionary.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3A549BB-1A8D-284B-A3AC-62AEDE96B110}"/>
              </a:ext>
            </a:extLst>
          </p:cNvPr>
          <p:cNvSpPr>
            <a:spLocks noGrp="1"/>
          </p:cNvSpPr>
          <p:nvPr>
            <p:ph type="ctrTitle"/>
          </p:nvPr>
        </p:nvSpPr>
        <p:spPr/>
        <p:txBody>
          <a:bodyPr>
            <a:normAutofit fontScale="90000"/>
          </a:bodyPr>
          <a:lstStyle/>
          <a:p>
            <a:r>
              <a:rPr lang="en-US"/>
              <a:t>IT4490 – Thiết kế và </a:t>
            </a:r>
            <a:br>
              <a:rPr lang="en-US"/>
            </a:br>
            <a:r>
              <a:rPr lang="en-US"/>
              <a:t>xây dựng phần mềm</a:t>
            </a:r>
            <a:endParaRPr lang="x-none" dirty="0"/>
          </a:p>
        </p:txBody>
      </p:sp>
      <p:sp>
        <p:nvSpPr>
          <p:cNvPr id="6" name="Subtitle 5">
            <a:extLst>
              <a:ext uri="{FF2B5EF4-FFF2-40B4-BE49-F238E27FC236}">
                <a16:creationId xmlns:a16="http://schemas.microsoft.com/office/drawing/2014/main" xmlns="" id="{FAF4E140-B116-DB48-9E31-5EC93725214B}"/>
              </a:ext>
            </a:extLst>
          </p:cNvPr>
          <p:cNvSpPr>
            <a:spLocks noGrp="1"/>
          </p:cNvSpPr>
          <p:nvPr>
            <p:ph type="subTitle" idx="1"/>
          </p:nvPr>
        </p:nvSpPr>
        <p:spPr/>
        <p:txBody>
          <a:bodyPr/>
          <a:lstStyle/>
          <a:p>
            <a:r>
              <a:rPr lang="en-US"/>
              <a:t>Bài 8. Kiểm thử đơn vị</a:t>
            </a:r>
            <a:endParaRPr lang="x-none"/>
          </a:p>
        </p:txBody>
      </p:sp>
      <p:sp>
        <p:nvSpPr>
          <p:cNvPr id="4" name="Slide Number Placeholder 3">
            <a:extLst>
              <a:ext uri="{FF2B5EF4-FFF2-40B4-BE49-F238E27FC236}">
                <a16:creationId xmlns:a16="http://schemas.microsoft.com/office/drawing/2014/main" xmlns="" id="{90A26695-38A1-DC4A-A2E6-1B572BB120D8}"/>
              </a:ext>
            </a:extLst>
          </p:cNvPr>
          <p:cNvSpPr>
            <a:spLocks noGrp="1"/>
          </p:cNvSpPr>
          <p:nvPr>
            <p:ph type="sldNum" sz="quarter" idx="12"/>
          </p:nvPr>
        </p:nvSpPr>
        <p:spPr/>
        <p:txBody>
          <a:bodyPr/>
          <a:lstStyle/>
          <a:p>
            <a:fld id="{11F88B7E-86B8-4862-842E-2DB840C1EC76}" type="slidenum">
              <a:rPr lang="zh-CN" altLang="en-US" smtClean="0"/>
              <a:t>1</a:t>
            </a:fld>
            <a:endParaRPr lang="zh-CN" altLang="en-US"/>
          </a:p>
        </p:txBody>
      </p:sp>
    </p:spTree>
    <p:extLst>
      <p:ext uri="{BB962C8B-B14F-4D97-AF65-F5344CB8AC3E}">
        <p14:creationId xmlns:p14="http://schemas.microsoft.com/office/powerpoint/2010/main" val="3836798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1304" y="114607"/>
            <a:ext cx="8184046" cy="737960"/>
          </a:xfrm>
        </p:spPr>
        <p:txBody>
          <a:bodyPr/>
          <a:lstStyle/>
          <a:p>
            <a:r>
              <a:rPr lang="en-GB"/>
              <a:t>Các thuật ngữ</a:t>
            </a:r>
          </a:p>
        </p:txBody>
      </p:sp>
      <p:sp>
        <p:nvSpPr>
          <p:cNvPr id="8" name="Content Placeholder 7"/>
          <p:cNvSpPr>
            <a:spLocks noGrp="1"/>
          </p:cNvSpPr>
          <p:nvPr>
            <p:ph idx="1"/>
          </p:nvPr>
        </p:nvSpPr>
        <p:spPr>
          <a:xfrm>
            <a:off x="615141" y="2302699"/>
            <a:ext cx="8347476" cy="4495800"/>
          </a:xfrm>
        </p:spPr>
        <p:txBody>
          <a:bodyPr>
            <a:normAutofit/>
          </a:bodyPr>
          <a:lstStyle/>
          <a:p>
            <a:r>
              <a:rPr lang="en-GB" sz="2400">
                <a:latin typeface="Calibri (Body)"/>
              </a:rPr>
              <a:t>Trường hợp kiểm thử (Test case)</a:t>
            </a:r>
          </a:p>
          <a:p>
            <a:pPr lvl="1"/>
            <a:r>
              <a:rPr lang="vi-VN" sz="2400">
                <a:latin typeface="Calibri (Body)"/>
              </a:rPr>
              <a:t>một tập hợp các điều kiện / biến để xác định xem một hệ thống đang được kiểm </a:t>
            </a:r>
            <a:r>
              <a:rPr lang="en-US" sz="2400">
                <a:latin typeface="Calibri (Body)"/>
              </a:rPr>
              <a:t>thử</a:t>
            </a:r>
            <a:r>
              <a:rPr lang="vi-VN" sz="2400">
                <a:latin typeface="Calibri (Body)"/>
              </a:rPr>
              <a:t> có đáp ứng các yêu cầu hoặc hoạt động chính xác hay không</a:t>
            </a:r>
            <a:endParaRPr lang="en-GB" sz="2400">
              <a:latin typeface="Calibri (Body)"/>
            </a:endParaRPr>
          </a:p>
          <a:p>
            <a:r>
              <a:rPr lang="en-GB" sz="2400">
                <a:latin typeface="Calibri (Body)"/>
              </a:rPr>
              <a:t>Bộ kiểm thử (Test suite)</a:t>
            </a:r>
          </a:p>
          <a:p>
            <a:pPr lvl="1"/>
            <a:r>
              <a:rPr lang="vi-VN" sz="2400">
                <a:latin typeface="Calibri (Body)"/>
              </a:rPr>
              <a:t>một tập hợp các trường hợp thử nghiệm liên quan đến cùng một công việc thử nghiệm</a:t>
            </a:r>
            <a:endParaRPr lang="en-GB" sz="2400">
              <a:latin typeface="Calibri (Body)"/>
            </a:endParaRPr>
          </a:p>
          <a:p>
            <a:r>
              <a:rPr lang="en-GB" sz="2400">
                <a:latin typeface="Calibri (Body)"/>
              </a:rPr>
              <a:t>Kế hoạch kiểm thử (Test plan)</a:t>
            </a:r>
          </a:p>
          <a:p>
            <a:pPr lvl="1"/>
            <a:r>
              <a:rPr lang="vi-VN" sz="2400">
                <a:latin typeface="Calibri (Body)"/>
              </a:rPr>
              <a:t>tài liệu mô tả cách tiếp cận </a:t>
            </a:r>
            <a:r>
              <a:rPr lang="en-US" sz="2400">
                <a:latin typeface="Calibri (Body)"/>
              </a:rPr>
              <a:t>kiểm </a:t>
            </a:r>
            <a:r>
              <a:rPr lang="vi-VN" sz="2400">
                <a:latin typeface="Calibri (Body)"/>
              </a:rPr>
              <a:t>thử và phương pháp luận đang được sử dụng để thử nghiệm dự án, rủi ro, phạm vi </a:t>
            </a:r>
            <a:r>
              <a:rPr lang="en-US" sz="2400">
                <a:latin typeface="Calibri (Body)"/>
              </a:rPr>
              <a:t>kiểm </a:t>
            </a:r>
            <a:r>
              <a:rPr lang="vi-VN" sz="2400">
                <a:latin typeface="Calibri (Body)"/>
              </a:rPr>
              <a:t>thử, các công cụ cụ thể</a:t>
            </a:r>
            <a:endParaRPr lang="en-GB" sz="2400">
              <a:latin typeface="Calibri (Body)"/>
            </a:endParaRPr>
          </a:p>
        </p:txBody>
      </p:sp>
      <p:sp>
        <p:nvSpPr>
          <p:cNvPr id="6" name="Slide Number Placeholder 5"/>
          <p:cNvSpPr>
            <a:spLocks noGrp="1"/>
          </p:cNvSpPr>
          <p:nvPr>
            <p:ph type="sldNum" sz="quarter" idx="12"/>
          </p:nvPr>
        </p:nvSpPr>
        <p:spPr/>
        <p:txBody>
          <a:bodyPr>
            <a:normAutofit/>
          </a:bodyPr>
          <a:lstStyle/>
          <a:p>
            <a:pPr>
              <a:defRPr/>
            </a:pPr>
            <a:fld id="{C91EAF8B-0938-43B8-8999-DB4C6EC9FBD5}" type="slidenum">
              <a:rPr lang="en-US"/>
              <a:pPr>
                <a:defRPr/>
              </a:pPr>
              <a:t>10</a:t>
            </a:fld>
            <a:endParaRPr lang="en-US"/>
          </a:p>
        </p:txBody>
      </p:sp>
      <p:pic>
        <p:nvPicPr>
          <p:cNvPr id="10" name="Picture 9"/>
          <p:cNvPicPr>
            <a:picLocks noChangeAspect="1"/>
          </p:cNvPicPr>
          <p:nvPr/>
        </p:nvPicPr>
        <p:blipFill rotWithShape="1">
          <a:blip r:embed="rId2"/>
          <a:srcRect r="1716" b="-907"/>
          <a:stretch/>
        </p:blipFill>
        <p:spPr>
          <a:xfrm>
            <a:off x="3366052" y="136524"/>
            <a:ext cx="5777947" cy="2246483"/>
          </a:xfrm>
          <a:prstGeom prst="rect">
            <a:avLst/>
          </a:prstGeom>
        </p:spPr>
      </p:pic>
    </p:spTree>
    <p:extLst>
      <p:ext uri="{BB962C8B-B14F-4D97-AF65-F5344CB8AC3E}">
        <p14:creationId xmlns:p14="http://schemas.microsoft.com/office/powerpoint/2010/main" val="1005186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Bộ kiểm thử (Test suite)</a:t>
            </a:r>
          </a:p>
        </p:txBody>
      </p:sp>
      <p:sp>
        <p:nvSpPr>
          <p:cNvPr id="3" name="Content Placeholder 2"/>
          <p:cNvSpPr>
            <a:spLocks noGrp="1"/>
          </p:cNvSpPr>
          <p:nvPr>
            <p:ph idx="1"/>
          </p:nvPr>
        </p:nvSpPr>
        <p:spPr/>
        <p:txBody>
          <a:bodyPr>
            <a:normAutofit/>
          </a:bodyPr>
          <a:lstStyle/>
          <a:p>
            <a:r>
              <a:rPr lang="en-GB" sz="2902"/>
              <a:t>Ví dụ về test suite</a:t>
            </a:r>
          </a:p>
          <a:p>
            <a:pPr lvl="1"/>
            <a:r>
              <a:rPr lang="en-GB" sz="2539"/>
              <a:t>Test case 1: Login </a:t>
            </a:r>
          </a:p>
          <a:p>
            <a:pPr lvl="1"/>
            <a:r>
              <a:rPr lang="en-GB" sz="2539"/>
              <a:t>Test case 2: Add New Products</a:t>
            </a:r>
          </a:p>
          <a:p>
            <a:pPr lvl="1"/>
            <a:r>
              <a:rPr lang="en-GB" sz="2539"/>
              <a:t>Test case 3: Checkout</a:t>
            </a:r>
          </a:p>
          <a:p>
            <a:pPr lvl="1"/>
            <a:r>
              <a:rPr lang="en-GB" sz="2539"/>
              <a:t>Test case 4: Logout</a:t>
            </a:r>
          </a:p>
        </p:txBody>
      </p:sp>
      <p:sp>
        <p:nvSpPr>
          <p:cNvPr id="5" name="Slide Number Placeholder 4"/>
          <p:cNvSpPr>
            <a:spLocks noGrp="1"/>
          </p:cNvSpPr>
          <p:nvPr>
            <p:ph type="sldNum" sz="quarter" idx="12"/>
          </p:nvPr>
        </p:nvSpPr>
        <p:spPr/>
        <p:txBody>
          <a:bodyPr/>
          <a:lstStyle/>
          <a:p>
            <a:pPr>
              <a:defRPr/>
            </a:pPr>
            <a:fld id="{6C8A8896-DC4C-4549-A40F-510C76DB3463}" type="slidenum">
              <a:rPr lang="en-US"/>
              <a:pPr>
                <a:defRPr/>
              </a:pPr>
              <a:t>11</a:t>
            </a:fld>
            <a:endParaRPr lang="en-US" dirty="0"/>
          </a:p>
        </p:txBody>
      </p:sp>
      <p:pic>
        <p:nvPicPr>
          <p:cNvPr id="7" name="Picture 6"/>
          <p:cNvPicPr>
            <a:picLocks noChangeAspect="1"/>
          </p:cNvPicPr>
          <p:nvPr/>
        </p:nvPicPr>
        <p:blipFill>
          <a:blip r:embed="rId2">
            <a:clrChange>
              <a:clrFrom>
                <a:srgbClr val="FFFFFF"/>
              </a:clrFrom>
              <a:clrTo>
                <a:srgbClr val="FFFFFF">
                  <a:alpha val="0"/>
                </a:srgbClr>
              </a:clrTo>
            </a:clrChange>
          </a:blip>
          <a:stretch>
            <a:fillRect/>
          </a:stretch>
        </p:blipFill>
        <p:spPr>
          <a:xfrm>
            <a:off x="2745648" y="1902205"/>
            <a:ext cx="5769702" cy="4289207"/>
          </a:xfrm>
          <a:prstGeom prst="rect">
            <a:avLst/>
          </a:prstGeom>
        </p:spPr>
      </p:pic>
    </p:spTree>
    <p:extLst>
      <p:ext uri="{BB962C8B-B14F-4D97-AF65-F5344CB8AC3E}">
        <p14:creationId xmlns:p14="http://schemas.microsoft.com/office/powerpoint/2010/main" val="3657473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Các kỹ thuật kiểm thử đơn vị</a:t>
            </a:r>
          </a:p>
        </p:txBody>
      </p:sp>
      <p:sp>
        <p:nvSpPr>
          <p:cNvPr id="3" name="Content Placeholder 2"/>
          <p:cNvSpPr>
            <a:spLocks noGrp="1"/>
          </p:cNvSpPr>
          <p:nvPr>
            <p:ph idx="1"/>
          </p:nvPr>
        </p:nvSpPr>
        <p:spPr/>
        <p:txBody>
          <a:bodyPr>
            <a:normAutofit/>
          </a:bodyPr>
          <a:lstStyle/>
          <a:p>
            <a:r>
              <a:rPr lang="en-GB" sz="2539"/>
              <a:t>Dành cho thiết kế trường hợp thử</a:t>
            </a:r>
          </a:p>
          <a:p>
            <a:r>
              <a:rPr lang="en-GB" sz="2539"/>
              <a:t>(2.2) Các kỹ thuật kiểm thử cho kiểm thử hộp đen (Black Box Test)</a:t>
            </a:r>
          </a:p>
          <a:p>
            <a:pPr lvl="1"/>
            <a:r>
              <a:rPr lang="en-GB" sz="2176"/>
              <a:t>Phân tích phân vùng tương đương (Equivalence Partitioning Analysis)</a:t>
            </a:r>
          </a:p>
          <a:p>
            <a:pPr lvl="1"/>
            <a:r>
              <a:rPr lang="en-GB" sz="2176"/>
              <a:t>Phân tích giá trị biên (Boundary-value Analysis)</a:t>
            </a:r>
          </a:p>
          <a:p>
            <a:pPr lvl="1"/>
            <a:r>
              <a:rPr lang="en-GB" sz="2176"/>
              <a:t>Bảng quyết định (Decision Table)</a:t>
            </a:r>
          </a:p>
          <a:p>
            <a:pPr lvl="1"/>
            <a:r>
              <a:rPr lang="en-GB" sz="2176"/>
              <a:t>Kiểm thử dựa trên ca sử dựng (Use Case-based Test)</a:t>
            </a:r>
          </a:p>
          <a:p>
            <a:r>
              <a:rPr lang="en-GB" sz="2539"/>
              <a:t>(2.3) Các kỹ thuật kiểm thử cho kiểm thử hộp trắng (White Box Test)</a:t>
            </a:r>
          </a:p>
          <a:p>
            <a:pPr lvl="1"/>
            <a:r>
              <a:rPr lang="en-GB" sz="2176"/>
              <a:t>Kiểm thử luồng điều khiển với phủ C0, C1 (Control Flow Test with C0, C1 coverage)</a:t>
            </a:r>
          </a:p>
          <a:p>
            <a:pPr lvl="1"/>
            <a:r>
              <a:rPr lang="en-GB" sz="2176"/>
              <a:t>Kiểm thử phủ biểu đồ tuần tự (Sequence chart coverage test)</a:t>
            </a:r>
          </a:p>
        </p:txBody>
      </p:sp>
      <p:sp>
        <p:nvSpPr>
          <p:cNvPr id="5" name="Slide Number Placeholder 4"/>
          <p:cNvSpPr>
            <a:spLocks noGrp="1"/>
          </p:cNvSpPr>
          <p:nvPr>
            <p:ph type="sldNum" sz="quarter" idx="12"/>
          </p:nvPr>
        </p:nvSpPr>
        <p:spPr/>
        <p:txBody>
          <a:bodyPr/>
          <a:lstStyle/>
          <a:p>
            <a:pPr>
              <a:defRPr/>
            </a:pPr>
            <a:fld id="{6C8A8896-DC4C-4549-A40F-510C76DB3463}" type="slidenum">
              <a:rPr lang="en-US"/>
              <a:pPr>
                <a:defRPr/>
              </a:pPr>
              <a:t>12</a:t>
            </a:fld>
            <a:endParaRPr lang="en-US" dirty="0"/>
          </a:p>
        </p:txBody>
      </p:sp>
    </p:spTree>
    <p:extLst>
      <p:ext uri="{BB962C8B-B14F-4D97-AF65-F5344CB8AC3E}">
        <p14:creationId xmlns:p14="http://schemas.microsoft.com/office/powerpoint/2010/main" val="24899764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altLang="ja-JP" sz="3627"/>
              <a:t>2.2. Các kỹ thuật kiểm thử hộp đen</a:t>
            </a:r>
            <a:br>
              <a:rPr lang="en-US" altLang="ja-JP" sz="3627"/>
            </a:br>
            <a:r>
              <a:rPr lang="en-US" altLang="ja-JP"/>
              <a:t>2.2.1. Phân vùng tương đương</a:t>
            </a:r>
            <a:endParaRPr lang="ja-JP" altLang="en-US"/>
          </a:p>
        </p:txBody>
      </p:sp>
      <p:sp>
        <p:nvSpPr>
          <p:cNvPr id="82947" name="Rectangle 3"/>
          <p:cNvSpPr>
            <a:spLocks noGrp="1" noChangeArrowheads="1"/>
          </p:cNvSpPr>
          <p:nvPr>
            <p:ph idx="1"/>
          </p:nvPr>
        </p:nvSpPr>
        <p:spPr>
          <a:xfrm>
            <a:off x="628650" y="1060174"/>
            <a:ext cx="7886700" cy="4966299"/>
          </a:xfrm>
        </p:spPr>
        <p:txBody>
          <a:bodyPr/>
          <a:lstStyle/>
          <a:p>
            <a:r>
              <a:rPr lang="vi-VN" altLang="ja-JP">
                <a:latin typeface="Calibri" panose="020F0502020204030204" pitchFamily="34" charset="0"/>
                <a:cs typeface="Calibri" panose="020F0502020204030204" pitchFamily="34" charset="0"/>
              </a:rPr>
              <a:t>Tạo các trường hợp thử nghiệm bao trùm bằng cách phân tích không gian dữ liệu đầu vào và chia thành các lớp tương đương</a:t>
            </a:r>
          </a:p>
          <a:p>
            <a:pPr lvl="1"/>
            <a:r>
              <a:rPr lang="vi-VN" altLang="ja-JP">
                <a:latin typeface="Calibri" panose="020F0502020204030204" pitchFamily="34" charset="0"/>
                <a:cs typeface="Calibri" panose="020F0502020204030204" pitchFamily="34" charset="0"/>
              </a:rPr>
              <a:t>Không gian điều kiện đầu vào được phân chia thành các lớp tương đương</a:t>
            </a:r>
          </a:p>
          <a:p>
            <a:pPr lvl="1"/>
            <a:r>
              <a:rPr lang="vi-VN" altLang="ja-JP">
                <a:latin typeface="Calibri" panose="020F0502020204030204" pitchFamily="34" charset="0"/>
                <a:cs typeface="Calibri" panose="020F0502020204030204" pitchFamily="34" charset="0"/>
              </a:rPr>
              <a:t>Mọi đầu vào được lấy từ một lớp tương đương tạo ra cùng một kết quả</a:t>
            </a:r>
            <a:endParaRPr lang="en-US" altLang="ja-JP">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xmlns="" id="{279E8ADD-908F-4A48-8D28-47E3CABC2920}"/>
              </a:ext>
            </a:extLst>
          </p:cNvPr>
          <p:cNvSpPr>
            <a:spLocks noGrp="1"/>
          </p:cNvSpPr>
          <p:nvPr>
            <p:ph type="sldNum" sz="quarter" idx="12"/>
          </p:nvPr>
        </p:nvSpPr>
        <p:spPr/>
        <p:txBody>
          <a:bodyPr/>
          <a:lstStyle/>
          <a:p>
            <a:fld id="{11F88B7E-86B8-4862-842E-2DB840C1EC76}" type="slidenum">
              <a:rPr lang="zh-CN" altLang="en-US" smtClean="0"/>
              <a:t>13</a:t>
            </a:fld>
            <a:endParaRPr lang="zh-CN" altLang="en-US"/>
          </a:p>
        </p:txBody>
      </p:sp>
    </p:spTree>
    <p:extLst>
      <p:ext uri="{BB962C8B-B14F-4D97-AF65-F5344CB8AC3E}">
        <p14:creationId xmlns:p14="http://schemas.microsoft.com/office/powerpoint/2010/main" val="2026676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タイトル 1"/>
          <p:cNvSpPr>
            <a:spLocks noGrp="1"/>
          </p:cNvSpPr>
          <p:nvPr>
            <p:ph type="title"/>
          </p:nvPr>
        </p:nvSpPr>
        <p:spPr/>
        <p:txBody>
          <a:bodyPr>
            <a:normAutofit/>
          </a:bodyPr>
          <a:lstStyle/>
          <a:p>
            <a:r>
              <a:rPr lang="vi-VN" altLang="ja-JP" sz="3627"/>
              <a:t>Ví dụ: Chương trình Đánh giá Kỳ thi</a:t>
            </a:r>
            <a:endParaRPr lang="en-US" altLang="ja-JP" sz="3627"/>
          </a:p>
        </p:txBody>
      </p:sp>
      <p:sp>
        <p:nvSpPr>
          <p:cNvPr id="6147" name="サブタイトル 2"/>
          <p:cNvSpPr>
            <a:spLocks noGrp="1"/>
          </p:cNvSpPr>
          <p:nvPr>
            <p:ph idx="1"/>
          </p:nvPr>
        </p:nvSpPr>
        <p:spPr/>
        <p:txBody>
          <a:bodyPr>
            <a:normAutofit/>
          </a:bodyPr>
          <a:lstStyle/>
          <a:p>
            <a:r>
              <a:rPr lang="vi-VN" altLang="ja-JP">
                <a:latin typeface="Calibri" panose="020F0502020204030204" pitchFamily="34" charset="0"/>
                <a:cs typeface="Calibri" panose="020F0502020204030204" pitchFamily="34" charset="0"/>
              </a:rPr>
              <a:t>Tên chương trình: "Chương trình đánh giá kỳ thi"</a:t>
            </a:r>
            <a:endParaRPr lang="en-US" altLang="ja-JP">
              <a:latin typeface="Calibri" panose="020F0502020204030204" pitchFamily="34" charset="0"/>
              <a:cs typeface="Calibri" panose="020F0502020204030204" pitchFamily="34" charset="0"/>
            </a:endParaRPr>
          </a:p>
          <a:p>
            <a:r>
              <a:rPr lang="en-US" altLang="ja-JP">
                <a:latin typeface="Calibri" panose="020F0502020204030204" pitchFamily="34" charset="0"/>
                <a:cs typeface="Calibri" panose="020F0502020204030204" pitchFamily="34" charset="0"/>
              </a:rPr>
              <a:t>Môn học: Hai môn Toán và Vật lý</a:t>
            </a:r>
          </a:p>
          <a:p>
            <a:r>
              <a:rPr lang="en-US" altLang="ja-JP">
                <a:latin typeface="Calibri" panose="020F0502020204030204" pitchFamily="34" charset="0"/>
                <a:cs typeface="Calibri" panose="020F0502020204030204" pitchFamily="34" charset="0"/>
              </a:rPr>
              <a:t>Đặc tả: </a:t>
            </a:r>
          </a:p>
          <a:p>
            <a:pPr lvl="1"/>
            <a:r>
              <a:rPr lang="en-US" altLang="ja-JP">
                <a:latin typeface="Calibri" panose="020F0502020204030204" pitchFamily="34" charset="0"/>
                <a:cs typeface="Calibri" panose="020F0502020204030204" pitchFamily="34" charset="0"/>
              </a:rPr>
              <a:t>Đỗ kỳ thi nếu</a:t>
            </a:r>
          </a:p>
          <a:p>
            <a:pPr lvl="2"/>
            <a:r>
              <a:rPr lang="vi-VN" altLang="ja-JP">
                <a:latin typeface="Calibri" panose="020F0502020204030204" pitchFamily="34" charset="0"/>
                <a:cs typeface="Calibri" panose="020F0502020204030204" pitchFamily="34" charset="0"/>
              </a:rPr>
              <a:t>điểm của cả toán và vật lý lớn hơn hoặc bằng 70 trên 100</a:t>
            </a:r>
            <a:endParaRPr lang="en-US" altLang="ja-JP">
              <a:latin typeface="Calibri" panose="020F0502020204030204" pitchFamily="34" charset="0"/>
              <a:cs typeface="Calibri" panose="020F0502020204030204" pitchFamily="34" charset="0"/>
            </a:endParaRPr>
          </a:p>
          <a:p>
            <a:pPr marL="685223" lvl="2" indent="0">
              <a:buNone/>
            </a:pPr>
            <a:r>
              <a:rPr lang="en-US" altLang="ja-JP">
                <a:latin typeface="Calibri" panose="020F0502020204030204" pitchFamily="34" charset="0"/>
                <a:cs typeface="Calibri" panose="020F0502020204030204" pitchFamily="34" charset="0"/>
              </a:rPr>
              <a:t>		</a:t>
            </a:r>
            <a:r>
              <a:rPr lang="en-US" altLang="ja-JP" b="1">
                <a:latin typeface="Calibri" panose="020F0502020204030204" pitchFamily="34" charset="0"/>
                <a:cs typeface="Calibri" panose="020F0502020204030204" pitchFamily="34" charset="0"/>
              </a:rPr>
              <a:t>hoặc,</a:t>
            </a:r>
          </a:p>
          <a:p>
            <a:pPr lvl="2"/>
            <a:r>
              <a:rPr lang="vi-VN" altLang="ja-JP">
                <a:latin typeface="Calibri" panose="020F0502020204030204" pitchFamily="34" charset="0"/>
                <a:cs typeface="Calibri" panose="020F0502020204030204" pitchFamily="34" charset="0"/>
              </a:rPr>
              <a:t>điểm trung bình của toán học và vật lý lớn hơn hoặc bằng 80 trên 100</a:t>
            </a:r>
            <a:endParaRPr lang="en-US" altLang="ja-JP">
              <a:latin typeface="Calibri" panose="020F0502020204030204" pitchFamily="34" charset="0"/>
              <a:cs typeface="Calibri" panose="020F0502020204030204" pitchFamily="34" charset="0"/>
            </a:endParaRPr>
          </a:p>
          <a:p>
            <a:pPr lvl="1"/>
            <a:r>
              <a:rPr lang="en-US" altLang="ja-JP">
                <a:latin typeface="Calibri" panose="020F0502020204030204" pitchFamily="34" charset="0"/>
                <a:cs typeface="Calibri" panose="020F0502020204030204" pitchFamily="34" charset="0"/>
              </a:rPr>
              <a:t>Trương =&gt; nếu ngược lại</a:t>
            </a:r>
            <a:endParaRPr lang="ja-JP" alt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627" indent="-285626" eaLnBrk="0" hangingPunct="0">
              <a:defRPr kumimoji="1">
                <a:solidFill>
                  <a:schemeClr val="tx1"/>
                </a:solidFill>
                <a:latin typeface="Arial" charset="0"/>
                <a:ea typeface="ＭＳ Ｐゴシック" charset="0"/>
              </a:defRPr>
            </a:lvl2pPr>
            <a:lvl3pPr marL="1142504" indent="-228501" eaLnBrk="0" hangingPunct="0">
              <a:defRPr kumimoji="1">
                <a:solidFill>
                  <a:schemeClr val="tx1"/>
                </a:solidFill>
                <a:latin typeface="Arial" charset="0"/>
                <a:ea typeface="ＭＳ Ｐゴシック" charset="0"/>
              </a:defRPr>
            </a:lvl3pPr>
            <a:lvl4pPr marL="1599505" indent="-228501" eaLnBrk="0" hangingPunct="0">
              <a:defRPr kumimoji="1">
                <a:solidFill>
                  <a:schemeClr val="tx1"/>
                </a:solidFill>
                <a:latin typeface="Arial" charset="0"/>
                <a:ea typeface="ＭＳ Ｐゴシック" charset="0"/>
              </a:defRPr>
            </a:lvl4pPr>
            <a:lvl5pPr marL="2056506" indent="-228501" eaLnBrk="0" hangingPunct="0">
              <a:defRPr kumimoji="1">
                <a:solidFill>
                  <a:schemeClr val="tx1"/>
                </a:solidFill>
                <a:latin typeface="Arial" charset="0"/>
                <a:ea typeface="ＭＳ Ｐゴシック" charset="0"/>
              </a:defRPr>
            </a:lvl5pPr>
            <a:lvl6pPr marL="2513508" indent="-228501" eaLnBrk="0" fontAlgn="base" hangingPunct="0">
              <a:spcBef>
                <a:spcPct val="0"/>
              </a:spcBef>
              <a:spcAft>
                <a:spcPct val="0"/>
              </a:spcAft>
              <a:defRPr kumimoji="1">
                <a:solidFill>
                  <a:schemeClr val="tx1"/>
                </a:solidFill>
                <a:latin typeface="Arial" charset="0"/>
                <a:ea typeface="ＭＳ Ｐゴシック" charset="0"/>
              </a:defRPr>
            </a:lvl6pPr>
            <a:lvl7pPr marL="2970509" indent="-228501" eaLnBrk="0" fontAlgn="base" hangingPunct="0">
              <a:spcBef>
                <a:spcPct val="0"/>
              </a:spcBef>
              <a:spcAft>
                <a:spcPct val="0"/>
              </a:spcAft>
              <a:defRPr kumimoji="1">
                <a:solidFill>
                  <a:schemeClr val="tx1"/>
                </a:solidFill>
                <a:latin typeface="Arial" charset="0"/>
                <a:ea typeface="ＭＳ Ｐゴシック" charset="0"/>
              </a:defRPr>
            </a:lvl7pPr>
            <a:lvl8pPr marL="3427511" indent="-228501" eaLnBrk="0" fontAlgn="base" hangingPunct="0">
              <a:spcBef>
                <a:spcPct val="0"/>
              </a:spcBef>
              <a:spcAft>
                <a:spcPct val="0"/>
              </a:spcAft>
              <a:defRPr kumimoji="1">
                <a:solidFill>
                  <a:schemeClr val="tx1"/>
                </a:solidFill>
                <a:latin typeface="Arial" charset="0"/>
                <a:ea typeface="ＭＳ Ｐゴシック" charset="0"/>
              </a:defRPr>
            </a:lvl8pPr>
            <a:lvl9pPr marL="3884512" indent="-228501" eaLnBrk="0" fontAlgn="base" hangingPunct="0">
              <a:spcBef>
                <a:spcPct val="0"/>
              </a:spcBef>
              <a:spcAft>
                <a:spcPct val="0"/>
              </a:spcAft>
              <a:defRPr kumimoji="1">
                <a:solidFill>
                  <a:schemeClr val="tx1"/>
                </a:solidFill>
                <a:latin typeface="Arial" charset="0"/>
                <a:ea typeface="ＭＳ Ｐゴシック" charset="0"/>
              </a:defRPr>
            </a:lvl9pPr>
          </a:lstStyle>
          <a:p>
            <a:fld id="{1B503613-CF56-3D49-AC6A-2C8A69AC7613}" type="slidenum">
              <a:rPr lang="ja-JP" altLang="en-US"/>
              <a:pPr/>
              <a:t>14</a:t>
            </a:fld>
            <a:endParaRPr lang="en-US" altLang="ja-JP"/>
          </a:p>
        </p:txBody>
      </p:sp>
    </p:spTree>
    <p:extLst>
      <p:ext uri="{BB962C8B-B14F-4D97-AF65-F5344CB8AC3E}">
        <p14:creationId xmlns:p14="http://schemas.microsoft.com/office/powerpoint/2010/main" val="1659605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p:txBody>
          <a:bodyPr>
            <a:normAutofit fontScale="90000"/>
          </a:bodyPr>
          <a:lstStyle/>
          <a:p>
            <a:pPr eaLnBrk="1" hangingPunct="1">
              <a:defRPr/>
            </a:pPr>
            <a:r>
              <a:rPr lang="vi-VN" altLang="ja-JP" sz="2539">
                <a:latin typeface="Helvetica" pitchFamily="34"/>
              </a:rPr>
              <a:t>Phân vùng tương đương của không gian đầu vào và các trường hợp </a:t>
            </a:r>
            <a:r>
              <a:rPr lang="en-US" altLang="ja-JP" sz="2539">
                <a:latin typeface="Helvetica" pitchFamily="34"/>
              </a:rPr>
              <a:t>kiểm thử</a:t>
            </a:r>
            <a:endParaRPr lang="ja-JP" altLang="en-US" sz="2539">
              <a:latin typeface="Helvetica" pitchFamily="34"/>
            </a:endParaRPr>
          </a:p>
        </p:txBody>
      </p:sp>
      <p:sp>
        <p:nvSpPr>
          <p:cNvPr id="2" name="Content Placeholder 1"/>
          <p:cNvSpPr>
            <a:spLocks noGrp="1"/>
          </p:cNvSpPr>
          <p:nvPr>
            <p:ph idx="1"/>
          </p:nvPr>
        </p:nvSpPr>
        <p:spPr/>
        <p:txBody>
          <a:bodyPr/>
          <a:lstStyle/>
          <a:p>
            <a:r>
              <a:rPr lang="vi-VN">
                <a:latin typeface="Calibri" panose="020F0502020204030204" pitchFamily="34" charset="0"/>
                <a:cs typeface="Calibri" panose="020F0502020204030204" pitchFamily="34" charset="0"/>
              </a:rPr>
              <a:t>7 lớp tương đương =&gt; ít nhất 7 trường hợp </a:t>
            </a:r>
            <a:r>
              <a:rPr lang="en-US">
                <a:latin typeface="Calibri" panose="020F0502020204030204" pitchFamily="34" charset="0"/>
                <a:cs typeface="Calibri" panose="020F0502020204030204" pitchFamily="34" charset="0"/>
              </a:rPr>
              <a:t>kiểm </a:t>
            </a:r>
            <a:r>
              <a:rPr lang="vi-VN">
                <a:latin typeface="Calibri" panose="020F0502020204030204" pitchFamily="34" charset="0"/>
                <a:cs typeface="Calibri" panose="020F0502020204030204" pitchFamily="34" charset="0"/>
              </a:rPr>
              <a:t>thử / dữ liệu</a:t>
            </a:r>
            <a:endParaRPr lang="en-GB">
              <a:latin typeface="Calibri" panose="020F0502020204030204" pitchFamily="34" charset="0"/>
              <a:cs typeface="Calibri" panose="020F0502020204030204" pitchFamily="34" charset="0"/>
            </a:endParaRPr>
          </a:p>
        </p:txBody>
      </p:sp>
      <p:sp>
        <p:nvSpPr>
          <p:cNvPr id="42" name="Slide Number Placeholder 41"/>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627" indent="-285626" eaLnBrk="0" hangingPunct="0">
              <a:defRPr kumimoji="1">
                <a:solidFill>
                  <a:schemeClr val="tx1"/>
                </a:solidFill>
                <a:latin typeface="Arial" charset="0"/>
                <a:ea typeface="ＭＳ Ｐゴシック" charset="0"/>
              </a:defRPr>
            </a:lvl2pPr>
            <a:lvl3pPr marL="1142504" indent="-228501" eaLnBrk="0" hangingPunct="0">
              <a:defRPr kumimoji="1">
                <a:solidFill>
                  <a:schemeClr val="tx1"/>
                </a:solidFill>
                <a:latin typeface="Arial" charset="0"/>
                <a:ea typeface="ＭＳ Ｐゴシック" charset="0"/>
              </a:defRPr>
            </a:lvl3pPr>
            <a:lvl4pPr marL="1599505" indent="-228501" eaLnBrk="0" hangingPunct="0">
              <a:defRPr kumimoji="1">
                <a:solidFill>
                  <a:schemeClr val="tx1"/>
                </a:solidFill>
                <a:latin typeface="Arial" charset="0"/>
                <a:ea typeface="ＭＳ Ｐゴシック" charset="0"/>
              </a:defRPr>
            </a:lvl4pPr>
            <a:lvl5pPr marL="2056506" indent="-228501" eaLnBrk="0" hangingPunct="0">
              <a:defRPr kumimoji="1">
                <a:solidFill>
                  <a:schemeClr val="tx1"/>
                </a:solidFill>
                <a:latin typeface="Arial" charset="0"/>
                <a:ea typeface="ＭＳ Ｐゴシック" charset="0"/>
              </a:defRPr>
            </a:lvl5pPr>
            <a:lvl6pPr marL="2513508" indent="-228501" eaLnBrk="0" fontAlgn="base" hangingPunct="0">
              <a:spcBef>
                <a:spcPct val="0"/>
              </a:spcBef>
              <a:spcAft>
                <a:spcPct val="0"/>
              </a:spcAft>
              <a:defRPr kumimoji="1">
                <a:solidFill>
                  <a:schemeClr val="tx1"/>
                </a:solidFill>
                <a:latin typeface="Arial" charset="0"/>
                <a:ea typeface="ＭＳ Ｐゴシック" charset="0"/>
              </a:defRPr>
            </a:lvl6pPr>
            <a:lvl7pPr marL="2970509" indent="-228501" eaLnBrk="0" fontAlgn="base" hangingPunct="0">
              <a:spcBef>
                <a:spcPct val="0"/>
              </a:spcBef>
              <a:spcAft>
                <a:spcPct val="0"/>
              </a:spcAft>
              <a:defRPr kumimoji="1">
                <a:solidFill>
                  <a:schemeClr val="tx1"/>
                </a:solidFill>
                <a:latin typeface="Arial" charset="0"/>
                <a:ea typeface="ＭＳ Ｐゴシック" charset="0"/>
              </a:defRPr>
            </a:lvl7pPr>
            <a:lvl8pPr marL="3427511" indent="-228501" eaLnBrk="0" fontAlgn="base" hangingPunct="0">
              <a:spcBef>
                <a:spcPct val="0"/>
              </a:spcBef>
              <a:spcAft>
                <a:spcPct val="0"/>
              </a:spcAft>
              <a:defRPr kumimoji="1">
                <a:solidFill>
                  <a:schemeClr val="tx1"/>
                </a:solidFill>
                <a:latin typeface="Arial" charset="0"/>
                <a:ea typeface="ＭＳ Ｐゴシック" charset="0"/>
              </a:defRPr>
            </a:lvl8pPr>
            <a:lvl9pPr marL="3884512" indent="-228501"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fld id="{E10A1E39-15C5-9B40-AA48-D6CFEEAB3D5F}" type="slidenum">
              <a:rPr lang="ja-JP" altLang="en-US"/>
              <a:pPr eaLnBrk="1" hangingPunct="1"/>
              <a:t>15</a:t>
            </a:fld>
            <a:endParaRPr lang="en-US" altLang="ja-JP"/>
          </a:p>
        </p:txBody>
      </p:sp>
      <p:grpSp>
        <p:nvGrpSpPr>
          <p:cNvPr id="10245" name="Group 85"/>
          <p:cNvGrpSpPr>
            <a:grpSpLocks/>
          </p:cNvGrpSpPr>
          <p:nvPr/>
        </p:nvGrpSpPr>
        <p:grpSpPr bwMode="auto">
          <a:xfrm>
            <a:off x="397919" y="1836738"/>
            <a:ext cx="5067282" cy="4519613"/>
            <a:chOff x="230" y="1344"/>
            <a:chExt cx="3194" cy="2847"/>
          </a:xfrm>
        </p:grpSpPr>
        <p:cxnSp>
          <p:nvCxnSpPr>
            <p:cNvPr id="5" name="直線矢印コネクタ 4"/>
            <p:cNvCxnSpPr/>
            <p:nvPr/>
          </p:nvCxnSpPr>
          <p:spPr>
            <a:xfrm>
              <a:off x="447" y="3922"/>
              <a:ext cx="27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flipV="1">
              <a:off x="680" y="1383"/>
              <a:ext cx="3" cy="2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408" y="1655"/>
              <a:ext cx="2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948" y="1383"/>
              <a:ext cx="0" cy="2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08" y="2335"/>
              <a:ext cx="29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2268" y="1383"/>
              <a:ext cx="0" cy="2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739" y="1362"/>
              <a:ext cx="1536" cy="15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2268" y="1655"/>
              <a:ext cx="680" cy="680"/>
            </a:xfrm>
            <a:prstGeom prst="rect">
              <a:avLst/>
            </a:prstGeom>
            <a:solidFill>
              <a:srgbClr val="66FF33">
                <a:alpha val="50000"/>
              </a:srgb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32">
                <a:solidFill>
                  <a:srgbClr val="FFFFFF"/>
                </a:solidFill>
              </a:endParaRPr>
            </a:p>
          </p:txBody>
        </p:sp>
        <p:sp>
          <p:nvSpPr>
            <p:cNvPr id="32" name="直角三角形 31"/>
            <p:cNvSpPr>
              <a:spLocks noChangeArrowheads="1"/>
            </p:cNvSpPr>
            <p:nvPr/>
          </p:nvSpPr>
          <p:spPr bwMode="auto">
            <a:xfrm rot="10800000">
              <a:off x="2041" y="1655"/>
              <a:ext cx="907" cy="907"/>
            </a:xfrm>
            <a:prstGeom prst="rtTriangle">
              <a:avLst/>
            </a:prstGeom>
            <a:solidFill>
              <a:srgbClr val="00B0F0">
                <a:alpha val="39999"/>
              </a:srgbClr>
            </a:solidFill>
            <a:ln w="9525">
              <a:solidFill>
                <a:srgbClr val="46AAC5"/>
              </a:solidFill>
              <a:miter lim="800000"/>
              <a:headEnd/>
              <a:tailEnd/>
            </a:ln>
            <a:effectLst>
              <a:outerShdw blurRad="63500" dist="20000" dir="5400000" rotWithShape="0">
                <a:srgbClr val="000000">
                  <a:alpha val="37999"/>
                </a:srgbClr>
              </a:outerShdw>
            </a:effectLst>
          </p:spPr>
          <p:txBody>
            <a:bodyPr rot="10800000" anchor="ctr"/>
            <a:lstStyle/>
            <a:p>
              <a:pPr algn="ctr">
                <a:defRPr/>
              </a:pPr>
              <a:endParaRPr lang="ja-JP" altLang="en-US" sz="1632">
                <a:solidFill>
                  <a:srgbClr val="000000"/>
                </a:solidFill>
                <a:latin typeface="Calibri" pitchFamily="34" charset="0"/>
                <a:ea typeface="ＭＳ Ｐゴシック" pitchFamily="50" charset="-128"/>
              </a:endParaRPr>
            </a:p>
          </p:txBody>
        </p:sp>
        <p:sp>
          <p:nvSpPr>
            <p:cNvPr id="33" name="1 つの角を切り取った四角形 32"/>
            <p:cNvSpPr/>
            <p:nvPr/>
          </p:nvSpPr>
          <p:spPr>
            <a:xfrm>
              <a:off x="726" y="1700"/>
              <a:ext cx="1496" cy="590"/>
            </a:xfrm>
            <a:prstGeom prst="snip1Rect">
              <a:avLst>
                <a:gd name="adj" fmla="val 3294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32"/>
            </a:p>
          </p:txBody>
        </p:sp>
        <p:sp>
          <p:nvSpPr>
            <p:cNvPr id="34" name="1 つの角を切り取った四角形 33"/>
            <p:cNvSpPr/>
            <p:nvPr/>
          </p:nvSpPr>
          <p:spPr>
            <a:xfrm rot="5400000" flipH="1">
              <a:off x="1859" y="2828"/>
              <a:ext cx="1497" cy="590"/>
            </a:xfrm>
            <a:prstGeom prst="snip1Rect">
              <a:avLst>
                <a:gd name="adj" fmla="val 3294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32"/>
            </a:p>
          </p:txBody>
        </p:sp>
        <p:sp>
          <p:nvSpPr>
            <p:cNvPr id="35" name="正方形/長方形 34"/>
            <p:cNvSpPr/>
            <p:nvPr/>
          </p:nvSpPr>
          <p:spPr>
            <a:xfrm>
              <a:off x="726" y="2380"/>
              <a:ext cx="1496" cy="1497"/>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32">
                <a:solidFill>
                  <a:srgbClr val="FFFFFF"/>
                </a:solidFill>
              </a:endParaRPr>
            </a:p>
          </p:txBody>
        </p:sp>
        <p:sp>
          <p:nvSpPr>
            <p:cNvPr id="10259" name="テキスト ボックス 36"/>
            <p:cNvSpPr txBox="1">
              <a:spLocks noChangeArrowheads="1"/>
            </p:cNvSpPr>
            <p:nvPr/>
          </p:nvSpPr>
          <p:spPr bwMode="auto">
            <a:xfrm>
              <a:off x="2925" y="3612"/>
              <a:ext cx="49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Score of </a:t>
              </a:r>
            </a:p>
            <a:p>
              <a:pPr eaLnBrk="1" hangingPunct="1"/>
              <a:r>
                <a:rPr lang="en-US" altLang="ja-JP" sz="1179">
                  <a:latin typeface="Helvetica" charset="0"/>
                </a:rPr>
                <a:t> Math.</a:t>
              </a:r>
              <a:endParaRPr lang="ja-JP" altLang="en-US" sz="1179">
                <a:latin typeface="Helvetica" charset="0"/>
              </a:endParaRPr>
            </a:p>
          </p:txBody>
        </p:sp>
        <p:sp>
          <p:nvSpPr>
            <p:cNvPr id="10260" name="テキスト ボックス 37"/>
            <p:cNvSpPr txBox="1">
              <a:spLocks noChangeArrowheads="1"/>
            </p:cNvSpPr>
            <p:nvPr/>
          </p:nvSpPr>
          <p:spPr bwMode="auto">
            <a:xfrm>
              <a:off x="230" y="1344"/>
              <a:ext cx="54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Score of  Physics.</a:t>
              </a:r>
              <a:endParaRPr lang="ja-JP" altLang="en-US" sz="1179">
                <a:latin typeface="Helvetica" charset="0"/>
              </a:endParaRPr>
            </a:p>
          </p:txBody>
        </p:sp>
        <p:sp>
          <p:nvSpPr>
            <p:cNvPr id="10261" name="テキスト ボックス 38"/>
            <p:cNvSpPr txBox="1">
              <a:spLocks noChangeArrowheads="1"/>
            </p:cNvSpPr>
            <p:nvPr/>
          </p:nvSpPr>
          <p:spPr bwMode="auto">
            <a:xfrm>
              <a:off x="374" y="1566"/>
              <a:ext cx="453"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100</a:t>
              </a:r>
              <a:endParaRPr lang="ja-JP" altLang="en-US" sz="1179">
                <a:latin typeface="Helvetica" charset="0"/>
              </a:endParaRPr>
            </a:p>
          </p:txBody>
        </p:sp>
        <p:sp>
          <p:nvSpPr>
            <p:cNvPr id="10262" name="テキスト ボックス 39"/>
            <p:cNvSpPr txBox="1">
              <a:spLocks noChangeArrowheads="1"/>
            </p:cNvSpPr>
            <p:nvPr/>
          </p:nvSpPr>
          <p:spPr bwMode="auto">
            <a:xfrm>
              <a:off x="2795" y="3942"/>
              <a:ext cx="31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100</a:t>
              </a:r>
              <a:endParaRPr lang="ja-JP" altLang="en-US" sz="1179">
                <a:latin typeface="Helvetica" charset="0"/>
              </a:endParaRPr>
            </a:p>
          </p:txBody>
        </p:sp>
        <p:sp>
          <p:nvSpPr>
            <p:cNvPr id="10263" name="テキスト ボックス 40"/>
            <p:cNvSpPr txBox="1">
              <a:spLocks noChangeArrowheads="1"/>
            </p:cNvSpPr>
            <p:nvPr/>
          </p:nvSpPr>
          <p:spPr bwMode="auto">
            <a:xfrm>
              <a:off x="478" y="2470"/>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60</a:t>
              </a:r>
              <a:endParaRPr lang="ja-JP" altLang="en-US" sz="1179">
                <a:latin typeface="Helvetica" charset="0"/>
              </a:endParaRPr>
            </a:p>
          </p:txBody>
        </p:sp>
        <p:sp>
          <p:nvSpPr>
            <p:cNvPr id="10264" name="テキスト ボックス 41"/>
            <p:cNvSpPr txBox="1">
              <a:spLocks noChangeArrowheads="1"/>
            </p:cNvSpPr>
            <p:nvPr/>
          </p:nvSpPr>
          <p:spPr bwMode="auto">
            <a:xfrm>
              <a:off x="1897" y="3929"/>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60</a:t>
              </a:r>
              <a:endParaRPr lang="ja-JP" altLang="en-US" sz="1179">
                <a:latin typeface="Helvetica" charset="0"/>
              </a:endParaRPr>
            </a:p>
          </p:txBody>
        </p:sp>
        <p:sp>
          <p:nvSpPr>
            <p:cNvPr id="10265" name="テキスト ボックス 43"/>
            <p:cNvSpPr txBox="1">
              <a:spLocks noChangeArrowheads="1"/>
            </p:cNvSpPr>
            <p:nvPr/>
          </p:nvSpPr>
          <p:spPr bwMode="auto">
            <a:xfrm>
              <a:off x="2154" y="3937"/>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70</a:t>
              </a:r>
              <a:endParaRPr lang="ja-JP" altLang="en-US" sz="1179">
                <a:latin typeface="Helvetica" charset="0"/>
              </a:endParaRPr>
            </a:p>
          </p:txBody>
        </p:sp>
        <p:sp>
          <p:nvSpPr>
            <p:cNvPr id="10266" name="テキスト ボックス 44"/>
            <p:cNvSpPr txBox="1">
              <a:spLocks noChangeArrowheads="1"/>
            </p:cNvSpPr>
            <p:nvPr/>
          </p:nvSpPr>
          <p:spPr bwMode="auto">
            <a:xfrm>
              <a:off x="470" y="2250"/>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70</a:t>
              </a:r>
              <a:endParaRPr lang="ja-JP" altLang="en-US" sz="1179">
                <a:latin typeface="Helvetica" charset="0"/>
              </a:endParaRPr>
            </a:p>
          </p:txBody>
        </p:sp>
        <p:sp>
          <p:nvSpPr>
            <p:cNvPr id="10267" name="テキスト ボックス 45"/>
            <p:cNvSpPr txBox="1">
              <a:spLocks noChangeArrowheads="1"/>
            </p:cNvSpPr>
            <p:nvPr/>
          </p:nvSpPr>
          <p:spPr bwMode="auto">
            <a:xfrm>
              <a:off x="1017" y="3912"/>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20</a:t>
              </a:r>
              <a:endParaRPr lang="ja-JP" altLang="en-US" sz="1179">
                <a:latin typeface="Helvetica" charset="0"/>
              </a:endParaRPr>
            </a:p>
          </p:txBody>
        </p:sp>
        <p:sp>
          <p:nvSpPr>
            <p:cNvPr id="10268" name="テキスト ボックス 46"/>
            <p:cNvSpPr txBox="1">
              <a:spLocks noChangeArrowheads="1"/>
            </p:cNvSpPr>
            <p:nvPr/>
          </p:nvSpPr>
          <p:spPr bwMode="auto">
            <a:xfrm>
              <a:off x="459" y="3378"/>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20</a:t>
              </a:r>
              <a:endParaRPr lang="ja-JP" altLang="en-US" sz="1179">
                <a:latin typeface="Helvetica" charset="0"/>
              </a:endParaRPr>
            </a:p>
          </p:txBody>
        </p:sp>
        <p:sp>
          <p:nvSpPr>
            <p:cNvPr id="10269" name="テキスト ボックス 47"/>
            <p:cNvSpPr txBox="1">
              <a:spLocks noChangeArrowheads="1"/>
            </p:cNvSpPr>
            <p:nvPr/>
          </p:nvSpPr>
          <p:spPr bwMode="auto">
            <a:xfrm>
              <a:off x="1446" y="3917"/>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40</a:t>
              </a:r>
              <a:endParaRPr lang="ja-JP" altLang="en-US" sz="1179">
                <a:latin typeface="Helvetica" charset="0"/>
              </a:endParaRPr>
            </a:p>
          </p:txBody>
        </p:sp>
        <p:sp>
          <p:nvSpPr>
            <p:cNvPr id="10270" name="テキスト ボックス 48"/>
            <p:cNvSpPr txBox="1">
              <a:spLocks noChangeArrowheads="1"/>
            </p:cNvSpPr>
            <p:nvPr/>
          </p:nvSpPr>
          <p:spPr bwMode="auto">
            <a:xfrm>
              <a:off x="2362" y="3932"/>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80</a:t>
              </a:r>
              <a:endParaRPr lang="ja-JP" altLang="en-US" sz="1179">
                <a:latin typeface="Helvetica" charset="0"/>
              </a:endParaRPr>
            </a:p>
          </p:txBody>
        </p:sp>
        <p:sp>
          <p:nvSpPr>
            <p:cNvPr id="10271" name="テキスト ボックス 49"/>
            <p:cNvSpPr txBox="1">
              <a:spLocks noChangeArrowheads="1"/>
            </p:cNvSpPr>
            <p:nvPr/>
          </p:nvSpPr>
          <p:spPr bwMode="auto">
            <a:xfrm>
              <a:off x="462" y="2920"/>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40</a:t>
              </a:r>
              <a:endParaRPr lang="ja-JP" altLang="en-US" sz="1179">
                <a:latin typeface="Helvetica" charset="0"/>
              </a:endParaRPr>
            </a:p>
          </p:txBody>
        </p:sp>
        <p:sp>
          <p:nvSpPr>
            <p:cNvPr id="10272" name="テキスト ボックス 50"/>
            <p:cNvSpPr txBox="1">
              <a:spLocks noChangeArrowheads="1"/>
            </p:cNvSpPr>
            <p:nvPr/>
          </p:nvSpPr>
          <p:spPr bwMode="auto">
            <a:xfrm>
              <a:off x="476" y="2019"/>
              <a:ext cx="26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80</a:t>
              </a:r>
              <a:endParaRPr lang="ja-JP" altLang="en-US" sz="1179">
                <a:latin typeface="Helvetica" charset="0"/>
              </a:endParaRPr>
            </a:p>
          </p:txBody>
        </p:sp>
        <p:sp>
          <p:nvSpPr>
            <p:cNvPr id="10273" name="テキスト ボックス 51"/>
            <p:cNvSpPr txBox="1">
              <a:spLocks noChangeArrowheads="1"/>
            </p:cNvSpPr>
            <p:nvPr/>
          </p:nvSpPr>
          <p:spPr bwMode="auto">
            <a:xfrm>
              <a:off x="534" y="3917"/>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0</a:t>
              </a:r>
              <a:endParaRPr lang="ja-JP" altLang="en-US" sz="1179">
                <a:latin typeface="Helvetica" charset="0"/>
              </a:endParaRPr>
            </a:p>
          </p:txBody>
        </p:sp>
        <p:sp>
          <p:nvSpPr>
            <p:cNvPr id="10274" name="テキスト ボックス 52"/>
            <p:cNvSpPr txBox="1">
              <a:spLocks noChangeArrowheads="1"/>
            </p:cNvSpPr>
            <p:nvPr/>
          </p:nvSpPr>
          <p:spPr bwMode="auto">
            <a:xfrm>
              <a:off x="1353" y="1872"/>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(1)</a:t>
              </a:r>
              <a:endParaRPr lang="ja-JP" altLang="en-US" sz="1179">
                <a:latin typeface="Helvetica" charset="0"/>
              </a:endParaRPr>
            </a:p>
          </p:txBody>
        </p:sp>
        <p:sp>
          <p:nvSpPr>
            <p:cNvPr id="10275" name="テキスト ボックス 55"/>
            <p:cNvSpPr txBox="1">
              <a:spLocks noChangeArrowheads="1"/>
            </p:cNvSpPr>
            <p:nvPr/>
          </p:nvSpPr>
          <p:spPr bwMode="auto">
            <a:xfrm>
              <a:off x="2071" y="1652"/>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(2)</a:t>
              </a:r>
              <a:endParaRPr lang="ja-JP" altLang="en-US" sz="1179">
                <a:latin typeface="Helvetica" charset="0"/>
              </a:endParaRPr>
            </a:p>
          </p:txBody>
        </p:sp>
        <p:sp>
          <p:nvSpPr>
            <p:cNvPr id="10276" name="テキスト ボックス 56"/>
            <p:cNvSpPr txBox="1">
              <a:spLocks noChangeArrowheads="1"/>
            </p:cNvSpPr>
            <p:nvPr/>
          </p:nvSpPr>
          <p:spPr bwMode="auto">
            <a:xfrm>
              <a:off x="2779" y="231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(3)</a:t>
              </a:r>
              <a:endParaRPr lang="ja-JP" altLang="en-US" sz="1179">
                <a:latin typeface="Helvetica" charset="0"/>
              </a:endParaRPr>
            </a:p>
          </p:txBody>
        </p:sp>
        <p:sp>
          <p:nvSpPr>
            <p:cNvPr id="10277" name="テキスト ボックス 57"/>
            <p:cNvSpPr txBox="1">
              <a:spLocks noChangeArrowheads="1"/>
            </p:cNvSpPr>
            <p:nvPr/>
          </p:nvSpPr>
          <p:spPr bwMode="auto">
            <a:xfrm>
              <a:off x="2287" y="210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(4)</a:t>
              </a:r>
              <a:endParaRPr lang="ja-JP" altLang="en-US" sz="1179">
                <a:latin typeface="Helvetica" charset="0"/>
              </a:endParaRPr>
            </a:p>
          </p:txBody>
        </p:sp>
        <p:sp>
          <p:nvSpPr>
            <p:cNvPr id="10278" name="テキスト ボックス 58"/>
            <p:cNvSpPr txBox="1">
              <a:spLocks noChangeArrowheads="1"/>
            </p:cNvSpPr>
            <p:nvPr/>
          </p:nvSpPr>
          <p:spPr bwMode="auto">
            <a:xfrm>
              <a:off x="2575" y="180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(5)</a:t>
              </a:r>
              <a:endParaRPr lang="ja-JP" altLang="en-US" sz="1179">
                <a:latin typeface="Helvetica" charset="0"/>
              </a:endParaRPr>
            </a:p>
          </p:txBody>
        </p:sp>
        <p:sp>
          <p:nvSpPr>
            <p:cNvPr id="10279" name="テキスト ボックス 59"/>
            <p:cNvSpPr txBox="1">
              <a:spLocks noChangeArrowheads="1"/>
            </p:cNvSpPr>
            <p:nvPr/>
          </p:nvSpPr>
          <p:spPr bwMode="auto">
            <a:xfrm>
              <a:off x="2473" y="2959"/>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(6)</a:t>
              </a:r>
              <a:endParaRPr lang="ja-JP" altLang="en-US" sz="1179">
                <a:latin typeface="Helvetica" charset="0"/>
              </a:endParaRPr>
            </a:p>
          </p:txBody>
        </p:sp>
        <p:sp>
          <p:nvSpPr>
            <p:cNvPr id="10280" name="テキスト ボックス 60"/>
            <p:cNvSpPr txBox="1">
              <a:spLocks noChangeArrowheads="1"/>
            </p:cNvSpPr>
            <p:nvPr/>
          </p:nvSpPr>
          <p:spPr bwMode="auto">
            <a:xfrm>
              <a:off x="1375" y="2971"/>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(7)</a:t>
              </a:r>
              <a:endParaRPr lang="ja-JP" altLang="en-US" sz="1179">
                <a:latin typeface="Helvetica" charset="0"/>
              </a:endParaRPr>
            </a:p>
          </p:txBody>
        </p:sp>
        <p:sp>
          <p:nvSpPr>
            <p:cNvPr id="10281" name="テキスト ボックス 37"/>
            <p:cNvSpPr txBox="1">
              <a:spLocks noChangeArrowheads="1"/>
            </p:cNvSpPr>
            <p:nvPr/>
          </p:nvSpPr>
          <p:spPr bwMode="auto">
            <a:xfrm>
              <a:off x="1474" y="1344"/>
              <a:ext cx="77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Average Score is 80.</a:t>
              </a:r>
            </a:p>
          </p:txBody>
        </p:sp>
        <p:sp>
          <p:nvSpPr>
            <p:cNvPr id="10282" name="テキスト ボックス 37"/>
            <p:cNvSpPr txBox="1">
              <a:spLocks noChangeArrowheads="1"/>
            </p:cNvSpPr>
            <p:nvPr/>
          </p:nvSpPr>
          <p:spPr bwMode="auto">
            <a:xfrm>
              <a:off x="2925" y="2523"/>
              <a:ext cx="499"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Average </a:t>
              </a:r>
            </a:p>
            <a:p>
              <a:pPr eaLnBrk="1" hangingPunct="1"/>
              <a:r>
                <a:rPr lang="en-US" altLang="ja-JP" sz="1179">
                  <a:latin typeface="Helvetica" charset="0"/>
                </a:rPr>
                <a:t>Score </a:t>
              </a:r>
            </a:p>
            <a:p>
              <a:pPr eaLnBrk="1" hangingPunct="1"/>
              <a:r>
                <a:rPr lang="en-US" altLang="ja-JP" sz="1179">
                  <a:latin typeface="Helvetica" charset="0"/>
                </a:rPr>
                <a:t>is 80.</a:t>
              </a:r>
            </a:p>
          </p:txBody>
        </p:sp>
      </p:grpSp>
      <p:sp>
        <p:nvSpPr>
          <p:cNvPr id="3" name="Rectangle 2"/>
          <p:cNvSpPr/>
          <p:nvPr/>
        </p:nvSpPr>
        <p:spPr>
          <a:xfrm>
            <a:off x="5372873" y="2359150"/>
            <a:ext cx="3675920" cy="2101601"/>
          </a:xfrm>
          <a:prstGeom prst="rect">
            <a:avLst/>
          </a:prstGeom>
        </p:spPr>
        <p:txBody>
          <a:bodyPr wrap="square">
            <a:spAutoFit/>
          </a:bodyPr>
          <a:lstStyle/>
          <a:p>
            <a:r>
              <a:rPr lang="en-US" sz="1632" b="1"/>
              <a:t>Score	Math.	Physics  	Result</a:t>
            </a:r>
          </a:p>
          <a:p>
            <a:r>
              <a:rPr lang="en-US" sz="1632">
                <a:solidFill>
                  <a:srgbClr val="FF0000"/>
                </a:solidFill>
              </a:rPr>
              <a:t>(1)		55		85	  	Failed</a:t>
            </a:r>
          </a:p>
          <a:p>
            <a:r>
              <a:rPr lang="en-US" sz="1632"/>
              <a:t>(2)		67		97	  	Passed</a:t>
            </a:r>
          </a:p>
          <a:p>
            <a:r>
              <a:rPr lang="en-US" sz="1632"/>
              <a:t>(3)		96		68	  	Passed</a:t>
            </a:r>
          </a:p>
          <a:p>
            <a:r>
              <a:rPr lang="en-US" sz="1632"/>
              <a:t>(4)		77		80	  	Passed</a:t>
            </a:r>
          </a:p>
          <a:p>
            <a:r>
              <a:rPr lang="en-US" sz="1632"/>
              <a:t>(5)		85		92	  	Passed</a:t>
            </a:r>
          </a:p>
          <a:p>
            <a:r>
              <a:rPr lang="en-US" sz="1632">
                <a:solidFill>
                  <a:srgbClr val="FF0000"/>
                </a:solidFill>
              </a:rPr>
              <a:t>(6)		79		58	  	Failed</a:t>
            </a:r>
          </a:p>
          <a:p>
            <a:r>
              <a:rPr lang="en-US" sz="1632">
                <a:solidFill>
                  <a:srgbClr val="FF0000"/>
                </a:solidFill>
              </a:rPr>
              <a:t>(7)		52		58	  	Failed</a:t>
            </a:r>
            <a:endParaRPr lang="en-GB" sz="1632">
              <a:solidFill>
                <a:srgbClr val="FF0000"/>
              </a:solidFill>
            </a:endParaRPr>
          </a:p>
        </p:txBody>
      </p:sp>
    </p:spTree>
    <p:extLst>
      <p:ext uri="{BB962C8B-B14F-4D97-AF65-F5344CB8AC3E}">
        <p14:creationId xmlns:p14="http://schemas.microsoft.com/office/powerpoint/2010/main" val="2252979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a:normAutofit fontScale="90000"/>
          </a:bodyPr>
          <a:lstStyle/>
          <a:p>
            <a:r>
              <a:rPr lang="en-US" altLang="ja-JP" sz="3990"/>
              <a:t>Phân vùng tương đương</a:t>
            </a:r>
            <a:br>
              <a:rPr lang="en-US" altLang="ja-JP" sz="3990"/>
            </a:br>
            <a:r>
              <a:rPr lang="en-US" altLang="ja-JP" sz="3264"/>
              <a:t>Thảo luận và phân tích bổ sung</a:t>
            </a:r>
            <a:endParaRPr lang="ja-JP" altLang="en-US" sz="3990"/>
          </a:p>
        </p:txBody>
      </p:sp>
      <p:sp>
        <p:nvSpPr>
          <p:cNvPr id="8195" name="Rectangle 3"/>
          <p:cNvSpPr>
            <a:spLocks noGrp="1"/>
          </p:cNvSpPr>
          <p:nvPr>
            <p:ph idx="1"/>
          </p:nvPr>
        </p:nvSpPr>
        <p:spPr>
          <a:xfrm>
            <a:off x="628650" y="1060174"/>
            <a:ext cx="7886700" cy="4966299"/>
          </a:xfrm>
        </p:spPr>
        <p:txBody>
          <a:bodyPr/>
          <a:lstStyle/>
          <a:p>
            <a:r>
              <a:rPr lang="en-US" altLang="ja-JP">
                <a:latin typeface="Calibri" panose="020F0502020204030204" pitchFamily="34" charset="0"/>
                <a:cs typeface="Calibri" panose="020F0502020204030204" pitchFamily="34" charset="0"/>
              </a:rPr>
              <a:t>Chúng ta có thành công không?</a:t>
            </a:r>
          </a:p>
          <a:p>
            <a:pPr lvl="1"/>
            <a:r>
              <a:rPr lang="en-US" altLang="ja-JP" sz="2400">
                <a:latin typeface="Calibri" panose="020F0502020204030204" pitchFamily="34" charset="0"/>
                <a:cs typeface="Calibri" panose="020F0502020204030204" pitchFamily="34" charset="0"/>
              </a:rPr>
              <a:t>Không, chúng ta không thành công! Tại sao?</a:t>
            </a:r>
          </a:p>
          <a:p>
            <a:pPr lvl="1"/>
            <a:r>
              <a:rPr lang="en-US" altLang="ja-JP" sz="2400">
                <a:latin typeface="Calibri" panose="020F0502020204030204" pitchFamily="34" charset="0"/>
                <a:cs typeface="Calibri" panose="020F0502020204030204" pitchFamily="34" charset="0"/>
                <a:sym typeface="Wingdings" charset="0"/>
              </a:rPr>
              <a:t>Còn thiếu một thứ!</a:t>
            </a:r>
          </a:p>
          <a:p>
            <a:r>
              <a:rPr lang="vi-VN" altLang="ja-JP">
                <a:latin typeface="Calibri" panose="020F0502020204030204" pitchFamily="34" charset="0"/>
                <a:cs typeface="Calibri" panose="020F0502020204030204" pitchFamily="34" charset="0"/>
                <a:sym typeface="Wingdings" charset="0"/>
              </a:rPr>
              <a:t>Phạm vi không gian đầu vào được phân tích là không đủ</a:t>
            </a:r>
            <a:r>
              <a:rPr lang="en-US" altLang="ja-JP">
                <a:latin typeface="Calibri" panose="020F0502020204030204" pitchFamily="34" charset="0"/>
                <a:cs typeface="Calibri" panose="020F0502020204030204" pitchFamily="34" charset="0"/>
                <a:sym typeface="Wingdings" charset="0"/>
              </a:rPr>
              <a:t>!</a:t>
            </a:r>
          </a:p>
          <a:p>
            <a:r>
              <a:rPr lang="en-US" altLang="ja-JP">
                <a:latin typeface="Calibri" panose="020F0502020204030204" pitchFamily="34" charset="0"/>
                <a:cs typeface="Calibri" panose="020F0502020204030204" pitchFamily="34" charset="0"/>
                <a:sym typeface="Wingdings" charset="0"/>
              </a:rPr>
              <a:t>Chúng ta phải thêm "Giá trị không hợp lệ" làm dữ liệu kiểm thử.</a:t>
            </a:r>
          </a:p>
          <a:p>
            <a:pPr lvl="1"/>
            <a:r>
              <a:rPr lang="en-US" altLang="ja-JP" sz="2400">
                <a:latin typeface="Calibri" panose="020F0502020204030204" pitchFamily="34" charset="0"/>
                <a:cs typeface="Calibri" panose="020F0502020204030204" pitchFamily="34" charset="0"/>
                <a:sym typeface="Wingdings" charset="0"/>
              </a:rPr>
              <a:t>Ví dụ: một số mẫu "Giá trị không hợp lệ".</a:t>
            </a:r>
          </a:p>
          <a:p>
            <a:pPr lvl="2"/>
            <a:r>
              <a:rPr lang="en-US" altLang="ja-JP">
                <a:latin typeface="Calibri" panose="020F0502020204030204" pitchFamily="34" charset="0"/>
                <a:cs typeface="Calibri" panose="020F0502020204030204" pitchFamily="34" charset="0"/>
                <a:sym typeface="Wingdings" charset="0"/>
              </a:rPr>
              <a:t>(8)Toán = -15, Vật lý = 120 	Cả hai điểm đều không hợp lệ</a:t>
            </a:r>
            <a:r>
              <a:rPr lang="en-US" altLang="ja-JP">
                <a:latin typeface="Calibri" panose="020F0502020204030204" pitchFamily="34" charset="0"/>
                <a:cs typeface="Calibri" panose="020F0502020204030204" pitchFamily="34" charset="0"/>
              </a:rPr>
              <a:t>. </a:t>
            </a:r>
          </a:p>
          <a:p>
            <a:pPr lvl="2"/>
            <a:r>
              <a:rPr lang="en-US" altLang="ja-JP">
                <a:latin typeface="Calibri" panose="020F0502020204030204" pitchFamily="34" charset="0"/>
                <a:cs typeface="Calibri" panose="020F0502020204030204" pitchFamily="34" charset="0"/>
              </a:rPr>
              <a:t>(9) Toán = 68, Vật lý = -66	Điểm Vật lý không hợp lệ.</a:t>
            </a:r>
          </a:p>
          <a:p>
            <a:pPr lvl="2"/>
            <a:r>
              <a:rPr lang="en-US" altLang="ja-JP">
                <a:latin typeface="Calibri" panose="020F0502020204030204" pitchFamily="34" charset="0"/>
                <a:cs typeface="Calibri" panose="020F0502020204030204" pitchFamily="34" charset="0"/>
              </a:rPr>
              <a:t>(10) Toán = 118, Vật lý = 85 	Điểm Toán không hợp lệ.</a:t>
            </a: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627" indent="-285626" eaLnBrk="0" hangingPunct="0">
              <a:defRPr kumimoji="1">
                <a:solidFill>
                  <a:schemeClr val="tx1"/>
                </a:solidFill>
                <a:latin typeface="Arial" charset="0"/>
                <a:ea typeface="ＭＳ Ｐゴシック" charset="0"/>
              </a:defRPr>
            </a:lvl2pPr>
            <a:lvl3pPr marL="1142504" indent="-228501" eaLnBrk="0" hangingPunct="0">
              <a:defRPr kumimoji="1">
                <a:solidFill>
                  <a:schemeClr val="tx1"/>
                </a:solidFill>
                <a:latin typeface="Arial" charset="0"/>
                <a:ea typeface="ＭＳ Ｐゴシック" charset="0"/>
              </a:defRPr>
            </a:lvl3pPr>
            <a:lvl4pPr marL="1599505" indent="-228501" eaLnBrk="0" hangingPunct="0">
              <a:defRPr kumimoji="1">
                <a:solidFill>
                  <a:schemeClr val="tx1"/>
                </a:solidFill>
                <a:latin typeface="Arial" charset="0"/>
                <a:ea typeface="ＭＳ Ｐゴシック" charset="0"/>
              </a:defRPr>
            </a:lvl4pPr>
            <a:lvl5pPr marL="2056506" indent="-228501" eaLnBrk="0" hangingPunct="0">
              <a:defRPr kumimoji="1">
                <a:solidFill>
                  <a:schemeClr val="tx1"/>
                </a:solidFill>
                <a:latin typeface="Arial" charset="0"/>
                <a:ea typeface="ＭＳ Ｐゴシック" charset="0"/>
              </a:defRPr>
            </a:lvl5pPr>
            <a:lvl6pPr marL="2513508" indent="-228501" eaLnBrk="0" fontAlgn="base" hangingPunct="0">
              <a:spcBef>
                <a:spcPct val="0"/>
              </a:spcBef>
              <a:spcAft>
                <a:spcPct val="0"/>
              </a:spcAft>
              <a:defRPr kumimoji="1">
                <a:solidFill>
                  <a:schemeClr val="tx1"/>
                </a:solidFill>
                <a:latin typeface="Arial" charset="0"/>
                <a:ea typeface="ＭＳ Ｐゴシック" charset="0"/>
              </a:defRPr>
            </a:lvl6pPr>
            <a:lvl7pPr marL="2970509" indent="-228501" eaLnBrk="0" fontAlgn="base" hangingPunct="0">
              <a:spcBef>
                <a:spcPct val="0"/>
              </a:spcBef>
              <a:spcAft>
                <a:spcPct val="0"/>
              </a:spcAft>
              <a:defRPr kumimoji="1">
                <a:solidFill>
                  <a:schemeClr val="tx1"/>
                </a:solidFill>
                <a:latin typeface="Arial" charset="0"/>
                <a:ea typeface="ＭＳ Ｐゴシック" charset="0"/>
              </a:defRPr>
            </a:lvl7pPr>
            <a:lvl8pPr marL="3427511" indent="-228501" eaLnBrk="0" fontAlgn="base" hangingPunct="0">
              <a:spcBef>
                <a:spcPct val="0"/>
              </a:spcBef>
              <a:spcAft>
                <a:spcPct val="0"/>
              </a:spcAft>
              <a:defRPr kumimoji="1">
                <a:solidFill>
                  <a:schemeClr val="tx1"/>
                </a:solidFill>
                <a:latin typeface="Arial" charset="0"/>
                <a:ea typeface="ＭＳ Ｐゴシック" charset="0"/>
              </a:defRPr>
            </a:lvl8pPr>
            <a:lvl9pPr marL="3884512" indent="-228501" eaLnBrk="0" fontAlgn="base" hangingPunct="0">
              <a:spcBef>
                <a:spcPct val="0"/>
              </a:spcBef>
              <a:spcAft>
                <a:spcPct val="0"/>
              </a:spcAft>
              <a:defRPr kumimoji="1">
                <a:solidFill>
                  <a:schemeClr val="tx1"/>
                </a:solidFill>
                <a:latin typeface="Arial" charset="0"/>
                <a:ea typeface="ＭＳ Ｐゴシック" charset="0"/>
              </a:defRPr>
            </a:lvl9pPr>
          </a:lstStyle>
          <a:p>
            <a:fld id="{98EF7B28-ADF5-D940-BDBA-F3D510709194}" type="slidenum">
              <a:rPr lang="ja-JP" altLang="en-US"/>
              <a:pPr/>
              <a:t>16</a:t>
            </a:fld>
            <a:endParaRPr lang="en-US" altLang="ja-JP"/>
          </a:p>
        </p:txBody>
      </p:sp>
    </p:spTree>
    <p:extLst>
      <p:ext uri="{BB962C8B-B14F-4D97-AF65-F5344CB8AC3E}">
        <p14:creationId xmlns:p14="http://schemas.microsoft.com/office/powerpoint/2010/main" val="1958306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3" name="Group 51"/>
          <p:cNvGrpSpPr>
            <a:grpSpLocks/>
          </p:cNvGrpSpPr>
          <p:nvPr/>
        </p:nvGrpSpPr>
        <p:grpSpPr bwMode="auto">
          <a:xfrm>
            <a:off x="306546" y="1453996"/>
            <a:ext cx="5067282" cy="4713287"/>
            <a:chOff x="249" y="1287"/>
            <a:chExt cx="3194" cy="2969"/>
          </a:xfrm>
        </p:grpSpPr>
        <p:cxnSp>
          <p:nvCxnSpPr>
            <p:cNvPr id="5" name="直線矢印コネクタ 4"/>
            <p:cNvCxnSpPr/>
            <p:nvPr/>
          </p:nvCxnSpPr>
          <p:spPr>
            <a:xfrm>
              <a:off x="466" y="3922"/>
              <a:ext cx="27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flipV="1">
              <a:off x="699" y="1383"/>
              <a:ext cx="3" cy="2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427" y="1655"/>
              <a:ext cx="2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967" y="1383"/>
              <a:ext cx="0" cy="2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27" y="2335"/>
              <a:ext cx="29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2287" y="1383"/>
              <a:ext cx="0" cy="2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758" y="1362"/>
              <a:ext cx="1536" cy="15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2287" y="1655"/>
              <a:ext cx="680" cy="680"/>
            </a:xfrm>
            <a:prstGeom prst="rect">
              <a:avLst/>
            </a:prstGeom>
            <a:solidFill>
              <a:srgbClr val="66FF33">
                <a:alpha val="50000"/>
              </a:srgb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32">
                <a:solidFill>
                  <a:srgbClr val="FFFFFF"/>
                </a:solidFill>
              </a:endParaRPr>
            </a:p>
          </p:txBody>
        </p:sp>
        <p:sp>
          <p:nvSpPr>
            <p:cNvPr id="32" name="直角三角形 31"/>
            <p:cNvSpPr>
              <a:spLocks noChangeArrowheads="1"/>
            </p:cNvSpPr>
            <p:nvPr/>
          </p:nvSpPr>
          <p:spPr bwMode="auto">
            <a:xfrm rot="10800000">
              <a:off x="2092" y="1668"/>
              <a:ext cx="859" cy="853"/>
            </a:xfrm>
            <a:prstGeom prst="rtTriangle">
              <a:avLst/>
            </a:prstGeom>
            <a:solidFill>
              <a:srgbClr val="00B0F0">
                <a:alpha val="39999"/>
              </a:srgbClr>
            </a:solidFill>
            <a:ln w="9525">
              <a:solidFill>
                <a:srgbClr val="46AAC5"/>
              </a:solidFill>
              <a:miter lim="800000"/>
              <a:headEnd/>
              <a:tailEnd/>
            </a:ln>
            <a:effectLst>
              <a:outerShdw blurRad="63500" dist="20000" dir="5400000" rotWithShape="0">
                <a:srgbClr val="000000">
                  <a:alpha val="37999"/>
                </a:srgbClr>
              </a:outerShdw>
            </a:effectLst>
          </p:spPr>
          <p:txBody>
            <a:bodyPr rot="10800000" anchor="ctr"/>
            <a:lstStyle/>
            <a:p>
              <a:pPr algn="ctr">
                <a:defRPr/>
              </a:pPr>
              <a:endParaRPr lang="ja-JP" altLang="en-US" sz="1632">
                <a:solidFill>
                  <a:srgbClr val="000000"/>
                </a:solidFill>
                <a:latin typeface="Calibri" pitchFamily="34" charset="0"/>
                <a:ea typeface="ＭＳ Ｐゴシック" pitchFamily="50" charset="-128"/>
              </a:endParaRPr>
            </a:p>
          </p:txBody>
        </p:sp>
        <p:sp>
          <p:nvSpPr>
            <p:cNvPr id="33" name="1 つの角を切り取った四角形 32"/>
            <p:cNvSpPr/>
            <p:nvPr/>
          </p:nvSpPr>
          <p:spPr>
            <a:xfrm>
              <a:off x="727" y="1685"/>
              <a:ext cx="1532" cy="632"/>
            </a:xfrm>
            <a:prstGeom prst="snip1Rect">
              <a:avLst>
                <a:gd name="adj" fmla="val 3294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32"/>
            </a:p>
          </p:txBody>
        </p:sp>
        <p:sp>
          <p:nvSpPr>
            <p:cNvPr id="34" name="1 つの角を切り取った四角形 33"/>
            <p:cNvSpPr/>
            <p:nvPr/>
          </p:nvSpPr>
          <p:spPr>
            <a:xfrm rot="5400000" flipH="1">
              <a:off x="1851" y="2817"/>
              <a:ext cx="1530" cy="637"/>
            </a:xfrm>
            <a:prstGeom prst="snip1Rect">
              <a:avLst>
                <a:gd name="adj" fmla="val 3294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32"/>
            </a:p>
          </p:txBody>
        </p:sp>
        <p:sp>
          <p:nvSpPr>
            <p:cNvPr id="35" name="正方形/長方形 34"/>
            <p:cNvSpPr/>
            <p:nvPr/>
          </p:nvSpPr>
          <p:spPr>
            <a:xfrm>
              <a:off x="730" y="2374"/>
              <a:ext cx="1526" cy="1524"/>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32">
                <a:solidFill>
                  <a:srgbClr val="FFFFFF"/>
                </a:solidFill>
              </a:endParaRPr>
            </a:p>
          </p:txBody>
        </p:sp>
        <p:sp>
          <p:nvSpPr>
            <p:cNvPr id="12307" name="テキスト ボックス 36"/>
            <p:cNvSpPr txBox="1">
              <a:spLocks noChangeArrowheads="1"/>
            </p:cNvSpPr>
            <p:nvPr/>
          </p:nvSpPr>
          <p:spPr bwMode="auto">
            <a:xfrm>
              <a:off x="2944" y="3612"/>
              <a:ext cx="49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Score of </a:t>
              </a:r>
            </a:p>
            <a:p>
              <a:pPr eaLnBrk="1" hangingPunct="1"/>
              <a:r>
                <a:rPr lang="en-US" altLang="ja-JP" sz="1179">
                  <a:latin typeface="Helvetica" charset="0"/>
                </a:rPr>
                <a:t> Math.</a:t>
              </a:r>
              <a:endParaRPr lang="ja-JP" altLang="en-US" sz="1179">
                <a:latin typeface="Helvetica" charset="0"/>
              </a:endParaRPr>
            </a:p>
          </p:txBody>
        </p:sp>
        <p:sp>
          <p:nvSpPr>
            <p:cNvPr id="12308" name="テキスト ボックス 37"/>
            <p:cNvSpPr txBox="1">
              <a:spLocks noChangeArrowheads="1"/>
            </p:cNvSpPr>
            <p:nvPr/>
          </p:nvSpPr>
          <p:spPr bwMode="auto">
            <a:xfrm>
              <a:off x="249" y="1706"/>
              <a:ext cx="54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Score of  Physics.</a:t>
              </a:r>
              <a:endParaRPr lang="ja-JP" altLang="en-US" sz="1179">
                <a:latin typeface="Helvetica" charset="0"/>
              </a:endParaRPr>
            </a:p>
          </p:txBody>
        </p:sp>
        <p:sp>
          <p:nvSpPr>
            <p:cNvPr id="12309" name="テキスト ボックス 38"/>
            <p:cNvSpPr txBox="1">
              <a:spLocks noChangeArrowheads="1"/>
            </p:cNvSpPr>
            <p:nvPr/>
          </p:nvSpPr>
          <p:spPr bwMode="auto">
            <a:xfrm>
              <a:off x="393" y="1566"/>
              <a:ext cx="453"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100</a:t>
              </a:r>
              <a:endParaRPr lang="ja-JP" altLang="en-US" sz="1179">
                <a:latin typeface="Helvetica" charset="0"/>
              </a:endParaRPr>
            </a:p>
          </p:txBody>
        </p:sp>
        <p:sp>
          <p:nvSpPr>
            <p:cNvPr id="12310" name="テキスト ボックス 40"/>
            <p:cNvSpPr txBox="1">
              <a:spLocks noChangeArrowheads="1"/>
            </p:cNvSpPr>
            <p:nvPr/>
          </p:nvSpPr>
          <p:spPr bwMode="auto">
            <a:xfrm>
              <a:off x="497" y="2470"/>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60</a:t>
              </a:r>
              <a:endParaRPr lang="ja-JP" altLang="en-US" sz="1179">
                <a:latin typeface="Helvetica" charset="0"/>
              </a:endParaRPr>
            </a:p>
          </p:txBody>
        </p:sp>
        <p:sp>
          <p:nvSpPr>
            <p:cNvPr id="12311" name="テキスト ボックス 41"/>
            <p:cNvSpPr txBox="1">
              <a:spLocks noChangeArrowheads="1"/>
            </p:cNvSpPr>
            <p:nvPr/>
          </p:nvSpPr>
          <p:spPr bwMode="auto">
            <a:xfrm>
              <a:off x="1916" y="3929"/>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60</a:t>
              </a:r>
              <a:endParaRPr lang="ja-JP" altLang="en-US" sz="1179">
                <a:latin typeface="Helvetica" charset="0"/>
              </a:endParaRPr>
            </a:p>
          </p:txBody>
        </p:sp>
        <p:sp>
          <p:nvSpPr>
            <p:cNvPr id="12312" name="テキスト ボックス 43"/>
            <p:cNvSpPr txBox="1">
              <a:spLocks noChangeArrowheads="1"/>
            </p:cNvSpPr>
            <p:nvPr/>
          </p:nvSpPr>
          <p:spPr bwMode="auto">
            <a:xfrm>
              <a:off x="2173" y="3937"/>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70</a:t>
              </a:r>
              <a:endParaRPr lang="ja-JP" altLang="en-US" sz="1179">
                <a:latin typeface="Helvetica" charset="0"/>
              </a:endParaRPr>
            </a:p>
          </p:txBody>
        </p:sp>
        <p:sp>
          <p:nvSpPr>
            <p:cNvPr id="12313" name="テキスト ボックス 44"/>
            <p:cNvSpPr txBox="1">
              <a:spLocks noChangeArrowheads="1"/>
            </p:cNvSpPr>
            <p:nvPr/>
          </p:nvSpPr>
          <p:spPr bwMode="auto">
            <a:xfrm>
              <a:off x="489" y="2250"/>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70</a:t>
              </a:r>
              <a:endParaRPr lang="ja-JP" altLang="en-US" sz="1179">
                <a:latin typeface="Helvetica" charset="0"/>
              </a:endParaRPr>
            </a:p>
          </p:txBody>
        </p:sp>
        <p:sp>
          <p:nvSpPr>
            <p:cNvPr id="12314" name="テキスト ボックス 45"/>
            <p:cNvSpPr txBox="1">
              <a:spLocks noChangeArrowheads="1"/>
            </p:cNvSpPr>
            <p:nvPr/>
          </p:nvSpPr>
          <p:spPr bwMode="auto">
            <a:xfrm>
              <a:off x="1036" y="3912"/>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20</a:t>
              </a:r>
              <a:endParaRPr lang="ja-JP" altLang="en-US" sz="1179">
                <a:latin typeface="Helvetica" charset="0"/>
              </a:endParaRPr>
            </a:p>
          </p:txBody>
        </p:sp>
        <p:sp>
          <p:nvSpPr>
            <p:cNvPr id="12315" name="テキスト ボックス 46"/>
            <p:cNvSpPr txBox="1">
              <a:spLocks noChangeArrowheads="1"/>
            </p:cNvSpPr>
            <p:nvPr/>
          </p:nvSpPr>
          <p:spPr bwMode="auto">
            <a:xfrm>
              <a:off x="478" y="3378"/>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20</a:t>
              </a:r>
              <a:endParaRPr lang="ja-JP" altLang="en-US" sz="1179">
                <a:latin typeface="Helvetica" charset="0"/>
              </a:endParaRPr>
            </a:p>
          </p:txBody>
        </p:sp>
        <p:sp>
          <p:nvSpPr>
            <p:cNvPr id="12316" name="テキスト ボックス 47"/>
            <p:cNvSpPr txBox="1">
              <a:spLocks noChangeArrowheads="1"/>
            </p:cNvSpPr>
            <p:nvPr/>
          </p:nvSpPr>
          <p:spPr bwMode="auto">
            <a:xfrm>
              <a:off x="1465" y="3917"/>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40</a:t>
              </a:r>
              <a:endParaRPr lang="ja-JP" altLang="en-US" sz="1179">
                <a:latin typeface="Helvetica" charset="0"/>
              </a:endParaRPr>
            </a:p>
          </p:txBody>
        </p:sp>
        <p:sp>
          <p:nvSpPr>
            <p:cNvPr id="12317" name="テキスト ボックス 48"/>
            <p:cNvSpPr txBox="1">
              <a:spLocks noChangeArrowheads="1"/>
            </p:cNvSpPr>
            <p:nvPr/>
          </p:nvSpPr>
          <p:spPr bwMode="auto">
            <a:xfrm>
              <a:off x="2381" y="3932"/>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80</a:t>
              </a:r>
              <a:endParaRPr lang="ja-JP" altLang="en-US" sz="1179">
                <a:latin typeface="Helvetica" charset="0"/>
              </a:endParaRPr>
            </a:p>
          </p:txBody>
        </p:sp>
        <p:sp>
          <p:nvSpPr>
            <p:cNvPr id="12318" name="テキスト ボックス 49"/>
            <p:cNvSpPr txBox="1">
              <a:spLocks noChangeArrowheads="1"/>
            </p:cNvSpPr>
            <p:nvPr/>
          </p:nvSpPr>
          <p:spPr bwMode="auto">
            <a:xfrm>
              <a:off x="481" y="2920"/>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40</a:t>
              </a:r>
              <a:endParaRPr lang="ja-JP" altLang="en-US" sz="1179">
                <a:latin typeface="Helvetica" charset="0"/>
              </a:endParaRPr>
            </a:p>
          </p:txBody>
        </p:sp>
        <p:sp>
          <p:nvSpPr>
            <p:cNvPr id="12319" name="テキスト ボックス 50"/>
            <p:cNvSpPr txBox="1">
              <a:spLocks noChangeArrowheads="1"/>
            </p:cNvSpPr>
            <p:nvPr/>
          </p:nvSpPr>
          <p:spPr bwMode="auto">
            <a:xfrm>
              <a:off x="495" y="2019"/>
              <a:ext cx="26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80</a:t>
              </a:r>
              <a:endParaRPr lang="ja-JP" altLang="en-US" sz="1179">
                <a:latin typeface="Helvetica" charset="0"/>
              </a:endParaRPr>
            </a:p>
          </p:txBody>
        </p:sp>
        <p:sp>
          <p:nvSpPr>
            <p:cNvPr id="12320" name="テキスト ボックス 51"/>
            <p:cNvSpPr txBox="1">
              <a:spLocks noChangeArrowheads="1"/>
            </p:cNvSpPr>
            <p:nvPr/>
          </p:nvSpPr>
          <p:spPr bwMode="auto">
            <a:xfrm>
              <a:off x="553" y="3917"/>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0</a:t>
              </a:r>
              <a:endParaRPr lang="ja-JP" altLang="en-US" sz="1179">
                <a:latin typeface="Helvetica" charset="0"/>
              </a:endParaRPr>
            </a:p>
          </p:txBody>
        </p:sp>
        <p:sp>
          <p:nvSpPr>
            <p:cNvPr id="12321" name="テキスト ボックス 52"/>
            <p:cNvSpPr txBox="1">
              <a:spLocks noChangeArrowheads="1"/>
            </p:cNvSpPr>
            <p:nvPr/>
          </p:nvSpPr>
          <p:spPr bwMode="auto">
            <a:xfrm>
              <a:off x="1372" y="1872"/>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(1)</a:t>
              </a:r>
              <a:endParaRPr lang="ja-JP" altLang="en-US" sz="1179">
                <a:latin typeface="Helvetica" charset="0"/>
              </a:endParaRPr>
            </a:p>
          </p:txBody>
        </p:sp>
        <p:sp>
          <p:nvSpPr>
            <p:cNvPr id="12322" name="テキスト ボックス 55"/>
            <p:cNvSpPr txBox="1">
              <a:spLocks noChangeArrowheads="1"/>
            </p:cNvSpPr>
            <p:nvPr/>
          </p:nvSpPr>
          <p:spPr bwMode="auto">
            <a:xfrm>
              <a:off x="2090" y="1652"/>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(2)</a:t>
              </a:r>
              <a:endParaRPr lang="ja-JP" altLang="en-US" sz="1179">
                <a:latin typeface="Helvetica" charset="0"/>
              </a:endParaRPr>
            </a:p>
          </p:txBody>
        </p:sp>
        <p:sp>
          <p:nvSpPr>
            <p:cNvPr id="12323" name="テキスト ボックス 56"/>
            <p:cNvSpPr txBox="1">
              <a:spLocks noChangeArrowheads="1"/>
            </p:cNvSpPr>
            <p:nvPr/>
          </p:nvSpPr>
          <p:spPr bwMode="auto">
            <a:xfrm>
              <a:off x="2798" y="231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(3)</a:t>
              </a:r>
              <a:endParaRPr lang="ja-JP" altLang="en-US" sz="1179">
                <a:latin typeface="Helvetica" charset="0"/>
              </a:endParaRPr>
            </a:p>
          </p:txBody>
        </p:sp>
        <p:sp>
          <p:nvSpPr>
            <p:cNvPr id="12324" name="テキスト ボックス 57"/>
            <p:cNvSpPr txBox="1">
              <a:spLocks noChangeArrowheads="1"/>
            </p:cNvSpPr>
            <p:nvPr/>
          </p:nvSpPr>
          <p:spPr bwMode="auto">
            <a:xfrm>
              <a:off x="2306" y="210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(4)</a:t>
              </a:r>
              <a:endParaRPr lang="ja-JP" altLang="en-US" sz="1179">
                <a:latin typeface="Helvetica" charset="0"/>
              </a:endParaRPr>
            </a:p>
          </p:txBody>
        </p:sp>
        <p:sp>
          <p:nvSpPr>
            <p:cNvPr id="12325" name="テキスト ボックス 58"/>
            <p:cNvSpPr txBox="1">
              <a:spLocks noChangeArrowheads="1"/>
            </p:cNvSpPr>
            <p:nvPr/>
          </p:nvSpPr>
          <p:spPr bwMode="auto">
            <a:xfrm>
              <a:off x="2594" y="180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(5)</a:t>
              </a:r>
              <a:endParaRPr lang="ja-JP" altLang="en-US" sz="1179">
                <a:latin typeface="Helvetica" charset="0"/>
              </a:endParaRPr>
            </a:p>
          </p:txBody>
        </p:sp>
        <p:sp>
          <p:nvSpPr>
            <p:cNvPr id="12326" name="テキスト ボックス 59"/>
            <p:cNvSpPr txBox="1">
              <a:spLocks noChangeArrowheads="1"/>
            </p:cNvSpPr>
            <p:nvPr/>
          </p:nvSpPr>
          <p:spPr bwMode="auto">
            <a:xfrm>
              <a:off x="2492" y="2959"/>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(6)</a:t>
              </a:r>
              <a:endParaRPr lang="ja-JP" altLang="en-US" sz="1179">
                <a:latin typeface="Helvetica" charset="0"/>
              </a:endParaRPr>
            </a:p>
          </p:txBody>
        </p:sp>
        <p:sp>
          <p:nvSpPr>
            <p:cNvPr id="12327" name="テキスト ボックス 60"/>
            <p:cNvSpPr txBox="1">
              <a:spLocks noChangeArrowheads="1"/>
            </p:cNvSpPr>
            <p:nvPr/>
          </p:nvSpPr>
          <p:spPr bwMode="auto">
            <a:xfrm>
              <a:off x="1394" y="2971"/>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(7)</a:t>
              </a:r>
              <a:endParaRPr lang="ja-JP" altLang="en-US" sz="1179">
                <a:latin typeface="Helvetica" charset="0"/>
              </a:endParaRPr>
            </a:p>
          </p:txBody>
        </p:sp>
        <p:sp>
          <p:nvSpPr>
            <p:cNvPr id="12328" name="テキスト ボックス 37"/>
            <p:cNvSpPr txBox="1">
              <a:spLocks noChangeArrowheads="1"/>
            </p:cNvSpPr>
            <p:nvPr/>
          </p:nvSpPr>
          <p:spPr bwMode="auto">
            <a:xfrm>
              <a:off x="1493" y="1344"/>
              <a:ext cx="77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Average Score is 80.</a:t>
              </a:r>
            </a:p>
          </p:txBody>
        </p:sp>
        <p:sp>
          <p:nvSpPr>
            <p:cNvPr id="12329" name="テキスト ボックス 37"/>
            <p:cNvSpPr txBox="1">
              <a:spLocks noChangeArrowheads="1"/>
            </p:cNvSpPr>
            <p:nvPr/>
          </p:nvSpPr>
          <p:spPr bwMode="auto">
            <a:xfrm>
              <a:off x="2944" y="2523"/>
              <a:ext cx="499"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Average </a:t>
              </a:r>
            </a:p>
            <a:p>
              <a:pPr eaLnBrk="1" hangingPunct="1"/>
              <a:r>
                <a:rPr lang="en-US" altLang="ja-JP" sz="1179">
                  <a:latin typeface="Helvetica" charset="0"/>
                </a:rPr>
                <a:t>Score </a:t>
              </a:r>
            </a:p>
            <a:p>
              <a:pPr eaLnBrk="1" hangingPunct="1"/>
              <a:r>
                <a:rPr lang="en-US" altLang="ja-JP" sz="1179">
                  <a:latin typeface="Helvetica" charset="0"/>
                </a:rPr>
                <a:t>is 80.</a:t>
              </a:r>
            </a:p>
          </p:txBody>
        </p:sp>
        <p:sp>
          <p:nvSpPr>
            <p:cNvPr id="12330" name="正方形/長方形 34"/>
            <p:cNvSpPr>
              <a:spLocks noChangeArrowheads="1"/>
            </p:cNvSpPr>
            <p:nvPr/>
          </p:nvSpPr>
          <p:spPr bwMode="auto">
            <a:xfrm>
              <a:off x="2980" y="1295"/>
              <a:ext cx="444" cy="2957"/>
            </a:xfrm>
            <a:prstGeom prst="rect">
              <a:avLst/>
            </a:prstGeom>
            <a:solidFill>
              <a:srgbClr val="FE125B">
                <a:alpha val="39999"/>
              </a:srgbClr>
            </a:solidFill>
            <a:ln w="0" cap="rnd">
              <a:solidFill>
                <a:srgbClr val="FE125B"/>
              </a:solidFill>
              <a:prstDash val="sysDot"/>
              <a:miter lim="800000"/>
              <a:headEnd/>
              <a:tailEnd/>
            </a:ln>
          </p:spPr>
          <p:txBody>
            <a:bodyPr anchor="ctr"/>
            <a:lstStyle/>
            <a:p>
              <a:pPr algn="ctr"/>
              <a:endParaRPr lang="ja-JP" altLang="en-US" sz="1632">
                <a:solidFill>
                  <a:srgbClr val="FFFFFF"/>
                </a:solidFill>
                <a:latin typeface="Calibri" charset="0"/>
              </a:endParaRPr>
            </a:p>
          </p:txBody>
        </p:sp>
        <p:sp>
          <p:nvSpPr>
            <p:cNvPr id="12331" name="正方形/長方形 34"/>
            <p:cNvSpPr>
              <a:spLocks noChangeArrowheads="1"/>
            </p:cNvSpPr>
            <p:nvPr/>
          </p:nvSpPr>
          <p:spPr bwMode="auto">
            <a:xfrm>
              <a:off x="249" y="1287"/>
              <a:ext cx="433" cy="2969"/>
            </a:xfrm>
            <a:prstGeom prst="rect">
              <a:avLst/>
            </a:prstGeom>
            <a:solidFill>
              <a:srgbClr val="FE125B">
                <a:alpha val="39999"/>
              </a:srgbClr>
            </a:solidFill>
            <a:ln w="0" cap="rnd">
              <a:solidFill>
                <a:srgbClr val="FE125B"/>
              </a:solidFill>
              <a:prstDash val="sysDot"/>
              <a:miter lim="800000"/>
              <a:headEnd/>
              <a:tailEnd/>
            </a:ln>
          </p:spPr>
          <p:txBody>
            <a:bodyPr anchor="ctr"/>
            <a:lstStyle/>
            <a:p>
              <a:pPr algn="ctr"/>
              <a:endParaRPr lang="ja-JP" altLang="en-US" sz="1632">
                <a:solidFill>
                  <a:srgbClr val="FFFFFF"/>
                </a:solidFill>
                <a:latin typeface="Calibri" charset="0"/>
              </a:endParaRPr>
            </a:p>
          </p:txBody>
        </p:sp>
        <p:sp>
          <p:nvSpPr>
            <p:cNvPr id="12332" name="正方形/長方形 34"/>
            <p:cNvSpPr>
              <a:spLocks noChangeArrowheads="1"/>
            </p:cNvSpPr>
            <p:nvPr/>
          </p:nvSpPr>
          <p:spPr bwMode="auto">
            <a:xfrm>
              <a:off x="685" y="1292"/>
              <a:ext cx="2292" cy="350"/>
            </a:xfrm>
            <a:prstGeom prst="rect">
              <a:avLst/>
            </a:prstGeom>
            <a:solidFill>
              <a:srgbClr val="FE125B">
                <a:alpha val="39999"/>
              </a:srgbClr>
            </a:solidFill>
            <a:ln w="3175" cap="rnd">
              <a:solidFill>
                <a:srgbClr val="FE125B"/>
              </a:solidFill>
              <a:prstDash val="sysDot"/>
              <a:miter lim="800000"/>
              <a:headEnd/>
              <a:tailEnd/>
            </a:ln>
          </p:spPr>
          <p:txBody>
            <a:bodyPr anchor="ctr"/>
            <a:lstStyle/>
            <a:p>
              <a:pPr algn="ctr"/>
              <a:endParaRPr lang="ja-JP" altLang="en-US" sz="1632">
                <a:solidFill>
                  <a:srgbClr val="FFFFFF"/>
                </a:solidFill>
                <a:latin typeface="Calibri" charset="0"/>
              </a:endParaRPr>
            </a:p>
          </p:txBody>
        </p:sp>
        <p:sp>
          <p:nvSpPr>
            <p:cNvPr id="12333" name="正方形/長方形 34"/>
            <p:cNvSpPr>
              <a:spLocks noChangeArrowheads="1"/>
            </p:cNvSpPr>
            <p:nvPr/>
          </p:nvSpPr>
          <p:spPr bwMode="auto">
            <a:xfrm>
              <a:off x="685" y="3930"/>
              <a:ext cx="2292" cy="323"/>
            </a:xfrm>
            <a:prstGeom prst="rect">
              <a:avLst/>
            </a:prstGeom>
            <a:solidFill>
              <a:srgbClr val="FE125B">
                <a:alpha val="39999"/>
              </a:srgbClr>
            </a:solidFill>
            <a:ln w="3175" cap="rnd">
              <a:solidFill>
                <a:srgbClr val="FE125B"/>
              </a:solidFill>
              <a:prstDash val="sysDot"/>
              <a:miter lim="800000"/>
              <a:headEnd/>
              <a:tailEnd/>
            </a:ln>
          </p:spPr>
          <p:txBody>
            <a:bodyPr anchor="ctr"/>
            <a:lstStyle/>
            <a:p>
              <a:pPr algn="ctr"/>
              <a:endParaRPr lang="ja-JP" altLang="en-US" sz="1632">
                <a:solidFill>
                  <a:srgbClr val="FFFFFF"/>
                </a:solidFill>
                <a:latin typeface="Calibri" charset="0"/>
              </a:endParaRPr>
            </a:p>
          </p:txBody>
        </p:sp>
        <p:sp>
          <p:nvSpPr>
            <p:cNvPr id="12334" name="テキスト ボックス 39"/>
            <p:cNvSpPr txBox="1">
              <a:spLocks noChangeArrowheads="1"/>
            </p:cNvSpPr>
            <p:nvPr/>
          </p:nvSpPr>
          <p:spPr bwMode="auto">
            <a:xfrm>
              <a:off x="2814" y="3942"/>
              <a:ext cx="31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100</a:t>
              </a:r>
              <a:endParaRPr lang="ja-JP" altLang="en-US" sz="1179">
                <a:latin typeface="Helvetica" charset="0"/>
              </a:endParaRPr>
            </a:p>
          </p:txBody>
        </p:sp>
        <p:sp>
          <p:nvSpPr>
            <p:cNvPr id="12335" name="テキスト ボックス 52"/>
            <p:cNvSpPr txBox="1">
              <a:spLocks noChangeArrowheads="1"/>
            </p:cNvSpPr>
            <p:nvPr/>
          </p:nvSpPr>
          <p:spPr bwMode="auto">
            <a:xfrm>
              <a:off x="340" y="1344"/>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(8)</a:t>
              </a:r>
              <a:endParaRPr lang="ja-JP" altLang="en-US" sz="1179">
                <a:latin typeface="Helvetica" charset="0"/>
              </a:endParaRPr>
            </a:p>
          </p:txBody>
        </p:sp>
        <p:sp>
          <p:nvSpPr>
            <p:cNvPr id="12336" name="テキスト ボックス 52"/>
            <p:cNvSpPr txBox="1">
              <a:spLocks noChangeArrowheads="1"/>
            </p:cNvSpPr>
            <p:nvPr/>
          </p:nvSpPr>
          <p:spPr bwMode="auto">
            <a:xfrm>
              <a:off x="1927" y="4065"/>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(9)</a:t>
              </a:r>
              <a:endParaRPr lang="ja-JP" altLang="en-US" sz="1179">
                <a:latin typeface="Helvetica" charset="0"/>
              </a:endParaRPr>
            </a:p>
          </p:txBody>
        </p:sp>
        <p:sp>
          <p:nvSpPr>
            <p:cNvPr id="12337" name="テキスト ボックス 52"/>
            <p:cNvSpPr txBox="1">
              <a:spLocks noChangeArrowheads="1"/>
            </p:cNvSpPr>
            <p:nvPr/>
          </p:nvSpPr>
          <p:spPr bwMode="auto">
            <a:xfrm>
              <a:off x="3016" y="1797"/>
              <a:ext cx="28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179">
                  <a:latin typeface="Helvetica" charset="0"/>
                </a:rPr>
                <a:t>(10)</a:t>
              </a:r>
              <a:endParaRPr lang="ja-JP" altLang="en-US" sz="1179">
                <a:latin typeface="Helvetica" charset="0"/>
              </a:endParaRPr>
            </a:p>
          </p:txBody>
        </p:sp>
      </p:grpSp>
      <p:sp>
        <p:nvSpPr>
          <p:cNvPr id="6" name="Title 5"/>
          <p:cNvSpPr>
            <a:spLocks noGrp="1"/>
          </p:cNvSpPr>
          <p:nvPr>
            <p:ph type="title"/>
          </p:nvPr>
        </p:nvSpPr>
        <p:spPr/>
        <p:txBody>
          <a:bodyPr/>
          <a:lstStyle/>
          <a:p>
            <a:r>
              <a:rPr lang="en-GB"/>
              <a:t>Thêm các lớp tương đương</a:t>
            </a:r>
          </a:p>
        </p:txBody>
      </p:sp>
      <p:sp>
        <p:nvSpPr>
          <p:cNvPr id="8" name="Content Placeholder 7"/>
          <p:cNvSpPr>
            <a:spLocks noGrp="1"/>
          </p:cNvSpPr>
          <p:nvPr>
            <p:ph idx="1"/>
          </p:nvPr>
        </p:nvSpPr>
        <p:spPr>
          <a:xfrm>
            <a:off x="628650" y="801992"/>
            <a:ext cx="8148265" cy="581110"/>
          </a:xfrm>
        </p:spPr>
        <p:txBody>
          <a:bodyPr/>
          <a:lstStyle/>
          <a:p>
            <a:r>
              <a:rPr lang="en-GB"/>
              <a:t>Thêm 3 test cases/data</a:t>
            </a:r>
          </a:p>
        </p:txBody>
      </p:sp>
      <p:sp>
        <p:nvSpPr>
          <p:cNvPr id="49" name="Slide Number Placeholder 48"/>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627" indent="-285626" eaLnBrk="0" hangingPunct="0">
              <a:defRPr kumimoji="1">
                <a:solidFill>
                  <a:schemeClr val="tx1"/>
                </a:solidFill>
                <a:latin typeface="Arial" charset="0"/>
                <a:ea typeface="ＭＳ Ｐゴシック" charset="0"/>
              </a:defRPr>
            </a:lvl2pPr>
            <a:lvl3pPr marL="1142504" indent="-228501" eaLnBrk="0" hangingPunct="0">
              <a:defRPr kumimoji="1">
                <a:solidFill>
                  <a:schemeClr val="tx1"/>
                </a:solidFill>
                <a:latin typeface="Arial" charset="0"/>
                <a:ea typeface="ＭＳ Ｐゴシック" charset="0"/>
              </a:defRPr>
            </a:lvl3pPr>
            <a:lvl4pPr marL="1599505" indent="-228501" eaLnBrk="0" hangingPunct="0">
              <a:defRPr kumimoji="1">
                <a:solidFill>
                  <a:schemeClr val="tx1"/>
                </a:solidFill>
                <a:latin typeface="Arial" charset="0"/>
                <a:ea typeface="ＭＳ Ｐゴシック" charset="0"/>
              </a:defRPr>
            </a:lvl4pPr>
            <a:lvl5pPr marL="2056506" indent="-228501" eaLnBrk="0" hangingPunct="0">
              <a:defRPr kumimoji="1">
                <a:solidFill>
                  <a:schemeClr val="tx1"/>
                </a:solidFill>
                <a:latin typeface="Arial" charset="0"/>
                <a:ea typeface="ＭＳ Ｐゴシック" charset="0"/>
              </a:defRPr>
            </a:lvl5pPr>
            <a:lvl6pPr marL="2513508" indent="-228501" eaLnBrk="0" fontAlgn="base" hangingPunct="0">
              <a:spcBef>
                <a:spcPct val="0"/>
              </a:spcBef>
              <a:spcAft>
                <a:spcPct val="0"/>
              </a:spcAft>
              <a:defRPr kumimoji="1">
                <a:solidFill>
                  <a:schemeClr val="tx1"/>
                </a:solidFill>
                <a:latin typeface="Arial" charset="0"/>
                <a:ea typeface="ＭＳ Ｐゴシック" charset="0"/>
              </a:defRPr>
            </a:lvl6pPr>
            <a:lvl7pPr marL="2970509" indent="-228501" eaLnBrk="0" fontAlgn="base" hangingPunct="0">
              <a:spcBef>
                <a:spcPct val="0"/>
              </a:spcBef>
              <a:spcAft>
                <a:spcPct val="0"/>
              </a:spcAft>
              <a:defRPr kumimoji="1">
                <a:solidFill>
                  <a:schemeClr val="tx1"/>
                </a:solidFill>
                <a:latin typeface="Arial" charset="0"/>
                <a:ea typeface="ＭＳ Ｐゴシック" charset="0"/>
              </a:defRPr>
            </a:lvl7pPr>
            <a:lvl8pPr marL="3427511" indent="-228501" eaLnBrk="0" fontAlgn="base" hangingPunct="0">
              <a:spcBef>
                <a:spcPct val="0"/>
              </a:spcBef>
              <a:spcAft>
                <a:spcPct val="0"/>
              </a:spcAft>
              <a:defRPr kumimoji="1">
                <a:solidFill>
                  <a:schemeClr val="tx1"/>
                </a:solidFill>
                <a:latin typeface="Arial" charset="0"/>
                <a:ea typeface="ＭＳ Ｐゴシック" charset="0"/>
              </a:defRPr>
            </a:lvl8pPr>
            <a:lvl9pPr marL="3884512" indent="-228501" eaLnBrk="0" fontAlgn="base" hangingPunct="0">
              <a:spcBef>
                <a:spcPct val="0"/>
              </a:spcBef>
              <a:spcAft>
                <a:spcPct val="0"/>
              </a:spcAft>
              <a:defRPr kumimoji="1">
                <a:solidFill>
                  <a:schemeClr val="tx1"/>
                </a:solidFill>
                <a:latin typeface="Arial" charset="0"/>
                <a:ea typeface="ＭＳ Ｐゴシック" charset="0"/>
              </a:defRPr>
            </a:lvl9pPr>
          </a:lstStyle>
          <a:p>
            <a:fld id="{D51B18DD-B6A8-0A4B-B244-AB6C494A5B1E}" type="slidenum">
              <a:rPr lang="ja-JP" altLang="en-US"/>
              <a:pPr/>
              <a:t>17</a:t>
            </a:fld>
            <a:endParaRPr lang="en-US" altLang="ja-JP"/>
          </a:p>
        </p:txBody>
      </p:sp>
      <p:sp>
        <p:nvSpPr>
          <p:cNvPr id="10" name="Rectangle 9"/>
          <p:cNvSpPr/>
          <p:nvPr/>
        </p:nvSpPr>
        <p:spPr>
          <a:xfrm>
            <a:off x="5443662" y="1787539"/>
            <a:ext cx="3650902" cy="3608552"/>
          </a:xfrm>
          <a:prstGeom prst="rect">
            <a:avLst/>
          </a:prstGeom>
        </p:spPr>
        <p:txBody>
          <a:bodyPr wrap="square">
            <a:spAutoFit/>
          </a:bodyPr>
          <a:lstStyle/>
          <a:p>
            <a:r>
              <a:rPr lang="en-GB" sz="1632"/>
              <a:t>Một số dữ liệu không hợp lên đã được thêm.</a:t>
            </a:r>
          </a:p>
          <a:p>
            <a:endParaRPr lang="en-GB" sz="1632"/>
          </a:p>
          <a:p>
            <a:r>
              <a:rPr lang="en-GB" sz="1632"/>
              <a:t>Score	Math.	Physics   	Result</a:t>
            </a:r>
          </a:p>
          <a:p>
            <a:r>
              <a:rPr lang="en-GB" sz="1632"/>
              <a:t>(1)		55		85	   	Failed</a:t>
            </a:r>
          </a:p>
          <a:p>
            <a:r>
              <a:rPr lang="en-GB" sz="1632"/>
              <a:t>(2)		67		97	   	Passed</a:t>
            </a:r>
          </a:p>
          <a:p>
            <a:r>
              <a:rPr lang="en-GB" sz="1632"/>
              <a:t>(3)		96		68	   	Passed</a:t>
            </a:r>
          </a:p>
          <a:p>
            <a:r>
              <a:rPr lang="en-GB" sz="1632"/>
              <a:t>(4)		77		80	   	Passed</a:t>
            </a:r>
          </a:p>
          <a:p>
            <a:r>
              <a:rPr lang="en-GB" sz="1632"/>
              <a:t>(5)		85		92	   	Passed</a:t>
            </a:r>
          </a:p>
          <a:p>
            <a:r>
              <a:rPr lang="en-GB" sz="1632"/>
              <a:t>(6)		79		58	   	Failed</a:t>
            </a:r>
          </a:p>
          <a:p>
            <a:r>
              <a:rPr lang="en-GB" sz="1632"/>
              <a:t>(7)		52		58	   	Failed</a:t>
            </a:r>
          </a:p>
          <a:p>
            <a:r>
              <a:rPr lang="en-GB" sz="1632"/>
              <a:t>(8)		-15		120	   	Invalid</a:t>
            </a:r>
          </a:p>
          <a:p>
            <a:r>
              <a:rPr lang="en-GB" sz="1632"/>
              <a:t>(9)		68	 	-66	  	Invalid</a:t>
            </a:r>
          </a:p>
          <a:p>
            <a:r>
              <a:rPr lang="en-GB" sz="1632"/>
              <a:t>(10)     	118	 	85	  	Invalid</a:t>
            </a:r>
          </a:p>
        </p:txBody>
      </p:sp>
    </p:spTree>
    <p:extLst>
      <p:ext uri="{BB962C8B-B14F-4D97-AF65-F5344CB8AC3E}">
        <p14:creationId xmlns:p14="http://schemas.microsoft.com/office/powerpoint/2010/main" val="468643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a:normAutofit/>
          </a:bodyPr>
          <a:lstStyle/>
          <a:p>
            <a:r>
              <a:rPr lang="en-US" altLang="ja-JP" sz="3600">
                <a:latin typeface="Arial" charset="0"/>
                <a:cs typeface="Arial" charset="0"/>
              </a:rPr>
              <a:t>Phân tích và thảo luận</a:t>
            </a:r>
          </a:p>
        </p:txBody>
      </p:sp>
      <p:sp>
        <p:nvSpPr>
          <p:cNvPr id="10243" name="Rectangle 3"/>
          <p:cNvSpPr>
            <a:spLocks noGrp="1"/>
          </p:cNvSpPr>
          <p:nvPr>
            <p:ph idx="1"/>
          </p:nvPr>
        </p:nvSpPr>
        <p:spPr/>
        <p:txBody>
          <a:bodyPr/>
          <a:lstStyle/>
          <a:p>
            <a:r>
              <a:rPr lang="vi-VN" altLang="ja-JP" sz="2358">
                <a:latin typeface="Calibri" panose="020F0502020204030204" pitchFamily="34" charset="0"/>
                <a:cs typeface="Calibri" panose="020F0502020204030204" pitchFamily="34" charset="0"/>
              </a:rPr>
              <a:t>Chúng </a:t>
            </a:r>
            <a:r>
              <a:rPr lang="en-US" altLang="ja-JP" sz="2358">
                <a:latin typeface="Calibri" panose="020F0502020204030204" pitchFamily="34" charset="0"/>
                <a:cs typeface="Calibri" panose="020F0502020204030204" pitchFamily="34" charset="0"/>
              </a:rPr>
              <a:t>ta</a:t>
            </a:r>
            <a:r>
              <a:rPr lang="vi-VN" altLang="ja-JP" sz="2358">
                <a:latin typeface="Calibri" panose="020F0502020204030204" pitchFamily="34" charset="0"/>
                <a:cs typeface="Calibri" panose="020F0502020204030204" pitchFamily="34" charset="0"/>
              </a:rPr>
              <a:t> đã cố gắng tạo các trường hợp thử nghiệm bao gồm dựa trên đặc điểm kỹ thuật bên ngoài</a:t>
            </a:r>
            <a:r>
              <a:rPr lang="en-US" altLang="ja-JP" sz="2358">
                <a:latin typeface="Calibri" panose="020F0502020204030204" pitchFamily="34" charset="0"/>
                <a:cs typeface="Calibri" panose="020F0502020204030204" pitchFamily="34" charset="0"/>
              </a:rPr>
              <a:t>. </a:t>
            </a:r>
          </a:p>
          <a:p>
            <a:pPr lvl="1"/>
            <a:r>
              <a:rPr lang="en-US" altLang="ja-JP" sz="2086">
                <a:latin typeface="Calibri" panose="020F0502020204030204" pitchFamily="34" charset="0"/>
                <a:cs typeface="Calibri" panose="020F0502020204030204" pitchFamily="34" charset="0"/>
                <a:sym typeface="Wingdings" charset="0"/>
              </a:rPr>
              <a:t>Thành công? "Đúng"!</a:t>
            </a:r>
          </a:p>
          <a:p>
            <a:endParaRPr lang="en-US" altLang="ja-JP" sz="2358">
              <a:latin typeface="Calibri" panose="020F0502020204030204" pitchFamily="34" charset="0"/>
              <a:cs typeface="Calibri" panose="020F0502020204030204" pitchFamily="34" charset="0"/>
              <a:sym typeface="Wingdings" charset="0"/>
            </a:endParaRPr>
          </a:p>
          <a:p>
            <a:r>
              <a:rPr lang="vi-VN" altLang="ja-JP" sz="2358">
                <a:latin typeface="Calibri" panose="020F0502020204030204" pitchFamily="34" charset="0"/>
                <a:cs typeface="Calibri" panose="020F0502020204030204" pitchFamily="34" charset="0"/>
                <a:sym typeface="Wingdings" charset="0"/>
              </a:rPr>
              <a:t>Câu hỏi tiếp theo. Các trường hợp / dữ liệu thử nghiệm có đầy đủ hiệu quả</a:t>
            </a:r>
            <a:r>
              <a:rPr lang="en-US" altLang="ja-JP" sz="2358">
                <a:latin typeface="Calibri" panose="020F0502020204030204" pitchFamily="34" charset="0"/>
                <a:cs typeface="Calibri" panose="020F0502020204030204" pitchFamily="34" charset="0"/>
                <a:sym typeface="Wingdings" charset="0"/>
              </a:rPr>
              <a:t>?</a:t>
            </a:r>
          </a:p>
          <a:p>
            <a:pPr lvl="1"/>
            <a:r>
              <a:rPr lang="vi-VN" altLang="ja-JP" sz="2086">
                <a:latin typeface="Calibri" panose="020F0502020204030204" pitchFamily="34" charset="0"/>
                <a:cs typeface="Calibri" panose="020F0502020204030204" pitchFamily="34" charset="0"/>
                <a:sym typeface="Wingdings" charset="0"/>
              </a:rPr>
              <a:t>Chúng ta phải tập trung vào nơi còn nhiều khiếm khuyết, phải không</a:t>
            </a:r>
            <a:r>
              <a:rPr lang="en-US" altLang="ja-JP" sz="2086">
                <a:latin typeface="Calibri" panose="020F0502020204030204" pitchFamily="34" charset="0"/>
                <a:cs typeface="Calibri" panose="020F0502020204030204" pitchFamily="34" charset="0"/>
                <a:sym typeface="Wingdings" charset="0"/>
              </a:rPr>
              <a:t>?</a:t>
            </a:r>
          </a:p>
          <a:p>
            <a:pPr lvl="1"/>
            <a:r>
              <a:rPr lang="fr-FR" altLang="ja-JP" sz="2086">
                <a:latin typeface="Calibri" panose="020F0502020204030204" pitchFamily="34" charset="0"/>
                <a:cs typeface="Calibri" panose="020F0502020204030204" pitchFamily="34" charset="0"/>
                <a:sym typeface="Wingdings" charset="0"/>
              </a:rPr>
              <a:t>Chỗ đó là ở đâu</a:t>
            </a:r>
            <a:r>
              <a:rPr lang="en-US" altLang="ja-JP" sz="2086">
                <a:latin typeface="Calibri" panose="020F0502020204030204" pitchFamily="34" charset="0"/>
                <a:cs typeface="Calibri" panose="020F0502020204030204" pitchFamily="34" charset="0"/>
                <a:sym typeface="Wingdings" charset="0"/>
              </a:rPr>
              <a:t>?</a:t>
            </a:r>
          </a:p>
          <a:p>
            <a:endParaRPr lang="en-US" altLang="ja-JP" sz="2358">
              <a:latin typeface="Calibri" panose="020F0502020204030204" pitchFamily="34" charset="0"/>
              <a:cs typeface="Calibri" panose="020F0502020204030204" pitchFamily="34" charset="0"/>
              <a:sym typeface="Wingdings" charset="0"/>
            </a:endParaRPr>
          </a:p>
          <a:p>
            <a:pPr>
              <a:buFont typeface="Wingdings" charset="0"/>
              <a:buNone/>
            </a:pPr>
            <a:r>
              <a:rPr lang="en-US" altLang="ja-JP" sz="2358">
                <a:latin typeface="Calibri" panose="020F0502020204030204" pitchFamily="34" charset="0"/>
                <a:cs typeface="Calibri" panose="020F0502020204030204" pitchFamily="34" charset="0"/>
                <a:sym typeface="Wingdings" charset="0"/>
              </a:rPr>
              <a:t>	</a:t>
            </a:r>
            <a:r>
              <a:rPr lang="en-US" altLang="ja-JP" sz="2539">
                <a:latin typeface="Calibri" panose="020F0502020204030204" pitchFamily="34" charset="0"/>
                <a:cs typeface="Calibri" panose="020F0502020204030204" pitchFamily="34" charset="0"/>
                <a:sym typeface="Wingdings" charset="0"/>
              </a:rPr>
              <a:t> “Phân tích giá trị biên”</a:t>
            </a:r>
          </a:p>
        </p:txBody>
      </p:sp>
      <p:sp>
        <p:nvSpPr>
          <p:cNvPr id="2" name="Slide Number Placeholder 1">
            <a:extLst>
              <a:ext uri="{FF2B5EF4-FFF2-40B4-BE49-F238E27FC236}">
                <a16:creationId xmlns:a16="http://schemas.microsoft.com/office/drawing/2014/main" xmlns="" id="{DEF8D62F-A383-4EE0-A24A-42B1CF2F57CA}"/>
              </a:ext>
            </a:extLst>
          </p:cNvPr>
          <p:cNvSpPr>
            <a:spLocks noGrp="1"/>
          </p:cNvSpPr>
          <p:nvPr>
            <p:ph type="sldNum" sz="quarter" idx="12"/>
          </p:nvPr>
        </p:nvSpPr>
        <p:spPr/>
        <p:txBody>
          <a:bodyPr/>
          <a:lstStyle/>
          <a:p>
            <a:fld id="{11F88B7E-86B8-4862-842E-2DB840C1EC76}" type="slidenum">
              <a:rPr lang="zh-CN" altLang="en-US" smtClean="0"/>
              <a:t>18</a:t>
            </a:fld>
            <a:endParaRPr lang="zh-CN" altLang="en-US"/>
          </a:p>
        </p:txBody>
      </p:sp>
    </p:spTree>
    <p:extLst>
      <p:ext uri="{BB962C8B-B14F-4D97-AF65-F5344CB8AC3E}">
        <p14:creationId xmlns:p14="http://schemas.microsoft.com/office/powerpoint/2010/main" val="1385720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normAutofit fontScale="90000"/>
          </a:bodyPr>
          <a:lstStyle/>
          <a:p>
            <a:r>
              <a:rPr lang="en-US" altLang="ja-JP" sz="3627"/>
              <a:t>2.2. Các kỹ thuật kiểm thử hộp đen</a:t>
            </a:r>
            <a:br>
              <a:rPr lang="en-US" altLang="ja-JP" sz="3627"/>
            </a:br>
            <a:r>
              <a:rPr lang="en-US" altLang="ja-JP">
                <a:sym typeface="Wingdings" pitchFamily="2" charset="2"/>
              </a:rPr>
              <a:t>2.2.2. Phân tích giá trị biên</a:t>
            </a:r>
            <a:endParaRPr lang="ja-JP" altLang="en-US">
              <a:sym typeface="Wingdings" pitchFamily="2" charset="2"/>
            </a:endParaRPr>
          </a:p>
        </p:txBody>
      </p:sp>
      <p:sp>
        <p:nvSpPr>
          <p:cNvPr id="11267" name="Rectangle 3"/>
          <p:cNvSpPr>
            <a:spLocks noGrp="1"/>
          </p:cNvSpPr>
          <p:nvPr>
            <p:ph idx="1"/>
          </p:nvPr>
        </p:nvSpPr>
        <p:spPr>
          <a:xfrm>
            <a:off x="628650" y="980661"/>
            <a:ext cx="7886700" cy="5045812"/>
          </a:xfrm>
        </p:spPr>
        <p:txBody>
          <a:bodyPr/>
          <a:lstStyle/>
          <a:p>
            <a:r>
              <a:rPr lang="vi-VN" altLang="ja-JP" sz="2400">
                <a:latin typeface="Calibri" panose="020F0502020204030204" pitchFamily="34" charset="0"/>
                <a:cs typeface="Calibri" panose="020F0502020204030204" pitchFamily="34" charset="0"/>
              </a:rPr>
              <a:t>Trích xuất dữ liệu kiểm tra được mong đợi bằng cách phân tích các giá trị đầu vào biên =&gt; Dữ liệu kiểm tra hiệu quả</a:t>
            </a:r>
            <a:endParaRPr lang="en-US" altLang="ja-JP" sz="2400">
              <a:latin typeface="Calibri" panose="020F0502020204030204" pitchFamily="34" charset="0"/>
              <a:cs typeface="Calibri" panose="020F0502020204030204" pitchFamily="34" charset="0"/>
            </a:endParaRPr>
          </a:p>
          <a:p>
            <a:pPr lvl="1"/>
            <a:r>
              <a:rPr lang="en-US" altLang="ja-JP">
                <a:latin typeface="Calibri" panose="020F0502020204030204" pitchFamily="34" charset="0"/>
                <a:cs typeface="Calibri" panose="020F0502020204030204" pitchFamily="34" charset="0"/>
              </a:rPr>
              <a:t>Giá trị biên có thể phát hiện nhiều khiếm khuyết một cách hiệu quả</a:t>
            </a:r>
          </a:p>
          <a:p>
            <a:pPr marL="0" indent="0">
              <a:buNone/>
            </a:pPr>
            <a:r>
              <a:rPr lang="en-US" altLang="ja-JP" sz="2400">
                <a:latin typeface="Calibri" panose="020F0502020204030204" pitchFamily="34" charset="0"/>
                <a:cs typeface="Calibri" panose="020F0502020204030204" pitchFamily="34" charset="0"/>
                <a:sym typeface="Wingdings" charset="0"/>
              </a:rPr>
              <a:t>Ví dụ </a:t>
            </a:r>
            <a:r>
              <a:rPr lang="en-US" altLang="ja-JP" sz="2400">
                <a:latin typeface="Calibri" panose="020F0502020204030204" pitchFamily="34" charset="0"/>
                <a:cs typeface="Calibri" panose="020F0502020204030204" pitchFamily="34" charset="0"/>
              </a:rPr>
              <a:t>mathematics/physics score bằng 69 và 70</a:t>
            </a:r>
          </a:p>
          <a:p>
            <a:pPr lvl="1"/>
            <a:r>
              <a:rPr lang="en-US" altLang="ja-JP" sz="2176">
                <a:latin typeface="Calibri" panose="020F0502020204030204" pitchFamily="34" charset="0"/>
                <a:cs typeface="Calibri" panose="020F0502020204030204" pitchFamily="34" charset="0"/>
              </a:rPr>
              <a:t>Lập trình viên đã mô tả đoạn mã sai như sau:</a:t>
            </a:r>
          </a:p>
          <a:p>
            <a:pPr marL="685223" lvl="2" indent="0">
              <a:buNone/>
            </a:pPr>
            <a:r>
              <a:rPr lang="en-US" altLang="ja-JP" sz="1814" b="1">
                <a:latin typeface="Courier New" panose="02070309020205020404" pitchFamily="49" charset="0"/>
                <a:cs typeface="Courier New" panose="02070309020205020404" pitchFamily="49" charset="0"/>
              </a:rPr>
              <a:t>if (mathscore &gt; 70) {	</a:t>
            </a:r>
          </a:p>
          <a:p>
            <a:pPr marL="685223" lvl="2" indent="0">
              <a:buNone/>
            </a:pPr>
            <a:r>
              <a:rPr lang="en-US" altLang="ja-JP" sz="1814" b="1">
                <a:latin typeface="Courier New" panose="02070309020205020404" pitchFamily="49" charset="0"/>
                <a:cs typeface="Courier New" panose="02070309020205020404" pitchFamily="49" charset="0"/>
              </a:rPr>
              <a:t>     ...................</a:t>
            </a:r>
          </a:p>
          <a:p>
            <a:pPr marL="685223" lvl="2" indent="0">
              <a:buNone/>
            </a:pPr>
            <a:r>
              <a:rPr lang="en-US" altLang="ja-JP" sz="1814" b="1">
                <a:latin typeface="Courier New" panose="02070309020205020404" pitchFamily="49" charset="0"/>
                <a:cs typeface="Courier New" panose="02070309020205020404" pitchFamily="49" charset="0"/>
              </a:rPr>
              <a:t>}</a:t>
            </a:r>
          </a:p>
          <a:p>
            <a:pPr lvl="1"/>
            <a:r>
              <a:rPr lang="en-US" altLang="ja-JP" sz="2176">
                <a:latin typeface="Calibri" panose="020F0502020204030204" pitchFamily="34" charset="0"/>
                <a:cs typeface="Calibri" panose="020F0502020204030204" pitchFamily="34" charset="0"/>
              </a:rPr>
              <a:t>Thay vì viết mã đúng như sau;</a:t>
            </a:r>
          </a:p>
          <a:p>
            <a:pPr marL="685223" lvl="2" indent="0">
              <a:buNone/>
            </a:pPr>
            <a:r>
              <a:rPr lang="en-US" altLang="ja-JP" sz="1814" b="1">
                <a:latin typeface="Courier New" panose="02070309020205020404" pitchFamily="49" charset="0"/>
                <a:cs typeface="Courier New" panose="02070309020205020404" pitchFamily="49" charset="0"/>
              </a:rPr>
              <a:t>if (mathscore &gt;= 70) {</a:t>
            </a:r>
          </a:p>
          <a:p>
            <a:pPr marL="685223" lvl="2" indent="0">
              <a:buNone/>
            </a:pPr>
            <a:r>
              <a:rPr lang="en-US" altLang="ja-JP" sz="1814" b="1">
                <a:latin typeface="Courier New" panose="02070309020205020404" pitchFamily="49" charset="0"/>
                <a:cs typeface="Courier New" panose="02070309020205020404" pitchFamily="49" charset="0"/>
              </a:rPr>
              <a:t>     ...................</a:t>
            </a:r>
          </a:p>
          <a:p>
            <a:pPr marL="685223" lvl="2" indent="0">
              <a:buNone/>
            </a:pPr>
            <a:r>
              <a:rPr lang="en-US" altLang="ja-JP" sz="1814" b="1">
                <a:latin typeface="Courier New" panose="02070309020205020404" pitchFamily="49" charset="0"/>
                <a:cs typeface="Courier New" panose="02070309020205020404" pitchFamily="49" charset="0"/>
              </a:rPr>
              <a:t>}</a:t>
            </a:r>
            <a:endParaRPr lang="en-US" altLang="ja-JP" sz="1814" b="1">
              <a:latin typeface="Courier New" panose="02070309020205020404" pitchFamily="49" charset="0"/>
              <a:cs typeface="Courier New" panose="02070309020205020404" pitchFamily="49" charset="0"/>
              <a:sym typeface="Wingdings" charset="0"/>
            </a:endParaRPr>
          </a:p>
        </p:txBody>
      </p:sp>
      <p:sp>
        <p:nvSpPr>
          <p:cNvPr id="4" name="Slide Number Placeholder 3"/>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627" indent="-285626" eaLnBrk="0" hangingPunct="0">
              <a:defRPr kumimoji="1">
                <a:solidFill>
                  <a:schemeClr val="tx1"/>
                </a:solidFill>
                <a:latin typeface="Arial" charset="0"/>
                <a:ea typeface="ＭＳ Ｐゴシック" charset="0"/>
              </a:defRPr>
            </a:lvl2pPr>
            <a:lvl3pPr marL="1142504" indent="-228501" eaLnBrk="0" hangingPunct="0">
              <a:defRPr kumimoji="1">
                <a:solidFill>
                  <a:schemeClr val="tx1"/>
                </a:solidFill>
                <a:latin typeface="Arial" charset="0"/>
                <a:ea typeface="ＭＳ Ｐゴシック" charset="0"/>
              </a:defRPr>
            </a:lvl3pPr>
            <a:lvl4pPr marL="1599505" indent="-228501" eaLnBrk="0" hangingPunct="0">
              <a:defRPr kumimoji="1">
                <a:solidFill>
                  <a:schemeClr val="tx1"/>
                </a:solidFill>
                <a:latin typeface="Arial" charset="0"/>
                <a:ea typeface="ＭＳ Ｐゴシック" charset="0"/>
              </a:defRPr>
            </a:lvl4pPr>
            <a:lvl5pPr marL="2056506" indent="-228501" eaLnBrk="0" hangingPunct="0">
              <a:defRPr kumimoji="1">
                <a:solidFill>
                  <a:schemeClr val="tx1"/>
                </a:solidFill>
                <a:latin typeface="Arial" charset="0"/>
                <a:ea typeface="ＭＳ Ｐゴシック" charset="0"/>
              </a:defRPr>
            </a:lvl5pPr>
            <a:lvl6pPr marL="2513508" indent="-228501" eaLnBrk="0" fontAlgn="base" hangingPunct="0">
              <a:spcBef>
                <a:spcPct val="0"/>
              </a:spcBef>
              <a:spcAft>
                <a:spcPct val="0"/>
              </a:spcAft>
              <a:defRPr kumimoji="1">
                <a:solidFill>
                  <a:schemeClr val="tx1"/>
                </a:solidFill>
                <a:latin typeface="Arial" charset="0"/>
                <a:ea typeface="ＭＳ Ｐゴシック" charset="0"/>
              </a:defRPr>
            </a:lvl6pPr>
            <a:lvl7pPr marL="2970509" indent="-228501" eaLnBrk="0" fontAlgn="base" hangingPunct="0">
              <a:spcBef>
                <a:spcPct val="0"/>
              </a:spcBef>
              <a:spcAft>
                <a:spcPct val="0"/>
              </a:spcAft>
              <a:defRPr kumimoji="1">
                <a:solidFill>
                  <a:schemeClr val="tx1"/>
                </a:solidFill>
                <a:latin typeface="Arial" charset="0"/>
                <a:ea typeface="ＭＳ Ｐゴシック" charset="0"/>
              </a:defRPr>
            </a:lvl7pPr>
            <a:lvl8pPr marL="3427511" indent="-228501" eaLnBrk="0" fontAlgn="base" hangingPunct="0">
              <a:spcBef>
                <a:spcPct val="0"/>
              </a:spcBef>
              <a:spcAft>
                <a:spcPct val="0"/>
              </a:spcAft>
              <a:defRPr kumimoji="1">
                <a:solidFill>
                  <a:schemeClr val="tx1"/>
                </a:solidFill>
                <a:latin typeface="Arial" charset="0"/>
                <a:ea typeface="ＭＳ Ｐゴシック" charset="0"/>
              </a:defRPr>
            </a:lvl8pPr>
            <a:lvl9pPr marL="3884512" indent="-228501" eaLnBrk="0" fontAlgn="base" hangingPunct="0">
              <a:spcBef>
                <a:spcPct val="0"/>
              </a:spcBef>
              <a:spcAft>
                <a:spcPct val="0"/>
              </a:spcAft>
              <a:defRPr kumimoji="1">
                <a:solidFill>
                  <a:schemeClr val="tx1"/>
                </a:solidFill>
                <a:latin typeface="Arial" charset="0"/>
                <a:ea typeface="ＭＳ Ｐゴシック" charset="0"/>
              </a:defRPr>
            </a:lvl9pPr>
          </a:lstStyle>
          <a:p>
            <a:fld id="{4B671E14-0994-6841-B722-12AE8B3FDB10}" type="slidenum">
              <a:rPr lang="ja-JP" altLang="en-US"/>
              <a:pPr/>
              <a:t>19</a:t>
            </a:fld>
            <a:endParaRPr lang="en-US" altLang="ja-JP"/>
          </a:p>
        </p:txBody>
      </p:sp>
    </p:spTree>
    <p:extLst>
      <p:ext uri="{BB962C8B-B14F-4D97-AF65-F5344CB8AC3E}">
        <p14:creationId xmlns:p14="http://schemas.microsoft.com/office/powerpoint/2010/main" val="2886390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2994" name="Rectangle 2">
            <a:extLst>
              <a:ext uri="{FF2B5EF4-FFF2-40B4-BE49-F238E27FC236}">
                <a16:creationId xmlns:a16="http://schemas.microsoft.com/office/drawing/2014/main" xmlns="" id="{9B9D225E-98C5-A147-BD9C-3A35AFDC3B4C}"/>
              </a:ext>
            </a:extLst>
          </p:cNvPr>
          <p:cNvSpPr>
            <a:spLocks noGrp="1" noChangeArrowheads="1"/>
          </p:cNvSpPr>
          <p:nvPr>
            <p:ph type="title" idx="4294967295"/>
          </p:nvPr>
        </p:nvSpPr>
        <p:spPr>
          <a:xfrm>
            <a:off x="1004888" y="188913"/>
            <a:ext cx="8139112" cy="1079500"/>
          </a:xfrm>
        </p:spPr>
        <p:txBody>
          <a:bodyPr/>
          <a:lstStyle/>
          <a:p>
            <a:pPr eaLnBrk="1" fontAlgn="auto" hangingPunct="1">
              <a:spcAft>
                <a:spcPts val="0"/>
              </a:spcAft>
              <a:defRPr/>
            </a:pPr>
            <a:r>
              <a:rPr lang="en-US" sz="4600">
                <a:ea typeface="+mj-ea"/>
                <a:cs typeface="Arial" charset="0"/>
              </a:rPr>
              <a:t>Nội dung</a:t>
            </a:r>
          </a:p>
        </p:txBody>
      </p:sp>
      <p:sp>
        <p:nvSpPr>
          <p:cNvPr id="19458" name="Rectangle 3">
            <a:extLst>
              <a:ext uri="{FF2B5EF4-FFF2-40B4-BE49-F238E27FC236}">
                <a16:creationId xmlns:a16="http://schemas.microsoft.com/office/drawing/2014/main" xmlns="" id="{52FBC744-1E74-1B49-AC22-057F6FFFFD39}"/>
              </a:ext>
            </a:extLst>
          </p:cNvPr>
          <p:cNvSpPr>
            <a:spLocks noGrp="1"/>
          </p:cNvSpPr>
          <p:nvPr>
            <p:ph type="body" idx="4294967295"/>
          </p:nvPr>
        </p:nvSpPr>
        <p:spPr>
          <a:xfrm>
            <a:off x="684213" y="1628775"/>
            <a:ext cx="8459787" cy="4606925"/>
          </a:xfrm>
        </p:spPr>
        <p:txBody>
          <a:bodyPr/>
          <a:lstStyle/>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Tổng quan về kiểm thử</a:t>
            </a:r>
          </a:p>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Kiểm thử đơn vị</a:t>
            </a:r>
          </a:p>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Kiểm thử tích hợp</a:t>
            </a:r>
          </a:p>
        </p:txBody>
      </p:sp>
      <p:sp>
        <p:nvSpPr>
          <p:cNvPr id="19459" name="Rectangle 4">
            <a:extLst>
              <a:ext uri="{FF2B5EF4-FFF2-40B4-BE49-F238E27FC236}">
                <a16:creationId xmlns:a16="http://schemas.microsoft.com/office/drawing/2014/main" xmlns="" id="{30AA1D91-D6A4-E348-8B90-C30D204301A3}"/>
              </a:ext>
            </a:extLst>
          </p:cNvPr>
          <p:cNvSpPr>
            <a:spLocks noChangeArrowheads="1"/>
          </p:cNvSpPr>
          <p:nvPr/>
        </p:nvSpPr>
        <p:spPr bwMode="auto">
          <a:xfrm>
            <a:off x="681038" y="1548780"/>
            <a:ext cx="7778749"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9460" name="AutoShape 5">
            <a:extLst>
              <a:ext uri="{FF2B5EF4-FFF2-40B4-BE49-F238E27FC236}">
                <a16:creationId xmlns:a16="http://schemas.microsoft.com/office/drawing/2014/main" xmlns="" id="{3C8B554A-4F10-AC4B-AC25-A75278C0403D}"/>
              </a:ext>
            </a:extLst>
          </p:cNvPr>
          <p:cNvSpPr>
            <a:spLocks noChangeArrowheads="1"/>
          </p:cNvSpPr>
          <p:nvPr/>
        </p:nvSpPr>
        <p:spPr bwMode="auto">
          <a:xfrm>
            <a:off x="250825" y="1706563"/>
            <a:ext cx="360363"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99079CFB-95D6-45B4-B15A-71FD5C50563B}"/>
              </a:ext>
            </a:extLst>
          </p:cNvPr>
          <p:cNvSpPr>
            <a:spLocks noGrp="1"/>
          </p:cNvSpPr>
          <p:nvPr>
            <p:ph type="sldNum" sz="quarter" idx="12"/>
          </p:nvPr>
        </p:nvSpPr>
        <p:spPr/>
        <p:txBody>
          <a:bodyPr/>
          <a:lstStyle/>
          <a:p>
            <a:fld id="{11F88B7E-86B8-4862-842E-2DB840C1EC76}" type="slidenum">
              <a:rPr lang="zh-CN" altLang="en-US" smtClean="0"/>
              <a:t>2</a:t>
            </a:fld>
            <a:endParaRPr lang="zh-CN" altLang="en-US"/>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r>
              <a:rPr lang="en-US" altLang="ja-JP">
                <a:sym typeface="Wingdings" pitchFamily="2" charset="2"/>
              </a:rPr>
              <a:t>Ví dụ: Phân tích giá trị biên</a:t>
            </a:r>
            <a:endParaRPr lang="ja-JP" altLang="en-US">
              <a:sym typeface="Wingdings" pitchFamily="2" charset="2"/>
            </a:endParaRPr>
          </a:p>
        </p:txBody>
      </p:sp>
      <p:sp>
        <p:nvSpPr>
          <p:cNvPr id="14339" name="Rectangle 3"/>
          <p:cNvSpPr>
            <a:spLocks noGrp="1"/>
          </p:cNvSpPr>
          <p:nvPr>
            <p:ph idx="1"/>
          </p:nvPr>
        </p:nvSpPr>
        <p:spPr/>
        <p:txBody>
          <a:bodyPr/>
          <a:lstStyle/>
          <a:p>
            <a:r>
              <a:rPr lang="en-US" altLang="ja-JP" sz="2539">
                <a:sym typeface="Wingdings" pitchFamily="2" charset="2"/>
              </a:rPr>
              <a:t>Các giá trị biên của điểm toán trong case </a:t>
            </a:r>
            <a:r>
              <a:rPr lang="en-US" altLang="ja-JP" sz="2539" dirty="0">
                <a:sym typeface="Wingdings" pitchFamily="2" charset="2"/>
              </a:rPr>
              <a:t>study:</a:t>
            </a:r>
          </a:p>
          <a:p>
            <a:endParaRPr lang="en-US" altLang="ja-JP" sz="2539" dirty="0">
              <a:sym typeface="Wingdings" pitchFamily="2" charset="2"/>
            </a:endParaRPr>
          </a:p>
          <a:p>
            <a:endParaRPr lang="en-US" altLang="ja-JP" sz="2539" dirty="0">
              <a:sym typeface="Wingdings" pitchFamily="2" charset="2"/>
            </a:endParaRPr>
          </a:p>
          <a:p>
            <a:endParaRPr lang="en-US" altLang="ja-JP" sz="2539">
              <a:sym typeface="Wingdings" pitchFamily="2" charset="2"/>
            </a:endParaRPr>
          </a:p>
          <a:p>
            <a:endParaRPr lang="en-US" altLang="ja-JP" sz="2539" dirty="0">
              <a:sym typeface="Wingdings" pitchFamily="2" charset="2"/>
            </a:endParaRPr>
          </a:p>
          <a:p>
            <a:r>
              <a:rPr lang="en-US" altLang="ja-JP" sz="2539">
                <a:sym typeface="Wingdings" pitchFamily="2" charset="2"/>
              </a:rPr>
              <a:t>Còn về phân tích giá trị biên cho điểm trung bình của toán và vật lý?</a:t>
            </a:r>
            <a:endParaRPr lang="en-US" altLang="ja-JP" sz="2539" dirty="0"/>
          </a:p>
        </p:txBody>
      </p:sp>
      <p:sp>
        <p:nvSpPr>
          <p:cNvPr id="24" name="Slide Number Placeholder 23"/>
          <p:cNvSpPr>
            <a:spLocks noGrp="1"/>
          </p:cNvSpPr>
          <p:nvPr>
            <p:ph type="sldNum" sz="quarter" idx="12"/>
          </p:nvPr>
        </p:nvSpPr>
        <p:spPr/>
        <p:txBody>
          <a:bodyPr/>
          <a:lstStyle>
            <a:lvl1pPr eaLnBrk="0" hangingPunct="0">
              <a:defRPr kumimoji="1">
                <a:solidFill>
                  <a:schemeClr val="tx1"/>
                </a:solidFill>
                <a:latin typeface="Arial" charset="0"/>
                <a:ea typeface="ＭＳ Ｐゴシック" charset="0"/>
                <a:cs typeface="ＭＳ Ｐゴシック" charset="0"/>
              </a:defRPr>
            </a:lvl1pPr>
            <a:lvl2pPr marL="742627" indent="-285626" eaLnBrk="0" hangingPunct="0">
              <a:defRPr kumimoji="1">
                <a:solidFill>
                  <a:schemeClr val="tx1"/>
                </a:solidFill>
                <a:latin typeface="Arial" charset="0"/>
                <a:ea typeface="ＭＳ Ｐゴシック" charset="0"/>
              </a:defRPr>
            </a:lvl2pPr>
            <a:lvl3pPr marL="1142504" indent="-228501" eaLnBrk="0" hangingPunct="0">
              <a:defRPr kumimoji="1">
                <a:solidFill>
                  <a:schemeClr val="tx1"/>
                </a:solidFill>
                <a:latin typeface="Arial" charset="0"/>
                <a:ea typeface="ＭＳ Ｐゴシック" charset="0"/>
              </a:defRPr>
            </a:lvl3pPr>
            <a:lvl4pPr marL="1599505" indent="-228501" eaLnBrk="0" hangingPunct="0">
              <a:defRPr kumimoji="1">
                <a:solidFill>
                  <a:schemeClr val="tx1"/>
                </a:solidFill>
                <a:latin typeface="Arial" charset="0"/>
                <a:ea typeface="ＭＳ Ｐゴシック" charset="0"/>
              </a:defRPr>
            </a:lvl4pPr>
            <a:lvl5pPr marL="2056506" indent="-228501" eaLnBrk="0" hangingPunct="0">
              <a:defRPr kumimoji="1">
                <a:solidFill>
                  <a:schemeClr val="tx1"/>
                </a:solidFill>
                <a:latin typeface="Arial" charset="0"/>
                <a:ea typeface="ＭＳ Ｐゴシック" charset="0"/>
              </a:defRPr>
            </a:lvl5pPr>
            <a:lvl6pPr marL="2513508" indent="-228501" eaLnBrk="0" fontAlgn="base" hangingPunct="0">
              <a:spcBef>
                <a:spcPct val="0"/>
              </a:spcBef>
              <a:spcAft>
                <a:spcPct val="0"/>
              </a:spcAft>
              <a:defRPr kumimoji="1">
                <a:solidFill>
                  <a:schemeClr val="tx1"/>
                </a:solidFill>
                <a:latin typeface="Arial" charset="0"/>
                <a:ea typeface="ＭＳ Ｐゴシック" charset="0"/>
              </a:defRPr>
            </a:lvl6pPr>
            <a:lvl7pPr marL="2970509" indent="-228501" eaLnBrk="0" fontAlgn="base" hangingPunct="0">
              <a:spcBef>
                <a:spcPct val="0"/>
              </a:spcBef>
              <a:spcAft>
                <a:spcPct val="0"/>
              </a:spcAft>
              <a:defRPr kumimoji="1">
                <a:solidFill>
                  <a:schemeClr val="tx1"/>
                </a:solidFill>
                <a:latin typeface="Arial" charset="0"/>
                <a:ea typeface="ＭＳ Ｐゴシック" charset="0"/>
              </a:defRPr>
            </a:lvl7pPr>
            <a:lvl8pPr marL="3427511" indent="-228501" eaLnBrk="0" fontAlgn="base" hangingPunct="0">
              <a:spcBef>
                <a:spcPct val="0"/>
              </a:spcBef>
              <a:spcAft>
                <a:spcPct val="0"/>
              </a:spcAft>
              <a:defRPr kumimoji="1">
                <a:solidFill>
                  <a:schemeClr val="tx1"/>
                </a:solidFill>
                <a:latin typeface="Arial" charset="0"/>
                <a:ea typeface="ＭＳ Ｐゴシック" charset="0"/>
              </a:defRPr>
            </a:lvl8pPr>
            <a:lvl9pPr marL="3884512" indent="-228501" eaLnBrk="0" fontAlgn="base" hangingPunct="0">
              <a:spcBef>
                <a:spcPct val="0"/>
              </a:spcBef>
              <a:spcAft>
                <a:spcPct val="0"/>
              </a:spcAft>
              <a:defRPr kumimoji="1">
                <a:solidFill>
                  <a:schemeClr val="tx1"/>
                </a:solidFill>
                <a:latin typeface="Arial" charset="0"/>
                <a:ea typeface="ＭＳ Ｐゴシック" charset="0"/>
              </a:defRPr>
            </a:lvl9pPr>
          </a:lstStyle>
          <a:p>
            <a:fld id="{E4CFFEBB-B274-BD4D-9035-59F467F1C0D5}" type="slidenum">
              <a:rPr lang="ja-JP" altLang="en-US"/>
              <a:pPr/>
              <a:t>20</a:t>
            </a:fld>
            <a:endParaRPr lang="en-US" altLang="ja-JP"/>
          </a:p>
        </p:txBody>
      </p:sp>
      <p:grpSp>
        <p:nvGrpSpPr>
          <p:cNvPr id="17412" name="Group 25"/>
          <p:cNvGrpSpPr>
            <a:grpSpLocks/>
          </p:cNvGrpSpPr>
          <p:nvPr/>
        </p:nvGrpSpPr>
        <p:grpSpPr bwMode="auto">
          <a:xfrm>
            <a:off x="1079947" y="1690801"/>
            <a:ext cx="6725176" cy="814387"/>
            <a:chOff x="378" y="2069"/>
            <a:chExt cx="4239" cy="513"/>
          </a:xfrm>
        </p:grpSpPr>
        <p:grpSp>
          <p:nvGrpSpPr>
            <p:cNvPr id="17414" name="Group 12"/>
            <p:cNvGrpSpPr>
              <a:grpSpLocks/>
            </p:cNvGrpSpPr>
            <p:nvPr/>
          </p:nvGrpSpPr>
          <p:grpSpPr bwMode="auto">
            <a:xfrm>
              <a:off x="476" y="2290"/>
              <a:ext cx="3992" cy="94"/>
              <a:chOff x="476" y="2478"/>
              <a:chExt cx="3992" cy="94"/>
            </a:xfrm>
          </p:grpSpPr>
          <p:sp>
            <p:nvSpPr>
              <p:cNvPr id="17425" name="Line 4"/>
              <p:cNvSpPr>
                <a:spLocks noChangeShapeType="1"/>
              </p:cNvSpPr>
              <p:nvPr/>
            </p:nvSpPr>
            <p:spPr bwMode="auto">
              <a:xfrm>
                <a:off x="476" y="2523"/>
                <a:ext cx="39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sz="1632"/>
              </a:p>
            </p:txBody>
          </p:sp>
          <p:sp>
            <p:nvSpPr>
              <p:cNvPr id="17426" name="Oval 5"/>
              <p:cNvSpPr>
                <a:spLocks noChangeArrowheads="1"/>
              </p:cNvSpPr>
              <p:nvPr/>
            </p:nvSpPr>
            <p:spPr bwMode="auto">
              <a:xfrm>
                <a:off x="1292" y="2478"/>
                <a:ext cx="91" cy="90"/>
              </a:xfrm>
              <a:prstGeom prst="ellipse">
                <a:avLst/>
              </a:prstGeom>
              <a:solidFill>
                <a:srgbClr val="FE125B"/>
              </a:solidFill>
              <a:ln w="9525">
                <a:solidFill>
                  <a:srgbClr val="FE125B"/>
                </a:solidFill>
                <a:round/>
                <a:headEnd/>
                <a:tailEnd/>
              </a:ln>
            </p:spPr>
            <p:txBody>
              <a:bodyPr wrap="none" anchor="ctr"/>
              <a:lstStyle/>
              <a:p>
                <a:endParaRPr lang="en-US" sz="1632"/>
              </a:p>
            </p:txBody>
          </p:sp>
          <p:sp>
            <p:nvSpPr>
              <p:cNvPr id="17427" name="Oval 6"/>
              <p:cNvSpPr>
                <a:spLocks noChangeArrowheads="1"/>
              </p:cNvSpPr>
              <p:nvPr/>
            </p:nvSpPr>
            <p:spPr bwMode="auto">
              <a:xfrm>
                <a:off x="1417" y="2478"/>
                <a:ext cx="91" cy="90"/>
              </a:xfrm>
              <a:prstGeom prst="ellipse">
                <a:avLst/>
              </a:prstGeom>
              <a:solidFill>
                <a:schemeClr val="accent1"/>
              </a:solidFill>
              <a:ln w="9525">
                <a:solidFill>
                  <a:schemeClr val="tx1"/>
                </a:solidFill>
                <a:round/>
                <a:headEnd/>
                <a:tailEnd/>
              </a:ln>
            </p:spPr>
            <p:txBody>
              <a:bodyPr wrap="none" anchor="ctr"/>
              <a:lstStyle/>
              <a:p>
                <a:endParaRPr lang="en-US" sz="1632"/>
              </a:p>
            </p:txBody>
          </p:sp>
          <p:sp>
            <p:nvSpPr>
              <p:cNvPr id="17428" name="Oval 7"/>
              <p:cNvSpPr>
                <a:spLocks noChangeArrowheads="1"/>
              </p:cNvSpPr>
              <p:nvPr/>
            </p:nvSpPr>
            <p:spPr bwMode="auto">
              <a:xfrm>
                <a:off x="2888" y="2478"/>
                <a:ext cx="91" cy="90"/>
              </a:xfrm>
              <a:prstGeom prst="ellipse">
                <a:avLst/>
              </a:prstGeom>
              <a:solidFill>
                <a:schemeClr val="accent1"/>
              </a:solidFill>
              <a:ln w="9525">
                <a:solidFill>
                  <a:schemeClr val="tx1"/>
                </a:solidFill>
                <a:round/>
                <a:headEnd/>
                <a:tailEnd/>
              </a:ln>
            </p:spPr>
            <p:txBody>
              <a:bodyPr wrap="none" anchor="ctr"/>
              <a:lstStyle/>
              <a:p>
                <a:endParaRPr lang="en-US" sz="1632"/>
              </a:p>
            </p:txBody>
          </p:sp>
          <p:sp>
            <p:nvSpPr>
              <p:cNvPr id="17429" name="Oval 9"/>
              <p:cNvSpPr>
                <a:spLocks noChangeArrowheads="1"/>
              </p:cNvSpPr>
              <p:nvPr/>
            </p:nvSpPr>
            <p:spPr bwMode="auto">
              <a:xfrm>
                <a:off x="2990" y="2482"/>
                <a:ext cx="91" cy="90"/>
              </a:xfrm>
              <a:prstGeom prst="ellipse">
                <a:avLst/>
              </a:prstGeom>
              <a:solidFill>
                <a:schemeClr val="accent1"/>
              </a:solidFill>
              <a:ln w="9525">
                <a:solidFill>
                  <a:schemeClr val="tx1"/>
                </a:solidFill>
                <a:round/>
                <a:headEnd/>
                <a:tailEnd/>
              </a:ln>
            </p:spPr>
            <p:txBody>
              <a:bodyPr wrap="none" anchor="ctr"/>
              <a:lstStyle/>
              <a:p>
                <a:endParaRPr lang="en-US" sz="1632"/>
              </a:p>
            </p:txBody>
          </p:sp>
          <p:sp>
            <p:nvSpPr>
              <p:cNvPr id="17430" name="Oval 10"/>
              <p:cNvSpPr>
                <a:spLocks noChangeArrowheads="1"/>
              </p:cNvSpPr>
              <p:nvPr/>
            </p:nvSpPr>
            <p:spPr bwMode="auto">
              <a:xfrm>
                <a:off x="3606" y="2478"/>
                <a:ext cx="91" cy="90"/>
              </a:xfrm>
              <a:prstGeom prst="ellipse">
                <a:avLst/>
              </a:prstGeom>
              <a:solidFill>
                <a:schemeClr val="accent1"/>
              </a:solidFill>
              <a:ln w="9525">
                <a:solidFill>
                  <a:schemeClr val="tx1"/>
                </a:solidFill>
                <a:round/>
                <a:headEnd/>
                <a:tailEnd/>
              </a:ln>
            </p:spPr>
            <p:txBody>
              <a:bodyPr wrap="none" anchor="ctr"/>
              <a:lstStyle/>
              <a:p>
                <a:endParaRPr lang="en-US" sz="1632"/>
              </a:p>
            </p:txBody>
          </p:sp>
          <p:sp>
            <p:nvSpPr>
              <p:cNvPr id="17431" name="Oval 11"/>
              <p:cNvSpPr>
                <a:spLocks noChangeArrowheads="1"/>
              </p:cNvSpPr>
              <p:nvPr/>
            </p:nvSpPr>
            <p:spPr bwMode="auto">
              <a:xfrm>
                <a:off x="3712" y="2479"/>
                <a:ext cx="91" cy="90"/>
              </a:xfrm>
              <a:prstGeom prst="ellipse">
                <a:avLst/>
              </a:prstGeom>
              <a:solidFill>
                <a:srgbClr val="FE125B"/>
              </a:solidFill>
              <a:ln w="9525">
                <a:solidFill>
                  <a:srgbClr val="FE125B"/>
                </a:solidFill>
                <a:round/>
                <a:headEnd/>
                <a:tailEnd/>
              </a:ln>
            </p:spPr>
            <p:txBody>
              <a:bodyPr wrap="none" anchor="ctr"/>
              <a:lstStyle/>
              <a:p>
                <a:endParaRPr lang="en-US" sz="1632"/>
              </a:p>
            </p:txBody>
          </p:sp>
          <p:sp>
            <p:nvSpPr>
              <p:cNvPr id="17432" name="Line 8"/>
              <p:cNvSpPr>
                <a:spLocks noChangeShapeType="1"/>
              </p:cNvSpPr>
              <p:nvPr/>
            </p:nvSpPr>
            <p:spPr bwMode="auto">
              <a:xfrm>
                <a:off x="476" y="2523"/>
                <a:ext cx="39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sz="1632"/>
              </a:p>
            </p:txBody>
          </p:sp>
        </p:grpSp>
        <p:sp>
          <p:nvSpPr>
            <p:cNvPr id="17415" name="Text Box 13"/>
            <p:cNvSpPr txBox="1">
              <a:spLocks noChangeArrowheads="1"/>
            </p:cNvSpPr>
            <p:nvPr/>
          </p:nvSpPr>
          <p:spPr bwMode="auto">
            <a:xfrm>
              <a:off x="378" y="2080"/>
              <a:ext cx="85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Invalid value</a:t>
              </a:r>
            </a:p>
          </p:txBody>
        </p:sp>
        <p:sp>
          <p:nvSpPr>
            <p:cNvPr id="17416" name="Text Box 14"/>
            <p:cNvSpPr txBox="1">
              <a:spLocks noChangeArrowheads="1"/>
            </p:cNvSpPr>
            <p:nvPr/>
          </p:nvSpPr>
          <p:spPr bwMode="auto">
            <a:xfrm>
              <a:off x="3052" y="2069"/>
              <a:ext cx="54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passed</a:t>
              </a:r>
            </a:p>
          </p:txBody>
        </p:sp>
        <p:sp>
          <p:nvSpPr>
            <p:cNvPr id="17417" name="Text Box 15"/>
            <p:cNvSpPr txBox="1">
              <a:spLocks noChangeArrowheads="1"/>
            </p:cNvSpPr>
            <p:nvPr/>
          </p:nvSpPr>
          <p:spPr bwMode="auto">
            <a:xfrm>
              <a:off x="1927" y="2069"/>
              <a:ext cx="43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failed</a:t>
              </a:r>
            </a:p>
          </p:txBody>
        </p:sp>
        <p:sp>
          <p:nvSpPr>
            <p:cNvPr id="17418" name="Text Box 16"/>
            <p:cNvSpPr txBox="1">
              <a:spLocks noChangeArrowheads="1"/>
            </p:cNvSpPr>
            <p:nvPr/>
          </p:nvSpPr>
          <p:spPr bwMode="auto">
            <a:xfrm>
              <a:off x="3766" y="2072"/>
              <a:ext cx="85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Invalid value</a:t>
              </a:r>
            </a:p>
          </p:txBody>
        </p:sp>
        <p:sp>
          <p:nvSpPr>
            <p:cNvPr id="17419" name="Text Box 17"/>
            <p:cNvSpPr txBox="1">
              <a:spLocks noChangeArrowheads="1"/>
            </p:cNvSpPr>
            <p:nvPr/>
          </p:nvSpPr>
          <p:spPr bwMode="auto">
            <a:xfrm>
              <a:off x="1371" y="2360"/>
              <a:ext cx="19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0</a:t>
              </a:r>
            </a:p>
          </p:txBody>
        </p:sp>
        <p:sp>
          <p:nvSpPr>
            <p:cNvPr id="17420" name="Text Box 19"/>
            <p:cNvSpPr txBox="1">
              <a:spLocks noChangeArrowheads="1"/>
            </p:cNvSpPr>
            <p:nvPr/>
          </p:nvSpPr>
          <p:spPr bwMode="auto">
            <a:xfrm>
              <a:off x="1177" y="2353"/>
              <a:ext cx="23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-1</a:t>
              </a:r>
            </a:p>
          </p:txBody>
        </p:sp>
        <p:sp>
          <p:nvSpPr>
            <p:cNvPr id="17421" name="Text Box 20"/>
            <p:cNvSpPr txBox="1">
              <a:spLocks noChangeArrowheads="1"/>
            </p:cNvSpPr>
            <p:nvPr/>
          </p:nvSpPr>
          <p:spPr bwMode="auto">
            <a:xfrm>
              <a:off x="2696" y="2354"/>
              <a:ext cx="26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69</a:t>
              </a:r>
            </a:p>
          </p:txBody>
        </p:sp>
        <p:sp>
          <p:nvSpPr>
            <p:cNvPr id="17422" name="Text Box 21"/>
            <p:cNvSpPr txBox="1">
              <a:spLocks noChangeArrowheads="1"/>
            </p:cNvSpPr>
            <p:nvPr/>
          </p:nvSpPr>
          <p:spPr bwMode="auto">
            <a:xfrm>
              <a:off x="2935" y="2366"/>
              <a:ext cx="30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 70</a:t>
              </a:r>
            </a:p>
          </p:txBody>
        </p:sp>
        <p:sp>
          <p:nvSpPr>
            <p:cNvPr id="17423" name="Text Box 23"/>
            <p:cNvSpPr txBox="1">
              <a:spLocks noChangeArrowheads="1"/>
            </p:cNvSpPr>
            <p:nvPr/>
          </p:nvSpPr>
          <p:spPr bwMode="auto">
            <a:xfrm>
              <a:off x="3321" y="2342"/>
              <a:ext cx="33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100</a:t>
              </a:r>
            </a:p>
          </p:txBody>
        </p:sp>
        <p:sp>
          <p:nvSpPr>
            <p:cNvPr id="17424" name="Text Box 24"/>
            <p:cNvSpPr txBox="1">
              <a:spLocks noChangeArrowheads="1"/>
            </p:cNvSpPr>
            <p:nvPr/>
          </p:nvSpPr>
          <p:spPr bwMode="auto">
            <a:xfrm>
              <a:off x="3686" y="2341"/>
              <a:ext cx="33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101</a:t>
              </a:r>
            </a:p>
          </p:txBody>
        </p:sp>
      </p:grpSp>
      <p:grpSp>
        <p:nvGrpSpPr>
          <p:cNvPr id="2" name="Group 1"/>
          <p:cNvGrpSpPr/>
          <p:nvPr/>
        </p:nvGrpSpPr>
        <p:grpSpPr>
          <a:xfrm>
            <a:off x="1235424" y="4342990"/>
            <a:ext cx="6333310" cy="803867"/>
            <a:chOff x="1403837" y="5483226"/>
            <a:chExt cx="6984233" cy="886486"/>
          </a:xfrm>
        </p:grpSpPr>
        <p:sp>
          <p:nvSpPr>
            <p:cNvPr id="37" name="Line 6"/>
            <p:cNvSpPr>
              <a:spLocks noChangeShapeType="1"/>
            </p:cNvSpPr>
            <p:nvPr/>
          </p:nvSpPr>
          <p:spPr bwMode="auto">
            <a:xfrm>
              <a:off x="1403837" y="5948902"/>
              <a:ext cx="69842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sz="1632"/>
            </a:p>
          </p:txBody>
        </p:sp>
        <p:sp>
          <p:nvSpPr>
            <p:cNvPr id="40" name="Oval 9"/>
            <p:cNvSpPr>
              <a:spLocks noChangeArrowheads="1"/>
            </p:cNvSpPr>
            <p:nvPr/>
          </p:nvSpPr>
          <p:spPr bwMode="auto">
            <a:xfrm>
              <a:off x="5623769" y="5870122"/>
              <a:ext cx="159210" cy="157559"/>
            </a:xfrm>
            <a:prstGeom prst="ellipse">
              <a:avLst/>
            </a:prstGeom>
            <a:solidFill>
              <a:schemeClr val="accent1"/>
            </a:solidFill>
            <a:ln w="9525">
              <a:solidFill>
                <a:schemeClr val="tx1"/>
              </a:solidFill>
              <a:round/>
              <a:headEnd/>
              <a:tailEnd/>
            </a:ln>
          </p:spPr>
          <p:txBody>
            <a:bodyPr wrap="none" anchor="ctr"/>
            <a:lstStyle/>
            <a:p>
              <a:endParaRPr lang="en-US" sz="1632"/>
            </a:p>
          </p:txBody>
        </p:sp>
        <p:sp>
          <p:nvSpPr>
            <p:cNvPr id="41" name="Oval 10"/>
            <p:cNvSpPr>
              <a:spLocks noChangeArrowheads="1"/>
            </p:cNvSpPr>
            <p:nvPr/>
          </p:nvSpPr>
          <p:spPr bwMode="auto">
            <a:xfrm>
              <a:off x="5802224" y="5877125"/>
              <a:ext cx="159210" cy="157559"/>
            </a:xfrm>
            <a:prstGeom prst="ellipse">
              <a:avLst/>
            </a:prstGeom>
            <a:solidFill>
              <a:schemeClr val="accent1"/>
            </a:solidFill>
            <a:ln w="9525">
              <a:solidFill>
                <a:schemeClr val="tx1"/>
              </a:solidFill>
              <a:round/>
              <a:headEnd/>
              <a:tailEnd/>
            </a:ln>
          </p:spPr>
          <p:txBody>
            <a:bodyPr wrap="none" anchor="ctr"/>
            <a:lstStyle/>
            <a:p>
              <a:endParaRPr lang="en-US" sz="1632"/>
            </a:p>
          </p:txBody>
        </p:sp>
        <p:sp>
          <p:nvSpPr>
            <p:cNvPr id="44" name="Line 13"/>
            <p:cNvSpPr>
              <a:spLocks noChangeShapeType="1"/>
            </p:cNvSpPr>
            <p:nvPr/>
          </p:nvSpPr>
          <p:spPr bwMode="auto">
            <a:xfrm>
              <a:off x="1403837" y="5948902"/>
              <a:ext cx="69842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sz="1632"/>
            </a:p>
          </p:txBody>
        </p:sp>
        <p:sp>
          <p:nvSpPr>
            <p:cNvPr id="28" name="Text Box 15"/>
            <p:cNvSpPr txBox="1">
              <a:spLocks noChangeArrowheads="1"/>
            </p:cNvSpPr>
            <p:nvPr/>
          </p:nvSpPr>
          <p:spPr bwMode="auto">
            <a:xfrm>
              <a:off x="5910696" y="5483226"/>
              <a:ext cx="949638" cy="37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passed</a:t>
              </a:r>
            </a:p>
          </p:txBody>
        </p:sp>
        <p:sp>
          <p:nvSpPr>
            <p:cNvPr id="29" name="Text Box 16"/>
            <p:cNvSpPr txBox="1">
              <a:spLocks noChangeArrowheads="1"/>
            </p:cNvSpPr>
            <p:nvPr/>
          </p:nvSpPr>
          <p:spPr bwMode="auto">
            <a:xfrm>
              <a:off x="3942444" y="5483226"/>
              <a:ext cx="756953" cy="37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failed</a:t>
              </a:r>
            </a:p>
          </p:txBody>
        </p:sp>
        <p:sp>
          <p:nvSpPr>
            <p:cNvPr id="33" name="Text Box 20"/>
            <p:cNvSpPr txBox="1">
              <a:spLocks noChangeArrowheads="1"/>
            </p:cNvSpPr>
            <p:nvPr/>
          </p:nvSpPr>
          <p:spPr bwMode="auto">
            <a:xfrm>
              <a:off x="5349089" y="5982164"/>
              <a:ext cx="461737" cy="37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79</a:t>
              </a:r>
            </a:p>
          </p:txBody>
        </p:sp>
        <p:sp>
          <p:nvSpPr>
            <p:cNvPr id="34" name="Text Box 21"/>
            <p:cNvSpPr txBox="1">
              <a:spLocks noChangeArrowheads="1"/>
            </p:cNvSpPr>
            <p:nvPr/>
          </p:nvSpPr>
          <p:spPr bwMode="auto">
            <a:xfrm>
              <a:off x="5730492" y="5990917"/>
              <a:ext cx="461737" cy="37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ＭＳ Ｐゴシック" charset="0"/>
                  <a:cs typeface="ＭＳ Ｐゴシック" charset="0"/>
                </a:defRPr>
              </a:lvl1pPr>
              <a:lvl2pPr marL="742950" indent="-285750" eaLnBrk="0" hangingPunct="0">
                <a:defRPr kumimoji="1">
                  <a:solidFill>
                    <a:schemeClr val="tx1"/>
                  </a:solidFill>
                  <a:latin typeface="Arial" charset="0"/>
                  <a:ea typeface="ＭＳ Ｐゴシック" charset="0"/>
                </a:defRPr>
              </a:lvl2pPr>
              <a:lvl3pPr marL="1143000" indent="-228600" eaLnBrk="0" hangingPunct="0">
                <a:defRPr kumimoji="1">
                  <a:solidFill>
                    <a:schemeClr val="tx1"/>
                  </a:solidFill>
                  <a:latin typeface="Arial" charset="0"/>
                  <a:ea typeface="ＭＳ Ｐゴシック" charset="0"/>
                </a:defRPr>
              </a:lvl3pPr>
              <a:lvl4pPr marL="1600200" indent="-228600" eaLnBrk="0" hangingPunct="0">
                <a:defRPr kumimoji="1">
                  <a:solidFill>
                    <a:schemeClr val="tx1"/>
                  </a:solidFill>
                  <a:latin typeface="Arial" charset="0"/>
                  <a:ea typeface="ＭＳ Ｐゴシック" charset="0"/>
                </a:defRPr>
              </a:lvl4pPr>
              <a:lvl5pPr marL="2057400" indent="-228600" eaLnBrk="0" hangingPunct="0">
                <a:defRPr kumimoji="1">
                  <a:solidFill>
                    <a:schemeClr val="tx1"/>
                  </a:solidFill>
                  <a:latin typeface="Arial" charset="0"/>
                  <a:ea typeface="ＭＳ Ｐゴシック" charset="0"/>
                </a:defRPr>
              </a:lvl5pPr>
              <a:lvl6pPr marL="2514600" indent="-228600" eaLnBrk="0" fontAlgn="base" hangingPunct="0">
                <a:spcBef>
                  <a:spcPct val="0"/>
                </a:spcBef>
                <a:spcAft>
                  <a:spcPct val="0"/>
                </a:spcAft>
                <a:defRPr kumimoji="1">
                  <a:solidFill>
                    <a:schemeClr val="tx1"/>
                  </a:solidFill>
                  <a:latin typeface="Arial" charset="0"/>
                  <a:ea typeface="ＭＳ Ｐゴシック" charset="0"/>
                </a:defRPr>
              </a:lvl6pPr>
              <a:lvl7pPr marL="2971800" indent="-228600" eaLnBrk="0" fontAlgn="base" hangingPunct="0">
                <a:spcBef>
                  <a:spcPct val="0"/>
                </a:spcBef>
                <a:spcAft>
                  <a:spcPct val="0"/>
                </a:spcAft>
                <a:defRPr kumimoji="1">
                  <a:solidFill>
                    <a:schemeClr val="tx1"/>
                  </a:solidFill>
                  <a:latin typeface="Arial" charset="0"/>
                  <a:ea typeface="ＭＳ Ｐゴシック" charset="0"/>
                </a:defRPr>
              </a:lvl7pPr>
              <a:lvl8pPr marL="3429000" indent="-228600" eaLnBrk="0" fontAlgn="base" hangingPunct="0">
                <a:spcBef>
                  <a:spcPct val="0"/>
                </a:spcBef>
                <a:spcAft>
                  <a:spcPct val="0"/>
                </a:spcAft>
                <a:defRPr kumimoji="1">
                  <a:solidFill>
                    <a:schemeClr val="tx1"/>
                  </a:solidFill>
                  <a:latin typeface="Arial" charset="0"/>
                  <a:ea typeface="ＭＳ Ｐゴシック" charset="0"/>
                </a:defRPr>
              </a:lvl8pPr>
              <a:lvl9pPr marL="3886200" indent="-228600" eaLnBrk="0" fontAlgn="base" hangingPunct="0">
                <a:spcBef>
                  <a:spcPct val="0"/>
                </a:spcBef>
                <a:spcAft>
                  <a:spcPct val="0"/>
                </a:spcAft>
                <a:defRPr kumimoji="1">
                  <a:solidFill>
                    <a:schemeClr val="tx1"/>
                  </a:solidFill>
                  <a:latin typeface="Arial" charset="0"/>
                  <a:ea typeface="ＭＳ Ｐゴシック" charset="0"/>
                </a:defRPr>
              </a:lvl9pPr>
            </a:lstStyle>
            <a:p>
              <a:pPr eaLnBrk="1" hangingPunct="1"/>
              <a:r>
                <a:rPr lang="en-US" altLang="ja-JP" sz="1632"/>
                <a:t>80</a:t>
              </a:r>
            </a:p>
          </p:txBody>
        </p:sp>
      </p:grpSp>
    </p:spTree>
    <p:extLst>
      <p:ext uri="{BB962C8B-B14F-4D97-AF65-F5344CB8AC3E}">
        <p14:creationId xmlns:p14="http://schemas.microsoft.com/office/powerpoint/2010/main" val="3961731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altLang="ja-JP" sz="3627"/>
              <a:t>2.2. Các kỹ thuật kiểm thử hộp đen</a:t>
            </a:r>
            <a:br>
              <a:rPr lang="en-US" altLang="ja-JP" sz="3627"/>
            </a:br>
            <a:r>
              <a:rPr lang="en-US" altLang="ja-JP"/>
              <a:t>2.2.3. Bảng quyết định</a:t>
            </a:r>
          </a:p>
        </p:txBody>
      </p:sp>
      <p:sp>
        <p:nvSpPr>
          <p:cNvPr id="3" name="Content Placeholder 2"/>
          <p:cNvSpPr>
            <a:spLocks noGrp="1"/>
          </p:cNvSpPr>
          <p:nvPr>
            <p:ph idx="1"/>
          </p:nvPr>
        </p:nvSpPr>
        <p:spPr>
          <a:xfrm>
            <a:off x="628650" y="1020417"/>
            <a:ext cx="7886700" cy="5006056"/>
          </a:xfrm>
        </p:spPr>
        <p:txBody>
          <a:bodyPr/>
          <a:lstStyle/>
          <a:p>
            <a:r>
              <a:rPr lang="vi-VN">
                <a:latin typeface="Calibri" panose="020F0502020204030204" pitchFamily="34" charset="0"/>
                <a:cs typeface="Calibri" panose="020F0502020204030204" pitchFamily="34" charset="0"/>
              </a:rPr>
              <a:t>Mối quan hệ giữa các điều kiện và nội dung của quá trình xử lý được thể hiện dưới dạng một bảng</a:t>
            </a:r>
          </a:p>
          <a:p>
            <a:r>
              <a:rPr lang="vi-VN">
                <a:latin typeface="Calibri" panose="020F0502020204030204" pitchFamily="34" charset="0"/>
                <a:cs typeface="Calibri" panose="020F0502020204030204" pitchFamily="34" charset="0"/>
              </a:rPr>
              <a:t>Bảng quyết định là một công cụ dạng bảng được sử dụng khi các điều kiện phức tạp được kết hợp</a:t>
            </a:r>
            <a:endParaRPr lang="en-US">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xmlns="" id="{D0B892DD-F1A3-4452-BB68-C227C7C8F1A0}"/>
              </a:ext>
            </a:extLst>
          </p:cNvPr>
          <p:cNvSpPr>
            <a:spLocks noGrp="1"/>
          </p:cNvSpPr>
          <p:nvPr>
            <p:ph type="sldNum" sz="quarter" idx="12"/>
          </p:nvPr>
        </p:nvSpPr>
        <p:spPr/>
        <p:txBody>
          <a:bodyPr/>
          <a:lstStyle/>
          <a:p>
            <a:fld id="{11F88B7E-86B8-4862-842E-2DB840C1EC76}" type="slidenum">
              <a:rPr lang="zh-CN" altLang="en-US" smtClean="0"/>
              <a:t>21</a:t>
            </a:fld>
            <a:endParaRPr lang="zh-CN" altLang="en-US"/>
          </a:p>
        </p:txBody>
      </p:sp>
    </p:spTree>
    <p:extLst>
      <p:ext uri="{BB962C8B-B14F-4D97-AF65-F5344CB8AC3E}">
        <p14:creationId xmlns:p14="http://schemas.microsoft.com/office/powerpoint/2010/main" val="2188220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ja-JP"/>
              <a:t>Ví dụ: Bảng quyết đinh</a:t>
            </a:r>
          </a:p>
        </p:txBody>
      </p:sp>
      <p:sp>
        <p:nvSpPr>
          <p:cNvPr id="3" name="Content Placeholder 2"/>
          <p:cNvSpPr>
            <a:spLocks noGrp="1"/>
          </p:cNvSpPr>
          <p:nvPr>
            <p:ph idx="1"/>
          </p:nvPr>
        </p:nvSpPr>
        <p:spPr/>
        <p:txBody>
          <a:bodyPr/>
          <a:lstStyle/>
          <a:p>
            <a:r>
              <a:rPr lang="en-US" altLang="ja-JP"/>
              <a:t>Các điều kiện để tạo báo cáo từ tệp nhân viên</a:t>
            </a:r>
          </a:p>
          <a:p>
            <a:endParaRPr lang="en-US" altLang="ja-JP"/>
          </a:p>
        </p:txBody>
      </p:sp>
      <p:graphicFrame>
        <p:nvGraphicFramePr>
          <p:cNvPr id="4" name="Table 3"/>
          <p:cNvGraphicFramePr>
            <a:graphicFrameLocks noGrp="1"/>
          </p:cNvGraphicFramePr>
          <p:nvPr>
            <p:extLst>
              <p:ext uri="{D42A27DB-BD31-4B8C-83A1-F6EECF244321}">
                <p14:modId xmlns:p14="http://schemas.microsoft.com/office/powerpoint/2010/main" val="2608926125"/>
              </p:ext>
            </p:extLst>
          </p:nvPr>
        </p:nvGraphicFramePr>
        <p:xfrm>
          <a:off x="1411691" y="2052680"/>
          <a:ext cx="6320617" cy="2773680"/>
        </p:xfrm>
        <a:graphic>
          <a:graphicData uri="http://schemas.openxmlformats.org/drawingml/2006/table">
            <a:tbl>
              <a:tblPr/>
              <a:tblGrid>
                <a:gridCol w="2817625">
                  <a:extLst>
                    <a:ext uri="{9D8B030D-6E8A-4147-A177-3AD203B41FA5}">
                      <a16:colId xmlns:a16="http://schemas.microsoft.com/office/drawing/2014/main" xmlns="" val="20000"/>
                    </a:ext>
                  </a:extLst>
                </a:gridCol>
                <a:gridCol w="913824">
                  <a:extLst>
                    <a:ext uri="{9D8B030D-6E8A-4147-A177-3AD203B41FA5}">
                      <a16:colId xmlns:a16="http://schemas.microsoft.com/office/drawing/2014/main" xmlns="" val="20001"/>
                    </a:ext>
                  </a:extLst>
                </a:gridCol>
                <a:gridCol w="913824">
                  <a:extLst>
                    <a:ext uri="{9D8B030D-6E8A-4147-A177-3AD203B41FA5}">
                      <a16:colId xmlns:a16="http://schemas.microsoft.com/office/drawing/2014/main" xmlns="" val="20002"/>
                    </a:ext>
                  </a:extLst>
                </a:gridCol>
                <a:gridCol w="837672">
                  <a:extLst>
                    <a:ext uri="{9D8B030D-6E8A-4147-A177-3AD203B41FA5}">
                      <a16:colId xmlns:a16="http://schemas.microsoft.com/office/drawing/2014/main" xmlns="" val="20003"/>
                    </a:ext>
                  </a:extLst>
                </a:gridCol>
                <a:gridCol w="837672">
                  <a:extLst>
                    <a:ext uri="{9D8B030D-6E8A-4147-A177-3AD203B41FA5}">
                      <a16:colId xmlns:a16="http://schemas.microsoft.com/office/drawing/2014/main" xmlns="" val="20004"/>
                    </a:ext>
                  </a:extLst>
                </a:gridCol>
              </a:tblGrid>
              <a:tr h="3962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a:ln>
                            <a:noFill/>
                          </a:ln>
                          <a:solidFill>
                            <a:schemeClr val="tx1"/>
                          </a:solidFill>
                          <a:effectLst/>
                          <a:latin typeface="Verdana" charset="0"/>
                          <a:ea typeface="ＭＳ Ｐゴシック" charset="0"/>
                          <a:cs typeface="ＭＳ Ｐゴシック" charset="0"/>
                        </a:rPr>
                        <a:t>Under age 30</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Y</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Y</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N</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N</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62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a:ln>
                            <a:noFill/>
                          </a:ln>
                          <a:solidFill>
                            <a:schemeClr val="tx1"/>
                          </a:solidFill>
                          <a:effectLst/>
                          <a:latin typeface="Verdana" charset="0"/>
                          <a:ea typeface="ＭＳ Ｐゴシック" charset="0"/>
                          <a:cs typeface="ＭＳ Ｐゴシック" charset="0"/>
                        </a:rPr>
                        <a:t>Male</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Y</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N</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Y</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N</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2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a:ln>
                            <a:noFill/>
                          </a:ln>
                          <a:solidFill>
                            <a:schemeClr val="tx1"/>
                          </a:solidFill>
                          <a:effectLst/>
                          <a:latin typeface="Verdana" charset="0"/>
                          <a:ea typeface="ＭＳ Ｐゴシック" charset="0"/>
                          <a:cs typeface="ＭＳ Ｐゴシック" charset="0"/>
                        </a:rPr>
                        <a:t>Married</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N</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Y</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Y</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N</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62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a:ln>
                            <a:noFill/>
                          </a:ln>
                          <a:solidFill>
                            <a:schemeClr val="tx1"/>
                          </a:solidFill>
                          <a:effectLst/>
                          <a:latin typeface="Verdana" charset="0"/>
                          <a:ea typeface="ＭＳ Ｐゴシック" charset="0"/>
                          <a:cs typeface="ＭＳ Ｐゴシック" charset="0"/>
                        </a:rPr>
                        <a:t>Output Report 1</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X</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62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a:ln>
                            <a:noFill/>
                          </a:ln>
                          <a:solidFill>
                            <a:schemeClr val="tx1"/>
                          </a:solidFill>
                          <a:effectLst/>
                          <a:latin typeface="Verdana" charset="0"/>
                          <a:ea typeface="ＭＳ Ｐゴシック" charset="0"/>
                          <a:cs typeface="ＭＳ Ｐゴシック" charset="0"/>
                        </a:rPr>
                        <a:t>Output Report 2</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X</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62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a:ln>
                            <a:noFill/>
                          </a:ln>
                          <a:solidFill>
                            <a:schemeClr val="tx1"/>
                          </a:solidFill>
                          <a:effectLst/>
                          <a:latin typeface="Verdana" charset="0"/>
                          <a:ea typeface="ＭＳ Ｐゴシック" charset="0"/>
                          <a:cs typeface="ＭＳ Ｐゴシック" charset="0"/>
                        </a:rPr>
                        <a:t>Output Report 3</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X</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62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2000" b="0" i="0" u="none" strike="noStrike" cap="none" normalizeH="0" baseline="0">
                          <a:ln>
                            <a:noFill/>
                          </a:ln>
                          <a:solidFill>
                            <a:schemeClr val="tx1"/>
                          </a:solidFill>
                          <a:effectLst/>
                          <a:latin typeface="Verdana" charset="0"/>
                          <a:ea typeface="ＭＳ Ｐゴシック" charset="0"/>
                          <a:cs typeface="ＭＳ Ｐゴシック" charset="0"/>
                        </a:rPr>
                        <a:t>Output Report 4</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X</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800" b="0" i="0" u="none" strike="noStrike" cap="none" normalizeH="0" baseline="0">
                          <a:ln>
                            <a:noFill/>
                          </a:ln>
                          <a:solidFill>
                            <a:schemeClr val="tx1"/>
                          </a:solidFill>
                          <a:effectLst/>
                          <a:latin typeface="Verdana" charset="0"/>
                          <a:ea typeface="ＭＳ Ｐゴシック" charset="0"/>
                          <a:cs typeface="ＭＳ Ｐゴシック" charset="0"/>
                        </a:rPr>
                        <a:t>-</a:t>
                      </a:r>
                    </a:p>
                  </a:txBody>
                  <a:tcPr marL="91383" marR="913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2" name="Slide Number Placeholder 1">
            <a:extLst>
              <a:ext uri="{FF2B5EF4-FFF2-40B4-BE49-F238E27FC236}">
                <a16:creationId xmlns:a16="http://schemas.microsoft.com/office/drawing/2014/main" xmlns="" id="{ABA17744-8457-448B-AAEB-9BA00ECF4FEC}"/>
              </a:ext>
            </a:extLst>
          </p:cNvPr>
          <p:cNvSpPr>
            <a:spLocks noGrp="1"/>
          </p:cNvSpPr>
          <p:nvPr>
            <p:ph type="sldNum" sz="quarter" idx="12"/>
          </p:nvPr>
        </p:nvSpPr>
        <p:spPr/>
        <p:txBody>
          <a:bodyPr/>
          <a:lstStyle/>
          <a:p>
            <a:fld id="{11F88B7E-86B8-4862-842E-2DB840C1EC76}" type="slidenum">
              <a:rPr lang="zh-CN" altLang="en-US" smtClean="0"/>
              <a:t>22</a:t>
            </a:fld>
            <a:endParaRPr lang="zh-CN" altLang="en-US"/>
          </a:p>
        </p:txBody>
      </p:sp>
    </p:spTree>
    <p:extLst>
      <p:ext uri="{BB962C8B-B14F-4D97-AF65-F5344CB8AC3E}">
        <p14:creationId xmlns:p14="http://schemas.microsoft.com/office/powerpoint/2010/main" val="1193356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28649" y="114607"/>
            <a:ext cx="8104533" cy="737960"/>
          </a:xfrm>
        </p:spPr>
        <p:txBody>
          <a:bodyPr>
            <a:normAutofit/>
          </a:bodyPr>
          <a:lstStyle/>
          <a:p>
            <a:r>
              <a:rPr lang="en-US" altLang="ja-JP" sz="3264"/>
              <a:t>Bảng quyết định cho “Examination Judgement”???</a:t>
            </a:r>
            <a:endParaRPr lang="ja-JP" altLang="en-US" sz="3264"/>
          </a:p>
        </p:txBody>
      </p:sp>
      <p:grpSp>
        <p:nvGrpSpPr>
          <p:cNvPr id="12292" name="Group 4"/>
          <p:cNvGrpSpPr>
            <a:grpSpLocks/>
          </p:cNvGrpSpPr>
          <p:nvPr/>
        </p:nvGrpSpPr>
        <p:grpSpPr bwMode="auto">
          <a:xfrm>
            <a:off x="61579" y="1319839"/>
            <a:ext cx="5067282" cy="4713287"/>
            <a:chOff x="249" y="1287"/>
            <a:chExt cx="3194" cy="2969"/>
          </a:xfrm>
        </p:grpSpPr>
        <p:cxnSp>
          <p:nvCxnSpPr>
            <p:cNvPr id="5" name="直線矢印コネクタ 4"/>
            <p:cNvCxnSpPr/>
            <p:nvPr/>
          </p:nvCxnSpPr>
          <p:spPr>
            <a:xfrm>
              <a:off x="466" y="3922"/>
              <a:ext cx="27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H="1" flipV="1">
              <a:off x="699" y="1383"/>
              <a:ext cx="3" cy="28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427" y="1655"/>
              <a:ext cx="2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967" y="1383"/>
              <a:ext cx="0" cy="2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27" y="2335"/>
              <a:ext cx="29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2287" y="1383"/>
              <a:ext cx="0" cy="2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758" y="1362"/>
              <a:ext cx="1536" cy="15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2287" y="1655"/>
              <a:ext cx="680" cy="680"/>
            </a:xfrm>
            <a:prstGeom prst="rect">
              <a:avLst/>
            </a:prstGeom>
            <a:solidFill>
              <a:srgbClr val="66FF33">
                <a:alpha val="50000"/>
              </a:srgb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814">
                <a:solidFill>
                  <a:srgbClr val="FFFFFF"/>
                </a:solidFill>
                <a:latin typeface="Calibri" pitchFamily="34" charset="0"/>
                <a:ea typeface="ＭＳ Ｐゴシック" pitchFamily="34" charset="-128"/>
              </a:endParaRPr>
            </a:p>
          </p:txBody>
        </p:sp>
        <p:sp>
          <p:nvSpPr>
            <p:cNvPr id="32" name="直角三角形 31"/>
            <p:cNvSpPr>
              <a:spLocks noChangeArrowheads="1"/>
            </p:cNvSpPr>
            <p:nvPr/>
          </p:nvSpPr>
          <p:spPr bwMode="auto">
            <a:xfrm rot="10800000">
              <a:off x="2092" y="1668"/>
              <a:ext cx="859" cy="853"/>
            </a:xfrm>
            <a:prstGeom prst="rtTriangle">
              <a:avLst/>
            </a:prstGeom>
            <a:solidFill>
              <a:srgbClr val="00B0F0">
                <a:alpha val="39999"/>
              </a:srgbClr>
            </a:solidFill>
            <a:ln w="9525">
              <a:solidFill>
                <a:srgbClr val="46AAC5"/>
              </a:solidFill>
              <a:miter lim="800000"/>
              <a:headEnd/>
              <a:tailEnd/>
            </a:ln>
            <a:effectLst>
              <a:outerShdw blurRad="63500" dist="20000" dir="5400000" rotWithShape="0">
                <a:srgbClr val="000000">
                  <a:alpha val="37999"/>
                </a:srgbClr>
              </a:outerShdw>
            </a:effectLst>
          </p:spPr>
          <p:txBody>
            <a:bodyPr rot="10800000" anchor="ctr"/>
            <a:lstStyle/>
            <a:p>
              <a:pPr algn="ctr">
                <a:defRPr/>
              </a:pPr>
              <a:endParaRPr lang="ja-JP" altLang="en-US" sz="1814">
                <a:solidFill>
                  <a:srgbClr val="000000"/>
                </a:solidFill>
                <a:latin typeface="Calibri" pitchFamily="34" charset="0"/>
                <a:ea typeface="ＭＳ Ｐゴシック" pitchFamily="34" charset="-128"/>
              </a:endParaRPr>
            </a:p>
          </p:txBody>
        </p:sp>
        <p:sp>
          <p:nvSpPr>
            <p:cNvPr id="33" name="1 つの角を切り取った四角形 32"/>
            <p:cNvSpPr/>
            <p:nvPr/>
          </p:nvSpPr>
          <p:spPr>
            <a:xfrm>
              <a:off x="727" y="1685"/>
              <a:ext cx="1532" cy="632"/>
            </a:xfrm>
            <a:prstGeom prst="snip1Rect">
              <a:avLst>
                <a:gd name="adj" fmla="val 3294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814"/>
            </a:p>
          </p:txBody>
        </p:sp>
        <p:sp>
          <p:nvSpPr>
            <p:cNvPr id="34" name="1 つの角を切り取った四角形 33"/>
            <p:cNvSpPr/>
            <p:nvPr/>
          </p:nvSpPr>
          <p:spPr>
            <a:xfrm rot="5400000" flipH="1">
              <a:off x="1856" y="2819"/>
              <a:ext cx="1530" cy="637"/>
            </a:xfrm>
            <a:prstGeom prst="snip1Rect">
              <a:avLst>
                <a:gd name="adj" fmla="val 32947"/>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814"/>
            </a:p>
          </p:txBody>
        </p:sp>
        <p:sp>
          <p:nvSpPr>
            <p:cNvPr id="35" name="正方形/長方形 34"/>
            <p:cNvSpPr/>
            <p:nvPr/>
          </p:nvSpPr>
          <p:spPr>
            <a:xfrm>
              <a:off x="730" y="2374"/>
              <a:ext cx="1526" cy="1524"/>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814">
                <a:solidFill>
                  <a:srgbClr val="FFFFFF"/>
                </a:solidFill>
                <a:latin typeface="Calibri" pitchFamily="34" charset="0"/>
                <a:ea typeface="ＭＳ Ｐゴシック" pitchFamily="34" charset="-128"/>
              </a:endParaRPr>
            </a:p>
          </p:txBody>
        </p:sp>
        <p:sp>
          <p:nvSpPr>
            <p:cNvPr id="12306" name="テキスト ボックス 36"/>
            <p:cNvSpPr txBox="1">
              <a:spLocks noChangeArrowheads="1"/>
            </p:cNvSpPr>
            <p:nvPr/>
          </p:nvSpPr>
          <p:spPr bwMode="auto">
            <a:xfrm>
              <a:off x="2944" y="3612"/>
              <a:ext cx="49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Score of </a:t>
              </a:r>
            </a:p>
            <a:p>
              <a:pPr eaLnBrk="1" hangingPunct="1"/>
              <a:r>
                <a:rPr lang="en-US" altLang="ja-JP" sz="1179">
                  <a:solidFill>
                    <a:schemeClr val="tx1"/>
                  </a:solidFill>
                </a:rPr>
                <a:t> Math.</a:t>
              </a:r>
              <a:endParaRPr lang="ja-JP" altLang="en-US" sz="1179">
                <a:solidFill>
                  <a:schemeClr val="tx1"/>
                </a:solidFill>
              </a:endParaRPr>
            </a:p>
          </p:txBody>
        </p:sp>
        <p:sp>
          <p:nvSpPr>
            <p:cNvPr id="12307" name="テキスト ボックス 37"/>
            <p:cNvSpPr txBox="1">
              <a:spLocks noChangeArrowheads="1"/>
            </p:cNvSpPr>
            <p:nvPr/>
          </p:nvSpPr>
          <p:spPr bwMode="auto">
            <a:xfrm>
              <a:off x="249" y="1706"/>
              <a:ext cx="54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Score of  Physics.</a:t>
              </a:r>
              <a:endParaRPr lang="ja-JP" altLang="en-US" sz="1179">
                <a:solidFill>
                  <a:schemeClr val="tx1"/>
                </a:solidFill>
              </a:endParaRPr>
            </a:p>
          </p:txBody>
        </p:sp>
        <p:sp>
          <p:nvSpPr>
            <p:cNvPr id="12308" name="テキスト ボックス 38"/>
            <p:cNvSpPr txBox="1">
              <a:spLocks noChangeArrowheads="1"/>
            </p:cNvSpPr>
            <p:nvPr/>
          </p:nvSpPr>
          <p:spPr bwMode="auto">
            <a:xfrm>
              <a:off x="393" y="1566"/>
              <a:ext cx="453"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100</a:t>
              </a:r>
              <a:endParaRPr lang="ja-JP" altLang="en-US" sz="1179">
                <a:solidFill>
                  <a:schemeClr val="tx1"/>
                </a:solidFill>
              </a:endParaRPr>
            </a:p>
          </p:txBody>
        </p:sp>
        <p:sp>
          <p:nvSpPr>
            <p:cNvPr id="12309" name="テキスト ボックス 40"/>
            <p:cNvSpPr txBox="1">
              <a:spLocks noChangeArrowheads="1"/>
            </p:cNvSpPr>
            <p:nvPr/>
          </p:nvSpPr>
          <p:spPr bwMode="auto">
            <a:xfrm>
              <a:off x="497" y="2470"/>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60</a:t>
              </a:r>
              <a:endParaRPr lang="ja-JP" altLang="en-US" sz="1179">
                <a:solidFill>
                  <a:schemeClr val="tx1"/>
                </a:solidFill>
              </a:endParaRPr>
            </a:p>
          </p:txBody>
        </p:sp>
        <p:sp>
          <p:nvSpPr>
            <p:cNvPr id="12310" name="テキスト ボックス 41"/>
            <p:cNvSpPr txBox="1">
              <a:spLocks noChangeArrowheads="1"/>
            </p:cNvSpPr>
            <p:nvPr/>
          </p:nvSpPr>
          <p:spPr bwMode="auto">
            <a:xfrm>
              <a:off x="1916" y="3929"/>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60</a:t>
              </a:r>
              <a:endParaRPr lang="ja-JP" altLang="en-US" sz="1179">
                <a:solidFill>
                  <a:schemeClr val="tx1"/>
                </a:solidFill>
              </a:endParaRPr>
            </a:p>
          </p:txBody>
        </p:sp>
        <p:sp>
          <p:nvSpPr>
            <p:cNvPr id="12311" name="テキスト ボックス 43"/>
            <p:cNvSpPr txBox="1">
              <a:spLocks noChangeArrowheads="1"/>
            </p:cNvSpPr>
            <p:nvPr/>
          </p:nvSpPr>
          <p:spPr bwMode="auto">
            <a:xfrm>
              <a:off x="2173" y="3937"/>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70</a:t>
              </a:r>
              <a:endParaRPr lang="ja-JP" altLang="en-US" sz="1179">
                <a:solidFill>
                  <a:schemeClr val="tx1"/>
                </a:solidFill>
              </a:endParaRPr>
            </a:p>
          </p:txBody>
        </p:sp>
        <p:sp>
          <p:nvSpPr>
            <p:cNvPr id="12312" name="テキスト ボックス 44"/>
            <p:cNvSpPr txBox="1">
              <a:spLocks noChangeArrowheads="1"/>
            </p:cNvSpPr>
            <p:nvPr/>
          </p:nvSpPr>
          <p:spPr bwMode="auto">
            <a:xfrm>
              <a:off x="489" y="2250"/>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70</a:t>
              </a:r>
              <a:endParaRPr lang="ja-JP" altLang="en-US" sz="1179">
                <a:solidFill>
                  <a:schemeClr val="tx1"/>
                </a:solidFill>
              </a:endParaRPr>
            </a:p>
          </p:txBody>
        </p:sp>
        <p:sp>
          <p:nvSpPr>
            <p:cNvPr id="12313" name="テキスト ボックス 45"/>
            <p:cNvSpPr txBox="1">
              <a:spLocks noChangeArrowheads="1"/>
            </p:cNvSpPr>
            <p:nvPr/>
          </p:nvSpPr>
          <p:spPr bwMode="auto">
            <a:xfrm>
              <a:off x="1036" y="3912"/>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20</a:t>
              </a:r>
              <a:endParaRPr lang="ja-JP" altLang="en-US" sz="1179">
                <a:solidFill>
                  <a:schemeClr val="tx1"/>
                </a:solidFill>
              </a:endParaRPr>
            </a:p>
          </p:txBody>
        </p:sp>
        <p:sp>
          <p:nvSpPr>
            <p:cNvPr id="12314" name="テキスト ボックス 46"/>
            <p:cNvSpPr txBox="1">
              <a:spLocks noChangeArrowheads="1"/>
            </p:cNvSpPr>
            <p:nvPr/>
          </p:nvSpPr>
          <p:spPr bwMode="auto">
            <a:xfrm>
              <a:off x="478" y="3378"/>
              <a:ext cx="2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20</a:t>
              </a:r>
              <a:endParaRPr lang="ja-JP" altLang="en-US" sz="1179">
                <a:solidFill>
                  <a:schemeClr val="tx1"/>
                </a:solidFill>
              </a:endParaRPr>
            </a:p>
          </p:txBody>
        </p:sp>
        <p:sp>
          <p:nvSpPr>
            <p:cNvPr id="12315" name="テキスト ボックス 47"/>
            <p:cNvSpPr txBox="1">
              <a:spLocks noChangeArrowheads="1"/>
            </p:cNvSpPr>
            <p:nvPr/>
          </p:nvSpPr>
          <p:spPr bwMode="auto">
            <a:xfrm>
              <a:off x="1465" y="3917"/>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40</a:t>
              </a:r>
              <a:endParaRPr lang="ja-JP" altLang="en-US" sz="1179">
                <a:solidFill>
                  <a:schemeClr val="tx1"/>
                </a:solidFill>
              </a:endParaRPr>
            </a:p>
          </p:txBody>
        </p:sp>
        <p:sp>
          <p:nvSpPr>
            <p:cNvPr id="12316" name="テキスト ボックス 48"/>
            <p:cNvSpPr txBox="1">
              <a:spLocks noChangeArrowheads="1"/>
            </p:cNvSpPr>
            <p:nvPr/>
          </p:nvSpPr>
          <p:spPr bwMode="auto">
            <a:xfrm>
              <a:off x="2381" y="3932"/>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80</a:t>
              </a:r>
              <a:endParaRPr lang="ja-JP" altLang="en-US" sz="1179">
                <a:solidFill>
                  <a:schemeClr val="tx1"/>
                </a:solidFill>
              </a:endParaRPr>
            </a:p>
          </p:txBody>
        </p:sp>
        <p:sp>
          <p:nvSpPr>
            <p:cNvPr id="12317" name="テキスト ボックス 49"/>
            <p:cNvSpPr txBox="1">
              <a:spLocks noChangeArrowheads="1"/>
            </p:cNvSpPr>
            <p:nvPr/>
          </p:nvSpPr>
          <p:spPr bwMode="auto">
            <a:xfrm>
              <a:off x="481" y="2920"/>
              <a:ext cx="26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40</a:t>
              </a:r>
              <a:endParaRPr lang="ja-JP" altLang="en-US" sz="1179">
                <a:solidFill>
                  <a:schemeClr val="tx1"/>
                </a:solidFill>
              </a:endParaRPr>
            </a:p>
          </p:txBody>
        </p:sp>
        <p:sp>
          <p:nvSpPr>
            <p:cNvPr id="12318" name="テキスト ボックス 50"/>
            <p:cNvSpPr txBox="1">
              <a:spLocks noChangeArrowheads="1"/>
            </p:cNvSpPr>
            <p:nvPr/>
          </p:nvSpPr>
          <p:spPr bwMode="auto">
            <a:xfrm>
              <a:off x="495" y="2019"/>
              <a:ext cx="26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80</a:t>
              </a:r>
              <a:endParaRPr lang="ja-JP" altLang="en-US" sz="1179">
                <a:solidFill>
                  <a:schemeClr val="tx1"/>
                </a:solidFill>
              </a:endParaRPr>
            </a:p>
          </p:txBody>
        </p:sp>
        <p:sp>
          <p:nvSpPr>
            <p:cNvPr id="12319" name="テキスト ボックス 51"/>
            <p:cNvSpPr txBox="1">
              <a:spLocks noChangeArrowheads="1"/>
            </p:cNvSpPr>
            <p:nvPr/>
          </p:nvSpPr>
          <p:spPr bwMode="auto">
            <a:xfrm>
              <a:off x="553" y="3917"/>
              <a:ext cx="26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0</a:t>
              </a:r>
              <a:endParaRPr lang="ja-JP" altLang="en-US" sz="1179">
                <a:solidFill>
                  <a:schemeClr val="tx1"/>
                </a:solidFill>
              </a:endParaRPr>
            </a:p>
          </p:txBody>
        </p:sp>
        <p:sp>
          <p:nvSpPr>
            <p:cNvPr id="12320" name="テキスト ボックス 52"/>
            <p:cNvSpPr txBox="1">
              <a:spLocks noChangeArrowheads="1"/>
            </p:cNvSpPr>
            <p:nvPr/>
          </p:nvSpPr>
          <p:spPr bwMode="auto">
            <a:xfrm>
              <a:off x="1372" y="1872"/>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(1)</a:t>
              </a:r>
              <a:endParaRPr lang="ja-JP" altLang="en-US" sz="1179">
                <a:solidFill>
                  <a:schemeClr val="tx1"/>
                </a:solidFill>
              </a:endParaRPr>
            </a:p>
          </p:txBody>
        </p:sp>
        <p:sp>
          <p:nvSpPr>
            <p:cNvPr id="12321" name="テキスト ボックス 55"/>
            <p:cNvSpPr txBox="1">
              <a:spLocks noChangeArrowheads="1"/>
            </p:cNvSpPr>
            <p:nvPr/>
          </p:nvSpPr>
          <p:spPr bwMode="auto">
            <a:xfrm>
              <a:off x="2090" y="1652"/>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(2)</a:t>
              </a:r>
              <a:endParaRPr lang="ja-JP" altLang="en-US" sz="1179">
                <a:solidFill>
                  <a:schemeClr val="tx1"/>
                </a:solidFill>
              </a:endParaRPr>
            </a:p>
          </p:txBody>
        </p:sp>
        <p:sp>
          <p:nvSpPr>
            <p:cNvPr id="12322" name="テキスト ボックス 56"/>
            <p:cNvSpPr txBox="1">
              <a:spLocks noChangeArrowheads="1"/>
            </p:cNvSpPr>
            <p:nvPr/>
          </p:nvSpPr>
          <p:spPr bwMode="auto">
            <a:xfrm>
              <a:off x="2798" y="231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(3)</a:t>
              </a:r>
              <a:endParaRPr lang="ja-JP" altLang="en-US" sz="1179">
                <a:solidFill>
                  <a:schemeClr val="tx1"/>
                </a:solidFill>
              </a:endParaRPr>
            </a:p>
          </p:txBody>
        </p:sp>
        <p:sp>
          <p:nvSpPr>
            <p:cNvPr id="12323" name="テキスト ボックス 57"/>
            <p:cNvSpPr txBox="1">
              <a:spLocks noChangeArrowheads="1"/>
            </p:cNvSpPr>
            <p:nvPr/>
          </p:nvSpPr>
          <p:spPr bwMode="auto">
            <a:xfrm>
              <a:off x="2306" y="210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(4)</a:t>
              </a:r>
              <a:endParaRPr lang="ja-JP" altLang="en-US" sz="1179">
                <a:solidFill>
                  <a:schemeClr val="tx1"/>
                </a:solidFill>
              </a:endParaRPr>
            </a:p>
          </p:txBody>
        </p:sp>
        <p:sp>
          <p:nvSpPr>
            <p:cNvPr id="12324" name="テキスト ボックス 58"/>
            <p:cNvSpPr txBox="1">
              <a:spLocks noChangeArrowheads="1"/>
            </p:cNvSpPr>
            <p:nvPr/>
          </p:nvSpPr>
          <p:spPr bwMode="auto">
            <a:xfrm>
              <a:off x="2594" y="1808"/>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(5)</a:t>
              </a:r>
              <a:endParaRPr lang="ja-JP" altLang="en-US" sz="1179">
                <a:solidFill>
                  <a:schemeClr val="tx1"/>
                </a:solidFill>
              </a:endParaRPr>
            </a:p>
          </p:txBody>
        </p:sp>
        <p:sp>
          <p:nvSpPr>
            <p:cNvPr id="12325" name="テキスト ボックス 59"/>
            <p:cNvSpPr txBox="1">
              <a:spLocks noChangeArrowheads="1"/>
            </p:cNvSpPr>
            <p:nvPr/>
          </p:nvSpPr>
          <p:spPr bwMode="auto">
            <a:xfrm>
              <a:off x="2492" y="2959"/>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(6)</a:t>
              </a:r>
              <a:endParaRPr lang="ja-JP" altLang="en-US" sz="1179">
                <a:solidFill>
                  <a:schemeClr val="tx1"/>
                </a:solidFill>
              </a:endParaRPr>
            </a:p>
          </p:txBody>
        </p:sp>
        <p:sp>
          <p:nvSpPr>
            <p:cNvPr id="12326" name="テキスト ボックス 60"/>
            <p:cNvSpPr txBox="1">
              <a:spLocks noChangeArrowheads="1"/>
            </p:cNvSpPr>
            <p:nvPr/>
          </p:nvSpPr>
          <p:spPr bwMode="auto">
            <a:xfrm>
              <a:off x="1394" y="2971"/>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(7)</a:t>
              </a:r>
              <a:endParaRPr lang="ja-JP" altLang="en-US" sz="1179">
                <a:solidFill>
                  <a:schemeClr val="tx1"/>
                </a:solidFill>
              </a:endParaRPr>
            </a:p>
          </p:txBody>
        </p:sp>
        <p:sp>
          <p:nvSpPr>
            <p:cNvPr id="12327" name="テキスト ボックス 37"/>
            <p:cNvSpPr txBox="1">
              <a:spLocks noChangeArrowheads="1"/>
            </p:cNvSpPr>
            <p:nvPr/>
          </p:nvSpPr>
          <p:spPr bwMode="auto">
            <a:xfrm>
              <a:off x="1493" y="1344"/>
              <a:ext cx="77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Average Score is 80.</a:t>
              </a:r>
            </a:p>
          </p:txBody>
        </p:sp>
        <p:sp>
          <p:nvSpPr>
            <p:cNvPr id="12328" name="テキスト ボックス 37"/>
            <p:cNvSpPr txBox="1">
              <a:spLocks noChangeArrowheads="1"/>
            </p:cNvSpPr>
            <p:nvPr/>
          </p:nvSpPr>
          <p:spPr bwMode="auto">
            <a:xfrm>
              <a:off x="2944" y="2523"/>
              <a:ext cx="499"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Average </a:t>
              </a:r>
            </a:p>
            <a:p>
              <a:pPr eaLnBrk="1" hangingPunct="1"/>
              <a:r>
                <a:rPr lang="en-US" altLang="ja-JP" sz="1179">
                  <a:solidFill>
                    <a:schemeClr val="tx1"/>
                  </a:solidFill>
                </a:rPr>
                <a:t>Score </a:t>
              </a:r>
            </a:p>
            <a:p>
              <a:pPr eaLnBrk="1" hangingPunct="1"/>
              <a:r>
                <a:rPr lang="en-US" altLang="ja-JP" sz="1179">
                  <a:solidFill>
                    <a:schemeClr val="tx1"/>
                  </a:solidFill>
                </a:rPr>
                <a:t>is 80.</a:t>
              </a:r>
            </a:p>
          </p:txBody>
        </p:sp>
        <p:sp>
          <p:nvSpPr>
            <p:cNvPr id="12329" name="正方形/長方形 34"/>
            <p:cNvSpPr>
              <a:spLocks noChangeArrowheads="1"/>
            </p:cNvSpPr>
            <p:nvPr/>
          </p:nvSpPr>
          <p:spPr bwMode="auto">
            <a:xfrm>
              <a:off x="2980" y="1295"/>
              <a:ext cx="363" cy="2957"/>
            </a:xfrm>
            <a:prstGeom prst="rect">
              <a:avLst/>
            </a:prstGeom>
            <a:solidFill>
              <a:srgbClr val="FE125B">
                <a:alpha val="39999"/>
              </a:srgbClr>
            </a:solidFill>
            <a:ln w="0" cap="rnd">
              <a:solidFill>
                <a:srgbClr val="FE125B"/>
              </a:solidFill>
              <a:prstDash val="sysDot"/>
              <a:miter lim="800000"/>
              <a:headEnd/>
              <a:tailEnd/>
            </a:ln>
          </p:spPr>
          <p:txBody>
            <a:bodyPr anchor="ctr"/>
            <a:lstStyle/>
            <a:p>
              <a:pPr algn="ctr"/>
              <a:endParaRPr lang="ja-JP" altLang="en-US" sz="1814">
                <a:solidFill>
                  <a:srgbClr val="FFFFFF"/>
                </a:solidFill>
                <a:latin typeface="Calibri" charset="0"/>
              </a:endParaRPr>
            </a:p>
          </p:txBody>
        </p:sp>
        <p:sp>
          <p:nvSpPr>
            <p:cNvPr id="12330" name="正方形/長方形 34"/>
            <p:cNvSpPr>
              <a:spLocks noChangeArrowheads="1"/>
            </p:cNvSpPr>
            <p:nvPr/>
          </p:nvSpPr>
          <p:spPr bwMode="auto">
            <a:xfrm>
              <a:off x="319" y="1287"/>
              <a:ext cx="363" cy="2969"/>
            </a:xfrm>
            <a:prstGeom prst="rect">
              <a:avLst/>
            </a:prstGeom>
            <a:solidFill>
              <a:srgbClr val="FE125B">
                <a:alpha val="39999"/>
              </a:srgbClr>
            </a:solidFill>
            <a:ln w="0" cap="rnd">
              <a:solidFill>
                <a:srgbClr val="FE125B"/>
              </a:solidFill>
              <a:prstDash val="sysDot"/>
              <a:miter lim="800000"/>
              <a:headEnd/>
              <a:tailEnd/>
            </a:ln>
          </p:spPr>
          <p:txBody>
            <a:bodyPr anchor="ctr"/>
            <a:lstStyle/>
            <a:p>
              <a:pPr algn="ctr"/>
              <a:endParaRPr lang="ja-JP" altLang="en-US" sz="1814">
                <a:solidFill>
                  <a:srgbClr val="FFFFFF"/>
                </a:solidFill>
                <a:latin typeface="Calibri" charset="0"/>
              </a:endParaRPr>
            </a:p>
          </p:txBody>
        </p:sp>
        <p:sp>
          <p:nvSpPr>
            <p:cNvPr id="12331" name="正方形/長方形 34"/>
            <p:cNvSpPr>
              <a:spLocks noChangeArrowheads="1"/>
            </p:cNvSpPr>
            <p:nvPr/>
          </p:nvSpPr>
          <p:spPr bwMode="auto">
            <a:xfrm>
              <a:off x="685" y="1292"/>
              <a:ext cx="2292" cy="350"/>
            </a:xfrm>
            <a:prstGeom prst="rect">
              <a:avLst/>
            </a:prstGeom>
            <a:solidFill>
              <a:srgbClr val="FE125B">
                <a:alpha val="39999"/>
              </a:srgbClr>
            </a:solidFill>
            <a:ln w="3175" cap="rnd">
              <a:solidFill>
                <a:srgbClr val="FE125B"/>
              </a:solidFill>
              <a:prstDash val="sysDot"/>
              <a:miter lim="800000"/>
              <a:headEnd/>
              <a:tailEnd/>
            </a:ln>
          </p:spPr>
          <p:txBody>
            <a:bodyPr anchor="ctr"/>
            <a:lstStyle/>
            <a:p>
              <a:pPr algn="ctr"/>
              <a:endParaRPr lang="ja-JP" altLang="en-US" sz="1814">
                <a:solidFill>
                  <a:srgbClr val="FFFFFF"/>
                </a:solidFill>
                <a:latin typeface="Calibri" charset="0"/>
              </a:endParaRPr>
            </a:p>
          </p:txBody>
        </p:sp>
        <p:sp>
          <p:nvSpPr>
            <p:cNvPr id="12332" name="正方形/長方形 34"/>
            <p:cNvSpPr>
              <a:spLocks noChangeArrowheads="1"/>
            </p:cNvSpPr>
            <p:nvPr/>
          </p:nvSpPr>
          <p:spPr bwMode="auto">
            <a:xfrm>
              <a:off x="685" y="3930"/>
              <a:ext cx="2292" cy="323"/>
            </a:xfrm>
            <a:prstGeom prst="rect">
              <a:avLst/>
            </a:prstGeom>
            <a:solidFill>
              <a:srgbClr val="FE125B">
                <a:alpha val="39999"/>
              </a:srgbClr>
            </a:solidFill>
            <a:ln w="3175" cap="rnd">
              <a:solidFill>
                <a:srgbClr val="FE125B"/>
              </a:solidFill>
              <a:prstDash val="sysDot"/>
              <a:miter lim="800000"/>
              <a:headEnd/>
              <a:tailEnd/>
            </a:ln>
          </p:spPr>
          <p:txBody>
            <a:bodyPr anchor="ctr"/>
            <a:lstStyle/>
            <a:p>
              <a:pPr algn="ctr"/>
              <a:endParaRPr lang="ja-JP" altLang="en-US" sz="1814">
                <a:solidFill>
                  <a:srgbClr val="FFFFFF"/>
                </a:solidFill>
                <a:latin typeface="Calibri" charset="0"/>
              </a:endParaRPr>
            </a:p>
          </p:txBody>
        </p:sp>
        <p:sp>
          <p:nvSpPr>
            <p:cNvPr id="12333" name="テキスト ボックス 39"/>
            <p:cNvSpPr txBox="1">
              <a:spLocks noChangeArrowheads="1"/>
            </p:cNvSpPr>
            <p:nvPr/>
          </p:nvSpPr>
          <p:spPr bwMode="auto">
            <a:xfrm>
              <a:off x="2814" y="3942"/>
              <a:ext cx="31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100</a:t>
              </a:r>
              <a:endParaRPr lang="ja-JP" altLang="en-US" sz="1179">
                <a:solidFill>
                  <a:schemeClr val="tx1"/>
                </a:solidFill>
              </a:endParaRPr>
            </a:p>
          </p:txBody>
        </p:sp>
        <p:sp>
          <p:nvSpPr>
            <p:cNvPr id="12334" name="テキスト ボックス 52"/>
            <p:cNvSpPr txBox="1">
              <a:spLocks noChangeArrowheads="1"/>
            </p:cNvSpPr>
            <p:nvPr/>
          </p:nvSpPr>
          <p:spPr bwMode="auto">
            <a:xfrm>
              <a:off x="340" y="1344"/>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(8)</a:t>
              </a:r>
              <a:endParaRPr lang="ja-JP" altLang="en-US" sz="1179">
                <a:solidFill>
                  <a:schemeClr val="tx1"/>
                </a:solidFill>
              </a:endParaRPr>
            </a:p>
          </p:txBody>
        </p:sp>
        <p:sp>
          <p:nvSpPr>
            <p:cNvPr id="12335" name="テキスト ボックス 52"/>
            <p:cNvSpPr txBox="1">
              <a:spLocks noChangeArrowheads="1"/>
            </p:cNvSpPr>
            <p:nvPr/>
          </p:nvSpPr>
          <p:spPr bwMode="auto">
            <a:xfrm>
              <a:off x="1927" y="4065"/>
              <a:ext cx="2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(9)</a:t>
              </a:r>
              <a:endParaRPr lang="ja-JP" altLang="en-US" sz="1179">
                <a:solidFill>
                  <a:schemeClr val="tx1"/>
                </a:solidFill>
              </a:endParaRPr>
            </a:p>
          </p:txBody>
        </p:sp>
        <p:sp>
          <p:nvSpPr>
            <p:cNvPr id="12336" name="テキスト ボックス 52"/>
            <p:cNvSpPr txBox="1">
              <a:spLocks noChangeArrowheads="1"/>
            </p:cNvSpPr>
            <p:nvPr/>
          </p:nvSpPr>
          <p:spPr bwMode="auto">
            <a:xfrm>
              <a:off x="3016" y="1797"/>
              <a:ext cx="28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179">
                  <a:solidFill>
                    <a:schemeClr val="tx1"/>
                  </a:solidFill>
                </a:rPr>
                <a:t>(10)</a:t>
              </a:r>
              <a:endParaRPr lang="ja-JP" altLang="en-US" sz="1179">
                <a:solidFill>
                  <a:schemeClr val="tx1"/>
                </a:solidFill>
              </a:endParaRPr>
            </a:p>
          </p:txBody>
        </p:sp>
      </p:grpSp>
      <p:sp>
        <p:nvSpPr>
          <p:cNvPr id="12293" name="サブタイトル 2"/>
          <p:cNvSpPr>
            <a:spLocks/>
          </p:cNvSpPr>
          <p:nvPr/>
        </p:nvSpPr>
        <p:spPr bwMode="auto">
          <a:xfrm>
            <a:off x="5128861" y="1326584"/>
            <a:ext cx="4064614" cy="4392612"/>
          </a:xfrm>
          <a:prstGeom prst="rect">
            <a:avLst/>
          </a:prstGeom>
          <a:noFill/>
          <a:ln w="9525">
            <a:noFill/>
            <a:miter lim="800000"/>
            <a:headEnd/>
            <a:tailEnd/>
          </a:ln>
        </p:spPr>
        <p:txBody>
          <a:bodyPr lIns="91400" tIns="45700" rIns="91400" bIns="45700"/>
          <a:lstStyle/>
          <a:p>
            <a:pPr>
              <a:lnSpc>
                <a:spcPct val="90000"/>
              </a:lnSpc>
              <a:spcBef>
                <a:spcPct val="20000"/>
              </a:spcBef>
              <a:buClr>
                <a:schemeClr val="hlink"/>
              </a:buClr>
              <a:buSzPct val="70000"/>
              <a:tabLst>
                <a:tab pos="723586" algn="l"/>
                <a:tab pos="1434477" algn="l"/>
                <a:tab pos="2424646" algn="l"/>
              </a:tabLst>
            </a:pPr>
            <a:r>
              <a:rPr lang="en-US" altLang="ja-JP" sz="1814"/>
              <a:t>Test Data from Equivalence Analysis</a:t>
            </a:r>
          </a:p>
          <a:p>
            <a:pPr>
              <a:lnSpc>
                <a:spcPct val="90000"/>
              </a:lnSpc>
              <a:spcBef>
                <a:spcPct val="20000"/>
              </a:spcBef>
              <a:buClr>
                <a:schemeClr val="hlink"/>
              </a:buClr>
              <a:buSzPct val="70000"/>
              <a:tabLst>
                <a:tab pos="723586" algn="l"/>
                <a:tab pos="1434477" algn="l"/>
                <a:tab pos="2424646" algn="l"/>
              </a:tabLst>
            </a:pPr>
            <a:endParaRPr lang="en-US" altLang="ja-JP" sz="1995"/>
          </a:p>
          <a:p>
            <a:pPr>
              <a:lnSpc>
                <a:spcPct val="90000"/>
              </a:lnSpc>
              <a:spcBef>
                <a:spcPct val="20000"/>
              </a:spcBef>
              <a:buClr>
                <a:schemeClr val="hlink"/>
              </a:buClr>
              <a:buSzPct val="70000"/>
              <a:tabLst>
                <a:tab pos="723586" algn="l"/>
                <a:tab pos="1434477" algn="l"/>
                <a:tab pos="2424646" algn="l"/>
              </a:tabLst>
            </a:pPr>
            <a:r>
              <a:rPr lang="en-US" altLang="ja-JP" sz="1995"/>
              <a:t>Score	Math.	Physics	Result</a:t>
            </a:r>
          </a:p>
          <a:p>
            <a:pPr>
              <a:lnSpc>
                <a:spcPct val="90000"/>
              </a:lnSpc>
              <a:spcBef>
                <a:spcPct val="20000"/>
              </a:spcBef>
              <a:buClr>
                <a:schemeClr val="hlink"/>
              </a:buClr>
              <a:buSzPct val="70000"/>
              <a:tabLst>
                <a:tab pos="723586" algn="l"/>
                <a:tab pos="1434477" algn="l"/>
                <a:tab pos="2424646" algn="l"/>
              </a:tabLst>
            </a:pPr>
            <a:r>
              <a:rPr lang="en-US" altLang="ja-JP" sz="1995"/>
              <a:t>(1)	55	85	Failed</a:t>
            </a:r>
          </a:p>
          <a:p>
            <a:pPr>
              <a:lnSpc>
                <a:spcPct val="90000"/>
              </a:lnSpc>
              <a:spcBef>
                <a:spcPct val="20000"/>
              </a:spcBef>
              <a:buClr>
                <a:schemeClr val="hlink"/>
              </a:buClr>
              <a:buSzPct val="70000"/>
              <a:tabLst>
                <a:tab pos="723586" algn="l"/>
                <a:tab pos="1434477" algn="l"/>
                <a:tab pos="2424646" algn="l"/>
              </a:tabLst>
            </a:pPr>
            <a:r>
              <a:rPr lang="en-US" altLang="ja-JP" sz="1995"/>
              <a:t>(2)	67	97	Passed</a:t>
            </a:r>
          </a:p>
          <a:p>
            <a:pPr>
              <a:lnSpc>
                <a:spcPct val="90000"/>
              </a:lnSpc>
              <a:spcBef>
                <a:spcPct val="20000"/>
              </a:spcBef>
              <a:buClr>
                <a:schemeClr val="hlink"/>
              </a:buClr>
              <a:buSzPct val="70000"/>
              <a:tabLst>
                <a:tab pos="723586" algn="l"/>
                <a:tab pos="1434477" algn="l"/>
                <a:tab pos="2424646" algn="l"/>
              </a:tabLst>
            </a:pPr>
            <a:r>
              <a:rPr lang="en-US" altLang="ja-JP" sz="1995"/>
              <a:t>(3)	96	68	Passed</a:t>
            </a:r>
          </a:p>
          <a:p>
            <a:pPr>
              <a:lnSpc>
                <a:spcPct val="90000"/>
              </a:lnSpc>
              <a:spcBef>
                <a:spcPct val="20000"/>
              </a:spcBef>
              <a:buClr>
                <a:schemeClr val="hlink"/>
              </a:buClr>
              <a:buSzPct val="70000"/>
              <a:tabLst>
                <a:tab pos="723586" algn="l"/>
                <a:tab pos="1434477" algn="l"/>
                <a:tab pos="2424646" algn="l"/>
              </a:tabLst>
            </a:pPr>
            <a:r>
              <a:rPr lang="en-US" altLang="ja-JP" sz="1995"/>
              <a:t>(4)	77	80	Passed</a:t>
            </a:r>
          </a:p>
          <a:p>
            <a:pPr>
              <a:lnSpc>
                <a:spcPct val="90000"/>
              </a:lnSpc>
              <a:spcBef>
                <a:spcPct val="20000"/>
              </a:spcBef>
              <a:buClr>
                <a:schemeClr val="hlink"/>
              </a:buClr>
              <a:buSzPct val="70000"/>
              <a:tabLst>
                <a:tab pos="723586" algn="l"/>
                <a:tab pos="1434477" algn="l"/>
                <a:tab pos="2424646" algn="l"/>
              </a:tabLst>
            </a:pPr>
            <a:r>
              <a:rPr lang="en-US" altLang="ja-JP" sz="1995"/>
              <a:t>(5)	85	92	Passed</a:t>
            </a:r>
          </a:p>
          <a:p>
            <a:pPr>
              <a:lnSpc>
                <a:spcPct val="90000"/>
              </a:lnSpc>
              <a:spcBef>
                <a:spcPct val="20000"/>
              </a:spcBef>
              <a:buClr>
                <a:schemeClr val="hlink"/>
              </a:buClr>
              <a:buSzPct val="70000"/>
              <a:tabLst>
                <a:tab pos="723586" algn="l"/>
                <a:tab pos="1434477" algn="l"/>
                <a:tab pos="2424646" algn="l"/>
              </a:tabLst>
            </a:pPr>
            <a:r>
              <a:rPr lang="en-US" altLang="ja-JP" sz="1995"/>
              <a:t>(6)	79	58	Failed</a:t>
            </a:r>
          </a:p>
          <a:p>
            <a:pPr>
              <a:lnSpc>
                <a:spcPct val="90000"/>
              </a:lnSpc>
              <a:spcBef>
                <a:spcPct val="20000"/>
              </a:spcBef>
              <a:buClr>
                <a:schemeClr val="hlink"/>
              </a:buClr>
              <a:buSzPct val="70000"/>
              <a:tabLst>
                <a:tab pos="723586" algn="l"/>
                <a:tab pos="1434477" algn="l"/>
                <a:tab pos="2424646" algn="l"/>
              </a:tabLst>
            </a:pPr>
            <a:r>
              <a:rPr lang="en-US" altLang="ja-JP" sz="1995"/>
              <a:t>(7)	52	58	Failed</a:t>
            </a:r>
          </a:p>
          <a:p>
            <a:pPr>
              <a:lnSpc>
                <a:spcPct val="90000"/>
              </a:lnSpc>
              <a:spcBef>
                <a:spcPct val="20000"/>
              </a:spcBef>
              <a:buClr>
                <a:schemeClr val="hlink"/>
              </a:buClr>
              <a:buSzPct val="70000"/>
              <a:tabLst>
                <a:tab pos="723586" algn="l"/>
                <a:tab pos="1434477" algn="l"/>
                <a:tab pos="2424646" algn="l"/>
              </a:tabLst>
            </a:pPr>
            <a:r>
              <a:rPr lang="en-US" altLang="ja-JP" sz="1995">
                <a:solidFill>
                  <a:srgbClr val="FE125B"/>
                </a:solidFill>
                <a:sym typeface="Wingdings" charset="0"/>
              </a:rPr>
              <a:t>(8)	15	</a:t>
            </a:r>
            <a:r>
              <a:rPr lang="en-US" altLang="ja-JP" sz="1995">
                <a:solidFill>
                  <a:srgbClr val="FE125B"/>
                </a:solidFill>
              </a:rPr>
              <a:t>120	Invalid</a:t>
            </a:r>
          </a:p>
          <a:p>
            <a:pPr>
              <a:lnSpc>
                <a:spcPct val="90000"/>
              </a:lnSpc>
              <a:spcBef>
                <a:spcPct val="20000"/>
              </a:spcBef>
              <a:buClr>
                <a:schemeClr val="hlink"/>
              </a:buClr>
              <a:buSzPct val="70000"/>
              <a:tabLst>
                <a:tab pos="723586" algn="l"/>
                <a:tab pos="1434477" algn="l"/>
                <a:tab pos="2424646" algn="l"/>
              </a:tabLst>
            </a:pPr>
            <a:r>
              <a:rPr lang="en-US" altLang="ja-JP" sz="1995">
                <a:solidFill>
                  <a:srgbClr val="FE125B"/>
                </a:solidFill>
              </a:rPr>
              <a:t>(9)	68	 -66	Invalid</a:t>
            </a:r>
          </a:p>
          <a:p>
            <a:pPr>
              <a:lnSpc>
                <a:spcPct val="90000"/>
              </a:lnSpc>
              <a:spcBef>
                <a:spcPct val="20000"/>
              </a:spcBef>
              <a:buClr>
                <a:schemeClr val="hlink"/>
              </a:buClr>
              <a:buSzPct val="70000"/>
              <a:tabLst>
                <a:tab pos="723586" algn="l"/>
                <a:tab pos="1434477" algn="l"/>
                <a:tab pos="2424646" algn="l"/>
              </a:tabLst>
            </a:pPr>
            <a:r>
              <a:rPr lang="en-US" altLang="ja-JP" sz="1995">
                <a:solidFill>
                  <a:srgbClr val="FE125B"/>
                </a:solidFill>
              </a:rPr>
              <a:t>(10) 118	 85	Invalid</a:t>
            </a:r>
          </a:p>
        </p:txBody>
      </p:sp>
      <p:sp>
        <p:nvSpPr>
          <p:cNvPr id="2" name="Slide Number Placeholder 1">
            <a:extLst>
              <a:ext uri="{FF2B5EF4-FFF2-40B4-BE49-F238E27FC236}">
                <a16:creationId xmlns:a16="http://schemas.microsoft.com/office/drawing/2014/main" xmlns="" id="{5D9ABF02-5329-4CAE-9A67-B3A7469E1DDF}"/>
              </a:ext>
            </a:extLst>
          </p:cNvPr>
          <p:cNvSpPr>
            <a:spLocks noGrp="1"/>
          </p:cNvSpPr>
          <p:nvPr>
            <p:ph type="sldNum" sz="quarter" idx="12"/>
          </p:nvPr>
        </p:nvSpPr>
        <p:spPr/>
        <p:txBody>
          <a:bodyPr/>
          <a:lstStyle/>
          <a:p>
            <a:fld id="{11F88B7E-86B8-4862-842E-2DB840C1EC76}" type="slidenum">
              <a:rPr lang="zh-CN" altLang="en-US" smtClean="0"/>
              <a:t>23</a:t>
            </a:fld>
            <a:endParaRPr lang="zh-CN" altLang="en-US"/>
          </a:p>
        </p:txBody>
      </p:sp>
    </p:spTree>
    <p:extLst>
      <p:ext uri="{BB962C8B-B14F-4D97-AF65-F5344CB8AC3E}">
        <p14:creationId xmlns:p14="http://schemas.microsoft.com/office/powerpoint/2010/main" val="3141685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タイトル 1"/>
          <p:cNvSpPr>
            <a:spLocks noGrp="1"/>
          </p:cNvSpPr>
          <p:nvPr>
            <p:ph type="title"/>
          </p:nvPr>
        </p:nvSpPr>
        <p:spPr/>
        <p:txBody>
          <a:bodyPr>
            <a:normAutofit/>
          </a:bodyPr>
          <a:lstStyle/>
          <a:p>
            <a:pPr eaLnBrk="1" hangingPunct="1">
              <a:defRPr/>
            </a:pPr>
            <a:r>
              <a:rPr lang="en-US" altLang="ja-JP" sz="3200"/>
              <a:t>Bảng quyết định cho “Examination Judgement”</a:t>
            </a:r>
            <a:endParaRPr lang="ja-JP" altLang="en-US" sz="2902">
              <a:latin typeface="Helvetica" pitchFamily="34"/>
              <a:ea typeface="ＭＳ Ｐゴシック" pitchFamily="34" charset="-128"/>
            </a:endParaRPr>
          </a:p>
        </p:txBody>
      </p:sp>
      <p:sp>
        <p:nvSpPr>
          <p:cNvPr id="3" name="コンテンツ プレースホルダ 2"/>
          <p:cNvSpPr>
            <a:spLocks noGrp="1"/>
          </p:cNvSpPr>
          <p:nvPr>
            <p:ph idx="1"/>
          </p:nvPr>
        </p:nvSpPr>
        <p:spPr>
          <a:xfrm>
            <a:off x="276393" y="1280353"/>
            <a:ext cx="8591213" cy="3570076"/>
          </a:xfrm>
        </p:spPr>
        <p:txBody>
          <a:bodyPr/>
          <a:lstStyle/>
          <a:p>
            <a:pPr marL="0" indent="0">
              <a:buNone/>
              <a:tabLst>
                <a:tab pos="1339268" algn="l"/>
                <a:tab pos="2240577" algn="l"/>
                <a:tab pos="3141884" algn="l"/>
                <a:tab pos="4032086" algn="l"/>
                <a:tab pos="4933395" algn="l"/>
                <a:tab pos="5822008" algn="l"/>
                <a:tab pos="6810590" algn="l"/>
                <a:tab pos="7711899" algn="l"/>
              </a:tabLst>
            </a:pPr>
            <a:r>
              <a:rPr lang="en-US" altLang="ja-JP" sz="1632">
                <a:latin typeface="Helvetica" charset="0"/>
                <a:cs typeface="Helvetica" charset="0"/>
              </a:rPr>
              <a:t>Condition1: Mathematics score=&gt;70</a:t>
            </a:r>
          </a:p>
          <a:p>
            <a:pPr marL="0" indent="0">
              <a:buNone/>
              <a:tabLst>
                <a:tab pos="1339268" algn="l"/>
                <a:tab pos="2240577" algn="l"/>
                <a:tab pos="3141884" algn="l"/>
                <a:tab pos="4032086" algn="l"/>
                <a:tab pos="4933395" algn="l"/>
                <a:tab pos="5822008" algn="l"/>
                <a:tab pos="6810590" algn="l"/>
                <a:tab pos="7711899" algn="l"/>
              </a:tabLst>
            </a:pPr>
            <a:r>
              <a:rPr lang="en-US" altLang="ja-JP" sz="1632">
                <a:latin typeface="Helvetica" charset="0"/>
                <a:cs typeface="Helvetica" charset="0"/>
              </a:rPr>
              <a:t>Condition2: Physics score=&gt;70</a:t>
            </a:r>
          </a:p>
          <a:p>
            <a:pPr marL="0" indent="0">
              <a:buNone/>
              <a:tabLst>
                <a:tab pos="1339268" algn="l"/>
                <a:tab pos="2240577" algn="l"/>
                <a:tab pos="3141884" algn="l"/>
                <a:tab pos="4032086" algn="l"/>
                <a:tab pos="4933395" algn="l"/>
                <a:tab pos="5822008" algn="l"/>
                <a:tab pos="6810590" algn="l"/>
                <a:tab pos="7711899" algn="l"/>
              </a:tabLst>
            </a:pPr>
            <a:r>
              <a:rPr lang="en-US" altLang="ja-JP" sz="1632">
                <a:latin typeface="Helvetica" charset="0"/>
                <a:cs typeface="Helvetica" charset="0"/>
              </a:rPr>
              <a:t>Condition3: Average of Mathematics, and Physics =&gt;80</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TC5</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TC4</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TC3</a:t>
            </a:r>
            <a:r>
              <a:rPr lang="en-US" altLang="ja-JP" sz="1451" b="1">
                <a:solidFill>
                  <a:schemeClr val="tx2"/>
                </a:solidFill>
                <a:latin typeface="Helvetica" charset="0"/>
                <a:cs typeface="ＭＳ Ｐゴシック" charset="0"/>
              </a:rPr>
              <a:t>-</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TC6</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TC2</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TC1</a:t>
            </a:r>
            <a:r>
              <a:rPr lang="en-US" altLang="ja-JP" sz="1451">
                <a:latin typeface="Helvetica" charset="0"/>
                <a:cs typeface="ＭＳ Ｐゴシック" charset="0"/>
              </a:rPr>
              <a:t>----------</a:t>
            </a:r>
            <a:r>
              <a:rPr lang="en-US" altLang="ja-JP" sz="1451" b="1">
                <a:solidFill>
                  <a:srgbClr val="FF3300"/>
                </a:solidFill>
                <a:latin typeface="Helvetica" charset="0"/>
                <a:cs typeface="ＭＳ Ｐゴシック" charset="0"/>
              </a:rPr>
              <a:t>TCNG</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TC7</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Condition1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solidFill>
                  <a:srgbClr val="FF3399"/>
                </a:solidFill>
                <a:latin typeface="Helvetica" charset="0"/>
                <a:cs typeface="Helvetica" charset="0"/>
              </a:rPr>
              <a:t> </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FF3300"/>
                </a:solidFill>
                <a:latin typeface="Helvetica" charset="0"/>
                <a:cs typeface="Helvetica"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Condition2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FF3300"/>
                </a:solidFill>
                <a:latin typeface="Helvetica" charset="0"/>
                <a:cs typeface="Helvetica"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Condition3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chemeClr val="tx2"/>
                </a:solidFill>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088" b="1">
                <a:solidFill>
                  <a:srgbClr val="FF3300"/>
                </a:solidFill>
                <a:latin typeface="Helvetica" charset="0"/>
                <a:cs typeface="Helvetica" charset="0"/>
              </a:rPr>
              <a:t>True(none)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“Passed”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 ---</a:t>
            </a:r>
            <a:r>
              <a:rPr lang="en-US" altLang="ja-JP" sz="1451">
                <a:latin typeface="Helvetica" charset="0"/>
                <a:cs typeface="Helvetica" charset="0"/>
              </a:rPr>
              <a:t>	</a:t>
            </a:r>
            <a:r>
              <a:rPr lang="en-US" altLang="ja-JP" sz="1451" b="1">
                <a:solidFill>
                  <a:srgbClr val="FF3300"/>
                </a:solidFill>
                <a:latin typeface="Helvetica" charset="0"/>
                <a:cs typeface="Helvetica" charset="0"/>
              </a:rPr>
              <a:t> N/A</a:t>
            </a:r>
            <a:r>
              <a:rPr lang="en-US" altLang="ja-JP" sz="1451">
                <a:latin typeface="Helvetica" charset="0"/>
                <a:cs typeface="Helvetica" charset="0"/>
              </a:rPr>
              <a:t>	  --</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“Failed”	  </a:t>
            </a:r>
            <a:r>
              <a:rPr lang="en-US" altLang="ja-JP" sz="1451" b="1">
                <a:solidFill>
                  <a:srgbClr val="0000FF"/>
                </a:solidFill>
                <a:latin typeface="Helvetica" charset="0"/>
                <a:cs typeface="ＭＳ Ｐゴシック" charset="0"/>
              </a:rPr>
              <a:t>---</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 ---</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FF3300"/>
                </a:solidFill>
                <a:latin typeface="Helvetica" charset="0"/>
                <a:cs typeface="Helvetica" charset="0"/>
              </a:rPr>
              <a:t>N/A</a:t>
            </a:r>
            <a:r>
              <a:rPr lang="en-US" altLang="ja-JP" sz="1451" b="1">
                <a:solidFill>
                  <a:srgbClr val="FFFF9E"/>
                </a:solidFill>
                <a:latin typeface="Helvetica" charset="0"/>
                <a:cs typeface="Helvetica" charset="0"/>
              </a:rPr>
              <a:t>	 </a:t>
            </a:r>
            <a:r>
              <a:rPr lang="en-US" altLang="ja-JP" sz="1451" b="1">
                <a:solidFill>
                  <a:srgbClr val="0000FF"/>
                </a:solidFill>
                <a:latin typeface="Helvetica" charset="0"/>
                <a:cs typeface="ＭＳ Ｐゴシック" charset="0"/>
              </a:rPr>
              <a:t>Yes</a:t>
            </a:r>
          </a:p>
        </p:txBody>
      </p:sp>
      <p:sp>
        <p:nvSpPr>
          <p:cNvPr id="2" name="Slide Number Placeholder 1">
            <a:extLst>
              <a:ext uri="{FF2B5EF4-FFF2-40B4-BE49-F238E27FC236}">
                <a16:creationId xmlns:a16="http://schemas.microsoft.com/office/drawing/2014/main" xmlns="" id="{69FBBAE1-B45D-46F6-B847-452FB29F89E5}"/>
              </a:ext>
            </a:extLst>
          </p:cNvPr>
          <p:cNvSpPr>
            <a:spLocks noGrp="1"/>
          </p:cNvSpPr>
          <p:nvPr>
            <p:ph type="sldNum" sz="quarter" idx="12"/>
          </p:nvPr>
        </p:nvSpPr>
        <p:spPr/>
        <p:txBody>
          <a:bodyPr/>
          <a:lstStyle/>
          <a:p>
            <a:fld id="{11F88B7E-86B8-4862-842E-2DB840C1EC76}" type="slidenum">
              <a:rPr lang="zh-CN" altLang="en-US" smtClean="0"/>
              <a:t>24</a:t>
            </a:fld>
            <a:endParaRPr lang="zh-CN" altLang="en-US"/>
          </a:p>
        </p:txBody>
      </p:sp>
    </p:spTree>
    <p:extLst>
      <p:ext uri="{BB962C8B-B14F-4D97-AF65-F5344CB8AC3E}">
        <p14:creationId xmlns:p14="http://schemas.microsoft.com/office/powerpoint/2010/main" val="3460027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p:txBody>
          <a:bodyPr>
            <a:normAutofit/>
          </a:bodyPr>
          <a:lstStyle/>
          <a:p>
            <a:r>
              <a:rPr lang="en-US" altLang="ja-JP" sz="3200"/>
              <a:t>Bảng quyết định cho “Examination Judgement”</a:t>
            </a:r>
            <a:endParaRPr lang="ja-JP" altLang="en-US" sz="2902"/>
          </a:p>
        </p:txBody>
      </p:sp>
      <p:sp>
        <p:nvSpPr>
          <p:cNvPr id="10243" name="コンテンツ プレースホルダ 2"/>
          <p:cNvSpPr>
            <a:spLocks noGrp="1"/>
          </p:cNvSpPr>
          <p:nvPr>
            <p:ph idx="1"/>
          </p:nvPr>
        </p:nvSpPr>
        <p:spPr/>
        <p:txBody>
          <a:bodyPr>
            <a:normAutofit/>
          </a:bodyPr>
          <a:lstStyle/>
          <a:p>
            <a:r>
              <a:rPr lang="en-US" altLang="ja-JP" sz="2539"/>
              <a:t>Dữ liệu vào không hợp lệ (integer)</a:t>
            </a:r>
          </a:p>
          <a:p>
            <a:pPr lvl="1"/>
            <a:r>
              <a:rPr lang="en-US" altLang="ja-JP" sz="1814"/>
              <a:t>Condition1: Mathematics score = valid that means “0=&lt; the score =&lt; 100”</a:t>
            </a:r>
          </a:p>
          <a:p>
            <a:pPr lvl="1"/>
            <a:r>
              <a:rPr lang="en-US" altLang="ja-JP" sz="1814"/>
              <a:t>Condition2: Physics score = valid that means “0=&lt; the score =&lt; 100”</a:t>
            </a:r>
          </a:p>
          <a:p>
            <a:pPr marL="0" indent="0">
              <a:buNone/>
            </a:pPr>
            <a:r>
              <a:rPr lang="en-US" altLang="ja-JP" sz="2086"/>
              <a:t>--------------------------------</a:t>
            </a:r>
            <a:r>
              <a:rPr lang="en-US" altLang="ja-JP" sz="2086">
                <a:solidFill>
                  <a:srgbClr val="0000FF"/>
                </a:solidFill>
              </a:rPr>
              <a:t>TCI1</a:t>
            </a:r>
            <a:r>
              <a:rPr lang="en-US" altLang="ja-JP" sz="2086"/>
              <a:t>----------</a:t>
            </a:r>
            <a:r>
              <a:rPr lang="en-US" altLang="ja-JP" sz="2086">
                <a:solidFill>
                  <a:srgbClr val="0000FF"/>
                </a:solidFill>
              </a:rPr>
              <a:t>TCI2</a:t>
            </a:r>
            <a:r>
              <a:rPr lang="en-US" altLang="ja-JP" sz="2086"/>
              <a:t>--------</a:t>
            </a:r>
            <a:r>
              <a:rPr lang="en-US" altLang="ja-JP" sz="2086">
                <a:solidFill>
                  <a:srgbClr val="0000FF"/>
                </a:solidFill>
              </a:rPr>
              <a:t>TCI3</a:t>
            </a:r>
            <a:r>
              <a:rPr lang="en-US" altLang="ja-JP" sz="2086"/>
              <a:t>----------</a:t>
            </a:r>
            <a:r>
              <a:rPr lang="en-US" altLang="ja-JP" sz="2086">
                <a:solidFill>
                  <a:srgbClr val="FF0000"/>
                </a:solidFill>
              </a:rPr>
              <a:t>TCI4</a:t>
            </a:r>
            <a:r>
              <a:rPr lang="en-US" altLang="ja-JP" sz="2086"/>
              <a:t>--------</a:t>
            </a:r>
          </a:p>
          <a:p>
            <a:pPr marL="0" indent="0">
              <a:buNone/>
            </a:pPr>
            <a:r>
              <a:rPr lang="en-US" altLang="ja-JP" sz="2086"/>
              <a:t>          Condition1	    </a:t>
            </a:r>
            <a:r>
              <a:rPr lang="en-US" altLang="ja-JP" sz="2086">
                <a:solidFill>
                  <a:srgbClr val="0000FF"/>
                </a:solidFill>
              </a:rPr>
              <a:t>Valid</a:t>
            </a:r>
            <a:r>
              <a:rPr lang="en-US" altLang="ja-JP" sz="2086"/>
              <a:t>	</a:t>
            </a:r>
            <a:r>
              <a:rPr lang="en-US" altLang="ja-JP" sz="2086">
                <a:solidFill>
                  <a:srgbClr val="0000FF"/>
                </a:solidFill>
              </a:rPr>
              <a:t>Invalid</a:t>
            </a:r>
            <a:r>
              <a:rPr lang="en-US" altLang="ja-JP" sz="2086"/>
              <a:t>	    </a:t>
            </a:r>
            <a:r>
              <a:rPr lang="en-US" altLang="ja-JP" sz="2086">
                <a:solidFill>
                  <a:srgbClr val="0000FF"/>
                </a:solidFill>
              </a:rPr>
              <a:t>Valid</a:t>
            </a:r>
            <a:r>
              <a:rPr lang="en-US" altLang="ja-JP" sz="2086"/>
              <a:t>		</a:t>
            </a:r>
            <a:r>
              <a:rPr lang="en-US" altLang="ja-JP" sz="2086">
                <a:solidFill>
                  <a:srgbClr val="FF0000"/>
                </a:solidFill>
              </a:rPr>
              <a:t>Invalid</a:t>
            </a:r>
          </a:p>
          <a:p>
            <a:pPr marL="0" indent="0">
              <a:buNone/>
            </a:pPr>
            <a:r>
              <a:rPr lang="en-US" altLang="ja-JP" sz="2086"/>
              <a:t>          Condition2	    </a:t>
            </a:r>
            <a:r>
              <a:rPr lang="en-US" altLang="ja-JP" sz="2086">
                <a:solidFill>
                  <a:srgbClr val="0000FF"/>
                </a:solidFill>
              </a:rPr>
              <a:t>Valid</a:t>
            </a:r>
            <a:r>
              <a:rPr lang="en-US" altLang="ja-JP" sz="2086"/>
              <a:t> 	</a:t>
            </a:r>
            <a:r>
              <a:rPr lang="en-US" altLang="ja-JP" sz="2086">
                <a:solidFill>
                  <a:srgbClr val="0000FF"/>
                </a:solidFill>
              </a:rPr>
              <a:t>Valid</a:t>
            </a:r>
            <a:r>
              <a:rPr lang="en-US" altLang="ja-JP" sz="2086"/>
              <a:t> 	    </a:t>
            </a:r>
            <a:r>
              <a:rPr lang="en-US" altLang="ja-JP" sz="2086">
                <a:solidFill>
                  <a:srgbClr val="0000FF"/>
                </a:solidFill>
              </a:rPr>
              <a:t>Invalid</a:t>
            </a:r>
            <a:r>
              <a:rPr lang="en-US" altLang="ja-JP" sz="2086"/>
              <a:t>	</a:t>
            </a:r>
            <a:r>
              <a:rPr lang="en-US" altLang="ja-JP" sz="2086">
                <a:solidFill>
                  <a:srgbClr val="FF0000"/>
                </a:solidFill>
              </a:rPr>
              <a:t>Invalid</a:t>
            </a:r>
            <a:r>
              <a:rPr lang="en-US" altLang="ja-JP" sz="2086"/>
              <a:t>     ----------------------------------------------------------------------------------------</a:t>
            </a:r>
          </a:p>
          <a:p>
            <a:pPr marL="0" indent="0">
              <a:buNone/>
            </a:pPr>
            <a:r>
              <a:rPr lang="en-US" altLang="ja-JP" sz="2086"/>
              <a:t>   “Normal results”	     Yes	 	--- 	      ---	              ---</a:t>
            </a:r>
          </a:p>
          <a:p>
            <a:pPr marL="0" indent="0">
              <a:buNone/>
            </a:pPr>
            <a:r>
              <a:rPr lang="en-US" altLang="ja-JP" sz="2086"/>
              <a:t>   “Error message math”     ---	 	Yes 	      ---	  Yes</a:t>
            </a:r>
          </a:p>
          <a:p>
            <a:pPr marL="0" indent="0">
              <a:buNone/>
            </a:pPr>
            <a:r>
              <a:rPr lang="en-US" altLang="ja-JP" sz="2086"/>
              <a:t>   “Error message phys”	     ---		---	      Yes 	  Yes</a:t>
            </a:r>
          </a:p>
          <a:p>
            <a:pPr marL="0" indent="0">
              <a:buNone/>
            </a:pPr>
            <a:endParaRPr lang="en-US" altLang="ja-JP" sz="1814"/>
          </a:p>
          <a:p>
            <a:pPr marL="0" indent="0">
              <a:buNone/>
            </a:pPr>
            <a:r>
              <a:rPr lang="vi-VN" altLang="ja-JP" sz="1814">
                <a:latin typeface="Calibri" panose="020F0502020204030204" pitchFamily="34" charset="0"/>
                <a:cs typeface="Calibri" panose="020F0502020204030204" pitchFamily="34" charset="0"/>
              </a:rPr>
              <a:t>Nếu cả điểm toán và điểm vật lý đều không hợp lệ, hai thông báo sẽ được xuất ra. </a:t>
            </a:r>
            <a:r>
              <a:rPr lang="en-US" altLang="ja-JP" sz="1814">
                <a:latin typeface="Calibri" panose="020F0502020204030204" pitchFamily="34" charset="0"/>
                <a:cs typeface="Calibri" panose="020F0502020204030204" pitchFamily="34" charset="0"/>
              </a:rPr>
              <a:t>Đây có phải là một đặc tả chính xác </a:t>
            </a:r>
            <a:r>
              <a:rPr lang="vi-VN" altLang="ja-JP" sz="1814">
                <a:latin typeface="Calibri" panose="020F0502020204030204" pitchFamily="34" charset="0"/>
                <a:cs typeface="Calibri" panose="020F0502020204030204" pitchFamily="34" charset="0"/>
              </a:rPr>
              <a:t>không? </a:t>
            </a:r>
            <a:r>
              <a:rPr lang="en-US" altLang="ja-JP" sz="1814">
                <a:latin typeface="Calibri" panose="020F0502020204030204" pitchFamily="34" charset="0"/>
                <a:cs typeface="Calibri" panose="020F0502020204030204" pitchFamily="34" charset="0"/>
              </a:rPr>
              <a:t>H</a:t>
            </a:r>
            <a:r>
              <a:rPr lang="vi-VN" altLang="ja-JP" sz="1814">
                <a:latin typeface="Calibri" panose="020F0502020204030204" pitchFamily="34" charset="0"/>
                <a:cs typeface="Calibri" panose="020F0502020204030204" pitchFamily="34" charset="0"/>
              </a:rPr>
              <a:t>ãy xác nhận nó?</a:t>
            </a:r>
            <a:endParaRPr lang="en-US" altLang="ja-JP" sz="1814">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xmlns="" id="{8AA36FC9-05EE-4097-99F8-5844639F2BAF}"/>
              </a:ext>
            </a:extLst>
          </p:cNvPr>
          <p:cNvSpPr>
            <a:spLocks noGrp="1"/>
          </p:cNvSpPr>
          <p:nvPr>
            <p:ph type="sldNum" sz="quarter" idx="12"/>
          </p:nvPr>
        </p:nvSpPr>
        <p:spPr/>
        <p:txBody>
          <a:bodyPr/>
          <a:lstStyle/>
          <a:p>
            <a:fld id="{11F88B7E-86B8-4862-842E-2DB840C1EC76}" type="slidenum">
              <a:rPr lang="zh-CN" altLang="en-US" smtClean="0"/>
              <a:t>25</a:t>
            </a:fld>
            <a:endParaRPr lang="zh-CN" altLang="en-US"/>
          </a:p>
        </p:txBody>
      </p:sp>
    </p:spTree>
    <p:extLst>
      <p:ext uri="{BB962C8B-B14F-4D97-AF65-F5344CB8AC3E}">
        <p14:creationId xmlns:p14="http://schemas.microsoft.com/office/powerpoint/2010/main" val="868106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sz="3627"/>
              <a:t>2.2. Các kỹ thuật kiểm thử hộp đen</a:t>
            </a:r>
            <a:br>
              <a:rPr lang="en-US" altLang="ja-JP" sz="3627"/>
            </a:br>
            <a:r>
              <a:rPr lang="en-GB"/>
              <a:t>2.2.4. Kiểm thử cho Use case</a:t>
            </a:r>
          </a:p>
        </p:txBody>
      </p:sp>
      <p:sp>
        <p:nvSpPr>
          <p:cNvPr id="3" name="Content Placeholder 2"/>
          <p:cNvSpPr>
            <a:spLocks noGrp="1"/>
          </p:cNvSpPr>
          <p:nvPr>
            <p:ph idx="1"/>
          </p:nvPr>
        </p:nvSpPr>
        <p:spPr/>
        <p:txBody>
          <a:bodyPr/>
          <a:lstStyle/>
          <a:p>
            <a:r>
              <a:rPr lang="en-GB"/>
              <a:t>???</a:t>
            </a:r>
          </a:p>
          <a:p>
            <a:r>
              <a:rPr lang="en-GB"/>
              <a:t>Ví dụ. Bảng quyết định cho Login</a:t>
            </a:r>
          </a:p>
          <a:p>
            <a:pPr lvl="1"/>
            <a:r>
              <a:rPr lang="en-GB"/>
              <a:t>Các điều kiện</a:t>
            </a:r>
          </a:p>
          <a:p>
            <a:pPr lvl="2"/>
            <a:r>
              <a:rPr lang="en-GB"/>
              <a:t>???</a:t>
            </a:r>
          </a:p>
          <a:p>
            <a:pPr lvl="1"/>
            <a:r>
              <a:rPr lang="en-GB"/>
              <a:t>Các kết quả</a:t>
            </a:r>
          </a:p>
          <a:p>
            <a:pPr lvl="2"/>
            <a:r>
              <a:rPr lang="en-GB"/>
              <a:t>???</a:t>
            </a:r>
          </a:p>
          <a:p>
            <a:r>
              <a:rPr lang="en-GB"/>
              <a:t>Ví dụ. Phân tích giá trị biên</a:t>
            </a:r>
          </a:p>
          <a:p>
            <a:pPr lvl="1"/>
            <a:r>
              <a:rPr lang="en-GB"/>
              <a:t>?</a:t>
            </a:r>
          </a:p>
        </p:txBody>
      </p:sp>
      <p:sp>
        <p:nvSpPr>
          <p:cNvPr id="5" name="Slide Number Placeholder 4"/>
          <p:cNvSpPr>
            <a:spLocks noGrp="1"/>
          </p:cNvSpPr>
          <p:nvPr>
            <p:ph type="sldNum" sz="quarter" idx="12"/>
          </p:nvPr>
        </p:nvSpPr>
        <p:spPr/>
        <p:txBody>
          <a:bodyPr/>
          <a:lstStyle/>
          <a:p>
            <a:pPr>
              <a:defRPr/>
            </a:pPr>
            <a:fld id="{6C8A8896-DC4C-4549-A40F-510C76DB3463}" type="slidenum">
              <a:rPr lang="en-US"/>
              <a:pPr>
                <a:defRPr/>
              </a:pPr>
              <a:t>26</a:t>
            </a:fld>
            <a:endParaRPr lang="en-US" dirty="0"/>
          </a:p>
        </p:txBody>
      </p:sp>
    </p:spTree>
    <p:extLst>
      <p:ext uri="{BB962C8B-B14F-4D97-AF65-F5344CB8AC3E}">
        <p14:creationId xmlns:p14="http://schemas.microsoft.com/office/powerpoint/2010/main" val="28379571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ja-JP"/>
              <a:t>Các trường hợp kiểm thử cho “Log in”</a:t>
            </a:r>
            <a:endParaRPr lang="ja-JP" altLang="en-US"/>
          </a:p>
        </p:txBody>
      </p:sp>
      <p:sp>
        <p:nvSpPr>
          <p:cNvPr id="91139" name="Rectangle 3"/>
          <p:cNvSpPr>
            <a:spLocks noGrp="1" noChangeArrowheads="1"/>
          </p:cNvSpPr>
          <p:nvPr>
            <p:ph idx="1"/>
          </p:nvPr>
        </p:nvSpPr>
        <p:spPr/>
        <p:txBody>
          <a:bodyPr>
            <a:normAutofit lnSpcReduction="10000"/>
          </a:bodyPr>
          <a:lstStyle/>
          <a:p>
            <a:r>
              <a:rPr lang="en-US" altLang="ja-JP"/>
              <a:t>“Thành công”</a:t>
            </a:r>
          </a:p>
          <a:p>
            <a:pPr lvl="1"/>
            <a:r>
              <a:rPr lang="en-US" altLang="ja-JP"/>
              <a:t>Mã PIN đúng</a:t>
            </a:r>
          </a:p>
          <a:p>
            <a:r>
              <a:rPr lang="en-US" altLang="ja-JP"/>
              <a:t>“Thất bại”</a:t>
            </a:r>
          </a:p>
          <a:p>
            <a:pPr lvl="1"/>
            <a:r>
              <a:rPr lang="en-US" altLang="ja-JP"/>
              <a:t>Mã PIN sai và số lần sai &lt; 3</a:t>
            </a:r>
          </a:p>
          <a:p>
            <a:r>
              <a:rPr lang="en-US" altLang="ja-JP"/>
              <a:t>“Khoá tài khoản”</a:t>
            </a:r>
          </a:p>
          <a:p>
            <a:pPr lvl="1"/>
            <a:r>
              <a:rPr lang="en-US" altLang="ja-JP"/>
              <a:t>Mã PIN sai và số lần sai = 3</a:t>
            </a:r>
          </a:p>
          <a:p>
            <a:pPr lvl="1"/>
            <a:endParaRPr lang="en-US" altLang="ja-JP"/>
          </a:p>
          <a:p>
            <a:pPr lvl="1"/>
            <a:endParaRPr lang="en-US" altLang="ja-JP"/>
          </a:p>
          <a:p>
            <a:pPr lvl="1"/>
            <a:endParaRPr lang="en-US" altLang="ja-JP"/>
          </a:p>
          <a:p>
            <a:pPr lvl="1"/>
            <a:endParaRPr lang="en-US" altLang="ja-JP"/>
          </a:p>
          <a:p>
            <a:pPr lvl="1"/>
            <a:endParaRPr lang="en-US" altLang="ja-JP"/>
          </a:p>
          <a:p>
            <a:pPr lvl="1"/>
            <a:endParaRPr lang="en-US" altLang="ja-JP"/>
          </a:p>
          <a:p>
            <a:pPr lvl="1"/>
            <a:endParaRPr lang="en-US" altLang="ja-JP"/>
          </a:p>
          <a:p>
            <a:pPr lvl="1"/>
            <a:r>
              <a:rPr lang="en-US" altLang="ja-JP"/>
              <a:t>Phân tích vùng biên? Số lần sai = 2, 4 (?)</a:t>
            </a:r>
          </a:p>
        </p:txBody>
      </p:sp>
      <p:graphicFrame>
        <p:nvGraphicFramePr>
          <p:cNvPr id="3" name="Table 2"/>
          <p:cNvGraphicFramePr>
            <a:graphicFrameLocks noGrp="1"/>
          </p:cNvGraphicFramePr>
          <p:nvPr>
            <p:extLst>
              <p:ext uri="{D42A27DB-BD31-4B8C-83A1-F6EECF244321}">
                <p14:modId xmlns:p14="http://schemas.microsoft.com/office/powerpoint/2010/main" val="2401131833"/>
              </p:ext>
            </p:extLst>
          </p:nvPr>
        </p:nvGraphicFramePr>
        <p:xfrm>
          <a:off x="1081770" y="3429000"/>
          <a:ext cx="6980459" cy="1676784"/>
        </p:xfrm>
        <a:graphic>
          <a:graphicData uri="http://schemas.openxmlformats.org/drawingml/2006/table">
            <a:tbl>
              <a:tblPr firstRow="1" bandRow="1">
                <a:tableStyleId>{8799B23B-EC83-4686-B30A-512413B5E67A}</a:tableStyleId>
              </a:tblPr>
              <a:tblGrid>
                <a:gridCol w="2172626">
                  <a:extLst>
                    <a:ext uri="{9D8B030D-6E8A-4147-A177-3AD203B41FA5}">
                      <a16:colId xmlns:a16="http://schemas.microsoft.com/office/drawing/2014/main" xmlns="" val="20000"/>
                    </a:ext>
                  </a:extLst>
                </a:gridCol>
                <a:gridCol w="1074805">
                  <a:extLst>
                    <a:ext uri="{9D8B030D-6E8A-4147-A177-3AD203B41FA5}">
                      <a16:colId xmlns:a16="http://schemas.microsoft.com/office/drawing/2014/main" xmlns="" val="20001"/>
                    </a:ext>
                  </a:extLst>
                </a:gridCol>
                <a:gridCol w="1247541">
                  <a:extLst>
                    <a:ext uri="{9D8B030D-6E8A-4147-A177-3AD203B41FA5}">
                      <a16:colId xmlns:a16="http://schemas.microsoft.com/office/drawing/2014/main" xmlns="" val="20002"/>
                    </a:ext>
                  </a:extLst>
                </a:gridCol>
                <a:gridCol w="1209156">
                  <a:extLst>
                    <a:ext uri="{9D8B030D-6E8A-4147-A177-3AD203B41FA5}">
                      <a16:colId xmlns:a16="http://schemas.microsoft.com/office/drawing/2014/main" xmlns="" val="20003"/>
                    </a:ext>
                  </a:extLst>
                </a:gridCol>
                <a:gridCol w="1276331">
                  <a:extLst>
                    <a:ext uri="{9D8B030D-6E8A-4147-A177-3AD203B41FA5}">
                      <a16:colId xmlns:a16="http://schemas.microsoft.com/office/drawing/2014/main" xmlns="" val="20004"/>
                    </a:ext>
                  </a:extLst>
                </a:gridCol>
              </a:tblGrid>
              <a:tr h="331672">
                <a:tc>
                  <a:txBody>
                    <a:bodyPr/>
                    <a:lstStyle/>
                    <a:p>
                      <a:r>
                        <a:rPr lang="en-GB" sz="1600"/>
                        <a:t>Mã PIN đúng</a:t>
                      </a:r>
                    </a:p>
                  </a:txBody>
                  <a:tcPr marL="82918" marR="82918" marT="41459" marB="41459"/>
                </a:tc>
                <a:tc>
                  <a:txBody>
                    <a:bodyPr/>
                    <a:lstStyle/>
                    <a:p>
                      <a:pPr algn="ctr"/>
                      <a:r>
                        <a:rPr lang="en-GB" sz="1600"/>
                        <a:t>Y</a:t>
                      </a:r>
                    </a:p>
                  </a:txBody>
                  <a:tcPr marL="82918" marR="82918" marT="41459" marB="41459"/>
                </a:tc>
                <a:tc>
                  <a:txBody>
                    <a:bodyPr/>
                    <a:lstStyle/>
                    <a:p>
                      <a:pPr algn="ctr"/>
                      <a:r>
                        <a:rPr lang="en-GB" sz="1600">
                          <a:solidFill>
                            <a:srgbClr val="FF0000"/>
                          </a:solidFill>
                        </a:rPr>
                        <a:t>Y</a:t>
                      </a:r>
                    </a:p>
                  </a:txBody>
                  <a:tcPr marL="82918" marR="82918" marT="41459" marB="41459"/>
                </a:tc>
                <a:tc>
                  <a:txBody>
                    <a:bodyPr/>
                    <a:lstStyle/>
                    <a:p>
                      <a:pPr algn="ctr"/>
                      <a:r>
                        <a:rPr lang="en-GB" sz="1600"/>
                        <a:t>N</a:t>
                      </a:r>
                    </a:p>
                  </a:txBody>
                  <a:tcPr marL="82918" marR="82918" marT="41459" marB="41459"/>
                </a:tc>
                <a:tc>
                  <a:txBody>
                    <a:bodyPr/>
                    <a:lstStyle/>
                    <a:p>
                      <a:pPr algn="ctr"/>
                      <a:r>
                        <a:rPr lang="en-GB" sz="1600"/>
                        <a:t>N</a:t>
                      </a:r>
                    </a:p>
                  </a:txBody>
                  <a:tcPr marL="82918" marR="82918" marT="41459" marB="41459"/>
                </a:tc>
                <a:extLst>
                  <a:ext uri="{0D108BD9-81ED-4DB2-BD59-A6C34878D82A}">
                    <a16:rowId xmlns:a16="http://schemas.microsoft.com/office/drawing/2014/main" xmlns="" val="10000"/>
                  </a:ext>
                </a:extLst>
              </a:tr>
              <a:tr h="336278">
                <a:tc>
                  <a:txBody>
                    <a:bodyPr/>
                    <a:lstStyle/>
                    <a:p>
                      <a:r>
                        <a:rPr lang="en-GB" sz="1600" b="1"/>
                        <a:t>Số lần sai &lt; 3</a:t>
                      </a:r>
                    </a:p>
                  </a:txBody>
                  <a:tcPr marL="82918" marR="82918" marT="41459" marB="41459"/>
                </a:tc>
                <a:tc>
                  <a:txBody>
                    <a:bodyPr/>
                    <a:lstStyle/>
                    <a:p>
                      <a:pPr algn="ctr"/>
                      <a:r>
                        <a:rPr lang="en-GB" sz="1600" b="1"/>
                        <a:t>Y</a:t>
                      </a:r>
                    </a:p>
                  </a:txBody>
                  <a:tcPr marL="82918" marR="82918" marT="41459" marB="41459"/>
                </a:tc>
                <a:tc>
                  <a:txBody>
                    <a:bodyPr/>
                    <a:lstStyle/>
                    <a:p>
                      <a:pPr algn="ctr"/>
                      <a:r>
                        <a:rPr lang="en-GB" sz="1600" b="1">
                          <a:solidFill>
                            <a:srgbClr val="FF0000"/>
                          </a:solidFill>
                        </a:rPr>
                        <a:t>N</a:t>
                      </a:r>
                    </a:p>
                  </a:txBody>
                  <a:tcPr marL="82918" marR="82918" marT="41459" marB="41459"/>
                </a:tc>
                <a:tc>
                  <a:txBody>
                    <a:bodyPr/>
                    <a:lstStyle/>
                    <a:p>
                      <a:pPr algn="ctr"/>
                      <a:r>
                        <a:rPr lang="en-GB" sz="1600" b="1"/>
                        <a:t>Y</a:t>
                      </a:r>
                    </a:p>
                  </a:txBody>
                  <a:tcPr marL="82918" marR="82918" marT="41459" marB="41459"/>
                </a:tc>
                <a:tc>
                  <a:txBody>
                    <a:bodyPr/>
                    <a:lstStyle/>
                    <a:p>
                      <a:pPr algn="ctr"/>
                      <a:r>
                        <a:rPr lang="en-GB" sz="1600" b="1"/>
                        <a:t>N</a:t>
                      </a:r>
                    </a:p>
                  </a:txBody>
                  <a:tcPr marL="82918" marR="82918" marT="41459" marB="41459"/>
                </a:tc>
                <a:extLst>
                  <a:ext uri="{0D108BD9-81ED-4DB2-BD59-A6C34878D82A}">
                    <a16:rowId xmlns:a16="http://schemas.microsoft.com/office/drawing/2014/main" xmlns="" val="10001"/>
                  </a:ext>
                </a:extLst>
              </a:tr>
              <a:tr h="336278">
                <a:tc>
                  <a:txBody>
                    <a:bodyPr/>
                    <a:lstStyle/>
                    <a:p>
                      <a:r>
                        <a:rPr lang="en-GB" sz="1600"/>
                        <a:t>“Thành công”</a:t>
                      </a:r>
                    </a:p>
                  </a:txBody>
                  <a:tcPr marL="82918" marR="82918" marT="41459" marB="41459"/>
                </a:tc>
                <a:tc>
                  <a:txBody>
                    <a:bodyPr/>
                    <a:lstStyle/>
                    <a:p>
                      <a:pPr algn="ctr"/>
                      <a:r>
                        <a:rPr lang="en-GB" sz="1600"/>
                        <a:t>x</a:t>
                      </a:r>
                    </a:p>
                  </a:txBody>
                  <a:tcPr marL="82918" marR="82918" marT="41459" marB="41459"/>
                </a:tc>
                <a:tc>
                  <a:txBody>
                    <a:bodyPr/>
                    <a:lstStyle/>
                    <a:p>
                      <a:pPr algn="ctr"/>
                      <a:r>
                        <a:rPr lang="en-GB" sz="1600">
                          <a:solidFill>
                            <a:srgbClr val="FF0000"/>
                          </a:solidFill>
                        </a:rPr>
                        <a:t>N/A</a:t>
                      </a:r>
                    </a:p>
                  </a:txBody>
                  <a:tcPr marL="82918" marR="82918" marT="41459" marB="41459"/>
                </a:tc>
                <a:tc>
                  <a:txBody>
                    <a:bodyPr/>
                    <a:lstStyle/>
                    <a:p>
                      <a:pPr algn="ctr"/>
                      <a:r>
                        <a:rPr lang="en-GB" sz="1600"/>
                        <a:t>-</a:t>
                      </a:r>
                    </a:p>
                  </a:txBody>
                  <a:tcPr marL="82918" marR="82918" marT="41459" marB="41459"/>
                </a:tc>
                <a:tc>
                  <a:txBody>
                    <a:bodyPr/>
                    <a:lstStyle/>
                    <a:p>
                      <a:pPr algn="ctr"/>
                      <a:r>
                        <a:rPr lang="en-GB" sz="1600"/>
                        <a:t>-</a:t>
                      </a:r>
                    </a:p>
                  </a:txBody>
                  <a:tcPr marL="82918" marR="82918" marT="41459" marB="41459"/>
                </a:tc>
                <a:extLst>
                  <a:ext uri="{0D108BD9-81ED-4DB2-BD59-A6C34878D82A}">
                    <a16:rowId xmlns:a16="http://schemas.microsoft.com/office/drawing/2014/main" xmlns="" val="10002"/>
                  </a:ext>
                </a:extLst>
              </a:tr>
              <a:tr h="336278">
                <a:tc>
                  <a:txBody>
                    <a:bodyPr/>
                    <a:lstStyle/>
                    <a:p>
                      <a:r>
                        <a:rPr lang="en-GB" sz="1600"/>
                        <a:t>“Thất bại”</a:t>
                      </a:r>
                    </a:p>
                  </a:txBody>
                  <a:tcPr marL="82918" marR="82918" marT="41459" marB="41459"/>
                </a:tc>
                <a:tc>
                  <a:txBody>
                    <a:bodyPr/>
                    <a:lstStyle/>
                    <a:p>
                      <a:pPr algn="ctr"/>
                      <a:r>
                        <a:rPr lang="en-GB" sz="1600"/>
                        <a:t>-</a:t>
                      </a:r>
                    </a:p>
                  </a:txBody>
                  <a:tcPr marL="82918" marR="82918" marT="41459" marB="41459"/>
                </a:tc>
                <a:tc>
                  <a:txBody>
                    <a:bodyPr/>
                    <a:lstStyle/>
                    <a:p>
                      <a:pPr algn="ctr"/>
                      <a:r>
                        <a:rPr lang="en-GB" sz="1600">
                          <a:solidFill>
                            <a:srgbClr val="FF0000"/>
                          </a:solidFill>
                        </a:rPr>
                        <a:t>N/A</a:t>
                      </a:r>
                    </a:p>
                  </a:txBody>
                  <a:tcPr marL="82918" marR="82918" marT="41459" marB="41459"/>
                </a:tc>
                <a:tc>
                  <a:txBody>
                    <a:bodyPr/>
                    <a:lstStyle/>
                    <a:p>
                      <a:pPr algn="ctr"/>
                      <a:r>
                        <a:rPr lang="en-GB" sz="1600"/>
                        <a:t>x</a:t>
                      </a:r>
                    </a:p>
                  </a:txBody>
                  <a:tcPr marL="82918" marR="82918" marT="41459" marB="41459"/>
                </a:tc>
                <a:tc>
                  <a:txBody>
                    <a:bodyPr/>
                    <a:lstStyle/>
                    <a:p>
                      <a:pPr algn="ctr"/>
                      <a:r>
                        <a:rPr lang="en-GB" sz="1600"/>
                        <a:t>-</a:t>
                      </a:r>
                    </a:p>
                  </a:txBody>
                  <a:tcPr marL="82918" marR="82918" marT="41459" marB="41459"/>
                </a:tc>
                <a:extLst>
                  <a:ext uri="{0D108BD9-81ED-4DB2-BD59-A6C34878D82A}">
                    <a16:rowId xmlns:a16="http://schemas.microsoft.com/office/drawing/2014/main" xmlns="" val="10003"/>
                  </a:ext>
                </a:extLst>
              </a:tr>
              <a:tr h="336278">
                <a:tc>
                  <a:txBody>
                    <a:bodyPr/>
                    <a:lstStyle/>
                    <a:p>
                      <a:r>
                        <a:rPr lang="en-GB" sz="1600"/>
                        <a:t>“Khoá tài khoản”</a:t>
                      </a:r>
                    </a:p>
                  </a:txBody>
                  <a:tcPr marL="82918" marR="82918" marT="41459" marB="41459"/>
                </a:tc>
                <a:tc>
                  <a:txBody>
                    <a:bodyPr/>
                    <a:lstStyle/>
                    <a:p>
                      <a:pPr algn="ctr"/>
                      <a:r>
                        <a:rPr lang="en-GB" sz="1600"/>
                        <a:t>-</a:t>
                      </a:r>
                    </a:p>
                  </a:txBody>
                  <a:tcPr marL="82918" marR="82918" marT="41459" marB="41459"/>
                </a:tc>
                <a:tc>
                  <a:txBody>
                    <a:bodyPr/>
                    <a:lstStyle/>
                    <a:p>
                      <a:pPr algn="ctr"/>
                      <a:r>
                        <a:rPr lang="en-GB" sz="1600">
                          <a:solidFill>
                            <a:srgbClr val="FF0000"/>
                          </a:solidFill>
                        </a:rPr>
                        <a:t>N/A</a:t>
                      </a:r>
                    </a:p>
                  </a:txBody>
                  <a:tcPr marL="82918" marR="82918" marT="41459" marB="41459"/>
                </a:tc>
                <a:tc>
                  <a:txBody>
                    <a:bodyPr/>
                    <a:lstStyle/>
                    <a:p>
                      <a:pPr algn="ctr"/>
                      <a:r>
                        <a:rPr lang="en-GB" sz="1600"/>
                        <a:t>-</a:t>
                      </a:r>
                    </a:p>
                  </a:txBody>
                  <a:tcPr marL="82918" marR="82918" marT="41459" marB="41459"/>
                </a:tc>
                <a:tc>
                  <a:txBody>
                    <a:bodyPr/>
                    <a:lstStyle/>
                    <a:p>
                      <a:pPr algn="ctr"/>
                      <a:r>
                        <a:rPr lang="en-GB" sz="1600"/>
                        <a:t>x</a:t>
                      </a:r>
                    </a:p>
                  </a:txBody>
                  <a:tcPr marL="82918" marR="82918" marT="41459" marB="41459"/>
                </a:tc>
                <a:extLst>
                  <a:ext uri="{0D108BD9-81ED-4DB2-BD59-A6C34878D82A}">
                    <a16:rowId xmlns:a16="http://schemas.microsoft.com/office/drawing/2014/main" xmlns="" val="10004"/>
                  </a:ext>
                </a:extLst>
              </a:tr>
            </a:tbl>
          </a:graphicData>
        </a:graphic>
      </p:graphicFrame>
      <p:sp>
        <p:nvSpPr>
          <p:cNvPr id="2" name="Slide Number Placeholder 1">
            <a:extLst>
              <a:ext uri="{FF2B5EF4-FFF2-40B4-BE49-F238E27FC236}">
                <a16:creationId xmlns:a16="http://schemas.microsoft.com/office/drawing/2014/main" xmlns="" id="{62E1E071-D599-45F5-A54F-B4EF7FA3A744}"/>
              </a:ext>
            </a:extLst>
          </p:cNvPr>
          <p:cNvSpPr>
            <a:spLocks noGrp="1"/>
          </p:cNvSpPr>
          <p:nvPr>
            <p:ph type="sldNum" sz="quarter" idx="12"/>
          </p:nvPr>
        </p:nvSpPr>
        <p:spPr/>
        <p:txBody>
          <a:bodyPr/>
          <a:lstStyle/>
          <a:p>
            <a:fld id="{11F88B7E-86B8-4862-842E-2DB840C1EC76}" type="slidenum">
              <a:rPr lang="zh-CN" altLang="en-US" smtClean="0"/>
              <a:t>27</a:t>
            </a:fld>
            <a:endParaRPr lang="zh-CN" altLang="en-US"/>
          </a:p>
        </p:txBody>
      </p:sp>
    </p:spTree>
    <p:extLst>
      <p:ext uri="{BB962C8B-B14F-4D97-AF65-F5344CB8AC3E}">
        <p14:creationId xmlns:p14="http://schemas.microsoft.com/office/powerpoint/2010/main" val="831393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28650" y="236821"/>
            <a:ext cx="7886700" cy="737960"/>
          </a:xfrm>
        </p:spPr>
        <p:txBody>
          <a:bodyPr>
            <a:noAutofit/>
          </a:bodyPr>
          <a:lstStyle/>
          <a:p>
            <a:r>
              <a:rPr lang="vi-VN" sz="3600"/>
              <a:t>Tạo các trường hợp </a:t>
            </a:r>
            <a:r>
              <a:rPr lang="en-US" sz="3600"/>
              <a:t>kiểm </a:t>
            </a:r>
            <a:r>
              <a:rPr lang="vi-VN" sz="3600"/>
              <a:t>thử từ các </a:t>
            </a:r>
            <a:r>
              <a:rPr lang="en-US" sz="3600"/>
              <a:t>ca </a:t>
            </a:r>
            <a:r>
              <a:rPr lang="vi-VN" sz="3600"/>
              <a:t>sử dụng</a:t>
            </a:r>
            <a:endParaRPr lang="tr-TR" sz="3600"/>
          </a:p>
        </p:txBody>
      </p:sp>
      <p:sp>
        <p:nvSpPr>
          <p:cNvPr id="78851" name="Rectangle 3"/>
          <p:cNvSpPr>
            <a:spLocks noGrp="1" noChangeArrowheads="1"/>
          </p:cNvSpPr>
          <p:nvPr>
            <p:ph idx="1"/>
          </p:nvPr>
        </p:nvSpPr>
        <p:spPr>
          <a:xfrm>
            <a:off x="628650" y="1272562"/>
            <a:ext cx="7886700" cy="4753911"/>
          </a:xfrm>
        </p:spPr>
        <p:txBody>
          <a:bodyPr/>
          <a:lstStyle/>
          <a:p>
            <a:r>
              <a:rPr lang="vi-VN" sz="2539">
                <a:latin typeface="Calibri" panose="020F0502020204030204" pitchFamily="34" charset="0"/>
                <a:cs typeface="Calibri" panose="020F0502020204030204" pitchFamily="34" charset="0"/>
              </a:rPr>
              <a:t>Xác định tất cả các </a:t>
            </a:r>
            <a:r>
              <a:rPr lang="en-US" sz="2539">
                <a:latin typeface="Calibri" panose="020F0502020204030204" pitchFamily="34" charset="0"/>
                <a:cs typeface="Calibri" panose="020F0502020204030204" pitchFamily="34" charset="0"/>
              </a:rPr>
              <a:t>kịch bản </a:t>
            </a:r>
            <a:r>
              <a:rPr lang="vi-VN" sz="2539">
                <a:latin typeface="Calibri" panose="020F0502020204030204" pitchFamily="34" charset="0"/>
                <a:cs typeface="Calibri" panose="020F0502020204030204" pitchFamily="34" charset="0"/>
              </a:rPr>
              <a:t>cho trường hợp sử dụng nhất định</a:t>
            </a:r>
            <a:endParaRPr lang="tr-TR" sz="2539">
              <a:latin typeface="Calibri" panose="020F0502020204030204" pitchFamily="34" charset="0"/>
              <a:cs typeface="Calibri" panose="020F0502020204030204" pitchFamily="34" charset="0"/>
            </a:endParaRPr>
          </a:p>
          <a:p>
            <a:r>
              <a:rPr lang="vi-VN" sz="2539">
                <a:latin typeface="Calibri" panose="020F0502020204030204" pitchFamily="34" charset="0"/>
                <a:cs typeface="Calibri" panose="020F0502020204030204" pitchFamily="34" charset="0"/>
              </a:rPr>
              <a:t>Các </a:t>
            </a:r>
            <a:r>
              <a:rPr lang="en-US" sz="2539">
                <a:latin typeface="Calibri" panose="020F0502020204030204" pitchFamily="34" charset="0"/>
                <a:cs typeface="Calibri" panose="020F0502020204030204" pitchFamily="34" charset="0"/>
              </a:rPr>
              <a:t>kịch bản </a:t>
            </a:r>
            <a:r>
              <a:rPr lang="vi-VN" sz="2539">
                <a:latin typeface="Calibri" panose="020F0502020204030204" pitchFamily="34" charset="0"/>
                <a:cs typeface="Calibri" panose="020F0502020204030204" pitchFamily="34" charset="0"/>
              </a:rPr>
              <a:t>thay thế nên được vẽ dưới dạng biểu đồ cho mỗi hành động</a:t>
            </a:r>
            <a:endParaRPr lang="tr-TR" sz="2539">
              <a:latin typeface="Calibri" panose="020F0502020204030204" pitchFamily="34" charset="0"/>
              <a:cs typeface="Calibri" panose="020F0502020204030204" pitchFamily="34" charset="0"/>
            </a:endParaRPr>
          </a:p>
          <a:p>
            <a:r>
              <a:rPr lang="tr-TR" sz="2539">
                <a:latin typeface="Calibri" panose="020F0502020204030204" pitchFamily="34" charset="0"/>
                <a:cs typeface="Calibri" panose="020F0502020204030204" pitchFamily="34" charset="0"/>
              </a:rPr>
              <a:t>Tạo kịch bản cho</a:t>
            </a:r>
          </a:p>
          <a:p>
            <a:pPr lvl="1"/>
            <a:r>
              <a:rPr lang="tr-TR" sz="2539">
                <a:latin typeface="Calibri" panose="020F0502020204030204" pitchFamily="34" charset="0"/>
                <a:cs typeface="Calibri" panose="020F0502020204030204" pitchFamily="34" charset="0"/>
              </a:rPr>
              <a:t>a basic flow,</a:t>
            </a:r>
          </a:p>
          <a:p>
            <a:pPr lvl="1"/>
            <a:r>
              <a:rPr lang="tr-TR" sz="2539">
                <a:latin typeface="Calibri" panose="020F0502020204030204" pitchFamily="34" charset="0"/>
                <a:cs typeface="Calibri" panose="020F0502020204030204" pitchFamily="34" charset="0"/>
              </a:rPr>
              <a:t>một kịch bản </a:t>
            </a:r>
            <a:r>
              <a:rPr lang="en-US" sz="2539">
                <a:latin typeface="Calibri" panose="020F0502020204030204" pitchFamily="34" charset="0"/>
                <a:cs typeface="Calibri" panose="020F0502020204030204" pitchFamily="34" charset="0"/>
              </a:rPr>
              <a:t>cho mỗi </a:t>
            </a:r>
            <a:r>
              <a:rPr lang="tr-TR" sz="2539">
                <a:latin typeface="Calibri" panose="020F0502020204030204" pitchFamily="34" charset="0"/>
                <a:cs typeface="Calibri" panose="020F0502020204030204" pitchFamily="34" charset="0"/>
              </a:rPr>
              <a:t>luồng thay thế,</a:t>
            </a:r>
          </a:p>
          <a:p>
            <a:pPr lvl="1"/>
            <a:r>
              <a:rPr lang="tr-TR" sz="2539">
                <a:latin typeface="Calibri" panose="020F0502020204030204" pitchFamily="34" charset="0"/>
                <a:cs typeface="Calibri" panose="020F0502020204030204" pitchFamily="34" charset="0"/>
              </a:rPr>
              <a:t>và một số kết hợp hợp lý của các luồng thay thế</a:t>
            </a:r>
          </a:p>
          <a:p>
            <a:r>
              <a:rPr lang="tr-TR" sz="2539">
                <a:latin typeface="Calibri" panose="020F0502020204030204" pitchFamily="34" charset="0"/>
                <a:cs typeface="Calibri" panose="020F0502020204030204" pitchFamily="34" charset="0"/>
              </a:rPr>
              <a:t>Tạo vòng lặp vô hạn</a:t>
            </a:r>
          </a:p>
        </p:txBody>
      </p:sp>
      <p:sp>
        <p:nvSpPr>
          <p:cNvPr id="78852" name="Oval 4"/>
          <p:cNvSpPr>
            <a:spLocks noChangeArrowheads="1"/>
          </p:cNvSpPr>
          <p:nvPr/>
        </p:nvSpPr>
        <p:spPr bwMode="auto">
          <a:xfrm>
            <a:off x="8061881" y="4379351"/>
            <a:ext cx="14437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53" name="Oval 5"/>
          <p:cNvSpPr>
            <a:spLocks noChangeArrowheads="1"/>
          </p:cNvSpPr>
          <p:nvPr/>
        </p:nvSpPr>
        <p:spPr bwMode="auto">
          <a:xfrm>
            <a:off x="8061881" y="4666689"/>
            <a:ext cx="14437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54" name="Oval 6"/>
          <p:cNvSpPr>
            <a:spLocks noChangeArrowheads="1"/>
          </p:cNvSpPr>
          <p:nvPr/>
        </p:nvSpPr>
        <p:spPr bwMode="auto">
          <a:xfrm>
            <a:off x="8061881" y="4955613"/>
            <a:ext cx="14437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55" name="Oval 7"/>
          <p:cNvSpPr>
            <a:spLocks noChangeArrowheads="1"/>
          </p:cNvSpPr>
          <p:nvPr/>
        </p:nvSpPr>
        <p:spPr bwMode="auto">
          <a:xfrm>
            <a:off x="8061881" y="5242951"/>
            <a:ext cx="14437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56" name="Oval 8"/>
          <p:cNvSpPr>
            <a:spLocks noChangeArrowheads="1"/>
          </p:cNvSpPr>
          <p:nvPr/>
        </p:nvSpPr>
        <p:spPr bwMode="auto">
          <a:xfrm>
            <a:off x="8061881" y="5531876"/>
            <a:ext cx="14437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57" name="Oval 9"/>
          <p:cNvSpPr>
            <a:spLocks noChangeArrowheads="1"/>
          </p:cNvSpPr>
          <p:nvPr/>
        </p:nvSpPr>
        <p:spPr bwMode="auto">
          <a:xfrm>
            <a:off x="8061881" y="5819214"/>
            <a:ext cx="14437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58" name="Oval 10"/>
          <p:cNvSpPr>
            <a:spLocks noChangeArrowheads="1"/>
          </p:cNvSpPr>
          <p:nvPr/>
        </p:nvSpPr>
        <p:spPr bwMode="auto">
          <a:xfrm>
            <a:off x="8061881" y="6108139"/>
            <a:ext cx="14437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59" name="Oval 11"/>
          <p:cNvSpPr>
            <a:spLocks noChangeArrowheads="1"/>
          </p:cNvSpPr>
          <p:nvPr/>
        </p:nvSpPr>
        <p:spPr bwMode="auto">
          <a:xfrm>
            <a:off x="7485982" y="4955613"/>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0" name="Oval 12"/>
          <p:cNvSpPr>
            <a:spLocks noChangeArrowheads="1"/>
          </p:cNvSpPr>
          <p:nvPr/>
        </p:nvSpPr>
        <p:spPr bwMode="auto">
          <a:xfrm>
            <a:off x="7485982" y="5242951"/>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1" name="Oval 13"/>
          <p:cNvSpPr>
            <a:spLocks noChangeArrowheads="1"/>
          </p:cNvSpPr>
          <p:nvPr/>
        </p:nvSpPr>
        <p:spPr bwMode="auto">
          <a:xfrm>
            <a:off x="7485982" y="5531876"/>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2" name="Oval 14"/>
          <p:cNvSpPr>
            <a:spLocks noChangeArrowheads="1"/>
          </p:cNvSpPr>
          <p:nvPr/>
        </p:nvSpPr>
        <p:spPr bwMode="auto">
          <a:xfrm>
            <a:off x="7485982" y="5819214"/>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3" name="Oval 15"/>
          <p:cNvSpPr>
            <a:spLocks noChangeArrowheads="1"/>
          </p:cNvSpPr>
          <p:nvPr/>
        </p:nvSpPr>
        <p:spPr bwMode="auto">
          <a:xfrm>
            <a:off x="7485982" y="6108139"/>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4" name="Oval 16"/>
          <p:cNvSpPr>
            <a:spLocks noChangeArrowheads="1"/>
          </p:cNvSpPr>
          <p:nvPr/>
        </p:nvSpPr>
        <p:spPr bwMode="auto">
          <a:xfrm>
            <a:off x="6981475" y="5531876"/>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5" name="Oval 17"/>
          <p:cNvSpPr>
            <a:spLocks noChangeArrowheads="1"/>
          </p:cNvSpPr>
          <p:nvPr/>
        </p:nvSpPr>
        <p:spPr bwMode="auto">
          <a:xfrm>
            <a:off x="6981475" y="5819214"/>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6" name="Oval 18"/>
          <p:cNvSpPr>
            <a:spLocks noChangeArrowheads="1"/>
          </p:cNvSpPr>
          <p:nvPr/>
        </p:nvSpPr>
        <p:spPr bwMode="auto">
          <a:xfrm>
            <a:off x="6981475" y="6108139"/>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7" name="Oval 19"/>
          <p:cNvSpPr>
            <a:spLocks noChangeArrowheads="1"/>
          </p:cNvSpPr>
          <p:nvPr/>
        </p:nvSpPr>
        <p:spPr bwMode="auto">
          <a:xfrm>
            <a:off x="8493409" y="5530288"/>
            <a:ext cx="144372"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8" name="Oval 20"/>
          <p:cNvSpPr>
            <a:spLocks noChangeArrowheads="1"/>
          </p:cNvSpPr>
          <p:nvPr/>
        </p:nvSpPr>
        <p:spPr bwMode="auto">
          <a:xfrm>
            <a:off x="8853545" y="5819214"/>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69" name="Oval 21"/>
          <p:cNvSpPr>
            <a:spLocks noChangeArrowheads="1"/>
          </p:cNvSpPr>
          <p:nvPr/>
        </p:nvSpPr>
        <p:spPr bwMode="auto">
          <a:xfrm>
            <a:off x="8853545" y="6106550"/>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70" name="Line 22"/>
          <p:cNvSpPr>
            <a:spLocks noChangeShapeType="1"/>
          </p:cNvSpPr>
          <p:nvPr/>
        </p:nvSpPr>
        <p:spPr bwMode="auto">
          <a:xfrm>
            <a:off x="8133274" y="4523813"/>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1" name="Line 23"/>
          <p:cNvSpPr>
            <a:spLocks noChangeShapeType="1"/>
          </p:cNvSpPr>
          <p:nvPr/>
        </p:nvSpPr>
        <p:spPr bwMode="auto">
          <a:xfrm>
            <a:off x="8133274" y="4811150"/>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2" name="Line 24"/>
          <p:cNvSpPr>
            <a:spLocks noChangeShapeType="1"/>
          </p:cNvSpPr>
          <p:nvPr/>
        </p:nvSpPr>
        <p:spPr bwMode="auto">
          <a:xfrm>
            <a:off x="8133274" y="5100075"/>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3" name="Line 25"/>
          <p:cNvSpPr>
            <a:spLocks noChangeShapeType="1"/>
          </p:cNvSpPr>
          <p:nvPr/>
        </p:nvSpPr>
        <p:spPr bwMode="auto">
          <a:xfrm>
            <a:off x="8133274" y="5387413"/>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4" name="Line 26"/>
          <p:cNvSpPr>
            <a:spLocks noChangeShapeType="1"/>
          </p:cNvSpPr>
          <p:nvPr/>
        </p:nvSpPr>
        <p:spPr bwMode="auto">
          <a:xfrm>
            <a:off x="8133274" y="5676338"/>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5" name="Line 27"/>
          <p:cNvSpPr>
            <a:spLocks noChangeShapeType="1"/>
          </p:cNvSpPr>
          <p:nvPr/>
        </p:nvSpPr>
        <p:spPr bwMode="auto">
          <a:xfrm>
            <a:off x="8133274" y="5963675"/>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6" name="Line 28"/>
          <p:cNvSpPr>
            <a:spLocks noChangeShapeType="1"/>
          </p:cNvSpPr>
          <p:nvPr/>
        </p:nvSpPr>
        <p:spPr bwMode="auto">
          <a:xfrm>
            <a:off x="7557373" y="5100075"/>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7" name="Line 29"/>
          <p:cNvSpPr>
            <a:spLocks noChangeShapeType="1"/>
          </p:cNvSpPr>
          <p:nvPr/>
        </p:nvSpPr>
        <p:spPr bwMode="auto">
          <a:xfrm>
            <a:off x="7557373" y="5387413"/>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8" name="Line 30"/>
          <p:cNvSpPr>
            <a:spLocks noChangeShapeType="1"/>
          </p:cNvSpPr>
          <p:nvPr/>
        </p:nvSpPr>
        <p:spPr bwMode="auto">
          <a:xfrm>
            <a:off x="7557373" y="5676338"/>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79" name="Line 31"/>
          <p:cNvSpPr>
            <a:spLocks noChangeShapeType="1"/>
          </p:cNvSpPr>
          <p:nvPr/>
        </p:nvSpPr>
        <p:spPr bwMode="auto">
          <a:xfrm>
            <a:off x="7557373" y="5963675"/>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0" name="Line 32"/>
          <p:cNvSpPr>
            <a:spLocks noChangeShapeType="1"/>
          </p:cNvSpPr>
          <p:nvPr/>
        </p:nvSpPr>
        <p:spPr bwMode="auto">
          <a:xfrm>
            <a:off x="7054453" y="5676338"/>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1" name="Line 33"/>
          <p:cNvSpPr>
            <a:spLocks noChangeShapeType="1"/>
          </p:cNvSpPr>
          <p:nvPr/>
        </p:nvSpPr>
        <p:spPr bwMode="auto">
          <a:xfrm>
            <a:off x="7054453" y="5963675"/>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2" name="Line 34"/>
          <p:cNvSpPr>
            <a:spLocks noChangeShapeType="1"/>
          </p:cNvSpPr>
          <p:nvPr/>
        </p:nvSpPr>
        <p:spPr bwMode="auto">
          <a:xfrm>
            <a:off x="8637781" y="5674749"/>
            <a:ext cx="215764" cy="215900"/>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3" name="Line 35"/>
          <p:cNvSpPr>
            <a:spLocks noChangeShapeType="1"/>
          </p:cNvSpPr>
          <p:nvPr/>
        </p:nvSpPr>
        <p:spPr bwMode="auto">
          <a:xfrm>
            <a:off x="8924937" y="5963675"/>
            <a:ext cx="0" cy="14287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4" name="Line 36"/>
          <p:cNvSpPr>
            <a:spLocks noChangeShapeType="1"/>
          </p:cNvSpPr>
          <p:nvPr/>
        </p:nvSpPr>
        <p:spPr bwMode="auto">
          <a:xfrm>
            <a:off x="8206253" y="5315974"/>
            <a:ext cx="287156" cy="215900"/>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5" name="Line 37"/>
          <p:cNvSpPr>
            <a:spLocks noChangeShapeType="1"/>
          </p:cNvSpPr>
          <p:nvPr/>
        </p:nvSpPr>
        <p:spPr bwMode="auto">
          <a:xfrm flipH="1">
            <a:off x="7630353" y="5027049"/>
            <a:ext cx="431528" cy="0"/>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6" name="Line 38"/>
          <p:cNvSpPr>
            <a:spLocks noChangeShapeType="1"/>
          </p:cNvSpPr>
          <p:nvPr/>
        </p:nvSpPr>
        <p:spPr bwMode="auto">
          <a:xfrm flipH="1">
            <a:off x="7054454" y="5027050"/>
            <a:ext cx="431528" cy="504825"/>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7" name="Oval 39"/>
          <p:cNvSpPr>
            <a:spLocks noChangeArrowheads="1"/>
          </p:cNvSpPr>
          <p:nvPr/>
        </p:nvSpPr>
        <p:spPr bwMode="auto">
          <a:xfrm>
            <a:off x="8564802" y="4884175"/>
            <a:ext cx="144371" cy="14287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78888" name="Line 40"/>
          <p:cNvSpPr>
            <a:spLocks noChangeShapeType="1"/>
          </p:cNvSpPr>
          <p:nvPr/>
        </p:nvSpPr>
        <p:spPr bwMode="auto">
          <a:xfrm flipH="1">
            <a:off x="8206253" y="5028637"/>
            <a:ext cx="358549" cy="215900"/>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89" name="Line 41"/>
          <p:cNvSpPr>
            <a:spLocks noChangeShapeType="1"/>
          </p:cNvSpPr>
          <p:nvPr/>
        </p:nvSpPr>
        <p:spPr bwMode="auto">
          <a:xfrm>
            <a:off x="8206253" y="4739712"/>
            <a:ext cx="358549" cy="144462"/>
          </a:xfrm>
          <a:prstGeom prst="line">
            <a:avLst/>
          </a:prstGeom>
          <a:noFill/>
          <a:ln w="158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endParaRPr lang="en-GB" sz="1632"/>
          </a:p>
        </p:txBody>
      </p:sp>
      <p:sp>
        <p:nvSpPr>
          <p:cNvPr id="78890" name="AutoShape 42"/>
          <p:cNvSpPr>
            <a:spLocks noChangeArrowheads="1"/>
          </p:cNvSpPr>
          <p:nvPr/>
        </p:nvSpPr>
        <p:spPr bwMode="auto">
          <a:xfrm>
            <a:off x="8027331" y="4236475"/>
            <a:ext cx="215764" cy="144463"/>
          </a:xfrm>
          <a:prstGeom prst="downArrow">
            <a:avLst>
              <a:gd name="adj1" fmla="val 50000"/>
              <a:gd name="adj2" fmla="val 25000"/>
            </a:avLst>
          </a:prstGeom>
          <a:solidFill>
            <a:schemeClr val="accent1"/>
          </a:solidFill>
          <a:ln w="76200">
            <a:solidFill>
              <a:srgbClr val="FFCC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00" tIns="45700" rIns="91400" bIns="45700" anchor="ctr"/>
          <a:lstStyle/>
          <a:p>
            <a:endParaRPr lang="en-GB" sz="1632"/>
          </a:p>
        </p:txBody>
      </p:sp>
      <p:sp>
        <p:nvSpPr>
          <p:cNvPr id="2" name="Slide Number Placeholder 1">
            <a:extLst>
              <a:ext uri="{FF2B5EF4-FFF2-40B4-BE49-F238E27FC236}">
                <a16:creationId xmlns:a16="http://schemas.microsoft.com/office/drawing/2014/main" xmlns="" id="{45F6B15A-732E-48FA-A1E5-0ED79982AF76}"/>
              </a:ext>
            </a:extLst>
          </p:cNvPr>
          <p:cNvSpPr>
            <a:spLocks noGrp="1"/>
          </p:cNvSpPr>
          <p:nvPr>
            <p:ph type="sldNum" sz="quarter" idx="12"/>
          </p:nvPr>
        </p:nvSpPr>
        <p:spPr/>
        <p:txBody>
          <a:bodyPr/>
          <a:lstStyle/>
          <a:p>
            <a:fld id="{11F88B7E-86B8-4862-842E-2DB840C1EC76}" type="slidenum">
              <a:rPr lang="zh-CN" altLang="en-US" smtClean="0"/>
              <a:t>28</a:t>
            </a:fld>
            <a:endParaRPr lang="zh-CN" altLang="en-US"/>
          </a:p>
        </p:txBody>
      </p:sp>
    </p:spTree>
    <p:extLst>
      <p:ext uri="{BB962C8B-B14F-4D97-AF65-F5344CB8AC3E}">
        <p14:creationId xmlns:p14="http://schemas.microsoft.com/office/powerpoint/2010/main" val="1150057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randombar(horizontal)">
                                      <p:cBhvr>
                                        <p:cTn id="7" dur="500"/>
                                        <p:tgtEl>
                                          <p:spTgt spid="78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78851">
                                            <p:txEl>
                                              <p:pRg st="1" end="1"/>
                                            </p:txEl>
                                          </p:spTgt>
                                        </p:tgtEl>
                                        <p:attrNameLst>
                                          <p:attrName>style.visibility</p:attrName>
                                        </p:attrNameLst>
                                      </p:cBhvr>
                                      <p:to>
                                        <p:strVal val="visible"/>
                                      </p:to>
                                    </p:set>
                                    <p:animEffect transition="in" filter="randombar(horizontal)">
                                      <p:cBhvr>
                                        <p:cTn id="12" dur="500"/>
                                        <p:tgtEl>
                                          <p:spTgt spid="78851">
                                            <p:txEl>
                                              <p:pRg st="1" end="1"/>
                                            </p:txEl>
                                          </p:spTgt>
                                        </p:tgtEl>
                                      </p:cBhvr>
                                    </p:animEffect>
                                  </p:childTnLst>
                                </p:cTn>
                              </p:par>
                            </p:childTnLst>
                          </p:cTn>
                        </p:par>
                        <p:par>
                          <p:cTn id="13" fill="hold" nodeType="afterGroup">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78852"/>
                                        </p:tgtEl>
                                        <p:attrNameLst>
                                          <p:attrName>style.visibility</p:attrName>
                                        </p:attrNameLst>
                                      </p:cBhvr>
                                      <p:to>
                                        <p:strVal val="visible"/>
                                      </p:to>
                                    </p:set>
                                    <p:animEffect transition="in" filter="randombar(horizontal)">
                                      <p:cBhvr>
                                        <p:cTn id="16" dur="500"/>
                                        <p:tgtEl>
                                          <p:spTgt spid="7885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8853"/>
                                        </p:tgtEl>
                                        <p:attrNameLst>
                                          <p:attrName>style.visibility</p:attrName>
                                        </p:attrNameLst>
                                      </p:cBhvr>
                                      <p:to>
                                        <p:strVal val="visible"/>
                                      </p:to>
                                    </p:set>
                                    <p:animEffect transition="in" filter="randombar(horizontal)">
                                      <p:cBhvr>
                                        <p:cTn id="19" dur="500"/>
                                        <p:tgtEl>
                                          <p:spTgt spid="7885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8854"/>
                                        </p:tgtEl>
                                        <p:attrNameLst>
                                          <p:attrName>style.visibility</p:attrName>
                                        </p:attrNameLst>
                                      </p:cBhvr>
                                      <p:to>
                                        <p:strVal val="visible"/>
                                      </p:to>
                                    </p:set>
                                    <p:animEffect transition="in" filter="randombar(horizontal)">
                                      <p:cBhvr>
                                        <p:cTn id="22" dur="500"/>
                                        <p:tgtEl>
                                          <p:spTgt spid="78854"/>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78855"/>
                                        </p:tgtEl>
                                        <p:attrNameLst>
                                          <p:attrName>style.visibility</p:attrName>
                                        </p:attrNameLst>
                                      </p:cBhvr>
                                      <p:to>
                                        <p:strVal val="visible"/>
                                      </p:to>
                                    </p:set>
                                    <p:animEffect transition="in" filter="randombar(horizontal)">
                                      <p:cBhvr>
                                        <p:cTn id="25" dur="500"/>
                                        <p:tgtEl>
                                          <p:spTgt spid="7885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78856"/>
                                        </p:tgtEl>
                                        <p:attrNameLst>
                                          <p:attrName>style.visibility</p:attrName>
                                        </p:attrNameLst>
                                      </p:cBhvr>
                                      <p:to>
                                        <p:strVal val="visible"/>
                                      </p:to>
                                    </p:set>
                                    <p:animEffect transition="in" filter="randombar(horizontal)">
                                      <p:cBhvr>
                                        <p:cTn id="28" dur="500"/>
                                        <p:tgtEl>
                                          <p:spTgt spid="7885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78857"/>
                                        </p:tgtEl>
                                        <p:attrNameLst>
                                          <p:attrName>style.visibility</p:attrName>
                                        </p:attrNameLst>
                                      </p:cBhvr>
                                      <p:to>
                                        <p:strVal val="visible"/>
                                      </p:to>
                                    </p:set>
                                    <p:animEffect transition="in" filter="randombar(horizontal)">
                                      <p:cBhvr>
                                        <p:cTn id="31" dur="500"/>
                                        <p:tgtEl>
                                          <p:spTgt spid="78857"/>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78858"/>
                                        </p:tgtEl>
                                        <p:attrNameLst>
                                          <p:attrName>style.visibility</p:attrName>
                                        </p:attrNameLst>
                                      </p:cBhvr>
                                      <p:to>
                                        <p:strVal val="visible"/>
                                      </p:to>
                                    </p:set>
                                    <p:animEffect transition="in" filter="randombar(horizontal)">
                                      <p:cBhvr>
                                        <p:cTn id="34" dur="500"/>
                                        <p:tgtEl>
                                          <p:spTgt spid="78858"/>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78859"/>
                                        </p:tgtEl>
                                        <p:attrNameLst>
                                          <p:attrName>style.visibility</p:attrName>
                                        </p:attrNameLst>
                                      </p:cBhvr>
                                      <p:to>
                                        <p:strVal val="visible"/>
                                      </p:to>
                                    </p:set>
                                    <p:animEffect transition="in" filter="randombar(horizontal)">
                                      <p:cBhvr>
                                        <p:cTn id="37" dur="500"/>
                                        <p:tgtEl>
                                          <p:spTgt spid="78859"/>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78860"/>
                                        </p:tgtEl>
                                        <p:attrNameLst>
                                          <p:attrName>style.visibility</p:attrName>
                                        </p:attrNameLst>
                                      </p:cBhvr>
                                      <p:to>
                                        <p:strVal val="visible"/>
                                      </p:to>
                                    </p:set>
                                    <p:animEffect transition="in" filter="randombar(horizontal)">
                                      <p:cBhvr>
                                        <p:cTn id="40" dur="500"/>
                                        <p:tgtEl>
                                          <p:spTgt spid="78860"/>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78861"/>
                                        </p:tgtEl>
                                        <p:attrNameLst>
                                          <p:attrName>style.visibility</p:attrName>
                                        </p:attrNameLst>
                                      </p:cBhvr>
                                      <p:to>
                                        <p:strVal val="visible"/>
                                      </p:to>
                                    </p:set>
                                    <p:animEffect transition="in" filter="randombar(horizontal)">
                                      <p:cBhvr>
                                        <p:cTn id="43" dur="500"/>
                                        <p:tgtEl>
                                          <p:spTgt spid="78861"/>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78862"/>
                                        </p:tgtEl>
                                        <p:attrNameLst>
                                          <p:attrName>style.visibility</p:attrName>
                                        </p:attrNameLst>
                                      </p:cBhvr>
                                      <p:to>
                                        <p:strVal val="visible"/>
                                      </p:to>
                                    </p:set>
                                    <p:animEffect transition="in" filter="randombar(horizontal)">
                                      <p:cBhvr>
                                        <p:cTn id="46" dur="500"/>
                                        <p:tgtEl>
                                          <p:spTgt spid="78862"/>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78863"/>
                                        </p:tgtEl>
                                        <p:attrNameLst>
                                          <p:attrName>style.visibility</p:attrName>
                                        </p:attrNameLst>
                                      </p:cBhvr>
                                      <p:to>
                                        <p:strVal val="visible"/>
                                      </p:to>
                                    </p:set>
                                    <p:animEffect transition="in" filter="randombar(horizontal)">
                                      <p:cBhvr>
                                        <p:cTn id="49" dur="500"/>
                                        <p:tgtEl>
                                          <p:spTgt spid="7886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78864"/>
                                        </p:tgtEl>
                                        <p:attrNameLst>
                                          <p:attrName>style.visibility</p:attrName>
                                        </p:attrNameLst>
                                      </p:cBhvr>
                                      <p:to>
                                        <p:strVal val="visible"/>
                                      </p:to>
                                    </p:set>
                                    <p:animEffect transition="in" filter="randombar(horizontal)">
                                      <p:cBhvr>
                                        <p:cTn id="52" dur="500"/>
                                        <p:tgtEl>
                                          <p:spTgt spid="78864"/>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78865"/>
                                        </p:tgtEl>
                                        <p:attrNameLst>
                                          <p:attrName>style.visibility</p:attrName>
                                        </p:attrNameLst>
                                      </p:cBhvr>
                                      <p:to>
                                        <p:strVal val="visible"/>
                                      </p:to>
                                    </p:set>
                                    <p:animEffect transition="in" filter="randombar(horizontal)">
                                      <p:cBhvr>
                                        <p:cTn id="55" dur="500"/>
                                        <p:tgtEl>
                                          <p:spTgt spid="78865"/>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78866"/>
                                        </p:tgtEl>
                                        <p:attrNameLst>
                                          <p:attrName>style.visibility</p:attrName>
                                        </p:attrNameLst>
                                      </p:cBhvr>
                                      <p:to>
                                        <p:strVal val="visible"/>
                                      </p:to>
                                    </p:set>
                                    <p:animEffect transition="in" filter="randombar(horizontal)">
                                      <p:cBhvr>
                                        <p:cTn id="58" dur="500"/>
                                        <p:tgtEl>
                                          <p:spTgt spid="7886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78867"/>
                                        </p:tgtEl>
                                        <p:attrNameLst>
                                          <p:attrName>style.visibility</p:attrName>
                                        </p:attrNameLst>
                                      </p:cBhvr>
                                      <p:to>
                                        <p:strVal val="visible"/>
                                      </p:to>
                                    </p:set>
                                    <p:animEffect transition="in" filter="randombar(horizontal)">
                                      <p:cBhvr>
                                        <p:cTn id="61" dur="500"/>
                                        <p:tgtEl>
                                          <p:spTgt spid="78867"/>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78868"/>
                                        </p:tgtEl>
                                        <p:attrNameLst>
                                          <p:attrName>style.visibility</p:attrName>
                                        </p:attrNameLst>
                                      </p:cBhvr>
                                      <p:to>
                                        <p:strVal val="visible"/>
                                      </p:to>
                                    </p:set>
                                    <p:animEffect transition="in" filter="randombar(horizontal)">
                                      <p:cBhvr>
                                        <p:cTn id="64" dur="500"/>
                                        <p:tgtEl>
                                          <p:spTgt spid="78868"/>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78869"/>
                                        </p:tgtEl>
                                        <p:attrNameLst>
                                          <p:attrName>style.visibility</p:attrName>
                                        </p:attrNameLst>
                                      </p:cBhvr>
                                      <p:to>
                                        <p:strVal val="visible"/>
                                      </p:to>
                                    </p:set>
                                    <p:animEffect transition="in" filter="randombar(horizontal)">
                                      <p:cBhvr>
                                        <p:cTn id="67" dur="500"/>
                                        <p:tgtEl>
                                          <p:spTgt spid="78869"/>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78870"/>
                                        </p:tgtEl>
                                        <p:attrNameLst>
                                          <p:attrName>style.visibility</p:attrName>
                                        </p:attrNameLst>
                                      </p:cBhvr>
                                      <p:to>
                                        <p:strVal val="visible"/>
                                      </p:to>
                                    </p:set>
                                    <p:animEffect transition="in" filter="randombar(horizontal)">
                                      <p:cBhvr>
                                        <p:cTn id="70" dur="500"/>
                                        <p:tgtEl>
                                          <p:spTgt spid="78870"/>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78871"/>
                                        </p:tgtEl>
                                        <p:attrNameLst>
                                          <p:attrName>style.visibility</p:attrName>
                                        </p:attrNameLst>
                                      </p:cBhvr>
                                      <p:to>
                                        <p:strVal val="visible"/>
                                      </p:to>
                                    </p:set>
                                    <p:animEffect transition="in" filter="randombar(horizontal)">
                                      <p:cBhvr>
                                        <p:cTn id="73" dur="500"/>
                                        <p:tgtEl>
                                          <p:spTgt spid="78871"/>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78872"/>
                                        </p:tgtEl>
                                        <p:attrNameLst>
                                          <p:attrName>style.visibility</p:attrName>
                                        </p:attrNameLst>
                                      </p:cBhvr>
                                      <p:to>
                                        <p:strVal val="visible"/>
                                      </p:to>
                                    </p:set>
                                    <p:animEffect transition="in" filter="randombar(horizontal)">
                                      <p:cBhvr>
                                        <p:cTn id="76" dur="500"/>
                                        <p:tgtEl>
                                          <p:spTgt spid="78872"/>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78873"/>
                                        </p:tgtEl>
                                        <p:attrNameLst>
                                          <p:attrName>style.visibility</p:attrName>
                                        </p:attrNameLst>
                                      </p:cBhvr>
                                      <p:to>
                                        <p:strVal val="visible"/>
                                      </p:to>
                                    </p:set>
                                    <p:animEffect transition="in" filter="randombar(horizontal)">
                                      <p:cBhvr>
                                        <p:cTn id="79" dur="500"/>
                                        <p:tgtEl>
                                          <p:spTgt spid="78873"/>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78874"/>
                                        </p:tgtEl>
                                        <p:attrNameLst>
                                          <p:attrName>style.visibility</p:attrName>
                                        </p:attrNameLst>
                                      </p:cBhvr>
                                      <p:to>
                                        <p:strVal val="visible"/>
                                      </p:to>
                                    </p:set>
                                    <p:animEffect transition="in" filter="randombar(horizontal)">
                                      <p:cBhvr>
                                        <p:cTn id="82" dur="500"/>
                                        <p:tgtEl>
                                          <p:spTgt spid="78874"/>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78875"/>
                                        </p:tgtEl>
                                        <p:attrNameLst>
                                          <p:attrName>style.visibility</p:attrName>
                                        </p:attrNameLst>
                                      </p:cBhvr>
                                      <p:to>
                                        <p:strVal val="visible"/>
                                      </p:to>
                                    </p:set>
                                    <p:animEffect transition="in" filter="randombar(horizontal)">
                                      <p:cBhvr>
                                        <p:cTn id="85" dur="500"/>
                                        <p:tgtEl>
                                          <p:spTgt spid="78875"/>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78876"/>
                                        </p:tgtEl>
                                        <p:attrNameLst>
                                          <p:attrName>style.visibility</p:attrName>
                                        </p:attrNameLst>
                                      </p:cBhvr>
                                      <p:to>
                                        <p:strVal val="visible"/>
                                      </p:to>
                                    </p:set>
                                    <p:animEffect transition="in" filter="randombar(horizontal)">
                                      <p:cBhvr>
                                        <p:cTn id="88" dur="500"/>
                                        <p:tgtEl>
                                          <p:spTgt spid="78876"/>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78877"/>
                                        </p:tgtEl>
                                        <p:attrNameLst>
                                          <p:attrName>style.visibility</p:attrName>
                                        </p:attrNameLst>
                                      </p:cBhvr>
                                      <p:to>
                                        <p:strVal val="visible"/>
                                      </p:to>
                                    </p:set>
                                    <p:animEffect transition="in" filter="randombar(horizontal)">
                                      <p:cBhvr>
                                        <p:cTn id="91" dur="500"/>
                                        <p:tgtEl>
                                          <p:spTgt spid="78877"/>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78878"/>
                                        </p:tgtEl>
                                        <p:attrNameLst>
                                          <p:attrName>style.visibility</p:attrName>
                                        </p:attrNameLst>
                                      </p:cBhvr>
                                      <p:to>
                                        <p:strVal val="visible"/>
                                      </p:to>
                                    </p:set>
                                    <p:animEffect transition="in" filter="randombar(horizontal)">
                                      <p:cBhvr>
                                        <p:cTn id="94" dur="500"/>
                                        <p:tgtEl>
                                          <p:spTgt spid="78878"/>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78879"/>
                                        </p:tgtEl>
                                        <p:attrNameLst>
                                          <p:attrName>style.visibility</p:attrName>
                                        </p:attrNameLst>
                                      </p:cBhvr>
                                      <p:to>
                                        <p:strVal val="visible"/>
                                      </p:to>
                                    </p:set>
                                    <p:animEffect transition="in" filter="randombar(horizontal)">
                                      <p:cBhvr>
                                        <p:cTn id="97" dur="500"/>
                                        <p:tgtEl>
                                          <p:spTgt spid="78879"/>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78880"/>
                                        </p:tgtEl>
                                        <p:attrNameLst>
                                          <p:attrName>style.visibility</p:attrName>
                                        </p:attrNameLst>
                                      </p:cBhvr>
                                      <p:to>
                                        <p:strVal val="visible"/>
                                      </p:to>
                                    </p:set>
                                    <p:animEffect transition="in" filter="randombar(horizontal)">
                                      <p:cBhvr>
                                        <p:cTn id="100" dur="500"/>
                                        <p:tgtEl>
                                          <p:spTgt spid="78880"/>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78881"/>
                                        </p:tgtEl>
                                        <p:attrNameLst>
                                          <p:attrName>style.visibility</p:attrName>
                                        </p:attrNameLst>
                                      </p:cBhvr>
                                      <p:to>
                                        <p:strVal val="visible"/>
                                      </p:to>
                                    </p:set>
                                    <p:animEffect transition="in" filter="randombar(horizontal)">
                                      <p:cBhvr>
                                        <p:cTn id="103" dur="500"/>
                                        <p:tgtEl>
                                          <p:spTgt spid="78881"/>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78882"/>
                                        </p:tgtEl>
                                        <p:attrNameLst>
                                          <p:attrName>style.visibility</p:attrName>
                                        </p:attrNameLst>
                                      </p:cBhvr>
                                      <p:to>
                                        <p:strVal val="visible"/>
                                      </p:to>
                                    </p:set>
                                    <p:animEffect transition="in" filter="randombar(horizontal)">
                                      <p:cBhvr>
                                        <p:cTn id="106" dur="500"/>
                                        <p:tgtEl>
                                          <p:spTgt spid="78882"/>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78883"/>
                                        </p:tgtEl>
                                        <p:attrNameLst>
                                          <p:attrName>style.visibility</p:attrName>
                                        </p:attrNameLst>
                                      </p:cBhvr>
                                      <p:to>
                                        <p:strVal val="visible"/>
                                      </p:to>
                                    </p:set>
                                    <p:animEffect transition="in" filter="randombar(horizontal)">
                                      <p:cBhvr>
                                        <p:cTn id="109" dur="500"/>
                                        <p:tgtEl>
                                          <p:spTgt spid="78883"/>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78884"/>
                                        </p:tgtEl>
                                        <p:attrNameLst>
                                          <p:attrName>style.visibility</p:attrName>
                                        </p:attrNameLst>
                                      </p:cBhvr>
                                      <p:to>
                                        <p:strVal val="visible"/>
                                      </p:to>
                                    </p:set>
                                    <p:animEffect transition="in" filter="randombar(horizontal)">
                                      <p:cBhvr>
                                        <p:cTn id="112" dur="500"/>
                                        <p:tgtEl>
                                          <p:spTgt spid="78884"/>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78885"/>
                                        </p:tgtEl>
                                        <p:attrNameLst>
                                          <p:attrName>style.visibility</p:attrName>
                                        </p:attrNameLst>
                                      </p:cBhvr>
                                      <p:to>
                                        <p:strVal val="visible"/>
                                      </p:to>
                                    </p:set>
                                    <p:animEffect transition="in" filter="randombar(horizontal)">
                                      <p:cBhvr>
                                        <p:cTn id="115" dur="500"/>
                                        <p:tgtEl>
                                          <p:spTgt spid="78885"/>
                                        </p:tgtEl>
                                      </p:cBhvr>
                                    </p:animEffect>
                                  </p:childTnLst>
                                </p:cTn>
                              </p:par>
                              <p:par>
                                <p:cTn id="116" presetID="14" presetClass="entr" presetSubtype="10" fill="hold" grpId="0" nodeType="withEffect">
                                  <p:stCondLst>
                                    <p:cond delay="0"/>
                                  </p:stCondLst>
                                  <p:childTnLst>
                                    <p:set>
                                      <p:cBhvr>
                                        <p:cTn id="117" dur="1" fill="hold">
                                          <p:stCondLst>
                                            <p:cond delay="0"/>
                                          </p:stCondLst>
                                        </p:cTn>
                                        <p:tgtEl>
                                          <p:spTgt spid="78886"/>
                                        </p:tgtEl>
                                        <p:attrNameLst>
                                          <p:attrName>style.visibility</p:attrName>
                                        </p:attrNameLst>
                                      </p:cBhvr>
                                      <p:to>
                                        <p:strVal val="visible"/>
                                      </p:to>
                                    </p:set>
                                    <p:animEffect transition="in" filter="randombar(horizontal)">
                                      <p:cBhvr>
                                        <p:cTn id="118" dur="500"/>
                                        <p:tgtEl>
                                          <p:spTgt spid="78886"/>
                                        </p:tgtEl>
                                      </p:cBhvr>
                                    </p:animEffect>
                                  </p:childTnLst>
                                </p:cTn>
                              </p:par>
                              <p:par>
                                <p:cTn id="119" presetID="14" presetClass="entr" presetSubtype="10" fill="hold" grpId="0" nodeType="withEffect">
                                  <p:stCondLst>
                                    <p:cond delay="0"/>
                                  </p:stCondLst>
                                  <p:childTnLst>
                                    <p:set>
                                      <p:cBhvr>
                                        <p:cTn id="120" dur="1" fill="hold">
                                          <p:stCondLst>
                                            <p:cond delay="0"/>
                                          </p:stCondLst>
                                        </p:cTn>
                                        <p:tgtEl>
                                          <p:spTgt spid="78889"/>
                                        </p:tgtEl>
                                        <p:attrNameLst>
                                          <p:attrName>style.visibility</p:attrName>
                                        </p:attrNameLst>
                                      </p:cBhvr>
                                      <p:to>
                                        <p:strVal val="visible"/>
                                      </p:to>
                                    </p:set>
                                    <p:animEffect transition="in" filter="randombar(horizontal)">
                                      <p:cBhvr>
                                        <p:cTn id="121" dur="500"/>
                                        <p:tgtEl>
                                          <p:spTgt spid="78889"/>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78887"/>
                                        </p:tgtEl>
                                        <p:attrNameLst>
                                          <p:attrName>style.visibility</p:attrName>
                                        </p:attrNameLst>
                                      </p:cBhvr>
                                      <p:to>
                                        <p:strVal val="visible"/>
                                      </p:to>
                                    </p:set>
                                    <p:animEffect transition="in" filter="randombar(horizontal)">
                                      <p:cBhvr>
                                        <p:cTn id="124" dur="500"/>
                                        <p:tgtEl>
                                          <p:spTgt spid="78887"/>
                                        </p:tgtEl>
                                      </p:cBhvr>
                                    </p:animEffect>
                                  </p:childTnLst>
                                </p:cTn>
                              </p:par>
                              <p:par>
                                <p:cTn id="125" presetID="14" presetClass="entr" presetSubtype="10" fill="hold" grpId="0" nodeType="withEffect">
                                  <p:stCondLst>
                                    <p:cond delay="0"/>
                                  </p:stCondLst>
                                  <p:childTnLst>
                                    <p:set>
                                      <p:cBhvr>
                                        <p:cTn id="126" dur="1" fill="hold">
                                          <p:stCondLst>
                                            <p:cond delay="0"/>
                                          </p:stCondLst>
                                        </p:cTn>
                                        <p:tgtEl>
                                          <p:spTgt spid="78888"/>
                                        </p:tgtEl>
                                        <p:attrNameLst>
                                          <p:attrName>style.visibility</p:attrName>
                                        </p:attrNameLst>
                                      </p:cBhvr>
                                      <p:to>
                                        <p:strVal val="visible"/>
                                      </p:to>
                                    </p:set>
                                    <p:animEffect transition="in" filter="randombar(horizontal)">
                                      <p:cBhvr>
                                        <p:cTn id="127" dur="500"/>
                                        <p:tgtEl>
                                          <p:spTgt spid="78888"/>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4" presetClass="entr" presetSubtype="10" fill="hold" nodeType="clickEffect">
                                  <p:stCondLst>
                                    <p:cond delay="0"/>
                                  </p:stCondLst>
                                  <p:childTnLst>
                                    <p:set>
                                      <p:cBhvr>
                                        <p:cTn id="131" dur="1" fill="hold">
                                          <p:stCondLst>
                                            <p:cond delay="0"/>
                                          </p:stCondLst>
                                        </p:cTn>
                                        <p:tgtEl>
                                          <p:spTgt spid="78851">
                                            <p:txEl>
                                              <p:pRg st="2" end="2"/>
                                            </p:txEl>
                                          </p:spTgt>
                                        </p:tgtEl>
                                        <p:attrNameLst>
                                          <p:attrName>style.visibility</p:attrName>
                                        </p:attrNameLst>
                                      </p:cBhvr>
                                      <p:to>
                                        <p:strVal val="visible"/>
                                      </p:to>
                                    </p:set>
                                    <p:animEffect transition="in" filter="randombar(horizontal)">
                                      <p:cBhvr>
                                        <p:cTn id="132" dur="500"/>
                                        <p:tgtEl>
                                          <p:spTgt spid="78851">
                                            <p:txEl>
                                              <p:pRg st="2" end="2"/>
                                            </p:txEl>
                                          </p:spTgt>
                                        </p:tgtEl>
                                      </p:cBhvr>
                                    </p:animEffect>
                                  </p:childTnLst>
                                </p:cTn>
                              </p:par>
                              <p:par>
                                <p:cTn id="133" presetID="14" presetClass="entr" presetSubtype="10" fill="hold" nodeType="withEffect">
                                  <p:stCondLst>
                                    <p:cond delay="0"/>
                                  </p:stCondLst>
                                  <p:childTnLst>
                                    <p:set>
                                      <p:cBhvr>
                                        <p:cTn id="134" dur="1" fill="hold">
                                          <p:stCondLst>
                                            <p:cond delay="0"/>
                                          </p:stCondLst>
                                        </p:cTn>
                                        <p:tgtEl>
                                          <p:spTgt spid="78851">
                                            <p:txEl>
                                              <p:pRg st="3" end="3"/>
                                            </p:txEl>
                                          </p:spTgt>
                                        </p:tgtEl>
                                        <p:attrNameLst>
                                          <p:attrName>style.visibility</p:attrName>
                                        </p:attrNameLst>
                                      </p:cBhvr>
                                      <p:to>
                                        <p:strVal val="visible"/>
                                      </p:to>
                                    </p:set>
                                    <p:animEffect transition="in" filter="randombar(horizontal)">
                                      <p:cBhvr>
                                        <p:cTn id="135" dur="500"/>
                                        <p:tgtEl>
                                          <p:spTgt spid="78851">
                                            <p:txEl>
                                              <p:pRg st="3" end="3"/>
                                            </p:txEl>
                                          </p:spTgt>
                                        </p:tgtEl>
                                      </p:cBhvr>
                                    </p:animEffect>
                                  </p:childTnLst>
                                </p:cTn>
                              </p:par>
                              <p:par>
                                <p:cTn id="136" presetID="14" presetClass="entr" presetSubtype="10" fill="hold" nodeType="withEffect">
                                  <p:stCondLst>
                                    <p:cond delay="0"/>
                                  </p:stCondLst>
                                  <p:childTnLst>
                                    <p:set>
                                      <p:cBhvr>
                                        <p:cTn id="137" dur="1" fill="hold">
                                          <p:stCondLst>
                                            <p:cond delay="0"/>
                                          </p:stCondLst>
                                        </p:cTn>
                                        <p:tgtEl>
                                          <p:spTgt spid="78851">
                                            <p:txEl>
                                              <p:pRg st="4" end="4"/>
                                            </p:txEl>
                                          </p:spTgt>
                                        </p:tgtEl>
                                        <p:attrNameLst>
                                          <p:attrName>style.visibility</p:attrName>
                                        </p:attrNameLst>
                                      </p:cBhvr>
                                      <p:to>
                                        <p:strVal val="visible"/>
                                      </p:to>
                                    </p:set>
                                    <p:animEffect transition="in" filter="randombar(horizontal)">
                                      <p:cBhvr>
                                        <p:cTn id="138" dur="500"/>
                                        <p:tgtEl>
                                          <p:spTgt spid="78851">
                                            <p:txEl>
                                              <p:pRg st="4" end="4"/>
                                            </p:txEl>
                                          </p:spTgt>
                                        </p:tgtEl>
                                      </p:cBhvr>
                                    </p:animEffect>
                                  </p:childTnLst>
                                </p:cTn>
                              </p:par>
                              <p:par>
                                <p:cTn id="139" presetID="14" presetClass="entr" presetSubtype="10" fill="hold" nodeType="withEffect">
                                  <p:stCondLst>
                                    <p:cond delay="0"/>
                                  </p:stCondLst>
                                  <p:childTnLst>
                                    <p:set>
                                      <p:cBhvr>
                                        <p:cTn id="140" dur="1" fill="hold">
                                          <p:stCondLst>
                                            <p:cond delay="0"/>
                                          </p:stCondLst>
                                        </p:cTn>
                                        <p:tgtEl>
                                          <p:spTgt spid="78851">
                                            <p:txEl>
                                              <p:pRg st="5" end="5"/>
                                            </p:txEl>
                                          </p:spTgt>
                                        </p:tgtEl>
                                        <p:attrNameLst>
                                          <p:attrName>style.visibility</p:attrName>
                                        </p:attrNameLst>
                                      </p:cBhvr>
                                      <p:to>
                                        <p:strVal val="visible"/>
                                      </p:to>
                                    </p:set>
                                    <p:animEffect transition="in" filter="randombar(horizontal)">
                                      <p:cBhvr>
                                        <p:cTn id="141" dur="500"/>
                                        <p:tgtEl>
                                          <p:spTgt spid="78851">
                                            <p:txEl>
                                              <p:pRg st="5" end="5"/>
                                            </p:txEl>
                                          </p:spTgt>
                                        </p:tgtEl>
                                      </p:cBhvr>
                                    </p:animEffect>
                                  </p:childTnLst>
                                </p:cTn>
                              </p:par>
                            </p:childTnLst>
                          </p:cTn>
                        </p:par>
                        <p:par>
                          <p:cTn id="142" fill="hold" nodeType="afterGroup">
                            <p:stCondLst>
                              <p:cond delay="500"/>
                            </p:stCondLst>
                            <p:childTnLst>
                              <p:par>
                                <p:cTn id="143" presetID="30" presetClass="emph" presetSubtype="0" fill="hold" grpId="1" nodeType="afterEffect">
                                  <p:stCondLst>
                                    <p:cond delay="0"/>
                                  </p:stCondLst>
                                  <p:childTnLst>
                                    <p:animClr clrSpc="hsl" dir="cw">
                                      <p:cBhvr override="childStyle">
                                        <p:cTn id="144" dur="500" fill="hold"/>
                                        <p:tgtEl>
                                          <p:spTgt spid="78852"/>
                                        </p:tgtEl>
                                        <p:attrNameLst>
                                          <p:attrName>style.color</p:attrName>
                                        </p:attrNameLst>
                                      </p:cBhvr>
                                      <p:by>
                                        <p:hsl h="0" s="12549" l="25098"/>
                                      </p:by>
                                    </p:animClr>
                                    <p:animClr clrSpc="hsl" dir="cw">
                                      <p:cBhvr>
                                        <p:cTn id="145" dur="500" fill="hold"/>
                                        <p:tgtEl>
                                          <p:spTgt spid="78852"/>
                                        </p:tgtEl>
                                        <p:attrNameLst>
                                          <p:attrName>fillcolor</p:attrName>
                                        </p:attrNameLst>
                                      </p:cBhvr>
                                      <p:by>
                                        <p:hsl h="0" s="12549" l="25098"/>
                                      </p:by>
                                    </p:animClr>
                                    <p:animClr clrSpc="hsl" dir="cw">
                                      <p:cBhvr>
                                        <p:cTn id="146" dur="500" fill="hold"/>
                                        <p:tgtEl>
                                          <p:spTgt spid="78852"/>
                                        </p:tgtEl>
                                        <p:attrNameLst>
                                          <p:attrName>stroke.color</p:attrName>
                                        </p:attrNameLst>
                                      </p:cBhvr>
                                      <p:by>
                                        <p:hsl h="0" s="12549" l="25098"/>
                                      </p:by>
                                    </p:animClr>
                                    <p:set>
                                      <p:cBhvr>
                                        <p:cTn id="147" dur="500" fill="hold"/>
                                        <p:tgtEl>
                                          <p:spTgt spid="78852"/>
                                        </p:tgtEl>
                                        <p:attrNameLst>
                                          <p:attrName>fill.type</p:attrName>
                                        </p:attrNameLst>
                                      </p:cBhvr>
                                      <p:to>
                                        <p:strVal val="solid"/>
                                      </p:to>
                                    </p:set>
                                  </p:childTnLst>
                                </p:cTn>
                              </p:par>
                              <p:par>
                                <p:cTn id="148" presetID="30" presetClass="emph" presetSubtype="0" fill="hold" grpId="1" nodeType="withEffect">
                                  <p:stCondLst>
                                    <p:cond delay="0"/>
                                  </p:stCondLst>
                                  <p:childTnLst>
                                    <p:animClr clrSpc="hsl" dir="cw">
                                      <p:cBhvr override="childStyle">
                                        <p:cTn id="149" dur="500" fill="hold"/>
                                        <p:tgtEl>
                                          <p:spTgt spid="78853"/>
                                        </p:tgtEl>
                                        <p:attrNameLst>
                                          <p:attrName>style.color</p:attrName>
                                        </p:attrNameLst>
                                      </p:cBhvr>
                                      <p:by>
                                        <p:hsl h="0" s="12549" l="25098"/>
                                      </p:by>
                                    </p:animClr>
                                    <p:animClr clrSpc="hsl" dir="cw">
                                      <p:cBhvr>
                                        <p:cTn id="150" dur="500" fill="hold"/>
                                        <p:tgtEl>
                                          <p:spTgt spid="78853"/>
                                        </p:tgtEl>
                                        <p:attrNameLst>
                                          <p:attrName>fillcolor</p:attrName>
                                        </p:attrNameLst>
                                      </p:cBhvr>
                                      <p:by>
                                        <p:hsl h="0" s="12549" l="25098"/>
                                      </p:by>
                                    </p:animClr>
                                    <p:animClr clrSpc="hsl" dir="cw">
                                      <p:cBhvr>
                                        <p:cTn id="151" dur="500" fill="hold"/>
                                        <p:tgtEl>
                                          <p:spTgt spid="78853"/>
                                        </p:tgtEl>
                                        <p:attrNameLst>
                                          <p:attrName>stroke.color</p:attrName>
                                        </p:attrNameLst>
                                      </p:cBhvr>
                                      <p:by>
                                        <p:hsl h="0" s="12549" l="25098"/>
                                      </p:by>
                                    </p:animClr>
                                    <p:set>
                                      <p:cBhvr>
                                        <p:cTn id="152" dur="500" fill="hold"/>
                                        <p:tgtEl>
                                          <p:spTgt spid="78853"/>
                                        </p:tgtEl>
                                        <p:attrNameLst>
                                          <p:attrName>fill.type</p:attrName>
                                        </p:attrNameLst>
                                      </p:cBhvr>
                                      <p:to>
                                        <p:strVal val="solid"/>
                                      </p:to>
                                    </p:set>
                                  </p:childTnLst>
                                </p:cTn>
                              </p:par>
                              <p:par>
                                <p:cTn id="153" presetID="30" presetClass="emph" presetSubtype="0" fill="hold" grpId="1" nodeType="withEffect">
                                  <p:stCondLst>
                                    <p:cond delay="0"/>
                                  </p:stCondLst>
                                  <p:childTnLst>
                                    <p:animClr clrSpc="hsl" dir="cw">
                                      <p:cBhvr override="childStyle">
                                        <p:cTn id="154" dur="500" fill="hold"/>
                                        <p:tgtEl>
                                          <p:spTgt spid="78854"/>
                                        </p:tgtEl>
                                        <p:attrNameLst>
                                          <p:attrName>style.color</p:attrName>
                                        </p:attrNameLst>
                                      </p:cBhvr>
                                      <p:by>
                                        <p:hsl h="0" s="12549" l="25098"/>
                                      </p:by>
                                    </p:animClr>
                                    <p:animClr clrSpc="hsl" dir="cw">
                                      <p:cBhvr>
                                        <p:cTn id="155" dur="500" fill="hold"/>
                                        <p:tgtEl>
                                          <p:spTgt spid="78854"/>
                                        </p:tgtEl>
                                        <p:attrNameLst>
                                          <p:attrName>fillcolor</p:attrName>
                                        </p:attrNameLst>
                                      </p:cBhvr>
                                      <p:by>
                                        <p:hsl h="0" s="12549" l="25098"/>
                                      </p:by>
                                    </p:animClr>
                                    <p:animClr clrSpc="hsl" dir="cw">
                                      <p:cBhvr>
                                        <p:cTn id="156" dur="500" fill="hold"/>
                                        <p:tgtEl>
                                          <p:spTgt spid="78854"/>
                                        </p:tgtEl>
                                        <p:attrNameLst>
                                          <p:attrName>stroke.color</p:attrName>
                                        </p:attrNameLst>
                                      </p:cBhvr>
                                      <p:by>
                                        <p:hsl h="0" s="12549" l="25098"/>
                                      </p:by>
                                    </p:animClr>
                                    <p:set>
                                      <p:cBhvr>
                                        <p:cTn id="157" dur="500" fill="hold"/>
                                        <p:tgtEl>
                                          <p:spTgt spid="78854"/>
                                        </p:tgtEl>
                                        <p:attrNameLst>
                                          <p:attrName>fill.type</p:attrName>
                                        </p:attrNameLst>
                                      </p:cBhvr>
                                      <p:to>
                                        <p:strVal val="solid"/>
                                      </p:to>
                                    </p:set>
                                  </p:childTnLst>
                                </p:cTn>
                              </p:par>
                              <p:par>
                                <p:cTn id="158" presetID="30" presetClass="emph" presetSubtype="0" fill="hold" grpId="1" nodeType="withEffect">
                                  <p:stCondLst>
                                    <p:cond delay="0"/>
                                  </p:stCondLst>
                                  <p:childTnLst>
                                    <p:animClr clrSpc="hsl" dir="cw">
                                      <p:cBhvr override="childStyle">
                                        <p:cTn id="159" dur="500" fill="hold"/>
                                        <p:tgtEl>
                                          <p:spTgt spid="78855"/>
                                        </p:tgtEl>
                                        <p:attrNameLst>
                                          <p:attrName>style.color</p:attrName>
                                        </p:attrNameLst>
                                      </p:cBhvr>
                                      <p:by>
                                        <p:hsl h="0" s="12549" l="25098"/>
                                      </p:by>
                                    </p:animClr>
                                    <p:animClr clrSpc="hsl" dir="cw">
                                      <p:cBhvr>
                                        <p:cTn id="160" dur="500" fill="hold"/>
                                        <p:tgtEl>
                                          <p:spTgt spid="78855"/>
                                        </p:tgtEl>
                                        <p:attrNameLst>
                                          <p:attrName>fillcolor</p:attrName>
                                        </p:attrNameLst>
                                      </p:cBhvr>
                                      <p:by>
                                        <p:hsl h="0" s="12549" l="25098"/>
                                      </p:by>
                                    </p:animClr>
                                    <p:animClr clrSpc="hsl" dir="cw">
                                      <p:cBhvr>
                                        <p:cTn id="161" dur="500" fill="hold"/>
                                        <p:tgtEl>
                                          <p:spTgt spid="78855"/>
                                        </p:tgtEl>
                                        <p:attrNameLst>
                                          <p:attrName>stroke.color</p:attrName>
                                        </p:attrNameLst>
                                      </p:cBhvr>
                                      <p:by>
                                        <p:hsl h="0" s="12549" l="25098"/>
                                      </p:by>
                                    </p:animClr>
                                    <p:set>
                                      <p:cBhvr>
                                        <p:cTn id="162" dur="500" fill="hold"/>
                                        <p:tgtEl>
                                          <p:spTgt spid="78855"/>
                                        </p:tgtEl>
                                        <p:attrNameLst>
                                          <p:attrName>fill.type</p:attrName>
                                        </p:attrNameLst>
                                      </p:cBhvr>
                                      <p:to>
                                        <p:strVal val="solid"/>
                                      </p:to>
                                    </p:set>
                                  </p:childTnLst>
                                </p:cTn>
                              </p:par>
                              <p:par>
                                <p:cTn id="163" presetID="30" presetClass="emph" presetSubtype="0" fill="hold" grpId="1" nodeType="withEffect">
                                  <p:stCondLst>
                                    <p:cond delay="0"/>
                                  </p:stCondLst>
                                  <p:childTnLst>
                                    <p:animClr clrSpc="hsl" dir="cw">
                                      <p:cBhvr override="childStyle">
                                        <p:cTn id="164" dur="500" fill="hold"/>
                                        <p:tgtEl>
                                          <p:spTgt spid="78856"/>
                                        </p:tgtEl>
                                        <p:attrNameLst>
                                          <p:attrName>style.color</p:attrName>
                                        </p:attrNameLst>
                                      </p:cBhvr>
                                      <p:by>
                                        <p:hsl h="0" s="12549" l="25098"/>
                                      </p:by>
                                    </p:animClr>
                                    <p:animClr clrSpc="hsl" dir="cw">
                                      <p:cBhvr>
                                        <p:cTn id="165" dur="500" fill="hold"/>
                                        <p:tgtEl>
                                          <p:spTgt spid="78856"/>
                                        </p:tgtEl>
                                        <p:attrNameLst>
                                          <p:attrName>fillcolor</p:attrName>
                                        </p:attrNameLst>
                                      </p:cBhvr>
                                      <p:by>
                                        <p:hsl h="0" s="12549" l="25098"/>
                                      </p:by>
                                    </p:animClr>
                                    <p:animClr clrSpc="hsl" dir="cw">
                                      <p:cBhvr>
                                        <p:cTn id="166" dur="500" fill="hold"/>
                                        <p:tgtEl>
                                          <p:spTgt spid="78856"/>
                                        </p:tgtEl>
                                        <p:attrNameLst>
                                          <p:attrName>stroke.color</p:attrName>
                                        </p:attrNameLst>
                                      </p:cBhvr>
                                      <p:by>
                                        <p:hsl h="0" s="12549" l="25098"/>
                                      </p:by>
                                    </p:animClr>
                                    <p:set>
                                      <p:cBhvr>
                                        <p:cTn id="167" dur="500" fill="hold"/>
                                        <p:tgtEl>
                                          <p:spTgt spid="78856"/>
                                        </p:tgtEl>
                                        <p:attrNameLst>
                                          <p:attrName>fill.type</p:attrName>
                                        </p:attrNameLst>
                                      </p:cBhvr>
                                      <p:to>
                                        <p:strVal val="solid"/>
                                      </p:to>
                                    </p:set>
                                  </p:childTnLst>
                                </p:cTn>
                              </p:par>
                              <p:par>
                                <p:cTn id="168" presetID="30" presetClass="emph" presetSubtype="0" fill="hold" grpId="1" nodeType="withEffect">
                                  <p:stCondLst>
                                    <p:cond delay="0"/>
                                  </p:stCondLst>
                                  <p:childTnLst>
                                    <p:animClr clrSpc="hsl" dir="cw">
                                      <p:cBhvr override="childStyle">
                                        <p:cTn id="169" dur="500" fill="hold"/>
                                        <p:tgtEl>
                                          <p:spTgt spid="78857"/>
                                        </p:tgtEl>
                                        <p:attrNameLst>
                                          <p:attrName>style.color</p:attrName>
                                        </p:attrNameLst>
                                      </p:cBhvr>
                                      <p:by>
                                        <p:hsl h="0" s="12549" l="25098"/>
                                      </p:by>
                                    </p:animClr>
                                    <p:animClr clrSpc="hsl" dir="cw">
                                      <p:cBhvr>
                                        <p:cTn id="170" dur="500" fill="hold"/>
                                        <p:tgtEl>
                                          <p:spTgt spid="78857"/>
                                        </p:tgtEl>
                                        <p:attrNameLst>
                                          <p:attrName>fillcolor</p:attrName>
                                        </p:attrNameLst>
                                      </p:cBhvr>
                                      <p:by>
                                        <p:hsl h="0" s="12549" l="25098"/>
                                      </p:by>
                                    </p:animClr>
                                    <p:animClr clrSpc="hsl" dir="cw">
                                      <p:cBhvr>
                                        <p:cTn id="171" dur="500" fill="hold"/>
                                        <p:tgtEl>
                                          <p:spTgt spid="78857"/>
                                        </p:tgtEl>
                                        <p:attrNameLst>
                                          <p:attrName>stroke.color</p:attrName>
                                        </p:attrNameLst>
                                      </p:cBhvr>
                                      <p:by>
                                        <p:hsl h="0" s="12549" l="25098"/>
                                      </p:by>
                                    </p:animClr>
                                    <p:set>
                                      <p:cBhvr>
                                        <p:cTn id="172" dur="500" fill="hold"/>
                                        <p:tgtEl>
                                          <p:spTgt spid="78857"/>
                                        </p:tgtEl>
                                        <p:attrNameLst>
                                          <p:attrName>fill.type</p:attrName>
                                        </p:attrNameLst>
                                      </p:cBhvr>
                                      <p:to>
                                        <p:strVal val="solid"/>
                                      </p:to>
                                    </p:set>
                                  </p:childTnLst>
                                </p:cTn>
                              </p:par>
                              <p:par>
                                <p:cTn id="173" presetID="30" presetClass="emph" presetSubtype="0" fill="hold" grpId="1" nodeType="withEffect">
                                  <p:stCondLst>
                                    <p:cond delay="0"/>
                                  </p:stCondLst>
                                  <p:childTnLst>
                                    <p:animClr clrSpc="hsl" dir="cw">
                                      <p:cBhvr override="childStyle">
                                        <p:cTn id="174" dur="500" fill="hold"/>
                                        <p:tgtEl>
                                          <p:spTgt spid="78858"/>
                                        </p:tgtEl>
                                        <p:attrNameLst>
                                          <p:attrName>style.color</p:attrName>
                                        </p:attrNameLst>
                                      </p:cBhvr>
                                      <p:by>
                                        <p:hsl h="0" s="12549" l="25098"/>
                                      </p:by>
                                    </p:animClr>
                                    <p:animClr clrSpc="hsl" dir="cw">
                                      <p:cBhvr>
                                        <p:cTn id="175" dur="500" fill="hold"/>
                                        <p:tgtEl>
                                          <p:spTgt spid="78858"/>
                                        </p:tgtEl>
                                        <p:attrNameLst>
                                          <p:attrName>fillcolor</p:attrName>
                                        </p:attrNameLst>
                                      </p:cBhvr>
                                      <p:by>
                                        <p:hsl h="0" s="12549" l="25098"/>
                                      </p:by>
                                    </p:animClr>
                                    <p:animClr clrSpc="hsl" dir="cw">
                                      <p:cBhvr>
                                        <p:cTn id="176" dur="500" fill="hold"/>
                                        <p:tgtEl>
                                          <p:spTgt spid="78858"/>
                                        </p:tgtEl>
                                        <p:attrNameLst>
                                          <p:attrName>stroke.color</p:attrName>
                                        </p:attrNameLst>
                                      </p:cBhvr>
                                      <p:by>
                                        <p:hsl h="0" s="12549" l="25098"/>
                                      </p:by>
                                    </p:animClr>
                                    <p:set>
                                      <p:cBhvr>
                                        <p:cTn id="177" dur="500" fill="hold"/>
                                        <p:tgtEl>
                                          <p:spTgt spid="78858"/>
                                        </p:tgtEl>
                                        <p:attrNameLst>
                                          <p:attrName>fill.type</p:attrName>
                                        </p:attrNameLst>
                                      </p:cBhvr>
                                      <p:to>
                                        <p:strVal val="solid"/>
                                      </p:to>
                                    </p:set>
                                  </p:childTnLst>
                                </p:cTn>
                              </p:par>
                            </p:childTnLst>
                          </p:cTn>
                        </p:par>
                        <p:par>
                          <p:cTn id="178" fill="hold" nodeType="afterGroup">
                            <p:stCondLst>
                              <p:cond delay="1000"/>
                            </p:stCondLst>
                            <p:childTnLst>
                              <p:par>
                                <p:cTn id="179" presetID="30" presetClass="emph" presetSubtype="0" fill="hold" grpId="1" nodeType="afterEffect">
                                  <p:stCondLst>
                                    <p:cond delay="1000"/>
                                  </p:stCondLst>
                                  <p:childTnLst>
                                    <p:animClr clrSpc="hsl" dir="cw">
                                      <p:cBhvr override="childStyle">
                                        <p:cTn id="180" dur="500" fill="hold"/>
                                        <p:tgtEl>
                                          <p:spTgt spid="78859"/>
                                        </p:tgtEl>
                                        <p:attrNameLst>
                                          <p:attrName>style.color</p:attrName>
                                        </p:attrNameLst>
                                      </p:cBhvr>
                                      <p:by>
                                        <p:hsl h="0" s="12549" l="25098"/>
                                      </p:by>
                                    </p:animClr>
                                    <p:animClr clrSpc="hsl" dir="cw">
                                      <p:cBhvr>
                                        <p:cTn id="181" dur="500" fill="hold"/>
                                        <p:tgtEl>
                                          <p:spTgt spid="78859"/>
                                        </p:tgtEl>
                                        <p:attrNameLst>
                                          <p:attrName>fillcolor</p:attrName>
                                        </p:attrNameLst>
                                      </p:cBhvr>
                                      <p:by>
                                        <p:hsl h="0" s="12549" l="25098"/>
                                      </p:by>
                                    </p:animClr>
                                    <p:animClr clrSpc="hsl" dir="cw">
                                      <p:cBhvr>
                                        <p:cTn id="182" dur="500" fill="hold"/>
                                        <p:tgtEl>
                                          <p:spTgt spid="78859"/>
                                        </p:tgtEl>
                                        <p:attrNameLst>
                                          <p:attrName>stroke.color</p:attrName>
                                        </p:attrNameLst>
                                      </p:cBhvr>
                                      <p:by>
                                        <p:hsl h="0" s="12549" l="25098"/>
                                      </p:by>
                                    </p:animClr>
                                    <p:set>
                                      <p:cBhvr>
                                        <p:cTn id="183" dur="500" fill="hold"/>
                                        <p:tgtEl>
                                          <p:spTgt spid="78859"/>
                                        </p:tgtEl>
                                        <p:attrNameLst>
                                          <p:attrName>fill.type</p:attrName>
                                        </p:attrNameLst>
                                      </p:cBhvr>
                                      <p:to>
                                        <p:strVal val="solid"/>
                                      </p:to>
                                    </p:set>
                                  </p:childTnLst>
                                </p:cTn>
                              </p:par>
                              <p:par>
                                <p:cTn id="184" presetID="30" presetClass="emph" presetSubtype="0" fill="hold" grpId="1" nodeType="withEffect">
                                  <p:stCondLst>
                                    <p:cond delay="1000"/>
                                  </p:stCondLst>
                                  <p:childTnLst>
                                    <p:animClr clrSpc="hsl" dir="cw">
                                      <p:cBhvr override="childStyle">
                                        <p:cTn id="185" dur="500" fill="hold"/>
                                        <p:tgtEl>
                                          <p:spTgt spid="78864"/>
                                        </p:tgtEl>
                                        <p:attrNameLst>
                                          <p:attrName>style.color</p:attrName>
                                        </p:attrNameLst>
                                      </p:cBhvr>
                                      <p:by>
                                        <p:hsl h="0" s="12549" l="25098"/>
                                      </p:by>
                                    </p:animClr>
                                    <p:animClr clrSpc="hsl" dir="cw">
                                      <p:cBhvr>
                                        <p:cTn id="186" dur="500" fill="hold"/>
                                        <p:tgtEl>
                                          <p:spTgt spid="78864"/>
                                        </p:tgtEl>
                                        <p:attrNameLst>
                                          <p:attrName>fillcolor</p:attrName>
                                        </p:attrNameLst>
                                      </p:cBhvr>
                                      <p:by>
                                        <p:hsl h="0" s="12549" l="25098"/>
                                      </p:by>
                                    </p:animClr>
                                    <p:animClr clrSpc="hsl" dir="cw">
                                      <p:cBhvr>
                                        <p:cTn id="187" dur="500" fill="hold"/>
                                        <p:tgtEl>
                                          <p:spTgt spid="78864"/>
                                        </p:tgtEl>
                                        <p:attrNameLst>
                                          <p:attrName>stroke.color</p:attrName>
                                        </p:attrNameLst>
                                      </p:cBhvr>
                                      <p:by>
                                        <p:hsl h="0" s="12549" l="25098"/>
                                      </p:by>
                                    </p:animClr>
                                    <p:set>
                                      <p:cBhvr>
                                        <p:cTn id="188" dur="500" fill="hold"/>
                                        <p:tgtEl>
                                          <p:spTgt spid="78864"/>
                                        </p:tgtEl>
                                        <p:attrNameLst>
                                          <p:attrName>fill.type</p:attrName>
                                        </p:attrNameLst>
                                      </p:cBhvr>
                                      <p:to>
                                        <p:strVal val="solid"/>
                                      </p:to>
                                    </p:set>
                                  </p:childTnLst>
                                </p:cTn>
                              </p:par>
                              <p:par>
                                <p:cTn id="189" presetID="30" presetClass="emph" presetSubtype="0" fill="hold" grpId="1" nodeType="withEffect">
                                  <p:stCondLst>
                                    <p:cond delay="1000"/>
                                  </p:stCondLst>
                                  <p:childTnLst>
                                    <p:animClr clrSpc="hsl" dir="cw">
                                      <p:cBhvr override="childStyle">
                                        <p:cTn id="190" dur="500" fill="hold"/>
                                        <p:tgtEl>
                                          <p:spTgt spid="78865"/>
                                        </p:tgtEl>
                                        <p:attrNameLst>
                                          <p:attrName>style.color</p:attrName>
                                        </p:attrNameLst>
                                      </p:cBhvr>
                                      <p:by>
                                        <p:hsl h="0" s="12549" l="25098"/>
                                      </p:by>
                                    </p:animClr>
                                    <p:animClr clrSpc="hsl" dir="cw">
                                      <p:cBhvr>
                                        <p:cTn id="191" dur="500" fill="hold"/>
                                        <p:tgtEl>
                                          <p:spTgt spid="78865"/>
                                        </p:tgtEl>
                                        <p:attrNameLst>
                                          <p:attrName>fillcolor</p:attrName>
                                        </p:attrNameLst>
                                      </p:cBhvr>
                                      <p:by>
                                        <p:hsl h="0" s="12549" l="25098"/>
                                      </p:by>
                                    </p:animClr>
                                    <p:animClr clrSpc="hsl" dir="cw">
                                      <p:cBhvr>
                                        <p:cTn id="192" dur="500" fill="hold"/>
                                        <p:tgtEl>
                                          <p:spTgt spid="78865"/>
                                        </p:tgtEl>
                                        <p:attrNameLst>
                                          <p:attrName>stroke.color</p:attrName>
                                        </p:attrNameLst>
                                      </p:cBhvr>
                                      <p:by>
                                        <p:hsl h="0" s="12549" l="25098"/>
                                      </p:by>
                                    </p:animClr>
                                    <p:set>
                                      <p:cBhvr>
                                        <p:cTn id="193" dur="500" fill="hold"/>
                                        <p:tgtEl>
                                          <p:spTgt spid="78865"/>
                                        </p:tgtEl>
                                        <p:attrNameLst>
                                          <p:attrName>fill.type</p:attrName>
                                        </p:attrNameLst>
                                      </p:cBhvr>
                                      <p:to>
                                        <p:strVal val="solid"/>
                                      </p:to>
                                    </p:set>
                                  </p:childTnLst>
                                </p:cTn>
                              </p:par>
                              <p:par>
                                <p:cTn id="194" presetID="30" presetClass="emph" presetSubtype="0" fill="hold" grpId="1" nodeType="withEffect">
                                  <p:stCondLst>
                                    <p:cond delay="1000"/>
                                  </p:stCondLst>
                                  <p:childTnLst>
                                    <p:animClr clrSpc="hsl" dir="cw">
                                      <p:cBhvr override="childStyle">
                                        <p:cTn id="195" dur="500" fill="hold"/>
                                        <p:tgtEl>
                                          <p:spTgt spid="78866"/>
                                        </p:tgtEl>
                                        <p:attrNameLst>
                                          <p:attrName>style.color</p:attrName>
                                        </p:attrNameLst>
                                      </p:cBhvr>
                                      <p:by>
                                        <p:hsl h="0" s="12549" l="25098"/>
                                      </p:by>
                                    </p:animClr>
                                    <p:animClr clrSpc="hsl" dir="cw">
                                      <p:cBhvr>
                                        <p:cTn id="196" dur="500" fill="hold"/>
                                        <p:tgtEl>
                                          <p:spTgt spid="78866"/>
                                        </p:tgtEl>
                                        <p:attrNameLst>
                                          <p:attrName>fillcolor</p:attrName>
                                        </p:attrNameLst>
                                      </p:cBhvr>
                                      <p:by>
                                        <p:hsl h="0" s="12549" l="25098"/>
                                      </p:by>
                                    </p:animClr>
                                    <p:animClr clrSpc="hsl" dir="cw">
                                      <p:cBhvr>
                                        <p:cTn id="197" dur="500" fill="hold"/>
                                        <p:tgtEl>
                                          <p:spTgt spid="78866"/>
                                        </p:tgtEl>
                                        <p:attrNameLst>
                                          <p:attrName>stroke.color</p:attrName>
                                        </p:attrNameLst>
                                      </p:cBhvr>
                                      <p:by>
                                        <p:hsl h="0" s="12549" l="25098"/>
                                      </p:by>
                                    </p:animClr>
                                    <p:set>
                                      <p:cBhvr>
                                        <p:cTn id="198" dur="500" fill="hold"/>
                                        <p:tgtEl>
                                          <p:spTgt spid="78866"/>
                                        </p:tgtEl>
                                        <p:attrNameLst>
                                          <p:attrName>fill.type</p:attrName>
                                        </p:attrNameLst>
                                      </p:cBhvr>
                                      <p:to>
                                        <p:strVal val="solid"/>
                                      </p:to>
                                    </p:set>
                                  </p:childTnLst>
                                </p:cTn>
                              </p:par>
                              <p:par>
                                <p:cTn id="199" presetID="24" presetClass="emph" presetSubtype="0" fill="hold" grpId="2" nodeType="withEffect">
                                  <p:stCondLst>
                                    <p:cond delay="1000"/>
                                  </p:stCondLst>
                                  <p:childTnLst>
                                    <p:animClr clrSpc="hsl" dir="cw">
                                      <p:cBhvr override="childStyle">
                                        <p:cTn id="200" dur="500" fill="hold"/>
                                        <p:tgtEl>
                                          <p:spTgt spid="78855"/>
                                        </p:tgtEl>
                                        <p:attrNameLst>
                                          <p:attrName>style.color</p:attrName>
                                        </p:attrNameLst>
                                      </p:cBhvr>
                                      <p:by>
                                        <p:hsl h="0" s="-12549" l="-25098"/>
                                      </p:by>
                                    </p:animClr>
                                    <p:animClr clrSpc="hsl" dir="cw">
                                      <p:cBhvr>
                                        <p:cTn id="201" dur="500" fill="hold"/>
                                        <p:tgtEl>
                                          <p:spTgt spid="78855"/>
                                        </p:tgtEl>
                                        <p:attrNameLst>
                                          <p:attrName>fillcolor</p:attrName>
                                        </p:attrNameLst>
                                      </p:cBhvr>
                                      <p:by>
                                        <p:hsl h="0" s="-12549" l="-25098"/>
                                      </p:by>
                                    </p:animClr>
                                    <p:animClr clrSpc="hsl" dir="cw">
                                      <p:cBhvr>
                                        <p:cTn id="202" dur="500" fill="hold"/>
                                        <p:tgtEl>
                                          <p:spTgt spid="78855"/>
                                        </p:tgtEl>
                                        <p:attrNameLst>
                                          <p:attrName>stroke.color</p:attrName>
                                        </p:attrNameLst>
                                      </p:cBhvr>
                                      <p:by>
                                        <p:hsl h="0" s="-12549" l="-25098"/>
                                      </p:by>
                                    </p:animClr>
                                    <p:set>
                                      <p:cBhvr>
                                        <p:cTn id="203" dur="500" fill="hold"/>
                                        <p:tgtEl>
                                          <p:spTgt spid="78855"/>
                                        </p:tgtEl>
                                        <p:attrNameLst>
                                          <p:attrName>fill.type</p:attrName>
                                        </p:attrNameLst>
                                      </p:cBhvr>
                                      <p:to>
                                        <p:strVal val="solid"/>
                                      </p:to>
                                    </p:set>
                                  </p:childTnLst>
                                </p:cTn>
                              </p:par>
                              <p:par>
                                <p:cTn id="204" presetID="24" presetClass="emph" presetSubtype="0" fill="hold" grpId="2" nodeType="withEffect">
                                  <p:stCondLst>
                                    <p:cond delay="1000"/>
                                  </p:stCondLst>
                                  <p:childTnLst>
                                    <p:animClr clrSpc="hsl" dir="cw">
                                      <p:cBhvr override="childStyle">
                                        <p:cTn id="205" dur="500" fill="hold"/>
                                        <p:tgtEl>
                                          <p:spTgt spid="78856"/>
                                        </p:tgtEl>
                                        <p:attrNameLst>
                                          <p:attrName>style.color</p:attrName>
                                        </p:attrNameLst>
                                      </p:cBhvr>
                                      <p:by>
                                        <p:hsl h="0" s="-12549" l="-25098"/>
                                      </p:by>
                                    </p:animClr>
                                    <p:animClr clrSpc="hsl" dir="cw">
                                      <p:cBhvr>
                                        <p:cTn id="206" dur="500" fill="hold"/>
                                        <p:tgtEl>
                                          <p:spTgt spid="78856"/>
                                        </p:tgtEl>
                                        <p:attrNameLst>
                                          <p:attrName>fillcolor</p:attrName>
                                        </p:attrNameLst>
                                      </p:cBhvr>
                                      <p:by>
                                        <p:hsl h="0" s="-12549" l="-25098"/>
                                      </p:by>
                                    </p:animClr>
                                    <p:animClr clrSpc="hsl" dir="cw">
                                      <p:cBhvr>
                                        <p:cTn id="207" dur="500" fill="hold"/>
                                        <p:tgtEl>
                                          <p:spTgt spid="78856"/>
                                        </p:tgtEl>
                                        <p:attrNameLst>
                                          <p:attrName>stroke.color</p:attrName>
                                        </p:attrNameLst>
                                      </p:cBhvr>
                                      <p:by>
                                        <p:hsl h="0" s="-12549" l="-25098"/>
                                      </p:by>
                                    </p:animClr>
                                    <p:set>
                                      <p:cBhvr>
                                        <p:cTn id="208" dur="500" fill="hold"/>
                                        <p:tgtEl>
                                          <p:spTgt spid="78856"/>
                                        </p:tgtEl>
                                        <p:attrNameLst>
                                          <p:attrName>fill.type</p:attrName>
                                        </p:attrNameLst>
                                      </p:cBhvr>
                                      <p:to>
                                        <p:strVal val="solid"/>
                                      </p:to>
                                    </p:set>
                                  </p:childTnLst>
                                </p:cTn>
                              </p:par>
                              <p:par>
                                <p:cTn id="209" presetID="24" presetClass="emph" presetSubtype="0" fill="hold" grpId="2" nodeType="withEffect">
                                  <p:stCondLst>
                                    <p:cond delay="1000"/>
                                  </p:stCondLst>
                                  <p:childTnLst>
                                    <p:animClr clrSpc="hsl" dir="cw">
                                      <p:cBhvr override="childStyle">
                                        <p:cTn id="210" dur="500" fill="hold"/>
                                        <p:tgtEl>
                                          <p:spTgt spid="78857"/>
                                        </p:tgtEl>
                                        <p:attrNameLst>
                                          <p:attrName>style.color</p:attrName>
                                        </p:attrNameLst>
                                      </p:cBhvr>
                                      <p:by>
                                        <p:hsl h="0" s="-12549" l="-25098"/>
                                      </p:by>
                                    </p:animClr>
                                    <p:animClr clrSpc="hsl" dir="cw">
                                      <p:cBhvr>
                                        <p:cTn id="211" dur="500" fill="hold"/>
                                        <p:tgtEl>
                                          <p:spTgt spid="78857"/>
                                        </p:tgtEl>
                                        <p:attrNameLst>
                                          <p:attrName>fillcolor</p:attrName>
                                        </p:attrNameLst>
                                      </p:cBhvr>
                                      <p:by>
                                        <p:hsl h="0" s="-12549" l="-25098"/>
                                      </p:by>
                                    </p:animClr>
                                    <p:animClr clrSpc="hsl" dir="cw">
                                      <p:cBhvr>
                                        <p:cTn id="212" dur="500" fill="hold"/>
                                        <p:tgtEl>
                                          <p:spTgt spid="78857"/>
                                        </p:tgtEl>
                                        <p:attrNameLst>
                                          <p:attrName>stroke.color</p:attrName>
                                        </p:attrNameLst>
                                      </p:cBhvr>
                                      <p:by>
                                        <p:hsl h="0" s="-12549" l="-25098"/>
                                      </p:by>
                                    </p:animClr>
                                    <p:set>
                                      <p:cBhvr>
                                        <p:cTn id="213" dur="500" fill="hold"/>
                                        <p:tgtEl>
                                          <p:spTgt spid="78857"/>
                                        </p:tgtEl>
                                        <p:attrNameLst>
                                          <p:attrName>fill.type</p:attrName>
                                        </p:attrNameLst>
                                      </p:cBhvr>
                                      <p:to>
                                        <p:strVal val="solid"/>
                                      </p:to>
                                    </p:set>
                                  </p:childTnLst>
                                </p:cTn>
                              </p:par>
                              <p:par>
                                <p:cTn id="214" presetID="24" presetClass="emph" presetSubtype="0" fill="hold" grpId="2" nodeType="withEffect">
                                  <p:stCondLst>
                                    <p:cond delay="1000"/>
                                  </p:stCondLst>
                                  <p:childTnLst>
                                    <p:animClr clrSpc="hsl" dir="cw">
                                      <p:cBhvr override="childStyle">
                                        <p:cTn id="215" dur="500" fill="hold"/>
                                        <p:tgtEl>
                                          <p:spTgt spid="78858"/>
                                        </p:tgtEl>
                                        <p:attrNameLst>
                                          <p:attrName>style.color</p:attrName>
                                        </p:attrNameLst>
                                      </p:cBhvr>
                                      <p:by>
                                        <p:hsl h="0" s="-12549" l="-25098"/>
                                      </p:by>
                                    </p:animClr>
                                    <p:animClr clrSpc="hsl" dir="cw">
                                      <p:cBhvr>
                                        <p:cTn id="216" dur="500" fill="hold"/>
                                        <p:tgtEl>
                                          <p:spTgt spid="78858"/>
                                        </p:tgtEl>
                                        <p:attrNameLst>
                                          <p:attrName>fillcolor</p:attrName>
                                        </p:attrNameLst>
                                      </p:cBhvr>
                                      <p:by>
                                        <p:hsl h="0" s="-12549" l="-25098"/>
                                      </p:by>
                                    </p:animClr>
                                    <p:animClr clrSpc="hsl" dir="cw">
                                      <p:cBhvr>
                                        <p:cTn id="217" dur="500" fill="hold"/>
                                        <p:tgtEl>
                                          <p:spTgt spid="78858"/>
                                        </p:tgtEl>
                                        <p:attrNameLst>
                                          <p:attrName>stroke.color</p:attrName>
                                        </p:attrNameLst>
                                      </p:cBhvr>
                                      <p:by>
                                        <p:hsl h="0" s="-12549" l="-25098"/>
                                      </p:by>
                                    </p:animClr>
                                    <p:set>
                                      <p:cBhvr>
                                        <p:cTn id="218" dur="500" fill="hold"/>
                                        <p:tgtEl>
                                          <p:spTgt spid="78858"/>
                                        </p:tgtEl>
                                        <p:attrNameLst>
                                          <p:attrName>fill.type</p:attrName>
                                        </p:attrNameLst>
                                      </p:cBhvr>
                                      <p:to>
                                        <p:strVal val="solid"/>
                                      </p:to>
                                    </p:set>
                                  </p:childTnLst>
                                </p:cTn>
                              </p:par>
                            </p:childTnLst>
                          </p:cTn>
                        </p:par>
                        <p:par>
                          <p:cTn id="219" fill="hold" nodeType="afterGroup">
                            <p:stCondLst>
                              <p:cond delay="2500"/>
                            </p:stCondLst>
                            <p:childTnLst>
                              <p:par>
                                <p:cTn id="220" presetID="30" presetClass="emph" presetSubtype="0" fill="hold" grpId="1" nodeType="afterEffect">
                                  <p:stCondLst>
                                    <p:cond delay="1000"/>
                                  </p:stCondLst>
                                  <p:childTnLst>
                                    <p:animClr clrSpc="hsl" dir="cw">
                                      <p:cBhvr override="childStyle">
                                        <p:cTn id="221" dur="500" fill="hold"/>
                                        <p:tgtEl>
                                          <p:spTgt spid="78860"/>
                                        </p:tgtEl>
                                        <p:attrNameLst>
                                          <p:attrName>style.color</p:attrName>
                                        </p:attrNameLst>
                                      </p:cBhvr>
                                      <p:by>
                                        <p:hsl h="0" s="12549" l="25098"/>
                                      </p:by>
                                    </p:animClr>
                                    <p:animClr clrSpc="hsl" dir="cw">
                                      <p:cBhvr>
                                        <p:cTn id="222" dur="500" fill="hold"/>
                                        <p:tgtEl>
                                          <p:spTgt spid="78860"/>
                                        </p:tgtEl>
                                        <p:attrNameLst>
                                          <p:attrName>fillcolor</p:attrName>
                                        </p:attrNameLst>
                                      </p:cBhvr>
                                      <p:by>
                                        <p:hsl h="0" s="12549" l="25098"/>
                                      </p:by>
                                    </p:animClr>
                                    <p:animClr clrSpc="hsl" dir="cw">
                                      <p:cBhvr>
                                        <p:cTn id="223" dur="500" fill="hold"/>
                                        <p:tgtEl>
                                          <p:spTgt spid="78860"/>
                                        </p:tgtEl>
                                        <p:attrNameLst>
                                          <p:attrName>stroke.color</p:attrName>
                                        </p:attrNameLst>
                                      </p:cBhvr>
                                      <p:by>
                                        <p:hsl h="0" s="12549" l="25098"/>
                                      </p:by>
                                    </p:animClr>
                                    <p:set>
                                      <p:cBhvr>
                                        <p:cTn id="224" dur="500" fill="hold"/>
                                        <p:tgtEl>
                                          <p:spTgt spid="78860"/>
                                        </p:tgtEl>
                                        <p:attrNameLst>
                                          <p:attrName>fill.type</p:attrName>
                                        </p:attrNameLst>
                                      </p:cBhvr>
                                      <p:to>
                                        <p:strVal val="solid"/>
                                      </p:to>
                                    </p:set>
                                  </p:childTnLst>
                                </p:cTn>
                              </p:par>
                              <p:par>
                                <p:cTn id="225" presetID="30" presetClass="emph" presetSubtype="0" fill="hold" grpId="1" nodeType="withEffect">
                                  <p:stCondLst>
                                    <p:cond delay="1000"/>
                                  </p:stCondLst>
                                  <p:childTnLst>
                                    <p:animClr clrSpc="hsl" dir="cw">
                                      <p:cBhvr override="childStyle">
                                        <p:cTn id="226" dur="500" fill="hold"/>
                                        <p:tgtEl>
                                          <p:spTgt spid="78861"/>
                                        </p:tgtEl>
                                        <p:attrNameLst>
                                          <p:attrName>style.color</p:attrName>
                                        </p:attrNameLst>
                                      </p:cBhvr>
                                      <p:by>
                                        <p:hsl h="0" s="12549" l="25098"/>
                                      </p:by>
                                    </p:animClr>
                                    <p:animClr clrSpc="hsl" dir="cw">
                                      <p:cBhvr>
                                        <p:cTn id="227" dur="500" fill="hold"/>
                                        <p:tgtEl>
                                          <p:spTgt spid="78861"/>
                                        </p:tgtEl>
                                        <p:attrNameLst>
                                          <p:attrName>fillcolor</p:attrName>
                                        </p:attrNameLst>
                                      </p:cBhvr>
                                      <p:by>
                                        <p:hsl h="0" s="12549" l="25098"/>
                                      </p:by>
                                    </p:animClr>
                                    <p:animClr clrSpc="hsl" dir="cw">
                                      <p:cBhvr>
                                        <p:cTn id="228" dur="500" fill="hold"/>
                                        <p:tgtEl>
                                          <p:spTgt spid="78861"/>
                                        </p:tgtEl>
                                        <p:attrNameLst>
                                          <p:attrName>stroke.color</p:attrName>
                                        </p:attrNameLst>
                                      </p:cBhvr>
                                      <p:by>
                                        <p:hsl h="0" s="12549" l="25098"/>
                                      </p:by>
                                    </p:animClr>
                                    <p:set>
                                      <p:cBhvr>
                                        <p:cTn id="229" dur="500" fill="hold"/>
                                        <p:tgtEl>
                                          <p:spTgt spid="78861"/>
                                        </p:tgtEl>
                                        <p:attrNameLst>
                                          <p:attrName>fill.type</p:attrName>
                                        </p:attrNameLst>
                                      </p:cBhvr>
                                      <p:to>
                                        <p:strVal val="solid"/>
                                      </p:to>
                                    </p:set>
                                  </p:childTnLst>
                                </p:cTn>
                              </p:par>
                              <p:par>
                                <p:cTn id="230" presetID="30" presetClass="emph" presetSubtype="0" fill="hold" grpId="1" nodeType="withEffect">
                                  <p:stCondLst>
                                    <p:cond delay="1000"/>
                                  </p:stCondLst>
                                  <p:childTnLst>
                                    <p:animClr clrSpc="hsl" dir="cw">
                                      <p:cBhvr override="childStyle">
                                        <p:cTn id="231" dur="500" fill="hold"/>
                                        <p:tgtEl>
                                          <p:spTgt spid="78862"/>
                                        </p:tgtEl>
                                        <p:attrNameLst>
                                          <p:attrName>style.color</p:attrName>
                                        </p:attrNameLst>
                                      </p:cBhvr>
                                      <p:by>
                                        <p:hsl h="0" s="12549" l="25098"/>
                                      </p:by>
                                    </p:animClr>
                                    <p:animClr clrSpc="hsl" dir="cw">
                                      <p:cBhvr>
                                        <p:cTn id="232" dur="500" fill="hold"/>
                                        <p:tgtEl>
                                          <p:spTgt spid="78862"/>
                                        </p:tgtEl>
                                        <p:attrNameLst>
                                          <p:attrName>fillcolor</p:attrName>
                                        </p:attrNameLst>
                                      </p:cBhvr>
                                      <p:by>
                                        <p:hsl h="0" s="12549" l="25098"/>
                                      </p:by>
                                    </p:animClr>
                                    <p:animClr clrSpc="hsl" dir="cw">
                                      <p:cBhvr>
                                        <p:cTn id="233" dur="500" fill="hold"/>
                                        <p:tgtEl>
                                          <p:spTgt spid="78862"/>
                                        </p:tgtEl>
                                        <p:attrNameLst>
                                          <p:attrName>stroke.color</p:attrName>
                                        </p:attrNameLst>
                                      </p:cBhvr>
                                      <p:by>
                                        <p:hsl h="0" s="12549" l="25098"/>
                                      </p:by>
                                    </p:animClr>
                                    <p:set>
                                      <p:cBhvr>
                                        <p:cTn id="234" dur="500" fill="hold"/>
                                        <p:tgtEl>
                                          <p:spTgt spid="78862"/>
                                        </p:tgtEl>
                                        <p:attrNameLst>
                                          <p:attrName>fill.type</p:attrName>
                                        </p:attrNameLst>
                                      </p:cBhvr>
                                      <p:to>
                                        <p:strVal val="solid"/>
                                      </p:to>
                                    </p:set>
                                  </p:childTnLst>
                                </p:cTn>
                              </p:par>
                              <p:par>
                                <p:cTn id="235" presetID="30" presetClass="emph" presetSubtype="0" fill="hold" grpId="1" nodeType="withEffect">
                                  <p:stCondLst>
                                    <p:cond delay="1000"/>
                                  </p:stCondLst>
                                  <p:childTnLst>
                                    <p:animClr clrSpc="hsl" dir="cw">
                                      <p:cBhvr override="childStyle">
                                        <p:cTn id="236" dur="500" fill="hold"/>
                                        <p:tgtEl>
                                          <p:spTgt spid="78863"/>
                                        </p:tgtEl>
                                        <p:attrNameLst>
                                          <p:attrName>style.color</p:attrName>
                                        </p:attrNameLst>
                                      </p:cBhvr>
                                      <p:by>
                                        <p:hsl h="0" s="12549" l="25098"/>
                                      </p:by>
                                    </p:animClr>
                                    <p:animClr clrSpc="hsl" dir="cw">
                                      <p:cBhvr>
                                        <p:cTn id="237" dur="500" fill="hold"/>
                                        <p:tgtEl>
                                          <p:spTgt spid="78863"/>
                                        </p:tgtEl>
                                        <p:attrNameLst>
                                          <p:attrName>fillcolor</p:attrName>
                                        </p:attrNameLst>
                                      </p:cBhvr>
                                      <p:by>
                                        <p:hsl h="0" s="12549" l="25098"/>
                                      </p:by>
                                    </p:animClr>
                                    <p:animClr clrSpc="hsl" dir="cw">
                                      <p:cBhvr>
                                        <p:cTn id="238" dur="500" fill="hold"/>
                                        <p:tgtEl>
                                          <p:spTgt spid="78863"/>
                                        </p:tgtEl>
                                        <p:attrNameLst>
                                          <p:attrName>stroke.color</p:attrName>
                                        </p:attrNameLst>
                                      </p:cBhvr>
                                      <p:by>
                                        <p:hsl h="0" s="12549" l="25098"/>
                                      </p:by>
                                    </p:animClr>
                                    <p:set>
                                      <p:cBhvr>
                                        <p:cTn id="239" dur="500" fill="hold"/>
                                        <p:tgtEl>
                                          <p:spTgt spid="78863"/>
                                        </p:tgtEl>
                                        <p:attrNameLst>
                                          <p:attrName>fill.type</p:attrName>
                                        </p:attrNameLst>
                                      </p:cBhvr>
                                      <p:to>
                                        <p:strVal val="solid"/>
                                      </p:to>
                                    </p:set>
                                  </p:childTnLst>
                                </p:cTn>
                              </p:par>
                              <p:par>
                                <p:cTn id="240" presetID="24" presetClass="emph" presetSubtype="0" fill="hold" grpId="2" nodeType="withEffect">
                                  <p:stCondLst>
                                    <p:cond delay="1000"/>
                                  </p:stCondLst>
                                  <p:childTnLst>
                                    <p:animClr clrSpc="hsl" dir="cw">
                                      <p:cBhvr override="childStyle">
                                        <p:cTn id="241" dur="500" fill="hold"/>
                                        <p:tgtEl>
                                          <p:spTgt spid="78864"/>
                                        </p:tgtEl>
                                        <p:attrNameLst>
                                          <p:attrName>style.color</p:attrName>
                                        </p:attrNameLst>
                                      </p:cBhvr>
                                      <p:by>
                                        <p:hsl h="0" s="-12549" l="-25098"/>
                                      </p:by>
                                    </p:animClr>
                                    <p:animClr clrSpc="hsl" dir="cw">
                                      <p:cBhvr>
                                        <p:cTn id="242" dur="500" fill="hold"/>
                                        <p:tgtEl>
                                          <p:spTgt spid="78864"/>
                                        </p:tgtEl>
                                        <p:attrNameLst>
                                          <p:attrName>fillcolor</p:attrName>
                                        </p:attrNameLst>
                                      </p:cBhvr>
                                      <p:by>
                                        <p:hsl h="0" s="-12549" l="-25098"/>
                                      </p:by>
                                    </p:animClr>
                                    <p:animClr clrSpc="hsl" dir="cw">
                                      <p:cBhvr>
                                        <p:cTn id="243" dur="500" fill="hold"/>
                                        <p:tgtEl>
                                          <p:spTgt spid="78864"/>
                                        </p:tgtEl>
                                        <p:attrNameLst>
                                          <p:attrName>stroke.color</p:attrName>
                                        </p:attrNameLst>
                                      </p:cBhvr>
                                      <p:by>
                                        <p:hsl h="0" s="-12549" l="-25098"/>
                                      </p:by>
                                    </p:animClr>
                                    <p:set>
                                      <p:cBhvr>
                                        <p:cTn id="244" dur="500" fill="hold"/>
                                        <p:tgtEl>
                                          <p:spTgt spid="78864"/>
                                        </p:tgtEl>
                                        <p:attrNameLst>
                                          <p:attrName>fill.type</p:attrName>
                                        </p:attrNameLst>
                                      </p:cBhvr>
                                      <p:to>
                                        <p:strVal val="solid"/>
                                      </p:to>
                                    </p:set>
                                  </p:childTnLst>
                                </p:cTn>
                              </p:par>
                              <p:par>
                                <p:cTn id="245" presetID="24" presetClass="emph" presetSubtype="0" fill="hold" grpId="2" nodeType="withEffect">
                                  <p:stCondLst>
                                    <p:cond delay="1000"/>
                                  </p:stCondLst>
                                  <p:childTnLst>
                                    <p:animClr clrSpc="hsl" dir="cw">
                                      <p:cBhvr override="childStyle">
                                        <p:cTn id="246" dur="500" fill="hold"/>
                                        <p:tgtEl>
                                          <p:spTgt spid="78865"/>
                                        </p:tgtEl>
                                        <p:attrNameLst>
                                          <p:attrName>style.color</p:attrName>
                                        </p:attrNameLst>
                                      </p:cBhvr>
                                      <p:by>
                                        <p:hsl h="0" s="-12549" l="-25098"/>
                                      </p:by>
                                    </p:animClr>
                                    <p:animClr clrSpc="hsl" dir="cw">
                                      <p:cBhvr>
                                        <p:cTn id="247" dur="500" fill="hold"/>
                                        <p:tgtEl>
                                          <p:spTgt spid="78865"/>
                                        </p:tgtEl>
                                        <p:attrNameLst>
                                          <p:attrName>fillcolor</p:attrName>
                                        </p:attrNameLst>
                                      </p:cBhvr>
                                      <p:by>
                                        <p:hsl h="0" s="-12549" l="-25098"/>
                                      </p:by>
                                    </p:animClr>
                                    <p:animClr clrSpc="hsl" dir="cw">
                                      <p:cBhvr>
                                        <p:cTn id="248" dur="500" fill="hold"/>
                                        <p:tgtEl>
                                          <p:spTgt spid="78865"/>
                                        </p:tgtEl>
                                        <p:attrNameLst>
                                          <p:attrName>stroke.color</p:attrName>
                                        </p:attrNameLst>
                                      </p:cBhvr>
                                      <p:by>
                                        <p:hsl h="0" s="-12549" l="-25098"/>
                                      </p:by>
                                    </p:animClr>
                                    <p:set>
                                      <p:cBhvr>
                                        <p:cTn id="249" dur="500" fill="hold"/>
                                        <p:tgtEl>
                                          <p:spTgt spid="78865"/>
                                        </p:tgtEl>
                                        <p:attrNameLst>
                                          <p:attrName>fill.type</p:attrName>
                                        </p:attrNameLst>
                                      </p:cBhvr>
                                      <p:to>
                                        <p:strVal val="solid"/>
                                      </p:to>
                                    </p:set>
                                  </p:childTnLst>
                                </p:cTn>
                              </p:par>
                              <p:par>
                                <p:cTn id="250" presetID="24" presetClass="emph" presetSubtype="0" fill="hold" grpId="2" nodeType="withEffect">
                                  <p:stCondLst>
                                    <p:cond delay="1000"/>
                                  </p:stCondLst>
                                  <p:childTnLst>
                                    <p:animClr clrSpc="hsl" dir="cw">
                                      <p:cBhvr override="childStyle">
                                        <p:cTn id="251" dur="500" fill="hold"/>
                                        <p:tgtEl>
                                          <p:spTgt spid="78866"/>
                                        </p:tgtEl>
                                        <p:attrNameLst>
                                          <p:attrName>style.color</p:attrName>
                                        </p:attrNameLst>
                                      </p:cBhvr>
                                      <p:by>
                                        <p:hsl h="0" s="-12549" l="-25098"/>
                                      </p:by>
                                    </p:animClr>
                                    <p:animClr clrSpc="hsl" dir="cw">
                                      <p:cBhvr>
                                        <p:cTn id="252" dur="500" fill="hold"/>
                                        <p:tgtEl>
                                          <p:spTgt spid="78866"/>
                                        </p:tgtEl>
                                        <p:attrNameLst>
                                          <p:attrName>fillcolor</p:attrName>
                                        </p:attrNameLst>
                                      </p:cBhvr>
                                      <p:by>
                                        <p:hsl h="0" s="-12549" l="-25098"/>
                                      </p:by>
                                    </p:animClr>
                                    <p:animClr clrSpc="hsl" dir="cw">
                                      <p:cBhvr>
                                        <p:cTn id="253" dur="500" fill="hold"/>
                                        <p:tgtEl>
                                          <p:spTgt spid="78866"/>
                                        </p:tgtEl>
                                        <p:attrNameLst>
                                          <p:attrName>stroke.color</p:attrName>
                                        </p:attrNameLst>
                                      </p:cBhvr>
                                      <p:by>
                                        <p:hsl h="0" s="-12549" l="-25098"/>
                                      </p:by>
                                    </p:animClr>
                                    <p:set>
                                      <p:cBhvr>
                                        <p:cTn id="254" dur="500" fill="hold"/>
                                        <p:tgtEl>
                                          <p:spTgt spid="78866"/>
                                        </p:tgtEl>
                                        <p:attrNameLst>
                                          <p:attrName>fill.type</p:attrName>
                                        </p:attrNameLst>
                                      </p:cBhvr>
                                      <p:to>
                                        <p:strVal val="solid"/>
                                      </p:to>
                                    </p:set>
                                  </p:childTnLst>
                                </p:cTn>
                              </p:par>
                              <p:par>
                                <p:cTn id="255" presetID="30" presetClass="emph" presetSubtype="0" fill="hold" grpId="1" nodeType="withEffect">
                                  <p:stCondLst>
                                    <p:cond delay="1000"/>
                                  </p:stCondLst>
                                  <p:childTnLst>
                                    <p:animClr clrSpc="hsl" dir="cw">
                                      <p:cBhvr override="childStyle">
                                        <p:cTn id="256" dur="500" fill="hold"/>
                                        <p:tgtEl>
                                          <p:spTgt spid="78889"/>
                                        </p:tgtEl>
                                        <p:attrNameLst>
                                          <p:attrName>style.color</p:attrName>
                                        </p:attrNameLst>
                                      </p:cBhvr>
                                      <p:by>
                                        <p:hsl h="0" s="12549" l="25098"/>
                                      </p:by>
                                    </p:animClr>
                                    <p:animClr clrSpc="hsl" dir="cw">
                                      <p:cBhvr>
                                        <p:cTn id="257" dur="500" fill="hold"/>
                                        <p:tgtEl>
                                          <p:spTgt spid="78889"/>
                                        </p:tgtEl>
                                        <p:attrNameLst>
                                          <p:attrName>fillcolor</p:attrName>
                                        </p:attrNameLst>
                                      </p:cBhvr>
                                      <p:by>
                                        <p:hsl h="0" s="12549" l="25098"/>
                                      </p:by>
                                    </p:animClr>
                                    <p:animClr clrSpc="hsl" dir="cw">
                                      <p:cBhvr>
                                        <p:cTn id="258" dur="500" fill="hold"/>
                                        <p:tgtEl>
                                          <p:spTgt spid="78889"/>
                                        </p:tgtEl>
                                        <p:attrNameLst>
                                          <p:attrName>stroke.color</p:attrName>
                                        </p:attrNameLst>
                                      </p:cBhvr>
                                      <p:by>
                                        <p:hsl h="0" s="12549" l="25098"/>
                                      </p:by>
                                    </p:animClr>
                                    <p:set>
                                      <p:cBhvr>
                                        <p:cTn id="259" dur="500" fill="hold"/>
                                        <p:tgtEl>
                                          <p:spTgt spid="78889"/>
                                        </p:tgtEl>
                                        <p:attrNameLst>
                                          <p:attrName>fill.type</p:attrName>
                                        </p:attrNameLst>
                                      </p:cBhvr>
                                      <p:to>
                                        <p:strVal val="solid"/>
                                      </p:to>
                                    </p:set>
                                  </p:childTnLst>
                                </p:cTn>
                              </p:par>
                              <p:par>
                                <p:cTn id="260" presetID="30" presetClass="emph" presetSubtype="0" fill="hold" grpId="1" nodeType="withEffect">
                                  <p:stCondLst>
                                    <p:cond delay="0"/>
                                  </p:stCondLst>
                                  <p:childTnLst>
                                    <p:animClr clrSpc="hsl" dir="cw">
                                      <p:cBhvr override="childStyle">
                                        <p:cTn id="261" dur="500" fill="hold"/>
                                        <p:tgtEl>
                                          <p:spTgt spid="78888"/>
                                        </p:tgtEl>
                                        <p:attrNameLst>
                                          <p:attrName>style.color</p:attrName>
                                        </p:attrNameLst>
                                      </p:cBhvr>
                                      <p:by>
                                        <p:hsl h="0" s="12549" l="25098"/>
                                      </p:by>
                                    </p:animClr>
                                    <p:animClr clrSpc="hsl" dir="cw">
                                      <p:cBhvr>
                                        <p:cTn id="262" dur="500" fill="hold"/>
                                        <p:tgtEl>
                                          <p:spTgt spid="78888"/>
                                        </p:tgtEl>
                                        <p:attrNameLst>
                                          <p:attrName>fillcolor</p:attrName>
                                        </p:attrNameLst>
                                      </p:cBhvr>
                                      <p:by>
                                        <p:hsl h="0" s="12549" l="25098"/>
                                      </p:by>
                                    </p:animClr>
                                    <p:animClr clrSpc="hsl" dir="cw">
                                      <p:cBhvr>
                                        <p:cTn id="263" dur="500" fill="hold"/>
                                        <p:tgtEl>
                                          <p:spTgt spid="78888"/>
                                        </p:tgtEl>
                                        <p:attrNameLst>
                                          <p:attrName>stroke.color</p:attrName>
                                        </p:attrNameLst>
                                      </p:cBhvr>
                                      <p:by>
                                        <p:hsl h="0" s="12549" l="25098"/>
                                      </p:by>
                                    </p:animClr>
                                    <p:set>
                                      <p:cBhvr>
                                        <p:cTn id="264" dur="500" fill="hold"/>
                                        <p:tgtEl>
                                          <p:spTgt spid="78888"/>
                                        </p:tgtEl>
                                        <p:attrNameLst>
                                          <p:attrName>fill.type</p:attrName>
                                        </p:attrNameLst>
                                      </p:cBhvr>
                                      <p:to>
                                        <p:strVal val="solid"/>
                                      </p:to>
                                    </p:set>
                                  </p:childTnLst>
                                </p:cTn>
                              </p:par>
                            </p:childTnLst>
                          </p:cTn>
                        </p:par>
                        <p:par>
                          <p:cTn id="265" fill="hold" nodeType="afterGroup">
                            <p:stCondLst>
                              <p:cond delay="4000"/>
                            </p:stCondLst>
                            <p:childTnLst>
                              <p:par>
                                <p:cTn id="266" presetID="30" presetClass="emph" presetSubtype="0" fill="hold" grpId="1" nodeType="afterEffect">
                                  <p:stCondLst>
                                    <p:cond delay="1000"/>
                                  </p:stCondLst>
                                  <p:childTnLst>
                                    <p:animClr clrSpc="hsl" dir="cw">
                                      <p:cBhvr override="childStyle">
                                        <p:cTn id="267" dur="500" fill="hold"/>
                                        <p:tgtEl>
                                          <p:spTgt spid="78887"/>
                                        </p:tgtEl>
                                        <p:attrNameLst>
                                          <p:attrName>style.color</p:attrName>
                                        </p:attrNameLst>
                                      </p:cBhvr>
                                      <p:by>
                                        <p:hsl h="0" s="12549" l="25098"/>
                                      </p:by>
                                    </p:animClr>
                                    <p:animClr clrSpc="hsl" dir="cw">
                                      <p:cBhvr>
                                        <p:cTn id="268" dur="500" fill="hold"/>
                                        <p:tgtEl>
                                          <p:spTgt spid="78887"/>
                                        </p:tgtEl>
                                        <p:attrNameLst>
                                          <p:attrName>fillcolor</p:attrName>
                                        </p:attrNameLst>
                                      </p:cBhvr>
                                      <p:by>
                                        <p:hsl h="0" s="12549" l="25098"/>
                                      </p:by>
                                    </p:animClr>
                                    <p:animClr clrSpc="hsl" dir="cw">
                                      <p:cBhvr>
                                        <p:cTn id="269" dur="500" fill="hold"/>
                                        <p:tgtEl>
                                          <p:spTgt spid="78887"/>
                                        </p:tgtEl>
                                        <p:attrNameLst>
                                          <p:attrName>stroke.color</p:attrName>
                                        </p:attrNameLst>
                                      </p:cBhvr>
                                      <p:by>
                                        <p:hsl h="0" s="12549" l="25098"/>
                                      </p:by>
                                    </p:animClr>
                                    <p:set>
                                      <p:cBhvr>
                                        <p:cTn id="270" dur="500" fill="hold"/>
                                        <p:tgtEl>
                                          <p:spTgt spid="78887"/>
                                        </p:tgtEl>
                                        <p:attrNameLst>
                                          <p:attrName>fill.type</p:attrName>
                                        </p:attrNameLst>
                                      </p:cBhvr>
                                      <p:to>
                                        <p:strVal val="solid"/>
                                      </p:to>
                                    </p:set>
                                  </p:childTnLst>
                                </p:cTn>
                              </p:par>
                              <p:par>
                                <p:cTn id="271" presetID="30" presetClass="emph" presetSubtype="0" fill="hold" grpId="3" nodeType="withEffect">
                                  <p:stCondLst>
                                    <p:cond delay="1000"/>
                                  </p:stCondLst>
                                  <p:childTnLst>
                                    <p:animClr clrSpc="hsl" dir="cw">
                                      <p:cBhvr override="childStyle">
                                        <p:cTn id="272" dur="500" fill="hold"/>
                                        <p:tgtEl>
                                          <p:spTgt spid="78855"/>
                                        </p:tgtEl>
                                        <p:attrNameLst>
                                          <p:attrName>style.color</p:attrName>
                                        </p:attrNameLst>
                                      </p:cBhvr>
                                      <p:by>
                                        <p:hsl h="0" s="12549" l="25098"/>
                                      </p:by>
                                    </p:animClr>
                                    <p:animClr clrSpc="hsl" dir="cw">
                                      <p:cBhvr>
                                        <p:cTn id="273" dur="500" fill="hold"/>
                                        <p:tgtEl>
                                          <p:spTgt spid="78855"/>
                                        </p:tgtEl>
                                        <p:attrNameLst>
                                          <p:attrName>fillcolor</p:attrName>
                                        </p:attrNameLst>
                                      </p:cBhvr>
                                      <p:by>
                                        <p:hsl h="0" s="12549" l="25098"/>
                                      </p:by>
                                    </p:animClr>
                                    <p:animClr clrSpc="hsl" dir="cw">
                                      <p:cBhvr>
                                        <p:cTn id="274" dur="500" fill="hold"/>
                                        <p:tgtEl>
                                          <p:spTgt spid="78855"/>
                                        </p:tgtEl>
                                        <p:attrNameLst>
                                          <p:attrName>stroke.color</p:attrName>
                                        </p:attrNameLst>
                                      </p:cBhvr>
                                      <p:by>
                                        <p:hsl h="0" s="12549" l="25098"/>
                                      </p:by>
                                    </p:animClr>
                                    <p:set>
                                      <p:cBhvr>
                                        <p:cTn id="275" dur="500" fill="hold"/>
                                        <p:tgtEl>
                                          <p:spTgt spid="78855"/>
                                        </p:tgtEl>
                                        <p:attrNameLst>
                                          <p:attrName>fill.type</p:attrName>
                                        </p:attrNameLst>
                                      </p:cBhvr>
                                      <p:to>
                                        <p:strVal val="solid"/>
                                      </p:to>
                                    </p:set>
                                  </p:childTnLst>
                                </p:cTn>
                              </p:par>
                              <p:par>
                                <p:cTn id="276" presetID="30" presetClass="emph" presetSubtype="0" fill="hold" grpId="3" nodeType="withEffect">
                                  <p:stCondLst>
                                    <p:cond delay="1000"/>
                                  </p:stCondLst>
                                  <p:childTnLst>
                                    <p:animClr clrSpc="hsl" dir="cw">
                                      <p:cBhvr override="childStyle">
                                        <p:cTn id="277" dur="500" fill="hold"/>
                                        <p:tgtEl>
                                          <p:spTgt spid="78856"/>
                                        </p:tgtEl>
                                        <p:attrNameLst>
                                          <p:attrName>style.color</p:attrName>
                                        </p:attrNameLst>
                                      </p:cBhvr>
                                      <p:by>
                                        <p:hsl h="0" s="12549" l="25098"/>
                                      </p:by>
                                    </p:animClr>
                                    <p:animClr clrSpc="hsl" dir="cw">
                                      <p:cBhvr>
                                        <p:cTn id="278" dur="500" fill="hold"/>
                                        <p:tgtEl>
                                          <p:spTgt spid="78856"/>
                                        </p:tgtEl>
                                        <p:attrNameLst>
                                          <p:attrName>fillcolor</p:attrName>
                                        </p:attrNameLst>
                                      </p:cBhvr>
                                      <p:by>
                                        <p:hsl h="0" s="12549" l="25098"/>
                                      </p:by>
                                    </p:animClr>
                                    <p:animClr clrSpc="hsl" dir="cw">
                                      <p:cBhvr>
                                        <p:cTn id="279" dur="500" fill="hold"/>
                                        <p:tgtEl>
                                          <p:spTgt spid="78856"/>
                                        </p:tgtEl>
                                        <p:attrNameLst>
                                          <p:attrName>stroke.color</p:attrName>
                                        </p:attrNameLst>
                                      </p:cBhvr>
                                      <p:by>
                                        <p:hsl h="0" s="12549" l="25098"/>
                                      </p:by>
                                    </p:animClr>
                                    <p:set>
                                      <p:cBhvr>
                                        <p:cTn id="280" dur="500" fill="hold"/>
                                        <p:tgtEl>
                                          <p:spTgt spid="78856"/>
                                        </p:tgtEl>
                                        <p:attrNameLst>
                                          <p:attrName>fill.type</p:attrName>
                                        </p:attrNameLst>
                                      </p:cBhvr>
                                      <p:to>
                                        <p:strVal val="solid"/>
                                      </p:to>
                                    </p:set>
                                  </p:childTnLst>
                                </p:cTn>
                              </p:par>
                              <p:par>
                                <p:cTn id="281" presetID="30" presetClass="emph" presetSubtype="0" fill="hold" grpId="3" nodeType="withEffect">
                                  <p:stCondLst>
                                    <p:cond delay="1000"/>
                                  </p:stCondLst>
                                  <p:childTnLst>
                                    <p:animClr clrSpc="hsl" dir="cw">
                                      <p:cBhvr override="childStyle">
                                        <p:cTn id="282" dur="500" fill="hold"/>
                                        <p:tgtEl>
                                          <p:spTgt spid="78857"/>
                                        </p:tgtEl>
                                        <p:attrNameLst>
                                          <p:attrName>style.color</p:attrName>
                                        </p:attrNameLst>
                                      </p:cBhvr>
                                      <p:by>
                                        <p:hsl h="0" s="12549" l="25098"/>
                                      </p:by>
                                    </p:animClr>
                                    <p:animClr clrSpc="hsl" dir="cw">
                                      <p:cBhvr>
                                        <p:cTn id="283" dur="500" fill="hold"/>
                                        <p:tgtEl>
                                          <p:spTgt spid="78857"/>
                                        </p:tgtEl>
                                        <p:attrNameLst>
                                          <p:attrName>fillcolor</p:attrName>
                                        </p:attrNameLst>
                                      </p:cBhvr>
                                      <p:by>
                                        <p:hsl h="0" s="12549" l="25098"/>
                                      </p:by>
                                    </p:animClr>
                                    <p:animClr clrSpc="hsl" dir="cw">
                                      <p:cBhvr>
                                        <p:cTn id="284" dur="500" fill="hold"/>
                                        <p:tgtEl>
                                          <p:spTgt spid="78857"/>
                                        </p:tgtEl>
                                        <p:attrNameLst>
                                          <p:attrName>stroke.color</p:attrName>
                                        </p:attrNameLst>
                                      </p:cBhvr>
                                      <p:by>
                                        <p:hsl h="0" s="12549" l="25098"/>
                                      </p:by>
                                    </p:animClr>
                                    <p:set>
                                      <p:cBhvr>
                                        <p:cTn id="285" dur="500" fill="hold"/>
                                        <p:tgtEl>
                                          <p:spTgt spid="78857"/>
                                        </p:tgtEl>
                                        <p:attrNameLst>
                                          <p:attrName>fill.type</p:attrName>
                                        </p:attrNameLst>
                                      </p:cBhvr>
                                      <p:to>
                                        <p:strVal val="solid"/>
                                      </p:to>
                                    </p:set>
                                  </p:childTnLst>
                                </p:cTn>
                              </p:par>
                              <p:par>
                                <p:cTn id="286" presetID="30" presetClass="emph" presetSubtype="0" fill="hold" grpId="3" nodeType="withEffect">
                                  <p:stCondLst>
                                    <p:cond delay="1000"/>
                                  </p:stCondLst>
                                  <p:childTnLst>
                                    <p:animClr clrSpc="hsl" dir="cw">
                                      <p:cBhvr override="childStyle">
                                        <p:cTn id="287" dur="500" fill="hold"/>
                                        <p:tgtEl>
                                          <p:spTgt spid="78858"/>
                                        </p:tgtEl>
                                        <p:attrNameLst>
                                          <p:attrName>style.color</p:attrName>
                                        </p:attrNameLst>
                                      </p:cBhvr>
                                      <p:by>
                                        <p:hsl h="0" s="12549" l="25098"/>
                                      </p:by>
                                    </p:animClr>
                                    <p:animClr clrSpc="hsl" dir="cw">
                                      <p:cBhvr>
                                        <p:cTn id="288" dur="500" fill="hold"/>
                                        <p:tgtEl>
                                          <p:spTgt spid="78858"/>
                                        </p:tgtEl>
                                        <p:attrNameLst>
                                          <p:attrName>fillcolor</p:attrName>
                                        </p:attrNameLst>
                                      </p:cBhvr>
                                      <p:by>
                                        <p:hsl h="0" s="12549" l="25098"/>
                                      </p:by>
                                    </p:animClr>
                                    <p:animClr clrSpc="hsl" dir="cw">
                                      <p:cBhvr>
                                        <p:cTn id="289" dur="500" fill="hold"/>
                                        <p:tgtEl>
                                          <p:spTgt spid="78858"/>
                                        </p:tgtEl>
                                        <p:attrNameLst>
                                          <p:attrName>stroke.color</p:attrName>
                                        </p:attrNameLst>
                                      </p:cBhvr>
                                      <p:by>
                                        <p:hsl h="0" s="12549" l="25098"/>
                                      </p:by>
                                    </p:animClr>
                                    <p:set>
                                      <p:cBhvr>
                                        <p:cTn id="290" dur="500" fill="hold"/>
                                        <p:tgtEl>
                                          <p:spTgt spid="78858"/>
                                        </p:tgtEl>
                                        <p:attrNameLst>
                                          <p:attrName>fill.type</p:attrName>
                                        </p:attrNameLst>
                                      </p:cBhvr>
                                      <p:to>
                                        <p:strVal val="solid"/>
                                      </p:to>
                                    </p:set>
                                  </p:childTnLst>
                                </p:cTn>
                              </p:par>
                              <p:par>
                                <p:cTn id="291" presetID="24" presetClass="emph" presetSubtype="0" fill="hold" grpId="2" nodeType="withEffect">
                                  <p:stCondLst>
                                    <p:cond delay="1000"/>
                                  </p:stCondLst>
                                  <p:childTnLst>
                                    <p:animClr clrSpc="hsl" dir="cw">
                                      <p:cBhvr override="childStyle">
                                        <p:cTn id="292" dur="500" fill="hold"/>
                                        <p:tgtEl>
                                          <p:spTgt spid="78854"/>
                                        </p:tgtEl>
                                        <p:attrNameLst>
                                          <p:attrName>style.color</p:attrName>
                                        </p:attrNameLst>
                                      </p:cBhvr>
                                      <p:by>
                                        <p:hsl h="0" s="-12549" l="-25098"/>
                                      </p:by>
                                    </p:animClr>
                                    <p:animClr clrSpc="hsl" dir="cw">
                                      <p:cBhvr>
                                        <p:cTn id="293" dur="500" fill="hold"/>
                                        <p:tgtEl>
                                          <p:spTgt spid="78854"/>
                                        </p:tgtEl>
                                        <p:attrNameLst>
                                          <p:attrName>fillcolor</p:attrName>
                                        </p:attrNameLst>
                                      </p:cBhvr>
                                      <p:by>
                                        <p:hsl h="0" s="-12549" l="-25098"/>
                                      </p:by>
                                    </p:animClr>
                                    <p:animClr clrSpc="hsl" dir="cw">
                                      <p:cBhvr>
                                        <p:cTn id="294" dur="500" fill="hold"/>
                                        <p:tgtEl>
                                          <p:spTgt spid="78854"/>
                                        </p:tgtEl>
                                        <p:attrNameLst>
                                          <p:attrName>stroke.color</p:attrName>
                                        </p:attrNameLst>
                                      </p:cBhvr>
                                      <p:by>
                                        <p:hsl h="0" s="-12549" l="-25098"/>
                                      </p:by>
                                    </p:animClr>
                                    <p:set>
                                      <p:cBhvr>
                                        <p:cTn id="295" dur="500" fill="hold"/>
                                        <p:tgtEl>
                                          <p:spTgt spid="78854"/>
                                        </p:tgtEl>
                                        <p:attrNameLst>
                                          <p:attrName>fill.type</p:attrName>
                                        </p:attrNameLst>
                                      </p:cBhvr>
                                      <p:to>
                                        <p:strVal val="solid"/>
                                      </p:to>
                                    </p:set>
                                  </p:childTnLst>
                                </p:cTn>
                              </p:par>
                              <p:par>
                                <p:cTn id="296" presetID="24" presetClass="emph" presetSubtype="0" fill="hold" grpId="2" nodeType="withEffect">
                                  <p:stCondLst>
                                    <p:cond delay="1000"/>
                                  </p:stCondLst>
                                  <p:childTnLst>
                                    <p:animClr clrSpc="hsl" dir="cw">
                                      <p:cBhvr override="childStyle">
                                        <p:cTn id="297" dur="500" fill="hold"/>
                                        <p:tgtEl>
                                          <p:spTgt spid="78859"/>
                                        </p:tgtEl>
                                        <p:attrNameLst>
                                          <p:attrName>style.color</p:attrName>
                                        </p:attrNameLst>
                                      </p:cBhvr>
                                      <p:by>
                                        <p:hsl h="0" s="-12549" l="-25098"/>
                                      </p:by>
                                    </p:animClr>
                                    <p:animClr clrSpc="hsl" dir="cw">
                                      <p:cBhvr>
                                        <p:cTn id="298" dur="500" fill="hold"/>
                                        <p:tgtEl>
                                          <p:spTgt spid="78859"/>
                                        </p:tgtEl>
                                        <p:attrNameLst>
                                          <p:attrName>fillcolor</p:attrName>
                                        </p:attrNameLst>
                                      </p:cBhvr>
                                      <p:by>
                                        <p:hsl h="0" s="-12549" l="-25098"/>
                                      </p:by>
                                    </p:animClr>
                                    <p:animClr clrSpc="hsl" dir="cw">
                                      <p:cBhvr>
                                        <p:cTn id="299" dur="500" fill="hold"/>
                                        <p:tgtEl>
                                          <p:spTgt spid="78859"/>
                                        </p:tgtEl>
                                        <p:attrNameLst>
                                          <p:attrName>stroke.color</p:attrName>
                                        </p:attrNameLst>
                                      </p:cBhvr>
                                      <p:by>
                                        <p:hsl h="0" s="-12549" l="-25098"/>
                                      </p:by>
                                    </p:animClr>
                                    <p:set>
                                      <p:cBhvr>
                                        <p:cTn id="300" dur="500" fill="hold"/>
                                        <p:tgtEl>
                                          <p:spTgt spid="78859"/>
                                        </p:tgtEl>
                                        <p:attrNameLst>
                                          <p:attrName>fill.type</p:attrName>
                                        </p:attrNameLst>
                                      </p:cBhvr>
                                      <p:to>
                                        <p:strVal val="solid"/>
                                      </p:to>
                                    </p:set>
                                  </p:childTnLst>
                                </p:cTn>
                              </p:par>
                              <p:par>
                                <p:cTn id="301" presetID="24" presetClass="emph" presetSubtype="0" fill="hold" grpId="2" nodeType="withEffect">
                                  <p:stCondLst>
                                    <p:cond delay="1000"/>
                                  </p:stCondLst>
                                  <p:childTnLst>
                                    <p:animClr clrSpc="hsl" dir="cw">
                                      <p:cBhvr override="childStyle">
                                        <p:cTn id="302" dur="500" fill="hold"/>
                                        <p:tgtEl>
                                          <p:spTgt spid="78860"/>
                                        </p:tgtEl>
                                        <p:attrNameLst>
                                          <p:attrName>style.color</p:attrName>
                                        </p:attrNameLst>
                                      </p:cBhvr>
                                      <p:by>
                                        <p:hsl h="0" s="-12549" l="-25098"/>
                                      </p:by>
                                    </p:animClr>
                                    <p:animClr clrSpc="hsl" dir="cw">
                                      <p:cBhvr>
                                        <p:cTn id="303" dur="500" fill="hold"/>
                                        <p:tgtEl>
                                          <p:spTgt spid="78860"/>
                                        </p:tgtEl>
                                        <p:attrNameLst>
                                          <p:attrName>fillcolor</p:attrName>
                                        </p:attrNameLst>
                                      </p:cBhvr>
                                      <p:by>
                                        <p:hsl h="0" s="-12549" l="-25098"/>
                                      </p:by>
                                    </p:animClr>
                                    <p:animClr clrSpc="hsl" dir="cw">
                                      <p:cBhvr>
                                        <p:cTn id="304" dur="500" fill="hold"/>
                                        <p:tgtEl>
                                          <p:spTgt spid="78860"/>
                                        </p:tgtEl>
                                        <p:attrNameLst>
                                          <p:attrName>stroke.color</p:attrName>
                                        </p:attrNameLst>
                                      </p:cBhvr>
                                      <p:by>
                                        <p:hsl h="0" s="-12549" l="-25098"/>
                                      </p:by>
                                    </p:animClr>
                                    <p:set>
                                      <p:cBhvr>
                                        <p:cTn id="305" dur="500" fill="hold"/>
                                        <p:tgtEl>
                                          <p:spTgt spid="78860"/>
                                        </p:tgtEl>
                                        <p:attrNameLst>
                                          <p:attrName>fill.type</p:attrName>
                                        </p:attrNameLst>
                                      </p:cBhvr>
                                      <p:to>
                                        <p:strVal val="solid"/>
                                      </p:to>
                                    </p:set>
                                  </p:childTnLst>
                                </p:cTn>
                              </p:par>
                              <p:par>
                                <p:cTn id="306" presetID="24" presetClass="emph" presetSubtype="0" fill="hold" grpId="2" nodeType="withEffect">
                                  <p:stCondLst>
                                    <p:cond delay="1000"/>
                                  </p:stCondLst>
                                  <p:childTnLst>
                                    <p:animClr clrSpc="hsl" dir="cw">
                                      <p:cBhvr override="childStyle">
                                        <p:cTn id="307" dur="500" fill="hold"/>
                                        <p:tgtEl>
                                          <p:spTgt spid="78861"/>
                                        </p:tgtEl>
                                        <p:attrNameLst>
                                          <p:attrName>style.color</p:attrName>
                                        </p:attrNameLst>
                                      </p:cBhvr>
                                      <p:by>
                                        <p:hsl h="0" s="-12549" l="-25098"/>
                                      </p:by>
                                    </p:animClr>
                                    <p:animClr clrSpc="hsl" dir="cw">
                                      <p:cBhvr>
                                        <p:cTn id="308" dur="500" fill="hold"/>
                                        <p:tgtEl>
                                          <p:spTgt spid="78861"/>
                                        </p:tgtEl>
                                        <p:attrNameLst>
                                          <p:attrName>fillcolor</p:attrName>
                                        </p:attrNameLst>
                                      </p:cBhvr>
                                      <p:by>
                                        <p:hsl h="0" s="-12549" l="-25098"/>
                                      </p:by>
                                    </p:animClr>
                                    <p:animClr clrSpc="hsl" dir="cw">
                                      <p:cBhvr>
                                        <p:cTn id="309" dur="500" fill="hold"/>
                                        <p:tgtEl>
                                          <p:spTgt spid="78861"/>
                                        </p:tgtEl>
                                        <p:attrNameLst>
                                          <p:attrName>stroke.color</p:attrName>
                                        </p:attrNameLst>
                                      </p:cBhvr>
                                      <p:by>
                                        <p:hsl h="0" s="-12549" l="-25098"/>
                                      </p:by>
                                    </p:animClr>
                                    <p:set>
                                      <p:cBhvr>
                                        <p:cTn id="310" dur="500" fill="hold"/>
                                        <p:tgtEl>
                                          <p:spTgt spid="78861"/>
                                        </p:tgtEl>
                                        <p:attrNameLst>
                                          <p:attrName>fill.type</p:attrName>
                                        </p:attrNameLst>
                                      </p:cBhvr>
                                      <p:to>
                                        <p:strVal val="solid"/>
                                      </p:to>
                                    </p:set>
                                  </p:childTnLst>
                                </p:cTn>
                              </p:par>
                              <p:par>
                                <p:cTn id="311" presetID="24" presetClass="emph" presetSubtype="0" fill="hold" grpId="2" nodeType="withEffect">
                                  <p:stCondLst>
                                    <p:cond delay="1000"/>
                                  </p:stCondLst>
                                  <p:childTnLst>
                                    <p:animClr clrSpc="hsl" dir="cw">
                                      <p:cBhvr override="childStyle">
                                        <p:cTn id="312" dur="500" fill="hold"/>
                                        <p:tgtEl>
                                          <p:spTgt spid="78862"/>
                                        </p:tgtEl>
                                        <p:attrNameLst>
                                          <p:attrName>style.color</p:attrName>
                                        </p:attrNameLst>
                                      </p:cBhvr>
                                      <p:by>
                                        <p:hsl h="0" s="-12549" l="-25098"/>
                                      </p:by>
                                    </p:animClr>
                                    <p:animClr clrSpc="hsl" dir="cw">
                                      <p:cBhvr>
                                        <p:cTn id="313" dur="500" fill="hold"/>
                                        <p:tgtEl>
                                          <p:spTgt spid="78862"/>
                                        </p:tgtEl>
                                        <p:attrNameLst>
                                          <p:attrName>fillcolor</p:attrName>
                                        </p:attrNameLst>
                                      </p:cBhvr>
                                      <p:by>
                                        <p:hsl h="0" s="-12549" l="-25098"/>
                                      </p:by>
                                    </p:animClr>
                                    <p:animClr clrSpc="hsl" dir="cw">
                                      <p:cBhvr>
                                        <p:cTn id="314" dur="500" fill="hold"/>
                                        <p:tgtEl>
                                          <p:spTgt spid="78862"/>
                                        </p:tgtEl>
                                        <p:attrNameLst>
                                          <p:attrName>stroke.color</p:attrName>
                                        </p:attrNameLst>
                                      </p:cBhvr>
                                      <p:by>
                                        <p:hsl h="0" s="-12549" l="-25098"/>
                                      </p:by>
                                    </p:animClr>
                                    <p:set>
                                      <p:cBhvr>
                                        <p:cTn id="315" dur="500" fill="hold"/>
                                        <p:tgtEl>
                                          <p:spTgt spid="78862"/>
                                        </p:tgtEl>
                                        <p:attrNameLst>
                                          <p:attrName>fill.type</p:attrName>
                                        </p:attrNameLst>
                                      </p:cBhvr>
                                      <p:to>
                                        <p:strVal val="solid"/>
                                      </p:to>
                                    </p:set>
                                  </p:childTnLst>
                                </p:cTn>
                              </p:par>
                              <p:par>
                                <p:cTn id="316" presetID="24" presetClass="emph" presetSubtype="0" fill="hold" grpId="2" nodeType="withEffect">
                                  <p:stCondLst>
                                    <p:cond delay="1000"/>
                                  </p:stCondLst>
                                  <p:childTnLst>
                                    <p:animClr clrSpc="hsl" dir="cw">
                                      <p:cBhvr override="childStyle">
                                        <p:cTn id="317" dur="500" fill="hold"/>
                                        <p:tgtEl>
                                          <p:spTgt spid="78863"/>
                                        </p:tgtEl>
                                        <p:attrNameLst>
                                          <p:attrName>style.color</p:attrName>
                                        </p:attrNameLst>
                                      </p:cBhvr>
                                      <p:by>
                                        <p:hsl h="0" s="-12549" l="-25098"/>
                                      </p:by>
                                    </p:animClr>
                                    <p:animClr clrSpc="hsl" dir="cw">
                                      <p:cBhvr>
                                        <p:cTn id="318" dur="500" fill="hold"/>
                                        <p:tgtEl>
                                          <p:spTgt spid="78863"/>
                                        </p:tgtEl>
                                        <p:attrNameLst>
                                          <p:attrName>fillcolor</p:attrName>
                                        </p:attrNameLst>
                                      </p:cBhvr>
                                      <p:by>
                                        <p:hsl h="0" s="-12549" l="-25098"/>
                                      </p:by>
                                    </p:animClr>
                                    <p:animClr clrSpc="hsl" dir="cw">
                                      <p:cBhvr>
                                        <p:cTn id="319" dur="500" fill="hold"/>
                                        <p:tgtEl>
                                          <p:spTgt spid="78863"/>
                                        </p:tgtEl>
                                        <p:attrNameLst>
                                          <p:attrName>stroke.color</p:attrName>
                                        </p:attrNameLst>
                                      </p:cBhvr>
                                      <p:by>
                                        <p:hsl h="0" s="-12549" l="-25098"/>
                                      </p:by>
                                    </p:animClr>
                                    <p:set>
                                      <p:cBhvr>
                                        <p:cTn id="320" dur="500" fill="hold"/>
                                        <p:tgtEl>
                                          <p:spTgt spid="78863"/>
                                        </p:tgtEl>
                                        <p:attrNameLst>
                                          <p:attrName>fill.type</p:attrName>
                                        </p:attrNameLst>
                                      </p:cBhvr>
                                      <p:to>
                                        <p:strVal val="solid"/>
                                      </p:to>
                                    </p:set>
                                  </p:childTnLst>
                                </p:cTn>
                              </p:par>
                            </p:childTnLst>
                          </p:cTn>
                        </p:par>
                        <p:par>
                          <p:cTn id="321" fill="hold" nodeType="afterGroup">
                            <p:stCondLst>
                              <p:cond delay="5500"/>
                            </p:stCondLst>
                            <p:childTnLst>
                              <p:par>
                                <p:cTn id="322" presetID="24" presetClass="emph" presetSubtype="0" fill="hold" grpId="4" nodeType="afterEffect">
                                  <p:stCondLst>
                                    <p:cond delay="1000"/>
                                  </p:stCondLst>
                                  <p:childTnLst>
                                    <p:animClr clrSpc="hsl" dir="cw">
                                      <p:cBhvr override="childStyle">
                                        <p:cTn id="323" dur="500" fill="hold"/>
                                        <p:tgtEl>
                                          <p:spTgt spid="78856"/>
                                        </p:tgtEl>
                                        <p:attrNameLst>
                                          <p:attrName>style.color</p:attrName>
                                        </p:attrNameLst>
                                      </p:cBhvr>
                                      <p:by>
                                        <p:hsl h="0" s="-12549" l="-25098"/>
                                      </p:by>
                                    </p:animClr>
                                    <p:animClr clrSpc="hsl" dir="cw">
                                      <p:cBhvr>
                                        <p:cTn id="324" dur="500" fill="hold"/>
                                        <p:tgtEl>
                                          <p:spTgt spid="78856"/>
                                        </p:tgtEl>
                                        <p:attrNameLst>
                                          <p:attrName>fillcolor</p:attrName>
                                        </p:attrNameLst>
                                      </p:cBhvr>
                                      <p:by>
                                        <p:hsl h="0" s="-12549" l="-25098"/>
                                      </p:by>
                                    </p:animClr>
                                    <p:animClr clrSpc="hsl" dir="cw">
                                      <p:cBhvr>
                                        <p:cTn id="325" dur="500" fill="hold"/>
                                        <p:tgtEl>
                                          <p:spTgt spid="78856"/>
                                        </p:tgtEl>
                                        <p:attrNameLst>
                                          <p:attrName>stroke.color</p:attrName>
                                        </p:attrNameLst>
                                      </p:cBhvr>
                                      <p:by>
                                        <p:hsl h="0" s="-12549" l="-25098"/>
                                      </p:by>
                                    </p:animClr>
                                    <p:set>
                                      <p:cBhvr>
                                        <p:cTn id="326" dur="500" fill="hold"/>
                                        <p:tgtEl>
                                          <p:spTgt spid="78856"/>
                                        </p:tgtEl>
                                        <p:attrNameLst>
                                          <p:attrName>fill.type</p:attrName>
                                        </p:attrNameLst>
                                      </p:cBhvr>
                                      <p:to>
                                        <p:strVal val="solid"/>
                                      </p:to>
                                    </p:set>
                                  </p:childTnLst>
                                </p:cTn>
                              </p:par>
                              <p:par>
                                <p:cTn id="327" presetID="24" presetClass="emph" presetSubtype="0" fill="hold" grpId="4" nodeType="withEffect">
                                  <p:stCondLst>
                                    <p:cond delay="1000"/>
                                  </p:stCondLst>
                                  <p:childTnLst>
                                    <p:animClr clrSpc="hsl" dir="cw">
                                      <p:cBhvr override="childStyle">
                                        <p:cTn id="328" dur="500" fill="hold"/>
                                        <p:tgtEl>
                                          <p:spTgt spid="78857"/>
                                        </p:tgtEl>
                                        <p:attrNameLst>
                                          <p:attrName>style.color</p:attrName>
                                        </p:attrNameLst>
                                      </p:cBhvr>
                                      <p:by>
                                        <p:hsl h="0" s="-12549" l="-25098"/>
                                      </p:by>
                                    </p:animClr>
                                    <p:animClr clrSpc="hsl" dir="cw">
                                      <p:cBhvr>
                                        <p:cTn id="329" dur="500" fill="hold"/>
                                        <p:tgtEl>
                                          <p:spTgt spid="78857"/>
                                        </p:tgtEl>
                                        <p:attrNameLst>
                                          <p:attrName>fillcolor</p:attrName>
                                        </p:attrNameLst>
                                      </p:cBhvr>
                                      <p:by>
                                        <p:hsl h="0" s="-12549" l="-25098"/>
                                      </p:by>
                                    </p:animClr>
                                    <p:animClr clrSpc="hsl" dir="cw">
                                      <p:cBhvr>
                                        <p:cTn id="330" dur="500" fill="hold"/>
                                        <p:tgtEl>
                                          <p:spTgt spid="78857"/>
                                        </p:tgtEl>
                                        <p:attrNameLst>
                                          <p:attrName>stroke.color</p:attrName>
                                        </p:attrNameLst>
                                      </p:cBhvr>
                                      <p:by>
                                        <p:hsl h="0" s="-12549" l="-25098"/>
                                      </p:by>
                                    </p:animClr>
                                    <p:set>
                                      <p:cBhvr>
                                        <p:cTn id="331" dur="500" fill="hold"/>
                                        <p:tgtEl>
                                          <p:spTgt spid="78857"/>
                                        </p:tgtEl>
                                        <p:attrNameLst>
                                          <p:attrName>fill.type</p:attrName>
                                        </p:attrNameLst>
                                      </p:cBhvr>
                                      <p:to>
                                        <p:strVal val="solid"/>
                                      </p:to>
                                    </p:set>
                                  </p:childTnLst>
                                </p:cTn>
                              </p:par>
                              <p:par>
                                <p:cTn id="332" presetID="24" presetClass="emph" presetSubtype="0" fill="hold" grpId="4" nodeType="withEffect">
                                  <p:stCondLst>
                                    <p:cond delay="1000"/>
                                  </p:stCondLst>
                                  <p:childTnLst>
                                    <p:animClr clrSpc="hsl" dir="cw">
                                      <p:cBhvr override="childStyle">
                                        <p:cTn id="333" dur="500" fill="hold"/>
                                        <p:tgtEl>
                                          <p:spTgt spid="78858"/>
                                        </p:tgtEl>
                                        <p:attrNameLst>
                                          <p:attrName>style.color</p:attrName>
                                        </p:attrNameLst>
                                      </p:cBhvr>
                                      <p:by>
                                        <p:hsl h="0" s="-12549" l="-25098"/>
                                      </p:by>
                                    </p:animClr>
                                    <p:animClr clrSpc="hsl" dir="cw">
                                      <p:cBhvr>
                                        <p:cTn id="334" dur="500" fill="hold"/>
                                        <p:tgtEl>
                                          <p:spTgt spid="78858"/>
                                        </p:tgtEl>
                                        <p:attrNameLst>
                                          <p:attrName>fillcolor</p:attrName>
                                        </p:attrNameLst>
                                      </p:cBhvr>
                                      <p:by>
                                        <p:hsl h="0" s="-12549" l="-25098"/>
                                      </p:by>
                                    </p:animClr>
                                    <p:animClr clrSpc="hsl" dir="cw">
                                      <p:cBhvr>
                                        <p:cTn id="335" dur="500" fill="hold"/>
                                        <p:tgtEl>
                                          <p:spTgt spid="78858"/>
                                        </p:tgtEl>
                                        <p:attrNameLst>
                                          <p:attrName>stroke.color</p:attrName>
                                        </p:attrNameLst>
                                      </p:cBhvr>
                                      <p:by>
                                        <p:hsl h="0" s="-12549" l="-25098"/>
                                      </p:by>
                                    </p:animClr>
                                    <p:set>
                                      <p:cBhvr>
                                        <p:cTn id="336" dur="500" fill="hold"/>
                                        <p:tgtEl>
                                          <p:spTgt spid="78858"/>
                                        </p:tgtEl>
                                        <p:attrNameLst>
                                          <p:attrName>fill.type</p:attrName>
                                        </p:attrNameLst>
                                      </p:cBhvr>
                                      <p:to>
                                        <p:strVal val="solid"/>
                                      </p:to>
                                    </p:set>
                                  </p:childTnLst>
                                </p:cTn>
                              </p:par>
                              <p:par>
                                <p:cTn id="337" presetID="30" presetClass="emph" presetSubtype="0" fill="hold" grpId="1" nodeType="withEffect">
                                  <p:stCondLst>
                                    <p:cond delay="1000"/>
                                  </p:stCondLst>
                                  <p:childTnLst>
                                    <p:animClr clrSpc="hsl" dir="cw">
                                      <p:cBhvr override="childStyle">
                                        <p:cTn id="338" dur="500" fill="hold"/>
                                        <p:tgtEl>
                                          <p:spTgt spid="78867"/>
                                        </p:tgtEl>
                                        <p:attrNameLst>
                                          <p:attrName>style.color</p:attrName>
                                        </p:attrNameLst>
                                      </p:cBhvr>
                                      <p:by>
                                        <p:hsl h="0" s="12549" l="25098"/>
                                      </p:by>
                                    </p:animClr>
                                    <p:animClr clrSpc="hsl" dir="cw">
                                      <p:cBhvr>
                                        <p:cTn id="339" dur="500" fill="hold"/>
                                        <p:tgtEl>
                                          <p:spTgt spid="78867"/>
                                        </p:tgtEl>
                                        <p:attrNameLst>
                                          <p:attrName>fillcolor</p:attrName>
                                        </p:attrNameLst>
                                      </p:cBhvr>
                                      <p:by>
                                        <p:hsl h="0" s="12549" l="25098"/>
                                      </p:by>
                                    </p:animClr>
                                    <p:animClr clrSpc="hsl" dir="cw">
                                      <p:cBhvr>
                                        <p:cTn id="340" dur="500" fill="hold"/>
                                        <p:tgtEl>
                                          <p:spTgt spid="78867"/>
                                        </p:tgtEl>
                                        <p:attrNameLst>
                                          <p:attrName>stroke.color</p:attrName>
                                        </p:attrNameLst>
                                      </p:cBhvr>
                                      <p:by>
                                        <p:hsl h="0" s="12549" l="25098"/>
                                      </p:by>
                                    </p:animClr>
                                    <p:set>
                                      <p:cBhvr>
                                        <p:cTn id="341" dur="500" fill="hold"/>
                                        <p:tgtEl>
                                          <p:spTgt spid="78867"/>
                                        </p:tgtEl>
                                        <p:attrNameLst>
                                          <p:attrName>fill.type</p:attrName>
                                        </p:attrNameLst>
                                      </p:cBhvr>
                                      <p:to>
                                        <p:strVal val="solid"/>
                                      </p:to>
                                    </p:set>
                                  </p:childTnLst>
                                </p:cTn>
                              </p:par>
                              <p:par>
                                <p:cTn id="342" presetID="30" presetClass="emph" presetSubtype="0" fill="hold" grpId="1" nodeType="withEffect">
                                  <p:stCondLst>
                                    <p:cond delay="1000"/>
                                  </p:stCondLst>
                                  <p:childTnLst>
                                    <p:animClr clrSpc="hsl" dir="cw">
                                      <p:cBhvr override="childStyle">
                                        <p:cTn id="343" dur="500" fill="hold"/>
                                        <p:tgtEl>
                                          <p:spTgt spid="78868"/>
                                        </p:tgtEl>
                                        <p:attrNameLst>
                                          <p:attrName>style.color</p:attrName>
                                        </p:attrNameLst>
                                      </p:cBhvr>
                                      <p:by>
                                        <p:hsl h="0" s="12549" l="25098"/>
                                      </p:by>
                                    </p:animClr>
                                    <p:animClr clrSpc="hsl" dir="cw">
                                      <p:cBhvr>
                                        <p:cTn id="344" dur="500" fill="hold"/>
                                        <p:tgtEl>
                                          <p:spTgt spid="78868"/>
                                        </p:tgtEl>
                                        <p:attrNameLst>
                                          <p:attrName>fillcolor</p:attrName>
                                        </p:attrNameLst>
                                      </p:cBhvr>
                                      <p:by>
                                        <p:hsl h="0" s="12549" l="25098"/>
                                      </p:by>
                                    </p:animClr>
                                    <p:animClr clrSpc="hsl" dir="cw">
                                      <p:cBhvr>
                                        <p:cTn id="345" dur="500" fill="hold"/>
                                        <p:tgtEl>
                                          <p:spTgt spid="78868"/>
                                        </p:tgtEl>
                                        <p:attrNameLst>
                                          <p:attrName>stroke.color</p:attrName>
                                        </p:attrNameLst>
                                      </p:cBhvr>
                                      <p:by>
                                        <p:hsl h="0" s="12549" l="25098"/>
                                      </p:by>
                                    </p:animClr>
                                    <p:set>
                                      <p:cBhvr>
                                        <p:cTn id="346" dur="500" fill="hold"/>
                                        <p:tgtEl>
                                          <p:spTgt spid="78868"/>
                                        </p:tgtEl>
                                        <p:attrNameLst>
                                          <p:attrName>fill.type</p:attrName>
                                        </p:attrNameLst>
                                      </p:cBhvr>
                                      <p:to>
                                        <p:strVal val="solid"/>
                                      </p:to>
                                    </p:set>
                                  </p:childTnLst>
                                </p:cTn>
                              </p:par>
                              <p:par>
                                <p:cTn id="347" presetID="30" presetClass="emph" presetSubtype="0" fill="hold" grpId="1" nodeType="withEffect">
                                  <p:stCondLst>
                                    <p:cond delay="1000"/>
                                  </p:stCondLst>
                                  <p:childTnLst>
                                    <p:animClr clrSpc="hsl" dir="cw">
                                      <p:cBhvr override="childStyle">
                                        <p:cTn id="348" dur="500" fill="hold"/>
                                        <p:tgtEl>
                                          <p:spTgt spid="78869"/>
                                        </p:tgtEl>
                                        <p:attrNameLst>
                                          <p:attrName>style.color</p:attrName>
                                        </p:attrNameLst>
                                      </p:cBhvr>
                                      <p:by>
                                        <p:hsl h="0" s="12549" l="25098"/>
                                      </p:by>
                                    </p:animClr>
                                    <p:animClr clrSpc="hsl" dir="cw">
                                      <p:cBhvr>
                                        <p:cTn id="349" dur="500" fill="hold"/>
                                        <p:tgtEl>
                                          <p:spTgt spid="78869"/>
                                        </p:tgtEl>
                                        <p:attrNameLst>
                                          <p:attrName>fillcolor</p:attrName>
                                        </p:attrNameLst>
                                      </p:cBhvr>
                                      <p:by>
                                        <p:hsl h="0" s="12549" l="25098"/>
                                      </p:by>
                                    </p:animClr>
                                    <p:animClr clrSpc="hsl" dir="cw">
                                      <p:cBhvr>
                                        <p:cTn id="350" dur="500" fill="hold"/>
                                        <p:tgtEl>
                                          <p:spTgt spid="78869"/>
                                        </p:tgtEl>
                                        <p:attrNameLst>
                                          <p:attrName>stroke.color</p:attrName>
                                        </p:attrNameLst>
                                      </p:cBhvr>
                                      <p:by>
                                        <p:hsl h="0" s="12549" l="25098"/>
                                      </p:by>
                                    </p:animClr>
                                    <p:set>
                                      <p:cBhvr>
                                        <p:cTn id="351" dur="500" fill="hold"/>
                                        <p:tgtEl>
                                          <p:spTgt spid="78869"/>
                                        </p:tgtEl>
                                        <p:attrNameLst>
                                          <p:attrName>fill.type</p:attrName>
                                        </p:attrNameLst>
                                      </p:cBhvr>
                                      <p:to>
                                        <p:strVal val="solid"/>
                                      </p:to>
                                    </p:set>
                                  </p:childTnLst>
                                </p:cTn>
                              </p:par>
                            </p:childTnLst>
                          </p:cTn>
                        </p:par>
                        <p:par>
                          <p:cTn id="352" fill="hold" nodeType="afterGroup">
                            <p:stCondLst>
                              <p:cond delay="7000"/>
                            </p:stCondLst>
                            <p:childTnLst>
                              <p:par>
                                <p:cTn id="353" presetID="30" presetClass="emph" presetSubtype="0" fill="hold" grpId="3" nodeType="afterEffect">
                                  <p:stCondLst>
                                    <p:cond delay="1000"/>
                                  </p:stCondLst>
                                  <p:childTnLst>
                                    <p:animClr clrSpc="hsl" dir="cw">
                                      <p:cBhvr override="childStyle">
                                        <p:cTn id="354" dur="500" fill="hold"/>
                                        <p:tgtEl>
                                          <p:spTgt spid="78854"/>
                                        </p:tgtEl>
                                        <p:attrNameLst>
                                          <p:attrName>style.color</p:attrName>
                                        </p:attrNameLst>
                                      </p:cBhvr>
                                      <p:by>
                                        <p:hsl h="0" s="12549" l="25098"/>
                                      </p:by>
                                    </p:animClr>
                                    <p:animClr clrSpc="hsl" dir="cw">
                                      <p:cBhvr>
                                        <p:cTn id="355" dur="500" fill="hold"/>
                                        <p:tgtEl>
                                          <p:spTgt spid="78854"/>
                                        </p:tgtEl>
                                        <p:attrNameLst>
                                          <p:attrName>fillcolor</p:attrName>
                                        </p:attrNameLst>
                                      </p:cBhvr>
                                      <p:by>
                                        <p:hsl h="0" s="12549" l="25098"/>
                                      </p:by>
                                    </p:animClr>
                                    <p:animClr clrSpc="hsl" dir="cw">
                                      <p:cBhvr>
                                        <p:cTn id="356" dur="500" fill="hold"/>
                                        <p:tgtEl>
                                          <p:spTgt spid="78854"/>
                                        </p:tgtEl>
                                        <p:attrNameLst>
                                          <p:attrName>stroke.color</p:attrName>
                                        </p:attrNameLst>
                                      </p:cBhvr>
                                      <p:by>
                                        <p:hsl h="0" s="12549" l="25098"/>
                                      </p:by>
                                    </p:animClr>
                                    <p:set>
                                      <p:cBhvr>
                                        <p:cTn id="357" dur="500" fill="hold"/>
                                        <p:tgtEl>
                                          <p:spTgt spid="78854"/>
                                        </p:tgtEl>
                                        <p:attrNameLst>
                                          <p:attrName>fill.type</p:attrName>
                                        </p:attrNameLst>
                                      </p:cBhvr>
                                      <p:to>
                                        <p:strVal val="solid"/>
                                      </p:to>
                                    </p:set>
                                  </p:childTnLst>
                                </p:cTn>
                              </p:par>
                              <p:par>
                                <p:cTn id="358" presetID="24" presetClass="emph" presetSubtype="0" fill="hold" grpId="2" nodeType="withEffect">
                                  <p:stCondLst>
                                    <p:cond delay="1000"/>
                                  </p:stCondLst>
                                  <p:childTnLst>
                                    <p:animClr clrSpc="hsl" dir="cw">
                                      <p:cBhvr override="childStyle">
                                        <p:cTn id="359" dur="500" fill="hold"/>
                                        <p:tgtEl>
                                          <p:spTgt spid="78887"/>
                                        </p:tgtEl>
                                        <p:attrNameLst>
                                          <p:attrName>style.color</p:attrName>
                                        </p:attrNameLst>
                                      </p:cBhvr>
                                      <p:by>
                                        <p:hsl h="0" s="-12549" l="-25098"/>
                                      </p:by>
                                    </p:animClr>
                                    <p:animClr clrSpc="hsl" dir="cw">
                                      <p:cBhvr>
                                        <p:cTn id="360" dur="500" fill="hold"/>
                                        <p:tgtEl>
                                          <p:spTgt spid="78887"/>
                                        </p:tgtEl>
                                        <p:attrNameLst>
                                          <p:attrName>fillcolor</p:attrName>
                                        </p:attrNameLst>
                                      </p:cBhvr>
                                      <p:by>
                                        <p:hsl h="0" s="-12549" l="-25098"/>
                                      </p:by>
                                    </p:animClr>
                                    <p:animClr clrSpc="hsl" dir="cw">
                                      <p:cBhvr>
                                        <p:cTn id="361" dur="500" fill="hold"/>
                                        <p:tgtEl>
                                          <p:spTgt spid="78887"/>
                                        </p:tgtEl>
                                        <p:attrNameLst>
                                          <p:attrName>stroke.color</p:attrName>
                                        </p:attrNameLst>
                                      </p:cBhvr>
                                      <p:by>
                                        <p:hsl h="0" s="-12549" l="-25098"/>
                                      </p:by>
                                    </p:animClr>
                                    <p:set>
                                      <p:cBhvr>
                                        <p:cTn id="362" dur="500" fill="hold"/>
                                        <p:tgtEl>
                                          <p:spTgt spid="78887"/>
                                        </p:tgtEl>
                                        <p:attrNameLst>
                                          <p:attrName>fill.type</p:attrName>
                                        </p:attrNameLst>
                                      </p:cBhvr>
                                      <p:to>
                                        <p:strVal val="solid"/>
                                      </p:to>
                                    </p:set>
                                  </p:childTnLst>
                                </p:cTn>
                              </p:par>
                            </p:childTnLst>
                          </p:cTn>
                        </p:par>
                      </p:childTnLst>
                    </p:cTn>
                  </p:par>
                  <p:par>
                    <p:cTn id="363" fill="hold" nodeType="clickPar">
                      <p:stCondLst>
                        <p:cond delay="indefinite"/>
                      </p:stCondLst>
                      <p:childTnLst>
                        <p:par>
                          <p:cTn id="364" fill="hold" nodeType="withGroup">
                            <p:stCondLst>
                              <p:cond delay="0"/>
                            </p:stCondLst>
                            <p:childTnLst>
                              <p:par>
                                <p:cTn id="365" presetID="14" presetClass="entr" presetSubtype="10" fill="hold" nodeType="clickEffect">
                                  <p:stCondLst>
                                    <p:cond delay="0"/>
                                  </p:stCondLst>
                                  <p:childTnLst>
                                    <p:set>
                                      <p:cBhvr>
                                        <p:cTn id="366" dur="1" fill="hold">
                                          <p:stCondLst>
                                            <p:cond delay="0"/>
                                          </p:stCondLst>
                                        </p:cTn>
                                        <p:tgtEl>
                                          <p:spTgt spid="78851">
                                            <p:txEl>
                                              <p:pRg st="6" end="6"/>
                                            </p:txEl>
                                          </p:spTgt>
                                        </p:tgtEl>
                                        <p:attrNameLst>
                                          <p:attrName>style.visibility</p:attrName>
                                        </p:attrNameLst>
                                      </p:cBhvr>
                                      <p:to>
                                        <p:strVal val="visible"/>
                                      </p:to>
                                    </p:set>
                                    <p:animEffect transition="in" filter="randombar(horizontal)">
                                      <p:cBhvr>
                                        <p:cTn id="367" dur="500"/>
                                        <p:tgtEl>
                                          <p:spTgt spid="78851">
                                            <p:txEl>
                                              <p:pRg st="6" end="6"/>
                                            </p:txEl>
                                          </p:spTgt>
                                        </p:tgtEl>
                                      </p:cBhvr>
                                    </p:animEffect>
                                  </p:childTnLst>
                                </p:cTn>
                              </p:par>
                              <p:par>
                                <p:cTn id="368" presetID="14" presetClass="entr" presetSubtype="10" fill="hold" grpId="0" nodeType="withEffect">
                                  <p:stCondLst>
                                    <p:cond delay="0"/>
                                  </p:stCondLst>
                                  <p:childTnLst>
                                    <p:set>
                                      <p:cBhvr>
                                        <p:cTn id="369" dur="1" fill="hold">
                                          <p:stCondLst>
                                            <p:cond delay="0"/>
                                          </p:stCondLst>
                                        </p:cTn>
                                        <p:tgtEl>
                                          <p:spTgt spid="78890"/>
                                        </p:tgtEl>
                                        <p:attrNameLst>
                                          <p:attrName>style.visibility</p:attrName>
                                        </p:attrNameLst>
                                      </p:cBhvr>
                                      <p:to>
                                        <p:strVal val="visible"/>
                                      </p:to>
                                    </p:set>
                                    <p:animEffect transition="in" filter="randombar(horizontal)">
                                      <p:cBhvr>
                                        <p:cTn id="370" dur="500"/>
                                        <p:tgtEl>
                                          <p:spTgt spid="78890"/>
                                        </p:tgtEl>
                                      </p:cBhvr>
                                    </p:animEffect>
                                  </p:childTnLst>
                                </p:cTn>
                              </p:par>
                            </p:childTnLst>
                          </p:cTn>
                        </p:par>
                      </p:childTnLst>
                    </p:cTn>
                  </p:par>
                  <p:par>
                    <p:cTn id="371" fill="hold" nodeType="clickPar">
                      <p:stCondLst>
                        <p:cond delay="indefinite"/>
                      </p:stCondLst>
                      <p:childTnLst>
                        <p:par>
                          <p:cTn id="372" fill="hold" nodeType="withGroup">
                            <p:stCondLst>
                              <p:cond delay="0"/>
                            </p:stCondLst>
                            <p:childTnLst>
                              <p:par>
                                <p:cTn id="373" presetID="42" presetClass="path" presetSubtype="0" accel="50000" decel="50000" fill="hold" grpId="1" nodeType="clickEffect">
                                  <p:stCondLst>
                                    <p:cond delay="400"/>
                                  </p:stCondLst>
                                  <p:childTnLst>
                                    <p:animMotion origin="layout" path="M -3.33333E-6 7.40741E-7 L -0.00399 0.29398 " pathEditMode="relative" rAng="0" ptsTypes="AA">
                                      <p:cBhvr>
                                        <p:cTn id="374" dur="2000" fill="hold"/>
                                        <p:tgtEl>
                                          <p:spTgt spid="78890"/>
                                        </p:tgtEl>
                                        <p:attrNameLst>
                                          <p:attrName>ppt_x</p:attrName>
                                          <p:attrName>ppt_y</p:attrName>
                                        </p:attrNameLst>
                                      </p:cBhvr>
                                      <p:rCtr x="-208" y="14699"/>
                                    </p:animMotion>
                                  </p:childTnLst>
                                </p:cTn>
                              </p:par>
                            </p:childTnLst>
                          </p:cTn>
                        </p:par>
                      </p:childTnLst>
                    </p:cTn>
                  </p:par>
                  <p:par>
                    <p:cTn id="375" fill="hold" nodeType="clickPar">
                      <p:stCondLst>
                        <p:cond delay="indefinite"/>
                      </p:stCondLst>
                      <p:childTnLst>
                        <p:par>
                          <p:cTn id="376" fill="hold" nodeType="withGroup">
                            <p:stCondLst>
                              <p:cond delay="0"/>
                            </p:stCondLst>
                            <p:childTnLst>
                              <p:par>
                                <p:cTn id="377" presetID="0" presetClass="path" presetSubtype="0" accel="50000" decel="50000" fill="hold" grpId="2" nodeType="clickEffect">
                                  <p:stCondLst>
                                    <p:cond delay="0"/>
                                  </p:stCondLst>
                                  <p:childTnLst>
                                    <p:animMotion origin="layout" path="M 4.16667E-6 -3.33333E-6 C -0.01198 0.04537 -0.00226 0.00718 4.16667E-6 0.13496 C 0.00017 0.13982 -0.00017 0.12847 0.00347 0.12547 C 0.01111 0.11922 0.02066 0.12107 0.02847 0.11435 C 0.03351 0.1044 0.04375 0.09746 0.05226 0.09352 C 0.05486 0.08357 0.04809 0.0838 0.04271 0.0794 C 0.03854 0.07593 0.03316 0.07338 0.02847 0.0713 C 0.02708 0.0706 0.02621 0.06898 0.025 0.06829 C 0.01805 0.06435 0.01059 0.06042 0.00347 0.05718 C 0.00139 0.05533 -0.00191 0.04977 -0.00243 0.0588 C -0.00521 0.11019 -0.00156 0.10417 -0.00608 0.13334 C -0.00573 0.18195 -0.00486 0.2794 -0.00486 0.2794 " pathEditMode="relative" ptsTypes="fffffffffffA">
                                      <p:cBhvr>
                                        <p:cTn id="378" dur="2000" fill="hold"/>
                                        <p:tgtEl>
                                          <p:spTgt spid="78890"/>
                                        </p:tgtEl>
                                        <p:attrNameLst>
                                          <p:attrName>ppt_x</p:attrName>
                                          <p:attrName>ppt_y</p:attrName>
                                        </p:attrNameLst>
                                      </p:cBhvr>
                                    </p:animMotion>
                                  </p:childTnLst>
                                </p:cTn>
                              </p:par>
                            </p:childTnLst>
                          </p:cTn>
                        </p:par>
                      </p:childTnLst>
                    </p:cTn>
                  </p:par>
                  <p:par>
                    <p:cTn id="379" fill="hold" nodeType="clickPar">
                      <p:stCondLst>
                        <p:cond delay="indefinite"/>
                      </p:stCondLst>
                      <p:childTnLst>
                        <p:par>
                          <p:cTn id="380" fill="hold" nodeType="withGroup">
                            <p:stCondLst>
                              <p:cond delay="0"/>
                            </p:stCondLst>
                            <p:childTnLst>
                              <p:par>
                                <p:cTn id="381" presetID="0" presetClass="path" presetSubtype="0" accel="50000" decel="50000" fill="hold" grpId="3" nodeType="clickEffect">
                                  <p:stCondLst>
                                    <p:cond delay="0"/>
                                  </p:stCondLst>
                                  <p:childTnLst>
                                    <p:animMotion origin="layout" path="M -0.00503 0.02268 C -0.00468 0.06227 -0.00503 0.10208 -0.00382 0.14167 C -0.00382 0.14352 -0.0026 0.13796 -0.00156 0.1368 C 0.00174 0.1331 0.00573 0.13055 0.0092 0.12731 C 0.01441 0.12245 0.01736 0.1206 0.02344 0.11782 C 0.02882 0.11528 0.0323 0.10926 0.03785 0.10671 C 0.04132 0.10347 0.0448 0.10185 0.04844 0.09884 C 0.04653 0.09028 0.04844 0.09491 0.04011 0.08773 C 0.03177 0.08055 0.02414 0.07245 0.01511 0.06713 C 0.01164 0.06505 0.00799 0.06389 0.00452 0.06227 C 0.00209 0.06111 -0.0026 0.05903 -0.0026 0.05903 C -0.01111 0.07616 -0.00555 0.12593 -0.00503 0.14491 C -0.00347 0.13843 -0.00225 0.13588 0.00209 0.13218 C 0.004 0.12824 0.00539 0.12106 0.00799 0.11782 C 0.01337 0.11134 0.01927 0.10972 0.02587 0.10671 C 0.02726 0.10602 0.0283 0.1044 0.02952 0.10347 C 0.03056 0.10278 0.03177 0.10231 0.03299 0.10185 C 0.04566 0.09722 0.02813 0.10486 0.04497 0.09722 C 0.0474 0.09606 0.05209 0.09398 0.05209 0.09398 C 0.04323 0.09005 0.0448 0.09028 0.03785 0.08287 C 0.03559 0.08055 0.03282 0.0794 0.03073 0.07662 C 0.02952 0.075 0.02865 0.07292 0.02709 0.07176 C 0.02483 0.07014 0.0224 0.06968 0.01997 0.06852 C 0.01702 0.06713 0.01563 0.06412 0.01285 0.06227 C 0.00903 0.05995 0.00486 0.0588 0.00087 0.05741 C -0.00538 0.06991 -0.00225 0.08704 -0.00382 0.10185 C -0.0052 0.16296 -0.00625 0.22106 -0.00625 0.28287 " pathEditMode="relative" ptsTypes="ffffffffffffffffffffffffffA">
                                      <p:cBhvr>
                                        <p:cTn id="382" dur="2000" fill="hold"/>
                                        <p:tgtEl>
                                          <p:spTgt spid="7889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P spid="78852" grpId="1" animBg="1"/>
      <p:bldP spid="78853" grpId="0" animBg="1"/>
      <p:bldP spid="78853" grpId="1" animBg="1"/>
      <p:bldP spid="78854" grpId="0" animBg="1"/>
      <p:bldP spid="78854" grpId="1" animBg="1"/>
      <p:bldP spid="78854" grpId="2" animBg="1"/>
      <p:bldP spid="78854" grpId="3" animBg="1"/>
      <p:bldP spid="78855" grpId="0" animBg="1"/>
      <p:bldP spid="78855" grpId="1" animBg="1"/>
      <p:bldP spid="78855" grpId="2" animBg="1"/>
      <p:bldP spid="78855" grpId="3" animBg="1"/>
      <p:bldP spid="78856" grpId="0" animBg="1"/>
      <p:bldP spid="78856" grpId="1" animBg="1"/>
      <p:bldP spid="78856" grpId="2" animBg="1"/>
      <p:bldP spid="78856" grpId="3" animBg="1"/>
      <p:bldP spid="78856" grpId="4" animBg="1"/>
      <p:bldP spid="78857" grpId="0" animBg="1"/>
      <p:bldP spid="78857" grpId="1" animBg="1"/>
      <p:bldP spid="78857" grpId="2" animBg="1"/>
      <p:bldP spid="78857" grpId="3" animBg="1"/>
      <p:bldP spid="78857" grpId="4" animBg="1"/>
      <p:bldP spid="78858" grpId="0" animBg="1"/>
      <p:bldP spid="78858" grpId="1" animBg="1"/>
      <p:bldP spid="78858" grpId="2" animBg="1"/>
      <p:bldP spid="78858" grpId="3" animBg="1"/>
      <p:bldP spid="78858" grpId="4" animBg="1"/>
      <p:bldP spid="78859" grpId="0" animBg="1"/>
      <p:bldP spid="78859" grpId="1" animBg="1"/>
      <p:bldP spid="78859" grpId="2" animBg="1"/>
      <p:bldP spid="78860" grpId="0" animBg="1"/>
      <p:bldP spid="78860" grpId="1" animBg="1"/>
      <p:bldP spid="78860" grpId="2" animBg="1"/>
      <p:bldP spid="78861" grpId="0" animBg="1"/>
      <p:bldP spid="78861" grpId="1" animBg="1"/>
      <p:bldP spid="78861" grpId="2" animBg="1"/>
      <p:bldP spid="78862" grpId="0" animBg="1"/>
      <p:bldP spid="78862" grpId="1" animBg="1"/>
      <p:bldP spid="78862" grpId="2" animBg="1"/>
      <p:bldP spid="78863" grpId="0" animBg="1"/>
      <p:bldP spid="78863" grpId="1" animBg="1"/>
      <p:bldP spid="78863" grpId="2" animBg="1"/>
      <p:bldP spid="78864" grpId="0" animBg="1"/>
      <p:bldP spid="78864" grpId="1" animBg="1"/>
      <p:bldP spid="78864" grpId="2" animBg="1"/>
      <p:bldP spid="78865" grpId="0" animBg="1"/>
      <p:bldP spid="78865" grpId="1" animBg="1"/>
      <p:bldP spid="78865" grpId="2" animBg="1"/>
      <p:bldP spid="78866" grpId="0" animBg="1"/>
      <p:bldP spid="78866" grpId="1" animBg="1"/>
      <p:bldP spid="78866" grpId="2" animBg="1"/>
      <p:bldP spid="78867" grpId="0" animBg="1"/>
      <p:bldP spid="78867" grpId="1" animBg="1"/>
      <p:bldP spid="78868" grpId="0" animBg="1"/>
      <p:bldP spid="78868" grpId="1" animBg="1"/>
      <p:bldP spid="78869" grpId="0" animBg="1"/>
      <p:bldP spid="78869" grpId="1" animBg="1"/>
      <p:bldP spid="78870" grpId="0" animBg="1"/>
      <p:bldP spid="78871" grpId="0" animBg="1"/>
      <p:bldP spid="78872" grpId="0" animBg="1"/>
      <p:bldP spid="78873" grpId="0" animBg="1"/>
      <p:bldP spid="78874" grpId="0" animBg="1"/>
      <p:bldP spid="78875" grpId="0" animBg="1"/>
      <p:bldP spid="78876" grpId="0" animBg="1"/>
      <p:bldP spid="78877" grpId="0" animBg="1"/>
      <p:bldP spid="78878" grpId="0" animBg="1"/>
      <p:bldP spid="78879" grpId="0" animBg="1"/>
      <p:bldP spid="78880" grpId="0" animBg="1"/>
      <p:bldP spid="78881" grpId="0" animBg="1"/>
      <p:bldP spid="78882" grpId="0" animBg="1"/>
      <p:bldP spid="78883" grpId="0" animBg="1"/>
      <p:bldP spid="78884" grpId="0" animBg="1"/>
      <p:bldP spid="78885" grpId="0" animBg="1"/>
      <p:bldP spid="78886" grpId="0" animBg="1"/>
      <p:bldP spid="78887" grpId="0" animBg="1"/>
      <p:bldP spid="78887" grpId="1" animBg="1"/>
      <p:bldP spid="78887" grpId="2" animBg="1"/>
      <p:bldP spid="78888" grpId="0" animBg="1"/>
      <p:bldP spid="78888" grpId="1" animBg="1"/>
      <p:bldP spid="78889" grpId="0" animBg="1"/>
      <p:bldP spid="78889" grpId="1" animBg="1"/>
      <p:bldP spid="78890" grpId="0" animBg="1"/>
      <p:bldP spid="78890" grpId="1" animBg="1"/>
      <p:bldP spid="78890" grpId="2" animBg="1"/>
      <p:bldP spid="78890" grpId="3"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ja-JP" sz="3990"/>
              <a:t>2.3. Các kỹ thuật kiểm thử hộp trắng</a:t>
            </a:r>
            <a:endParaRPr lang="en-US" altLang="ja-JP"/>
          </a:p>
        </p:txBody>
      </p:sp>
      <p:sp>
        <p:nvSpPr>
          <p:cNvPr id="10243" name="Rectangle 3"/>
          <p:cNvSpPr>
            <a:spLocks noGrp="1" noChangeArrowheads="1"/>
          </p:cNvSpPr>
          <p:nvPr>
            <p:ph idx="1"/>
          </p:nvPr>
        </p:nvSpPr>
        <p:spPr/>
        <p:txBody>
          <a:bodyPr>
            <a:normAutofit fontScale="92500"/>
          </a:bodyPr>
          <a:lstStyle/>
          <a:p>
            <a:r>
              <a:rPr lang="vi-VN" altLang="ja-JP" sz="2539">
                <a:latin typeface="Calibri" panose="020F0502020204030204" pitchFamily="34" charset="0"/>
                <a:cs typeface="Calibri" panose="020F0502020204030204" pitchFamily="34" charset="0"/>
              </a:rPr>
              <a:t>Các trường hợp kiểm thử phải bao gồm tất cả cấu trúc xử lý trong mã</a:t>
            </a:r>
            <a:r>
              <a:rPr lang="en-US" altLang="ja-JP" sz="2539">
                <a:latin typeface="Calibri" panose="020F0502020204030204" pitchFamily="34" charset="0"/>
                <a:cs typeface="Calibri" panose="020F0502020204030204" pitchFamily="34" charset="0"/>
              </a:rPr>
              <a:t> nguồn</a:t>
            </a:r>
          </a:p>
          <a:p>
            <a:pPr marL="0" indent="0">
              <a:buNone/>
            </a:pPr>
            <a:r>
              <a:rPr lang="en-US" altLang="ja-JP" sz="2539">
                <a:latin typeface="Calibri" panose="020F0502020204030204" pitchFamily="34" charset="0"/>
                <a:cs typeface="Calibri" panose="020F0502020204030204" pitchFamily="34" charset="0"/>
              </a:rPr>
              <a:t>=&gt; Phủ kiểm thử điển hình</a:t>
            </a:r>
          </a:p>
          <a:p>
            <a:pPr lvl="1"/>
            <a:r>
              <a:rPr lang="en-US" altLang="ja-JP" sz="2539">
                <a:latin typeface="Calibri" panose="020F0502020204030204" pitchFamily="34" charset="0"/>
                <a:cs typeface="Calibri" panose="020F0502020204030204" pitchFamily="34" charset="0"/>
              </a:rPr>
              <a:t>C0 measure: Các câu lệnh đã thực thi # / tất cả các câu lệnh #</a:t>
            </a:r>
          </a:p>
          <a:p>
            <a:pPr lvl="2"/>
            <a:r>
              <a:rPr lang="vi-VN" altLang="ja-JP" sz="2176">
                <a:latin typeface="Calibri" panose="020F0502020204030204" pitchFamily="34" charset="0"/>
                <a:cs typeface="Calibri" panose="020F0502020204030204" pitchFamily="34" charset="0"/>
              </a:rPr>
              <a:t>C0 đo ở mức 100% có nghĩa là "tất cả các câu lệnh được thực hiện"</a:t>
            </a:r>
            <a:endParaRPr lang="en-US" altLang="ja-JP" sz="2176">
              <a:latin typeface="Calibri" panose="020F0502020204030204" pitchFamily="34" charset="0"/>
              <a:cs typeface="Calibri" panose="020F0502020204030204" pitchFamily="34" charset="0"/>
            </a:endParaRPr>
          </a:p>
          <a:p>
            <a:pPr lvl="1"/>
            <a:r>
              <a:rPr lang="en-US" altLang="ja-JP" sz="2539">
                <a:latin typeface="Calibri" panose="020F0502020204030204" pitchFamily="34" charset="0"/>
                <a:cs typeface="Calibri" panose="020F0502020204030204" pitchFamily="34" charset="0"/>
              </a:rPr>
              <a:t>C1 measure: </a:t>
            </a:r>
            <a:r>
              <a:rPr lang="vi-VN" altLang="ja-JP" sz="2539">
                <a:latin typeface="Calibri" panose="020F0502020204030204" pitchFamily="34" charset="0"/>
                <a:cs typeface="Calibri" panose="020F0502020204030204" pitchFamily="34" charset="0"/>
              </a:rPr>
              <a:t>Các nhánh vượt qua # / tất cả các </a:t>
            </a:r>
            <a:r>
              <a:rPr lang="en-US" altLang="ja-JP" sz="2539">
                <a:latin typeface="Calibri" panose="020F0502020204030204" pitchFamily="34" charset="0"/>
                <a:cs typeface="Calibri" panose="020F0502020204030204" pitchFamily="34" charset="0"/>
              </a:rPr>
              <a:t>nhánh </a:t>
            </a:r>
            <a:r>
              <a:rPr lang="vi-VN" altLang="ja-JP" sz="2539">
                <a:latin typeface="Calibri" panose="020F0502020204030204" pitchFamily="34" charset="0"/>
                <a:cs typeface="Calibri" panose="020F0502020204030204" pitchFamily="34" charset="0"/>
              </a:rPr>
              <a:t>#</a:t>
            </a:r>
            <a:endParaRPr lang="en-US" altLang="ja-JP" sz="2539">
              <a:latin typeface="Calibri" panose="020F0502020204030204" pitchFamily="34" charset="0"/>
              <a:cs typeface="Calibri" panose="020F0502020204030204" pitchFamily="34" charset="0"/>
            </a:endParaRPr>
          </a:p>
          <a:p>
            <a:pPr lvl="2"/>
            <a:r>
              <a:rPr lang="vi-VN" altLang="ja-JP" sz="2176">
                <a:latin typeface="Calibri" panose="020F0502020204030204" pitchFamily="34" charset="0"/>
                <a:cs typeface="Calibri" panose="020F0502020204030204" pitchFamily="34" charset="0"/>
              </a:rPr>
              <a:t>C1 </a:t>
            </a:r>
            <a:r>
              <a:rPr lang="en-US" altLang="ja-JP" sz="2176">
                <a:latin typeface="Calibri" panose="020F0502020204030204" pitchFamily="34" charset="0"/>
                <a:cs typeface="Calibri" panose="020F0502020204030204" pitchFamily="34" charset="0"/>
              </a:rPr>
              <a:t>đo </a:t>
            </a:r>
            <a:r>
              <a:rPr lang="vi-VN" altLang="ja-JP" sz="2176">
                <a:latin typeface="Calibri" panose="020F0502020204030204" pitchFamily="34" charset="0"/>
                <a:cs typeface="Calibri" panose="020F0502020204030204" pitchFamily="34" charset="0"/>
              </a:rPr>
              <a:t>ở mức 100% có nghĩa là "tất cả các nhánh được thực hiện"</a:t>
            </a:r>
            <a:endParaRPr lang="en-US" altLang="ja-JP" sz="2176">
              <a:latin typeface="Calibri" panose="020F0502020204030204" pitchFamily="34" charset="0"/>
              <a:cs typeface="Calibri" panose="020F0502020204030204" pitchFamily="34" charset="0"/>
            </a:endParaRPr>
          </a:p>
          <a:p>
            <a:pPr lvl="2"/>
            <a:endParaRPr lang="en-US" altLang="ja-JP" sz="2176">
              <a:latin typeface="Calibri" panose="020F0502020204030204" pitchFamily="34" charset="0"/>
              <a:cs typeface="Calibri" panose="020F0502020204030204" pitchFamily="34" charset="0"/>
            </a:endParaRPr>
          </a:p>
          <a:p>
            <a:pPr marL="0" indent="0">
              <a:buNone/>
            </a:pPr>
            <a:r>
              <a:rPr lang="en-US" altLang="ja-JP" sz="2539">
                <a:latin typeface="Calibri" panose="020F0502020204030204" pitchFamily="34" charset="0"/>
                <a:cs typeface="Calibri" panose="020F0502020204030204" pitchFamily="34" charset="0"/>
              </a:rPr>
              <a:t>=&gt; </a:t>
            </a:r>
            <a:r>
              <a:rPr lang="vi-VN" altLang="ja-JP" sz="2539">
                <a:latin typeface="Calibri" panose="020F0502020204030204" pitchFamily="34" charset="0"/>
                <a:cs typeface="Calibri" panose="020F0502020204030204" pitchFamily="34" charset="0"/>
              </a:rPr>
              <a:t>Ngăn các câu lệnh / </a:t>
            </a:r>
            <a:r>
              <a:rPr lang="en-US" altLang="ja-JP" sz="2539">
                <a:latin typeface="Calibri" panose="020F0502020204030204" pitchFamily="34" charset="0"/>
                <a:cs typeface="Calibri" panose="020F0502020204030204" pitchFamily="34" charset="0"/>
              </a:rPr>
              <a:t>nhánh </a:t>
            </a:r>
            <a:r>
              <a:rPr lang="vi-VN" altLang="ja-JP" sz="2539">
                <a:latin typeface="Calibri" panose="020F0502020204030204" pitchFamily="34" charset="0"/>
                <a:cs typeface="Calibri" panose="020F0502020204030204" pitchFamily="34" charset="0"/>
              </a:rPr>
              <a:t>không được để lại như các phần không được kiểm tra</a:t>
            </a:r>
            <a:endParaRPr lang="en-US" altLang="ja-JP" sz="2539">
              <a:latin typeface="Calibri" panose="020F0502020204030204" pitchFamily="34" charset="0"/>
              <a:cs typeface="Calibri" panose="020F0502020204030204" pitchFamily="34" charset="0"/>
            </a:endParaRPr>
          </a:p>
          <a:p>
            <a:pPr marL="0" indent="0">
              <a:buNone/>
            </a:pPr>
            <a:r>
              <a:rPr lang="en-US" altLang="ja-JP" sz="2811">
                <a:latin typeface="Calibri" panose="020F0502020204030204" pitchFamily="34" charset="0"/>
                <a:cs typeface="Calibri" panose="020F0502020204030204" pitchFamily="34" charset="0"/>
              </a:rPr>
              <a:t>=&gt; </a:t>
            </a:r>
            <a:r>
              <a:rPr lang="vi-VN" altLang="ja-JP" sz="2539">
                <a:latin typeface="Calibri" panose="020F0502020204030204" pitchFamily="34" charset="0"/>
                <a:cs typeface="Calibri" panose="020F0502020204030204" pitchFamily="34" charset="0"/>
              </a:rPr>
              <a:t>Không thể phát hiện các chức năng không được triển khai</a:t>
            </a:r>
            <a:endParaRPr lang="en-US" altLang="ja-JP" sz="2539">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xmlns="" id="{5810FEE2-252D-4F0C-A466-F7D054C75F75}"/>
              </a:ext>
            </a:extLst>
          </p:cNvPr>
          <p:cNvSpPr>
            <a:spLocks noGrp="1"/>
          </p:cNvSpPr>
          <p:nvPr>
            <p:ph type="sldNum" sz="quarter" idx="12"/>
          </p:nvPr>
        </p:nvSpPr>
        <p:spPr/>
        <p:txBody>
          <a:bodyPr/>
          <a:lstStyle/>
          <a:p>
            <a:fld id="{11F88B7E-86B8-4862-842E-2DB840C1EC76}" type="slidenum">
              <a:rPr lang="zh-CN" altLang="en-US" smtClean="0"/>
              <a:t>29</a:t>
            </a:fld>
            <a:endParaRPr lang="zh-CN" altLang="en-US"/>
          </a:p>
        </p:txBody>
      </p:sp>
    </p:spTree>
    <p:extLst>
      <p:ext uri="{BB962C8B-B14F-4D97-AF65-F5344CB8AC3E}">
        <p14:creationId xmlns:p14="http://schemas.microsoft.com/office/powerpoint/2010/main" val="3900357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t>Kiểm thử (Testing)</a:t>
            </a:r>
          </a:p>
        </p:txBody>
      </p:sp>
      <p:sp>
        <p:nvSpPr>
          <p:cNvPr id="3" name="Content Placeholder 2"/>
          <p:cNvSpPr>
            <a:spLocks noGrp="1"/>
          </p:cNvSpPr>
          <p:nvPr>
            <p:ph idx="1"/>
          </p:nvPr>
        </p:nvSpPr>
        <p:spPr>
          <a:xfrm>
            <a:off x="628649" y="852567"/>
            <a:ext cx="8251913" cy="5243914"/>
          </a:xfrm>
        </p:spPr>
        <p:txBody>
          <a:bodyPr>
            <a:normAutofit/>
          </a:bodyPr>
          <a:lstStyle/>
          <a:p>
            <a:pPr>
              <a:spcBef>
                <a:spcPts val="700"/>
              </a:spcBef>
              <a:defRPr/>
            </a:pPr>
            <a:r>
              <a:rPr lang="en-US" dirty="0">
                <a:latin typeface="Calibri (Body)"/>
              </a:rPr>
              <a:t>“[T]he means by which the presence, quality, or genuineness of anything is determined; a means of trial.” –</a:t>
            </a:r>
            <a:r>
              <a:rPr lang="en-US" dirty="0">
                <a:latin typeface="Calibri (Body)"/>
                <a:hlinkClick r:id="rId2" action="ppaction://hlinkfile"/>
              </a:rPr>
              <a:t>dictionary.com</a:t>
            </a:r>
            <a:endParaRPr lang="en-US" dirty="0">
              <a:latin typeface="Calibri (Body)"/>
            </a:endParaRPr>
          </a:p>
          <a:p>
            <a:pPr>
              <a:spcBef>
                <a:spcPts val="700"/>
              </a:spcBef>
              <a:defRPr/>
            </a:pPr>
            <a:r>
              <a:rPr lang="vi-VN" i="1">
                <a:solidFill>
                  <a:srgbClr val="FF0000"/>
                </a:solidFill>
                <a:latin typeface="Calibri (Body)"/>
              </a:rPr>
              <a:t>Kiểm </a:t>
            </a:r>
            <a:r>
              <a:rPr lang="en-US" i="1">
                <a:solidFill>
                  <a:srgbClr val="FF0000"/>
                </a:solidFill>
                <a:latin typeface="Calibri (Body)"/>
              </a:rPr>
              <a:t>thử</a:t>
            </a:r>
            <a:r>
              <a:rPr lang="vi-VN" i="1">
                <a:solidFill>
                  <a:srgbClr val="FF0000"/>
                </a:solidFill>
                <a:latin typeface="Calibri (Body)"/>
              </a:rPr>
              <a:t> phần mềm </a:t>
            </a:r>
            <a:r>
              <a:rPr lang="vi-VN">
                <a:latin typeface="Calibri (Body)"/>
              </a:rPr>
              <a:t>thực thi một chương trình để xác định xem một thuộc tính của chương trình có </a:t>
            </a:r>
            <a:r>
              <a:rPr lang="en-US">
                <a:latin typeface="Calibri (Body)"/>
              </a:rPr>
              <a:t>đạt</a:t>
            </a:r>
            <a:r>
              <a:rPr lang="vi-VN">
                <a:latin typeface="Calibri (Body)"/>
              </a:rPr>
              <a:t> hay không</a:t>
            </a:r>
            <a:endParaRPr lang="en-US">
              <a:latin typeface="Calibri (Body)"/>
            </a:endParaRPr>
          </a:p>
          <a:p>
            <a:pPr>
              <a:spcBef>
                <a:spcPts val="700"/>
              </a:spcBef>
              <a:defRPr/>
            </a:pPr>
            <a:r>
              <a:rPr lang="en-US">
                <a:latin typeface="Calibri (Body)"/>
              </a:rPr>
              <a:t>Một test </a:t>
            </a:r>
            <a:r>
              <a:rPr lang="en-US" b="1" i="1">
                <a:solidFill>
                  <a:srgbClr val="00B050"/>
                </a:solidFill>
                <a:latin typeface="Calibri (Body)"/>
              </a:rPr>
              <a:t>vượt qua /passes</a:t>
            </a:r>
            <a:r>
              <a:rPr lang="en-US">
                <a:solidFill>
                  <a:srgbClr val="00B050"/>
                </a:solidFill>
                <a:latin typeface="Calibri (Body)"/>
              </a:rPr>
              <a:t> </a:t>
            </a:r>
            <a:r>
              <a:rPr lang="en-US">
                <a:latin typeface="Calibri (Body)"/>
              </a:rPr>
              <a:t>[hoặc </a:t>
            </a:r>
            <a:r>
              <a:rPr lang="en-US" b="1" i="1">
                <a:solidFill>
                  <a:srgbClr val="C00000"/>
                </a:solidFill>
                <a:latin typeface="Calibri (Body)"/>
              </a:rPr>
              <a:t>thất bại / fails</a:t>
            </a:r>
            <a:r>
              <a:rPr lang="en-US">
                <a:latin typeface="Calibri (Body)"/>
              </a:rPr>
              <a:t>] nếu thuộc tính </a:t>
            </a:r>
            <a:r>
              <a:rPr lang="en-US" b="1">
                <a:solidFill>
                  <a:srgbClr val="00B050"/>
                </a:solidFill>
                <a:latin typeface="Calibri (Body)"/>
              </a:rPr>
              <a:t>đạt được / holds</a:t>
            </a:r>
            <a:r>
              <a:rPr lang="en-US">
                <a:latin typeface="Calibri (Body)"/>
              </a:rPr>
              <a:t> [hoặc </a:t>
            </a:r>
            <a:r>
              <a:rPr lang="en-US" b="1">
                <a:solidFill>
                  <a:srgbClr val="C00000"/>
                </a:solidFill>
                <a:latin typeface="Calibri (Body)"/>
              </a:rPr>
              <a:t>không đạt được / doesn’t </a:t>
            </a:r>
            <a:r>
              <a:rPr lang="en-US" b="1" dirty="0">
                <a:solidFill>
                  <a:srgbClr val="C00000"/>
                </a:solidFill>
                <a:latin typeface="Calibri (Body)"/>
              </a:rPr>
              <a:t>hold</a:t>
            </a:r>
            <a:r>
              <a:rPr lang="en-US">
                <a:latin typeface="Calibri (Body)"/>
              </a:rPr>
              <a:t>] trong lần chạy đó</a:t>
            </a:r>
            <a:endParaRPr lang="en-US" dirty="0">
              <a:latin typeface="Calibri (Body)"/>
            </a:endParaRPr>
          </a:p>
        </p:txBody>
      </p:sp>
      <p:sp>
        <p:nvSpPr>
          <p:cNvPr id="4" name="Slide Number Placeholder 3"/>
          <p:cNvSpPr>
            <a:spLocks noGrp="1"/>
          </p:cNvSpPr>
          <p:nvPr>
            <p:ph type="sldNum" sz="quarter" idx="12"/>
          </p:nvPr>
        </p:nvSpPr>
        <p:spPr/>
        <p:txBody>
          <a:bodyPr>
            <a:normAutofit/>
          </a:bodyPr>
          <a:lstStyle/>
          <a:p>
            <a:pPr>
              <a:defRPr/>
            </a:pPr>
            <a:fld id="{C24E241C-947A-47E4-8620-DB7B97914406}"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ja-JP" sz="3264"/>
              <a:t>VD. Kiểm thử luồng điều khiển cho “Examination Judgment Program”</a:t>
            </a:r>
          </a:p>
        </p:txBody>
      </p:sp>
      <p:cxnSp>
        <p:nvCxnSpPr>
          <p:cNvPr id="26" name="直線コネクタ 25"/>
          <p:cNvCxnSpPr/>
          <p:nvPr/>
        </p:nvCxnSpPr>
        <p:spPr>
          <a:xfrm rot="5400000">
            <a:off x="4140359" y="6363958"/>
            <a:ext cx="357188" cy="1586"/>
          </a:xfrm>
          <a:prstGeom prst="line">
            <a:avLst/>
          </a:prstGeom>
        </p:spPr>
        <p:style>
          <a:lnRef idx="1">
            <a:schemeClr val="accent1"/>
          </a:lnRef>
          <a:fillRef idx="0">
            <a:schemeClr val="accent1"/>
          </a:fillRef>
          <a:effectRef idx="0">
            <a:schemeClr val="accent1"/>
          </a:effectRef>
          <a:fontRef idx="minor">
            <a:schemeClr val="tx1"/>
          </a:fontRef>
        </p:style>
      </p:cxnSp>
      <p:grpSp>
        <p:nvGrpSpPr>
          <p:cNvPr id="31748" name="グループ化 30"/>
          <p:cNvGrpSpPr>
            <a:grpSpLocks/>
          </p:cNvGrpSpPr>
          <p:nvPr/>
        </p:nvGrpSpPr>
        <p:grpSpPr bwMode="auto">
          <a:xfrm>
            <a:off x="1107083" y="871892"/>
            <a:ext cx="6929833" cy="5114216"/>
            <a:chOff x="566738" y="1071546"/>
            <a:chExt cx="6934200" cy="5114233"/>
          </a:xfrm>
        </p:grpSpPr>
        <p:sp>
          <p:nvSpPr>
            <p:cNvPr id="5" name="ひし形 4"/>
            <p:cNvSpPr/>
            <p:nvPr/>
          </p:nvSpPr>
          <p:spPr>
            <a:xfrm>
              <a:off x="566738" y="2400287"/>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360">
                  <a:solidFill>
                    <a:srgbClr val="FFFFFF"/>
                  </a:solidFill>
                  <a:ea typeface="ＭＳ Ｐゴシック" pitchFamily="34" charset="-128"/>
                </a:rPr>
                <a:t>Mathematics</a:t>
              </a:r>
              <a:r>
                <a:rPr lang="en-US" altLang="ja-JP" sz="1179">
                  <a:solidFill>
                    <a:schemeClr val="tx1"/>
                  </a:solidFill>
                  <a:ea typeface="ＭＳ Ｐゴシック" pitchFamily="34" charset="-128"/>
                </a:rPr>
                <a:t> </a:t>
              </a: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sp>
          <p:nvSpPr>
            <p:cNvPr id="6" name="ひし形 5"/>
            <p:cNvSpPr/>
            <p:nvPr/>
          </p:nvSpPr>
          <p:spPr>
            <a:xfrm>
              <a:off x="4071938" y="3500429"/>
              <a:ext cx="2643187"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t>M+P/2</a:t>
              </a:r>
            </a:p>
            <a:p>
              <a:pPr algn="ctr">
                <a:defRPr/>
              </a:pPr>
              <a:r>
                <a:rPr lang="en-US" altLang="ja-JP" sz="1995"/>
                <a:t>=&gt;80</a:t>
              </a:r>
            </a:p>
          </p:txBody>
        </p:sp>
        <p:cxnSp>
          <p:nvCxnSpPr>
            <p:cNvPr id="7" name="直線矢印コネクタ 6"/>
            <p:cNvCxnSpPr/>
            <p:nvPr/>
          </p:nvCxnSpPr>
          <p:spPr>
            <a:xfrm rot="5400000">
              <a:off x="1662111" y="2195500"/>
              <a:ext cx="392114"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8" name="正方形/長方形 7"/>
            <p:cNvSpPr/>
            <p:nvPr/>
          </p:nvSpPr>
          <p:spPr>
            <a:xfrm>
              <a:off x="1071563" y="1428734"/>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Get a score</a:t>
              </a:r>
              <a:endParaRPr lang="ja-JP" altLang="en-US" sz="1995">
                <a:solidFill>
                  <a:srgbClr val="FFFFFF"/>
                </a:solidFill>
                <a:ea typeface="ＭＳ Ｐゴシック" pitchFamily="34" charset="-128"/>
              </a:endParaRPr>
            </a:p>
          </p:txBody>
        </p:sp>
        <p:cxnSp>
          <p:nvCxnSpPr>
            <p:cNvPr id="11" name="直線矢印コネクタ 10"/>
            <p:cNvCxnSpPr>
              <a:endCxn id="30" idx="0"/>
            </p:cNvCxnSpPr>
            <p:nvPr/>
          </p:nvCxnSpPr>
          <p:spPr>
            <a:xfrm rot="16200000" flipH="1">
              <a:off x="1659730" y="3302784"/>
              <a:ext cx="392114"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2" name="直線矢印コネクタ 11"/>
            <p:cNvCxnSpPr/>
            <p:nvPr/>
          </p:nvCxnSpPr>
          <p:spPr>
            <a:xfrm rot="5400000">
              <a:off x="4992687" y="3122603"/>
              <a:ext cx="758828"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3" name="直線コネクタ 12"/>
            <p:cNvCxnSpPr/>
            <p:nvPr/>
          </p:nvCxnSpPr>
          <p:spPr>
            <a:xfrm flipV="1">
              <a:off x="3143250" y="2743189"/>
              <a:ext cx="2241550" cy="14288"/>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15" name="正方形/長方形 14"/>
            <p:cNvSpPr/>
            <p:nvPr/>
          </p:nvSpPr>
          <p:spPr>
            <a:xfrm>
              <a:off x="1071563" y="4786308"/>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“Passed”</a:t>
              </a:r>
              <a:endParaRPr lang="ja-JP" altLang="en-US" sz="1995">
                <a:solidFill>
                  <a:srgbClr val="FFFFFF"/>
                </a:solidFill>
                <a:latin typeface="Verdana" charset="0"/>
                <a:ea typeface="ＭＳ Ｐゴシック" charset="0"/>
                <a:cs typeface="ＭＳ Ｐゴシック" charset="0"/>
              </a:endParaRPr>
            </a:p>
          </p:txBody>
        </p:sp>
        <p:sp>
          <p:nvSpPr>
            <p:cNvPr id="17" name="正方形/長方形 16"/>
            <p:cNvSpPr/>
            <p:nvPr/>
          </p:nvSpPr>
          <p:spPr>
            <a:xfrm>
              <a:off x="5929313" y="4714870"/>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“Failed”</a:t>
              </a:r>
              <a:endParaRPr lang="ja-JP" altLang="en-US" sz="1995">
                <a:solidFill>
                  <a:srgbClr val="FFFFFF"/>
                </a:solidFill>
                <a:latin typeface="Verdana" charset="0"/>
                <a:ea typeface="ＭＳ Ｐゴシック" charset="0"/>
                <a:cs typeface="ＭＳ Ｐゴシック" charset="0"/>
              </a:endParaRPr>
            </a:p>
          </p:txBody>
        </p:sp>
        <p:cxnSp>
          <p:nvCxnSpPr>
            <p:cNvPr id="18" name="直線矢印コネクタ 17"/>
            <p:cNvCxnSpPr/>
            <p:nvPr/>
          </p:nvCxnSpPr>
          <p:spPr>
            <a:xfrm rot="5400000">
              <a:off x="1715294" y="1285065"/>
              <a:ext cx="285751"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59" name="テキスト ボックス 18"/>
            <p:cNvSpPr txBox="1">
              <a:spLocks noChangeArrowheads="1"/>
            </p:cNvSpPr>
            <p:nvPr/>
          </p:nvSpPr>
          <p:spPr bwMode="auto">
            <a:xfrm>
              <a:off x="1852597" y="1071546"/>
              <a:ext cx="667590"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Start</a:t>
              </a:r>
              <a:endParaRPr lang="ja-JP" altLang="en-US" sz="1995">
                <a:solidFill>
                  <a:schemeClr val="tx1"/>
                </a:solidFill>
                <a:latin typeface="Times New Roman" charset="0"/>
              </a:endParaRPr>
            </a:p>
          </p:txBody>
        </p:sp>
        <p:sp>
          <p:nvSpPr>
            <p:cNvPr id="31760" name="テキスト ボックス 19"/>
            <p:cNvSpPr txBox="1">
              <a:spLocks noChangeArrowheads="1"/>
            </p:cNvSpPr>
            <p:nvPr/>
          </p:nvSpPr>
          <p:spPr bwMode="auto">
            <a:xfrm>
              <a:off x="1500188" y="5786438"/>
              <a:ext cx="597014"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End</a:t>
              </a:r>
              <a:endParaRPr lang="ja-JP" altLang="en-US" sz="1995">
                <a:solidFill>
                  <a:schemeClr val="tx1"/>
                </a:solidFill>
                <a:latin typeface="Times New Roman" charset="0"/>
              </a:endParaRPr>
            </a:p>
          </p:txBody>
        </p:sp>
        <p:sp>
          <p:nvSpPr>
            <p:cNvPr id="31761" name="テキスト ボックス 21"/>
            <p:cNvSpPr txBox="1">
              <a:spLocks noChangeArrowheads="1"/>
            </p:cNvSpPr>
            <p:nvPr/>
          </p:nvSpPr>
          <p:spPr bwMode="auto">
            <a:xfrm>
              <a:off x="3055935" y="2214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2" name="テキスト ボックス 22"/>
            <p:cNvSpPr txBox="1">
              <a:spLocks noChangeArrowheads="1"/>
            </p:cNvSpPr>
            <p:nvPr/>
          </p:nvSpPr>
          <p:spPr bwMode="auto">
            <a:xfrm>
              <a:off x="928688" y="3071813"/>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63" name="テキスト ボックス 23"/>
            <p:cNvSpPr txBox="1">
              <a:spLocks noChangeArrowheads="1"/>
            </p:cNvSpPr>
            <p:nvPr/>
          </p:nvSpPr>
          <p:spPr bwMode="auto">
            <a:xfrm>
              <a:off x="6643688" y="3357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4" name="テキスト ボックス 24"/>
            <p:cNvSpPr txBox="1">
              <a:spLocks noChangeArrowheads="1"/>
            </p:cNvSpPr>
            <p:nvPr/>
          </p:nvSpPr>
          <p:spPr bwMode="auto">
            <a:xfrm>
              <a:off x="928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cxnSp>
          <p:nvCxnSpPr>
            <p:cNvPr id="27" name="直線コネクタ 26"/>
            <p:cNvCxnSpPr/>
            <p:nvPr/>
          </p:nvCxnSpPr>
          <p:spPr>
            <a:xfrm rot="5400000">
              <a:off x="5273675" y="4321169"/>
              <a:ext cx="209551" cy="1270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28" name="直線矢印コネクタ 27"/>
            <p:cNvCxnSpPr/>
            <p:nvPr/>
          </p:nvCxnSpPr>
          <p:spPr>
            <a:xfrm rot="10800000">
              <a:off x="1857375" y="5572123"/>
              <a:ext cx="4857750"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0" name="ひし形 29"/>
            <p:cNvSpPr/>
            <p:nvPr/>
          </p:nvSpPr>
          <p:spPr>
            <a:xfrm>
              <a:off x="571500" y="3500429"/>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Physics</a:t>
              </a:r>
            </a:p>
            <a:p>
              <a:pPr algn="ctr">
                <a:defRPr/>
              </a:pP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cxnSp>
          <p:nvCxnSpPr>
            <p:cNvPr id="46" name="直線コネクタ 45"/>
            <p:cNvCxnSpPr/>
            <p:nvPr/>
          </p:nvCxnSpPr>
          <p:spPr>
            <a:xfrm rot="5400000">
              <a:off x="6575425" y="5426072"/>
              <a:ext cx="285751" cy="635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50" name="直線矢印コネクタ 49"/>
            <p:cNvCxnSpPr/>
            <p:nvPr/>
          </p:nvCxnSpPr>
          <p:spPr>
            <a:xfrm rot="10800000">
              <a:off x="1857375" y="4429119"/>
              <a:ext cx="3527425"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70" name="テキスト ボックス 51"/>
            <p:cNvSpPr txBox="1">
              <a:spLocks noChangeArrowheads="1"/>
            </p:cNvSpPr>
            <p:nvPr/>
          </p:nvSpPr>
          <p:spPr bwMode="auto">
            <a:xfrm>
              <a:off x="4357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71" name="テキスト ボックス 57"/>
            <p:cNvSpPr txBox="1">
              <a:spLocks noChangeArrowheads="1"/>
            </p:cNvSpPr>
            <p:nvPr/>
          </p:nvSpPr>
          <p:spPr bwMode="auto">
            <a:xfrm>
              <a:off x="3121025" y="3457567"/>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cxnSp>
          <p:nvCxnSpPr>
            <p:cNvPr id="59" name="直線矢印コネクタ 58"/>
            <p:cNvCxnSpPr/>
            <p:nvPr/>
          </p:nvCxnSpPr>
          <p:spPr>
            <a:xfrm flipV="1">
              <a:off x="3121025" y="3860792"/>
              <a:ext cx="942975" cy="0"/>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0" name="直線矢印コネクタ 69"/>
            <p:cNvCxnSpPr>
              <a:stCxn id="30" idx="2"/>
              <a:endCxn id="15" idx="0"/>
            </p:cNvCxnSpPr>
            <p:nvPr/>
          </p:nvCxnSpPr>
          <p:spPr>
            <a:xfrm rot="5400000">
              <a:off x="1581943" y="4487063"/>
              <a:ext cx="547689"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8" name="直線矢印コネクタ 77"/>
            <p:cNvCxnSpPr>
              <a:stCxn id="15" idx="2"/>
            </p:cNvCxnSpPr>
            <p:nvPr/>
          </p:nvCxnSpPr>
          <p:spPr>
            <a:xfrm rot="5400000">
              <a:off x="1570831" y="5644354"/>
              <a:ext cx="571502" cy="1587"/>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83" name="直線矢印コネクタ 82"/>
            <p:cNvCxnSpPr>
              <a:stCxn id="6" idx="3"/>
              <a:endCxn id="17" idx="0"/>
            </p:cNvCxnSpPr>
            <p:nvPr/>
          </p:nvCxnSpPr>
          <p:spPr>
            <a:xfrm>
              <a:off x="6715125" y="3857617"/>
              <a:ext cx="1588" cy="857253"/>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grpSp>
      <p:sp>
        <p:nvSpPr>
          <p:cNvPr id="2" name="Slide Number Placeholder 1">
            <a:extLst>
              <a:ext uri="{FF2B5EF4-FFF2-40B4-BE49-F238E27FC236}">
                <a16:creationId xmlns:a16="http://schemas.microsoft.com/office/drawing/2014/main" xmlns="" id="{C03DD7A0-5D47-4A25-8E31-12473EE8E169}"/>
              </a:ext>
            </a:extLst>
          </p:cNvPr>
          <p:cNvSpPr>
            <a:spLocks noGrp="1"/>
          </p:cNvSpPr>
          <p:nvPr>
            <p:ph type="sldNum" sz="quarter" idx="12"/>
          </p:nvPr>
        </p:nvSpPr>
        <p:spPr/>
        <p:txBody>
          <a:bodyPr/>
          <a:lstStyle/>
          <a:p>
            <a:fld id="{11F88B7E-86B8-4862-842E-2DB840C1EC76}" type="slidenum">
              <a:rPr lang="zh-CN" altLang="en-US" smtClean="0"/>
              <a:t>30</a:t>
            </a:fld>
            <a:endParaRPr lang="zh-CN" altLang="en-US"/>
          </a:p>
        </p:txBody>
      </p:sp>
    </p:spTree>
    <p:extLst>
      <p:ext uri="{BB962C8B-B14F-4D97-AF65-F5344CB8AC3E}">
        <p14:creationId xmlns:p14="http://schemas.microsoft.com/office/powerpoint/2010/main" val="4284410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ja-JP" sz="3264"/>
              <a:t>VD. Kiểm thử luồng điều khiển cho “Examination Judgment Program” – 100% C0 coverage</a:t>
            </a:r>
          </a:p>
        </p:txBody>
      </p:sp>
      <p:sp>
        <p:nvSpPr>
          <p:cNvPr id="41" name="コンテンツ プレースホルダ 2"/>
          <p:cNvSpPr>
            <a:spLocks noGrp="1"/>
          </p:cNvSpPr>
          <p:nvPr>
            <p:ph idx="1"/>
          </p:nvPr>
        </p:nvSpPr>
        <p:spPr>
          <a:xfrm>
            <a:off x="3299441" y="1057873"/>
            <a:ext cx="5844559" cy="828894"/>
          </a:xfrm>
        </p:spPr>
        <p:txBody>
          <a:bodyPr/>
          <a:lstStyle/>
          <a:p>
            <a:pPr eaLnBrk="1" hangingPunct="1">
              <a:buFontTx/>
              <a:buNone/>
            </a:pPr>
            <a:r>
              <a:rPr lang="en-US" altLang="ja-JP" sz="1814">
                <a:latin typeface="Helvetica" charset="0"/>
                <a:cs typeface="Helvetica" charset="0"/>
              </a:rPr>
              <a:t>TC1int: Math score: 88, Physics score: 75 </a:t>
            </a:r>
            <a:r>
              <a:rPr lang="en-US" altLang="ja-JP" sz="1814">
                <a:latin typeface="Helvetica" charset="0"/>
                <a:cs typeface="Helvetica" charset="0"/>
                <a:sym typeface="Wingdings" charset="0"/>
              </a:rPr>
              <a:t> “Passed”</a:t>
            </a:r>
            <a:endParaRPr lang="en-US" altLang="ja-JP" sz="1814">
              <a:latin typeface="Helvetica" charset="0"/>
              <a:cs typeface="Helvetica" charset="0"/>
            </a:endParaRPr>
          </a:p>
          <a:p>
            <a:pPr eaLnBrk="1" hangingPunct="1">
              <a:buFontTx/>
              <a:buNone/>
            </a:pPr>
            <a:r>
              <a:rPr lang="en-US" altLang="ja-JP" sz="1814">
                <a:latin typeface="Helvetica" charset="0"/>
                <a:cs typeface="Helvetica" charset="0"/>
              </a:rPr>
              <a:t>TC2int: Math score: 68, Physics score: 90 </a:t>
            </a:r>
            <a:r>
              <a:rPr lang="en-US" altLang="ja-JP" sz="1814">
                <a:latin typeface="Helvetica" charset="0"/>
                <a:cs typeface="Helvetica" charset="0"/>
                <a:sym typeface="Wingdings" charset="0"/>
              </a:rPr>
              <a:t> “Failed”</a:t>
            </a:r>
            <a:endParaRPr lang="ja-JP" altLang="en-US" sz="1814">
              <a:latin typeface="Helvetica" charset="0"/>
              <a:cs typeface="Helvetica" charset="0"/>
            </a:endParaRPr>
          </a:p>
        </p:txBody>
      </p:sp>
      <p:cxnSp>
        <p:nvCxnSpPr>
          <p:cNvPr id="26" name="直線コネクタ 25"/>
          <p:cNvCxnSpPr/>
          <p:nvPr/>
        </p:nvCxnSpPr>
        <p:spPr>
          <a:xfrm rot="5400000">
            <a:off x="4109923" y="6515390"/>
            <a:ext cx="357188" cy="1586"/>
          </a:xfrm>
          <a:prstGeom prst="line">
            <a:avLst/>
          </a:prstGeom>
        </p:spPr>
        <p:style>
          <a:lnRef idx="1">
            <a:schemeClr val="accent1"/>
          </a:lnRef>
          <a:fillRef idx="0">
            <a:schemeClr val="accent1"/>
          </a:fillRef>
          <a:effectRef idx="0">
            <a:schemeClr val="accent1"/>
          </a:effectRef>
          <a:fontRef idx="minor">
            <a:schemeClr val="tx1"/>
          </a:fontRef>
        </p:style>
      </p:cxnSp>
      <p:grpSp>
        <p:nvGrpSpPr>
          <p:cNvPr id="31748" name="グループ化 30"/>
          <p:cNvGrpSpPr>
            <a:grpSpLocks/>
          </p:cNvGrpSpPr>
          <p:nvPr/>
        </p:nvGrpSpPr>
        <p:grpSpPr bwMode="auto">
          <a:xfrm>
            <a:off x="1076647" y="1242135"/>
            <a:ext cx="6929833" cy="5114216"/>
            <a:chOff x="566738" y="1071546"/>
            <a:chExt cx="6934200" cy="5114233"/>
          </a:xfrm>
        </p:grpSpPr>
        <p:sp>
          <p:nvSpPr>
            <p:cNvPr id="5" name="ひし形 4"/>
            <p:cNvSpPr/>
            <p:nvPr/>
          </p:nvSpPr>
          <p:spPr>
            <a:xfrm>
              <a:off x="566738" y="2400287"/>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360">
                  <a:solidFill>
                    <a:srgbClr val="FFFFFF"/>
                  </a:solidFill>
                  <a:ea typeface="ＭＳ Ｐゴシック" pitchFamily="34" charset="-128"/>
                </a:rPr>
                <a:t>Mathematics</a:t>
              </a:r>
              <a:r>
                <a:rPr lang="en-US" altLang="ja-JP" sz="1179">
                  <a:solidFill>
                    <a:schemeClr val="tx1"/>
                  </a:solidFill>
                  <a:ea typeface="ＭＳ Ｐゴシック" pitchFamily="34" charset="-128"/>
                </a:rPr>
                <a:t> </a:t>
              </a: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sp>
          <p:nvSpPr>
            <p:cNvPr id="6" name="ひし形 5"/>
            <p:cNvSpPr/>
            <p:nvPr/>
          </p:nvSpPr>
          <p:spPr>
            <a:xfrm>
              <a:off x="4071938" y="3500429"/>
              <a:ext cx="2643187"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t>M+P/2</a:t>
              </a:r>
            </a:p>
            <a:p>
              <a:pPr algn="ctr">
                <a:defRPr/>
              </a:pPr>
              <a:r>
                <a:rPr lang="en-US" altLang="ja-JP" sz="1995"/>
                <a:t>=&gt;80</a:t>
              </a:r>
            </a:p>
          </p:txBody>
        </p:sp>
        <p:cxnSp>
          <p:nvCxnSpPr>
            <p:cNvPr id="7" name="直線矢印コネクタ 6"/>
            <p:cNvCxnSpPr/>
            <p:nvPr/>
          </p:nvCxnSpPr>
          <p:spPr>
            <a:xfrm rot="5400000">
              <a:off x="1662111" y="2195500"/>
              <a:ext cx="392114"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8" name="正方形/長方形 7"/>
            <p:cNvSpPr/>
            <p:nvPr/>
          </p:nvSpPr>
          <p:spPr>
            <a:xfrm>
              <a:off x="1071563" y="1428734"/>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Get a score</a:t>
              </a:r>
              <a:endParaRPr lang="ja-JP" altLang="en-US" sz="1995">
                <a:solidFill>
                  <a:srgbClr val="FFFFFF"/>
                </a:solidFill>
                <a:ea typeface="ＭＳ Ｐゴシック" pitchFamily="34" charset="-128"/>
              </a:endParaRPr>
            </a:p>
          </p:txBody>
        </p:sp>
        <p:cxnSp>
          <p:nvCxnSpPr>
            <p:cNvPr id="11" name="直線矢印コネクタ 10"/>
            <p:cNvCxnSpPr>
              <a:endCxn id="30" idx="0"/>
            </p:cNvCxnSpPr>
            <p:nvPr/>
          </p:nvCxnSpPr>
          <p:spPr>
            <a:xfrm rot="16200000" flipH="1">
              <a:off x="1659730" y="3302784"/>
              <a:ext cx="392114"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2" name="直線矢印コネクタ 11"/>
            <p:cNvCxnSpPr/>
            <p:nvPr/>
          </p:nvCxnSpPr>
          <p:spPr>
            <a:xfrm rot="5400000">
              <a:off x="4992687" y="3122603"/>
              <a:ext cx="758828"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3" name="直線コネクタ 12"/>
            <p:cNvCxnSpPr/>
            <p:nvPr/>
          </p:nvCxnSpPr>
          <p:spPr>
            <a:xfrm flipV="1">
              <a:off x="3143250" y="2743189"/>
              <a:ext cx="2241550" cy="14288"/>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15" name="正方形/長方形 14"/>
            <p:cNvSpPr/>
            <p:nvPr/>
          </p:nvSpPr>
          <p:spPr>
            <a:xfrm>
              <a:off x="1071563" y="4786308"/>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“Passed”</a:t>
              </a:r>
              <a:endParaRPr lang="ja-JP" altLang="en-US" sz="1995">
                <a:solidFill>
                  <a:srgbClr val="FFFFFF"/>
                </a:solidFill>
                <a:latin typeface="Verdana" charset="0"/>
                <a:ea typeface="ＭＳ Ｐゴシック" charset="0"/>
                <a:cs typeface="ＭＳ Ｐゴシック" charset="0"/>
              </a:endParaRPr>
            </a:p>
          </p:txBody>
        </p:sp>
        <p:sp>
          <p:nvSpPr>
            <p:cNvPr id="17" name="正方形/長方形 16"/>
            <p:cNvSpPr/>
            <p:nvPr/>
          </p:nvSpPr>
          <p:spPr>
            <a:xfrm>
              <a:off x="5929313" y="4714870"/>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“Failed”</a:t>
              </a:r>
              <a:endParaRPr lang="ja-JP" altLang="en-US" sz="1995">
                <a:solidFill>
                  <a:srgbClr val="FFFFFF"/>
                </a:solidFill>
                <a:latin typeface="Verdana" charset="0"/>
                <a:ea typeface="ＭＳ Ｐゴシック" charset="0"/>
                <a:cs typeface="ＭＳ Ｐゴシック" charset="0"/>
              </a:endParaRPr>
            </a:p>
          </p:txBody>
        </p:sp>
        <p:cxnSp>
          <p:nvCxnSpPr>
            <p:cNvPr id="18" name="直線矢印コネクタ 17"/>
            <p:cNvCxnSpPr/>
            <p:nvPr/>
          </p:nvCxnSpPr>
          <p:spPr>
            <a:xfrm rot="5400000">
              <a:off x="1715294" y="1285065"/>
              <a:ext cx="285751"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59" name="テキスト ボックス 18"/>
            <p:cNvSpPr txBox="1">
              <a:spLocks noChangeArrowheads="1"/>
            </p:cNvSpPr>
            <p:nvPr/>
          </p:nvSpPr>
          <p:spPr bwMode="auto">
            <a:xfrm>
              <a:off x="1852597" y="1071546"/>
              <a:ext cx="667590"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Start</a:t>
              </a:r>
              <a:endParaRPr lang="ja-JP" altLang="en-US" sz="1995">
                <a:solidFill>
                  <a:schemeClr val="tx1"/>
                </a:solidFill>
                <a:latin typeface="Times New Roman" charset="0"/>
              </a:endParaRPr>
            </a:p>
          </p:txBody>
        </p:sp>
        <p:sp>
          <p:nvSpPr>
            <p:cNvPr id="31760" name="テキスト ボックス 19"/>
            <p:cNvSpPr txBox="1">
              <a:spLocks noChangeArrowheads="1"/>
            </p:cNvSpPr>
            <p:nvPr/>
          </p:nvSpPr>
          <p:spPr bwMode="auto">
            <a:xfrm>
              <a:off x="1500188" y="5786438"/>
              <a:ext cx="597014"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End</a:t>
              </a:r>
              <a:endParaRPr lang="ja-JP" altLang="en-US" sz="1995">
                <a:solidFill>
                  <a:schemeClr val="tx1"/>
                </a:solidFill>
                <a:latin typeface="Times New Roman" charset="0"/>
              </a:endParaRPr>
            </a:p>
          </p:txBody>
        </p:sp>
        <p:sp>
          <p:nvSpPr>
            <p:cNvPr id="31761" name="テキスト ボックス 21"/>
            <p:cNvSpPr txBox="1">
              <a:spLocks noChangeArrowheads="1"/>
            </p:cNvSpPr>
            <p:nvPr/>
          </p:nvSpPr>
          <p:spPr bwMode="auto">
            <a:xfrm>
              <a:off x="3055935" y="2214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2" name="テキスト ボックス 22"/>
            <p:cNvSpPr txBox="1">
              <a:spLocks noChangeArrowheads="1"/>
            </p:cNvSpPr>
            <p:nvPr/>
          </p:nvSpPr>
          <p:spPr bwMode="auto">
            <a:xfrm>
              <a:off x="928688" y="3071813"/>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63" name="テキスト ボックス 23"/>
            <p:cNvSpPr txBox="1">
              <a:spLocks noChangeArrowheads="1"/>
            </p:cNvSpPr>
            <p:nvPr/>
          </p:nvSpPr>
          <p:spPr bwMode="auto">
            <a:xfrm>
              <a:off x="6643688" y="3357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4" name="テキスト ボックス 24"/>
            <p:cNvSpPr txBox="1">
              <a:spLocks noChangeArrowheads="1"/>
            </p:cNvSpPr>
            <p:nvPr/>
          </p:nvSpPr>
          <p:spPr bwMode="auto">
            <a:xfrm>
              <a:off x="928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cxnSp>
          <p:nvCxnSpPr>
            <p:cNvPr id="27" name="直線コネクタ 26"/>
            <p:cNvCxnSpPr/>
            <p:nvPr/>
          </p:nvCxnSpPr>
          <p:spPr>
            <a:xfrm rot="5400000">
              <a:off x="5273675" y="4321169"/>
              <a:ext cx="209551" cy="1270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28" name="直線矢印コネクタ 27"/>
            <p:cNvCxnSpPr/>
            <p:nvPr/>
          </p:nvCxnSpPr>
          <p:spPr>
            <a:xfrm rot="10800000">
              <a:off x="1857375" y="5572123"/>
              <a:ext cx="4857750"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0" name="ひし形 29"/>
            <p:cNvSpPr/>
            <p:nvPr/>
          </p:nvSpPr>
          <p:spPr>
            <a:xfrm>
              <a:off x="571500" y="3500429"/>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Physics</a:t>
              </a:r>
            </a:p>
            <a:p>
              <a:pPr algn="ctr">
                <a:defRPr/>
              </a:pP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cxnSp>
          <p:nvCxnSpPr>
            <p:cNvPr id="46" name="直線コネクタ 45"/>
            <p:cNvCxnSpPr/>
            <p:nvPr/>
          </p:nvCxnSpPr>
          <p:spPr>
            <a:xfrm rot="5400000">
              <a:off x="6575425" y="5426072"/>
              <a:ext cx="285751" cy="635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50" name="直線矢印コネクタ 49"/>
            <p:cNvCxnSpPr/>
            <p:nvPr/>
          </p:nvCxnSpPr>
          <p:spPr>
            <a:xfrm rot="10800000">
              <a:off x="1857375" y="4429119"/>
              <a:ext cx="3527425"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70" name="テキスト ボックス 51"/>
            <p:cNvSpPr txBox="1">
              <a:spLocks noChangeArrowheads="1"/>
            </p:cNvSpPr>
            <p:nvPr/>
          </p:nvSpPr>
          <p:spPr bwMode="auto">
            <a:xfrm>
              <a:off x="4357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71" name="テキスト ボックス 57"/>
            <p:cNvSpPr txBox="1">
              <a:spLocks noChangeArrowheads="1"/>
            </p:cNvSpPr>
            <p:nvPr/>
          </p:nvSpPr>
          <p:spPr bwMode="auto">
            <a:xfrm>
              <a:off x="3067462" y="3457567"/>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cxnSp>
          <p:nvCxnSpPr>
            <p:cNvPr id="59" name="直線矢印コネクタ 58"/>
            <p:cNvCxnSpPr/>
            <p:nvPr/>
          </p:nvCxnSpPr>
          <p:spPr>
            <a:xfrm flipV="1">
              <a:off x="3121025" y="3860792"/>
              <a:ext cx="942975" cy="0"/>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0" name="直線矢印コネクタ 69"/>
            <p:cNvCxnSpPr>
              <a:stCxn id="30" idx="2"/>
              <a:endCxn id="15" idx="0"/>
            </p:cNvCxnSpPr>
            <p:nvPr/>
          </p:nvCxnSpPr>
          <p:spPr>
            <a:xfrm rot="5400000">
              <a:off x="1581943" y="4487063"/>
              <a:ext cx="547689"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8" name="直線矢印コネクタ 77"/>
            <p:cNvCxnSpPr>
              <a:stCxn id="15" idx="2"/>
            </p:cNvCxnSpPr>
            <p:nvPr/>
          </p:nvCxnSpPr>
          <p:spPr>
            <a:xfrm rot="5400000">
              <a:off x="1570831" y="5644354"/>
              <a:ext cx="571502" cy="1587"/>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83" name="直線矢印コネクタ 82"/>
            <p:cNvCxnSpPr>
              <a:stCxn id="6" idx="3"/>
              <a:endCxn id="17" idx="0"/>
            </p:cNvCxnSpPr>
            <p:nvPr/>
          </p:nvCxnSpPr>
          <p:spPr>
            <a:xfrm>
              <a:off x="6715125" y="3857617"/>
              <a:ext cx="1588" cy="857253"/>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grpSp>
      <p:cxnSp>
        <p:nvCxnSpPr>
          <p:cNvPr id="32" name="直線矢印コネクタ 32"/>
          <p:cNvCxnSpPr/>
          <p:nvPr/>
        </p:nvCxnSpPr>
        <p:spPr>
          <a:xfrm rot="5400000">
            <a:off x="70245" y="3476783"/>
            <a:ext cx="3714750" cy="71393"/>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40"/>
          <p:cNvCxnSpPr/>
          <p:nvPr/>
        </p:nvCxnSpPr>
        <p:spPr>
          <a:xfrm flipH="1">
            <a:off x="2691522" y="1707593"/>
            <a:ext cx="10996" cy="1112736"/>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44"/>
          <p:cNvCxnSpPr/>
          <p:nvPr/>
        </p:nvCxnSpPr>
        <p:spPr>
          <a:xfrm>
            <a:off x="2677243" y="2798103"/>
            <a:ext cx="3212663"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46"/>
          <p:cNvCxnSpPr/>
          <p:nvPr/>
        </p:nvCxnSpPr>
        <p:spPr>
          <a:xfrm rot="5400000">
            <a:off x="5496999" y="3191010"/>
            <a:ext cx="785813"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48"/>
          <p:cNvCxnSpPr/>
          <p:nvPr/>
        </p:nvCxnSpPr>
        <p:spPr>
          <a:xfrm flipV="1">
            <a:off x="5889905" y="3582329"/>
            <a:ext cx="1091512" cy="1588"/>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矢印コネクタ 50"/>
          <p:cNvCxnSpPr/>
          <p:nvPr/>
        </p:nvCxnSpPr>
        <p:spPr>
          <a:xfrm>
            <a:off x="6995698" y="3585504"/>
            <a:ext cx="0" cy="2274875"/>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テキスト ボックス 55"/>
          <p:cNvSpPr txBox="1">
            <a:spLocks noChangeArrowheads="1"/>
          </p:cNvSpPr>
          <p:nvPr/>
        </p:nvSpPr>
        <p:spPr bwMode="auto">
          <a:xfrm>
            <a:off x="855939" y="1499529"/>
            <a:ext cx="936394"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0000"/>
                </a:solidFill>
                <a:cs typeface="Helvetica" charset="0"/>
              </a:rPr>
              <a:t>TC1int</a:t>
            </a:r>
            <a:endParaRPr lang="ja-JP" altLang="en-US" sz="1995">
              <a:solidFill>
                <a:srgbClr val="FF0000"/>
              </a:solidFill>
              <a:cs typeface="Helvetica" charset="0"/>
            </a:endParaRPr>
          </a:p>
        </p:txBody>
      </p:sp>
      <p:sp>
        <p:nvSpPr>
          <p:cNvPr id="39" name="テキスト ボックス 56"/>
          <p:cNvSpPr txBox="1">
            <a:spLocks noChangeArrowheads="1"/>
          </p:cNvSpPr>
          <p:nvPr/>
        </p:nvSpPr>
        <p:spPr bwMode="auto">
          <a:xfrm>
            <a:off x="2141997" y="1480856"/>
            <a:ext cx="936394"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0000"/>
                </a:solidFill>
                <a:cs typeface="Helvetica" charset="0"/>
              </a:rPr>
              <a:t>TC2int</a:t>
            </a:r>
            <a:endParaRPr lang="ja-JP" altLang="en-US" sz="1995">
              <a:solidFill>
                <a:srgbClr val="FF0000"/>
              </a:solidFill>
              <a:cs typeface="Helvetica" charset="0"/>
            </a:endParaRPr>
          </a:p>
        </p:txBody>
      </p:sp>
      <p:cxnSp>
        <p:nvCxnSpPr>
          <p:cNvPr id="40" name="直線矢印コネクタ 58"/>
          <p:cNvCxnSpPr/>
          <p:nvPr/>
        </p:nvCxnSpPr>
        <p:spPr>
          <a:xfrm flipH="1" flipV="1">
            <a:off x="2356542" y="5860379"/>
            <a:ext cx="4664126" cy="1589"/>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テキスト ボックス 57"/>
          <p:cNvSpPr txBox="1">
            <a:spLocks noChangeArrowheads="1"/>
          </p:cNvSpPr>
          <p:nvPr/>
        </p:nvSpPr>
        <p:spPr bwMode="auto">
          <a:xfrm>
            <a:off x="5003234" y="1996097"/>
            <a:ext cx="3481963"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cs typeface="Helvetica" charset="0"/>
              </a:rPr>
              <a:t>All statements are executed. </a:t>
            </a:r>
            <a:endParaRPr lang="ja-JP" altLang="en-US" sz="1995">
              <a:solidFill>
                <a:schemeClr val="tx1"/>
              </a:solidFill>
              <a:cs typeface="Helvetica" charset="0"/>
            </a:endParaRPr>
          </a:p>
        </p:txBody>
      </p:sp>
      <p:sp>
        <p:nvSpPr>
          <p:cNvPr id="44" name="Cloud Callout 43"/>
          <p:cNvSpPr/>
          <p:nvPr/>
        </p:nvSpPr>
        <p:spPr>
          <a:xfrm>
            <a:off x="6376159" y="2453190"/>
            <a:ext cx="2767841" cy="949740"/>
          </a:xfrm>
          <a:prstGeom prst="cloudCallou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32" b="1">
                <a:solidFill>
                  <a:srgbClr val="FF0000"/>
                </a:solidFill>
              </a:rPr>
              <a:t>ALL BRANCHES?</a:t>
            </a:r>
          </a:p>
        </p:txBody>
      </p:sp>
      <p:sp>
        <p:nvSpPr>
          <p:cNvPr id="2" name="Slide Number Placeholder 1">
            <a:extLst>
              <a:ext uri="{FF2B5EF4-FFF2-40B4-BE49-F238E27FC236}">
                <a16:creationId xmlns:a16="http://schemas.microsoft.com/office/drawing/2014/main" xmlns="" id="{DAD09CF7-E2F9-42B4-8FE1-AB36C5F8A326}"/>
              </a:ext>
            </a:extLst>
          </p:cNvPr>
          <p:cNvSpPr>
            <a:spLocks noGrp="1"/>
          </p:cNvSpPr>
          <p:nvPr>
            <p:ph type="sldNum" sz="quarter" idx="12"/>
          </p:nvPr>
        </p:nvSpPr>
        <p:spPr/>
        <p:txBody>
          <a:bodyPr/>
          <a:lstStyle/>
          <a:p>
            <a:fld id="{11F88B7E-86B8-4862-842E-2DB840C1EC76}" type="slidenum">
              <a:rPr lang="zh-CN" altLang="en-US" smtClean="0"/>
              <a:t>31</a:t>
            </a:fld>
            <a:endParaRPr lang="zh-CN" altLang="en-US"/>
          </a:p>
        </p:txBody>
      </p:sp>
    </p:spTree>
    <p:extLst>
      <p:ext uri="{BB962C8B-B14F-4D97-AF65-F5344CB8AC3E}">
        <p14:creationId xmlns:p14="http://schemas.microsoft.com/office/powerpoint/2010/main" val="271003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checkerboard(down)">
                                      <p:cBhvr>
                                        <p:cTn id="7" dur="500"/>
                                        <p:tgtEl>
                                          <p:spTgt spid="38"/>
                                        </p:tgtEl>
                                      </p:cBhvr>
                                    </p:animEffect>
                                  </p:childTnLst>
                                </p:cTn>
                              </p:par>
                              <p:par>
                                <p:cTn id="8" presetID="5" presetClass="entr" presetSubtype="5"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down)">
                                      <p:cBhvr>
                                        <p:cTn id="10" dur="500"/>
                                        <p:tgtEl>
                                          <p:spTgt spid="32"/>
                                        </p:tgtEl>
                                      </p:cBhvr>
                                    </p:animEffect>
                                  </p:childTnLst>
                                </p:cTn>
                              </p:par>
                              <p:par>
                                <p:cTn id="11" presetID="5" presetClass="entr" presetSubtype="5"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checkerboard(down)">
                                      <p:cBhvr>
                                        <p:cTn id="13" dur="500"/>
                                        <p:tgtEl>
                                          <p:spTgt spid="34"/>
                                        </p:tgtEl>
                                      </p:cBhvr>
                                    </p:animEffect>
                                  </p:childTnLst>
                                </p:cTn>
                              </p:par>
                              <p:par>
                                <p:cTn id="14" presetID="5" presetClass="entr" presetSubtype="5"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heckerboard(down)">
                                      <p:cBhvr>
                                        <p:cTn id="16" dur="500"/>
                                        <p:tgtEl>
                                          <p:spTgt spid="33"/>
                                        </p:tgtEl>
                                      </p:cBhvr>
                                    </p:animEffect>
                                  </p:childTnLst>
                                </p:cTn>
                              </p:par>
                              <p:par>
                                <p:cTn id="17" presetID="5" presetClass="entr" presetSubtype="5"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checkerboard(down)">
                                      <p:cBhvr>
                                        <p:cTn id="19" dur="500"/>
                                        <p:tgtEl>
                                          <p:spTgt spid="39"/>
                                        </p:tgtEl>
                                      </p:cBhvr>
                                    </p:animEffect>
                                  </p:childTnLst>
                                </p:cTn>
                              </p:par>
                              <p:par>
                                <p:cTn id="20" presetID="5" presetClass="entr" presetSubtype="5"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checkerboard(down)">
                                      <p:cBhvr>
                                        <p:cTn id="22" dur="500"/>
                                        <p:tgtEl>
                                          <p:spTgt spid="35"/>
                                        </p:tgtEl>
                                      </p:cBhvr>
                                    </p:animEffect>
                                  </p:childTnLst>
                                </p:cTn>
                              </p:par>
                              <p:par>
                                <p:cTn id="23" presetID="5" presetClass="entr" presetSubtype="5"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checkerboard(down)">
                                      <p:cBhvr>
                                        <p:cTn id="25" dur="500"/>
                                        <p:tgtEl>
                                          <p:spTgt spid="36"/>
                                        </p:tgtEl>
                                      </p:cBhvr>
                                    </p:animEffect>
                                  </p:childTnLst>
                                </p:cTn>
                              </p:par>
                              <p:par>
                                <p:cTn id="26" presetID="5" presetClass="entr" presetSubtype="5"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checkerboard(down)">
                                      <p:cBhvr>
                                        <p:cTn id="28" dur="500"/>
                                        <p:tgtEl>
                                          <p:spTgt spid="37"/>
                                        </p:tgtEl>
                                      </p:cBhvr>
                                    </p:animEffect>
                                  </p:childTnLst>
                                </p:cTn>
                              </p:par>
                              <p:par>
                                <p:cTn id="29" presetID="5" presetClass="entr" presetSubtype="5"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checkerboard(down)">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41">
                                            <p:txEl>
                                              <p:pRg st="0" end="0"/>
                                            </p:txEl>
                                          </p:spTgt>
                                        </p:tgtEl>
                                        <p:attrNameLst>
                                          <p:attrName>style.visibility</p:attrName>
                                        </p:attrNameLst>
                                      </p:cBhvr>
                                      <p:to>
                                        <p:strVal val="visible"/>
                                      </p:to>
                                    </p:set>
                                    <p:animEffect transition="in" filter="checkerboard(across)">
                                      <p:cBhvr>
                                        <p:cTn id="36" dur="500"/>
                                        <p:tgtEl>
                                          <p:spTgt spid="41">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41">
                                            <p:txEl>
                                              <p:pRg st="1" end="1"/>
                                            </p:txEl>
                                          </p:spTgt>
                                        </p:tgtEl>
                                        <p:attrNameLst>
                                          <p:attrName>style.visibility</p:attrName>
                                        </p:attrNameLst>
                                      </p:cBhvr>
                                      <p:to>
                                        <p:strVal val="visible"/>
                                      </p:to>
                                    </p:set>
                                    <p:animEffect transition="in" filter="checkerboard(across)">
                                      <p:cBhvr>
                                        <p:cTn id="41"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bldLvl="2"/>
      <p:bldP spid="38" grpId="0"/>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ja-JP" sz="3264"/>
              <a:t>VD. Kiểm thử luồng điều khiển cho “Examination Judgment Program” – 100% C1 coverage</a:t>
            </a:r>
          </a:p>
        </p:txBody>
      </p:sp>
      <p:sp>
        <p:nvSpPr>
          <p:cNvPr id="41" name="コンテンツ プレースホルダ 2"/>
          <p:cNvSpPr>
            <a:spLocks noGrp="1"/>
          </p:cNvSpPr>
          <p:nvPr>
            <p:ph idx="1"/>
          </p:nvPr>
        </p:nvSpPr>
        <p:spPr>
          <a:xfrm>
            <a:off x="3296562" y="1057873"/>
            <a:ext cx="5844559" cy="828894"/>
          </a:xfrm>
        </p:spPr>
        <p:txBody>
          <a:bodyPr>
            <a:normAutofit fontScale="85000" lnSpcReduction="20000"/>
          </a:bodyPr>
          <a:lstStyle/>
          <a:p>
            <a:pPr eaLnBrk="1" hangingPunct="1">
              <a:buFontTx/>
              <a:buNone/>
            </a:pPr>
            <a:r>
              <a:rPr lang="en-US" altLang="ja-JP" sz="1814">
                <a:latin typeface="Helvetica" charset="0"/>
                <a:cs typeface="Helvetica" charset="0"/>
              </a:rPr>
              <a:t>TC1int: Math score: 88, Physics score: 75 </a:t>
            </a:r>
            <a:r>
              <a:rPr lang="en-US" altLang="ja-JP" sz="1814">
                <a:latin typeface="Helvetica" charset="0"/>
                <a:cs typeface="Helvetica" charset="0"/>
                <a:sym typeface="Wingdings" charset="0"/>
              </a:rPr>
              <a:t> “Passed”</a:t>
            </a:r>
            <a:endParaRPr lang="en-US" altLang="ja-JP" sz="1814">
              <a:latin typeface="Helvetica" charset="0"/>
              <a:cs typeface="Helvetica" charset="0"/>
            </a:endParaRPr>
          </a:p>
          <a:p>
            <a:pPr eaLnBrk="1" hangingPunct="1">
              <a:buFontTx/>
              <a:buNone/>
            </a:pPr>
            <a:r>
              <a:rPr lang="en-US" altLang="ja-JP" sz="1814">
                <a:latin typeface="Helvetica" charset="0"/>
                <a:cs typeface="Helvetica" charset="0"/>
              </a:rPr>
              <a:t>TC2int: Math score: 68, Physics score: 90 </a:t>
            </a:r>
            <a:r>
              <a:rPr lang="en-US" altLang="ja-JP" sz="1814">
                <a:latin typeface="Helvetica" charset="0"/>
                <a:cs typeface="Helvetica" charset="0"/>
                <a:sym typeface="Wingdings" charset="0"/>
              </a:rPr>
              <a:t> “Failed”</a:t>
            </a:r>
          </a:p>
          <a:p>
            <a:pPr eaLnBrk="1" hangingPunct="1">
              <a:buNone/>
            </a:pPr>
            <a:r>
              <a:rPr lang="en-US" altLang="ja-JP" sz="1814">
                <a:latin typeface="Helvetica" charset="0"/>
                <a:cs typeface="Helvetica" charset="0"/>
              </a:rPr>
              <a:t>TC3int: Math score: 98, Physics score: 68 </a:t>
            </a:r>
            <a:r>
              <a:rPr lang="en-US" altLang="ja-JP" sz="1814">
                <a:latin typeface="Helvetica" charset="0"/>
                <a:cs typeface="Helvetica" charset="0"/>
                <a:sym typeface="Wingdings" charset="0"/>
              </a:rPr>
              <a:t> “Passed”</a:t>
            </a:r>
            <a:endParaRPr lang="ja-JP" altLang="en-US" sz="1814">
              <a:latin typeface="Arial" charset="0"/>
              <a:cs typeface="ＭＳ Ｐゴシック" charset="0"/>
            </a:endParaRPr>
          </a:p>
        </p:txBody>
      </p:sp>
      <p:cxnSp>
        <p:nvCxnSpPr>
          <p:cNvPr id="26" name="直線コネクタ 25"/>
          <p:cNvCxnSpPr/>
          <p:nvPr/>
        </p:nvCxnSpPr>
        <p:spPr>
          <a:xfrm rot="5400000">
            <a:off x="4107044" y="6515390"/>
            <a:ext cx="357188" cy="1586"/>
          </a:xfrm>
          <a:prstGeom prst="line">
            <a:avLst/>
          </a:prstGeom>
        </p:spPr>
        <p:style>
          <a:lnRef idx="1">
            <a:schemeClr val="accent1"/>
          </a:lnRef>
          <a:fillRef idx="0">
            <a:schemeClr val="accent1"/>
          </a:fillRef>
          <a:effectRef idx="0">
            <a:schemeClr val="accent1"/>
          </a:effectRef>
          <a:fontRef idx="minor">
            <a:schemeClr val="tx1"/>
          </a:fontRef>
        </p:style>
      </p:cxnSp>
      <p:grpSp>
        <p:nvGrpSpPr>
          <p:cNvPr id="31748" name="グループ化 30"/>
          <p:cNvGrpSpPr>
            <a:grpSpLocks/>
          </p:cNvGrpSpPr>
          <p:nvPr/>
        </p:nvGrpSpPr>
        <p:grpSpPr bwMode="auto">
          <a:xfrm>
            <a:off x="1073768" y="1242135"/>
            <a:ext cx="6929833" cy="5114216"/>
            <a:chOff x="566738" y="1071546"/>
            <a:chExt cx="6934200" cy="5114233"/>
          </a:xfrm>
        </p:grpSpPr>
        <p:sp>
          <p:nvSpPr>
            <p:cNvPr id="5" name="ひし形 4"/>
            <p:cNvSpPr/>
            <p:nvPr/>
          </p:nvSpPr>
          <p:spPr>
            <a:xfrm>
              <a:off x="566738" y="2400287"/>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360">
                  <a:solidFill>
                    <a:srgbClr val="FFFFFF"/>
                  </a:solidFill>
                  <a:ea typeface="ＭＳ Ｐゴシック" pitchFamily="34" charset="-128"/>
                </a:rPr>
                <a:t>Mathematics</a:t>
              </a:r>
              <a:r>
                <a:rPr lang="en-US" altLang="ja-JP" sz="1179">
                  <a:solidFill>
                    <a:schemeClr val="tx1"/>
                  </a:solidFill>
                  <a:ea typeface="ＭＳ Ｐゴシック" pitchFamily="34" charset="-128"/>
                </a:rPr>
                <a:t> </a:t>
              </a: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sp>
          <p:nvSpPr>
            <p:cNvPr id="6" name="ひし形 5"/>
            <p:cNvSpPr/>
            <p:nvPr/>
          </p:nvSpPr>
          <p:spPr>
            <a:xfrm>
              <a:off x="4071938" y="3500429"/>
              <a:ext cx="2643187"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t>M+P/2</a:t>
              </a:r>
            </a:p>
            <a:p>
              <a:pPr algn="ctr">
                <a:defRPr/>
              </a:pPr>
              <a:r>
                <a:rPr lang="en-US" altLang="ja-JP" sz="1995"/>
                <a:t>=&gt;80</a:t>
              </a:r>
            </a:p>
          </p:txBody>
        </p:sp>
        <p:cxnSp>
          <p:nvCxnSpPr>
            <p:cNvPr id="7" name="直線矢印コネクタ 6"/>
            <p:cNvCxnSpPr/>
            <p:nvPr/>
          </p:nvCxnSpPr>
          <p:spPr>
            <a:xfrm rot="5400000">
              <a:off x="1662111" y="2195500"/>
              <a:ext cx="392114"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8" name="正方形/長方形 7"/>
            <p:cNvSpPr/>
            <p:nvPr/>
          </p:nvSpPr>
          <p:spPr>
            <a:xfrm>
              <a:off x="1071563" y="1428734"/>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Get a score</a:t>
              </a:r>
              <a:endParaRPr lang="ja-JP" altLang="en-US" sz="1995">
                <a:solidFill>
                  <a:srgbClr val="FFFFFF"/>
                </a:solidFill>
                <a:ea typeface="ＭＳ Ｐゴシック" pitchFamily="34" charset="-128"/>
              </a:endParaRPr>
            </a:p>
          </p:txBody>
        </p:sp>
        <p:cxnSp>
          <p:nvCxnSpPr>
            <p:cNvPr id="11" name="直線矢印コネクタ 10"/>
            <p:cNvCxnSpPr>
              <a:endCxn id="30" idx="0"/>
            </p:cNvCxnSpPr>
            <p:nvPr/>
          </p:nvCxnSpPr>
          <p:spPr>
            <a:xfrm rot="16200000" flipH="1">
              <a:off x="1659730" y="3302784"/>
              <a:ext cx="392114"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2" name="直線矢印コネクタ 11"/>
            <p:cNvCxnSpPr/>
            <p:nvPr/>
          </p:nvCxnSpPr>
          <p:spPr>
            <a:xfrm rot="5400000">
              <a:off x="4992687" y="3122603"/>
              <a:ext cx="758828"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3" name="直線コネクタ 12"/>
            <p:cNvCxnSpPr/>
            <p:nvPr/>
          </p:nvCxnSpPr>
          <p:spPr>
            <a:xfrm flipV="1">
              <a:off x="3143250" y="2743189"/>
              <a:ext cx="2241550" cy="14288"/>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15" name="正方形/長方形 14"/>
            <p:cNvSpPr/>
            <p:nvPr/>
          </p:nvSpPr>
          <p:spPr>
            <a:xfrm>
              <a:off x="1071563" y="4786308"/>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“Passed”</a:t>
              </a:r>
              <a:endParaRPr lang="ja-JP" altLang="en-US" sz="1995">
                <a:solidFill>
                  <a:srgbClr val="FFFFFF"/>
                </a:solidFill>
                <a:latin typeface="Verdana" charset="0"/>
                <a:ea typeface="ＭＳ Ｐゴシック" charset="0"/>
                <a:cs typeface="ＭＳ Ｐゴシック" charset="0"/>
              </a:endParaRPr>
            </a:p>
          </p:txBody>
        </p:sp>
        <p:sp>
          <p:nvSpPr>
            <p:cNvPr id="17" name="正方形/長方形 16"/>
            <p:cNvSpPr/>
            <p:nvPr/>
          </p:nvSpPr>
          <p:spPr>
            <a:xfrm>
              <a:off x="5929313" y="4714870"/>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“Failed”</a:t>
              </a:r>
              <a:endParaRPr lang="ja-JP" altLang="en-US" sz="1995">
                <a:solidFill>
                  <a:srgbClr val="FFFFFF"/>
                </a:solidFill>
                <a:latin typeface="Verdana" charset="0"/>
                <a:ea typeface="ＭＳ Ｐゴシック" charset="0"/>
                <a:cs typeface="ＭＳ Ｐゴシック" charset="0"/>
              </a:endParaRPr>
            </a:p>
          </p:txBody>
        </p:sp>
        <p:cxnSp>
          <p:nvCxnSpPr>
            <p:cNvPr id="18" name="直線矢印コネクタ 17"/>
            <p:cNvCxnSpPr/>
            <p:nvPr/>
          </p:nvCxnSpPr>
          <p:spPr>
            <a:xfrm rot="5400000">
              <a:off x="1715294" y="1285065"/>
              <a:ext cx="285751"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59" name="テキスト ボックス 18"/>
            <p:cNvSpPr txBox="1">
              <a:spLocks noChangeArrowheads="1"/>
            </p:cNvSpPr>
            <p:nvPr/>
          </p:nvSpPr>
          <p:spPr bwMode="auto">
            <a:xfrm>
              <a:off x="1852597" y="1071546"/>
              <a:ext cx="667590"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Start</a:t>
              </a:r>
              <a:endParaRPr lang="ja-JP" altLang="en-US" sz="1995">
                <a:solidFill>
                  <a:schemeClr val="tx1"/>
                </a:solidFill>
                <a:latin typeface="Times New Roman" charset="0"/>
              </a:endParaRPr>
            </a:p>
          </p:txBody>
        </p:sp>
        <p:sp>
          <p:nvSpPr>
            <p:cNvPr id="31760" name="テキスト ボックス 19"/>
            <p:cNvSpPr txBox="1">
              <a:spLocks noChangeArrowheads="1"/>
            </p:cNvSpPr>
            <p:nvPr/>
          </p:nvSpPr>
          <p:spPr bwMode="auto">
            <a:xfrm>
              <a:off x="1500188" y="5786438"/>
              <a:ext cx="597014"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End</a:t>
              </a:r>
              <a:endParaRPr lang="ja-JP" altLang="en-US" sz="1995">
                <a:solidFill>
                  <a:schemeClr val="tx1"/>
                </a:solidFill>
                <a:latin typeface="Times New Roman" charset="0"/>
              </a:endParaRPr>
            </a:p>
          </p:txBody>
        </p:sp>
        <p:sp>
          <p:nvSpPr>
            <p:cNvPr id="31761" name="テキスト ボックス 21"/>
            <p:cNvSpPr txBox="1">
              <a:spLocks noChangeArrowheads="1"/>
            </p:cNvSpPr>
            <p:nvPr/>
          </p:nvSpPr>
          <p:spPr bwMode="auto">
            <a:xfrm>
              <a:off x="3055935" y="2214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2" name="テキスト ボックス 22"/>
            <p:cNvSpPr txBox="1">
              <a:spLocks noChangeArrowheads="1"/>
            </p:cNvSpPr>
            <p:nvPr/>
          </p:nvSpPr>
          <p:spPr bwMode="auto">
            <a:xfrm>
              <a:off x="928688" y="3071813"/>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63" name="テキスト ボックス 23"/>
            <p:cNvSpPr txBox="1">
              <a:spLocks noChangeArrowheads="1"/>
            </p:cNvSpPr>
            <p:nvPr/>
          </p:nvSpPr>
          <p:spPr bwMode="auto">
            <a:xfrm>
              <a:off x="6643688" y="3357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4" name="テキスト ボックス 24"/>
            <p:cNvSpPr txBox="1">
              <a:spLocks noChangeArrowheads="1"/>
            </p:cNvSpPr>
            <p:nvPr/>
          </p:nvSpPr>
          <p:spPr bwMode="auto">
            <a:xfrm>
              <a:off x="928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cxnSp>
          <p:nvCxnSpPr>
            <p:cNvPr id="27" name="直線コネクタ 26"/>
            <p:cNvCxnSpPr/>
            <p:nvPr/>
          </p:nvCxnSpPr>
          <p:spPr>
            <a:xfrm rot="5400000">
              <a:off x="5273675" y="4321169"/>
              <a:ext cx="209551" cy="1270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28" name="直線矢印コネクタ 27"/>
            <p:cNvCxnSpPr/>
            <p:nvPr/>
          </p:nvCxnSpPr>
          <p:spPr>
            <a:xfrm rot="10800000">
              <a:off x="1857375" y="5572123"/>
              <a:ext cx="4857750"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0" name="ひし形 29"/>
            <p:cNvSpPr/>
            <p:nvPr/>
          </p:nvSpPr>
          <p:spPr>
            <a:xfrm>
              <a:off x="571500" y="3500429"/>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Physics</a:t>
              </a:r>
            </a:p>
            <a:p>
              <a:pPr algn="ctr">
                <a:defRPr/>
              </a:pP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cxnSp>
          <p:nvCxnSpPr>
            <p:cNvPr id="46" name="直線コネクタ 45"/>
            <p:cNvCxnSpPr/>
            <p:nvPr/>
          </p:nvCxnSpPr>
          <p:spPr>
            <a:xfrm rot="5400000">
              <a:off x="6575425" y="5426072"/>
              <a:ext cx="285751" cy="635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50" name="直線矢印コネクタ 49"/>
            <p:cNvCxnSpPr/>
            <p:nvPr/>
          </p:nvCxnSpPr>
          <p:spPr>
            <a:xfrm rot="10800000">
              <a:off x="1857375" y="4429119"/>
              <a:ext cx="3527425"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70" name="テキスト ボックス 51"/>
            <p:cNvSpPr txBox="1">
              <a:spLocks noChangeArrowheads="1"/>
            </p:cNvSpPr>
            <p:nvPr/>
          </p:nvSpPr>
          <p:spPr bwMode="auto">
            <a:xfrm>
              <a:off x="4357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71" name="テキスト ボックス 57"/>
            <p:cNvSpPr txBox="1">
              <a:spLocks noChangeArrowheads="1"/>
            </p:cNvSpPr>
            <p:nvPr/>
          </p:nvSpPr>
          <p:spPr bwMode="auto">
            <a:xfrm>
              <a:off x="3248025" y="3281619"/>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cxnSp>
          <p:nvCxnSpPr>
            <p:cNvPr id="59" name="直線矢印コネクタ 58"/>
            <p:cNvCxnSpPr/>
            <p:nvPr/>
          </p:nvCxnSpPr>
          <p:spPr>
            <a:xfrm flipV="1">
              <a:off x="3121025" y="3860792"/>
              <a:ext cx="942975" cy="0"/>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0" name="直線矢印コネクタ 69"/>
            <p:cNvCxnSpPr>
              <a:stCxn id="30" idx="2"/>
              <a:endCxn id="15" idx="0"/>
            </p:cNvCxnSpPr>
            <p:nvPr/>
          </p:nvCxnSpPr>
          <p:spPr>
            <a:xfrm rot="5400000">
              <a:off x="1581943" y="4487063"/>
              <a:ext cx="547689"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8" name="直線矢印コネクタ 77"/>
            <p:cNvCxnSpPr>
              <a:stCxn id="15" idx="2"/>
            </p:cNvCxnSpPr>
            <p:nvPr/>
          </p:nvCxnSpPr>
          <p:spPr>
            <a:xfrm rot="5400000">
              <a:off x="1570831" y="5644354"/>
              <a:ext cx="571502" cy="1587"/>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83" name="直線矢印コネクタ 82"/>
            <p:cNvCxnSpPr>
              <a:stCxn id="6" idx="3"/>
              <a:endCxn id="17" idx="0"/>
            </p:cNvCxnSpPr>
            <p:nvPr/>
          </p:nvCxnSpPr>
          <p:spPr>
            <a:xfrm>
              <a:off x="6715125" y="3857617"/>
              <a:ext cx="1588" cy="857253"/>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grpSp>
      <p:cxnSp>
        <p:nvCxnSpPr>
          <p:cNvPr id="32" name="直線矢印コネクタ 32"/>
          <p:cNvCxnSpPr/>
          <p:nvPr/>
        </p:nvCxnSpPr>
        <p:spPr>
          <a:xfrm rot="5400000">
            <a:off x="67366" y="3476783"/>
            <a:ext cx="3714750" cy="71393"/>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40"/>
          <p:cNvCxnSpPr/>
          <p:nvPr/>
        </p:nvCxnSpPr>
        <p:spPr>
          <a:xfrm flipH="1">
            <a:off x="2688643" y="1742143"/>
            <a:ext cx="10996" cy="1112736"/>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44"/>
          <p:cNvCxnSpPr/>
          <p:nvPr/>
        </p:nvCxnSpPr>
        <p:spPr>
          <a:xfrm>
            <a:off x="2674364" y="2832653"/>
            <a:ext cx="3212663"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46"/>
          <p:cNvCxnSpPr/>
          <p:nvPr/>
        </p:nvCxnSpPr>
        <p:spPr>
          <a:xfrm rot="5400000">
            <a:off x="5494120" y="3225559"/>
            <a:ext cx="785813"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48"/>
          <p:cNvCxnSpPr/>
          <p:nvPr/>
        </p:nvCxnSpPr>
        <p:spPr>
          <a:xfrm flipV="1">
            <a:off x="5887026" y="3616878"/>
            <a:ext cx="1091512" cy="1588"/>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矢印コネクタ 50"/>
          <p:cNvCxnSpPr/>
          <p:nvPr/>
        </p:nvCxnSpPr>
        <p:spPr>
          <a:xfrm flipH="1">
            <a:off x="6992818" y="3620053"/>
            <a:ext cx="1" cy="2335370"/>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テキスト ボックス 55"/>
          <p:cNvSpPr txBox="1">
            <a:spLocks noChangeArrowheads="1"/>
          </p:cNvSpPr>
          <p:nvPr/>
        </p:nvSpPr>
        <p:spPr bwMode="auto">
          <a:xfrm>
            <a:off x="853060" y="1499529"/>
            <a:ext cx="936394"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0000"/>
                </a:solidFill>
                <a:cs typeface="Helvetica" charset="0"/>
              </a:rPr>
              <a:t>TC1int</a:t>
            </a:r>
            <a:endParaRPr lang="ja-JP" altLang="en-US" sz="1995">
              <a:solidFill>
                <a:srgbClr val="FF0000"/>
              </a:solidFill>
              <a:cs typeface="Helvetica" charset="0"/>
            </a:endParaRPr>
          </a:p>
        </p:txBody>
      </p:sp>
      <p:sp>
        <p:nvSpPr>
          <p:cNvPr id="39" name="テキスト ボックス 56"/>
          <p:cNvSpPr txBox="1">
            <a:spLocks noChangeArrowheads="1"/>
          </p:cNvSpPr>
          <p:nvPr/>
        </p:nvSpPr>
        <p:spPr bwMode="auto">
          <a:xfrm>
            <a:off x="2139118" y="1515405"/>
            <a:ext cx="936394"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0000"/>
                </a:solidFill>
                <a:cs typeface="Helvetica" charset="0"/>
              </a:rPr>
              <a:t>TC2int</a:t>
            </a:r>
            <a:endParaRPr lang="ja-JP" altLang="en-US" sz="1995">
              <a:solidFill>
                <a:srgbClr val="FF0000"/>
              </a:solidFill>
              <a:cs typeface="Helvetica" charset="0"/>
            </a:endParaRPr>
          </a:p>
        </p:txBody>
      </p:sp>
      <p:sp>
        <p:nvSpPr>
          <p:cNvPr id="42" name="テキスト ボックス 57"/>
          <p:cNvSpPr txBox="1">
            <a:spLocks noChangeArrowheads="1"/>
          </p:cNvSpPr>
          <p:nvPr/>
        </p:nvSpPr>
        <p:spPr bwMode="auto">
          <a:xfrm>
            <a:off x="5000354" y="2145810"/>
            <a:ext cx="3284793"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cs typeface="Helvetica" charset="0"/>
              </a:rPr>
              <a:t>All branches are executed. </a:t>
            </a:r>
            <a:endParaRPr lang="ja-JP" altLang="en-US" sz="1995">
              <a:solidFill>
                <a:schemeClr val="tx1"/>
              </a:solidFill>
              <a:cs typeface="Helvetica" charset="0"/>
            </a:endParaRPr>
          </a:p>
        </p:txBody>
      </p:sp>
      <p:cxnSp>
        <p:nvCxnSpPr>
          <p:cNvPr id="43" name="直線コネクタ 45"/>
          <p:cNvCxnSpPr/>
          <p:nvPr/>
        </p:nvCxnSpPr>
        <p:spPr bwMode="auto">
          <a:xfrm>
            <a:off x="2169937" y="3835117"/>
            <a:ext cx="3591129"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9"/>
          <p:cNvCxnSpPr/>
          <p:nvPr/>
        </p:nvCxnSpPr>
        <p:spPr bwMode="auto">
          <a:xfrm>
            <a:off x="2168350" y="4491731"/>
            <a:ext cx="3592716"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矢印コネクタ 53"/>
          <p:cNvCxnSpPr/>
          <p:nvPr/>
        </p:nvCxnSpPr>
        <p:spPr bwMode="auto">
          <a:xfrm>
            <a:off x="2168350" y="4491734"/>
            <a:ext cx="1" cy="916597"/>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58"/>
          <p:cNvSpPr txBox="1">
            <a:spLocks noChangeArrowheads="1"/>
          </p:cNvSpPr>
          <p:nvPr/>
        </p:nvSpPr>
        <p:spPr bwMode="auto">
          <a:xfrm>
            <a:off x="1801429" y="2088408"/>
            <a:ext cx="936475" cy="39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algn="r" eaLnBrk="1" hangingPunct="1"/>
            <a:r>
              <a:rPr lang="en-US" altLang="ja-JP" sz="1995">
                <a:solidFill>
                  <a:srgbClr val="FF0000"/>
                </a:solidFill>
                <a:cs typeface="Helvetica" charset="0"/>
              </a:rPr>
              <a:t>TC3int</a:t>
            </a:r>
            <a:endParaRPr lang="ja-JP" altLang="en-US" sz="1995">
              <a:solidFill>
                <a:srgbClr val="FF0000"/>
              </a:solidFill>
              <a:cs typeface="Helvetica" charset="0"/>
            </a:endParaRPr>
          </a:p>
        </p:txBody>
      </p:sp>
      <p:cxnSp>
        <p:nvCxnSpPr>
          <p:cNvPr id="48" name="直線コネクタ 50"/>
          <p:cNvCxnSpPr>
            <a:stCxn id="39" idx="1"/>
          </p:cNvCxnSpPr>
          <p:nvPr/>
        </p:nvCxnSpPr>
        <p:spPr bwMode="auto">
          <a:xfrm>
            <a:off x="2139118" y="1715055"/>
            <a:ext cx="30026" cy="2155405"/>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7"/>
          <p:cNvCxnSpPr/>
          <p:nvPr/>
        </p:nvCxnSpPr>
        <p:spPr bwMode="auto">
          <a:xfrm>
            <a:off x="5761065" y="3852249"/>
            <a:ext cx="0" cy="639484"/>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Cloud Callout 3"/>
          <p:cNvSpPr/>
          <p:nvPr/>
        </p:nvSpPr>
        <p:spPr>
          <a:xfrm>
            <a:off x="5159836" y="2539726"/>
            <a:ext cx="3981285" cy="912474"/>
          </a:xfrm>
          <a:prstGeom prst="cloudCallou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814" b="1">
                <a:solidFill>
                  <a:srgbClr val="FF0000"/>
                </a:solidFill>
              </a:rPr>
              <a:t>ONLY 3 TEST CASES???</a:t>
            </a:r>
          </a:p>
          <a:p>
            <a:pPr algn="ctr"/>
            <a:r>
              <a:rPr lang="en-GB" sz="1814" b="1">
                <a:solidFill>
                  <a:srgbClr val="FF0000"/>
                </a:solidFill>
              </a:rPr>
              <a:t>Compared to 7 TCs?</a:t>
            </a:r>
          </a:p>
        </p:txBody>
      </p:sp>
      <p:cxnSp>
        <p:nvCxnSpPr>
          <p:cNvPr id="52" name="直線矢印コネクタ 58"/>
          <p:cNvCxnSpPr/>
          <p:nvPr/>
        </p:nvCxnSpPr>
        <p:spPr>
          <a:xfrm flipH="1" flipV="1">
            <a:off x="2365180" y="5955423"/>
            <a:ext cx="4613357" cy="1589"/>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xmlns="" id="{71C84BDF-76D0-49F8-92F4-EB0A0135857A}"/>
              </a:ext>
            </a:extLst>
          </p:cNvPr>
          <p:cNvSpPr>
            <a:spLocks noGrp="1"/>
          </p:cNvSpPr>
          <p:nvPr>
            <p:ph type="sldNum" sz="quarter" idx="12"/>
          </p:nvPr>
        </p:nvSpPr>
        <p:spPr/>
        <p:txBody>
          <a:bodyPr/>
          <a:lstStyle/>
          <a:p>
            <a:fld id="{11F88B7E-86B8-4862-842E-2DB840C1EC76}" type="slidenum">
              <a:rPr lang="zh-CN" altLang="en-US" smtClean="0"/>
              <a:t>32</a:t>
            </a:fld>
            <a:endParaRPr lang="zh-CN" altLang="en-US"/>
          </a:p>
        </p:txBody>
      </p:sp>
    </p:spTree>
    <p:extLst>
      <p:ext uri="{BB962C8B-B14F-4D97-AF65-F5344CB8AC3E}">
        <p14:creationId xmlns:p14="http://schemas.microsoft.com/office/powerpoint/2010/main" val="322701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checkerboard(down)">
                                      <p:cBhvr>
                                        <p:cTn id="7" dur="500"/>
                                        <p:tgtEl>
                                          <p:spTgt spid="38"/>
                                        </p:tgtEl>
                                      </p:cBhvr>
                                    </p:animEffect>
                                  </p:childTnLst>
                                </p:cTn>
                              </p:par>
                              <p:par>
                                <p:cTn id="8" presetID="5" presetClass="entr" presetSubtype="5"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down)">
                                      <p:cBhvr>
                                        <p:cTn id="10" dur="500"/>
                                        <p:tgtEl>
                                          <p:spTgt spid="32"/>
                                        </p:tgtEl>
                                      </p:cBhvr>
                                    </p:animEffect>
                                  </p:childTnLst>
                                </p:cTn>
                              </p:par>
                              <p:par>
                                <p:cTn id="11" presetID="5" presetClass="entr" presetSubtype="5"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checkerboard(down)">
                                      <p:cBhvr>
                                        <p:cTn id="13" dur="500"/>
                                        <p:tgtEl>
                                          <p:spTgt spid="34"/>
                                        </p:tgtEl>
                                      </p:cBhvr>
                                    </p:animEffect>
                                  </p:childTnLst>
                                </p:cTn>
                              </p:par>
                              <p:par>
                                <p:cTn id="14" presetID="5" presetClass="entr" presetSubtype="5"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heckerboard(down)">
                                      <p:cBhvr>
                                        <p:cTn id="16" dur="500"/>
                                        <p:tgtEl>
                                          <p:spTgt spid="33"/>
                                        </p:tgtEl>
                                      </p:cBhvr>
                                    </p:animEffect>
                                  </p:childTnLst>
                                </p:cTn>
                              </p:par>
                              <p:par>
                                <p:cTn id="17" presetID="5" presetClass="entr" presetSubtype="5"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checkerboard(down)">
                                      <p:cBhvr>
                                        <p:cTn id="19" dur="500"/>
                                        <p:tgtEl>
                                          <p:spTgt spid="39"/>
                                        </p:tgtEl>
                                      </p:cBhvr>
                                    </p:animEffect>
                                  </p:childTnLst>
                                </p:cTn>
                              </p:par>
                              <p:par>
                                <p:cTn id="20" presetID="5" presetClass="entr" presetSubtype="5"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checkerboard(down)">
                                      <p:cBhvr>
                                        <p:cTn id="22" dur="500"/>
                                        <p:tgtEl>
                                          <p:spTgt spid="35"/>
                                        </p:tgtEl>
                                      </p:cBhvr>
                                    </p:animEffect>
                                  </p:childTnLst>
                                </p:cTn>
                              </p:par>
                              <p:par>
                                <p:cTn id="23" presetID="5" presetClass="entr" presetSubtype="5"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checkerboard(down)">
                                      <p:cBhvr>
                                        <p:cTn id="25" dur="500"/>
                                        <p:tgtEl>
                                          <p:spTgt spid="36"/>
                                        </p:tgtEl>
                                      </p:cBhvr>
                                    </p:animEffect>
                                  </p:childTnLst>
                                </p:cTn>
                              </p:par>
                              <p:par>
                                <p:cTn id="26" presetID="5" presetClass="entr" presetSubtype="5"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checkerboard(down)">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41">
                                            <p:txEl>
                                              <p:pRg st="0" end="0"/>
                                            </p:txEl>
                                          </p:spTgt>
                                        </p:tgtEl>
                                        <p:attrNameLst>
                                          <p:attrName>style.visibility</p:attrName>
                                        </p:attrNameLst>
                                      </p:cBhvr>
                                      <p:to>
                                        <p:strVal val="visible"/>
                                      </p:to>
                                    </p:set>
                                    <p:animEffect transition="in" filter="checkerboard(across)">
                                      <p:cBhvr>
                                        <p:cTn id="33" dur="500"/>
                                        <p:tgtEl>
                                          <p:spTgt spid="41">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41">
                                            <p:txEl>
                                              <p:pRg st="1" end="1"/>
                                            </p:txEl>
                                          </p:spTgt>
                                        </p:tgtEl>
                                        <p:attrNameLst>
                                          <p:attrName>style.visibility</p:attrName>
                                        </p:attrNameLst>
                                      </p:cBhvr>
                                      <p:to>
                                        <p:strVal val="visible"/>
                                      </p:to>
                                    </p:set>
                                    <p:animEffect transition="in" filter="checkerboard(across)">
                                      <p:cBhvr>
                                        <p:cTn id="38" dur="500"/>
                                        <p:tgtEl>
                                          <p:spTgt spid="41">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41">
                                            <p:txEl>
                                              <p:pRg st="2" end="2"/>
                                            </p:txEl>
                                          </p:spTgt>
                                        </p:tgtEl>
                                        <p:attrNameLst>
                                          <p:attrName>style.visibility</p:attrName>
                                        </p:attrNameLst>
                                      </p:cBhvr>
                                      <p:to>
                                        <p:strVal val="visible"/>
                                      </p:to>
                                    </p:set>
                                    <p:animEffect transition="in" filter="checkerboard(across)">
                                      <p:cBhvr>
                                        <p:cTn id="43" dur="500"/>
                                        <p:tgtEl>
                                          <p:spTgt spid="41">
                                            <p:txEl>
                                              <p:pRg st="2" end="2"/>
                                            </p:txEl>
                                          </p:spTgt>
                                        </p:tgtEl>
                                      </p:cBhvr>
                                    </p:animEffect>
                                  </p:childTnLst>
                                </p:cTn>
                              </p:par>
                              <p:par>
                                <p:cTn id="44" presetID="5" presetClass="entr" presetSubtype="5"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checkerboard(down)">
                                      <p:cBhvr>
                                        <p:cTn id="4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bldLvl="2"/>
      <p:bldP spid="38" grpId="0"/>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タイトル 1"/>
          <p:cNvSpPr>
            <a:spLocks noGrp="1"/>
          </p:cNvSpPr>
          <p:nvPr>
            <p:ph type="title"/>
          </p:nvPr>
        </p:nvSpPr>
        <p:spPr/>
        <p:txBody>
          <a:bodyPr>
            <a:normAutofit fontScale="90000"/>
          </a:bodyPr>
          <a:lstStyle/>
          <a:p>
            <a:pPr eaLnBrk="1" hangingPunct="1">
              <a:defRPr/>
            </a:pPr>
            <a:r>
              <a:rPr lang="en-US" altLang="ja-JP" sz="2902">
                <a:latin typeface="Helvetica" pitchFamily="34"/>
                <a:ea typeface="ＭＳ Ｐゴシック" pitchFamily="34" charset="-128"/>
              </a:rPr>
              <a:t>Bảng quyết định cho “Examination Judgement”</a:t>
            </a:r>
            <a:endParaRPr lang="ja-JP" altLang="en-US" sz="2902">
              <a:latin typeface="Helvetica" pitchFamily="34"/>
              <a:ea typeface="ＭＳ Ｐゴシック" pitchFamily="34" charset="-128"/>
            </a:endParaRPr>
          </a:p>
        </p:txBody>
      </p:sp>
      <p:sp>
        <p:nvSpPr>
          <p:cNvPr id="3" name="コンテンツ プレースホルダ 2"/>
          <p:cNvSpPr>
            <a:spLocks noGrp="1"/>
          </p:cNvSpPr>
          <p:nvPr>
            <p:ph idx="1"/>
          </p:nvPr>
        </p:nvSpPr>
        <p:spPr>
          <a:xfrm>
            <a:off x="276393" y="1114504"/>
            <a:ext cx="8591213" cy="4628991"/>
          </a:xfrm>
        </p:spPr>
        <p:txBody>
          <a:bodyPr>
            <a:normAutofit fontScale="85000" lnSpcReduction="20000"/>
          </a:bodyPr>
          <a:lstStyle/>
          <a:p>
            <a:pPr marL="0" indent="0">
              <a:buNone/>
              <a:tabLst>
                <a:tab pos="1339268" algn="l"/>
                <a:tab pos="2240577" algn="l"/>
                <a:tab pos="3141884" algn="l"/>
                <a:tab pos="4032086" algn="l"/>
                <a:tab pos="4933395" algn="l"/>
                <a:tab pos="5822008" algn="l"/>
                <a:tab pos="6810590" algn="l"/>
                <a:tab pos="7711899" algn="l"/>
              </a:tabLst>
            </a:pPr>
            <a:r>
              <a:rPr lang="en-US" altLang="ja-JP" sz="1723">
                <a:latin typeface="Helvetica" charset="0"/>
                <a:cs typeface="Helvetica" charset="0"/>
              </a:rPr>
              <a:t>Condition1: Mathematics score=&gt;70</a:t>
            </a:r>
          </a:p>
          <a:p>
            <a:pPr marL="0" indent="0">
              <a:buNone/>
              <a:tabLst>
                <a:tab pos="1339268" algn="l"/>
                <a:tab pos="2240577" algn="l"/>
                <a:tab pos="3141884" algn="l"/>
                <a:tab pos="4032086" algn="l"/>
                <a:tab pos="4933395" algn="l"/>
                <a:tab pos="5822008" algn="l"/>
                <a:tab pos="6810590" algn="l"/>
                <a:tab pos="7711899" algn="l"/>
              </a:tabLst>
            </a:pPr>
            <a:r>
              <a:rPr lang="en-US" altLang="ja-JP" sz="1723">
                <a:latin typeface="Helvetica" charset="0"/>
                <a:cs typeface="Helvetica" charset="0"/>
              </a:rPr>
              <a:t>Condition2: Physics score=&gt;70</a:t>
            </a:r>
          </a:p>
          <a:p>
            <a:pPr marL="0" indent="0">
              <a:buNone/>
              <a:tabLst>
                <a:tab pos="1339268" algn="l"/>
                <a:tab pos="2240577" algn="l"/>
                <a:tab pos="3141884" algn="l"/>
                <a:tab pos="4032086" algn="l"/>
                <a:tab pos="4933395" algn="l"/>
                <a:tab pos="5822008" algn="l"/>
                <a:tab pos="6810590" algn="l"/>
                <a:tab pos="7711899" algn="l"/>
              </a:tabLst>
            </a:pPr>
            <a:r>
              <a:rPr lang="en-US" altLang="ja-JP" sz="1723">
                <a:latin typeface="Helvetica" charset="0"/>
                <a:cs typeface="Helvetica" charset="0"/>
              </a:rPr>
              <a:t>Condition3: Average of Mathematics, and Physics =&gt;80</a:t>
            </a:r>
          </a:p>
          <a:p>
            <a:pPr marL="0" indent="0">
              <a:buNone/>
              <a:tabLst>
                <a:tab pos="1339268" algn="l"/>
                <a:tab pos="2240577" algn="l"/>
                <a:tab pos="3141884" algn="l"/>
                <a:tab pos="4032086" algn="l"/>
                <a:tab pos="4933395" algn="l"/>
                <a:tab pos="5822008" algn="l"/>
                <a:tab pos="6810590" algn="l"/>
                <a:tab pos="7711899" algn="l"/>
              </a:tabLst>
            </a:pPr>
            <a:endParaRPr lang="en-US" altLang="ja-JP" sz="1723">
              <a:latin typeface="Helvetica" charset="0"/>
              <a:cs typeface="Helvetica" charset="0"/>
            </a:endParaRP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TC5</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TC4</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TC3</a:t>
            </a:r>
            <a:r>
              <a:rPr lang="en-US" altLang="ja-JP" sz="1451" b="1">
                <a:solidFill>
                  <a:schemeClr val="tx2"/>
                </a:solidFill>
                <a:latin typeface="Helvetica" charset="0"/>
                <a:cs typeface="ＭＳ Ｐゴシック" charset="0"/>
              </a:rPr>
              <a:t>-</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TC6</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TC2</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TC1</a:t>
            </a:r>
            <a:r>
              <a:rPr lang="en-US" altLang="ja-JP" sz="1451">
                <a:latin typeface="Helvetica" charset="0"/>
                <a:cs typeface="ＭＳ Ｐゴシック" charset="0"/>
              </a:rPr>
              <a:t>----------</a:t>
            </a:r>
            <a:r>
              <a:rPr lang="en-US" altLang="ja-JP" sz="1451" b="1">
                <a:solidFill>
                  <a:srgbClr val="FF3300"/>
                </a:solidFill>
                <a:latin typeface="Helvetica" charset="0"/>
                <a:cs typeface="ＭＳ Ｐゴシック" charset="0"/>
              </a:rPr>
              <a:t>TCNG</a:t>
            </a:r>
            <a:r>
              <a:rPr lang="en-US" altLang="ja-JP" sz="1451">
                <a:latin typeface="Helvetica" charset="0"/>
                <a:cs typeface="ＭＳ Ｐゴシック" charset="0"/>
              </a:rPr>
              <a:t>--------</a:t>
            </a:r>
            <a:r>
              <a:rPr lang="en-US" altLang="ja-JP" sz="1451" b="1">
                <a:solidFill>
                  <a:srgbClr val="0000FF"/>
                </a:solidFill>
                <a:latin typeface="Helvetica" charset="0"/>
                <a:cs typeface="ＭＳ Ｐゴシック" charset="0"/>
              </a:rPr>
              <a:t>TC7</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Condition1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solidFill>
                  <a:srgbClr val="FF3399"/>
                </a:solidFill>
                <a:latin typeface="Helvetica" charset="0"/>
                <a:cs typeface="Helvetica" charset="0"/>
              </a:rPr>
              <a:t> </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FF3300"/>
                </a:solidFill>
                <a:latin typeface="Helvetica" charset="0"/>
                <a:cs typeface="Helvetica"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Condition2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FF3300"/>
                </a:solidFill>
                <a:latin typeface="Helvetica" charset="0"/>
                <a:cs typeface="Helvetica"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Condition3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chemeClr val="tx2"/>
                </a:solidFill>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True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r>
              <a:rPr lang="en-US" altLang="ja-JP" sz="1451">
                <a:latin typeface="Helvetica" charset="0"/>
                <a:cs typeface="Helvetica" charset="0"/>
              </a:rPr>
              <a:t>	</a:t>
            </a:r>
            <a:r>
              <a:rPr lang="en-US" altLang="ja-JP" sz="1088" b="1">
                <a:solidFill>
                  <a:srgbClr val="FF3300"/>
                </a:solidFill>
                <a:latin typeface="Helvetica" charset="0"/>
                <a:cs typeface="Helvetica" charset="0"/>
              </a:rPr>
              <a:t>True(none)</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False</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“Passed”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 ---</a:t>
            </a:r>
            <a:r>
              <a:rPr lang="en-US" altLang="ja-JP" sz="1451">
                <a:latin typeface="Helvetica" charset="0"/>
                <a:cs typeface="Helvetica" charset="0"/>
              </a:rPr>
              <a:t>	</a:t>
            </a:r>
            <a:r>
              <a:rPr lang="en-US" altLang="ja-JP" sz="1451" b="1">
                <a:solidFill>
                  <a:srgbClr val="FF3300"/>
                </a:solidFill>
                <a:latin typeface="Helvetica" charset="0"/>
                <a:cs typeface="Helvetica" charset="0"/>
              </a:rPr>
              <a:t> N/A</a:t>
            </a:r>
            <a:r>
              <a:rPr lang="en-US" altLang="ja-JP" sz="1451">
                <a:latin typeface="Helvetica" charset="0"/>
                <a:cs typeface="Helvetica" charset="0"/>
              </a:rPr>
              <a:t>	  --</a:t>
            </a:r>
          </a:p>
          <a:p>
            <a:pPr marL="0" indent="0">
              <a:buNone/>
              <a:tabLst>
                <a:tab pos="1339268" algn="l"/>
                <a:tab pos="2240577" algn="l"/>
                <a:tab pos="3141884" algn="l"/>
                <a:tab pos="4032086" algn="l"/>
                <a:tab pos="4933395" algn="l"/>
                <a:tab pos="5822008" algn="l"/>
                <a:tab pos="6810590" algn="l"/>
                <a:tab pos="7711899" algn="l"/>
              </a:tabLst>
            </a:pPr>
            <a:r>
              <a:rPr lang="en-US" altLang="ja-JP" sz="1451">
                <a:latin typeface="Helvetica" charset="0"/>
                <a:cs typeface="Helvetica" charset="0"/>
              </a:rPr>
              <a:t>“Failed”	  </a:t>
            </a:r>
            <a:r>
              <a:rPr lang="en-US" altLang="ja-JP" sz="1451" b="1">
                <a:solidFill>
                  <a:srgbClr val="0000FF"/>
                </a:solidFill>
                <a:latin typeface="Helvetica" charset="0"/>
                <a:cs typeface="ＭＳ Ｐゴシック" charset="0"/>
              </a:rPr>
              <a:t>---</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 ---</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a:t>
            </a:r>
            <a:r>
              <a:rPr lang="en-US" altLang="ja-JP" sz="1451">
                <a:latin typeface="Helvetica" charset="0"/>
                <a:cs typeface="Helvetica" charset="0"/>
              </a:rPr>
              <a:t>	 </a:t>
            </a:r>
            <a:r>
              <a:rPr lang="en-US" altLang="ja-JP" sz="1451" b="1">
                <a:solidFill>
                  <a:srgbClr val="0000FF"/>
                </a:solidFill>
                <a:latin typeface="Helvetica" charset="0"/>
                <a:cs typeface="ＭＳ Ｐゴシック" charset="0"/>
              </a:rPr>
              <a:t>Yes</a:t>
            </a:r>
            <a:r>
              <a:rPr lang="en-US" altLang="ja-JP" sz="1451">
                <a:latin typeface="Helvetica" charset="0"/>
                <a:cs typeface="Helvetica" charset="0"/>
              </a:rPr>
              <a:t>	 </a:t>
            </a:r>
            <a:r>
              <a:rPr lang="en-US" altLang="ja-JP" sz="1451" b="1">
                <a:solidFill>
                  <a:srgbClr val="FF3300"/>
                </a:solidFill>
                <a:latin typeface="Helvetica" charset="0"/>
                <a:cs typeface="Helvetica" charset="0"/>
              </a:rPr>
              <a:t>N/A</a:t>
            </a:r>
            <a:r>
              <a:rPr lang="en-US" altLang="ja-JP" sz="1451" b="1">
                <a:solidFill>
                  <a:srgbClr val="FFFF9E"/>
                </a:solidFill>
                <a:latin typeface="Helvetica" charset="0"/>
                <a:cs typeface="Helvetica" charset="0"/>
              </a:rPr>
              <a:t>	 </a:t>
            </a:r>
            <a:r>
              <a:rPr lang="en-US" altLang="ja-JP" sz="1451" b="1">
                <a:solidFill>
                  <a:srgbClr val="0000FF"/>
                </a:solidFill>
                <a:latin typeface="Helvetica" charset="0"/>
                <a:cs typeface="ＭＳ Ｐゴシック" charset="0"/>
              </a:rPr>
              <a:t>Yes</a:t>
            </a:r>
          </a:p>
          <a:p>
            <a:pPr marL="0" indent="0">
              <a:buNone/>
              <a:tabLst>
                <a:tab pos="1339268" algn="l"/>
                <a:tab pos="2329438" algn="l"/>
                <a:tab pos="3318021" algn="l"/>
                <a:tab pos="4306604" algn="l"/>
                <a:tab pos="5284079" algn="l"/>
                <a:tab pos="6272662" algn="l"/>
                <a:tab pos="7350106" algn="l"/>
              </a:tabLst>
            </a:pPr>
            <a:endParaRPr kumimoji="1" lang="en-US" altLang="ja-JP" sz="1451">
              <a:latin typeface="Helvetica" charset="0"/>
              <a:cs typeface="ＭＳ Ｐゴシック" charset="0"/>
            </a:endParaRPr>
          </a:p>
          <a:p>
            <a:pPr>
              <a:tabLst>
                <a:tab pos="1339268" algn="l"/>
                <a:tab pos="2329438" algn="l"/>
                <a:tab pos="3318021" algn="l"/>
                <a:tab pos="4306604" algn="l"/>
                <a:tab pos="5284079" algn="l"/>
                <a:tab pos="6272662" algn="l"/>
                <a:tab pos="7350106" algn="l"/>
              </a:tabLst>
            </a:pPr>
            <a:r>
              <a:rPr kumimoji="1" lang="en-US" altLang="ja-JP" sz="1723">
                <a:latin typeface="Helvetica" charset="0"/>
                <a:cs typeface="ＭＳ Ｐゴシック" charset="0"/>
              </a:rPr>
              <a:t>One TCxint can cover plural TCs, based on the correct control flow structure</a:t>
            </a:r>
          </a:p>
          <a:p>
            <a:pPr lvl="1">
              <a:tabLst>
                <a:tab pos="1339268" algn="l"/>
                <a:tab pos="2329438" algn="l"/>
                <a:tab pos="3318021" algn="l"/>
                <a:tab pos="4306604" algn="l"/>
                <a:tab pos="5284079" algn="l"/>
                <a:tab pos="6272662" algn="l"/>
                <a:tab pos="7350106" algn="l"/>
              </a:tabLst>
            </a:pPr>
            <a:r>
              <a:rPr kumimoji="1" lang="en-US" altLang="ja-JP" sz="1904">
                <a:latin typeface="Helvetica" charset="0"/>
                <a:cs typeface="ＭＳ Ｐゴシック" charset="0"/>
              </a:rPr>
              <a:t>TC1int covers TC5 and TC4</a:t>
            </a:r>
          </a:p>
          <a:p>
            <a:pPr lvl="1">
              <a:tabLst>
                <a:tab pos="1339268" algn="l"/>
                <a:tab pos="2329438" algn="l"/>
                <a:tab pos="3318021" algn="l"/>
                <a:tab pos="4306604" algn="l"/>
                <a:tab pos="5284079" algn="l"/>
                <a:tab pos="6272662" algn="l"/>
                <a:tab pos="7350106" algn="l"/>
              </a:tabLst>
            </a:pPr>
            <a:r>
              <a:rPr kumimoji="1" lang="en-US" altLang="ja-JP" sz="1904">
                <a:latin typeface="Helvetica" charset="0"/>
                <a:cs typeface="ＭＳ Ｐゴシック" charset="0"/>
              </a:rPr>
              <a:t>TC2int covers TC1 and TC7</a:t>
            </a:r>
          </a:p>
          <a:p>
            <a:pPr lvl="1">
              <a:tabLst>
                <a:tab pos="1339268" algn="l"/>
                <a:tab pos="2329438" algn="l"/>
                <a:tab pos="3318021" algn="l"/>
                <a:tab pos="4306604" algn="l"/>
                <a:tab pos="5284079" algn="l"/>
                <a:tab pos="6272662" algn="l"/>
                <a:tab pos="7350106" algn="l"/>
              </a:tabLst>
            </a:pPr>
            <a:r>
              <a:rPr kumimoji="1" lang="en-US" altLang="ja-JP" sz="1904">
                <a:latin typeface="Helvetica" charset="0"/>
                <a:cs typeface="ＭＳ Ｐゴシック" charset="0"/>
              </a:rPr>
              <a:t>TC3int covers to TC3. </a:t>
            </a:r>
          </a:p>
          <a:p>
            <a:pPr>
              <a:tabLst>
                <a:tab pos="1339268" algn="l"/>
                <a:tab pos="2329438" algn="l"/>
                <a:tab pos="3318021" algn="l"/>
                <a:tab pos="4306604" algn="l"/>
                <a:tab pos="5284079" algn="l"/>
                <a:tab pos="6272662" algn="l"/>
                <a:tab pos="7350106" algn="l"/>
              </a:tabLst>
            </a:pPr>
            <a:r>
              <a:rPr kumimoji="1" lang="en-US" altLang="ja-JP" sz="1723">
                <a:latin typeface="Helvetica" charset="0"/>
                <a:cs typeface="ＭＳ Ｐゴシック" charset="0"/>
              </a:rPr>
              <a:t>TC2 and TC6 are left in no execution</a:t>
            </a:r>
            <a:r>
              <a:rPr kumimoji="1" lang="en-US" altLang="ja-JP" sz="1723">
                <a:solidFill>
                  <a:srgbClr val="FFFF9E"/>
                </a:solidFill>
                <a:latin typeface="Helvetica" charset="0"/>
                <a:cs typeface="ＭＳ Ｐゴシック" charset="0"/>
              </a:rPr>
              <a:t>.</a:t>
            </a:r>
            <a:endParaRPr kumimoji="1" lang="ja-JP" altLang="en-US" sz="1723">
              <a:solidFill>
                <a:srgbClr val="FFFF9E"/>
              </a:solidFill>
              <a:latin typeface="Helvetica" charset="0"/>
              <a:cs typeface="ＭＳ Ｐゴシック" charset="0"/>
            </a:endParaRPr>
          </a:p>
        </p:txBody>
      </p:sp>
      <p:sp>
        <p:nvSpPr>
          <p:cNvPr id="2" name="Slide Number Placeholder 1">
            <a:extLst>
              <a:ext uri="{FF2B5EF4-FFF2-40B4-BE49-F238E27FC236}">
                <a16:creationId xmlns:a16="http://schemas.microsoft.com/office/drawing/2014/main" xmlns="" id="{A772278B-72C5-46B8-928B-EB04E431723B}"/>
              </a:ext>
            </a:extLst>
          </p:cNvPr>
          <p:cNvSpPr>
            <a:spLocks noGrp="1"/>
          </p:cNvSpPr>
          <p:nvPr>
            <p:ph type="sldNum" sz="quarter" idx="12"/>
          </p:nvPr>
        </p:nvSpPr>
        <p:spPr/>
        <p:txBody>
          <a:bodyPr/>
          <a:lstStyle/>
          <a:p>
            <a:fld id="{11F88B7E-86B8-4862-842E-2DB840C1EC76}" type="slidenum">
              <a:rPr lang="zh-CN" altLang="en-US" smtClean="0"/>
              <a:t>33</a:t>
            </a:fld>
            <a:endParaRPr lang="zh-CN" altLang="en-US"/>
          </a:p>
        </p:txBody>
      </p:sp>
    </p:spTree>
    <p:extLst>
      <p:ext uri="{BB962C8B-B14F-4D97-AF65-F5344CB8AC3E}">
        <p14:creationId xmlns:p14="http://schemas.microsoft.com/office/powerpoint/2010/main" val="2357372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ja-JP" sz="3264"/>
              <a:t>VD. Kiểm thử luồng điều khiển cho “Examination Judgment Program” – 100% C1 coverage</a:t>
            </a:r>
          </a:p>
        </p:txBody>
      </p:sp>
      <p:sp>
        <p:nvSpPr>
          <p:cNvPr id="41" name="コンテンツ プレースホルダ 2"/>
          <p:cNvSpPr>
            <a:spLocks noGrp="1"/>
          </p:cNvSpPr>
          <p:nvPr>
            <p:ph idx="1"/>
          </p:nvPr>
        </p:nvSpPr>
        <p:spPr>
          <a:xfrm>
            <a:off x="3860864" y="1057873"/>
            <a:ext cx="5280257" cy="828894"/>
          </a:xfrm>
        </p:spPr>
        <p:txBody>
          <a:bodyPr/>
          <a:lstStyle/>
          <a:p>
            <a:pPr>
              <a:buNone/>
              <a:defRPr/>
            </a:pPr>
            <a:r>
              <a:rPr lang="en-US" altLang="ja-JP" sz="1814" dirty="0">
                <a:solidFill>
                  <a:srgbClr val="0000FF"/>
                </a:solidFill>
                <a:latin typeface="Helvetica" pitchFamily="34"/>
                <a:ea typeface="ＭＳ Ｐゴシック" pitchFamily="34" charset="-128"/>
              </a:rPr>
              <a:t>TC2 </a:t>
            </a:r>
            <a:r>
              <a:rPr lang="en-US" altLang="ja-JP" sz="1814" dirty="0">
                <a:latin typeface="Helvetica" pitchFamily="34"/>
                <a:ea typeface="ＭＳ Ｐゴシック" pitchFamily="34" charset="-128"/>
              </a:rPr>
              <a:t>is covered by TC2int and TC3int?</a:t>
            </a:r>
          </a:p>
          <a:p>
            <a:pPr>
              <a:buNone/>
              <a:defRPr/>
            </a:pPr>
            <a:r>
              <a:rPr lang="en-US" altLang="ja-JP" sz="1814" dirty="0">
                <a:solidFill>
                  <a:srgbClr val="00FF00"/>
                </a:solidFill>
                <a:latin typeface="Helvetica" pitchFamily="34"/>
                <a:ea typeface="ＭＳ Ｐゴシック" pitchFamily="34" charset="-128"/>
              </a:rPr>
              <a:t>TC6</a:t>
            </a:r>
            <a:r>
              <a:rPr lang="en-US" altLang="ja-JP" sz="1814" dirty="0">
                <a:latin typeface="Helvetica" pitchFamily="34"/>
                <a:ea typeface="ＭＳ Ｐゴシック" pitchFamily="34" charset="-128"/>
              </a:rPr>
              <a:t> is covered by TC3int and TC2int?</a:t>
            </a:r>
            <a:endParaRPr lang="ja-JP" altLang="en-US" sz="1814">
              <a:ea typeface="ＭＳ Ｐゴシック" pitchFamily="34" charset="-128"/>
            </a:endParaRPr>
          </a:p>
        </p:txBody>
      </p:sp>
      <p:cxnSp>
        <p:nvCxnSpPr>
          <p:cNvPr id="26" name="直線コネクタ 25"/>
          <p:cNvCxnSpPr/>
          <p:nvPr/>
        </p:nvCxnSpPr>
        <p:spPr>
          <a:xfrm rot="5400000">
            <a:off x="4107044" y="6515390"/>
            <a:ext cx="357188" cy="1586"/>
          </a:xfrm>
          <a:prstGeom prst="line">
            <a:avLst/>
          </a:prstGeom>
        </p:spPr>
        <p:style>
          <a:lnRef idx="1">
            <a:schemeClr val="accent1"/>
          </a:lnRef>
          <a:fillRef idx="0">
            <a:schemeClr val="accent1"/>
          </a:fillRef>
          <a:effectRef idx="0">
            <a:schemeClr val="accent1"/>
          </a:effectRef>
          <a:fontRef idx="minor">
            <a:schemeClr val="tx1"/>
          </a:fontRef>
        </p:style>
      </p:cxnSp>
      <p:grpSp>
        <p:nvGrpSpPr>
          <p:cNvPr id="31748" name="グループ化 30"/>
          <p:cNvGrpSpPr>
            <a:grpSpLocks/>
          </p:cNvGrpSpPr>
          <p:nvPr/>
        </p:nvGrpSpPr>
        <p:grpSpPr bwMode="auto">
          <a:xfrm>
            <a:off x="1073768" y="1242135"/>
            <a:ext cx="6929833" cy="5114216"/>
            <a:chOff x="566738" y="1071546"/>
            <a:chExt cx="6934200" cy="5114233"/>
          </a:xfrm>
        </p:grpSpPr>
        <p:sp>
          <p:nvSpPr>
            <p:cNvPr id="5" name="ひし形 4"/>
            <p:cNvSpPr/>
            <p:nvPr/>
          </p:nvSpPr>
          <p:spPr>
            <a:xfrm>
              <a:off x="566738" y="2400287"/>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360">
                  <a:solidFill>
                    <a:srgbClr val="FFFFFF"/>
                  </a:solidFill>
                  <a:ea typeface="ＭＳ Ｐゴシック" pitchFamily="34" charset="-128"/>
                </a:rPr>
                <a:t>Mathematics</a:t>
              </a:r>
              <a:r>
                <a:rPr lang="en-US" altLang="ja-JP" sz="1179">
                  <a:solidFill>
                    <a:schemeClr val="tx1"/>
                  </a:solidFill>
                  <a:ea typeface="ＭＳ Ｐゴシック" pitchFamily="34" charset="-128"/>
                </a:rPr>
                <a:t> </a:t>
              </a: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sp>
          <p:nvSpPr>
            <p:cNvPr id="6" name="ひし形 5"/>
            <p:cNvSpPr/>
            <p:nvPr/>
          </p:nvSpPr>
          <p:spPr>
            <a:xfrm>
              <a:off x="4071938" y="3500429"/>
              <a:ext cx="2643187"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t>M+P/2</a:t>
              </a:r>
            </a:p>
            <a:p>
              <a:pPr algn="ctr">
                <a:defRPr/>
              </a:pPr>
              <a:r>
                <a:rPr lang="en-US" altLang="ja-JP" sz="1995"/>
                <a:t>=&gt;80</a:t>
              </a:r>
            </a:p>
          </p:txBody>
        </p:sp>
        <p:cxnSp>
          <p:nvCxnSpPr>
            <p:cNvPr id="7" name="直線矢印コネクタ 6"/>
            <p:cNvCxnSpPr/>
            <p:nvPr/>
          </p:nvCxnSpPr>
          <p:spPr>
            <a:xfrm rot="5400000">
              <a:off x="1662111" y="2195500"/>
              <a:ext cx="392114"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8" name="正方形/長方形 7"/>
            <p:cNvSpPr/>
            <p:nvPr/>
          </p:nvSpPr>
          <p:spPr>
            <a:xfrm>
              <a:off x="1071563" y="1428734"/>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Get a score</a:t>
              </a:r>
              <a:endParaRPr lang="ja-JP" altLang="en-US" sz="1995">
                <a:solidFill>
                  <a:srgbClr val="FFFFFF"/>
                </a:solidFill>
                <a:ea typeface="ＭＳ Ｐゴシック" pitchFamily="34" charset="-128"/>
              </a:endParaRPr>
            </a:p>
          </p:txBody>
        </p:sp>
        <p:cxnSp>
          <p:nvCxnSpPr>
            <p:cNvPr id="11" name="直線矢印コネクタ 10"/>
            <p:cNvCxnSpPr>
              <a:endCxn id="30" idx="0"/>
            </p:cNvCxnSpPr>
            <p:nvPr/>
          </p:nvCxnSpPr>
          <p:spPr>
            <a:xfrm rot="16200000" flipH="1">
              <a:off x="1659730" y="3302784"/>
              <a:ext cx="392114"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2" name="直線矢印コネクタ 11"/>
            <p:cNvCxnSpPr/>
            <p:nvPr/>
          </p:nvCxnSpPr>
          <p:spPr>
            <a:xfrm rot="5400000">
              <a:off x="4992687" y="3122603"/>
              <a:ext cx="758828"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3" name="直線コネクタ 12"/>
            <p:cNvCxnSpPr/>
            <p:nvPr/>
          </p:nvCxnSpPr>
          <p:spPr>
            <a:xfrm flipV="1">
              <a:off x="3143250" y="2743189"/>
              <a:ext cx="2241550" cy="14288"/>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15" name="正方形/長方形 14"/>
            <p:cNvSpPr/>
            <p:nvPr/>
          </p:nvSpPr>
          <p:spPr>
            <a:xfrm>
              <a:off x="1071563" y="4786308"/>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“Passed”</a:t>
              </a:r>
              <a:endParaRPr lang="ja-JP" altLang="en-US" sz="1995">
                <a:solidFill>
                  <a:srgbClr val="FFFFFF"/>
                </a:solidFill>
                <a:latin typeface="Verdana" charset="0"/>
                <a:ea typeface="ＭＳ Ｐゴシック" charset="0"/>
                <a:cs typeface="ＭＳ Ｐゴシック" charset="0"/>
              </a:endParaRPr>
            </a:p>
          </p:txBody>
        </p:sp>
        <p:sp>
          <p:nvSpPr>
            <p:cNvPr id="17" name="正方形/長方形 16"/>
            <p:cNvSpPr/>
            <p:nvPr/>
          </p:nvSpPr>
          <p:spPr>
            <a:xfrm>
              <a:off x="5929313" y="4714870"/>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“Failed”</a:t>
              </a:r>
              <a:endParaRPr lang="ja-JP" altLang="en-US" sz="1995">
                <a:solidFill>
                  <a:srgbClr val="FFFFFF"/>
                </a:solidFill>
                <a:latin typeface="Verdana" charset="0"/>
                <a:ea typeface="ＭＳ Ｐゴシック" charset="0"/>
                <a:cs typeface="ＭＳ Ｐゴシック" charset="0"/>
              </a:endParaRPr>
            </a:p>
          </p:txBody>
        </p:sp>
        <p:cxnSp>
          <p:nvCxnSpPr>
            <p:cNvPr id="18" name="直線矢印コネクタ 17"/>
            <p:cNvCxnSpPr/>
            <p:nvPr/>
          </p:nvCxnSpPr>
          <p:spPr>
            <a:xfrm rot="5400000">
              <a:off x="1715294" y="1285065"/>
              <a:ext cx="285751"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59" name="テキスト ボックス 18"/>
            <p:cNvSpPr txBox="1">
              <a:spLocks noChangeArrowheads="1"/>
            </p:cNvSpPr>
            <p:nvPr/>
          </p:nvSpPr>
          <p:spPr bwMode="auto">
            <a:xfrm>
              <a:off x="1852597" y="1071546"/>
              <a:ext cx="667590"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Start</a:t>
              </a:r>
              <a:endParaRPr lang="ja-JP" altLang="en-US" sz="1995">
                <a:solidFill>
                  <a:schemeClr val="tx1"/>
                </a:solidFill>
                <a:latin typeface="Times New Roman" charset="0"/>
              </a:endParaRPr>
            </a:p>
          </p:txBody>
        </p:sp>
        <p:sp>
          <p:nvSpPr>
            <p:cNvPr id="31760" name="テキスト ボックス 19"/>
            <p:cNvSpPr txBox="1">
              <a:spLocks noChangeArrowheads="1"/>
            </p:cNvSpPr>
            <p:nvPr/>
          </p:nvSpPr>
          <p:spPr bwMode="auto">
            <a:xfrm>
              <a:off x="1500188" y="5786438"/>
              <a:ext cx="597014"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End</a:t>
              </a:r>
              <a:endParaRPr lang="ja-JP" altLang="en-US" sz="1995">
                <a:solidFill>
                  <a:schemeClr val="tx1"/>
                </a:solidFill>
                <a:latin typeface="Times New Roman" charset="0"/>
              </a:endParaRPr>
            </a:p>
          </p:txBody>
        </p:sp>
        <p:sp>
          <p:nvSpPr>
            <p:cNvPr id="31761" name="テキスト ボックス 21"/>
            <p:cNvSpPr txBox="1">
              <a:spLocks noChangeArrowheads="1"/>
            </p:cNvSpPr>
            <p:nvPr/>
          </p:nvSpPr>
          <p:spPr bwMode="auto">
            <a:xfrm>
              <a:off x="3055935" y="2214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2" name="テキスト ボックス 22"/>
            <p:cNvSpPr txBox="1">
              <a:spLocks noChangeArrowheads="1"/>
            </p:cNvSpPr>
            <p:nvPr/>
          </p:nvSpPr>
          <p:spPr bwMode="auto">
            <a:xfrm>
              <a:off x="928688" y="3071813"/>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63" name="テキスト ボックス 23"/>
            <p:cNvSpPr txBox="1">
              <a:spLocks noChangeArrowheads="1"/>
            </p:cNvSpPr>
            <p:nvPr/>
          </p:nvSpPr>
          <p:spPr bwMode="auto">
            <a:xfrm>
              <a:off x="6643688" y="3357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4" name="テキスト ボックス 24"/>
            <p:cNvSpPr txBox="1">
              <a:spLocks noChangeArrowheads="1"/>
            </p:cNvSpPr>
            <p:nvPr/>
          </p:nvSpPr>
          <p:spPr bwMode="auto">
            <a:xfrm>
              <a:off x="928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cxnSp>
          <p:nvCxnSpPr>
            <p:cNvPr id="27" name="直線コネクタ 26"/>
            <p:cNvCxnSpPr/>
            <p:nvPr/>
          </p:nvCxnSpPr>
          <p:spPr>
            <a:xfrm rot="5400000">
              <a:off x="5273675" y="4321169"/>
              <a:ext cx="209551" cy="1270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28" name="直線矢印コネクタ 27"/>
            <p:cNvCxnSpPr/>
            <p:nvPr/>
          </p:nvCxnSpPr>
          <p:spPr>
            <a:xfrm rot="10800000">
              <a:off x="1857375" y="5572123"/>
              <a:ext cx="4857750"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0" name="ひし形 29"/>
            <p:cNvSpPr/>
            <p:nvPr/>
          </p:nvSpPr>
          <p:spPr>
            <a:xfrm>
              <a:off x="571500" y="3500429"/>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Physics</a:t>
              </a:r>
            </a:p>
            <a:p>
              <a:pPr algn="ctr">
                <a:defRPr/>
              </a:pP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cxnSp>
          <p:nvCxnSpPr>
            <p:cNvPr id="46" name="直線コネクタ 45"/>
            <p:cNvCxnSpPr/>
            <p:nvPr/>
          </p:nvCxnSpPr>
          <p:spPr>
            <a:xfrm rot="5400000">
              <a:off x="6575425" y="5426072"/>
              <a:ext cx="285751" cy="635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50" name="直線矢印コネクタ 49"/>
            <p:cNvCxnSpPr/>
            <p:nvPr/>
          </p:nvCxnSpPr>
          <p:spPr>
            <a:xfrm rot="10800000">
              <a:off x="1857375" y="4429119"/>
              <a:ext cx="3527425"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70" name="テキスト ボックス 51"/>
            <p:cNvSpPr txBox="1">
              <a:spLocks noChangeArrowheads="1"/>
            </p:cNvSpPr>
            <p:nvPr/>
          </p:nvSpPr>
          <p:spPr bwMode="auto">
            <a:xfrm>
              <a:off x="4357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71" name="テキスト ボックス 57"/>
            <p:cNvSpPr txBox="1">
              <a:spLocks noChangeArrowheads="1"/>
            </p:cNvSpPr>
            <p:nvPr/>
          </p:nvSpPr>
          <p:spPr bwMode="auto">
            <a:xfrm>
              <a:off x="3248025" y="3281619"/>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cxnSp>
          <p:nvCxnSpPr>
            <p:cNvPr id="59" name="直線矢印コネクタ 58"/>
            <p:cNvCxnSpPr/>
            <p:nvPr/>
          </p:nvCxnSpPr>
          <p:spPr>
            <a:xfrm flipV="1">
              <a:off x="3121025" y="3860792"/>
              <a:ext cx="942975" cy="0"/>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0" name="直線矢印コネクタ 69"/>
            <p:cNvCxnSpPr>
              <a:stCxn id="30" idx="2"/>
              <a:endCxn id="15" idx="0"/>
            </p:cNvCxnSpPr>
            <p:nvPr/>
          </p:nvCxnSpPr>
          <p:spPr>
            <a:xfrm rot="5400000">
              <a:off x="1581943" y="4487063"/>
              <a:ext cx="547689"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8" name="直線矢印コネクタ 77"/>
            <p:cNvCxnSpPr>
              <a:stCxn id="15" idx="2"/>
            </p:cNvCxnSpPr>
            <p:nvPr/>
          </p:nvCxnSpPr>
          <p:spPr>
            <a:xfrm rot="5400000">
              <a:off x="1570831" y="5644354"/>
              <a:ext cx="571502" cy="1587"/>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83" name="直線矢印コネクタ 82"/>
            <p:cNvCxnSpPr>
              <a:stCxn id="6" idx="3"/>
              <a:endCxn id="17" idx="0"/>
            </p:cNvCxnSpPr>
            <p:nvPr/>
          </p:nvCxnSpPr>
          <p:spPr>
            <a:xfrm>
              <a:off x="6715125" y="3857617"/>
              <a:ext cx="1588" cy="857253"/>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grpSp>
      <p:cxnSp>
        <p:nvCxnSpPr>
          <p:cNvPr id="32" name="直線矢印コネクタ 32"/>
          <p:cNvCxnSpPr/>
          <p:nvPr/>
        </p:nvCxnSpPr>
        <p:spPr>
          <a:xfrm rot="5400000">
            <a:off x="67366" y="3476783"/>
            <a:ext cx="3714750" cy="71393"/>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40"/>
          <p:cNvCxnSpPr/>
          <p:nvPr/>
        </p:nvCxnSpPr>
        <p:spPr>
          <a:xfrm flipH="1">
            <a:off x="2688643" y="1707593"/>
            <a:ext cx="10996" cy="1112736"/>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44"/>
          <p:cNvCxnSpPr/>
          <p:nvPr/>
        </p:nvCxnSpPr>
        <p:spPr>
          <a:xfrm>
            <a:off x="2674364" y="2798103"/>
            <a:ext cx="3212663"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46"/>
          <p:cNvCxnSpPr/>
          <p:nvPr/>
        </p:nvCxnSpPr>
        <p:spPr>
          <a:xfrm rot="5400000">
            <a:off x="5494120" y="3191010"/>
            <a:ext cx="785813"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48"/>
          <p:cNvCxnSpPr/>
          <p:nvPr/>
        </p:nvCxnSpPr>
        <p:spPr>
          <a:xfrm flipV="1">
            <a:off x="5887026" y="3582329"/>
            <a:ext cx="1091512" cy="1588"/>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矢印コネクタ 50"/>
          <p:cNvCxnSpPr/>
          <p:nvPr/>
        </p:nvCxnSpPr>
        <p:spPr>
          <a:xfrm>
            <a:off x="6992819" y="3585504"/>
            <a:ext cx="0" cy="2241915"/>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テキスト ボックス 55"/>
          <p:cNvSpPr txBox="1">
            <a:spLocks noChangeArrowheads="1"/>
          </p:cNvSpPr>
          <p:nvPr/>
        </p:nvSpPr>
        <p:spPr bwMode="auto">
          <a:xfrm>
            <a:off x="853060" y="1499529"/>
            <a:ext cx="936394"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0000"/>
                </a:solidFill>
                <a:cs typeface="Helvetica" charset="0"/>
              </a:rPr>
              <a:t>TC1int</a:t>
            </a:r>
            <a:endParaRPr lang="ja-JP" altLang="en-US" sz="1995">
              <a:solidFill>
                <a:srgbClr val="FF0000"/>
              </a:solidFill>
              <a:cs typeface="Helvetica" charset="0"/>
            </a:endParaRPr>
          </a:p>
        </p:txBody>
      </p:sp>
      <p:sp>
        <p:nvSpPr>
          <p:cNvPr id="39" name="テキスト ボックス 56"/>
          <p:cNvSpPr txBox="1">
            <a:spLocks noChangeArrowheads="1"/>
          </p:cNvSpPr>
          <p:nvPr/>
        </p:nvSpPr>
        <p:spPr bwMode="auto">
          <a:xfrm>
            <a:off x="2139118" y="1480856"/>
            <a:ext cx="936394"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0000"/>
                </a:solidFill>
                <a:cs typeface="Helvetica" charset="0"/>
              </a:rPr>
              <a:t>TC2int</a:t>
            </a:r>
            <a:endParaRPr lang="ja-JP" altLang="en-US" sz="1995">
              <a:solidFill>
                <a:srgbClr val="FF0000"/>
              </a:solidFill>
              <a:cs typeface="Helvetica" charset="0"/>
            </a:endParaRPr>
          </a:p>
        </p:txBody>
      </p:sp>
      <p:cxnSp>
        <p:nvCxnSpPr>
          <p:cNvPr id="40" name="直線矢印コネクタ 58"/>
          <p:cNvCxnSpPr/>
          <p:nvPr/>
        </p:nvCxnSpPr>
        <p:spPr>
          <a:xfrm flipH="1">
            <a:off x="2688643" y="5827419"/>
            <a:ext cx="4340662" cy="0"/>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53"/>
          <p:cNvCxnSpPr/>
          <p:nvPr/>
        </p:nvCxnSpPr>
        <p:spPr bwMode="auto">
          <a:xfrm>
            <a:off x="2168351" y="4491734"/>
            <a:ext cx="0" cy="916597"/>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58"/>
          <p:cNvSpPr txBox="1">
            <a:spLocks noChangeArrowheads="1"/>
          </p:cNvSpPr>
          <p:nvPr/>
        </p:nvSpPr>
        <p:spPr bwMode="auto">
          <a:xfrm>
            <a:off x="1801429" y="2088408"/>
            <a:ext cx="936475" cy="39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algn="r" eaLnBrk="1" hangingPunct="1"/>
            <a:r>
              <a:rPr lang="en-US" altLang="ja-JP" sz="1995">
                <a:solidFill>
                  <a:srgbClr val="FF0000"/>
                </a:solidFill>
                <a:cs typeface="Helvetica" charset="0"/>
              </a:rPr>
              <a:t>TC3int</a:t>
            </a:r>
            <a:endParaRPr lang="ja-JP" altLang="en-US" sz="1995">
              <a:solidFill>
                <a:srgbClr val="FF0000"/>
              </a:solidFill>
              <a:cs typeface="Helvetica" charset="0"/>
            </a:endParaRPr>
          </a:p>
        </p:txBody>
      </p:sp>
      <p:cxnSp>
        <p:nvCxnSpPr>
          <p:cNvPr id="48" name="直線コネクタ 50"/>
          <p:cNvCxnSpPr>
            <a:stCxn id="39" idx="1"/>
          </p:cNvCxnSpPr>
          <p:nvPr/>
        </p:nvCxnSpPr>
        <p:spPr bwMode="auto">
          <a:xfrm>
            <a:off x="2139118" y="1680506"/>
            <a:ext cx="30026" cy="2155405"/>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Line 48"/>
          <p:cNvSpPr>
            <a:spLocks noChangeShapeType="1"/>
          </p:cNvSpPr>
          <p:nvPr/>
        </p:nvSpPr>
        <p:spPr bwMode="auto">
          <a:xfrm flipH="1">
            <a:off x="2692295" y="5475605"/>
            <a:ext cx="3958318" cy="0"/>
          </a:xfrm>
          <a:prstGeom prst="line">
            <a:avLst/>
          </a:prstGeom>
          <a:noFill/>
          <a:ln w="28575" cmpd="sng">
            <a:solidFill>
              <a:srgbClr val="00FF00"/>
            </a:solidFill>
            <a:round/>
            <a:headEnd/>
            <a:tailEnd type="triangle" w="med" len="med"/>
          </a:ln>
          <a:effectLst/>
        </p:spPr>
        <p:txBody>
          <a:bodyPr wrap="none" lIns="81612" tIns="42438" rIns="81612" bIns="42438" anchor="ctr"/>
          <a:lstStyle/>
          <a:p>
            <a:pPr>
              <a:defRPr/>
            </a:pPr>
            <a:endParaRPr lang="en-US" sz="1632">
              <a:latin typeface="Helvetica" pitchFamily="34"/>
              <a:ea typeface="ＭＳ Ｐゴシック" pitchFamily="34" charset="-128"/>
            </a:endParaRPr>
          </a:p>
        </p:txBody>
      </p:sp>
      <p:sp>
        <p:nvSpPr>
          <p:cNvPr id="56" name="Line 49"/>
          <p:cNvSpPr>
            <a:spLocks noChangeShapeType="1"/>
          </p:cNvSpPr>
          <p:nvPr/>
        </p:nvSpPr>
        <p:spPr bwMode="auto">
          <a:xfrm>
            <a:off x="6650613" y="4107180"/>
            <a:ext cx="0" cy="1368425"/>
          </a:xfrm>
          <a:prstGeom prst="line">
            <a:avLst/>
          </a:prstGeom>
          <a:noFill/>
          <a:ln w="28575" cmpd="sng">
            <a:solidFill>
              <a:srgbClr val="00FF00"/>
            </a:solidFill>
            <a:round/>
            <a:headEnd/>
            <a:tailEnd/>
          </a:ln>
          <a:effectLst/>
        </p:spPr>
        <p:txBody>
          <a:bodyPr wrap="none" lIns="81612" tIns="42438" rIns="81612" bIns="42438" anchor="ctr"/>
          <a:lstStyle/>
          <a:p>
            <a:pPr>
              <a:defRPr/>
            </a:pPr>
            <a:endParaRPr lang="en-US" sz="1632">
              <a:latin typeface="Helvetica" pitchFamily="34"/>
              <a:ea typeface="ＭＳ Ｐゴシック" pitchFamily="34" charset="-128"/>
            </a:endParaRPr>
          </a:p>
        </p:txBody>
      </p:sp>
      <p:sp>
        <p:nvSpPr>
          <p:cNvPr id="57" name="Line 50"/>
          <p:cNvSpPr>
            <a:spLocks noChangeShapeType="1"/>
          </p:cNvSpPr>
          <p:nvPr/>
        </p:nvSpPr>
        <p:spPr bwMode="auto">
          <a:xfrm>
            <a:off x="2620903" y="4107180"/>
            <a:ext cx="4029710" cy="0"/>
          </a:xfrm>
          <a:prstGeom prst="line">
            <a:avLst/>
          </a:prstGeom>
          <a:noFill/>
          <a:ln w="28575" cmpd="sng">
            <a:solidFill>
              <a:srgbClr val="00FF00"/>
            </a:solidFill>
            <a:round/>
            <a:headEnd/>
            <a:tailEnd/>
          </a:ln>
          <a:effectLst/>
        </p:spPr>
        <p:txBody>
          <a:bodyPr wrap="none" lIns="81612" tIns="42438" rIns="81612" bIns="42438" anchor="ctr"/>
          <a:lstStyle/>
          <a:p>
            <a:pPr>
              <a:defRPr/>
            </a:pPr>
            <a:endParaRPr lang="en-US" sz="1632">
              <a:latin typeface="Helvetica" pitchFamily="34"/>
              <a:ea typeface="ＭＳ Ｐゴシック" pitchFamily="34" charset="-128"/>
            </a:endParaRPr>
          </a:p>
        </p:txBody>
      </p:sp>
      <p:sp>
        <p:nvSpPr>
          <p:cNvPr id="58" name="Line 51"/>
          <p:cNvSpPr>
            <a:spLocks noChangeShapeType="1"/>
          </p:cNvSpPr>
          <p:nvPr/>
        </p:nvSpPr>
        <p:spPr bwMode="auto">
          <a:xfrm>
            <a:off x="2620902" y="1730692"/>
            <a:ext cx="0" cy="2376488"/>
          </a:xfrm>
          <a:prstGeom prst="line">
            <a:avLst/>
          </a:prstGeom>
          <a:noFill/>
          <a:ln w="28575" cmpd="sng">
            <a:solidFill>
              <a:srgbClr val="00FF00"/>
            </a:solidFill>
            <a:round/>
            <a:headEnd/>
            <a:tailEnd/>
          </a:ln>
          <a:effectLst/>
        </p:spPr>
        <p:txBody>
          <a:bodyPr wrap="none" lIns="81612" tIns="42438" rIns="81612" bIns="42438" anchor="ctr"/>
          <a:lstStyle/>
          <a:p>
            <a:pPr>
              <a:defRPr/>
            </a:pPr>
            <a:endParaRPr lang="en-US" sz="1632">
              <a:latin typeface="Helvetica" pitchFamily="34"/>
              <a:ea typeface="ＭＳ Ｐゴシック" pitchFamily="34" charset="-128"/>
            </a:endParaRPr>
          </a:p>
        </p:txBody>
      </p:sp>
      <p:sp>
        <p:nvSpPr>
          <p:cNvPr id="60" name="Text Box 52"/>
          <p:cNvSpPr txBox="1">
            <a:spLocks noChangeArrowheads="1"/>
          </p:cNvSpPr>
          <p:nvPr/>
        </p:nvSpPr>
        <p:spPr bwMode="auto">
          <a:xfrm>
            <a:off x="2045003" y="1633855"/>
            <a:ext cx="605644" cy="364884"/>
          </a:xfrm>
          <a:prstGeom prst="rect">
            <a:avLst/>
          </a:prstGeom>
          <a:noFill/>
          <a:ln w="28575" cmpd="sng">
            <a:noFill/>
            <a:miter lim="800000"/>
            <a:headEnd/>
            <a:tailEnd/>
          </a:ln>
          <a:effectLst/>
        </p:spPr>
        <p:txBody>
          <a:bodyPr wrap="none" lIns="81612" tIns="42438" rIns="81612" bIns="42438">
            <a:spAutoFit/>
          </a:bodyPr>
          <a:lstStyle/>
          <a:p>
            <a:pPr>
              <a:defRPr/>
            </a:pPr>
            <a:r>
              <a:rPr lang="en-US" altLang="ja-JP" sz="1814" b="1" dirty="0">
                <a:solidFill>
                  <a:srgbClr val="00FF00"/>
                </a:solidFill>
                <a:effectLst>
                  <a:outerShdw blurRad="38100" dist="38100" dir="2700000" algn="tl">
                    <a:srgbClr val="000000"/>
                  </a:outerShdw>
                </a:effectLst>
                <a:latin typeface="Helvetica" pitchFamily="34"/>
                <a:ea typeface="ＭＳ Ｐゴシック" pitchFamily="34" charset="-128"/>
              </a:rPr>
              <a:t>TC6</a:t>
            </a:r>
            <a:endParaRPr lang="ja-JP" altLang="en-US" sz="1814" b="1">
              <a:solidFill>
                <a:srgbClr val="00FF00"/>
              </a:solidFill>
              <a:effectLst>
                <a:outerShdw blurRad="38100" dist="38100" dir="2700000" algn="tl">
                  <a:srgbClr val="000000"/>
                </a:outerShdw>
              </a:effectLst>
              <a:latin typeface="Helvetica" pitchFamily="34"/>
              <a:ea typeface="ＭＳ Ｐゴシック" pitchFamily="34" charset="-128"/>
            </a:endParaRPr>
          </a:p>
        </p:txBody>
      </p:sp>
      <p:sp>
        <p:nvSpPr>
          <p:cNvPr id="61" name="Line 53"/>
          <p:cNvSpPr>
            <a:spLocks noChangeShapeType="1"/>
          </p:cNvSpPr>
          <p:nvPr/>
        </p:nvSpPr>
        <p:spPr bwMode="auto">
          <a:xfrm>
            <a:off x="2772910" y="2980027"/>
            <a:ext cx="3022283" cy="0"/>
          </a:xfrm>
          <a:prstGeom prst="line">
            <a:avLst/>
          </a:prstGeom>
          <a:noFill/>
          <a:ln w="28575" cmpd="sng">
            <a:solidFill>
              <a:srgbClr val="0000FF"/>
            </a:solidFill>
            <a:round/>
            <a:headEnd/>
            <a:tailEnd/>
          </a:ln>
          <a:effectLst/>
        </p:spPr>
        <p:txBody>
          <a:bodyPr wrap="none" lIns="81612" tIns="42438" rIns="81612" bIns="42438" anchor="ctr"/>
          <a:lstStyle/>
          <a:p>
            <a:pPr>
              <a:defRPr/>
            </a:pPr>
            <a:endParaRPr lang="en-US" sz="1632">
              <a:solidFill>
                <a:srgbClr val="0000FF"/>
              </a:solidFill>
              <a:latin typeface="Helvetica" pitchFamily="34"/>
              <a:ea typeface="ＭＳ Ｐゴシック" pitchFamily="34" charset="-128"/>
            </a:endParaRPr>
          </a:p>
        </p:txBody>
      </p:sp>
      <p:sp>
        <p:nvSpPr>
          <p:cNvPr id="62" name="Line 54"/>
          <p:cNvSpPr>
            <a:spLocks noChangeShapeType="1"/>
          </p:cNvSpPr>
          <p:nvPr/>
        </p:nvSpPr>
        <p:spPr bwMode="auto">
          <a:xfrm>
            <a:off x="2412774" y="4421477"/>
            <a:ext cx="3382419" cy="0"/>
          </a:xfrm>
          <a:prstGeom prst="line">
            <a:avLst/>
          </a:prstGeom>
          <a:noFill/>
          <a:ln w="28575" cmpd="sng">
            <a:solidFill>
              <a:srgbClr val="0000FF"/>
            </a:solidFill>
            <a:round/>
            <a:headEnd/>
            <a:tailEnd/>
          </a:ln>
          <a:effectLst/>
        </p:spPr>
        <p:txBody>
          <a:bodyPr wrap="none" lIns="81612" tIns="42438" rIns="81612" bIns="42438" anchor="ctr"/>
          <a:lstStyle/>
          <a:p>
            <a:pPr>
              <a:defRPr/>
            </a:pPr>
            <a:endParaRPr lang="en-US" sz="1632">
              <a:solidFill>
                <a:srgbClr val="0000FF"/>
              </a:solidFill>
              <a:latin typeface="Helvetica" pitchFamily="34"/>
              <a:ea typeface="ＭＳ Ｐゴシック" pitchFamily="34" charset="-128"/>
            </a:endParaRPr>
          </a:p>
        </p:txBody>
      </p:sp>
      <p:sp>
        <p:nvSpPr>
          <p:cNvPr id="63" name="Line 55"/>
          <p:cNvSpPr>
            <a:spLocks noChangeShapeType="1"/>
          </p:cNvSpPr>
          <p:nvPr/>
        </p:nvSpPr>
        <p:spPr bwMode="auto">
          <a:xfrm>
            <a:off x="5795193" y="2980027"/>
            <a:ext cx="0" cy="1441450"/>
          </a:xfrm>
          <a:prstGeom prst="line">
            <a:avLst/>
          </a:prstGeom>
          <a:noFill/>
          <a:ln w="28575" cmpd="sng">
            <a:solidFill>
              <a:srgbClr val="0000FF"/>
            </a:solidFill>
            <a:round/>
            <a:headEnd/>
            <a:tailEnd/>
          </a:ln>
          <a:effectLst/>
        </p:spPr>
        <p:txBody>
          <a:bodyPr wrap="none" lIns="81612" tIns="42438" rIns="81612" bIns="42438" anchor="ctr"/>
          <a:lstStyle/>
          <a:p>
            <a:pPr>
              <a:defRPr/>
            </a:pPr>
            <a:endParaRPr lang="en-US" sz="1632">
              <a:solidFill>
                <a:srgbClr val="0000FF"/>
              </a:solidFill>
              <a:latin typeface="Helvetica" pitchFamily="34"/>
              <a:ea typeface="ＭＳ Ｐゴシック" pitchFamily="34" charset="-128"/>
            </a:endParaRPr>
          </a:p>
        </p:txBody>
      </p:sp>
      <p:sp>
        <p:nvSpPr>
          <p:cNvPr id="64" name="Line 56"/>
          <p:cNvSpPr>
            <a:spLocks noChangeShapeType="1"/>
          </p:cNvSpPr>
          <p:nvPr/>
        </p:nvSpPr>
        <p:spPr bwMode="auto">
          <a:xfrm>
            <a:off x="2772910" y="1613190"/>
            <a:ext cx="0" cy="1368425"/>
          </a:xfrm>
          <a:prstGeom prst="line">
            <a:avLst/>
          </a:prstGeom>
          <a:noFill/>
          <a:ln w="28575" cmpd="sng">
            <a:solidFill>
              <a:srgbClr val="0000FF"/>
            </a:solidFill>
            <a:round/>
            <a:headEnd/>
            <a:tailEnd/>
          </a:ln>
          <a:effectLst/>
        </p:spPr>
        <p:txBody>
          <a:bodyPr wrap="none" lIns="81612" tIns="42438" rIns="81612" bIns="42438" anchor="ctr"/>
          <a:lstStyle/>
          <a:p>
            <a:pPr>
              <a:defRPr/>
            </a:pPr>
            <a:endParaRPr lang="en-US" sz="1632">
              <a:solidFill>
                <a:srgbClr val="0000FF"/>
              </a:solidFill>
              <a:latin typeface="Helvetica" pitchFamily="34"/>
              <a:ea typeface="ＭＳ Ｐゴシック" pitchFamily="34" charset="-128"/>
            </a:endParaRPr>
          </a:p>
        </p:txBody>
      </p:sp>
      <p:sp>
        <p:nvSpPr>
          <p:cNvPr id="65" name="Text Box 57"/>
          <p:cNvSpPr txBox="1">
            <a:spLocks noChangeArrowheads="1"/>
          </p:cNvSpPr>
          <p:nvPr/>
        </p:nvSpPr>
        <p:spPr bwMode="auto">
          <a:xfrm>
            <a:off x="2772909" y="1587789"/>
            <a:ext cx="605644" cy="364884"/>
          </a:xfrm>
          <a:prstGeom prst="rect">
            <a:avLst/>
          </a:prstGeom>
          <a:noFill/>
          <a:ln w="9525">
            <a:noFill/>
            <a:miter lim="800000"/>
            <a:headEnd/>
            <a:tailEnd/>
          </a:ln>
          <a:effectLst/>
        </p:spPr>
        <p:txBody>
          <a:bodyPr wrap="none" lIns="81612" tIns="42438" rIns="81612" bIns="42438">
            <a:spAutoFit/>
          </a:bodyPr>
          <a:lstStyle/>
          <a:p>
            <a:pPr>
              <a:defRPr/>
            </a:pPr>
            <a:r>
              <a:rPr lang="en-US" altLang="ja-JP" sz="1814" b="1">
                <a:solidFill>
                  <a:srgbClr val="0000FF"/>
                </a:solidFill>
                <a:effectLst>
                  <a:outerShdw blurRad="38100" dist="38100" dir="2700000" algn="tl">
                    <a:srgbClr val="000000"/>
                  </a:outerShdw>
                </a:effectLst>
                <a:latin typeface="Helvetica" pitchFamily="34"/>
                <a:ea typeface="ＭＳ Ｐゴシック" pitchFamily="34" charset="-128"/>
              </a:rPr>
              <a:t>TC2</a:t>
            </a:r>
            <a:endParaRPr lang="ja-JP" altLang="en-US" sz="1814" b="1">
              <a:solidFill>
                <a:srgbClr val="0000FF"/>
              </a:solidFill>
              <a:effectLst>
                <a:outerShdw blurRad="38100" dist="38100" dir="2700000" algn="tl">
                  <a:srgbClr val="000000"/>
                </a:outerShdw>
              </a:effectLst>
              <a:latin typeface="Helvetica" pitchFamily="34"/>
              <a:ea typeface="ＭＳ Ｐゴシック" pitchFamily="34" charset="-128"/>
            </a:endParaRPr>
          </a:p>
        </p:txBody>
      </p:sp>
      <p:sp>
        <p:nvSpPr>
          <p:cNvPr id="66" name="Line 58"/>
          <p:cNvSpPr>
            <a:spLocks noChangeShapeType="1"/>
          </p:cNvSpPr>
          <p:nvPr/>
        </p:nvSpPr>
        <p:spPr bwMode="auto">
          <a:xfrm flipH="1">
            <a:off x="2412774" y="4421477"/>
            <a:ext cx="0" cy="1223963"/>
          </a:xfrm>
          <a:prstGeom prst="line">
            <a:avLst/>
          </a:prstGeom>
          <a:noFill/>
          <a:ln w="28575" cmpd="sng">
            <a:solidFill>
              <a:srgbClr val="0000FF"/>
            </a:solidFill>
            <a:round/>
            <a:headEnd/>
            <a:tailEnd type="triangle" w="med" len="med"/>
          </a:ln>
          <a:effectLst/>
        </p:spPr>
        <p:txBody>
          <a:bodyPr wrap="none" lIns="81612" tIns="42438" rIns="81612" bIns="42438" anchor="ctr"/>
          <a:lstStyle/>
          <a:p>
            <a:pPr>
              <a:defRPr/>
            </a:pPr>
            <a:endParaRPr lang="en-US" sz="1632">
              <a:solidFill>
                <a:srgbClr val="0000FF"/>
              </a:solidFill>
              <a:latin typeface="Helvetica" pitchFamily="34"/>
              <a:ea typeface="ＭＳ Ｐゴシック" pitchFamily="34" charset="-128"/>
            </a:endParaRPr>
          </a:p>
        </p:txBody>
      </p:sp>
      <p:sp>
        <p:nvSpPr>
          <p:cNvPr id="67" name="Cloud Callout 66"/>
          <p:cNvSpPr/>
          <p:nvPr/>
        </p:nvSpPr>
        <p:spPr>
          <a:xfrm>
            <a:off x="6509630" y="2007794"/>
            <a:ext cx="2026882" cy="1190488"/>
          </a:xfrm>
          <a:prstGeom prst="cloudCallou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539" b="1">
                <a:solidFill>
                  <a:srgbClr val="FF0000"/>
                </a:solidFill>
              </a:rPr>
              <a:t>BLACK BOX!!!</a:t>
            </a:r>
          </a:p>
        </p:txBody>
      </p:sp>
      <p:cxnSp>
        <p:nvCxnSpPr>
          <p:cNvPr id="68" name="直線コネクタ 45"/>
          <p:cNvCxnSpPr/>
          <p:nvPr/>
        </p:nvCxnSpPr>
        <p:spPr bwMode="auto">
          <a:xfrm>
            <a:off x="2169937" y="3835117"/>
            <a:ext cx="3591129"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49"/>
          <p:cNvCxnSpPr/>
          <p:nvPr/>
        </p:nvCxnSpPr>
        <p:spPr bwMode="auto">
          <a:xfrm>
            <a:off x="2168350" y="4491731"/>
            <a:ext cx="3592716"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47"/>
          <p:cNvCxnSpPr/>
          <p:nvPr/>
        </p:nvCxnSpPr>
        <p:spPr bwMode="auto">
          <a:xfrm>
            <a:off x="5761065" y="3852249"/>
            <a:ext cx="0" cy="639484"/>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xmlns="" id="{ADD25746-649B-4535-9C60-10E57DC2BEC7}"/>
              </a:ext>
            </a:extLst>
          </p:cNvPr>
          <p:cNvSpPr>
            <a:spLocks noGrp="1"/>
          </p:cNvSpPr>
          <p:nvPr>
            <p:ph type="sldNum" sz="quarter" idx="12"/>
          </p:nvPr>
        </p:nvSpPr>
        <p:spPr/>
        <p:txBody>
          <a:bodyPr/>
          <a:lstStyle/>
          <a:p>
            <a:fld id="{11F88B7E-86B8-4862-842E-2DB840C1EC76}" type="slidenum">
              <a:rPr lang="zh-CN" altLang="en-US" smtClean="0"/>
              <a:t>34</a:t>
            </a:fld>
            <a:endParaRPr lang="zh-CN" altLang="en-US"/>
          </a:p>
        </p:txBody>
      </p:sp>
    </p:spTree>
    <p:extLst>
      <p:ext uri="{BB962C8B-B14F-4D97-AF65-F5344CB8AC3E}">
        <p14:creationId xmlns:p14="http://schemas.microsoft.com/office/powerpoint/2010/main" val="379777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checkerboard(down)">
                                      <p:cBhvr>
                                        <p:cTn id="7" dur="500"/>
                                        <p:tgtEl>
                                          <p:spTgt spid="38"/>
                                        </p:tgtEl>
                                      </p:cBhvr>
                                    </p:animEffect>
                                  </p:childTnLst>
                                </p:cTn>
                              </p:par>
                              <p:par>
                                <p:cTn id="8" presetID="5" presetClass="entr" presetSubtype="5"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down)">
                                      <p:cBhvr>
                                        <p:cTn id="10" dur="500"/>
                                        <p:tgtEl>
                                          <p:spTgt spid="32"/>
                                        </p:tgtEl>
                                      </p:cBhvr>
                                    </p:animEffect>
                                  </p:childTnLst>
                                </p:cTn>
                              </p:par>
                              <p:par>
                                <p:cTn id="11" presetID="5" presetClass="entr" presetSubtype="5"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checkerboard(down)">
                                      <p:cBhvr>
                                        <p:cTn id="13" dur="500"/>
                                        <p:tgtEl>
                                          <p:spTgt spid="34"/>
                                        </p:tgtEl>
                                      </p:cBhvr>
                                    </p:animEffect>
                                  </p:childTnLst>
                                </p:cTn>
                              </p:par>
                              <p:par>
                                <p:cTn id="14" presetID="5" presetClass="entr" presetSubtype="5"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heckerboard(down)">
                                      <p:cBhvr>
                                        <p:cTn id="16" dur="500"/>
                                        <p:tgtEl>
                                          <p:spTgt spid="33"/>
                                        </p:tgtEl>
                                      </p:cBhvr>
                                    </p:animEffect>
                                  </p:childTnLst>
                                </p:cTn>
                              </p:par>
                              <p:par>
                                <p:cTn id="17" presetID="5" presetClass="entr" presetSubtype="5"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checkerboard(down)">
                                      <p:cBhvr>
                                        <p:cTn id="19" dur="500"/>
                                        <p:tgtEl>
                                          <p:spTgt spid="39"/>
                                        </p:tgtEl>
                                      </p:cBhvr>
                                    </p:animEffect>
                                  </p:childTnLst>
                                </p:cTn>
                              </p:par>
                              <p:par>
                                <p:cTn id="20" presetID="5" presetClass="entr" presetSubtype="5"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checkerboard(down)">
                                      <p:cBhvr>
                                        <p:cTn id="22" dur="500"/>
                                        <p:tgtEl>
                                          <p:spTgt spid="35"/>
                                        </p:tgtEl>
                                      </p:cBhvr>
                                    </p:animEffect>
                                  </p:childTnLst>
                                </p:cTn>
                              </p:par>
                              <p:par>
                                <p:cTn id="23" presetID="5" presetClass="entr" presetSubtype="5"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checkerboard(down)">
                                      <p:cBhvr>
                                        <p:cTn id="25" dur="500"/>
                                        <p:tgtEl>
                                          <p:spTgt spid="36"/>
                                        </p:tgtEl>
                                      </p:cBhvr>
                                    </p:animEffect>
                                  </p:childTnLst>
                                </p:cTn>
                              </p:par>
                              <p:par>
                                <p:cTn id="26" presetID="5" presetClass="entr" presetSubtype="5"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checkerboard(down)">
                                      <p:cBhvr>
                                        <p:cTn id="28" dur="500"/>
                                        <p:tgtEl>
                                          <p:spTgt spid="37"/>
                                        </p:tgtEl>
                                      </p:cBhvr>
                                    </p:animEffect>
                                  </p:childTnLst>
                                </p:cTn>
                              </p:par>
                              <p:par>
                                <p:cTn id="29" presetID="5" presetClass="entr" presetSubtype="5"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checkerboard(down)">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41">
                                            <p:txEl>
                                              <p:pRg st="0" end="0"/>
                                            </p:txEl>
                                          </p:spTgt>
                                        </p:tgtEl>
                                        <p:attrNameLst>
                                          <p:attrName>style.visibility</p:attrName>
                                        </p:attrNameLst>
                                      </p:cBhvr>
                                      <p:to>
                                        <p:strVal val="visible"/>
                                      </p:to>
                                    </p:set>
                                    <p:animEffect transition="in" filter="checkerboard(across)">
                                      <p:cBhvr>
                                        <p:cTn id="36" dur="500"/>
                                        <p:tgtEl>
                                          <p:spTgt spid="41">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41">
                                            <p:txEl>
                                              <p:pRg st="1" end="1"/>
                                            </p:txEl>
                                          </p:spTgt>
                                        </p:tgtEl>
                                        <p:attrNameLst>
                                          <p:attrName>style.visibility</p:attrName>
                                        </p:attrNameLst>
                                      </p:cBhvr>
                                      <p:to>
                                        <p:strVal val="visible"/>
                                      </p:to>
                                    </p:set>
                                    <p:animEffect transition="in" filter="checkerboard(across)">
                                      <p:cBhvr>
                                        <p:cTn id="41"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bldLvl="2"/>
      <p:bldP spid="38" grpId="0"/>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ltLang="ja-JP" sz="3264"/>
              <a:t>VD. Kiểm thử luồng điều khiển cho “Examination Judgment Program” – 100% C1 coverage</a:t>
            </a:r>
          </a:p>
        </p:txBody>
      </p:sp>
      <p:sp>
        <p:nvSpPr>
          <p:cNvPr id="41" name="コンテンツ プレースホルダ 2"/>
          <p:cNvSpPr>
            <a:spLocks noGrp="1"/>
          </p:cNvSpPr>
          <p:nvPr>
            <p:ph idx="1"/>
          </p:nvPr>
        </p:nvSpPr>
        <p:spPr>
          <a:xfrm>
            <a:off x="3296562" y="1057873"/>
            <a:ext cx="5844559" cy="828894"/>
          </a:xfrm>
        </p:spPr>
        <p:txBody>
          <a:bodyPr/>
          <a:lstStyle/>
          <a:p>
            <a:pPr eaLnBrk="1" hangingPunct="1">
              <a:buFontTx/>
              <a:buNone/>
            </a:pPr>
            <a:r>
              <a:rPr lang="en-US" altLang="ja-JP" sz="1814" b="1">
                <a:solidFill>
                  <a:srgbClr val="0000FF"/>
                </a:solidFill>
                <a:latin typeface="Helvetica" charset="0"/>
                <a:cs typeface="Helvetica" charset="0"/>
              </a:rPr>
              <a:t>Mistake ??? =&gt; TC1int, TC2int and TC3int enough?</a:t>
            </a:r>
            <a:endParaRPr lang="ja-JP" altLang="en-US" sz="1814" b="1">
              <a:solidFill>
                <a:srgbClr val="0000FF"/>
              </a:solidFill>
              <a:latin typeface="Arial" charset="0"/>
              <a:cs typeface="ＭＳ Ｐゴシック" charset="0"/>
            </a:endParaRPr>
          </a:p>
        </p:txBody>
      </p:sp>
      <p:cxnSp>
        <p:nvCxnSpPr>
          <p:cNvPr id="26" name="直線コネクタ 25"/>
          <p:cNvCxnSpPr/>
          <p:nvPr/>
        </p:nvCxnSpPr>
        <p:spPr>
          <a:xfrm rot="5400000">
            <a:off x="4107044" y="6515390"/>
            <a:ext cx="357188" cy="1586"/>
          </a:xfrm>
          <a:prstGeom prst="line">
            <a:avLst/>
          </a:prstGeom>
        </p:spPr>
        <p:style>
          <a:lnRef idx="1">
            <a:schemeClr val="accent1"/>
          </a:lnRef>
          <a:fillRef idx="0">
            <a:schemeClr val="accent1"/>
          </a:fillRef>
          <a:effectRef idx="0">
            <a:schemeClr val="accent1"/>
          </a:effectRef>
          <a:fontRef idx="minor">
            <a:schemeClr val="tx1"/>
          </a:fontRef>
        </p:style>
      </p:cxnSp>
      <p:grpSp>
        <p:nvGrpSpPr>
          <p:cNvPr id="31748" name="グループ化 30"/>
          <p:cNvGrpSpPr>
            <a:grpSpLocks/>
          </p:cNvGrpSpPr>
          <p:nvPr/>
        </p:nvGrpSpPr>
        <p:grpSpPr bwMode="auto">
          <a:xfrm>
            <a:off x="1073768" y="1242135"/>
            <a:ext cx="6929833" cy="5114216"/>
            <a:chOff x="566738" y="1071546"/>
            <a:chExt cx="6934200" cy="5114233"/>
          </a:xfrm>
        </p:grpSpPr>
        <p:sp>
          <p:nvSpPr>
            <p:cNvPr id="5" name="ひし形 4"/>
            <p:cNvSpPr/>
            <p:nvPr/>
          </p:nvSpPr>
          <p:spPr>
            <a:xfrm>
              <a:off x="566738" y="2400287"/>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360">
                  <a:solidFill>
                    <a:srgbClr val="FFFFFF"/>
                  </a:solidFill>
                  <a:ea typeface="ＭＳ Ｐゴシック" pitchFamily="34" charset="-128"/>
                </a:rPr>
                <a:t>Mathematics</a:t>
              </a:r>
              <a:r>
                <a:rPr lang="en-US" altLang="ja-JP" sz="1179">
                  <a:solidFill>
                    <a:schemeClr val="tx1"/>
                  </a:solidFill>
                  <a:ea typeface="ＭＳ Ｐゴシック" pitchFamily="34" charset="-128"/>
                </a:rPr>
                <a:t> </a:t>
              </a: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sp>
          <p:nvSpPr>
            <p:cNvPr id="6" name="ひし形 5"/>
            <p:cNvSpPr/>
            <p:nvPr/>
          </p:nvSpPr>
          <p:spPr>
            <a:xfrm>
              <a:off x="4071938" y="3500429"/>
              <a:ext cx="2643187"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t>M+P/2</a:t>
              </a:r>
            </a:p>
            <a:p>
              <a:pPr algn="ctr">
                <a:defRPr/>
              </a:pPr>
              <a:r>
                <a:rPr lang="en-US" altLang="ja-JP" sz="1995"/>
                <a:t>=&gt;80</a:t>
              </a:r>
            </a:p>
          </p:txBody>
        </p:sp>
        <p:cxnSp>
          <p:nvCxnSpPr>
            <p:cNvPr id="7" name="直線矢印コネクタ 6"/>
            <p:cNvCxnSpPr/>
            <p:nvPr/>
          </p:nvCxnSpPr>
          <p:spPr>
            <a:xfrm rot="5400000">
              <a:off x="1662111" y="2195500"/>
              <a:ext cx="392114"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8" name="正方形/長方形 7"/>
            <p:cNvSpPr/>
            <p:nvPr/>
          </p:nvSpPr>
          <p:spPr>
            <a:xfrm>
              <a:off x="1071563" y="1428734"/>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Get a score</a:t>
              </a:r>
              <a:endParaRPr lang="ja-JP" altLang="en-US" sz="1995">
                <a:solidFill>
                  <a:srgbClr val="FFFFFF"/>
                </a:solidFill>
                <a:ea typeface="ＭＳ Ｐゴシック" pitchFamily="34" charset="-128"/>
              </a:endParaRPr>
            </a:p>
          </p:txBody>
        </p:sp>
        <p:cxnSp>
          <p:nvCxnSpPr>
            <p:cNvPr id="11" name="直線矢印コネクタ 10"/>
            <p:cNvCxnSpPr>
              <a:endCxn id="30" idx="0"/>
            </p:cNvCxnSpPr>
            <p:nvPr/>
          </p:nvCxnSpPr>
          <p:spPr>
            <a:xfrm rot="16200000" flipH="1">
              <a:off x="1659730" y="3302784"/>
              <a:ext cx="392114"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2" name="直線矢印コネクタ 11"/>
            <p:cNvCxnSpPr/>
            <p:nvPr/>
          </p:nvCxnSpPr>
          <p:spPr>
            <a:xfrm rot="5400000">
              <a:off x="4992687" y="3122603"/>
              <a:ext cx="758828"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13" name="直線コネクタ 12"/>
            <p:cNvCxnSpPr/>
            <p:nvPr/>
          </p:nvCxnSpPr>
          <p:spPr>
            <a:xfrm flipV="1">
              <a:off x="3143250" y="2743189"/>
              <a:ext cx="2241550" cy="14288"/>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15" name="正方形/長方形 14"/>
            <p:cNvSpPr/>
            <p:nvPr/>
          </p:nvSpPr>
          <p:spPr>
            <a:xfrm>
              <a:off x="1071563" y="4786308"/>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“Passed”</a:t>
              </a:r>
              <a:endParaRPr lang="ja-JP" altLang="en-US" sz="1995">
                <a:solidFill>
                  <a:srgbClr val="FFFFFF"/>
                </a:solidFill>
                <a:latin typeface="Verdana" charset="0"/>
                <a:ea typeface="ＭＳ Ｐゴシック" charset="0"/>
                <a:cs typeface="ＭＳ Ｐゴシック" charset="0"/>
              </a:endParaRPr>
            </a:p>
          </p:txBody>
        </p:sp>
        <p:sp>
          <p:nvSpPr>
            <p:cNvPr id="17" name="正方形/長方形 16"/>
            <p:cNvSpPr/>
            <p:nvPr/>
          </p:nvSpPr>
          <p:spPr>
            <a:xfrm>
              <a:off x="5929313" y="4714870"/>
              <a:ext cx="1571625" cy="57150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altLang="ja-JP" sz="1995">
                  <a:solidFill>
                    <a:srgbClr val="FFFFFF"/>
                  </a:solidFill>
                  <a:latin typeface="Verdana" charset="0"/>
                  <a:ea typeface="ＭＳ Ｐゴシック" charset="0"/>
                  <a:cs typeface="ＭＳ Ｐゴシック" charset="0"/>
                </a:rPr>
                <a:t>“Failed”</a:t>
              </a:r>
              <a:endParaRPr lang="ja-JP" altLang="en-US" sz="1995">
                <a:solidFill>
                  <a:srgbClr val="FFFFFF"/>
                </a:solidFill>
                <a:latin typeface="Verdana" charset="0"/>
                <a:ea typeface="ＭＳ Ｐゴシック" charset="0"/>
                <a:cs typeface="ＭＳ Ｐゴシック" charset="0"/>
              </a:endParaRPr>
            </a:p>
          </p:txBody>
        </p:sp>
        <p:cxnSp>
          <p:nvCxnSpPr>
            <p:cNvPr id="18" name="直線矢印コネクタ 17"/>
            <p:cNvCxnSpPr/>
            <p:nvPr/>
          </p:nvCxnSpPr>
          <p:spPr>
            <a:xfrm rot="5400000">
              <a:off x="1715294" y="1285065"/>
              <a:ext cx="285751"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59" name="テキスト ボックス 18"/>
            <p:cNvSpPr txBox="1">
              <a:spLocks noChangeArrowheads="1"/>
            </p:cNvSpPr>
            <p:nvPr/>
          </p:nvSpPr>
          <p:spPr bwMode="auto">
            <a:xfrm>
              <a:off x="1852597" y="1071546"/>
              <a:ext cx="667590"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Start</a:t>
              </a:r>
              <a:endParaRPr lang="ja-JP" altLang="en-US" sz="1995">
                <a:solidFill>
                  <a:schemeClr val="tx1"/>
                </a:solidFill>
                <a:latin typeface="Times New Roman" charset="0"/>
              </a:endParaRPr>
            </a:p>
          </p:txBody>
        </p:sp>
        <p:sp>
          <p:nvSpPr>
            <p:cNvPr id="31760" name="テキスト ボックス 19"/>
            <p:cNvSpPr txBox="1">
              <a:spLocks noChangeArrowheads="1"/>
            </p:cNvSpPr>
            <p:nvPr/>
          </p:nvSpPr>
          <p:spPr bwMode="auto">
            <a:xfrm>
              <a:off x="1500188" y="5786438"/>
              <a:ext cx="597014"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End</a:t>
              </a:r>
              <a:endParaRPr lang="ja-JP" altLang="en-US" sz="1995">
                <a:solidFill>
                  <a:schemeClr val="tx1"/>
                </a:solidFill>
                <a:latin typeface="Times New Roman" charset="0"/>
              </a:endParaRPr>
            </a:p>
          </p:txBody>
        </p:sp>
        <p:sp>
          <p:nvSpPr>
            <p:cNvPr id="31761" name="テキスト ボックス 21"/>
            <p:cNvSpPr txBox="1">
              <a:spLocks noChangeArrowheads="1"/>
            </p:cNvSpPr>
            <p:nvPr/>
          </p:nvSpPr>
          <p:spPr bwMode="auto">
            <a:xfrm>
              <a:off x="3055935" y="2214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2" name="テキスト ボックス 22"/>
            <p:cNvSpPr txBox="1">
              <a:spLocks noChangeArrowheads="1"/>
            </p:cNvSpPr>
            <p:nvPr/>
          </p:nvSpPr>
          <p:spPr bwMode="auto">
            <a:xfrm>
              <a:off x="928688" y="3071813"/>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63" name="テキスト ボックス 23"/>
            <p:cNvSpPr txBox="1">
              <a:spLocks noChangeArrowheads="1"/>
            </p:cNvSpPr>
            <p:nvPr/>
          </p:nvSpPr>
          <p:spPr bwMode="auto">
            <a:xfrm>
              <a:off x="6643688" y="3357563"/>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sp>
          <p:nvSpPr>
            <p:cNvPr id="31764" name="テキスト ボックス 24"/>
            <p:cNvSpPr txBox="1">
              <a:spLocks noChangeArrowheads="1"/>
            </p:cNvSpPr>
            <p:nvPr/>
          </p:nvSpPr>
          <p:spPr bwMode="auto">
            <a:xfrm>
              <a:off x="928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cxnSp>
          <p:nvCxnSpPr>
            <p:cNvPr id="27" name="直線コネクタ 26"/>
            <p:cNvCxnSpPr/>
            <p:nvPr/>
          </p:nvCxnSpPr>
          <p:spPr>
            <a:xfrm rot="5400000">
              <a:off x="5273675" y="4321169"/>
              <a:ext cx="209551" cy="1270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28" name="直線矢印コネクタ 27"/>
            <p:cNvCxnSpPr/>
            <p:nvPr/>
          </p:nvCxnSpPr>
          <p:spPr>
            <a:xfrm rot="10800000">
              <a:off x="1857375" y="5572123"/>
              <a:ext cx="4857750" cy="1588"/>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0" name="ひし形 29"/>
            <p:cNvSpPr/>
            <p:nvPr/>
          </p:nvSpPr>
          <p:spPr>
            <a:xfrm>
              <a:off x="571500" y="3500429"/>
              <a:ext cx="2571750" cy="714377"/>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altLang="ja-JP" sz="1995">
                  <a:solidFill>
                    <a:srgbClr val="FFFFFF"/>
                  </a:solidFill>
                  <a:ea typeface="ＭＳ Ｐゴシック" pitchFamily="34" charset="-128"/>
                </a:rPr>
                <a:t>Physics</a:t>
              </a:r>
            </a:p>
            <a:p>
              <a:pPr algn="ctr">
                <a:defRPr/>
              </a:pPr>
              <a:r>
                <a:rPr lang="en-US" altLang="ja-JP" sz="1995">
                  <a:solidFill>
                    <a:srgbClr val="FFFFFF"/>
                  </a:solidFill>
                  <a:ea typeface="ＭＳ Ｐゴシック" pitchFamily="34" charset="-128"/>
                </a:rPr>
                <a:t>=&gt;70</a:t>
              </a:r>
              <a:endParaRPr lang="ja-JP" altLang="en-US" sz="1995">
                <a:solidFill>
                  <a:srgbClr val="FFFFFF"/>
                </a:solidFill>
                <a:ea typeface="ＭＳ Ｐゴシック" pitchFamily="34" charset="-128"/>
              </a:endParaRPr>
            </a:p>
          </p:txBody>
        </p:sp>
        <p:cxnSp>
          <p:nvCxnSpPr>
            <p:cNvPr id="46" name="直線コネクタ 45"/>
            <p:cNvCxnSpPr/>
            <p:nvPr/>
          </p:nvCxnSpPr>
          <p:spPr>
            <a:xfrm rot="5400000">
              <a:off x="6575425" y="5426072"/>
              <a:ext cx="285751" cy="6350"/>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50" name="直線矢印コネクタ 49"/>
            <p:cNvCxnSpPr/>
            <p:nvPr/>
          </p:nvCxnSpPr>
          <p:spPr>
            <a:xfrm rot="10800000">
              <a:off x="1857375" y="4429119"/>
              <a:ext cx="3527425"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31770" name="テキスト ボックス 51"/>
            <p:cNvSpPr txBox="1">
              <a:spLocks noChangeArrowheads="1"/>
            </p:cNvSpPr>
            <p:nvPr/>
          </p:nvSpPr>
          <p:spPr bwMode="auto">
            <a:xfrm>
              <a:off x="4357688" y="4071938"/>
              <a:ext cx="658609"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True</a:t>
              </a:r>
              <a:endParaRPr lang="ja-JP" altLang="en-US" sz="1995">
                <a:solidFill>
                  <a:schemeClr val="tx1"/>
                </a:solidFill>
                <a:latin typeface="Times New Roman" charset="0"/>
              </a:endParaRPr>
            </a:p>
          </p:txBody>
        </p:sp>
        <p:sp>
          <p:nvSpPr>
            <p:cNvPr id="31771" name="テキスト ボックス 57"/>
            <p:cNvSpPr txBox="1">
              <a:spLocks noChangeArrowheads="1"/>
            </p:cNvSpPr>
            <p:nvPr/>
          </p:nvSpPr>
          <p:spPr bwMode="auto">
            <a:xfrm>
              <a:off x="3248025" y="3281619"/>
              <a:ext cx="725335" cy="399341"/>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latin typeface="Times New Roman" charset="0"/>
                </a:rPr>
                <a:t>False</a:t>
              </a:r>
              <a:endParaRPr lang="ja-JP" altLang="en-US" sz="1995">
                <a:solidFill>
                  <a:schemeClr val="tx1"/>
                </a:solidFill>
                <a:latin typeface="Times New Roman" charset="0"/>
              </a:endParaRPr>
            </a:p>
          </p:txBody>
        </p:sp>
        <p:cxnSp>
          <p:nvCxnSpPr>
            <p:cNvPr id="59" name="直線矢印コネクタ 58"/>
            <p:cNvCxnSpPr/>
            <p:nvPr/>
          </p:nvCxnSpPr>
          <p:spPr>
            <a:xfrm flipV="1">
              <a:off x="3121025" y="3860792"/>
              <a:ext cx="942975" cy="0"/>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0" name="直線矢印コネクタ 69"/>
            <p:cNvCxnSpPr>
              <a:stCxn id="30" idx="2"/>
              <a:endCxn id="15" idx="0"/>
            </p:cNvCxnSpPr>
            <p:nvPr/>
          </p:nvCxnSpPr>
          <p:spPr>
            <a:xfrm rot="5400000">
              <a:off x="1581943" y="4487063"/>
              <a:ext cx="547689" cy="3175"/>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78" name="直線矢印コネクタ 77"/>
            <p:cNvCxnSpPr>
              <a:stCxn id="15" idx="2"/>
            </p:cNvCxnSpPr>
            <p:nvPr/>
          </p:nvCxnSpPr>
          <p:spPr>
            <a:xfrm rot="5400000">
              <a:off x="1570831" y="5644354"/>
              <a:ext cx="571502" cy="1587"/>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83" name="直線矢印コネクタ 82"/>
            <p:cNvCxnSpPr>
              <a:stCxn id="6" idx="3"/>
              <a:endCxn id="17" idx="0"/>
            </p:cNvCxnSpPr>
            <p:nvPr/>
          </p:nvCxnSpPr>
          <p:spPr>
            <a:xfrm>
              <a:off x="6715125" y="3857617"/>
              <a:ext cx="1588" cy="857253"/>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grpSp>
      <p:cxnSp>
        <p:nvCxnSpPr>
          <p:cNvPr id="32" name="直線矢印コネクタ 32"/>
          <p:cNvCxnSpPr/>
          <p:nvPr/>
        </p:nvCxnSpPr>
        <p:spPr>
          <a:xfrm rot="5400000">
            <a:off x="67366" y="3476783"/>
            <a:ext cx="3714750" cy="71393"/>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コネクタ 40"/>
          <p:cNvCxnSpPr/>
          <p:nvPr/>
        </p:nvCxnSpPr>
        <p:spPr>
          <a:xfrm flipH="1">
            <a:off x="2688643" y="1742143"/>
            <a:ext cx="10996" cy="1112736"/>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44"/>
          <p:cNvCxnSpPr/>
          <p:nvPr/>
        </p:nvCxnSpPr>
        <p:spPr>
          <a:xfrm>
            <a:off x="2674364" y="2832653"/>
            <a:ext cx="3212663"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46"/>
          <p:cNvCxnSpPr/>
          <p:nvPr/>
        </p:nvCxnSpPr>
        <p:spPr>
          <a:xfrm rot="5400000">
            <a:off x="5494120" y="3225559"/>
            <a:ext cx="785813"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48"/>
          <p:cNvCxnSpPr/>
          <p:nvPr/>
        </p:nvCxnSpPr>
        <p:spPr>
          <a:xfrm flipV="1">
            <a:off x="5887026" y="3616878"/>
            <a:ext cx="1091512" cy="1588"/>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矢印コネクタ 50"/>
          <p:cNvCxnSpPr/>
          <p:nvPr/>
        </p:nvCxnSpPr>
        <p:spPr>
          <a:xfrm flipH="1">
            <a:off x="6992818" y="3620053"/>
            <a:ext cx="1" cy="2335370"/>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テキスト ボックス 55"/>
          <p:cNvSpPr txBox="1">
            <a:spLocks noChangeArrowheads="1"/>
          </p:cNvSpPr>
          <p:nvPr/>
        </p:nvSpPr>
        <p:spPr bwMode="auto">
          <a:xfrm>
            <a:off x="853060" y="1499529"/>
            <a:ext cx="936394"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0000"/>
                </a:solidFill>
                <a:cs typeface="Helvetica" charset="0"/>
              </a:rPr>
              <a:t>TC1int</a:t>
            </a:r>
            <a:endParaRPr lang="ja-JP" altLang="en-US" sz="1995">
              <a:solidFill>
                <a:srgbClr val="FF0000"/>
              </a:solidFill>
              <a:cs typeface="Helvetica" charset="0"/>
            </a:endParaRPr>
          </a:p>
        </p:txBody>
      </p:sp>
      <p:sp>
        <p:nvSpPr>
          <p:cNvPr id="39" name="テキスト ボックス 56"/>
          <p:cNvSpPr txBox="1">
            <a:spLocks noChangeArrowheads="1"/>
          </p:cNvSpPr>
          <p:nvPr/>
        </p:nvSpPr>
        <p:spPr bwMode="auto">
          <a:xfrm>
            <a:off x="2139118" y="1515405"/>
            <a:ext cx="936394" cy="39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0000"/>
                </a:solidFill>
                <a:cs typeface="Helvetica" charset="0"/>
              </a:rPr>
              <a:t>TC2int</a:t>
            </a:r>
            <a:endParaRPr lang="ja-JP" altLang="en-US" sz="1995">
              <a:solidFill>
                <a:srgbClr val="FF0000"/>
              </a:solidFill>
              <a:cs typeface="Helvetica" charset="0"/>
            </a:endParaRPr>
          </a:p>
        </p:txBody>
      </p:sp>
      <p:cxnSp>
        <p:nvCxnSpPr>
          <p:cNvPr id="43" name="直線コネクタ 45"/>
          <p:cNvCxnSpPr/>
          <p:nvPr/>
        </p:nvCxnSpPr>
        <p:spPr bwMode="auto">
          <a:xfrm>
            <a:off x="2169937" y="3835117"/>
            <a:ext cx="3591129"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9"/>
          <p:cNvCxnSpPr/>
          <p:nvPr/>
        </p:nvCxnSpPr>
        <p:spPr bwMode="auto">
          <a:xfrm>
            <a:off x="2168350" y="4491731"/>
            <a:ext cx="3592716"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線矢印コネクタ 53"/>
          <p:cNvCxnSpPr/>
          <p:nvPr/>
        </p:nvCxnSpPr>
        <p:spPr bwMode="auto">
          <a:xfrm>
            <a:off x="2168350" y="4491734"/>
            <a:ext cx="1" cy="916597"/>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テキスト ボックス 58"/>
          <p:cNvSpPr txBox="1">
            <a:spLocks noChangeArrowheads="1"/>
          </p:cNvSpPr>
          <p:nvPr/>
        </p:nvSpPr>
        <p:spPr bwMode="auto">
          <a:xfrm>
            <a:off x="1801429" y="2088408"/>
            <a:ext cx="936475" cy="399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algn="r" eaLnBrk="1" hangingPunct="1"/>
            <a:r>
              <a:rPr lang="en-US" altLang="ja-JP" sz="1995">
                <a:solidFill>
                  <a:srgbClr val="FF0000"/>
                </a:solidFill>
                <a:cs typeface="Helvetica" charset="0"/>
              </a:rPr>
              <a:t>TC3int</a:t>
            </a:r>
            <a:endParaRPr lang="ja-JP" altLang="en-US" sz="1995">
              <a:solidFill>
                <a:srgbClr val="FF0000"/>
              </a:solidFill>
              <a:cs typeface="Helvetica" charset="0"/>
            </a:endParaRPr>
          </a:p>
        </p:txBody>
      </p:sp>
      <p:cxnSp>
        <p:nvCxnSpPr>
          <p:cNvPr id="48" name="直線コネクタ 50"/>
          <p:cNvCxnSpPr>
            <a:stCxn id="39" idx="1"/>
          </p:cNvCxnSpPr>
          <p:nvPr/>
        </p:nvCxnSpPr>
        <p:spPr bwMode="auto">
          <a:xfrm>
            <a:off x="2139118" y="1715055"/>
            <a:ext cx="30026" cy="2155405"/>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7"/>
          <p:cNvCxnSpPr/>
          <p:nvPr/>
        </p:nvCxnSpPr>
        <p:spPr bwMode="auto">
          <a:xfrm>
            <a:off x="5761065" y="3852249"/>
            <a:ext cx="0" cy="639484"/>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矢印コネクタ 58"/>
          <p:cNvCxnSpPr/>
          <p:nvPr/>
        </p:nvCxnSpPr>
        <p:spPr>
          <a:xfrm flipH="1" flipV="1">
            <a:off x="2365180" y="5955423"/>
            <a:ext cx="4613357" cy="1589"/>
          </a:xfrm>
          <a:prstGeom prst="straightConnector1">
            <a:avLst/>
          </a:prstGeom>
          <a:ln w="28575"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27"/>
          <p:cNvCxnSpPr>
            <a:cxnSpLocks noChangeShapeType="1"/>
          </p:cNvCxnSpPr>
          <p:nvPr/>
        </p:nvCxnSpPr>
        <p:spPr bwMode="auto">
          <a:xfrm flipH="1">
            <a:off x="2954016" y="4080157"/>
            <a:ext cx="683125" cy="753611"/>
          </a:xfrm>
          <a:prstGeom prst="straightConnector1">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53" name="直線矢印コネクタ 28"/>
          <p:cNvCxnSpPr>
            <a:cxnSpLocks noChangeShapeType="1"/>
          </p:cNvCxnSpPr>
          <p:nvPr/>
        </p:nvCxnSpPr>
        <p:spPr bwMode="auto">
          <a:xfrm flipV="1">
            <a:off x="2383164" y="4080158"/>
            <a:ext cx="2125279" cy="317058"/>
          </a:xfrm>
          <a:prstGeom prst="straightConnector1">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cxnSp>
      <p:sp>
        <p:nvSpPr>
          <p:cNvPr id="2" name="Rectangle 1"/>
          <p:cNvSpPr/>
          <p:nvPr/>
        </p:nvSpPr>
        <p:spPr>
          <a:xfrm>
            <a:off x="4542992" y="1596901"/>
            <a:ext cx="4569121" cy="594650"/>
          </a:xfrm>
          <a:prstGeom prst="rect">
            <a:avLst/>
          </a:prstGeom>
        </p:spPr>
        <p:txBody>
          <a:bodyPr>
            <a:spAutoFit/>
          </a:bodyPr>
          <a:lstStyle/>
          <a:p>
            <a:r>
              <a:rPr lang="en-GB" sz="1632"/>
              <a:t>Only TC5 can’t detect them</a:t>
            </a:r>
          </a:p>
          <a:p>
            <a:r>
              <a:rPr lang="en-GB" sz="1632"/>
              <a:t>=&gt; Both TC4,TC5 are needed</a:t>
            </a:r>
          </a:p>
        </p:txBody>
      </p:sp>
      <p:sp>
        <p:nvSpPr>
          <p:cNvPr id="3" name="Slide Number Placeholder 2">
            <a:extLst>
              <a:ext uri="{FF2B5EF4-FFF2-40B4-BE49-F238E27FC236}">
                <a16:creationId xmlns:a16="http://schemas.microsoft.com/office/drawing/2014/main" xmlns="" id="{39ACA0D5-27D4-4407-9EF0-E5AE70C04831}"/>
              </a:ext>
            </a:extLst>
          </p:cNvPr>
          <p:cNvSpPr>
            <a:spLocks noGrp="1"/>
          </p:cNvSpPr>
          <p:nvPr>
            <p:ph type="sldNum" sz="quarter" idx="12"/>
          </p:nvPr>
        </p:nvSpPr>
        <p:spPr/>
        <p:txBody>
          <a:bodyPr/>
          <a:lstStyle/>
          <a:p>
            <a:fld id="{11F88B7E-86B8-4862-842E-2DB840C1EC76}" type="slidenum">
              <a:rPr lang="zh-CN" altLang="en-US" smtClean="0"/>
              <a:t>35</a:t>
            </a:fld>
            <a:endParaRPr lang="zh-CN" altLang="en-US"/>
          </a:p>
        </p:txBody>
      </p:sp>
    </p:spTree>
    <p:extLst>
      <p:ext uri="{BB962C8B-B14F-4D97-AF65-F5344CB8AC3E}">
        <p14:creationId xmlns:p14="http://schemas.microsoft.com/office/powerpoint/2010/main" val="196578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checkerboard(down)">
                                      <p:cBhvr>
                                        <p:cTn id="7" dur="500"/>
                                        <p:tgtEl>
                                          <p:spTgt spid="38"/>
                                        </p:tgtEl>
                                      </p:cBhvr>
                                    </p:animEffect>
                                  </p:childTnLst>
                                </p:cTn>
                              </p:par>
                              <p:par>
                                <p:cTn id="8" presetID="5" presetClass="entr" presetSubtype="5"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down)">
                                      <p:cBhvr>
                                        <p:cTn id="10" dur="500"/>
                                        <p:tgtEl>
                                          <p:spTgt spid="32"/>
                                        </p:tgtEl>
                                      </p:cBhvr>
                                    </p:animEffect>
                                  </p:childTnLst>
                                </p:cTn>
                              </p:par>
                              <p:par>
                                <p:cTn id="11" presetID="5" presetClass="entr" presetSubtype="5"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checkerboard(down)">
                                      <p:cBhvr>
                                        <p:cTn id="13" dur="500"/>
                                        <p:tgtEl>
                                          <p:spTgt spid="34"/>
                                        </p:tgtEl>
                                      </p:cBhvr>
                                    </p:animEffect>
                                  </p:childTnLst>
                                </p:cTn>
                              </p:par>
                              <p:par>
                                <p:cTn id="14" presetID="5" presetClass="entr" presetSubtype="5"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heckerboard(down)">
                                      <p:cBhvr>
                                        <p:cTn id="16" dur="500"/>
                                        <p:tgtEl>
                                          <p:spTgt spid="33"/>
                                        </p:tgtEl>
                                      </p:cBhvr>
                                    </p:animEffect>
                                  </p:childTnLst>
                                </p:cTn>
                              </p:par>
                              <p:par>
                                <p:cTn id="17" presetID="5" presetClass="entr" presetSubtype="5"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checkerboard(down)">
                                      <p:cBhvr>
                                        <p:cTn id="19" dur="500"/>
                                        <p:tgtEl>
                                          <p:spTgt spid="39"/>
                                        </p:tgtEl>
                                      </p:cBhvr>
                                    </p:animEffect>
                                  </p:childTnLst>
                                </p:cTn>
                              </p:par>
                              <p:par>
                                <p:cTn id="20" presetID="5" presetClass="entr" presetSubtype="5"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checkerboard(down)">
                                      <p:cBhvr>
                                        <p:cTn id="22" dur="500"/>
                                        <p:tgtEl>
                                          <p:spTgt spid="35"/>
                                        </p:tgtEl>
                                      </p:cBhvr>
                                    </p:animEffect>
                                  </p:childTnLst>
                                </p:cTn>
                              </p:par>
                              <p:par>
                                <p:cTn id="23" presetID="5" presetClass="entr" presetSubtype="5"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checkerboard(down)">
                                      <p:cBhvr>
                                        <p:cTn id="25" dur="500"/>
                                        <p:tgtEl>
                                          <p:spTgt spid="36"/>
                                        </p:tgtEl>
                                      </p:cBhvr>
                                    </p:animEffect>
                                  </p:childTnLst>
                                </p:cTn>
                              </p:par>
                              <p:par>
                                <p:cTn id="26" presetID="5" presetClass="entr" presetSubtype="5"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checkerboard(down)">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41">
                                            <p:txEl>
                                              <p:pRg st="0" end="0"/>
                                            </p:txEl>
                                          </p:spTgt>
                                        </p:tgtEl>
                                        <p:attrNameLst>
                                          <p:attrName>style.visibility</p:attrName>
                                        </p:attrNameLst>
                                      </p:cBhvr>
                                      <p:to>
                                        <p:strVal val="visible"/>
                                      </p:to>
                                    </p:set>
                                    <p:animEffect transition="in" filter="checkerboard(across)">
                                      <p:cBhvr>
                                        <p:cTn id="33" dur="500"/>
                                        <p:tgtEl>
                                          <p:spTgt spid="41">
                                            <p:txEl>
                                              <p:pRg st="0" end="0"/>
                                            </p:txEl>
                                          </p:spTgt>
                                        </p:tgtEl>
                                      </p:cBhvr>
                                    </p:animEffect>
                                  </p:childTnLst>
                                </p:cTn>
                              </p:par>
                              <p:par>
                                <p:cTn id="34" presetID="5" presetClass="entr" presetSubtype="5" fill="hold"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checkerboard(down)">
                                      <p:cBhvr>
                                        <p:cTn id="3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bldLvl="2"/>
      <p:bldP spid="38" grpId="0"/>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ltLang="ja-JP" sz="3627"/>
              <a:t>Kiểm </a:t>
            </a:r>
            <a:r>
              <a:rPr lang="en-US" altLang="ja-JP" sz="3627"/>
              <a:t>thử</a:t>
            </a:r>
            <a:r>
              <a:rPr lang="vi-VN" altLang="ja-JP" sz="3627"/>
              <a:t> đường dẫn dữ liệu / </a:t>
            </a:r>
            <a:r>
              <a:rPr lang="en-US" altLang="ja-JP" sz="3627"/>
              <a:t>thông điệp </a:t>
            </a:r>
            <a:r>
              <a:rPr lang="vi-VN" altLang="ja-JP" sz="3627"/>
              <a:t>để kiểm tra tích hợp</a:t>
            </a:r>
            <a:endParaRPr lang="en-US" altLang="ja-JP" sz="3627"/>
          </a:p>
        </p:txBody>
      </p:sp>
      <p:sp>
        <p:nvSpPr>
          <p:cNvPr id="3" name="Content Placeholder 2"/>
          <p:cNvSpPr>
            <a:spLocks noGrp="1"/>
          </p:cNvSpPr>
          <p:nvPr>
            <p:ph idx="1"/>
          </p:nvPr>
        </p:nvSpPr>
        <p:spPr>
          <a:xfrm>
            <a:off x="628650" y="1020417"/>
            <a:ext cx="7886700" cy="5006056"/>
          </a:xfrm>
        </p:spPr>
        <p:txBody>
          <a:bodyPr/>
          <a:lstStyle/>
          <a:p>
            <a:r>
              <a:rPr lang="en-US" altLang="ja-JP">
                <a:latin typeface="Calibri" panose="020F0502020204030204" pitchFamily="34" charset="0"/>
                <a:cs typeface="Calibri" panose="020F0502020204030204" pitchFamily="34" charset="0"/>
              </a:rPr>
              <a:t>Thực hiện kiểm thử hộp trắng bằng cách sử dụng biểu đồ tuần tự để kiểm tra tích hợp.</a:t>
            </a:r>
          </a:p>
          <a:p>
            <a:pPr>
              <a:buFont typeface="Symbol" charset="0"/>
              <a:buChar char=""/>
            </a:pPr>
            <a:r>
              <a:rPr lang="vi-VN" altLang="ja-JP">
                <a:latin typeface="Calibri" panose="020F0502020204030204" pitchFamily="34" charset="0"/>
                <a:cs typeface="Calibri" panose="020F0502020204030204" pitchFamily="34" charset="0"/>
              </a:rPr>
              <a:t>Thực thi mọi đường dẫn / luồng </a:t>
            </a:r>
            <a:r>
              <a:rPr lang="en-US" altLang="ja-JP">
                <a:latin typeface="Calibri" panose="020F0502020204030204" pitchFamily="34" charset="0"/>
                <a:cs typeface="Calibri" panose="020F0502020204030204" pitchFamily="34" charset="0"/>
              </a:rPr>
              <a:t>thông điệp</a:t>
            </a:r>
          </a:p>
          <a:p>
            <a:pPr>
              <a:buFont typeface="Symbol" charset="0"/>
              <a:buChar char=""/>
            </a:pPr>
            <a:r>
              <a:rPr lang="en-US" altLang="ja-JP">
                <a:latin typeface="Calibri" panose="020F0502020204030204" pitchFamily="34" charset="0"/>
                <a:cs typeface="Calibri" panose="020F0502020204030204" pitchFamily="34" charset="0"/>
              </a:rPr>
              <a:t>100% message path/flow coverage</a:t>
            </a:r>
          </a:p>
          <a:p>
            <a:pPr>
              <a:buFont typeface="Symbol" charset="0"/>
              <a:buChar char=""/>
            </a:pPr>
            <a:endParaRPr lang="en-US" altLang="ja-JP">
              <a:latin typeface="Calibri" panose="020F0502020204030204" pitchFamily="34" charset="0"/>
              <a:cs typeface="Calibri" panose="020F0502020204030204" pitchFamily="34" charset="0"/>
            </a:endParaRPr>
          </a:p>
          <a:p>
            <a:r>
              <a:rPr lang="vi-VN" altLang="ja-JP">
                <a:latin typeface="Calibri" panose="020F0502020204030204" pitchFamily="34" charset="0"/>
                <a:cs typeface="Calibri" panose="020F0502020204030204" pitchFamily="34" charset="0"/>
              </a:rPr>
              <a:t>Có thể áp dụng cho dữ liệu / đường dẫn </a:t>
            </a:r>
            <a:r>
              <a:rPr lang="en-US" altLang="ja-JP">
                <a:latin typeface="Calibri" panose="020F0502020204030204" pitchFamily="34" charset="0"/>
                <a:cs typeface="Calibri" panose="020F0502020204030204" pitchFamily="34" charset="0"/>
              </a:rPr>
              <a:t>thông điệp</a:t>
            </a:r>
            <a:r>
              <a:rPr lang="vi-VN" altLang="ja-JP">
                <a:latin typeface="Calibri" panose="020F0502020204030204" pitchFamily="34" charset="0"/>
                <a:cs typeface="Calibri" panose="020F0502020204030204" pitchFamily="34" charset="0"/>
              </a:rPr>
              <a:t> / lưu đồ hoặc sơ đồ khác</a:t>
            </a:r>
            <a:endParaRPr lang="en-US" altLang="ja-JP">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xmlns="" id="{1C47A1C4-3D1E-4C5D-B135-4D28BCA8BA4B}"/>
              </a:ext>
            </a:extLst>
          </p:cNvPr>
          <p:cNvSpPr>
            <a:spLocks noGrp="1"/>
          </p:cNvSpPr>
          <p:nvPr>
            <p:ph type="sldNum" sz="quarter" idx="12"/>
          </p:nvPr>
        </p:nvSpPr>
        <p:spPr/>
        <p:txBody>
          <a:bodyPr/>
          <a:lstStyle/>
          <a:p>
            <a:fld id="{11F88B7E-86B8-4862-842E-2DB840C1EC76}" type="slidenum">
              <a:rPr lang="zh-CN" altLang="en-US" smtClean="0"/>
              <a:t>36</a:t>
            </a:fld>
            <a:endParaRPr lang="zh-CN" altLang="en-US"/>
          </a:p>
        </p:txBody>
      </p:sp>
    </p:spTree>
    <p:extLst>
      <p:ext uri="{BB962C8B-B14F-4D97-AF65-F5344CB8AC3E}">
        <p14:creationId xmlns:p14="http://schemas.microsoft.com/office/powerpoint/2010/main" val="17009423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28649" y="114607"/>
            <a:ext cx="8250307" cy="737960"/>
          </a:xfrm>
        </p:spPr>
        <p:txBody>
          <a:bodyPr>
            <a:noAutofit/>
          </a:bodyPr>
          <a:lstStyle/>
          <a:p>
            <a:r>
              <a:rPr lang="vi-VN" altLang="ja-JP"/>
              <a:t>Cách kiểm tra chương trình cấu trúc vòng lặp</a:t>
            </a:r>
            <a:endParaRPr lang="ja-JP" altLang="en-US"/>
          </a:p>
        </p:txBody>
      </p:sp>
      <p:sp>
        <p:nvSpPr>
          <p:cNvPr id="98307" name="Rectangle 3"/>
          <p:cNvSpPr>
            <a:spLocks noGrp="1" noChangeArrowheads="1"/>
          </p:cNvSpPr>
          <p:nvPr>
            <p:ph idx="1"/>
          </p:nvPr>
        </p:nvSpPr>
        <p:spPr/>
        <p:txBody>
          <a:bodyPr/>
          <a:lstStyle/>
          <a:p>
            <a:r>
              <a:rPr lang="vi-VN" altLang="ja-JP" sz="2539">
                <a:latin typeface="Calibri" panose="020F0502020204030204" pitchFamily="34" charset="0"/>
                <a:cs typeface="Calibri" panose="020F0502020204030204" pitchFamily="34" charset="0"/>
              </a:rPr>
              <a:t>Đối với kiểm tra luồng điều khiển trong phần mềm bao gồm một vòng lặp, các tiêu chí sau thường được áp dụng thay vì các </a:t>
            </a:r>
            <a:r>
              <a:rPr lang="en-US" altLang="ja-JP" sz="2539">
                <a:latin typeface="Calibri" panose="020F0502020204030204" pitchFamily="34" charset="0"/>
                <a:cs typeface="Calibri" panose="020F0502020204030204" pitchFamily="34" charset="0"/>
              </a:rPr>
              <a:t>độ đo </a:t>
            </a:r>
            <a:r>
              <a:rPr lang="vi-VN" altLang="ja-JP" sz="2539">
                <a:latin typeface="Calibri" panose="020F0502020204030204" pitchFamily="34" charset="0"/>
                <a:cs typeface="Calibri" panose="020F0502020204030204" pitchFamily="34" charset="0"/>
              </a:rPr>
              <a:t>bao phủ C0 / C1.</a:t>
            </a:r>
            <a:r>
              <a:rPr lang="en-US" altLang="ja-JP" sz="2539">
                <a:latin typeface="Calibri" panose="020F0502020204030204" pitchFamily="34" charset="0"/>
                <a:cs typeface="Calibri" panose="020F0502020204030204" pitchFamily="34" charset="0"/>
              </a:rPr>
              <a:t>.</a:t>
            </a:r>
          </a:p>
          <a:p>
            <a:pPr lvl="1"/>
            <a:r>
              <a:rPr lang="en-US" altLang="ja-JP" sz="2539">
                <a:latin typeface="Calibri" panose="020F0502020204030204" pitchFamily="34" charset="0"/>
                <a:cs typeface="Calibri" panose="020F0502020204030204" pitchFamily="34" charset="0"/>
              </a:rPr>
              <a:t>Skip the loop.</a:t>
            </a:r>
          </a:p>
          <a:p>
            <a:pPr lvl="1"/>
            <a:r>
              <a:rPr lang="en-US" altLang="ja-JP" sz="2539">
                <a:latin typeface="Calibri" panose="020F0502020204030204" pitchFamily="34" charset="0"/>
                <a:cs typeface="Calibri" panose="020F0502020204030204" pitchFamily="34" charset="0"/>
              </a:rPr>
              <a:t>Only one pass through the loop.</a:t>
            </a:r>
          </a:p>
          <a:p>
            <a:pPr lvl="1"/>
            <a:r>
              <a:rPr lang="en-US" altLang="ja-JP" sz="2539">
                <a:latin typeface="Calibri" panose="020F0502020204030204" pitchFamily="34" charset="0"/>
                <a:cs typeface="Calibri" panose="020F0502020204030204" pitchFamily="34" charset="0"/>
              </a:rPr>
              <a:t>Typical times m passes through the loop</a:t>
            </a:r>
          </a:p>
          <a:p>
            <a:pPr lvl="1"/>
            <a:r>
              <a:rPr lang="en-US" altLang="ja-JP" sz="2539">
                <a:latin typeface="Calibri" panose="020F0502020204030204" pitchFamily="34" charset="0"/>
                <a:cs typeface="Calibri" panose="020F0502020204030204" pitchFamily="34" charset="0"/>
              </a:rPr>
              <a:t>n, n-1, n+1 passes through the loop</a:t>
            </a:r>
          </a:p>
          <a:p>
            <a:pPr lvl="2"/>
            <a:r>
              <a:rPr lang="en-US" altLang="ja-JP" sz="2176">
                <a:latin typeface="Calibri" panose="020F0502020204030204" pitchFamily="34" charset="0"/>
                <a:cs typeface="Calibri" panose="020F0502020204030204" pitchFamily="34" charset="0"/>
              </a:rPr>
              <a:t>n is maximum number, m is typical number (m&lt;n)</a:t>
            </a:r>
          </a:p>
          <a:p>
            <a:r>
              <a:rPr lang="en-US" altLang="ja-JP" sz="2539">
                <a:latin typeface="Calibri" panose="020F0502020204030204" pitchFamily="34" charset="0"/>
                <a:cs typeface="Calibri" panose="020F0502020204030204" pitchFamily="34" charset="0"/>
              </a:rPr>
              <a:t>Ví dụ: </a:t>
            </a:r>
            <a:r>
              <a:rPr lang="vi-VN" altLang="ja-JP" sz="2539">
                <a:latin typeface="Calibri" panose="020F0502020204030204" pitchFamily="34" charset="0"/>
                <a:cs typeface="Calibri" panose="020F0502020204030204" pitchFamily="34" charset="0"/>
              </a:rPr>
              <a:t>6 trường hợp dựa trên phân tích giá trị </a:t>
            </a:r>
            <a:r>
              <a:rPr lang="en-US" altLang="ja-JP" sz="2539">
                <a:latin typeface="Calibri" panose="020F0502020204030204" pitchFamily="34" charset="0"/>
                <a:cs typeface="Calibri" panose="020F0502020204030204" pitchFamily="34" charset="0"/>
              </a:rPr>
              <a:t>biên:</a:t>
            </a:r>
          </a:p>
        </p:txBody>
      </p:sp>
      <p:grpSp>
        <p:nvGrpSpPr>
          <p:cNvPr id="39940" name="Group 28"/>
          <p:cNvGrpSpPr>
            <a:grpSpLocks/>
          </p:cNvGrpSpPr>
          <p:nvPr/>
        </p:nvGrpSpPr>
        <p:grpSpPr bwMode="auto">
          <a:xfrm>
            <a:off x="1405345" y="4879939"/>
            <a:ext cx="6333310" cy="525463"/>
            <a:chOff x="703" y="3566"/>
            <a:chExt cx="3992" cy="331"/>
          </a:xfrm>
        </p:grpSpPr>
        <p:sp>
          <p:nvSpPr>
            <p:cNvPr id="98311" name="Line 7"/>
            <p:cNvSpPr>
              <a:spLocks noChangeShapeType="1"/>
            </p:cNvSpPr>
            <p:nvPr/>
          </p:nvSpPr>
          <p:spPr bwMode="auto">
            <a:xfrm>
              <a:off x="703" y="3611"/>
              <a:ext cx="3992" cy="0"/>
            </a:xfrm>
            <a:prstGeom prst="line">
              <a:avLst/>
            </a:prstGeom>
            <a:noFill/>
            <a:ln w="9525">
              <a:solidFill>
                <a:schemeClr val="tx1"/>
              </a:solidFill>
              <a:round/>
              <a:headEnd/>
              <a:tailEnd type="triangle" w="med" len="med"/>
            </a:ln>
            <a:effectLst/>
          </p:spPr>
          <p:txBody>
            <a:bodyPr/>
            <a:lstStyle/>
            <a:p>
              <a:pPr>
                <a:defRPr/>
              </a:pPr>
              <a:endParaRPr lang="en-US" sz="1632">
                <a:latin typeface="Helvetica" pitchFamily="34"/>
                <a:ea typeface="ＭＳ Ｐゴシック" pitchFamily="34" charset="-128"/>
              </a:endParaRPr>
            </a:p>
          </p:txBody>
        </p:sp>
        <p:sp>
          <p:nvSpPr>
            <p:cNvPr id="98312" name="Oval 8"/>
            <p:cNvSpPr>
              <a:spLocks noChangeArrowheads="1"/>
            </p:cNvSpPr>
            <p:nvPr/>
          </p:nvSpPr>
          <p:spPr bwMode="auto">
            <a:xfrm>
              <a:off x="1519" y="3566"/>
              <a:ext cx="91" cy="90"/>
            </a:xfrm>
            <a:prstGeom prst="ellipse">
              <a:avLst/>
            </a:prstGeom>
            <a:solidFill>
              <a:srgbClr val="FE125B"/>
            </a:solidFill>
            <a:ln w="9525">
              <a:solidFill>
                <a:srgbClr val="FE125B"/>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98313" name="Oval 9"/>
            <p:cNvSpPr>
              <a:spLocks noChangeArrowheads="1"/>
            </p:cNvSpPr>
            <p:nvPr/>
          </p:nvSpPr>
          <p:spPr bwMode="auto">
            <a:xfrm>
              <a:off x="1644" y="3566"/>
              <a:ext cx="91" cy="90"/>
            </a:xfrm>
            <a:prstGeom prst="ellipse">
              <a:avLst/>
            </a:prstGeom>
            <a:solidFill>
              <a:schemeClr val="accent1"/>
            </a:solidFill>
            <a:ln w="9525">
              <a:solidFill>
                <a:schemeClr val="tx1"/>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98314" name="Oval 10"/>
            <p:cNvSpPr>
              <a:spLocks noChangeArrowheads="1"/>
            </p:cNvSpPr>
            <p:nvPr/>
          </p:nvSpPr>
          <p:spPr bwMode="auto">
            <a:xfrm>
              <a:off x="2465" y="3572"/>
              <a:ext cx="91" cy="90"/>
            </a:xfrm>
            <a:prstGeom prst="ellipse">
              <a:avLst/>
            </a:prstGeom>
            <a:solidFill>
              <a:schemeClr val="accent1"/>
            </a:solidFill>
            <a:ln w="9525">
              <a:solidFill>
                <a:schemeClr val="tx1"/>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98315" name="Oval 11"/>
            <p:cNvSpPr>
              <a:spLocks noChangeArrowheads="1"/>
            </p:cNvSpPr>
            <p:nvPr/>
          </p:nvSpPr>
          <p:spPr bwMode="auto">
            <a:xfrm>
              <a:off x="3717" y="3567"/>
              <a:ext cx="91" cy="90"/>
            </a:xfrm>
            <a:prstGeom prst="ellipse">
              <a:avLst/>
            </a:prstGeom>
            <a:solidFill>
              <a:schemeClr val="accent1"/>
            </a:solidFill>
            <a:ln w="9525">
              <a:solidFill>
                <a:schemeClr val="tx1"/>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98316" name="Oval 12"/>
            <p:cNvSpPr>
              <a:spLocks noChangeArrowheads="1"/>
            </p:cNvSpPr>
            <p:nvPr/>
          </p:nvSpPr>
          <p:spPr bwMode="auto">
            <a:xfrm>
              <a:off x="3833" y="3566"/>
              <a:ext cx="91" cy="90"/>
            </a:xfrm>
            <a:prstGeom prst="ellipse">
              <a:avLst/>
            </a:prstGeom>
            <a:solidFill>
              <a:schemeClr val="accent1"/>
            </a:solidFill>
            <a:ln w="9525">
              <a:solidFill>
                <a:schemeClr val="tx1"/>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98317" name="Oval 13"/>
            <p:cNvSpPr>
              <a:spLocks noChangeArrowheads="1"/>
            </p:cNvSpPr>
            <p:nvPr/>
          </p:nvSpPr>
          <p:spPr bwMode="auto">
            <a:xfrm>
              <a:off x="3939" y="3567"/>
              <a:ext cx="91" cy="90"/>
            </a:xfrm>
            <a:prstGeom prst="ellipse">
              <a:avLst/>
            </a:prstGeom>
            <a:solidFill>
              <a:srgbClr val="FE125B"/>
            </a:solidFill>
            <a:ln w="9525">
              <a:solidFill>
                <a:srgbClr val="FE125B"/>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39948" name="Text Box 17"/>
            <p:cNvSpPr txBox="1">
              <a:spLocks noChangeArrowheads="1"/>
            </p:cNvSpPr>
            <p:nvPr/>
          </p:nvSpPr>
          <p:spPr bwMode="auto">
            <a:xfrm>
              <a:off x="2154" y="3657"/>
              <a:ext cx="112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typical times: m</a:t>
              </a:r>
            </a:p>
          </p:txBody>
        </p:sp>
        <p:sp>
          <p:nvSpPr>
            <p:cNvPr id="39949" name="Text Box 19"/>
            <p:cNvSpPr txBox="1">
              <a:spLocks noChangeArrowheads="1"/>
            </p:cNvSpPr>
            <p:nvPr/>
          </p:nvSpPr>
          <p:spPr bwMode="auto">
            <a:xfrm>
              <a:off x="1422" y="3663"/>
              <a:ext cx="19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0</a:t>
              </a:r>
            </a:p>
          </p:txBody>
        </p:sp>
        <p:sp>
          <p:nvSpPr>
            <p:cNvPr id="39950" name="Text Box 23"/>
            <p:cNvSpPr txBox="1">
              <a:spLocks noChangeArrowheads="1"/>
            </p:cNvSpPr>
            <p:nvPr/>
          </p:nvSpPr>
          <p:spPr bwMode="auto">
            <a:xfrm>
              <a:off x="3778" y="3654"/>
              <a:ext cx="19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n</a:t>
              </a:r>
            </a:p>
          </p:txBody>
        </p:sp>
        <p:sp>
          <p:nvSpPr>
            <p:cNvPr id="39951" name="Text Box 24"/>
            <p:cNvSpPr txBox="1">
              <a:spLocks noChangeArrowheads="1"/>
            </p:cNvSpPr>
            <p:nvPr/>
          </p:nvSpPr>
          <p:spPr bwMode="auto">
            <a:xfrm>
              <a:off x="3939" y="3660"/>
              <a:ext cx="36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n+1</a:t>
              </a:r>
            </a:p>
          </p:txBody>
        </p:sp>
        <p:sp>
          <p:nvSpPr>
            <p:cNvPr id="39952" name="Text Box 25"/>
            <p:cNvSpPr txBox="1">
              <a:spLocks noChangeArrowheads="1"/>
            </p:cNvSpPr>
            <p:nvPr/>
          </p:nvSpPr>
          <p:spPr bwMode="auto">
            <a:xfrm>
              <a:off x="1603" y="3663"/>
              <a:ext cx="19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1</a:t>
              </a:r>
            </a:p>
          </p:txBody>
        </p:sp>
        <p:sp>
          <p:nvSpPr>
            <p:cNvPr id="39953" name="Text Box 27"/>
            <p:cNvSpPr txBox="1">
              <a:spLocks noChangeArrowheads="1"/>
            </p:cNvSpPr>
            <p:nvPr/>
          </p:nvSpPr>
          <p:spPr bwMode="auto">
            <a:xfrm>
              <a:off x="3496" y="3658"/>
              <a:ext cx="32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n-1</a:t>
              </a:r>
            </a:p>
          </p:txBody>
        </p:sp>
      </p:grpSp>
      <p:sp>
        <p:nvSpPr>
          <p:cNvPr id="2" name="Slide Number Placeholder 1">
            <a:extLst>
              <a:ext uri="{FF2B5EF4-FFF2-40B4-BE49-F238E27FC236}">
                <a16:creationId xmlns:a16="http://schemas.microsoft.com/office/drawing/2014/main" xmlns="" id="{279214E6-02B0-4C3D-8780-F278C381695E}"/>
              </a:ext>
            </a:extLst>
          </p:cNvPr>
          <p:cNvSpPr>
            <a:spLocks noGrp="1"/>
          </p:cNvSpPr>
          <p:nvPr>
            <p:ph type="sldNum" sz="quarter" idx="12"/>
          </p:nvPr>
        </p:nvSpPr>
        <p:spPr/>
        <p:txBody>
          <a:bodyPr/>
          <a:lstStyle/>
          <a:p>
            <a:fld id="{11F88B7E-86B8-4862-842E-2DB840C1EC76}" type="slidenum">
              <a:rPr lang="zh-CN" altLang="en-US" smtClean="0"/>
              <a:t>37</a:t>
            </a:fld>
            <a:endParaRPr lang="zh-CN" altLang="en-US"/>
          </a:p>
        </p:txBody>
      </p:sp>
    </p:spTree>
    <p:extLst>
      <p:ext uri="{BB962C8B-B14F-4D97-AF65-F5344CB8AC3E}">
        <p14:creationId xmlns:p14="http://schemas.microsoft.com/office/powerpoint/2010/main" val="675910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64"/>
              <a:t>Các ví dụ cho “Examination Judgment Program”</a:t>
            </a:r>
          </a:p>
        </p:txBody>
      </p:sp>
      <p:sp>
        <p:nvSpPr>
          <p:cNvPr id="3" name="Content Placeholder 2"/>
          <p:cNvSpPr>
            <a:spLocks noGrp="1"/>
          </p:cNvSpPr>
          <p:nvPr>
            <p:ph idx="1"/>
          </p:nvPr>
        </p:nvSpPr>
        <p:spPr/>
        <p:txBody>
          <a:bodyPr>
            <a:normAutofit/>
          </a:bodyPr>
          <a:lstStyle/>
          <a:p>
            <a:pPr marL="319579" lvl="1" indent="-319579">
              <a:spcBef>
                <a:spcPts val="703"/>
              </a:spcBef>
              <a:buClr>
                <a:schemeClr val="accent2"/>
              </a:buClr>
              <a:buSzPct val="60000"/>
              <a:buFont typeface="Wingdings" pitchFamily="2" charset="2"/>
              <a:buChar char=""/>
            </a:pPr>
            <a:r>
              <a:rPr lang="en-GB" sz="2800">
                <a:latin typeface="Calibri (Body)"/>
              </a:rPr>
              <a:t>Nhập điểm hai môn Toán và Vật lý cho mỗi thành viên của một lớp. </a:t>
            </a:r>
          </a:p>
          <a:p>
            <a:pPr marL="593779" lvl="2" indent="-319579">
              <a:spcBef>
                <a:spcPts val="703"/>
              </a:spcBef>
              <a:buClr>
                <a:schemeClr val="accent2"/>
              </a:buClr>
              <a:buSzPct val="60000"/>
              <a:buFont typeface="Wingdings" pitchFamily="2" charset="2"/>
              <a:buChar char=""/>
            </a:pPr>
            <a:r>
              <a:rPr lang="en-GB" sz="2400">
                <a:latin typeface="Calibri (Body)"/>
              </a:rPr>
              <a:t>input form là dạng “tabular form”. </a:t>
            </a:r>
          </a:p>
          <a:p>
            <a:pPr marL="593779" lvl="2" indent="-319579">
              <a:spcBef>
                <a:spcPts val="703"/>
              </a:spcBef>
              <a:buClr>
                <a:schemeClr val="accent2"/>
              </a:buClr>
              <a:buSzPct val="60000"/>
              <a:buFont typeface="Wingdings" pitchFamily="2" charset="2"/>
              <a:buChar char=""/>
            </a:pPr>
            <a:r>
              <a:rPr lang="vi-VN" sz="2400">
                <a:latin typeface="Calibri (Body)"/>
              </a:rPr>
              <a:t>Các thành viên trong lớp chỉ có thể được phép từ 0 (không) đến 50</a:t>
            </a:r>
            <a:r>
              <a:rPr lang="en-GB" sz="2400">
                <a:latin typeface="Calibri (Body)"/>
              </a:rPr>
              <a:t>.</a:t>
            </a:r>
          </a:p>
          <a:p>
            <a:pPr marL="319579" lvl="1" indent="-319579">
              <a:spcBef>
                <a:spcPts val="703"/>
              </a:spcBef>
              <a:buClr>
                <a:schemeClr val="accent2"/>
              </a:buClr>
              <a:buSzPct val="60000"/>
              <a:buFont typeface="Wingdings" pitchFamily="2" charset="2"/>
              <a:buChar char=""/>
            </a:pPr>
            <a:r>
              <a:rPr lang="en-GB" sz="2800">
                <a:latin typeface="Calibri (Body)"/>
              </a:rPr>
              <a:t>Xuất / In ra “Báo cáo kết quả thi của một lớp”. </a:t>
            </a:r>
          </a:p>
          <a:p>
            <a:pPr marL="593779" lvl="2" indent="-319579">
              <a:spcBef>
                <a:spcPts val="703"/>
              </a:spcBef>
              <a:buClr>
                <a:schemeClr val="accent2"/>
              </a:buClr>
              <a:buSzPct val="60000"/>
              <a:buFont typeface="Wingdings" pitchFamily="2" charset="2"/>
              <a:buChar char=""/>
            </a:pPr>
            <a:r>
              <a:rPr lang="vi-VN" sz="2400">
                <a:latin typeface="Calibri (Body)"/>
              </a:rPr>
              <a:t>Biểu mẫu đầu ra cũng là “dạng bảng” có các cột như tên học sinh, điểm số (Toán, Lý), đạt hay không đạt</a:t>
            </a:r>
            <a:r>
              <a:rPr lang="en-GB" sz="2400">
                <a:latin typeface="Calibri (Body)"/>
              </a:rPr>
              <a:t>.</a:t>
            </a:r>
          </a:p>
        </p:txBody>
      </p:sp>
      <p:sp>
        <p:nvSpPr>
          <p:cNvPr id="5" name="Slide Number Placeholder 4"/>
          <p:cNvSpPr>
            <a:spLocks noGrp="1"/>
          </p:cNvSpPr>
          <p:nvPr>
            <p:ph type="sldNum" sz="quarter" idx="12"/>
          </p:nvPr>
        </p:nvSpPr>
        <p:spPr/>
        <p:txBody>
          <a:bodyPr/>
          <a:lstStyle/>
          <a:p>
            <a:pPr>
              <a:defRPr/>
            </a:pPr>
            <a:fld id="{6C8A8896-DC4C-4549-A40F-510C76DB3463}" type="slidenum">
              <a:rPr lang="en-US"/>
              <a:pPr>
                <a:defRPr/>
              </a:pPr>
              <a:t>38</a:t>
            </a:fld>
            <a:endParaRPr lang="en-US" dirty="0"/>
          </a:p>
        </p:txBody>
      </p:sp>
    </p:spTree>
    <p:extLst>
      <p:ext uri="{BB962C8B-B14F-4D97-AF65-F5344CB8AC3E}">
        <p14:creationId xmlns:p14="http://schemas.microsoft.com/office/powerpoint/2010/main" val="27835895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GB" sz="3200"/>
              <a:t>Các ví dụ cho “Examination Judgment Program”</a:t>
            </a:r>
            <a:endParaRPr kumimoji="1" lang="en-US" altLang="ja-JP" sz="2811">
              <a:latin typeface="Helvetica" charset="0"/>
              <a:cs typeface="ＭＳ Ｐゴシック" charset="0"/>
            </a:endParaRPr>
          </a:p>
        </p:txBody>
      </p:sp>
      <p:cxnSp>
        <p:nvCxnSpPr>
          <p:cNvPr id="26" name="直線コネクタ 25"/>
          <p:cNvCxnSpPr/>
          <p:nvPr/>
        </p:nvCxnSpPr>
        <p:spPr>
          <a:xfrm rot="5400000">
            <a:off x="4035650" y="6500612"/>
            <a:ext cx="357188" cy="1586"/>
          </a:xfrm>
          <a:prstGeom prst="line">
            <a:avLst/>
          </a:prstGeom>
        </p:spPr>
        <p:style>
          <a:lnRef idx="1">
            <a:schemeClr val="accent1"/>
          </a:lnRef>
          <a:fillRef idx="0">
            <a:schemeClr val="accent1"/>
          </a:fillRef>
          <a:effectRef idx="0">
            <a:schemeClr val="accent1"/>
          </a:effectRef>
          <a:fontRef idx="minor">
            <a:schemeClr val="tx1"/>
          </a:fontRef>
        </p:style>
      </p:cxnSp>
      <p:sp>
        <p:nvSpPr>
          <p:cNvPr id="5" name="ひし形 4"/>
          <p:cNvSpPr/>
          <p:nvPr/>
        </p:nvSpPr>
        <p:spPr>
          <a:xfrm>
            <a:off x="597817" y="2620609"/>
            <a:ext cx="3169827" cy="893763"/>
          </a:xfrm>
          <a:prstGeom prst="diamond">
            <a:avLst/>
          </a:prstGeom>
          <a:ln/>
        </p:spPr>
        <p:style>
          <a:lnRef idx="2">
            <a:schemeClr val="accent5">
              <a:shade val="50000"/>
            </a:schemeClr>
          </a:lnRef>
          <a:fillRef idx="1">
            <a:schemeClr val="accent5"/>
          </a:fillRef>
          <a:effectRef idx="0">
            <a:schemeClr val="accent5"/>
          </a:effectRef>
          <a:fontRef idx="minor">
            <a:schemeClr val="lt1"/>
          </a:fontRef>
        </p:style>
        <p:txBody>
          <a:bodyPr lIns="91400" tIns="45700" rIns="91400" bIns="45700" anchor="ctr"/>
          <a:lstStyle/>
          <a:p>
            <a:pPr algn="ctr">
              <a:defRPr/>
            </a:pPr>
            <a:endParaRPr lang="ja-JP" altLang="en-US" sz="1632">
              <a:solidFill>
                <a:schemeClr val="tx2"/>
              </a:solidFill>
              <a:effectLst>
                <a:outerShdw blurRad="38100" dist="38100" dir="2700000" algn="tl">
                  <a:srgbClr val="000000"/>
                </a:outerShdw>
              </a:effectLst>
              <a:latin typeface="Helvetica" pitchFamily="34"/>
              <a:ea typeface="ＭＳ Ｐゴシック" pitchFamily="34" charset="-128"/>
            </a:endParaRPr>
          </a:p>
        </p:txBody>
      </p:sp>
      <p:cxnSp>
        <p:nvCxnSpPr>
          <p:cNvPr id="41989" name="直線矢印コネクタ 6"/>
          <p:cNvCxnSpPr>
            <a:cxnSpLocks noChangeShapeType="1"/>
          </p:cNvCxnSpPr>
          <p:nvPr/>
        </p:nvCxnSpPr>
        <p:spPr bwMode="auto">
          <a:xfrm>
            <a:off x="2176383" y="2272948"/>
            <a:ext cx="4759" cy="338137"/>
          </a:xfrm>
          <a:prstGeom prst="straightConnector1">
            <a:avLst/>
          </a:prstGeom>
          <a:ln>
            <a:headEnd/>
            <a:tailEnd type="arrow" w="med" len="med"/>
          </a:ln>
        </p:spPr>
        <p:style>
          <a:lnRef idx="2">
            <a:schemeClr val="accent5">
              <a:shade val="50000"/>
            </a:schemeClr>
          </a:lnRef>
          <a:fillRef idx="1">
            <a:schemeClr val="accent5"/>
          </a:fillRef>
          <a:effectRef idx="0">
            <a:schemeClr val="accent5"/>
          </a:effectRef>
          <a:fontRef idx="minor">
            <a:schemeClr val="lt1"/>
          </a:fontRef>
        </p:style>
      </p:cxnSp>
      <p:sp>
        <p:nvSpPr>
          <p:cNvPr id="8" name="正方形/長方形 7"/>
          <p:cNvSpPr/>
          <p:nvPr/>
        </p:nvSpPr>
        <p:spPr>
          <a:xfrm>
            <a:off x="420128" y="1425222"/>
            <a:ext cx="3450639" cy="85725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00" tIns="45700" rIns="91400" bIns="45700" anchor="ctr"/>
          <a:lstStyle/>
          <a:p>
            <a:pPr algn="ctr"/>
            <a:r>
              <a:rPr lang="en-US" altLang="ja-JP" sz="1995">
                <a:solidFill>
                  <a:srgbClr val="FFFFFF"/>
                </a:solidFill>
                <a:latin typeface="Helvetica" charset="0"/>
                <a:ea typeface="ＭＳ Ｐゴシック" charset="0"/>
                <a:cs typeface="ＭＳ Ｐゴシック" charset="0"/>
              </a:rPr>
              <a:t>Get </a:t>
            </a:r>
            <a:r>
              <a:rPr lang="en-US" altLang="ja-JP" sz="1995">
                <a:solidFill>
                  <a:srgbClr val="FFFFFF"/>
                </a:solidFill>
                <a:latin typeface="Verdana" charset="0"/>
                <a:ea typeface="ＭＳ Ｐゴシック" charset="0"/>
                <a:cs typeface="ＭＳ Ｐゴシック" charset="0"/>
              </a:rPr>
              <a:t>“</a:t>
            </a:r>
            <a:r>
              <a:rPr lang="en-US" altLang="ja-JP" sz="1995">
                <a:solidFill>
                  <a:srgbClr val="FFFFFF"/>
                </a:solidFill>
                <a:latin typeface="Helvetica" charset="0"/>
                <a:ea typeface="ＭＳ Ｐゴシック" charset="0"/>
                <a:cs typeface="ＭＳ Ｐゴシック" charset="0"/>
              </a:rPr>
              <a:t>number of students</a:t>
            </a:r>
            <a:r>
              <a:rPr lang="en-US" altLang="ja-JP" sz="1995">
                <a:solidFill>
                  <a:srgbClr val="FFFFFF"/>
                </a:solidFill>
                <a:latin typeface="Verdana" charset="0"/>
                <a:ea typeface="ＭＳ Ｐゴシック" charset="0"/>
                <a:cs typeface="ＭＳ Ｐゴシック" charset="0"/>
              </a:rPr>
              <a:t>”</a:t>
            </a:r>
            <a:r>
              <a:rPr lang="en-US" altLang="ja-JP" sz="1995">
                <a:solidFill>
                  <a:srgbClr val="FFFFFF"/>
                </a:solidFill>
                <a:latin typeface="Helvetica" charset="0"/>
                <a:ea typeface="ＭＳ Ｐゴシック" charset="0"/>
                <a:cs typeface="ＭＳ Ｐゴシック" charset="0"/>
              </a:rPr>
              <a:t> </a:t>
            </a:r>
          </a:p>
          <a:p>
            <a:pPr algn="ctr"/>
            <a:r>
              <a:rPr lang="en-US" altLang="ja-JP" sz="1995">
                <a:solidFill>
                  <a:srgbClr val="FFFFFF"/>
                </a:solidFill>
                <a:latin typeface="Helvetica" charset="0"/>
                <a:ea typeface="ＭＳ Ｐゴシック" charset="0"/>
                <a:cs typeface="ＭＳ Ｐゴシック" charset="0"/>
              </a:rPr>
              <a:t>counter = zero</a:t>
            </a:r>
          </a:p>
        </p:txBody>
      </p:sp>
      <p:cxnSp>
        <p:nvCxnSpPr>
          <p:cNvPr id="41991" name="直線矢印コネクタ 11"/>
          <p:cNvCxnSpPr>
            <a:cxnSpLocks noChangeShapeType="1"/>
          </p:cNvCxnSpPr>
          <p:nvPr/>
        </p:nvCxnSpPr>
        <p:spPr bwMode="auto">
          <a:xfrm>
            <a:off x="5133620" y="3060347"/>
            <a:ext cx="12692" cy="1752600"/>
          </a:xfrm>
          <a:prstGeom prst="straightConnector1">
            <a:avLst/>
          </a:prstGeom>
          <a:ln>
            <a:headEnd/>
            <a:tailEnd type="arrow" w="med" len="med"/>
          </a:ln>
        </p:spPr>
        <p:style>
          <a:lnRef idx="2">
            <a:schemeClr val="accent5">
              <a:shade val="50000"/>
            </a:schemeClr>
          </a:lnRef>
          <a:fillRef idx="1">
            <a:schemeClr val="accent5"/>
          </a:fillRef>
          <a:effectRef idx="0">
            <a:schemeClr val="accent5"/>
          </a:effectRef>
          <a:fontRef idx="minor">
            <a:schemeClr val="lt1"/>
          </a:fontRef>
        </p:style>
      </p:cxnSp>
      <p:cxnSp>
        <p:nvCxnSpPr>
          <p:cNvPr id="13" name="直線コネクタ 12"/>
          <p:cNvCxnSpPr/>
          <p:nvPr/>
        </p:nvCxnSpPr>
        <p:spPr>
          <a:xfrm flipV="1">
            <a:off x="3805719" y="3063522"/>
            <a:ext cx="1326314" cy="1587"/>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sp>
        <p:nvSpPr>
          <p:cNvPr id="15" name="正方形/長方形 14"/>
          <p:cNvSpPr/>
          <p:nvPr/>
        </p:nvSpPr>
        <p:spPr>
          <a:xfrm>
            <a:off x="735841" y="3795359"/>
            <a:ext cx="3044494" cy="83185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00" tIns="45700" rIns="91400" bIns="45700" anchor="ctr"/>
          <a:lstStyle/>
          <a:p>
            <a:pPr algn="ctr"/>
            <a:r>
              <a:rPr lang="en-US" altLang="ja-JP" sz="1995">
                <a:solidFill>
                  <a:srgbClr val="FFFFFF"/>
                </a:solidFill>
                <a:latin typeface="Helvetica" charset="0"/>
                <a:ea typeface="ＭＳ Ｐゴシック" charset="0"/>
                <a:cs typeface="ＭＳ Ｐゴシック" charset="0"/>
              </a:rPr>
              <a:t>Function: </a:t>
            </a:r>
            <a:r>
              <a:rPr lang="en-US" altLang="ja-JP" sz="1995">
                <a:solidFill>
                  <a:srgbClr val="FFFFFF"/>
                </a:solidFill>
                <a:latin typeface="Verdana" charset="0"/>
                <a:ea typeface="ＭＳ Ｐゴシック" charset="0"/>
                <a:cs typeface="ＭＳ Ｐゴシック" charset="0"/>
              </a:rPr>
              <a:t>“</a:t>
            </a:r>
            <a:r>
              <a:rPr lang="en-US" altLang="ja-JP" sz="1995">
                <a:solidFill>
                  <a:srgbClr val="FFFFFF"/>
                </a:solidFill>
                <a:latin typeface="Helvetica" charset="0"/>
                <a:ea typeface="ＭＳ Ｐゴシック" charset="0"/>
                <a:cs typeface="ＭＳ Ｐゴシック" charset="0"/>
              </a:rPr>
              <a:t>Examination Judgment program</a:t>
            </a:r>
            <a:r>
              <a:rPr lang="en-US" altLang="ja-JP" sz="1995">
                <a:solidFill>
                  <a:srgbClr val="FFFFFF"/>
                </a:solidFill>
                <a:latin typeface="Verdana" charset="0"/>
                <a:ea typeface="ＭＳ Ｐゴシック" charset="0"/>
                <a:cs typeface="ＭＳ Ｐゴシック" charset="0"/>
              </a:rPr>
              <a:t>”</a:t>
            </a:r>
            <a:endParaRPr lang="en-US" altLang="ja-JP" sz="1995">
              <a:solidFill>
                <a:srgbClr val="FFFFFF"/>
              </a:solidFill>
              <a:latin typeface="Helvetica" charset="0"/>
              <a:ea typeface="ＭＳ Ｐゴシック" charset="0"/>
              <a:cs typeface="ＭＳ Ｐゴシック" charset="0"/>
            </a:endParaRPr>
          </a:p>
        </p:txBody>
      </p:sp>
      <p:sp>
        <p:nvSpPr>
          <p:cNvPr id="17" name="正方形/長方形 16"/>
          <p:cNvSpPr/>
          <p:nvPr/>
        </p:nvSpPr>
        <p:spPr>
          <a:xfrm>
            <a:off x="1243522" y="4998684"/>
            <a:ext cx="2029133" cy="6096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00" tIns="45700" rIns="91400" bIns="45700" anchor="ctr"/>
          <a:lstStyle/>
          <a:p>
            <a:pPr algn="ctr">
              <a:defRPr/>
            </a:pPr>
            <a:r>
              <a:rPr lang="en-US" altLang="ja-JP" sz="1814">
                <a:solidFill>
                  <a:srgbClr val="FFFFFF"/>
                </a:solidFill>
                <a:latin typeface="Helvetica" pitchFamily="34"/>
                <a:ea typeface="ＭＳ Ｐゴシック" pitchFamily="34" charset="-128"/>
              </a:rPr>
              <a:t>counter = counter + 1</a:t>
            </a:r>
            <a:r>
              <a:rPr lang="en-US" altLang="ja-JP" sz="1814">
                <a:solidFill>
                  <a:srgbClr val="FFFFFF"/>
                </a:solidFill>
                <a:ea typeface="ＭＳ Ｐゴシック" pitchFamily="34" charset="-128"/>
              </a:rPr>
              <a:t> </a:t>
            </a:r>
          </a:p>
        </p:txBody>
      </p:sp>
      <p:cxnSp>
        <p:nvCxnSpPr>
          <p:cNvPr id="18" name="直線矢印コネクタ 17"/>
          <p:cNvCxnSpPr/>
          <p:nvPr/>
        </p:nvCxnSpPr>
        <p:spPr>
          <a:xfrm rot="5400000">
            <a:off x="2043834" y="1295842"/>
            <a:ext cx="244475" cy="1587"/>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41996" name="テキスト ボックス 18"/>
          <p:cNvSpPr txBox="1">
            <a:spLocks noChangeArrowheads="1"/>
          </p:cNvSpPr>
          <p:nvPr/>
        </p:nvSpPr>
        <p:spPr bwMode="auto">
          <a:xfrm>
            <a:off x="1835669" y="852567"/>
            <a:ext cx="667090" cy="3993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000000"/>
                </a:solidFill>
                <a:latin typeface="Times New Roman" charset="0"/>
              </a:rPr>
              <a:t>Start</a:t>
            </a:r>
            <a:endParaRPr lang="ja-JP" altLang="en-US" sz="1995">
              <a:solidFill>
                <a:srgbClr val="000000"/>
              </a:solidFill>
              <a:latin typeface="Times New Roman" charset="0"/>
            </a:endParaRPr>
          </a:p>
        </p:txBody>
      </p:sp>
      <p:sp>
        <p:nvSpPr>
          <p:cNvPr id="41997" name="テキスト ボックス 19"/>
          <p:cNvSpPr txBox="1">
            <a:spLocks noChangeArrowheads="1"/>
          </p:cNvSpPr>
          <p:nvPr/>
        </p:nvSpPr>
        <p:spPr bwMode="auto">
          <a:xfrm>
            <a:off x="1986005" y="5982935"/>
            <a:ext cx="596557" cy="3993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000000"/>
                </a:solidFill>
                <a:latin typeface="Times New Roman" charset="0"/>
              </a:rPr>
              <a:t>End</a:t>
            </a:r>
            <a:endParaRPr lang="ja-JP" altLang="en-US" sz="1995">
              <a:solidFill>
                <a:srgbClr val="000000"/>
              </a:solidFill>
              <a:latin typeface="Times New Roman" charset="0"/>
            </a:endParaRPr>
          </a:p>
        </p:txBody>
      </p:sp>
      <p:sp>
        <p:nvSpPr>
          <p:cNvPr id="41998" name="テキスト ボックス 21"/>
          <p:cNvSpPr txBox="1">
            <a:spLocks noChangeArrowheads="1"/>
          </p:cNvSpPr>
          <p:nvPr/>
        </p:nvSpPr>
        <p:spPr bwMode="auto">
          <a:xfrm>
            <a:off x="4086531" y="2655535"/>
            <a:ext cx="724798" cy="3993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FFFF"/>
                </a:solidFill>
                <a:latin typeface="Times New Roman" charset="0"/>
              </a:rPr>
              <a:t>False</a:t>
            </a:r>
            <a:endParaRPr lang="ja-JP" altLang="en-US" sz="1995">
              <a:solidFill>
                <a:srgbClr val="FFFFFF"/>
              </a:solidFill>
              <a:latin typeface="Times New Roman" charset="0"/>
            </a:endParaRPr>
          </a:p>
        </p:txBody>
      </p:sp>
      <p:sp>
        <p:nvSpPr>
          <p:cNvPr id="41999" name="テキスト ボックス 22"/>
          <p:cNvSpPr txBox="1">
            <a:spLocks noChangeArrowheads="1"/>
          </p:cNvSpPr>
          <p:nvPr/>
        </p:nvSpPr>
        <p:spPr bwMode="auto">
          <a:xfrm>
            <a:off x="1452941" y="3377848"/>
            <a:ext cx="658113" cy="3993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lIns="91400" tIns="45700" rIns="91400" bIns="4570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FFFFFF"/>
                </a:solidFill>
                <a:latin typeface="Times New Roman" charset="0"/>
              </a:rPr>
              <a:t>True</a:t>
            </a:r>
            <a:endParaRPr lang="ja-JP" altLang="en-US" sz="1995">
              <a:solidFill>
                <a:srgbClr val="FFFFFF"/>
              </a:solidFill>
              <a:latin typeface="Times New Roman" charset="0"/>
            </a:endParaRPr>
          </a:p>
        </p:txBody>
      </p:sp>
      <p:cxnSp>
        <p:nvCxnSpPr>
          <p:cNvPr id="27" name="直線コネクタ 26"/>
          <p:cNvCxnSpPr/>
          <p:nvPr/>
        </p:nvCxnSpPr>
        <p:spPr>
          <a:xfrm rot="5400000">
            <a:off x="4674809" y="5332061"/>
            <a:ext cx="995362" cy="1586"/>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6" name="直線コネクタ 45"/>
          <p:cNvCxnSpPr/>
          <p:nvPr/>
        </p:nvCxnSpPr>
        <p:spPr>
          <a:xfrm rot="5400000">
            <a:off x="827063" y="4890200"/>
            <a:ext cx="9525" cy="823394"/>
          </a:xfrm>
          <a:prstGeom prst="line">
            <a:avLst/>
          </a:prstGeom>
          <a:ln/>
        </p:spPr>
        <p:style>
          <a:lnRef idx="2">
            <a:schemeClr val="accent5">
              <a:shade val="50000"/>
            </a:schemeClr>
          </a:lnRef>
          <a:fillRef idx="1">
            <a:schemeClr val="accent5"/>
          </a:fillRef>
          <a:effectRef idx="0">
            <a:schemeClr val="accent5"/>
          </a:effectRef>
          <a:fontRef idx="minor">
            <a:schemeClr val="lt1"/>
          </a:fontRef>
        </p:style>
      </p:cxnSp>
      <p:cxnSp>
        <p:nvCxnSpPr>
          <p:cNvPr id="42002" name="直線矢印コネクタ 49"/>
          <p:cNvCxnSpPr>
            <a:cxnSpLocks noChangeShapeType="1"/>
          </p:cNvCxnSpPr>
          <p:nvPr/>
        </p:nvCxnSpPr>
        <p:spPr bwMode="auto">
          <a:xfrm flipH="1" flipV="1">
            <a:off x="2284266" y="5821010"/>
            <a:ext cx="2893777" cy="6350"/>
          </a:xfrm>
          <a:prstGeom prst="straightConnector1">
            <a:avLst/>
          </a:prstGeom>
          <a:ln>
            <a:headEnd/>
            <a:tailEnd type="arrow" w="med" len="med"/>
          </a:ln>
        </p:spPr>
        <p:style>
          <a:lnRef idx="2">
            <a:schemeClr val="accent5">
              <a:shade val="50000"/>
            </a:schemeClr>
          </a:lnRef>
          <a:fillRef idx="1">
            <a:schemeClr val="accent5"/>
          </a:fillRef>
          <a:effectRef idx="0">
            <a:schemeClr val="accent5"/>
          </a:effectRef>
          <a:fontRef idx="minor">
            <a:schemeClr val="lt1"/>
          </a:fontRef>
        </p:style>
      </p:cxnSp>
      <p:cxnSp>
        <p:nvCxnSpPr>
          <p:cNvPr id="42003" name="直線矢印コネクタ 69"/>
          <p:cNvCxnSpPr>
            <a:cxnSpLocks noChangeShapeType="1"/>
          </p:cNvCxnSpPr>
          <p:nvPr/>
        </p:nvCxnSpPr>
        <p:spPr bwMode="auto">
          <a:xfrm>
            <a:off x="2177971" y="3503260"/>
            <a:ext cx="4760" cy="292100"/>
          </a:xfrm>
          <a:prstGeom prst="straightConnector1">
            <a:avLst/>
          </a:prstGeom>
          <a:ln>
            <a:headEnd/>
            <a:tailEnd type="arrow" w="med" len="med"/>
          </a:ln>
        </p:spPr>
        <p:style>
          <a:lnRef idx="2">
            <a:schemeClr val="accent5">
              <a:shade val="50000"/>
            </a:schemeClr>
          </a:lnRef>
          <a:fillRef idx="1">
            <a:schemeClr val="accent5"/>
          </a:fillRef>
          <a:effectRef idx="0">
            <a:schemeClr val="accent5"/>
          </a:effectRef>
          <a:fontRef idx="minor">
            <a:schemeClr val="lt1"/>
          </a:fontRef>
        </p:style>
      </p:cxnSp>
      <p:cxnSp>
        <p:nvCxnSpPr>
          <p:cNvPr id="42004" name="直線矢印コネクタ 77"/>
          <p:cNvCxnSpPr>
            <a:cxnSpLocks noChangeShapeType="1"/>
            <a:stCxn id="15" idx="2"/>
          </p:cNvCxnSpPr>
          <p:nvPr/>
        </p:nvCxnSpPr>
        <p:spPr bwMode="auto">
          <a:xfrm>
            <a:off x="2258881" y="4639910"/>
            <a:ext cx="0" cy="360363"/>
          </a:xfrm>
          <a:prstGeom prst="straightConnector1">
            <a:avLst/>
          </a:prstGeom>
          <a:ln>
            <a:headEnd/>
            <a:tailEnd type="arrow" w="med" len="med"/>
          </a:ln>
        </p:spPr>
        <p:style>
          <a:lnRef idx="2">
            <a:schemeClr val="accent5">
              <a:shade val="50000"/>
            </a:schemeClr>
          </a:lnRef>
          <a:fillRef idx="1">
            <a:schemeClr val="accent5"/>
          </a:fillRef>
          <a:effectRef idx="0">
            <a:schemeClr val="accent5"/>
          </a:effectRef>
          <a:fontRef idx="minor">
            <a:schemeClr val="lt1"/>
          </a:fontRef>
        </p:style>
      </p:cxnSp>
      <p:cxnSp>
        <p:nvCxnSpPr>
          <p:cNvPr id="83" name="直線矢印コネクタ 82"/>
          <p:cNvCxnSpPr>
            <a:endCxn id="17" idx="0"/>
          </p:cNvCxnSpPr>
          <p:nvPr/>
        </p:nvCxnSpPr>
        <p:spPr>
          <a:xfrm>
            <a:off x="420128" y="2409472"/>
            <a:ext cx="1775294" cy="1587"/>
          </a:xfrm>
          <a:prstGeom prst="straightConnector1">
            <a:avLst/>
          </a:prstGeom>
          <a:ln>
            <a:tailEnd type="arrow"/>
          </a:ln>
        </p:spPr>
        <p:style>
          <a:lnRef idx="2">
            <a:schemeClr val="accent5">
              <a:shade val="50000"/>
            </a:schemeClr>
          </a:lnRef>
          <a:fillRef idx="1">
            <a:schemeClr val="accent5"/>
          </a:fillRef>
          <a:effectRef idx="0">
            <a:schemeClr val="accent5"/>
          </a:effectRef>
          <a:fontRef idx="minor">
            <a:schemeClr val="lt1"/>
          </a:fontRef>
        </p:style>
      </p:cxnSp>
      <p:sp>
        <p:nvSpPr>
          <p:cNvPr id="20513" name="Text Box 33"/>
          <p:cNvSpPr txBox="1">
            <a:spLocks noChangeArrowheads="1"/>
          </p:cNvSpPr>
          <p:nvPr/>
        </p:nvSpPr>
        <p:spPr bwMode="auto">
          <a:xfrm>
            <a:off x="1210319" y="2729799"/>
            <a:ext cx="2050780" cy="596791"/>
          </a:xfrm>
          <a:prstGeom prst="rect">
            <a:avLst/>
          </a:prstGeom>
          <a:noFill/>
          <a:ln>
            <a:noFill/>
            <a:headEnd/>
            <a:tailEnd/>
          </a:ln>
        </p:spPr>
        <p:style>
          <a:lnRef idx="2">
            <a:schemeClr val="accent5">
              <a:shade val="50000"/>
            </a:schemeClr>
          </a:lnRef>
          <a:fillRef idx="1">
            <a:schemeClr val="accent5"/>
          </a:fillRef>
          <a:effectRef idx="0">
            <a:schemeClr val="accent5"/>
          </a:effectRef>
          <a:fontRef idx="minor">
            <a:schemeClr val="lt1"/>
          </a:fontRef>
        </p:style>
        <p:txBody>
          <a:bodyPr wrap="none" lIns="89961" tIns="46780" rIns="89961" bIns="46780">
            <a:spAutoFit/>
          </a:bodyPr>
          <a:lstStyle/>
          <a:p>
            <a:pPr>
              <a:defRPr/>
            </a:pPr>
            <a:r>
              <a:rPr lang="en-US" altLang="ja-JP" sz="1451">
                <a:solidFill>
                  <a:schemeClr val="bg1"/>
                </a:solidFill>
                <a:latin typeface="Helvetica" pitchFamily="34"/>
                <a:ea typeface="ＭＳ Ｐゴシック" pitchFamily="34" charset="-128"/>
              </a:rPr>
              <a:t>counter &lt;</a:t>
            </a:r>
            <a:r>
              <a:rPr lang="en-US" altLang="ja-JP" sz="1632">
                <a:solidFill>
                  <a:schemeClr val="bg1"/>
                </a:solidFill>
                <a:latin typeface="Helvetica" pitchFamily="34"/>
                <a:ea typeface="ＭＳ Ｐゴシック" pitchFamily="34" charset="-128"/>
              </a:rPr>
              <a:t> </a:t>
            </a:r>
          </a:p>
          <a:p>
            <a:pPr>
              <a:defRPr/>
            </a:pPr>
            <a:r>
              <a:rPr lang="en-US" altLang="ja-JP" sz="1451">
                <a:solidFill>
                  <a:schemeClr val="bg1"/>
                </a:solidFill>
                <a:latin typeface="Helvetica" pitchFamily="34"/>
                <a:ea typeface="ＭＳ Ｐゴシック" pitchFamily="34" charset="-128"/>
              </a:rPr>
              <a:t>number of students</a:t>
            </a:r>
            <a:r>
              <a:rPr lang="en-US" altLang="ja-JP" sz="1632">
                <a:solidFill>
                  <a:schemeClr val="bg1"/>
                </a:solidFill>
                <a:latin typeface="Helvetica" pitchFamily="34"/>
                <a:ea typeface="ＭＳ Ｐゴシック" pitchFamily="34" charset="-128"/>
              </a:rPr>
              <a:t> </a:t>
            </a:r>
            <a:r>
              <a:rPr lang="en-US" altLang="ja-JP" sz="1451">
                <a:solidFill>
                  <a:schemeClr val="bg1"/>
                </a:solidFill>
                <a:latin typeface="Helvetica" pitchFamily="34"/>
                <a:ea typeface="ＭＳ Ｐゴシック" pitchFamily="34" charset="-128"/>
              </a:rPr>
              <a:t>+1</a:t>
            </a:r>
            <a:endParaRPr lang="ja-JP" altLang="en-US" sz="1632">
              <a:solidFill>
                <a:schemeClr val="bg1"/>
              </a:solidFill>
              <a:latin typeface="Helvetica" pitchFamily="34"/>
              <a:ea typeface="ＭＳ Ｐゴシック" pitchFamily="34" charset="-128"/>
            </a:endParaRPr>
          </a:p>
        </p:txBody>
      </p:sp>
      <p:sp>
        <p:nvSpPr>
          <p:cNvPr id="20514" name="Line 34"/>
          <p:cNvSpPr>
            <a:spLocks noChangeShapeType="1"/>
          </p:cNvSpPr>
          <p:nvPr/>
        </p:nvSpPr>
        <p:spPr bwMode="auto">
          <a:xfrm>
            <a:off x="415369" y="2414235"/>
            <a:ext cx="0" cy="2897188"/>
          </a:xfrm>
          <a:prstGeom prst="line">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2" name="正方形/長方形 16"/>
          <p:cNvSpPr/>
          <p:nvPr/>
        </p:nvSpPr>
        <p:spPr>
          <a:xfrm>
            <a:off x="3996099" y="3801710"/>
            <a:ext cx="2230620" cy="100806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00" tIns="45700" rIns="91400" bIns="45700" anchor="ctr"/>
          <a:lstStyle/>
          <a:p>
            <a:pPr algn="ctr"/>
            <a:r>
              <a:rPr lang="en-US" altLang="ja-JP" sz="1814">
                <a:solidFill>
                  <a:srgbClr val="FFFFFF"/>
                </a:solidFill>
                <a:latin typeface="Helvetica" charset="0"/>
                <a:ea typeface="ＭＳ Ｐゴシック" charset="0"/>
                <a:cs typeface="ＭＳ Ｐゴシック" charset="0"/>
              </a:rPr>
              <a:t>Print out </a:t>
            </a:r>
            <a:r>
              <a:rPr lang="en-US" altLang="ja-JP" sz="1814">
                <a:solidFill>
                  <a:srgbClr val="FFFFFF"/>
                </a:solidFill>
                <a:latin typeface="Verdana" charset="0"/>
                <a:ea typeface="ＭＳ Ｐゴシック" charset="0"/>
                <a:cs typeface="ＭＳ Ｐゴシック" charset="0"/>
              </a:rPr>
              <a:t>“</a:t>
            </a:r>
            <a:r>
              <a:rPr lang="en-US" altLang="ja-JP" sz="1814">
                <a:solidFill>
                  <a:srgbClr val="FFFFFF"/>
                </a:solidFill>
                <a:latin typeface="Helvetica" charset="0"/>
                <a:ea typeface="ＭＳ Ｐゴシック" charset="0"/>
                <a:cs typeface="ＭＳ Ｐゴシック" charset="0"/>
              </a:rPr>
              <a:t>examination result report for a class</a:t>
            </a:r>
            <a:r>
              <a:rPr lang="en-US" altLang="ja-JP" sz="1814">
                <a:solidFill>
                  <a:srgbClr val="FFFFFF"/>
                </a:solidFill>
                <a:latin typeface="Verdana" charset="0"/>
                <a:ea typeface="ＭＳ Ｐゴシック" charset="0"/>
                <a:cs typeface="ＭＳ Ｐゴシック" charset="0"/>
              </a:rPr>
              <a:t>”</a:t>
            </a:r>
            <a:r>
              <a:rPr lang="en-US" altLang="ja-JP" sz="1814">
                <a:solidFill>
                  <a:srgbClr val="FFFFFF"/>
                </a:solidFill>
                <a:latin typeface="Helvetica" charset="0"/>
                <a:ea typeface="ＭＳ Ｐゴシック" charset="0"/>
                <a:cs typeface="ＭＳ Ｐゴシック" charset="0"/>
              </a:rPr>
              <a:t>.</a:t>
            </a:r>
          </a:p>
        </p:txBody>
      </p:sp>
      <p:cxnSp>
        <p:nvCxnSpPr>
          <p:cNvPr id="42009" name="直線矢印コネクタ 69"/>
          <p:cNvCxnSpPr>
            <a:cxnSpLocks noChangeShapeType="1"/>
          </p:cNvCxnSpPr>
          <p:nvPr/>
        </p:nvCxnSpPr>
        <p:spPr bwMode="auto">
          <a:xfrm>
            <a:off x="2252536" y="5601934"/>
            <a:ext cx="6346" cy="420688"/>
          </a:xfrm>
          <a:prstGeom prst="straightConnector1">
            <a:avLst/>
          </a:prstGeom>
          <a:ln>
            <a:headEnd/>
            <a:tailEnd type="arrow" w="med" len="med"/>
          </a:ln>
        </p:spPr>
        <p:style>
          <a:lnRef idx="2">
            <a:schemeClr val="accent5">
              <a:shade val="50000"/>
            </a:schemeClr>
          </a:lnRef>
          <a:fillRef idx="1">
            <a:schemeClr val="accent5"/>
          </a:fillRef>
          <a:effectRef idx="0">
            <a:schemeClr val="accent5"/>
          </a:effectRef>
          <a:fontRef idx="minor">
            <a:schemeClr val="lt1"/>
          </a:fontRef>
        </p:style>
      </p:cxnSp>
      <p:sp>
        <p:nvSpPr>
          <p:cNvPr id="20521" name="Text Box 41"/>
          <p:cNvSpPr txBox="1">
            <a:spLocks noChangeArrowheads="1"/>
          </p:cNvSpPr>
          <p:nvPr/>
        </p:nvSpPr>
        <p:spPr bwMode="auto">
          <a:xfrm>
            <a:off x="4572000" y="1094159"/>
            <a:ext cx="4102690" cy="1322502"/>
          </a:xfrm>
          <a:prstGeom prst="rect">
            <a:avLst/>
          </a:prstGeom>
          <a:noFill/>
          <a:ln w="9525">
            <a:noFill/>
            <a:miter lim="800000"/>
            <a:headEnd/>
            <a:tailEnd/>
          </a:ln>
          <a:effectLst/>
        </p:spPr>
        <p:txBody>
          <a:bodyPr lIns="89961" tIns="46780" rIns="89961" bIns="4678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chemeClr val="tx1"/>
                </a:solidFill>
              </a:rPr>
              <a:t>Bài tập:</a:t>
            </a:r>
            <a:endParaRPr lang="ja-JP" altLang="en-US" sz="1995">
              <a:solidFill>
                <a:schemeClr val="tx1"/>
              </a:solidFill>
            </a:endParaRPr>
          </a:p>
          <a:p>
            <a:pPr eaLnBrk="1" hangingPunct="1"/>
            <a:r>
              <a:rPr lang="en-US" altLang="ja-JP" sz="1995">
                <a:solidFill>
                  <a:schemeClr val="tx1"/>
                </a:solidFill>
              </a:rPr>
              <a:t>Create the test cases using the criteria two pages before based</a:t>
            </a:r>
          </a:p>
          <a:p>
            <a:pPr eaLnBrk="1" hangingPunct="1"/>
            <a:r>
              <a:rPr lang="en-US" altLang="ja-JP" sz="1995">
                <a:solidFill>
                  <a:schemeClr val="tx1"/>
                </a:solidFill>
              </a:rPr>
              <a:t>on the following assumptions.</a:t>
            </a:r>
          </a:p>
        </p:txBody>
      </p:sp>
      <p:sp>
        <p:nvSpPr>
          <p:cNvPr id="20522" name="Text Box 42"/>
          <p:cNvSpPr txBox="1">
            <a:spLocks noChangeArrowheads="1"/>
          </p:cNvSpPr>
          <p:nvPr/>
        </p:nvSpPr>
        <p:spPr bwMode="auto">
          <a:xfrm>
            <a:off x="6377438" y="2440359"/>
            <a:ext cx="2446383" cy="2829710"/>
          </a:xfrm>
          <a:prstGeom prst="rect">
            <a:avLst/>
          </a:prstGeom>
          <a:noFill/>
          <a:ln w="9525">
            <a:noFill/>
            <a:miter lim="800000"/>
            <a:headEnd/>
            <a:tailEnd/>
          </a:ln>
          <a:effectLst/>
        </p:spPr>
        <p:txBody>
          <a:bodyPr lIns="89961" tIns="46780" rIns="89961" bIns="46780">
            <a:spAutoFit/>
          </a:bodyPr>
          <a:lstStyle>
            <a:lvl1pPr marL="266700" indent="-266700"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995">
                <a:solidFill>
                  <a:srgbClr val="000000"/>
                </a:solidFill>
              </a:rPr>
              <a:t>1. </a:t>
            </a:r>
            <a:r>
              <a:rPr lang="en-US" altLang="ja-JP" sz="1814">
                <a:solidFill>
                  <a:srgbClr val="000000"/>
                </a:solidFill>
                <a:latin typeface="Times New Roman" charset="0"/>
              </a:rPr>
              <a:t>“</a:t>
            </a:r>
            <a:r>
              <a:rPr lang="en-US" altLang="ja-JP" sz="1814">
                <a:solidFill>
                  <a:srgbClr val="000000"/>
                </a:solidFill>
              </a:rPr>
              <a:t>Examination Judgment program</a:t>
            </a:r>
            <a:r>
              <a:rPr lang="en-US" altLang="ja-JP" sz="1814">
                <a:solidFill>
                  <a:srgbClr val="000000"/>
                </a:solidFill>
                <a:latin typeface="Times New Roman" charset="0"/>
              </a:rPr>
              <a:t>”</a:t>
            </a:r>
            <a:r>
              <a:rPr lang="en-US" altLang="ja-JP" sz="1995">
                <a:solidFill>
                  <a:srgbClr val="000000"/>
                </a:solidFill>
              </a:rPr>
              <a:t> are already tested.</a:t>
            </a:r>
          </a:p>
          <a:p>
            <a:pPr eaLnBrk="1" hangingPunct="1"/>
            <a:r>
              <a:rPr lang="en-US" altLang="ja-JP" sz="1995">
                <a:solidFill>
                  <a:srgbClr val="000000"/>
                </a:solidFill>
              </a:rPr>
              <a:t>2. Input data of this module are already checked, and valid.</a:t>
            </a:r>
          </a:p>
          <a:p>
            <a:pPr eaLnBrk="1" hangingPunct="1"/>
            <a:endParaRPr lang="en-US" altLang="ja-JP" sz="1995">
              <a:solidFill>
                <a:srgbClr val="000000"/>
              </a:solidFill>
            </a:endParaRPr>
          </a:p>
        </p:txBody>
      </p:sp>
      <p:sp>
        <p:nvSpPr>
          <p:cNvPr id="3" name="Slide Number Placeholder 2">
            <a:extLst>
              <a:ext uri="{FF2B5EF4-FFF2-40B4-BE49-F238E27FC236}">
                <a16:creationId xmlns:a16="http://schemas.microsoft.com/office/drawing/2014/main" xmlns="" id="{B63FB2A8-0FF8-4654-94F2-A7BA778E18F4}"/>
              </a:ext>
            </a:extLst>
          </p:cNvPr>
          <p:cNvSpPr>
            <a:spLocks noGrp="1"/>
          </p:cNvSpPr>
          <p:nvPr>
            <p:ph type="sldNum" sz="quarter" idx="12"/>
          </p:nvPr>
        </p:nvSpPr>
        <p:spPr/>
        <p:txBody>
          <a:bodyPr/>
          <a:lstStyle/>
          <a:p>
            <a:fld id="{11F88B7E-86B8-4862-842E-2DB840C1EC76}" type="slidenum">
              <a:rPr lang="zh-CN" altLang="en-US" smtClean="0"/>
              <a:t>39</a:t>
            </a:fld>
            <a:endParaRPr lang="zh-CN" altLang="en-US"/>
          </a:p>
        </p:txBody>
      </p:sp>
    </p:spTree>
    <p:extLst>
      <p:ext uri="{BB962C8B-B14F-4D97-AF65-F5344CB8AC3E}">
        <p14:creationId xmlns:p14="http://schemas.microsoft.com/office/powerpoint/2010/main" val="1280398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pPr>
            <a:r>
              <a:rPr lang="en-US" sz="2400" dirty="0"/>
              <a:t>Software Quality Assurance (QA)</a:t>
            </a:r>
            <a:r>
              <a:rPr lang="en-US" sz="2400"/>
              <a:t/>
            </a:r>
            <a:br>
              <a:rPr lang="en-US" sz="2400"/>
            </a:br>
            <a:r>
              <a:rPr lang="en-US" sz="2800"/>
              <a:t>Kiểm thử kết hợp với các hoạt động khác bao gồm</a:t>
            </a:r>
            <a:endParaRPr lang="en-US" sz="2800" dirty="0"/>
          </a:p>
        </p:txBody>
      </p:sp>
      <p:sp>
        <p:nvSpPr>
          <p:cNvPr id="12291" name="Content Placeholder 2"/>
          <p:cNvSpPr>
            <a:spLocks noGrp="1"/>
          </p:cNvSpPr>
          <p:nvPr>
            <p:ph idx="1"/>
          </p:nvPr>
        </p:nvSpPr>
        <p:spPr/>
        <p:txBody>
          <a:bodyPr>
            <a:normAutofit/>
          </a:bodyPr>
          <a:lstStyle/>
          <a:p>
            <a:pPr eaLnBrk="1" hangingPunct="1"/>
            <a:r>
              <a:rPr lang="en-US" sz="2600">
                <a:latin typeface="Calibri (Body)"/>
              </a:rPr>
              <a:t>Phân tích tĩnh (đánh giá mã nguồn mà không cần phải thực thi chúng)</a:t>
            </a:r>
          </a:p>
          <a:p>
            <a:pPr eaLnBrk="1" hangingPunct="1"/>
            <a:r>
              <a:rPr lang="vi-VN" sz="2600">
                <a:latin typeface="Calibri (Body)"/>
              </a:rPr>
              <a:t>Chứng minh tính đúng đắn (</a:t>
            </a:r>
            <a:r>
              <a:rPr lang="en-US" sz="2600">
                <a:latin typeface="Calibri (Body)"/>
              </a:rPr>
              <a:t>các </a:t>
            </a:r>
            <a:r>
              <a:rPr lang="vi-VN" sz="2600">
                <a:latin typeface="Calibri (Body)"/>
              </a:rPr>
              <a:t>định lý về </a:t>
            </a:r>
            <a:r>
              <a:rPr lang="en-US" sz="2600">
                <a:latin typeface="Calibri (Body)"/>
              </a:rPr>
              <a:t>những </a:t>
            </a:r>
            <a:r>
              <a:rPr lang="vi-VN" sz="2600">
                <a:latin typeface="Calibri (Body)"/>
              </a:rPr>
              <a:t>thuộc tính </a:t>
            </a:r>
            <a:r>
              <a:rPr lang="en-US" sz="2600">
                <a:latin typeface="Calibri (Body)"/>
              </a:rPr>
              <a:t>của </a:t>
            </a:r>
            <a:r>
              <a:rPr lang="vi-VN" sz="2600">
                <a:latin typeface="Calibri (Body)"/>
              </a:rPr>
              <a:t>chương trình)</a:t>
            </a:r>
            <a:endParaRPr lang="en-US" sz="2600">
              <a:latin typeface="Calibri (Body)"/>
            </a:endParaRPr>
          </a:p>
          <a:p>
            <a:pPr eaLnBrk="1" hangingPunct="1"/>
            <a:r>
              <a:rPr lang="en-US" sz="2600">
                <a:latin typeface="Calibri (Body)"/>
              </a:rPr>
              <a:t>Xét duyệt mã nguồn (mỗi người xét duyệt mã nguồn của những người khác)</a:t>
            </a:r>
          </a:p>
          <a:p>
            <a:pPr eaLnBrk="1" hangingPunct="1"/>
            <a:r>
              <a:rPr lang="en-US" sz="2600">
                <a:latin typeface="Calibri (Body)"/>
              </a:rPr>
              <a:t>Quy trình phần mềm (đặt cấu trúc vào vòng đời phát triển)</a:t>
            </a:r>
          </a:p>
          <a:p>
            <a:pPr eaLnBrk="1" hangingPunct="1"/>
            <a:r>
              <a:rPr lang="en-US" sz="2600">
                <a:latin typeface="Calibri (Body)"/>
              </a:rPr>
              <a:t>… và nhiều cách khác để tìm ra vấn đề và tăng cường sự tự tin</a:t>
            </a:r>
          </a:p>
        </p:txBody>
      </p:sp>
      <p:sp>
        <p:nvSpPr>
          <p:cNvPr id="5" name="Slide Number Placeholder 4"/>
          <p:cNvSpPr>
            <a:spLocks noGrp="1"/>
          </p:cNvSpPr>
          <p:nvPr>
            <p:ph type="sldNum" sz="quarter" idx="12"/>
          </p:nvPr>
        </p:nvSpPr>
        <p:spPr/>
        <p:txBody>
          <a:bodyPr>
            <a:normAutofit/>
          </a:bodyPr>
          <a:lstStyle/>
          <a:p>
            <a:pPr>
              <a:defRPr/>
            </a:pPr>
            <a:fld id="{CCB540B2-BA7B-4043-B113-006B7E8BABFC}" type="slidenum">
              <a:rPr lang="en-US"/>
              <a:pPr>
                <a:defRPr/>
              </a:pPr>
              <a:t>4</a:t>
            </a:fld>
            <a:endParaRPr lang="en-US"/>
          </a:p>
        </p:txBody>
      </p:sp>
      <p:sp>
        <p:nvSpPr>
          <p:cNvPr id="4" name="TextBox 3"/>
          <p:cNvSpPr txBox="1"/>
          <p:nvPr/>
        </p:nvSpPr>
        <p:spPr>
          <a:xfrm>
            <a:off x="1500193" y="5103037"/>
            <a:ext cx="6143613" cy="873829"/>
          </a:xfrm>
          <a:prstGeom prst="rect">
            <a:avLst/>
          </a:prstGeom>
          <a:gradFill>
            <a:gsLst>
              <a:gs pos="0">
                <a:srgbClr val="FFEFD1"/>
              </a:gs>
              <a:gs pos="64999">
                <a:srgbClr val="F0EBD5"/>
              </a:gs>
              <a:gs pos="100000">
                <a:srgbClr val="D1C39F"/>
              </a:gs>
            </a:gsLst>
            <a:lin ang="5400000" scaled="0"/>
          </a:gradFill>
          <a:ln w="38100">
            <a:solidFill>
              <a:schemeClr val="accent1"/>
            </a:solidFill>
          </a:ln>
        </p:spPr>
        <p:txBody>
          <a:bodyPr wrap="square">
            <a:spAutoFit/>
          </a:bodyPr>
          <a:lstStyle/>
          <a:p>
            <a:pPr algn="ctr">
              <a:defRPr/>
            </a:pPr>
            <a:r>
              <a:rPr lang="en-US" sz="2539" b="1" dirty="0"/>
              <a:t>No single activity or approach</a:t>
            </a:r>
            <a:br>
              <a:rPr lang="en-US" sz="2539" b="1" dirty="0"/>
            </a:br>
            <a:r>
              <a:rPr lang="en-US" sz="2539" b="1" dirty="0"/>
              <a:t>can guarantee software quality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GB" sz="2800"/>
              <a:t>Các ví dụ cho “Examination Judgment Program”</a:t>
            </a:r>
            <a:endParaRPr kumimoji="1" lang="ja-JP" altLang="en-US" sz="2811">
              <a:latin typeface="Helvetica" charset="0"/>
              <a:cs typeface="ＭＳ Ｐゴシック" charset="0"/>
            </a:endParaRPr>
          </a:p>
        </p:txBody>
      </p:sp>
      <p:sp>
        <p:nvSpPr>
          <p:cNvPr id="100355" name="Rectangle 3"/>
          <p:cNvSpPr>
            <a:spLocks noGrp="1" noChangeArrowheads="1"/>
          </p:cNvSpPr>
          <p:nvPr>
            <p:ph idx="1"/>
          </p:nvPr>
        </p:nvSpPr>
        <p:spPr/>
        <p:txBody>
          <a:bodyPr/>
          <a:lstStyle/>
          <a:p>
            <a:pPr>
              <a:buFont typeface="Wingdings" charset="0"/>
              <a:buNone/>
            </a:pPr>
            <a:r>
              <a:rPr lang="en-US" altLang="ja-JP" sz="2811">
                <a:latin typeface="Helvetica" charset="0"/>
                <a:cs typeface="ＭＳ Ｐゴシック" charset="0"/>
              </a:rPr>
              <a:t>Loop test cases of the module are; n = 50.</a:t>
            </a:r>
          </a:p>
          <a:p>
            <a:pPr>
              <a:buFont typeface="Wingdings" charset="0"/>
              <a:buNone/>
            </a:pPr>
            <a:r>
              <a:rPr lang="en-US" altLang="ja-JP" sz="2358">
                <a:latin typeface="Arial" charset="0"/>
                <a:cs typeface="ＭＳ Ｐゴシック" charset="0"/>
              </a:rPr>
              <a:t>“</a:t>
            </a:r>
            <a:r>
              <a:rPr lang="en-US" altLang="ja-JP" sz="2358">
                <a:latin typeface="Helvetica" charset="0"/>
                <a:cs typeface="ＭＳ Ｐゴシック" charset="0"/>
              </a:rPr>
              <a:t>number of students</a:t>
            </a:r>
            <a:r>
              <a:rPr lang="en-US" altLang="ja-JP" sz="2358">
                <a:latin typeface="Arial" charset="0"/>
                <a:cs typeface="ＭＳ Ｐゴシック" charset="0"/>
              </a:rPr>
              <a:t>”</a:t>
            </a:r>
            <a:r>
              <a:rPr lang="en-US" altLang="ja-JP" sz="2358">
                <a:latin typeface="Helvetica" charset="0"/>
                <a:cs typeface="ＭＳ Ｐゴシック" charset="0"/>
              </a:rPr>
              <a:t> = 0,</a:t>
            </a:r>
          </a:p>
          <a:p>
            <a:pPr>
              <a:buFont typeface="Wingdings" charset="0"/>
              <a:buNone/>
            </a:pPr>
            <a:r>
              <a:rPr lang="en-US" altLang="ja-JP" sz="2358">
                <a:latin typeface="Arial" charset="0"/>
                <a:cs typeface="ＭＳ Ｐゴシック" charset="0"/>
              </a:rPr>
              <a:t>“</a:t>
            </a:r>
            <a:r>
              <a:rPr lang="en-US" altLang="ja-JP" sz="2358">
                <a:latin typeface="Helvetica" charset="0"/>
                <a:cs typeface="ＭＳ Ｐゴシック" charset="0"/>
              </a:rPr>
              <a:t>number of students</a:t>
            </a:r>
            <a:r>
              <a:rPr lang="en-US" altLang="ja-JP" sz="2358">
                <a:latin typeface="Arial" charset="0"/>
                <a:cs typeface="ＭＳ Ｐゴシック" charset="0"/>
              </a:rPr>
              <a:t>”</a:t>
            </a:r>
            <a:r>
              <a:rPr lang="en-US" altLang="ja-JP" sz="2358">
                <a:latin typeface="Helvetica" charset="0"/>
                <a:cs typeface="ＭＳ Ｐゴシック" charset="0"/>
              </a:rPr>
              <a:t> = 1,</a:t>
            </a:r>
          </a:p>
          <a:p>
            <a:pPr>
              <a:buFont typeface="Wingdings" charset="0"/>
              <a:buNone/>
            </a:pPr>
            <a:r>
              <a:rPr lang="en-US" altLang="ja-JP" sz="2358">
                <a:latin typeface="Arial" charset="0"/>
                <a:cs typeface="ＭＳ Ｐゴシック" charset="0"/>
              </a:rPr>
              <a:t>“</a:t>
            </a:r>
            <a:r>
              <a:rPr lang="en-US" altLang="ja-JP" sz="2358">
                <a:latin typeface="Helvetica" charset="0"/>
                <a:cs typeface="ＭＳ Ｐゴシック" charset="0"/>
              </a:rPr>
              <a:t>number of students</a:t>
            </a:r>
            <a:r>
              <a:rPr lang="en-US" altLang="ja-JP" sz="2358">
                <a:latin typeface="Arial" charset="0"/>
                <a:cs typeface="ＭＳ Ｐゴシック" charset="0"/>
              </a:rPr>
              <a:t>”</a:t>
            </a:r>
            <a:r>
              <a:rPr lang="en-US" altLang="ja-JP" sz="2358">
                <a:latin typeface="Helvetica" charset="0"/>
                <a:cs typeface="ＭＳ Ｐゴシック" charset="0"/>
              </a:rPr>
              <a:t> = 20,</a:t>
            </a:r>
          </a:p>
          <a:p>
            <a:pPr>
              <a:buFont typeface="Wingdings" charset="0"/>
              <a:buNone/>
            </a:pPr>
            <a:r>
              <a:rPr lang="en-US" altLang="ja-JP" sz="2358">
                <a:latin typeface="Arial" charset="0"/>
                <a:cs typeface="ＭＳ Ｐゴシック" charset="0"/>
              </a:rPr>
              <a:t>“</a:t>
            </a:r>
            <a:r>
              <a:rPr lang="en-US" altLang="ja-JP" sz="2358">
                <a:latin typeface="Helvetica" charset="0"/>
                <a:cs typeface="ＭＳ Ｐゴシック" charset="0"/>
              </a:rPr>
              <a:t>number of students</a:t>
            </a:r>
            <a:r>
              <a:rPr lang="en-US" altLang="ja-JP" sz="2358">
                <a:latin typeface="Arial" charset="0"/>
                <a:cs typeface="ＭＳ Ｐゴシック" charset="0"/>
              </a:rPr>
              <a:t>”</a:t>
            </a:r>
            <a:r>
              <a:rPr lang="en-US" altLang="ja-JP" sz="2358">
                <a:latin typeface="Helvetica" charset="0"/>
                <a:cs typeface="ＭＳ Ｐゴシック" charset="0"/>
              </a:rPr>
              <a:t> = 49,</a:t>
            </a:r>
          </a:p>
          <a:p>
            <a:pPr>
              <a:buFont typeface="Wingdings" charset="0"/>
              <a:buNone/>
            </a:pPr>
            <a:r>
              <a:rPr lang="en-US" altLang="ja-JP" sz="2358">
                <a:latin typeface="Arial" charset="0"/>
                <a:cs typeface="ＭＳ Ｐゴシック" charset="0"/>
              </a:rPr>
              <a:t>“</a:t>
            </a:r>
            <a:r>
              <a:rPr lang="en-US" altLang="ja-JP" sz="2358">
                <a:latin typeface="Helvetica" charset="0"/>
                <a:cs typeface="ＭＳ Ｐゴシック" charset="0"/>
              </a:rPr>
              <a:t>number of students</a:t>
            </a:r>
            <a:r>
              <a:rPr lang="en-US" altLang="ja-JP" sz="2358">
                <a:latin typeface="Arial" charset="0"/>
                <a:cs typeface="ＭＳ Ｐゴシック" charset="0"/>
              </a:rPr>
              <a:t>”</a:t>
            </a:r>
            <a:r>
              <a:rPr lang="en-US" altLang="ja-JP" sz="2358">
                <a:latin typeface="Helvetica" charset="0"/>
                <a:cs typeface="ＭＳ Ｐゴシック" charset="0"/>
              </a:rPr>
              <a:t> = 50,</a:t>
            </a:r>
          </a:p>
          <a:p>
            <a:pPr>
              <a:buFont typeface="Wingdings" charset="0"/>
              <a:buNone/>
            </a:pPr>
            <a:r>
              <a:rPr lang="en-US" altLang="ja-JP" sz="2358">
                <a:latin typeface="Arial" charset="0"/>
                <a:cs typeface="ＭＳ Ｐゴシック" charset="0"/>
              </a:rPr>
              <a:t>“</a:t>
            </a:r>
            <a:r>
              <a:rPr lang="en-US" altLang="ja-JP" sz="2358">
                <a:latin typeface="Helvetica" charset="0"/>
                <a:cs typeface="ＭＳ Ｐゴシック" charset="0"/>
              </a:rPr>
              <a:t>number of students</a:t>
            </a:r>
            <a:r>
              <a:rPr lang="en-US" altLang="ja-JP" sz="2358">
                <a:latin typeface="Arial" charset="0"/>
                <a:cs typeface="ＭＳ Ｐゴシック" charset="0"/>
              </a:rPr>
              <a:t>”</a:t>
            </a:r>
            <a:r>
              <a:rPr lang="en-US" altLang="ja-JP" sz="2358">
                <a:latin typeface="Helvetica" charset="0"/>
                <a:cs typeface="ＭＳ Ｐゴシック" charset="0"/>
              </a:rPr>
              <a:t> = 51 </a:t>
            </a:r>
            <a:r>
              <a:rPr lang="en-US" altLang="ja-JP" sz="2358">
                <a:latin typeface="Helvetica" charset="0"/>
                <a:cs typeface="ＭＳ Ｐゴシック" charset="0"/>
                <a:sym typeface="Wingdings" charset="0"/>
              </a:rPr>
              <a:t> Invalid.</a:t>
            </a:r>
          </a:p>
          <a:p>
            <a:pPr>
              <a:buFont typeface="Wingdings" charset="0"/>
              <a:buNone/>
            </a:pPr>
            <a:endParaRPr lang="en-US" altLang="ja-JP" sz="2358">
              <a:latin typeface="Helvetica" charset="0"/>
              <a:cs typeface="ＭＳ Ｐゴシック" charset="0"/>
            </a:endParaRPr>
          </a:p>
        </p:txBody>
      </p:sp>
      <p:grpSp>
        <p:nvGrpSpPr>
          <p:cNvPr id="43012" name="Group 4"/>
          <p:cNvGrpSpPr>
            <a:grpSpLocks/>
          </p:cNvGrpSpPr>
          <p:nvPr/>
        </p:nvGrpSpPr>
        <p:grpSpPr bwMode="auto">
          <a:xfrm>
            <a:off x="1405345" y="4790598"/>
            <a:ext cx="6333310" cy="525463"/>
            <a:chOff x="703" y="3566"/>
            <a:chExt cx="3992" cy="331"/>
          </a:xfrm>
        </p:grpSpPr>
        <p:sp>
          <p:nvSpPr>
            <p:cNvPr id="100357" name="Line 5"/>
            <p:cNvSpPr>
              <a:spLocks noChangeShapeType="1"/>
            </p:cNvSpPr>
            <p:nvPr/>
          </p:nvSpPr>
          <p:spPr bwMode="auto">
            <a:xfrm>
              <a:off x="703" y="3611"/>
              <a:ext cx="3992" cy="0"/>
            </a:xfrm>
            <a:prstGeom prst="line">
              <a:avLst/>
            </a:prstGeom>
            <a:noFill/>
            <a:ln w="9525">
              <a:solidFill>
                <a:schemeClr val="tx1"/>
              </a:solidFill>
              <a:round/>
              <a:headEnd/>
              <a:tailEnd type="triangle" w="med" len="med"/>
            </a:ln>
            <a:effectLst/>
          </p:spPr>
          <p:txBody>
            <a:bodyPr/>
            <a:lstStyle/>
            <a:p>
              <a:pPr>
                <a:defRPr/>
              </a:pPr>
              <a:endParaRPr lang="en-US" sz="1632">
                <a:latin typeface="Helvetica" pitchFamily="34"/>
                <a:ea typeface="ＭＳ Ｐゴシック" pitchFamily="34" charset="-128"/>
              </a:endParaRPr>
            </a:p>
          </p:txBody>
        </p:sp>
        <p:sp>
          <p:nvSpPr>
            <p:cNvPr id="100358" name="Oval 6"/>
            <p:cNvSpPr>
              <a:spLocks noChangeArrowheads="1"/>
            </p:cNvSpPr>
            <p:nvPr/>
          </p:nvSpPr>
          <p:spPr bwMode="auto">
            <a:xfrm>
              <a:off x="1519" y="3566"/>
              <a:ext cx="91" cy="90"/>
            </a:xfrm>
            <a:prstGeom prst="ellipse">
              <a:avLst/>
            </a:prstGeom>
            <a:solidFill>
              <a:srgbClr val="FE125B"/>
            </a:solidFill>
            <a:ln w="9525">
              <a:solidFill>
                <a:srgbClr val="FE125B"/>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100359" name="Oval 7"/>
            <p:cNvSpPr>
              <a:spLocks noChangeArrowheads="1"/>
            </p:cNvSpPr>
            <p:nvPr/>
          </p:nvSpPr>
          <p:spPr bwMode="auto">
            <a:xfrm>
              <a:off x="1644" y="3566"/>
              <a:ext cx="91" cy="90"/>
            </a:xfrm>
            <a:prstGeom prst="ellipse">
              <a:avLst/>
            </a:prstGeom>
            <a:solidFill>
              <a:schemeClr val="accent1"/>
            </a:solidFill>
            <a:ln w="9525">
              <a:solidFill>
                <a:schemeClr val="tx1"/>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100360" name="Oval 8"/>
            <p:cNvSpPr>
              <a:spLocks noChangeArrowheads="1"/>
            </p:cNvSpPr>
            <p:nvPr/>
          </p:nvSpPr>
          <p:spPr bwMode="auto">
            <a:xfrm>
              <a:off x="2465" y="3572"/>
              <a:ext cx="91" cy="90"/>
            </a:xfrm>
            <a:prstGeom prst="ellipse">
              <a:avLst/>
            </a:prstGeom>
            <a:solidFill>
              <a:schemeClr val="accent1"/>
            </a:solidFill>
            <a:ln w="9525">
              <a:solidFill>
                <a:schemeClr val="tx1"/>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100361" name="Oval 9"/>
            <p:cNvSpPr>
              <a:spLocks noChangeArrowheads="1"/>
            </p:cNvSpPr>
            <p:nvPr/>
          </p:nvSpPr>
          <p:spPr bwMode="auto">
            <a:xfrm>
              <a:off x="3717" y="3567"/>
              <a:ext cx="91" cy="90"/>
            </a:xfrm>
            <a:prstGeom prst="ellipse">
              <a:avLst/>
            </a:prstGeom>
            <a:solidFill>
              <a:schemeClr val="accent1"/>
            </a:solidFill>
            <a:ln w="9525">
              <a:solidFill>
                <a:schemeClr val="tx1"/>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100362" name="Oval 10"/>
            <p:cNvSpPr>
              <a:spLocks noChangeArrowheads="1"/>
            </p:cNvSpPr>
            <p:nvPr/>
          </p:nvSpPr>
          <p:spPr bwMode="auto">
            <a:xfrm>
              <a:off x="3833" y="3566"/>
              <a:ext cx="91" cy="90"/>
            </a:xfrm>
            <a:prstGeom prst="ellipse">
              <a:avLst/>
            </a:prstGeom>
            <a:solidFill>
              <a:schemeClr val="accent1"/>
            </a:solidFill>
            <a:ln w="9525">
              <a:solidFill>
                <a:schemeClr val="tx1"/>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100363" name="Oval 11"/>
            <p:cNvSpPr>
              <a:spLocks noChangeArrowheads="1"/>
            </p:cNvSpPr>
            <p:nvPr/>
          </p:nvSpPr>
          <p:spPr bwMode="auto">
            <a:xfrm>
              <a:off x="3939" y="3567"/>
              <a:ext cx="91" cy="90"/>
            </a:xfrm>
            <a:prstGeom prst="ellipse">
              <a:avLst/>
            </a:prstGeom>
            <a:solidFill>
              <a:srgbClr val="FE125B"/>
            </a:solidFill>
            <a:ln w="9525">
              <a:solidFill>
                <a:srgbClr val="FE125B"/>
              </a:solidFill>
              <a:round/>
              <a:headEnd/>
              <a:tailEnd/>
            </a:ln>
            <a:effectLst/>
          </p:spPr>
          <p:txBody>
            <a:bodyPr wrap="none" anchor="ctr"/>
            <a:lstStyle/>
            <a:p>
              <a:pPr>
                <a:defRPr/>
              </a:pPr>
              <a:endParaRPr lang="en-US" sz="1632">
                <a:latin typeface="Helvetica" pitchFamily="34"/>
                <a:ea typeface="ＭＳ Ｐゴシック" pitchFamily="34" charset="-128"/>
              </a:endParaRPr>
            </a:p>
          </p:txBody>
        </p:sp>
        <p:sp>
          <p:nvSpPr>
            <p:cNvPr id="43020" name="Text Box 12"/>
            <p:cNvSpPr txBox="1">
              <a:spLocks noChangeArrowheads="1"/>
            </p:cNvSpPr>
            <p:nvPr/>
          </p:nvSpPr>
          <p:spPr bwMode="auto">
            <a:xfrm>
              <a:off x="2154" y="3657"/>
              <a:ext cx="137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typical times: m=20</a:t>
              </a:r>
            </a:p>
          </p:txBody>
        </p:sp>
        <p:sp>
          <p:nvSpPr>
            <p:cNvPr id="43021" name="Text Box 13"/>
            <p:cNvSpPr txBox="1">
              <a:spLocks noChangeArrowheads="1"/>
            </p:cNvSpPr>
            <p:nvPr/>
          </p:nvSpPr>
          <p:spPr bwMode="auto">
            <a:xfrm>
              <a:off x="1422" y="3663"/>
              <a:ext cx="19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0</a:t>
              </a:r>
            </a:p>
          </p:txBody>
        </p:sp>
        <p:sp>
          <p:nvSpPr>
            <p:cNvPr id="43022" name="Text Box 14"/>
            <p:cNvSpPr txBox="1">
              <a:spLocks noChangeArrowheads="1"/>
            </p:cNvSpPr>
            <p:nvPr/>
          </p:nvSpPr>
          <p:spPr bwMode="auto">
            <a:xfrm>
              <a:off x="3778" y="3654"/>
              <a:ext cx="19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n</a:t>
              </a:r>
            </a:p>
          </p:txBody>
        </p:sp>
        <p:sp>
          <p:nvSpPr>
            <p:cNvPr id="43023" name="Text Box 15"/>
            <p:cNvSpPr txBox="1">
              <a:spLocks noChangeArrowheads="1"/>
            </p:cNvSpPr>
            <p:nvPr/>
          </p:nvSpPr>
          <p:spPr bwMode="auto">
            <a:xfrm>
              <a:off x="3939" y="3660"/>
              <a:ext cx="36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n+1</a:t>
              </a:r>
            </a:p>
          </p:txBody>
        </p:sp>
        <p:sp>
          <p:nvSpPr>
            <p:cNvPr id="43024" name="Text Box 16"/>
            <p:cNvSpPr txBox="1">
              <a:spLocks noChangeArrowheads="1"/>
            </p:cNvSpPr>
            <p:nvPr/>
          </p:nvSpPr>
          <p:spPr bwMode="auto">
            <a:xfrm>
              <a:off x="1603" y="3663"/>
              <a:ext cx="19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1</a:t>
              </a:r>
            </a:p>
          </p:txBody>
        </p:sp>
        <p:sp>
          <p:nvSpPr>
            <p:cNvPr id="43025" name="Text Box 17"/>
            <p:cNvSpPr txBox="1">
              <a:spLocks noChangeArrowheads="1"/>
            </p:cNvSpPr>
            <p:nvPr/>
          </p:nvSpPr>
          <p:spPr bwMode="auto">
            <a:xfrm>
              <a:off x="3496" y="3658"/>
              <a:ext cx="32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1814">
                  <a:solidFill>
                    <a:schemeClr val="tx1"/>
                  </a:solidFill>
                  <a:latin typeface="Arial" charset="0"/>
                </a:rPr>
                <a:t>n-1</a:t>
              </a:r>
            </a:p>
          </p:txBody>
        </p:sp>
      </p:grpSp>
      <p:sp>
        <p:nvSpPr>
          <p:cNvPr id="2" name="Slide Number Placeholder 1">
            <a:extLst>
              <a:ext uri="{FF2B5EF4-FFF2-40B4-BE49-F238E27FC236}">
                <a16:creationId xmlns:a16="http://schemas.microsoft.com/office/drawing/2014/main" xmlns="" id="{7131D272-EE49-47AB-A3D9-D0E8992459ED}"/>
              </a:ext>
            </a:extLst>
          </p:cNvPr>
          <p:cNvSpPr>
            <a:spLocks noGrp="1"/>
          </p:cNvSpPr>
          <p:nvPr>
            <p:ph type="sldNum" sz="quarter" idx="12"/>
          </p:nvPr>
        </p:nvSpPr>
        <p:spPr/>
        <p:txBody>
          <a:bodyPr/>
          <a:lstStyle/>
          <a:p>
            <a:fld id="{11F88B7E-86B8-4862-842E-2DB840C1EC76}" type="slidenum">
              <a:rPr lang="zh-CN" altLang="en-US" smtClean="0"/>
              <a:t>40</a:t>
            </a:fld>
            <a:endParaRPr lang="zh-CN" altLang="en-US"/>
          </a:p>
        </p:txBody>
      </p:sp>
    </p:spTree>
    <p:extLst>
      <p:ext uri="{BB962C8B-B14F-4D97-AF65-F5344CB8AC3E}">
        <p14:creationId xmlns:p14="http://schemas.microsoft.com/office/powerpoint/2010/main" val="41234399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defRPr/>
            </a:pPr>
            <a:r>
              <a:rPr lang="en-US" altLang="ja-JP" sz="2811">
                <a:latin typeface="Helvetica" pitchFamily="34"/>
                <a:ea typeface="Helvetica" pitchFamily="34"/>
                <a:cs typeface="Helvetica" pitchFamily="34"/>
              </a:rPr>
              <a:t>Cách kiểm thử cấu trúc vòng lặp lồng nhau</a:t>
            </a:r>
            <a:endParaRPr kumimoji="1" lang="ja-JP" altLang="en-US" sz="2811">
              <a:latin typeface="Helvetica" pitchFamily="34"/>
              <a:ea typeface="ＭＳ Ｐゴシック" pitchFamily="34" charset="-128"/>
            </a:endParaRPr>
          </a:p>
        </p:txBody>
      </p:sp>
      <p:sp>
        <p:nvSpPr>
          <p:cNvPr id="5" name="ひし形 4"/>
          <p:cNvSpPr>
            <a:spLocks noChangeArrowheads="1"/>
          </p:cNvSpPr>
          <p:nvPr/>
        </p:nvSpPr>
        <p:spPr bwMode="auto">
          <a:xfrm>
            <a:off x="1675047" y="1789057"/>
            <a:ext cx="1167664" cy="361950"/>
          </a:xfrm>
          <a:prstGeom prst="diamond">
            <a:avLst/>
          </a:prstGeom>
          <a:solidFill>
            <a:srgbClr val="008000"/>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1400" tIns="45700" rIns="91400" bIns="45700" anchor="ctr"/>
          <a:lstStyle/>
          <a:p>
            <a:pPr algn="ctr">
              <a:defRPr/>
            </a:pPr>
            <a:endParaRPr lang="ja-JP" altLang="en-US" sz="1632">
              <a:solidFill>
                <a:schemeClr val="tx2"/>
              </a:solidFill>
              <a:effectLst>
                <a:outerShdw blurRad="38100" dist="38100" dir="2700000" algn="tl">
                  <a:srgbClr val="000000"/>
                </a:outerShdw>
              </a:effectLst>
              <a:latin typeface="Helvetica" pitchFamily="34"/>
              <a:ea typeface="ＭＳ Ｐゴシック" pitchFamily="34" charset="-128"/>
            </a:endParaRPr>
          </a:p>
        </p:txBody>
      </p:sp>
      <p:cxnSp>
        <p:nvCxnSpPr>
          <p:cNvPr id="44036" name="直線矢印コネクタ 6"/>
          <p:cNvCxnSpPr>
            <a:cxnSpLocks noChangeShapeType="1"/>
            <a:endCxn id="5" idx="0"/>
          </p:cNvCxnSpPr>
          <p:nvPr/>
        </p:nvCxnSpPr>
        <p:spPr bwMode="auto">
          <a:xfrm>
            <a:off x="2250949" y="1501720"/>
            <a:ext cx="7932" cy="274637"/>
          </a:xfrm>
          <a:prstGeom prst="straightConnector1">
            <a:avLst/>
          </a:prstGeom>
          <a:ln>
            <a:headEn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8" name="正方形/長方形 7"/>
          <p:cNvSpPr/>
          <p:nvPr/>
        </p:nvSpPr>
        <p:spPr>
          <a:xfrm>
            <a:off x="1543368" y="1212794"/>
            <a:ext cx="1400880" cy="2667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1400" tIns="45700" rIns="91400" bIns="45700" anchor="ctr"/>
          <a:lstStyle/>
          <a:p>
            <a:pPr algn="ctr">
              <a:defRPr/>
            </a:pPr>
            <a:endParaRPr lang="en-US" altLang="ja-JP" sz="1995">
              <a:solidFill>
                <a:schemeClr val="tx2"/>
              </a:solidFill>
              <a:effectLst>
                <a:outerShdw blurRad="38100" dist="38100" dir="2700000" algn="tl">
                  <a:srgbClr val="000000"/>
                </a:outerShdw>
              </a:effectLst>
              <a:latin typeface="Helvetica" pitchFamily="34"/>
              <a:ea typeface="ＭＳ Ｐゴシック" pitchFamily="34" charset="-128"/>
            </a:endParaRPr>
          </a:p>
        </p:txBody>
      </p:sp>
      <p:cxnSp>
        <p:nvCxnSpPr>
          <p:cNvPr id="44038" name="直線矢印コネクタ 11"/>
          <p:cNvCxnSpPr>
            <a:cxnSpLocks noChangeShapeType="1"/>
          </p:cNvCxnSpPr>
          <p:nvPr/>
        </p:nvCxnSpPr>
        <p:spPr bwMode="auto">
          <a:xfrm>
            <a:off x="2249361" y="5164081"/>
            <a:ext cx="0" cy="215900"/>
          </a:xfrm>
          <a:prstGeom prst="straightConnector1">
            <a:avLst/>
          </a:prstGeom>
          <a:ln>
            <a:headEn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13" name="直線コネクタ 12"/>
          <p:cNvCxnSpPr/>
          <p:nvPr/>
        </p:nvCxnSpPr>
        <p:spPr>
          <a:xfrm flipV="1">
            <a:off x="3686730" y="1979557"/>
            <a:ext cx="3173" cy="3194050"/>
          </a:xfrm>
          <a:prstGeom prst="line">
            <a:avLst/>
          </a:prstGeom>
          <a:ln/>
        </p:spPr>
        <p:style>
          <a:lnRef idx="2">
            <a:schemeClr val="accent2">
              <a:shade val="50000"/>
            </a:schemeClr>
          </a:lnRef>
          <a:fillRef idx="1">
            <a:schemeClr val="accent2"/>
          </a:fillRef>
          <a:effectRef idx="0">
            <a:schemeClr val="accent2"/>
          </a:effectRef>
          <a:fontRef idx="minor">
            <a:schemeClr val="lt1"/>
          </a:fontRef>
        </p:style>
      </p:cxnSp>
      <p:sp>
        <p:nvSpPr>
          <p:cNvPr id="44040" name="正方形/長方形 16"/>
          <p:cNvSpPr>
            <a:spLocks noChangeArrowheads="1"/>
          </p:cNvSpPr>
          <p:nvPr/>
        </p:nvSpPr>
        <p:spPr bwMode="auto">
          <a:xfrm>
            <a:off x="1675047" y="3235270"/>
            <a:ext cx="1150214" cy="282575"/>
          </a:xfrm>
          <a:prstGeom prst="rect">
            <a:avLst/>
          </a:prstGeom>
          <a:solidFill>
            <a:srgbClr val="0000FF"/>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1400" tIns="45700" rIns="91400" bIns="45700" anchor="ctr"/>
          <a:lstStyle/>
          <a:p>
            <a:pPr algn="ctr"/>
            <a:endParaRPr lang="en-US" altLang="ja-JP" sz="1995">
              <a:solidFill>
                <a:srgbClr val="FFFFFF"/>
              </a:solidFill>
              <a:latin typeface="Verdana" charset="0"/>
            </a:endParaRPr>
          </a:p>
        </p:txBody>
      </p:sp>
      <p:cxnSp>
        <p:nvCxnSpPr>
          <p:cNvPr id="18" name="直線矢印コネクタ 17"/>
          <p:cNvCxnSpPr/>
          <p:nvPr/>
        </p:nvCxnSpPr>
        <p:spPr>
          <a:xfrm rot="5400000">
            <a:off x="2129504" y="1097701"/>
            <a:ext cx="244475" cy="1586"/>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46" name="直線コネクタ 45"/>
          <p:cNvCxnSpPr/>
          <p:nvPr/>
        </p:nvCxnSpPr>
        <p:spPr>
          <a:xfrm rot="5400000">
            <a:off x="1744061" y="3231618"/>
            <a:ext cx="0" cy="1004254"/>
          </a:xfrm>
          <a:prstGeom prst="line">
            <a:avLst/>
          </a:prstGeom>
          <a:ln>
            <a:solidFill>
              <a:srgbClr val="0000FF"/>
            </a:solidFill>
          </a:ln>
        </p:spPr>
        <p:style>
          <a:lnRef idx="2">
            <a:schemeClr val="accent2">
              <a:shade val="50000"/>
            </a:schemeClr>
          </a:lnRef>
          <a:fillRef idx="1">
            <a:schemeClr val="accent2"/>
          </a:fillRef>
          <a:effectRef idx="0">
            <a:schemeClr val="accent2"/>
          </a:effectRef>
          <a:fontRef idx="minor">
            <a:schemeClr val="lt1"/>
          </a:fontRef>
        </p:style>
      </p:cxnSp>
      <p:cxnSp>
        <p:nvCxnSpPr>
          <p:cNvPr id="44043" name="直線矢印コネクタ 69"/>
          <p:cNvCxnSpPr>
            <a:cxnSpLocks noChangeShapeType="1"/>
            <a:stCxn id="5" idx="2"/>
          </p:cNvCxnSpPr>
          <p:nvPr/>
        </p:nvCxnSpPr>
        <p:spPr bwMode="auto">
          <a:xfrm flipH="1">
            <a:off x="2252534" y="2163706"/>
            <a:ext cx="6346" cy="490538"/>
          </a:xfrm>
          <a:prstGeom prst="straightConnector1">
            <a:avLst/>
          </a:prstGeom>
          <a:ln>
            <a:headEnd/>
            <a:tailEnd type="arrow" w="med" len="med"/>
          </a:ln>
        </p:spPr>
        <p:style>
          <a:lnRef idx="2">
            <a:schemeClr val="accent2">
              <a:shade val="50000"/>
            </a:schemeClr>
          </a:lnRef>
          <a:fillRef idx="1">
            <a:schemeClr val="accent2"/>
          </a:fillRef>
          <a:effectRef idx="0">
            <a:schemeClr val="accent2"/>
          </a:effectRef>
          <a:fontRef idx="minor">
            <a:schemeClr val="lt1"/>
          </a:fontRef>
        </p:style>
      </p:cxnSp>
      <p:cxnSp>
        <p:nvCxnSpPr>
          <p:cNvPr id="83" name="直線矢印コネクタ 82"/>
          <p:cNvCxnSpPr>
            <a:stCxn id="6" idx="3"/>
            <a:endCxn id="44040" idx="0"/>
          </p:cNvCxnSpPr>
          <p:nvPr/>
        </p:nvCxnSpPr>
        <p:spPr>
          <a:xfrm>
            <a:off x="451856" y="1644594"/>
            <a:ext cx="1799091" cy="0"/>
          </a:xfrm>
          <a:prstGeom prst="straightConnector1">
            <a:avLst/>
          </a:prstGeom>
          <a:ln>
            <a:solidFill>
              <a:srgbClr val="008000"/>
            </a:solidFill>
            <a:tailEnd type="arrow"/>
          </a:ln>
        </p:spPr>
        <p:style>
          <a:lnRef idx="2">
            <a:schemeClr val="accent2">
              <a:shade val="50000"/>
            </a:schemeClr>
          </a:lnRef>
          <a:fillRef idx="1">
            <a:schemeClr val="accent2"/>
          </a:fillRef>
          <a:effectRef idx="0">
            <a:schemeClr val="accent2"/>
          </a:effectRef>
          <a:fontRef idx="minor">
            <a:schemeClr val="lt1"/>
          </a:fontRef>
        </p:style>
      </p:cxnSp>
      <p:sp>
        <p:nvSpPr>
          <p:cNvPr id="101400" name="Line 24"/>
          <p:cNvSpPr>
            <a:spLocks noChangeShapeType="1"/>
          </p:cNvSpPr>
          <p:nvPr/>
        </p:nvSpPr>
        <p:spPr bwMode="auto">
          <a:xfrm flipH="1">
            <a:off x="451858" y="1644595"/>
            <a:ext cx="1586" cy="3241675"/>
          </a:xfrm>
          <a:prstGeom prst="line">
            <a:avLst/>
          </a:prstGeom>
          <a:ln>
            <a:solidFill>
              <a:srgbClr val="008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cxnSp>
        <p:nvCxnSpPr>
          <p:cNvPr id="44046" name="直線矢印コネクタ 69"/>
          <p:cNvCxnSpPr>
            <a:cxnSpLocks noChangeShapeType="1"/>
          </p:cNvCxnSpPr>
          <p:nvPr/>
        </p:nvCxnSpPr>
        <p:spPr bwMode="auto">
          <a:xfrm>
            <a:off x="1241934" y="2365320"/>
            <a:ext cx="1012188" cy="3175"/>
          </a:xfrm>
          <a:prstGeom prst="straightConnector1">
            <a:avLst/>
          </a:prstGeom>
          <a:ln>
            <a:solidFill>
              <a:srgbClr val="0000FF"/>
            </a:solidFill>
            <a:headEnd/>
            <a:tailEnd type="arrow" w="med" len="med"/>
          </a:ln>
        </p:spPr>
        <p:style>
          <a:lnRef idx="2">
            <a:schemeClr val="accent2">
              <a:shade val="50000"/>
            </a:schemeClr>
          </a:lnRef>
          <a:fillRef idx="1">
            <a:schemeClr val="accent2"/>
          </a:fillRef>
          <a:effectRef idx="0">
            <a:schemeClr val="accent2"/>
          </a:effectRef>
          <a:fontRef idx="minor">
            <a:schemeClr val="lt1"/>
          </a:fontRef>
        </p:style>
      </p:cxnSp>
      <p:sp>
        <p:nvSpPr>
          <p:cNvPr id="3" name="ひし形 4"/>
          <p:cNvSpPr>
            <a:spLocks noChangeArrowheads="1"/>
          </p:cNvSpPr>
          <p:nvPr/>
        </p:nvSpPr>
        <p:spPr bwMode="auto">
          <a:xfrm>
            <a:off x="1675047" y="2652656"/>
            <a:ext cx="1167664" cy="361950"/>
          </a:xfrm>
          <a:prstGeom prst="diamond">
            <a:avLst/>
          </a:prstGeom>
          <a:solidFill>
            <a:srgbClr val="0000FF"/>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1400" tIns="45700" rIns="91400" bIns="45700" anchor="ctr"/>
          <a:lstStyle/>
          <a:p>
            <a:pPr algn="ctr">
              <a:defRPr/>
            </a:pPr>
            <a:endParaRPr lang="ja-JP" altLang="en-US" sz="1632">
              <a:solidFill>
                <a:schemeClr val="tx2"/>
              </a:solidFill>
              <a:effectLst>
                <a:outerShdw blurRad="38100" dist="38100" dir="2700000" algn="tl">
                  <a:srgbClr val="000000"/>
                </a:outerShdw>
              </a:effectLst>
              <a:latin typeface="Helvetica" pitchFamily="34"/>
              <a:ea typeface="ＭＳ Ｐゴシック" pitchFamily="34" charset="-128"/>
            </a:endParaRPr>
          </a:p>
        </p:txBody>
      </p:sp>
      <p:sp>
        <p:nvSpPr>
          <p:cNvPr id="101404" name="Line 28"/>
          <p:cNvSpPr>
            <a:spLocks noChangeShapeType="1"/>
          </p:cNvSpPr>
          <p:nvPr/>
        </p:nvSpPr>
        <p:spPr bwMode="auto">
          <a:xfrm>
            <a:off x="2250948" y="3013019"/>
            <a:ext cx="0" cy="215900"/>
          </a:xfrm>
          <a:prstGeom prst="line">
            <a:avLst/>
          </a:prstGeom>
          <a:ln>
            <a:headEnd/>
            <a:tailEnd type="arrow" w="med" len="me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101405" name="Line 29"/>
          <p:cNvSpPr>
            <a:spLocks noChangeShapeType="1"/>
          </p:cNvSpPr>
          <p:nvPr/>
        </p:nvSpPr>
        <p:spPr bwMode="auto">
          <a:xfrm>
            <a:off x="2853818" y="1966856"/>
            <a:ext cx="837672"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ea typeface="ＭＳ Ｐゴシック" pitchFamily="34" charset="-128"/>
            </a:endParaRPr>
          </a:p>
        </p:txBody>
      </p:sp>
      <p:sp>
        <p:nvSpPr>
          <p:cNvPr id="101406" name="Line 30"/>
          <p:cNvSpPr>
            <a:spLocks noChangeShapeType="1"/>
          </p:cNvSpPr>
          <p:nvPr/>
        </p:nvSpPr>
        <p:spPr bwMode="auto">
          <a:xfrm>
            <a:off x="2250948" y="3517844"/>
            <a:ext cx="0" cy="21590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101407" name="Line 31"/>
          <p:cNvSpPr>
            <a:spLocks noChangeShapeType="1"/>
          </p:cNvSpPr>
          <p:nvPr/>
        </p:nvSpPr>
        <p:spPr bwMode="auto">
          <a:xfrm>
            <a:off x="1241933" y="2365320"/>
            <a:ext cx="0" cy="1368425"/>
          </a:xfrm>
          <a:prstGeom prst="line">
            <a:avLst/>
          </a:prstGeom>
          <a:ln>
            <a:solidFill>
              <a:srgbClr val="0000FF"/>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101408" name="Line 32"/>
          <p:cNvSpPr>
            <a:spLocks noChangeShapeType="1"/>
          </p:cNvSpPr>
          <p:nvPr/>
        </p:nvSpPr>
        <p:spPr bwMode="auto">
          <a:xfrm flipV="1">
            <a:off x="2820501" y="2828870"/>
            <a:ext cx="290330" cy="1587"/>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ea typeface="ＭＳ Ｐゴシック" pitchFamily="34" charset="-128"/>
            </a:endParaRPr>
          </a:p>
        </p:txBody>
      </p:sp>
      <p:sp>
        <p:nvSpPr>
          <p:cNvPr id="101410" name="Line 34"/>
          <p:cNvSpPr>
            <a:spLocks noChangeShapeType="1"/>
          </p:cNvSpPr>
          <p:nvPr/>
        </p:nvSpPr>
        <p:spPr bwMode="auto">
          <a:xfrm flipH="1">
            <a:off x="2247775" y="3949645"/>
            <a:ext cx="1586" cy="352425"/>
          </a:xfrm>
          <a:prstGeom prst="line">
            <a:avLst/>
          </a:prstGeom>
          <a:ln>
            <a:headEnd/>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101411" name="Line 35"/>
          <p:cNvSpPr>
            <a:spLocks noChangeShapeType="1"/>
          </p:cNvSpPr>
          <p:nvPr/>
        </p:nvSpPr>
        <p:spPr bwMode="auto">
          <a:xfrm flipH="1">
            <a:off x="3114004" y="2836807"/>
            <a:ext cx="0" cy="1112838"/>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ea typeface="ＭＳ Ｐゴシック" pitchFamily="34" charset="-128"/>
            </a:endParaRPr>
          </a:p>
        </p:txBody>
      </p:sp>
      <p:sp>
        <p:nvSpPr>
          <p:cNvPr id="101412" name="Line 36"/>
          <p:cNvSpPr>
            <a:spLocks noChangeShapeType="1"/>
          </p:cNvSpPr>
          <p:nvPr/>
        </p:nvSpPr>
        <p:spPr bwMode="auto">
          <a:xfrm>
            <a:off x="2250948" y="3949644"/>
            <a:ext cx="863056"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44056" name="正方形/長方形 16"/>
          <p:cNvSpPr>
            <a:spLocks noChangeArrowheads="1"/>
          </p:cNvSpPr>
          <p:nvPr/>
        </p:nvSpPr>
        <p:spPr bwMode="auto">
          <a:xfrm>
            <a:off x="1662355" y="4302070"/>
            <a:ext cx="1150214" cy="282575"/>
          </a:xfrm>
          <a:prstGeom prst="rect">
            <a:avLst/>
          </a:prstGeom>
          <a:solidFill>
            <a:srgbClr val="008000"/>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1400" tIns="45700" rIns="91400" bIns="45700" anchor="ctr"/>
          <a:lstStyle/>
          <a:p>
            <a:pPr algn="ctr"/>
            <a:endParaRPr lang="en-US" altLang="ja-JP" sz="1995">
              <a:solidFill>
                <a:srgbClr val="FFFFFF"/>
              </a:solidFill>
              <a:latin typeface="Verdana" charset="0"/>
            </a:endParaRPr>
          </a:p>
        </p:txBody>
      </p:sp>
      <p:sp>
        <p:nvSpPr>
          <p:cNvPr id="101414" name="Line 38"/>
          <p:cNvSpPr>
            <a:spLocks noChangeShapeType="1"/>
          </p:cNvSpPr>
          <p:nvPr/>
        </p:nvSpPr>
        <p:spPr bwMode="auto">
          <a:xfrm>
            <a:off x="451856" y="4886269"/>
            <a:ext cx="1799091" cy="0"/>
          </a:xfrm>
          <a:prstGeom prst="line">
            <a:avLst/>
          </a:prstGeom>
          <a:ln>
            <a:solidFill>
              <a:srgbClr val="008000"/>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101415" name="Line 39"/>
          <p:cNvSpPr>
            <a:spLocks noChangeShapeType="1"/>
          </p:cNvSpPr>
          <p:nvPr/>
        </p:nvSpPr>
        <p:spPr bwMode="auto">
          <a:xfrm>
            <a:off x="2250948" y="4597345"/>
            <a:ext cx="0" cy="288925"/>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6" name="正方形/長方形 7"/>
          <p:cNvSpPr/>
          <p:nvPr/>
        </p:nvSpPr>
        <p:spPr>
          <a:xfrm>
            <a:off x="1530677" y="5389506"/>
            <a:ext cx="1400880" cy="28733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1400" tIns="45700" rIns="91400" bIns="45700" anchor="ctr"/>
          <a:lstStyle/>
          <a:p>
            <a:pPr algn="ctr">
              <a:defRPr/>
            </a:pPr>
            <a:endParaRPr lang="en-US" altLang="ja-JP" sz="1995">
              <a:solidFill>
                <a:schemeClr val="tx2"/>
              </a:solidFill>
              <a:effectLst>
                <a:outerShdw blurRad="38100" dist="38100" dir="2700000" algn="tl">
                  <a:srgbClr val="000000"/>
                </a:outerShdw>
              </a:effectLst>
              <a:latin typeface="Helvetica" pitchFamily="34"/>
              <a:ea typeface="ＭＳ Ｐゴシック" pitchFamily="34" charset="-128"/>
            </a:endParaRPr>
          </a:p>
        </p:txBody>
      </p:sp>
      <p:sp>
        <p:nvSpPr>
          <p:cNvPr id="101417" name="Line 41"/>
          <p:cNvSpPr>
            <a:spLocks noChangeShapeType="1"/>
          </p:cNvSpPr>
          <p:nvPr/>
        </p:nvSpPr>
        <p:spPr bwMode="auto">
          <a:xfrm>
            <a:off x="2250948" y="5173606"/>
            <a:ext cx="1438955" cy="0"/>
          </a:xfrm>
          <a:prstGeom prst="lin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101418" name="Line 42"/>
          <p:cNvSpPr>
            <a:spLocks noChangeShapeType="1"/>
          </p:cNvSpPr>
          <p:nvPr/>
        </p:nvSpPr>
        <p:spPr bwMode="auto">
          <a:xfrm>
            <a:off x="2250948" y="5678432"/>
            <a:ext cx="0" cy="215900"/>
          </a:xfrm>
          <a:prstGeom prst="line">
            <a:avLst/>
          </a:prstGeom>
          <a:ln>
            <a:headEnd/>
            <a:tailEnd type="triangle" w="med" len="med"/>
          </a:ln>
        </p:spPr>
        <p:style>
          <a:lnRef idx="2">
            <a:schemeClr val="accent2">
              <a:shade val="50000"/>
            </a:schemeClr>
          </a:lnRef>
          <a:fillRef idx="1">
            <a:schemeClr val="accent2"/>
          </a:fillRef>
          <a:effectRef idx="0">
            <a:schemeClr val="accent2"/>
          </a:effectRef>
          <a:fontRef idx="minor">
            <a:schemeClr val="lt1"/>
          </a:fontRef>
        </p:style>
        <p:txBody>
          <a:bodyPr wrap="none" lIns="89961" tIns="46780" rIns="89961" bIns="46780" anchor="ctr"/>
          <a:lstStyle/>
          <a:p>
            <a:pPr>
              <a:defRPr/>
            </a:pPr>
            <a:endParaRPr lang="en-US" sz="1632">
              <a:latin typeface="Helvetica" pitchFamily="34"/>
              <a:ea typeface="ＭＳ Ｐゴシック" pitchFamily="34" charset="-128"/>
            </a:endParaRPr>
          </a:p>
        </p:txBody>
      </p:sp>
      <p:sp>
        <p:nvSpPr>
          <p:cNvPr id="101419" name="Text Box 43"/>
          <p:cNvSpPr txBox="1">
            <a:spLocks noChangeArrowheads="1"/>
          </p:cNvSpPr>
          <p:nvPr/>
        </p:nvSpPr>
        <p:spPr bwMode="auto">
          <a:xfrm>
            <a:off x="4356236" y="1916114"/>
            <a:ext cx="4264513" cy="1448691"/>
          </a:xfrm>
          <a:prstGeom prst="rect">
            <a:avLst/>
          </a:prstGeom>
          <a:noFill/>
          <a:ln w="9525">
            <a:noFill/>
            <a:miter lim="800000"/>
            <a:headEnd/>
            <a:tailEnd/>
          </a:ln>
          <a:effectLst/>
        </p:spPr>
        <p:txBody>
          <a:bodyPr lIns="89961" tIns="46780" rIns="89961" bIns="4678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en-US" altLang="ja-JP" sz="2200">
                <a:solidFill>
                  <a:srgbClr val="0000FF"/>
                </a:solidFill>
                <a:latin typeface="Calibri (Body)"/>
              </a:rPr>
              <a:t>Đầu tiên</a:t>
            </a:r>
            <a:r>
              <a:rPr lang="vi-VN" altLang="ja-JP" sz="2200">
                <a:solidFill>
                  <a:srgbClr val="0000FF"/>
                </a:solidFill>
                <a:latin typeface="Calibri (Body)"/>
              </a:rPr>
              <a:t>, số điều khiển của vòng lặp đầu tiên được xác định ở </a:t>
            </a:r>
            <a:r>
              <a:rPr lang="en-US" altLang="ja-JP" sz="2200">
                <a:solidFill>
                  <a:srgbClr val="0000FF"/>
                </a:solidFill>
                <a:latin typeface="Calibri (Body)"/>
              </a:rPr>
              <a:t>giá trị</a:t>
            </a:r>
            <a:r>
              <a:rPr lang="vi-VN" altLang="ja-JP" sz="2200">
                <a:solidFill>
                  <a:srgbClr val="0000FF"/>
                </a:solidFill>
                <a:latin typeface="Calibri (Body)"/>
              </a:rPr>
              <a:t> </a:t>
            </a:r>
            <a:r>
              <a:rPr lang="en-US" altLang="ja-JP" sz="2200">
                <a:solidFill>
                  <a:srgbClr val="0000FF"/>
                </a:solidFill>
                <a:latin typeface="Calibri (Body)"/>
              </a:rPr>
              <a:t>cụ thể </a:t>
            </a:r>
            <a:r>
              <a:rPr lang="vi-VN" altLang="ja-JP" sz="2200">
                <a:solidFill>
                  <a:srgbClr val="0000FF"/>
                </a:solidFill>
                <a:latin typeface="Calibri (Body)"/>
              </a:rPr>
              <a:t>và vòng lặp thứ hai được thử nghiệm như một vòng lặp đơn giản.</a:t>
            </a:r>
            <a:endParaRPr lang="en-US" altLang="ja-JP" sz="2200">
              <a:solidFill>
                <a:srgbClr val="0000FF"/>
              </a:solidFill>
              <a:latin typeface="Calibri (Body)"/>
            </a:endParaRPr>
          </a:p>
        </p:txBody>
      </p:sp>
      <p:sp>
        <p:nvSpPr>
          <p:cNvPr id="101420" name="Text Box 44"/>
          <p:cNvSpPr txBox="1">
            <a:spLocks noChangeArrowheads="1"/>
          </p:cNvSpPr>
          <p:nvPr/>
        </p:nvSpPr>
        <p:spPr bwMode="auto">
          <a:xfrm>
            <a:off x="4367338" y="3733744"/>
            <a:ext cx="4264513" cy="1787245"/>
          </a:xfrm>
          <a:prstGeom prst="rect">
            <a:avLst/>
          </a:prstGeom>
          <a:noFill/>
          <a:ln w="9525">
            <a:noFill/>
            <a:miter lim="800000"/>
            <a:headEnd/>
            <a:tailEnd/>
          </a:ln>
          <a:effectLst/>
        </p:spPr>
        <p:txBody>
          <a:bodyPr lIns="89961" tIns="46780" rIns="89961" bIns="46780">
            <a:spAutoFit/>
          </a:bodyPr>
          <a:lstStyle>
            <a:lvl1pPr eaLnBrk="0" hangingPunct="0">
              <a:defRPr kumimoji="1" sz="1600">
                <a:solidFill>
                  <a:srgbClr val="FFFF9E"/>
                </a:solidFill>
                <a:latin typeface="Helvetica" charset="0"/>
                <a:ea typeface="ＭＳ Ｐゴシック" charset="0"/>
                <a:cs typeface="ＭＳ Ｐゴシック" charset="0"/>
              </a:defRPr>
            </a:lvl1pPr>
            <a:lvl2pPr marL="742950" indent="-285750" eaLnBrk="0" hangingPunct="0">
              <a:defRPr kumimoji="1" sz="1600">
                <a:solidFill>
                  <a:srgbClr val="FFFF9E"/>
                </a:solidFill>
                <a:latin typeface="Helvetica" charset="0"/>
                <a:ea typeface="ＭＳ Ｐゴシック" charset="0"/>
              </a:defRPr>
            </a:lvl2pPr>
            <a:lvl3pPr marL="1143000" indent="-228600" eaLnBrk="0" hangingPunct="0">
              <a:defRPr kumimoji="1" sz="1600">
                <a:solidFill>
                  <a:srgbClr val="FFFF9E"/>
                </a:solidFill>
                <a:latin typeface="Helvetica" charset="0"/>
                <a:ea typeface="ＭＳ Ｐゴシック" charset="0"/>
              </a:defRPr>
            </a:lvl3pPr>
            <a:lvl4pPr marL="1600200" indent="-228600" eaLnBrk="0" hangingPunct="0">
              <a:defRPr kumimoji="1" sz="1600">
                <a:solidFill>
                  <a:srgbClr val="FFFF9E"/>
                </a:solidFill>
                <a:latin typeface="Helvetica" charset="0"/>
                <a:ea typeface="ＭＳ Ｐゴシック" charset="0"/>
              </a:defRPr>
            </a:lvl4pPr>
            <a:lvl5pPr marL="2057400" indent="-228600" eaLnBrk="0" hangingPunct="0">
              <a:defRPr kumimoji="1" sz="1600">
                <a:solidFill>
                  <a:srgbClr val="FFFF9E"/>
                </a:solidFill>
                <a:latin typeface="Helvetica" charset="0"/>
                <a:ea typeface="ＭＳ Ｐゴシック" charset="0"/>
              </a:defRPr>
            </a:lvl5pPr>
            <a:lvl6pPr marL="2514600" indent="-228600" eaLnBrk="0" fontAlgn="base" hangingPunct="0">
              <a:spcBef>
                <a:spcPct val="0"/>
              </a:spcBef>
              <a:spcAft>
                <a:spcPct val="0"/>
              </a:spcAft>
              <a:defRPr kumimoji="1" sz="1600">
                <a:solidFill>
                  <a:srgbClr val="FFFF9E"/>
                </a:solidFill>
                <a:latin typeface="Helvetica" charset="0"/>
                <a:ea typeface="ＭＳ Ｐゴシック" charset="0"/>
              </a:defRPr>
            </a:lvl6pPr>
            <a:lvl7pPr marL="2971800" indent="-228600" eaLnBrk="0" fontAlgn="base" hangingPunct="0">
              <a:spcBef>
                <a:spcPct val="0"/>
              </a:spcBef>
              <a:spcAft>
                <a:spcPct val="0"/>
              </a:spcAft>
              <a:defRPr kumimoji="1" sz="1600">
                <a:solidFill>
                  <a:srgbClr val="FFFF9E"/>
                </a:solidFill>
                <a:latin typeface="Helvetica" charset="0"/>
                <a:ea typeface="ＭＳ Ｐゴシック" charset="0"/>
              </a:defRPr>
            </a:lvl7pPr>
            <a:lvl8pPr marL="3429000" indent="-228600" eaLnBrk="0" fontAlgn="base" hangingPunct="0">
              <a:spcBef>
                <a:spcPct val="0"/>
              </a:spcBef>
              <a:spcAft>
                <a:spcPct val="0"/>
              </a:spcAft>
              <a:defRPr kumimoji="1" sz="1600">
                <a:solidFill>
                  <a:srgbClr val="FFFF9E"/>
                </a:solidFill>
                <a:latin typeface="Helvetica" charset="0"/>
                <a:ea typeface="ＭＳ Ｐゴシック" charset="0"/>
              </a:defRPr>
            </a:lvl8pPr>
            <a:lvl9pPr marL="3886200" indent="-228600" eaLnBrk="0" fontAlgn="base" hangingPunct="0">
              <a:spcBef>
                <a:spcPct val="0"/>
              </a:spcBef>
              <a:spcAft>
                <a:spcPct val="0"/>
              </a:spcAft>
              <a:defRPr kumimoji="1" sz="1600">
                <a:solidFill>
                  <a:srgbClr val="FFFF9E"/>
                </a:solidFill>
                <a:latin typeface="Helvetica" charset="0"/>
                <a:ea typeface="ＭＳ Ｐゴシック" charset="0"/>
              </a:defRPr>
            </a:lvl9pPr>
          </a:lstStyle>
          <a:p>
            <a:pPr eaLnBrk="1" hangingPunct="1"/>
            <a:r>
              <a:rPr lang="vi-VN" altLang="ja-JP" sz="2200">
                <a:solidFill>
                  <a:srgbClr val="008000"/>
                </a:solidFill>
                <a:latin typeface="Calibri (Body)"/>
              </a:rPr>
              <a:t>Tiếp theo, số điều khiển của vòng lặp thứ hai được xác định ở </a:t>
            </a:r>
            <a:r>
              <a:rPr lang="en-US" altLang="ja-JP" sz="2200">
                <a:solidFill>
                  <a:srgbClr val="008000"/>
                </a:solidFill>
                <a:latin typeface="Calibri (Body)"/>
              </a:rPr>
              <a:t>giá trị</a:t>
            </a:r>
            <a:r>
              <a:rPr lang="vi-VN" altLang="ja-JP" sz="2200">
                <a:solidFill>
                  <a:srgbClr val="008000"/>
                </a:solidFill>
                <a:latin typeface="Calibri (Body)"/>
              </a:rPr>
              <a:t> điển hình và vòng lặp đầu tiên được thử nghiệm như một vòng lặp đơn giản.</a:t>
            </a:r>
            <a:endParaRPr lang="en-US" altLang="ja-JP" sz="2200">
              <a:solidFill>
                <a:srgbClr val="008000"/>
              </a:solidFill>
              <a:latin typeface="Calibri (Body)"/>
            </a:endParaRPr>
          </a:p>
        </p:txBody>
      </p:sp>
      <p:sp>
        <p:nvSpPr>
          <p:cNvPr id="2" name="Slide Number Placeholder 1">
            <a:extLst>
              <a:ext uri="{FF2B5EF4-FFF2-40B4-BE49-F238E27FC236}">
                <a16:creationId xmlns:a16="http://schemas.microsoft.com/office/drawing/2014/main" xmlns="" id="{273430C8-16CA-467E-977A-293519944F78}"/>
              </a:ext>
            </a:extLst>
          </p:cNvPr>
          <p:cNvSpPr>
            <a:spLocks noGrp="1"/>
          </p:cNvSpPr>
          <p:nvPr>
            <p:ph type="sldNum" sz="quarter" idx="12"/>
          </p:nvPr>
        </p:nvSpPr>
        <p:spPr/>
        <p:txBody>
          <a:bodyPr/>
          <a:lstStyle/>
          <a:p>
            <a:fld id="{11F88B7E-86B8-4862-842E-2DB840C1EC76}" type="slidenum">
              <a:rPr lang="zh-CN" altLang="en-US" smtClean="0"/>
              <a:t>41</a:t>
            </a:fld>
            <a:endParaRPr lang="zh-CN" altLang="en-US"/>
          </a:p>
        </p:txBody>
      </p:sp>
    </p:spTree>
    <p:extLst>
      <p:ext uri="{BB962C8B-B14F-4D97-AF65-F5344CB8AC3E}">
        <p14:creationId xmlns:p14="http://schemas.microsoft.com/office/powerpoint/2010/main" val="31696891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r>
              <a:rPr lang="en-US" altLang="ja-JP" sz="3627"/>
              <a:t>2.4. Kết hợp Black/White Box test</a:t>
            </a:r>
            <a:endParaRPr lang="ja-JP" altLang="en-US" sz="3627"/>
          </a:p>
        </p:txBody>
      </p:sp>
      <p:sp>
        <p:nvSpPr>
          <p:cNvPr id="97283" name="Rectangle 3"/>
          <p:cNvSpPr>
            <a:spLocks noGrp="1" noChangeArrowheads="1"/>
          </p:cNvSpPr>
          <p:nvPr>
            <p:ph idx="1"/>
          </p:nvPr>
        </p:nvSpPr>
        <p:spPr/>
        <p:txBody>
          <a:bodyPr/>
          <a:lstStyle/>
          <a:p>
            <a:r>
              <a:rPr lang="en-US" altLang="ja-JP">
                <a:latin typeface="Calibri (Body)"/>
              </a:rPr>
              <a:t>Ưu điểm của Black box</a:t>
            </a:r>
          </a:p>
          <a:p>
            <a:pPr lvl="1"/>
            <a:r>
              <a:rPr lang="en-US" altLang="ja-JP">
                <a:latin typeface="Calibri (Body)"/>
              </a:rPr>
              <a:t>Kiểm tra bao gồm dựa trên đặc điểm kỹ thuật bên ngoài</a:t>
            </a:r>
          </a:p>
          <a:p>
            <a:pPr lvl="1"/>
            <a:r>
              <a:rPr lang="vi-VN" altLang="ja-JP">
                <a:latin typeface="Calibri (Body)"/>
              </a:rPr>
              <a:t>Rất mạnh mẽ và cơ bản để phát triển phần mềm chất lượng cao</a:t>
            </a:r>
            <a:endParaRPr lang="en-US" altLang="ja-JP">
              <a:latin typeface="Calibri (Body)"/>
            </a:endParaRPr>
          </a:p>
          <a:p>
            <a:r>
              <a:rPr lang="en-US" altLang="ja-JP">
                <a:latin typeface="Calibri (Body)"/>
              </a:rPr>
              <a:t>Ưu điểm của White box</a:t>
            </a:r>
          </a:p>
          <a:p>
            <a:pPr lvl="1"/>
            <a:r>
              <a:rPr lang="vi-VN" altLang="ja-JP">
                <a:latin typeface="Calibri (Body)"/>
              </a:rPr>
              <a:t>Nếu bất kỳ đường dẫn / luồng nào không xuất hiện trong các thông số kỹ thuật đã viết, các đường dẫn / luồng có thể bị bỏ sót trong các bài kiểm </a:t>
            </a:r>
            <a:r>
              <a:rPr lang="en-US" altLang="ja-JP">
                <a:latin typeface="Calibri (Body)"/>
              </a:rPr>
              <a:t>thử</a:t>
            </a:r>
            <a:r>
              <a:rPr lang="vi-VN" altLang="ja-JP">
                <a:latin typeface="Calibri (Body)"/>
              </a:rPr>
              <a:t> bao gồm</a:t>
            </a:r>
            <a:r>
              <a:rPr lang="en-US" altLang="ja-JP">
                <a:latin typeface="Calibri (Body)"/>
              </a:rPr>
              <a:t> =&gt; White box test</a:t>
            </a:r>
          </a:p>
          <a:p>
            <a:pPr lvl="2"/>
            <a:r>
              <a:rPr lang="vi-VN" altLang="ja-JP">
                <a:latin typeface="Calibri (Body)"/>
              </a:rPr>
              <a:t>cho dữ liệu của hơn hai năm trước =&gt; đường dẫn thay thế</a:t>
            </a:r>
            <a:endParaRPr lang="en-US" altLang="ja-JP">
              <a:latin typeface="Calibri (Body)"/>
            </a:endParaRPr>
          </a:p>
          <a:p>
            <a:pPr lvl="2"/>
            <a:r>
              <a:rPr lang="en-US" altLang="ja-JP">
                <a:latin typeface="Calibri (Body)"/>
              </a:rPr>
              <a:t>“0 =&lt; score =&lt; 100” =&gt; code: “if 0 =&lt; score ” and “if score =&lt; 100”</a:t>
            </a:r>
          </a:p>
        </p:txBody>
      </p:sp>
      <p:sp>
        <p:nvSpPr>
          <p:cNvPr id="2" name="Slide Number Placeholder 1">
            <a:extLst>
              <a:ext uri="{FF2B5EF4-FFF2-40B4-BE49-F238E27FC236}">
                <a16:creationId xmlns:a16="http://schemas.microsoft.com/office/drawing/2014/main" xmlns="" id="{E046F1B1-76A6-414C-9CBA-91C32C1AAAD6}"/>
              </a:ext>
            </a:extLst>
          </p:cNvPr>
          <p:cNvSpPr>
            <a:spLocks noGrp="1"/>
          </p:cNvSpPr>
          <p:nvPr>
            <p:ph type="sldNum" sz="quarter" idx="12"/>
          </p:nvPr>
        </p:nvSpPr>
        <p:spPr/>
        <p:txBody>
          <a:bodyPr/>
          <a:lstStyle/>
          <a:p>
            <a:fld id="{11F88B7E-86B8-4862-842E-2DB840C1EC76}" type="slidenum">
              <a:rPr lang="zh-CN" altLang="en-US" smtClean="0"/>
              <a:t>42</a:t>
            </a:fld>
            <a:endParaRPr lang="zh-CN" altLang="en-US"/>
          </a:p>
        </p:txBody>
      </p:sp>
    </p:spTree>
    <p:extLst>
      <p:ext uri="{BB962C8B-B14F-4D97-AF65-F5344CB8AC3E}">
        <p14:creationId xmlns:p14="http://schemas.microsoft.com/office/powerpoint/2010/main" val="36871076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ja-JP" sz="3264"/>
              <a:t>Cách thực hiện kiểm tra hiệu quả và đầy đủ</a:t>
            </a:r>
          </a:p>
        </p:txBody>
      </p:sp>
      <p:sp>
        <p:nvSpPr>
          <p:cNvPr id="11267" name="Rectangle 3"/>
          <p:cNvSpPr>
            <a:spLocks noGrp="1" noChangeArrowheads="1"/>
          </p:cNvSpPr>
          <p:nvPr>
            <p:ph idx="1"/>
          </p:nvPr>
        </p:nvSpPr>
        <p:spPr/>
        <p:txBody>
          <a:bodyPr>
            <a:normAutofit/>
          </a:bodyPr>
          <a:lstStyle/>
          <a:p>
            <a:r>
              <a:rPr lang="vi-VN" altLang="ja-JP">
                <a:latin typeface="Calibri (Body)"/>
              </a:rPr>
              <a:t>Đầu tiên, thực hiện các bài kiểm tra dựa trên các thông số kỹ thuật bên ngoài</a:t>
            </a:r>
          </a:p>
          <a:p>
            <a:pPr lvl="1"/>
            <a:r>
              <a:rPr lang="vi-VN" altLang="ja-JP" sz="2000">
                <a:latin typeface="Calibri (Body)"/>
              </a:rPr>
              <a:t>Nếu tất cả các trường hợp thử nghiệm đều thành công</a:t>
            </a:r>
          </a:p>
          <a:p>
            <a:pPr marL="444500" lvl="1" indent="0">
              <a:buNone/>
            </a:pPr>
            <a:r>
              <a:rPr lang="vi-VN" altLang="ja-JP" sz="2000">
                <a:latin typeface="Calibri (Body)"/>
              </a:rPr>
              <a:t>=&gt; Tất cả các thông số kỹ thuật bên ngoài được thực hiện chính xác</a:t>
            </a:r>
          </a:p>
          <a:p>
            <a:r>
              <a:rPr lang="vi-VN" altLang="ja-JP">
                <a:latin typeface="Calibri (Body)"/>
              </a:rPr>
              <a:t>Thứ hai, thực hiện các bài kiểm tra dựa trên các thông số kỹ thuật bên trong</a:t>
            </a:r>
          </a:p>
          <a:p>
            <a:pPr lvl="1"/>
            <a:r>
              <a:rPr lang="vi-VN" altLang="ja-JP" sz="2000">
                <a:latin typeface="Calibri (Body)"/>
              </a:rPr>
              <a:t>Thêm các trường hợp thử nghiệm để thực thi các đường dẫn / luồng còn lại, trong các thông số kỹ thuật bên ngoài</a:t>
            </a:r>
          </a:p>
          <a:p>
            <a:pPr lvl="1"/>
            <a:r>
              <a:rPr lang="vi-VN" altLang="ja-JP" sz="2000">
                <a:latin typeface="Calibri (Body)"/>
              </a:rPr>
              <a:t>Nếu tất cả các trường hợp thử nghiệm đều thành công với mức độ phù hợp = 100%</a:t>
            </a:r>
          </a:p>
          <a:p>
            <a:pPr marL="444500" lvl="1" indent="0">
              <a:buNone/>
            </a:pPr>
            <a:r>
              <a:rPr lang="vi-VN" altLang="ja-JP" sz="2000">
                <a:latin typeface="Calibri (Body)"/>
              </a:rPr>
              <a:t>=&gt; Tất cả các chức năng được chỉ định trong thông số kỹ thuật bên ngoài được thực hiện thành công mà không có bất kỳ mã dư thừa nào</a:t>
            </a:r>
            <a:endParaRPr lang="en-US" altLang="ja-JP" sz="2000">
              <a:latin typeface="Calibri (Body)"/>
            </a:endParaRPr>
          </a:p>
        </p:txBody>
      </p:sp>
      <p:sp>
        <p:nvSpPr>
          <p:cNvPr id="2" name="Slide Number Placeholder 1">
            <a:extLst>
              <a:ext uri="{FF2B5EF4-FFF2-40B4-BE49-F238E27FC236}">
                <a16:creationId xmlns:a16="http://schemas.microsoft.com/office/drawing/2014/main" xmlns="" id="{30ADB47E-F0FB-4013-88F0-5484B7D1FDBE}"/>
              </a:ext>
            </a:extLst>
          </p:cNvPr>
          <p:cNvSpPr>
            <a:spLocks noGrp="1"/>
          </p:cNvSpPr>
          <p:nvPr>
            <p:ph type="sldNum" sz="quarter" idx="12"/>
          </p:nvPr>
        </p:nvSpPr>
        <p:spPr/>
        <p:txBody>
          <a:bodyPr/>
          <a:lstStyle/>
          <a:p>
            <a:fld id="{11F88B7E-86B8-4862-842E-2DB840C1EC76}" type="slidenum">
              <a:rPr lang="zh-CN" altLang="en-US" smtClean="0"/>
              <a:t>43</a:t>
            </a:fld>
            <a:endParaRPr lang="zh-CN" altLang="en-US"/>
          </a:p>
        </p:txBody>
      </p:sp>
    </p:spTree>
    <p:extLst>
      <p:ext uri="{BB962C8B-B14F-4D97-AF65-F5344CB8AC3E}">
        <p14:creationId xmlns:p14="http://schemas.microsoft.com/office/powerpoint/2010/main" val="22328798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2.5. JUnit</a:t>
            </a:r>
          </a:p>
        </p:txBody>
      </p:sp>
      <p:sp>
        <p:nvSpPr>
          <p:cNvPr id="3" name="Content Placeholder 2"/>
          <p:cNvSpPr>
            <a:spLocks noGrp="1"/>
          </p:cNvSpPr>
          <p:nvPr>
            <p:ph idx="1"/>
          </p:nvPr>
        </p:nvSpPr>
        <p:spPr/>
        <p:txBody>
          <a:bodyPr>
            <a:normAutofit/>
          </a:bodyPr>
          <a:lstStyle/>
          <a:p>
            <a:r>
              <a:rPr lang="en-GB">
                <a:latin typeface="Calibri (Body)"/>
              </a:rPr>
              <a:t>Một công cụ test-drivent development (junit.org)</a:t>
            </a:r>
          </a:p>
          <a:p>
            <a:pPr>
              <a:lnSpc>
                <a:spcPct val="90000"/>
              </a:lnSpc>
            </a:pPr>
            <a:r>
              <a:rPr lang="en-US">
                <a:latin typeface="Calibri (Body)"/>
              </a:rPr>
              <a:t>JUnit test generators hiện là một phần của nhiều Java IDEs (Eclipse, BlueJ, Jbuilder, DrJava)</a:t>
            </a:r>
          </a:p>
          <a:p>
            <a:pPr>
              <a:lnSpc>
                <a:spcPct val="90000"/>
              </a:lnSpc>
            </a:pPr>
            <a:r>
              <a:rPr lang="vi-VN">
                <a:latin typeface="Calibri (Body)"/>
              </a:rPr>
              <a:t>Các công cụ XUnit kể từ đó đã được phát triển cho nhiều ngôn ngữ khác (Perl, C ++, Python, Visual Basic, C #,…)</a:t>
            </a:r>
            <a:endParaRPr lang="en-US">
              <a:latin typeface="Calibri (Body)"/>
            </a:endParaRPr>
          </a:p>
        </p:txBody>
      </p:sp>
      <p:sp>
        <p:nvSpPr>
          <p:cNvPr id="5" name="Slide Number Placeholder 4"/>
          <p:cNvSpPr>
            <a:spLocks noGrp="1"/>
          </p:cNvSpPr>
          <p:nvPr>
            <p:ph type="sldNum" sz="quarter" idx="12"/>
          </p:nvPr>
        </p:nvSpPr>
        <p:spPr/>
        <p:txBody>
          <a:bodyPr/>
          <a:lstStyle/>
          <a:p>
            <a:pPr>
              <a:defRPr/>
            </a:pPr>
            <a:fld id="{6C8A8896-DC4C-4549-A40F-510C76DB3463}" type="slidenum">
              <a:rPr lang="en-US"/>
              <a:pPr>
                <a:defRPr/>
              </a:pPr>
              <a:t>44</a:t>
            </a:fld>
            <a:endParaRPr lang="en-US" dirty="0"/>
          </a:p>
        </p:txBody>
      </p:sp>
    </p:spTree>
    <p:extLst>
      <p:ext uri="{BB962C8B-B14F-4D97-AF65-F5344CB8AC3E}">
        <p14:creationId xmlns:p14="http://schemas.microsoft.com/office/powerpoint/2010/main" val="1969164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Tại sao phải tạo một bộ thử nghiệm?</a:t>
            </a:r>
          </a:p>
        </p:txBody>
      </p:sp>
      <p:sp>
        <p:nvSpPr>
          <p:cNvPr id="142339" name="Rectangle 3"/>
          <p:cNvSpPr>
            <a:spLocks noGrp="1" noChangeArrowheads="1"/>
          </p:cNvSpPr>
          <p:nvPr>
            <p:ph idx="1"/>
          </p:nvPr>
        </p:nvSpPr>
        <p:spPr>
          <a:xfrm>
            <a:off x="628650" y="1166059"/>
            <a:ext cx="8072114" cy="4876800"/>
          </a:xfrm>
        </p:spPr>
        <p:txBody>
          <a:bodyPr>
            <a:noAutofit/>
          </a:bodyPr>
          <a:lstStyle/>
          <a:p>
            <a:r>
              <a:rPr lang="en-US" sz="2400">
                <a:latin typeface="Calibri (Body)"/>
              </a:rPr>
              <a:t>Rõ ràng là bạn phải kiểm tra mã của mình — phải không?</a:t>
            </a:r>
          </a:p>
          <a:p>
            <a:pPr lvl="1"/>
            <a:r>
              <a:rPr lang="en-US" sz="2000">
                <a:latin typeface="Calibri (Body)"/>
              </a:rPr>
              <a:t>Bạn có thể thực hiện thử nghiệm đột xuất (chạy bất kỳ thử nghiệm nào xảy ra với bạn vào lúc này) hoặc</a:t>
            </a:r>
          </a:p>
          <a:p>
            <a:pPr lvl="1"/>
            <a:r>
              <a:rPr lang="vi-VN" sz="2000">
                <a:latin typeface="Calibri (Body)"/>
              </a:rPr>
              <a:t>Bạn có thể xây dựng một bộ thử nghiệm (một bộ thử nghiệm kỹ lưỡng có thể chạy bất cứ lúc nào)</a:t>
            </a:r>
            <a:endParaRPr lang="en-US" sz="2000">
              <a:latin typeface="Calibri (Body)"/>
            </a:endParaRPr>
          </a:p>
          <a:p>
            <a:r>
              <a:rPr lang="vi-VN" sz="2400">
                <a:latin typeface="Calibri (Body)"/>
              </a:rPr>
              <a:t>Nhược điểm của bộ thử nghiệm</a:t>
            </a:r>
            <a:r>
              <a:rPr lang="en-US" sz="2400">
                <a:latin typeface="Calibri (Body)"/>
              </a:rPr>
              <a:t> (test suite)</a:t>
            </a:r>
          </a:p>
          <a:p>
            <a:pPr lvl="1">
              <a:lnSpc>
                <a:spcPct val="90000"/>
              </a:lnSpc>
            </a:pPr>
            <a:r>
              <a:rPr lang="en-US" sz="2000">
                <a:latin typeface="Calibri (Body)"/>
              </a:rPr>
              <a:t>Phải lập trình thêm nhiều thứ</a:t>
            </a:r>
          </a:p>
          <a:p>
            <a:pPr lvl="2">
              <a:lnSpc>
                <a:spcPct val="90000"/>
              </a:lnSpc>
            </a:pPr>
            <a:r>
              <a:rPr lang="en-US" sz="2000">
                <a:latin typeface="Calibri (Body)"/>
              </a:rPr>
              <a:t>True, but use of a good test framework can help quite a bit</a:t>
            </a:r>
          </a:p>
          <a:p>
            <a:pPr lvl="1"/>
            <a:r>
              <a:rPr lang="en-US" sz="2000">
                <a:latin typeface="Calibri (Body)"/>
              </a:rPr>
              <a:t>Bạn không có thời gian để làm thêm tất cả những công việc đó</a:t>
            </a:r>
          </a:p>
          <a:p>
            <a:pPr lvl="2"/>
            <a:r>
              <a:rPr lang="en-US" sz="2000" i="1">
                <a:latin typeface="Calibri (Body)"/>
              </a:rPr>
              <a:t>False! </a:t>
            </a:r>
            <a:r>
              <a:rPr lang="vi-VN" sz="2000">
                <a:latin typeface="Calibri (Body)"/>
              </a:rPr>
              <a:t>Các thử nghiệm lặp đi lặp lại cho thấy rằng các bộ thử nghiệm giảm thời gian gỡ lỗi nhiều hơn so với số tiền dành để xây dựng bộ thử nghiệm</a:t>
            </a:r>
            <a:endParaRPr lang="en-US" sz="2000">
              <a:latin typeface="Calibri (Body)"/>
            </a:endParaRPr>
          </a:p>
          <a:p>
            <a:r>
              <a:rPr lang="vi-VN" sz="2400">
                <a:latin typeface="Calibri (Body)"/>
              </a:rPr>
              <a:t>Ưu điểm của bộ thử nghiệm</a:t>
            </a:r>
            <a:endParaRPr lang="en-US" sz="2400">
              <a:latin typeface="Calibri (Body)"/>
            </a:endParaRPr>
          </a:p>
          <a:p>
            <a:pPr lvl="1"/>
            <a:r>
              <a:rPr lang="en-US" sz="2000">
                <a:latin typeface="Calibri (Body)"/>
              </a:rPr>
              <a:t>Giảm tổng số lỗi trong mã đã phân phối</a:t>
            </a:r>
          </a:p>
          <a:p>
            <a:pPr lvl="1"/>
            <a:r>
              <a:rPr lang="vi-VN" sz="2000">
                <a:latin typeface="Calibri (Body)"/>
              </a:rPr>
              <a:t>Làm cho mã dễ bảo trì và dễ tái cấu trúc hơn nhiều</a:t>
            </a:r>
            <a:endParaRPr lang="en-US" sz="2000">
              <a:latin typeface="Calibri (Body)"/>
            </a:endParaRPr>
          </a:p>
        </p:txBody>
      </p:sp>
      <p:sp>
        <p:nvSpPr>
          <p:cNvPr id="2" name="Slide Number Placeholder 1">
            <a:extLst>
              <a:ext uri="{FF2B5EF4-FFF2-40B4-BE49-F238E27FC236}">
                <a16:creationId xmlns:a16="http://schemas.microsoft.com/office/drawing/2014/main" xmlns="" id="{C1C59D8E-5B95-4242-A030-E1E85625D3F3}"/>
              </a:ext>
            </a:extLst>
          </p:cNvPr>
          <p:cNvSpPr>
            <a:spLocks noGrp="1"/>
          </p:cNvSpPr>
          <p:nvPr>
            <p:ph type="sldNum" sz="quarter" idx="12"/>
          </p:nvPr>
        </p:nvSpPr>
        <p:spPr/>
        <p:txBody>
          <a:bodyPr/>
          <a:lstStyle/>
          <a:p>
            <a:fld id="{11F88B7E-86B8-4862-842E-2DB840C1EC76}" type="slidenum">
              <a:rPr lang="zh-CN" altLang="en-US" smtClean="0"/>
              <a:t>45</a:t>
            </a:fld>
            <a:endParaRPr lang="zh-CN" altLang="en-US"/>
          </a:p>
        </p:txBody>
      </p:sp>
    </p:spTree>
    <p:extLst>
      <p:ext uri="{BB962C8B-B14F-4D97-AF65-F5344CB8AC3E}">
        <p14:creationId xmlns:p14="http://schemas.microsoft.com/office/powerpoint/2010/main" val="2171470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42338"/>
                                        </p:tgtEl>
                                        <p:attrNameLst>
                                          <p:attrName>style.visibility</p:attrName>
                                        </p:attrNameLst>
                                      </p:cBhvr>
                                      <p:to>
                                        <p:strVal val="visible"/>
                                      </p:to>
                                    </p:set>
                                    <p:anim calcmode="lin" valueType="num">
                                      <p:cBhvr>
                                        <p:cTn id="7" dur="500" fill="hold"/>
                                        <p:tgtEl>
                                          <p:spTgt spid="142338"/>
                                        </p:tgtEl>
                                        <p:attrNameLst>
                                          <p:attrName>ppt_w</p:attrName>
                                        </p:attrNameLst>
                                      </p:cBhvr>
                                      <p:tavLst>
                                        <p:tav tm="0">
                                          <p:val>
                                            <p:fltVal val="0"/>
                                          </p:val>
                                        </p:tav>
                                        <p:tav tm="100000">
                                          <p:val>
                                            <p:strVal val="#ppt_w"/>
                                          </p:val>
                                        </p:tav>
                                      </p:tavLst>
                                    </p:anim>
                                    <p:anim calcmode="lin" valueType="num">
                                      <p:cBhvr>
                                        <p:cTn id="8" dur="500" fill="hold"/>
                                        <p:tgtEl>
                                          <p:spTgt spid="142338"/>
                                        </p:tgtEl>
                                        <p:attrNameLst>
                                          <p:attrName>ppt_h</p:attrName>
                                        </p:attrNameLst>
                                      </p:cBhvr>
                                      <p:tavLst>
                                        <p:tav tm="0">
                                          <p:val>
                                            <p:fltVal val="0"/>
                                          </p:val>
                                        </p:tav>
                                        <p:tav tm="100000">
                                          <p:val>
                                            <p:strVal val="#ppt_h"/>
                                          </p:val>
                                        </p:tav>
                                      </p:tavLst>
                                    </p:anim>
                                    <p:animEffect transition="in" filter="fade">
                                      <p:cBhvr>
                                        <p:cTn id="9" dur="500"/>
                                        <p:tgtEl>
                                          <p:spTgt spid="142338"/>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2339">
                                            <p:txEl>
                                              <p:pRg st="0" end="0"/>
                                            </p:txEl>
                                          </p:spTgt>
                                        </p:tgtEl>
                                        <p:attrNameLst>
                                          <p:attrName>style.visibility</p:attrName>
                                        </p:attrNameLst>
                                      </p:cBhvr>
                                      <p:to>
                                        <p:strVal val="visible"/>
                                      </p:to>
                                    </p:set>
                                    <p:animEffect transition="in" filter="fade">
                                      <p:cBhvr>
                                        <p:cTn id="13" dur="500">
                                          <p:stCondLst>
                                            <p:cond delay="0"/>
                                          </p:stCondLst>
                                        </p:cTn>
                                        <p:tgtEl>
                                          <p:spTgt spid="142339">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2339">
                                            <p:txEl>
                                              <p:pRg st="1" end="1"/>
                                            </p:txEl>
                                          </p:spTgt>
                                        </p:tgtEl>
                                        <p:attrNameLst>
                                          <p:attrName>style.visibility</p:attrName>
                                        </p:attrNameLst>
                                      </p:cBhvr>
                                      <p:to>
                                        <p:strVal val="visible"/>
                                      </p:to>
                                    </p:set>
                                    <p:animEffect transition="in" filter="fade">
                                      <p:cBhvr>
                                        <p:cTn id="16" dur="500">
                                          <p:stCondLst>
                                            <p:cond delay="0"/>
                                          </p:stCondLst>
                                        </p:cTn>
                                        <p:tgtEl>
                                          <p:spTgt spid="142339">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Effect transition="in" filter="fade">
                                      <p:cBhvr>
                                        <p:cTn id="19" dur="500">
                                          <p:stCondLst>
                                            <p:cond delay="0"/>
                                          </p:stCondLst>
                                        </p:cTn>
                                        <p:tgtEl>
                                          <p:spTgt spid="142339">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2339">
                                            <p:txEl>
                                              <p:pRg st="3" end="3"/>
                                            </p:txEl>
                                          </p:spTgt>
                                        </p:tgtEl>
                                        <p:attrNameLst>
                                          <p:attrName>style.visibility</p:attrName>
                                        </p:attrNameLst>
                                      </p:cBhvr>
                                      <p:to>
                                        <p:strVal val="visible"/>
                                      </p:to>
                                    </p:set>
                                    <p:animEffect transition="in" filter="fade">
                                      <p:cBhvr>
                                        <p:cTn id="24" dur="500">
                                          <p:stCondLst>
                                            <p:cond delay="0"/>
                                          </p:stCondLst>
                                        </p:cTn>
                                        <p:tgtEl>
                                          <p:spTgt spid="142339">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fade">
                                      <p:cBhvr>
                                        <p:cTn id="27" dur="500">
                                          <p:stCondLst>
                                            <p:cond delay="0"/>
                                          </p:stCondLst>
                                        </p:cTn>
                                        <p:tgtEl>
                                          <p:spTgt spid="142339">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2339">
                                            <p:txEl>
                                              <p:pRg st="5" end="5"/>
                                            </p:txEl>
                                          </p:spTgt>
                                        </p:tgtEl>
                                        <p:attrNameLst>
                                          <p:attrName>style.visibility</p:attrName>
                                        </p:attrNameLst>
                                      </p:cBhvr>
                                      <p:to>
                                        <p:strVal val="visible"/>
                                      </p:to>
                                    </p:set>
                                    <p:animEffect transition="in" filter="fade">
                                      <p:cBhvr>
                                        <p:cTn id="30" dur="500">
                                          <p:stCondLst>
                                            <p:cond delay="0"/>
                                          </p:stCondLst>
                                        </p:cTn>
                                        <p:tgtEl>
                                          <p:spTgt spid="142339">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2339">
                                            <p:txEl>
                                              <p:pRg st="6" end="6"/>
                                            </p:txEl>
                                          </p:spTgt>
                                        </p:tgtEl>
                                        <p:attrNameLst>
                                          <p:attrName>style.visibility</p:attrName>
                                        </p:attrNameLst>
                                      </p:cBhvr>
                                      <p:to>
                                        <p:strVal val="visible"/>
                                      </p:to>
                                    </p:set>
                                    <p:animEffect transition="in" filter="fade">
                                      <p:cBhvr>
                                        <p:cTn id="33" dur="500">
                                          <p:stCondLst>
                                            <p:cond delay="0"/>
                                          </p:stCondLst>
                                        </p:cTn>
                                        <p:tgtEl>
                                          <p:spTgt spid="142339">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2339">
                                            <p:txEl>
                                              <p:pRg st="7" end="7"/>
                                            </p:txEl>
                                          </p:spTgt>
                                        </p:tgtEl>
                                        <p:attrNameLst>
                                          <p:attrName>style.visibility</p:attrName>
                                        </p:attrNameLst>
                                      </p:cBhvr>
                                      <p:to>
                                        <p:strVal val="visible"/>
                                      </p:to>
                                    </p:set>
                                    <p:animEffect transition="in" filter="fade">
                                      <p:cBhvr>
                                        <p:cTn id="36" dur="500">
                                          <p:stCondLst>
                                            <p:cond delay="0"/>
                                          </p:stCondLst>
                                        </p:cTn>
                                        <p:tgtEl>
                                          <p:spTgt spid="142339">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2339">
                                            <p:txEl>
                                              <p:pRg st="8" end="8"/>
                                            </p:txEl>
                                          </p:spTgt>
                                        </p:tgtEl>
                                        <p:attrNameLst>
                                          <p:attrName>style.visibility</p:attrName>
                                        </p:attrNameLst>
                                      </p:cBhvr>
                                      <p:to>
                                        <p:strVal val="visible"/>
                                      </p:to>
                                    </p:set>
                                    <p:animEffect transition="in" filter="fade">
                                      <p:cBhvr>
                                        <p:cTn id="41" dur="500">
                                          <p:stCondLst>
                                            <p:cond delay="0"/>
                                          </p:stCondLst>
                                        </p:cTn>
                                        <p:tgtEl>
                                          <p:spTgt spid="142339">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2339">
                                            <p:txEl>
                                              <p:pRg st="9" end="9"/>
                                            </p:txEl>
                                          </p:spTgt>
                                        </p:tgtEl>
                                        <p:attrNameLst>
                                          <p:attrName>style.visibility</p:attrName>
                                        </p:attrNameLst>
                                      </p:cBhvr>
                                      <p:to>
                                        <p:strVal val="visible"/>
                                      </p:to>
                                    </p:set>
                                    <p:animEffect transition="in" filter="fade">
                                      <p:cBhvr>
                                        <p:cTn id="44" dur="500">
                                          <p:stCondLst>
                                            <p:cond delay="0"/>
                                          </p:stCondLst>
                                        </p:cTn>
                                        <p:tgtEl>
                                          <p:spTgt spid="142339">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2339">
                                            <p:txEl>
                                              <p:pRg st="10" end="10"/>
                                            </p:txEl>
                                          </p:spTgt>
                                        </p:tgtEl>
                                        <p:attrNameLst>
                                          <p:attrName>style.visibility</p:attrName>
                                        </p:attrNameLst>
                                      </p:cBhvr>
                                      <p:to>
                                        <p:strVal val="visible"/>
                                      </p:to>
                                    </p:set>
                                    <p:animEffect transition="in" filter="fade">
                                      <p:cBhvr>
                                        <p:cTn id="47" dur="500">
                                          <p:stCondLst>
                                            <p:cond delay="0"/>
                                          </p:stCondLst>
                                        </p:cTn>
                                        <p:tgtEl>
                                          <p:spTgt spid="1423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339"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613248" y="190501"/>
            <a:ext cx="7918658" cy="1053268"/>
          </a:xfrm>
        </p:spPr>
        <p:txBody>
          <a:bodyPr/>
          <a:lstStyle/>
          <a:p>
            <a:r>
              <a:rPr lang="en-US"/>
              <a:t>Tổng quan kiến trúc</a:t>
            </a:r>
          </a:p>
        </p:txBody>
      </p:sp>
      <p:sp>
        <p:nvSpPr>
          <p:cNvPr id="134147" name="Rectangle 3"/>
          <p:cNvSpPr>
            <a:spLocks noGrp="1" noChangeArrowheads="1"/>
          </p:cNvSpPr>
          <p:nvPr>
            <p:ph type="body" sz="half" idx="1"/>
          </p:nvPr>
        </p:nvSpPr>
        <p:spPr>
          <a:xfrm>
            <a:off x="764399" y="1410831"/>
            <a:ext cx="3883753" cy="4721960"/>
          </a:xfrm>
        </p:spPr>
        <p:txBody>
          <a:bodyPr>
            <a:normAutofit fontScale="92500" lnSpcReduction="10000"/>
          </a:bodyPr>
          <a:lstStyle/>
          <a:p>
            <a:r>
              <a:rPr lang="vi-VN" sz="2176">
                <a:latin typeface="Calibri (Body)"/>
              </a:rPr>
              <a:t>Khung kiểm thử JUnit là một gói các lớp cho phép bạn viết các bài kiểm </a:t>
            </a:r>
            <a:r>
              <a:rPr lang="en-US" sz="2176">
                <a:latin typeface="Calibri (Body)"/>
              </a:rPr>
              <a:t>thử</a:t>
            </a:r>
            <a:r>
              <a:rPr lang="vi-VN" sz="2176">
                <a:latin typeface="Calibri (Body)"/>
              </a:rPr>
              <a:t> cho từng phương </a:t>
            </a:r>
            <a:r>
              <a:rPr lang="en-US" sz="2176">
                <a:latin typeface="Calibri (Body)"/>
              </a:rPr>
              <a:t>thức</a:t>
            </a:r>
            <a:r>
              <a:rPr lang="vi-VN" sz="2176">
                <a:latin typeface="Calibri (Body)"/>
              </a:rPr>
              <a:t>, sau đó dễ dàng chạy các bài kiểm tra đó</a:t>
            </a:r>
            <a:endParaRPr lang="en-US" sz="2176">
              <a:latin typeface="Calibri (Body)"/>
            </a:endParaRPr>
          </a:p>
          <a:p>
            <a:pPr>
              <a:lnSpc>
                <a:spcPct val="90000"/>
              </a:lnSpc>
            </a:pPr>
            <a:r>
              <a:rPr lang="en-US" sz="2176" b="1">
                <a:latin typeface="Calibri (Body)"/>
              </a:rPr>
              <a:t>TestRunner</a:t>
            </a:r>
            <a:r>
              <a:rPr lang="en-US" sz="2176">
                <a:latin typeface="Calibri (Body)"/>
              </a:rPr>
              <a:t> thực thị các kiểm thử và xuất báo cáo </a:t>
            </a:r>
            <a:r>
              <a:rPr lang="en-US" sz="2176" b="1">
                <a:latin typeface="Calibri (Body)"/>
              </a:rPr>
              <a:t>TestResult</a:t>
            </a:r>
            <a:r>
              <a:rPr lang="en-US" sz="2176">
                <a:latin typeface="Calibri (Body)"/>
              </a:rPr>
              <a:t>s</a:t>
            </a:r>
          </a:p>
          <a:p>
            <a:pPr>
              <a:lnSpc>
                <a:spcPct val="90000"/>
              </a:lnSpc>
            </a:pPr>
            <a:r>
              <a:rPr lang="en-US" sz="2176">
                <a:latin typeface="Calibri (Body)"/>
              </a:rPr>
              <a:t>Bạn kiểm thử một lớp bằng cách mở rộng lớp ch trừu tượng </a:t>
            </a:r>
            <a:r>
              <a:rPr lang="en-US" sz="2176" b="1" i="1">
                <a:latin typeface="Calibri (Body)"/>
              </a:rPr>
              <a:t>TestCase</a:t>
            </a:r>
            <a:r>
              <a:rPr lang="en-US" sz="2176">
                <a:latin typeface="Calibri (Body)"/>
              </a:rPr>
              <a:t> </a:t>
            </a:r>
          </a:p>
          <a:p>
            <a:pPr>
              <a:lnSpc>
                <a:spcPct val="90000"/>
              </a:lnSpc>
            </a:pPr>
            <a:r>
              <a:rPr lang="en-US" sz="2176">
                <a:latin typeface="Calibri (Body)"/>
              </a:rPr>
              <a:t>Để viết các trường hợp kiểm thử, bạn cần biết và hiểu về lớp</a:t>
            </a:r>
            <a:br>
              <a:rPr lang="en-US" sz="2176">
                <a:latin typeface="Calibri (Body)"/>
              </a:rPr>
            </a:br>
            <a:r>
              <a:rPr lang="en-US" sz="2176" b="1">
                <a:latin typeface="Calibri (Body)"/>
              </a:rPr>
              <a:t>Assert</a:t>
            </a:r>
            <a:r>
              <a:rPr lang="en-US" sz="2176">
                <a:latin typeface="Calibri (Body)"/>
              </a:rPr>
              <a:t> class</a:t>
            </a:r>
          </a:p>
        </p:txBody>
      </p:sp>
      <p:pic>
        <p:nvPicPr>
          <p:cNvPr id="134148" name="Picture 4" descr="junitframework"/>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7250" r="6651"/>
          <a:stretch/>
        </p:blipFill>
        <p:spPr>
          <a:xfrm>
            <a:off x="4572000" y="1243769"/>
            <a:ext cx="4249542"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2" name="Slide Number Placeholder 1">
            <a:extLst>
              <a:ext uri="{FF2B5EF4-FFF2-40B4-BE49-F238E27FC236}">
                <a16:creationId xmlns:a16="http://schemas.microsoft.com/office/drawing/2014/main" xmlns="" id="{4BEE87C5-2F1E-4E64-9B80-79591067F74D}"/>
              </a:ext>
            </a:extLst>
          </p:cNvPr>
          <p:cNvSpPr>
            <a:spLocks noGrp="1"/>
          </p:cNvSpPr>
          <p:nvPr>
            <p:ph type="sldNum" sz="quarter" idx="12"/>
          </p:nvPr>
        </p:nvSpPr>
        <p:spPr/>
        <p:txBody>
          <a:bodyPr/>
          <a:lstStyle/>
          <a:p>
            <a:fld id="{FB3773C5-18AB-444E-8936-6547E324DE3F}" type="slidenum">
              <a:rPr lang="en-US" smtClean="0"/>
              <a:pPr/>
              <a:t>46</a:t>
            </a:fld>
            <a:endParaRPr lang="en-US"/>
          </a:p>
        </p:txBody>
      </p:sp>
    </p:spTree>
    <p:extLst>
      <p:ext uri="{BB962C8B-B14F-4D97-AF65-F5344CB8AC3E}">
        <p14:creationId xmlns:p14="http://schemas.microsoft.com/office/powerpoint/2010/main" val="3058074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p:cTn id="7" dur="500" fill="hold"/>
                                        <p:tgtEl>
                                          <p:spTgt spid="134146"/>
                                        </p:tgtEl>
                                        <p:attrNameLst>
                                          <p:attrName>ppt_w</p:attrName>
                                        </p:attrNameLst>
                                      </p:cBhvr>
                                      <p:tavLst>
                                        <p:tav tm="0">
                                          <p:val>
                                            <p:fltVal val="0"/>
                                          </p:val>
                                        </p:tav>
                                        <p:tav tm="100000">
                                          <p:val>
                                            <p:strVal val="#ppt_w"/>
                                          </p:val>
                                        </p:tav>
                                      </p:tavLst>
                                    </p:anim>
                                    <p:anim calcmode="lin" valueType="num">
                                      <p:cBhvr>
                                        <p:cTn id="8" dur="500" fill="hold"/>
                                        <p:tgtEl>
                                          <p:spTgt spid="134146"/>
                                        </p:tgtEl>
                                        <p:attrNameLst>
                                          <p:attrName>ppt_h</p:attrName>
                                        </p:attrNameLst>
                                      </p:cBhvr>
                                      <p:tavLst>
                                        <p:tav tm="0">
                                          <p:val>
                                            <p:fltVal val="0"/>
                                          </p:val>
                                        </p:tav>
                                        <p:tav tm="100000">
                                          <p:val>
                                            <p:strVal val="#ppt_h"/>
                                          </p:val>
                                        </p:tav>
                                      </p:tavLst>
                                    </p:anim>
                                    <p:animEffect transition="in" filter="fade">
                                      <p:cBhvr>
                                        <p:cTn id="9" dur="500"/>
                                        <p:tgtEl>
                                          <p:spTgt spid="134146"/>
                                        </p:tgtEl>
                                      </p:cBhvr>
                                    </p:animEffect>
                                  </p:childTnLst>
                                </p:cTn>
                              </p:par>
                            </p:childTnLst>
                          </p:cTn>
                        </p:par>
                        <p:par>
                          <p:cTn id="10" fill="hold" nodeType="afterGroup">
                            <p:stCondLst>
                              <p:cond delay="500"/>
                            </p:stCondLst>
                            <p:childTnLst>
                              <p:par>
                                <p:cTn id="11" presetID="53" presetClass="entr" presetSubtype="0" fill="hold" nodeType="afterEffect">
                                  <p:stCondLst>
                                    <p:cond delay="0"/>
                                  </p:stCondLst>
                                  <p:childTnLst>
                                    <p:set>
                                      <p:cBhvr>
                                        <p:cTn id="12" dur="1" fill="hold">
                                          <p:stCondLst>
                                            <p:cond delay="0"/>
                                          </p:stCondLst>
                                        </p:cTn>
                                        <p:tgtEl>
                                          <p:spTgt spid="134148"/>
                                        </p:tgtEl>
                                        <p:attrNameLst>
                                          <p:attrName>style.visibility</p:attrName>
                                        </p:attrNameLst>
                                      </p:cBhvr>
                                      <p:to>
                                        <p:strVal val="visible"/>
                                      </p:to>
                                    </p:set>
                                    <p:anim calcmode="lin" valueType="num">
                                      <p:cBhvr>
                                        <p:cTn id="13" dur="500" fill="hold"/>
                                        <p:tgtEl>
                                          <p:spTgt spid="134148"/>
                                        </p:tgtEl>
                                        <p:attrNameLst>
                                          <p:attrName>ppt_w</p:attrName>
                                        </p:attrNameLst>
                                      </p:cBhvr>
                                      <p:tavLst>
                                        <p:tav tm="0">
                                          <p:val>
                                            <p:fltVal val="0"/>
                                          </p:val>
                                        </p:tav>
                                        <p:tav tm="100000">
                                          <p:val>
                                            <p:strVal val="#ppt_w"/>
                                          </p:val>
                                        </p:tav>
                                      </p:tavLst>
                                    </p:anim>
                                    <p:anim calcmode="lin" valueType="num">
                                      <p:cBhvr>
                                        <p:cTn id="14" dur="500" fill="hold"/>
                                        <p:tgtEl>
                                          <p:spTgt spid="134148"/>
                                        </p:tgtEl>
                                        <p:attrNameLst>
                                          <p:attrName>ppt_h</p:attrName>
                                        </p:attrNameLst>
                                      </p:cBhvr>
                                      <p:tavLst>
                                        <p:tav tm="0">
                                          <p:val>
                                            <p:fltVal val="0"/>
                                          </p:val>
                                        </p:tav>
                                        <p:tav tm="100000">
                                          <p:val>
                                            <p:strVal val="#ppt_h"/>
                                          </p:val>
                                        </p:tav>
                                      </p:tavLst>
                                    </p:anim>
                                    <p:animEffect transition="in" filter="fade">
                                      <p:cBhvr>
                                        <p:cTn id="15" dur="500"/>
                                        <p:tgtEl>
                                          <p:spTgt spid="134148"/>
                                        </p:tgtEl>
                                      </p:cBhvr>
                                    </p:animEffect>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34147">
                                            <p:txEl>
                                              <p:pRg st="0" end="0"/>
                                            </p:txEl>
                                          </p:spTgt>
                                        </p:tgtEl>
                                        <p:attrNameLst>
                                          <p:attrName>style.visibility</p:attrName>
                                        </p:attrNameLst>
                                      </p:cBhvr>
                                      <p:to>
                                        <p:strVal val="visible"/>
                                      </p:to>
                                    </p:set>
                                    <p:animEffect transition="in" filter="fade">
                                      <p:cBhvr>
                                        <p:cTn id="19" dur="1000">
                                          <p:stCondLst>
                                            <p:cond delay="0"/>
                                          </p:stCondLst>
                                        </p:cTn>
                                        <p:tgtEl>
                                          <p:spTgt spid="134147">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4147">
                                            <p:txEl>
                                              <p:pRg st="1" end="1"/>
                                            </p:txEl>
                                          </p:spTgt>
                                        </p:tgtEl>
                                        <p:attrNameLst>
                                          <p:attrName>style.visibility</p:attrName>
                                        </p:attrNameLst>
                                      </p:cBhvr>
                                      <p:to>
                                        <p:strVal val="visible"/>
                                      </p:to>
                                    </p:set>
                                    <p:animEffect transition="in" filter="fade">
                                      <p:cBhvr>
                                        <p:cTn id="24" dur="500">
                                          <p:stCondLst>
                                            <p:cond delay="0"/>
                                          </p:stCondLst>
                                        </p:cTn>
                                        <p:tgtEl>
                                          <p:spTgt spid="134147">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4147">
                                            <p:txEl>
                                              <p:pRg st="2" end="2"/>
                                            </p:txEl>
                                          </p:spTgt>
                                        </p:tgtEl>
                                        <p:attrNameLst>
                                          <p:attrName>style.visibility</p:attrName>
                                        </p:attrNameLst>
                                      </p:cBhvr>
                                      <p:to>
                                        <p:strVal val="visible"/>
                                      </p:to>
                                    </p:set>
                                    <p:animEffect transition="in" filter="fade">
                                      <p:cBhvr>
                                        <p:cTn id="29" dur="500">
                                          <p:stCondLst>
                                            <p:cond delay="0"/>
                                          </p:stCondLst>
                                        </p:cTn>
                                        <p:tgtEl>
                                          <p:spTgt spid="134147">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4147">
                                            <p:txEl>
                                              <p:pRg st="3" end="3"/>
                                            </p:txEl>
                                          </p:spTgt>
                                        </p:tgtEl>
                                        <p:attrNameLst>
                                          <p:attrName>style.visibility</p:attrName>
                                        </p:attrNameLst>
                                      </p:cBhvr>
                                      <p:to>
                                        <p:strVal val="visible"/>
                                      </p:to>
                                    </p:set>
                                    <p:animEffect transition="in" filter="fade">
                                      <p:cBhvr>
                                        <p:cTn id="34" dur="500">
                                          <p:stCondLst>
                                            <p:cond delay="0"/>
                                          </p:stCondLst>
                                        </p:cTn>
                                        <p:tgtEl>
                                          <p:spTgt spid="134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7"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Viết một TestCase</a:t>
            </a:r>
          </a:p>
        </p:txBody>
      </p:sp>
      <p:sp>
        <p:nvSpPr>
          <p:cNvPr id="136195" name="Rectangle 3"/>
          <p:cNvSpPr>
            <a:spLocks noGrp="1" noChangeArrowheads="1"/>
          </p:cNvSpPr>
          <p:nvPr>
            <p:ph idx="1"/>
          </p:nvPr>
        </p:nvSpPr>
        <p:spPr>
          <a:xfrm>
            <a:off x="650171" y="1013659"/>
            <a:ext cx="7843657" cy="5181600"/>
          </a:xfrm>
        </p:spPr>
        <p:txBody>
          <a:bodyPr/>
          <a:lstStyle/>
          <a:p>
            <a:pPr>
              <a:lnSpc>
                <a:spcPct val="80000"/>
              </a:lnSpc>
            </a:pPr>
            <a:r>
              <a:rPr lang="vi-VN">
                <a:latin typeface="Calibri (Body)"/>
              </a:rPr>
              <a:t>Để bắt đầu sử dụng JUnit, hãy tạo một lớp con của TestCase, lớp này bạn thêm các phương </a:t>
            </a:r>
            <a:r>
              <a:rPr lang="en-US">
                <a:latin typeface="Calibri (Body)"/>
              </a:rPr>
              <a:t>thức</a:t>
            </a:r>
            <a:r>
              <a:rPr lang="vi-VN">
                <a:latin typeface="Calibri (Body)"/>
              </a:rPr>
              <a:t> kiểm tra</a:t>
            </a:r>
            <a:endParaRPr lang="en-US">
              <a:latin typeface="Calibri (Body)"/>
            </a:endParaRPr>
          </a:p>
          <a:p>
            <a:pPr>
              <a:lnSpc>
                <a:spcPct val="80000"/>
              </a:lnSpc>
            </a:pPr>
            <a:r>
              <a:rPr lang="en-US">
                <a:latin typeface="Calibri (Body)"/>
              </a:rPr>
              <a:t>Đây là khung lớp kiểm thử:</a:t>
            </a:r>
          </a:p>
          <a:p>
            <a:pPr lvl="1">
              <a:lnSpc>
                <a:spcPct val="80000"/>
              </a:lnSpc>
              <a:buFont typeface="Wingdings" charset="0"/>
              <a:buNone/>
            </a:pPr>
            <a:endParaRPr lang="en-US" sz="1995">
              <a:latin typeface="Calibri (Body)"/>
            </a:endParaRPr>
          </a:p>
          <a:p>
            <a:pPr lvl="1">
              <a:lnSpc>
                <a:spcPct val="80000"/>
              </a:lnSpc>
              <a:buFont typeface="Wingdings" charset="0"/>
              <a:buNone/>
            </a:pPr>
            <a:r>
              <a:rPr lang="en-US">
                <a:latin typeface="Calibri (Body)"/>
              </a:rPr>
              <a:t>import junit.framework.TestCase;</a:t>
            </a:r>
          </a:p>
          <a:p>
            <a:pPr lvl="1">
              <a:lnSpc>
                <a:spcPct val="80000"/>
              </a:lnSpc>
              <a:buFont typeface="Wingdings" charset="0"/>
              <a:buNone/>
            </a:pPr>
            <a:r>
              <a:rPr lang="en-US">
                <a:latin typeface="Calibri (Body)"/>
              </a:rPr>
              <a:t>public class TestBowl extends TestCase {</a:t>
            </a:r>
          </a:p>
          <a:p>
            <a:pPr lvl="1">
              <a:lnSpc>
                <a:spcPct val="80000"/>
              </a:lnSpc>
              <a:buFont typeface="Wingdings" charset="0"/>
              <a:buNone/>
            </a:pPr>
            <a:endParaRPr lang="en-US">
              <a:latin typeface="Calibri (Body)"/>
            </a:endParaRPr>
          </a:p>
          <a:p>
            <a:pPr lvl="1">
              <a:lnSpc>
                <a:spcPct val="80000"/>
              </a:lnSpc>
              <a:buFont typeface="Wingdings" charset="0"/>
              <a:buNone/>
            </a:pPr>
            <a:r>
              <a:rPr lang="en-US">
                <a:latin typeface="Calibri (Body)"/>
              </a:rPr>
              <a:t>} //Test my class Bowl</a:t>
            </a:r>
          </a:p>
          <a:p>
            <a:pPr lvl="1">
              <a:lnSpc>
                <a:spcPct val="80000"/>
              </a:lnSpc>
              <a:buFont typeface="Wingdings" charset="0"/>
              <a:buNone/>
            </a:pPr>
            <a:endParaRPr lang="en-US">
              <a:latin typeface="Calibri (Body)"/>
            </a:endParaRPr>
          </a:p>
          <a:p>
            <a:pPr>
              <a:lnSpc>
                <a:spcPct val="80000"/>
              </a:lnSpc>
            </a:pPr>
            <a:r>
              <a:rPr lang="en-US" sz="2630">
                <a:latin typeface="Calibri (Body)"/>
              </a:rPr>
              <a:t>Tên của lớp rất quan trong– nên có dạng là </a:t>
            </a:r>
            <a:r>
              <a:rPr lang="en-US" sz="2630" b="1" i="1">
                <a:latin typeface="Calibri (Body)"/>
              </a:rPr>
              <a:t>Test</a:t>
            </a:r>
            <a:r>
              <a:rPr lang="en-US" sz="2630">
                <a:latin typeface="Calibri (Body)"/>
              </a:rPr>
              <a:t>MyClass hoặc MyClass</a:t>
            </a:r>
            <a:r>
              <a:rPr lang="en-US" sz="2630" b="1" i="1">
                <a:latin typeface="Calibri (Body)"/>
              </a:rPr>
              <a:t>Test</a:t>
            </a:r>
            <a:endParaRPr lang="en-US" sz="2630" i="1">
              <a:latin typeface="Calibri (Body)"/>
            </a:endParaRPr>
          </a:p>
          <a:p>
            <a:pPr>
              <a:lnSpc>
                <a:spcPct val="80000"/>
              </a:lnSpc>
            </a:pPr>
            <a:r>
              <a:rPr lang="en-US" sz="2630">
                <a:latin typeface="Calibri (Body)"/>
              </a:rPr>
              <a:t>Quy ước đặt tên này giúp TestRunner tự động tìm các lớp kiểm thử của bạn</a:t>
            </a:r>
          </a:p>
        </p:txBody>
      </p:sp>
      <p:sp>
        <p:nvSpPr>
          <p:cNvPr id="2" name="Slide Number Placeholder 1">
            <a:extLst>
              <a:ext uri="{FF2B5EF4-FFF2-40B4-BE49-F238E27FC236}">
                <a16:creationId xmlns:a16="http://schemas.microsoft.com/office/drawing/2014/main" xmlns="" id="{1F094CE1-A479-400B-B59E-3BEB9EE034AE}"/>
              </a:ext>
            </a:extLst>
          </p:cNvPr>
          <p:cNvSpPr>
            <a:spLocks noGrp="1"/>
          </p:cNvSpPr>
          <p:nvPr>
            <p:ph type="sldNum" sz="quarter" idx="12"/>
          </p:nvPr>
        </p:nvSpPr>
        <p:spPr/>
        <p:txBody>
          <a:bodyPr/>
          <a:lstStyle/>
          <a:p>
            <a:fld id="{11F88B7E-86B8-4862-842E-2DB840C1EC76}" type="slidenum">
              <a:rPr lang="zh-CN" altLang="en-US" smtClean="0"/>
              <a:t>47</a:t>
            </a:fld>
            <a:endParaRPr lang="zh-CN" altLang="en-US"/>
          </a:p>
        </p:txBody>
      </p:sp>
    </p:spTree>
    <p:extLst>
      <p:ext uri="{BB962C8B-B14F-4D97-AF65-F5344CB8AC3E}">
        <p14:creationId xmlns:p14="http://schemas.microsoft.com/office/powerpoint/2010/main" val="21089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6194"/>
                                        </p:tgtEl>
                                        <p:attrNameLst>
                                          <p:attrName>style.visibility</p:attrName>
                                        </p:attrNameLst>
                                      </p:cBhvr>
                                      <p:to>
                                        <p:strVal val="visible"/>
                                      </p:to>
                                    </p:set>
                                    <p:anim calcmode="lin" valueType="num">
                                      <p:cBhvr>
                                        <p:cTn id="7" dur="500" fill="hold"/>
                                        <p:tgtEl>
                                          <p:spTgt spid="136194"/>
                                        </p:tgtEl>
                                        <p:attrNameLst>
                                          <p:attrName>ppt_w</p:attrName>
                                        </p:attrNameLst>
                                      </p:cBhvr>
                                      <p:tavLst>
                                        <p:tav tm="0">
                                          <p:val>
                                            <p:fltVal val="0"/>
                                          </p:val>
                                        </p:tav>
                                        <p:tav tm="100000">
                                          <p:val>
                                            <p:strVal val="#ppt_w"/>
                                          </p:val>
                                        </p:tav>
                                      </p:tavLst>
                                    </p:anim>
                                    <p:anim calcmode="lin" valueType="num">
                                      <p:cBhvr>
                                        <p:cTn id="8" dur="500" fill="hold"/>
                                        <p:tgtEl>
                                          <p:spTgt spid="136194"/>
                                        </p:tgtEl>
                                        <p:attrNameLst>
                                          <p:attrName>ppt_h</p:attrName>
                                        </p:attrNameLst>
                                      </p:cBhvr>
                                      <p:tavLst>
                                        <p:tav tm="0">
                                          <p:val>
                                            <p:fltVal val="0"/>
                                          </p:val>
                                        </p:tav>
                                        <p:tav tm="100000">
                                          <p:val>
                                            <p:strVal val="#ppt_h"/>
                                          </p:val>
                                        </p:tav>
                                      </p:tavLst>
                                    </p:anim>
                                    <p:animEffect transition="in" filter="fade">
                                      <p:cBhvr>
                                        <p:cTn id="9" dur="500"/>
                                        <p:tgtEl>
                                          <p:spTgt spid="136194"/>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6195">
                                            <p:txEl>
                                              <p:pRg st="0" end="0"/>
                                            </p:txEl>
                                          </p:spTgt>
                                        </p:tgtEl>
                                        <p:attrNameLst>
                                          <p:attrName>style.visibility</p:attrName>
                                        </p:attrNameLst>
                                      </p:cBhvr>
                                      <p:to>
                                        <p:strVal val="visible"/>
                                      </p:to>
                                    </p:set>
                                    <p:animEffect transition="in" filter="fade">
                                      <p:cBhvr>
                                        <p:cTn id="13" dur="1000">
                                          <p:stCondLst>
                                            <p:cond delay="0"/>
                                          </p:stCondLst>
                                        </p:cTn>
                                        <p:tgtEl>
                                          <p:spTgt spid="13619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6195">
                                            <p:txEl>
                                              <p:pRg st="1" end="1"/>
                                            </p:txEl>
                                          </p:spTgt>
                                        </p:tgtEl>
                                        <p:attrNameLst>
                                          <p:attrName>style.visibility</p:attrName>
                                        </p:attrNameLst>
                                      </p:cBhvr>
                                      <p:to>
                                        <p:strVal val="visible"/>
                                      </p:to>
                                    </p:set>
                                    <p:animEffect transition="in" filter="fade">
                                      <p:cBhvr>
                                        <p:cTn id="18" dur="1000">
                                          <p:stCondLst>
                                            <p:cond delay="0"/>
                                          </p:stCondLst>
                                        </p:cTn>
                                        <p:tgtEl>
                                          <p:spTgt spid="136195">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6195">
                                            <p:txEl>
                                              <p:pRg st="3" end="3"/>
                                            </p:txEl>
                                          </p:spTgt>
                                        </p:tgtEl>
                                        <p:attrNameLst>
                                          <p:attrName>style.visibility</p:attrName>
                                        </p:attrNameLst>
                                      </p:cBhvr>
                                      <p:to>
                                        <p:strVal val="visible"/>
                                      </p:to>
                                    </p:set>
                                    <p:animEffect transition="in" filter="fade">
                                      <p:cBhvr>
                                        <p:cTn id="21" dur="1000">
                                          <p:stCondLst>
                                            <p:cond delay="0"/>
                                          </p:stCondLst>
                                        </p:cTn>
                                        <p:tgtEl>
                                          <p:spTgt spid="13619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6195">
                                            <p:txEl>
                                              <p:pRg st="4" end="4"/>
                                            </p:txEl>
                                          </p:spTgt>
                                        </p:tgtEl>
                                        <p:attrNameLst>
                                          <p:attrName>style.visibility</p:attrName>
                                        </p:attrNameLst>
                                      </p:cBhvr>
                                      <p:to>
                                        <p:strVal val="visible"/>
                                      </p:to>
                                    </p:set>
                                    <p:animEffect transition="in" filter="fade">
                                      <p:cBhvr>
                                        <p:cTn id="24" dur="1000">
                                          <p:stCondLst>
                                            <p:cond delay="0"/>
                                          </p:stCondLst>
                                        </p:cTn>
                                        <p:tgtEl>
                                          <p:spTgt spid="136195">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6195">
                                            <p:txEl>
                                              <p:pRg st="6" end="6"/>
                                            </p:txEl>
                                          </p:spTgt>
                                        </p:tgtEl>
                                        <p:attrNameLst>
                                          <p:attrName>style.visibility</p:attrName>
                                        </p:attrNameLst>
                                      </p:cBhvr>
                                      <p:to>
                                        <p:strVal val="visible"/>
                                      </p:to>
                                    </p:set>
                                    <p:animEffect transition="in" filter="fade">
                                      <p:cBhvr>
                                        <p:cTn id="27" dur="1000">
                                          <p:stCondLst>
                                            <p:cond delay="0"/>
                                          </p:stCondLst>
                                        </p:cTn>
                                        <p:tgtEl>
                                          <p:spTgt spid="13619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6195">
                                            <p:txEl>
                                              <p:pRg st="8" end="8"/>
                                            </p:txEl>
                                          </p:spTgt>
                                        </p:tgtEl>
                                        <p:attrNameLst>
                                          <p:attrName>style.visibility</p:attrName>
                                        </p:attrNameLst>
                                      </p:cBhvr>
                                      <p:to>
                                        <p:strVal val="visible"/>
                                      </p:to>
                                    </p:set>
                                    <p:animEffect transition="in" filter="fade">
                                      <p:cBhvr>
                                        <p:cTn id="32" dur="1000">
                                          <p:stCondLst>
                                            <p:cond delay="0"/>
                                          </p:stCondLst>
                                        </p:cTn>
                                        <p:tgtEl>
                                          <p:spTgt spid="136195">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6195">
                                            <p:txEl>
                                              <p:pRg st="9" end="9"/>
                                            </p:txEl>
                                          </p:spTgt>
                                        </p:tgtEl>
                                        <p:attrNameLst>
                                          <p:attrName>style.visibility</p:attrName>
                                        </p:attrNameLst>
                                      </p:cBhvr>
                                      <p:to>
                                        <p:strVal val="visible"/>
                                      </p:to>
                                    </p:set>
                                    <p:animEffect transition="in" filter="fade">
                                      <p:cBhvr>
                                        <p:cTn id="37" dur="1000">
                                          <p:stCondLst>
                                            <p:cond delay="0"/>
                                          </p:stCondLst>
                                        </p:cTn>
                                        <p:tgtEl>
                                          <p:spTgt spid="136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p:bldP spid="13619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578698" y="190502"/>
            <a:ext cx="8257815" cy="1076300"/>
          </a:xfrm>
        </p:spPr>
        <p:txBody>
          <a:bodyPr/>
          <a:lstStyle/>
          <a:p>
            <a:r>
              <a:rPr lang="en-US"/>
              <a:t>Viết các phương thức trong TestCase</a:t>
            </a:r>
          </a:p>
        </p:txBody>
      </p:sp>
      <p:sp>
        <p:nvSpPr>
          <p:cNvPr id="137219" name="Rectangle 3"/>
          <p:cNvSpPr>
            <a:spLocks noGrp="1" noChangeArrowheads="1"/>
          </p:cNvSpPr>
          <p:nvPr>
            <p:ph idx="1"/>
          </p:nvPr>
        </p:nvSpPr>
        <p:spPr>
          <a:xfrm>
            <a:off x="210175" y="1266802"/>
            <a:ext cx="8702491" cy="5362598"/>
          </a:xfrm>
        </p:spPr>
        <p:txBody>
          <a:bodyPr>
            <a:normAutofit lnSpcReduction="10000"/>
          </a:bodyPr>
          <a:lstStyle/>
          <a:p>
            <a:pPr marL="609335" indent="-609335">
              <a:lnSpc>
                <a:spcPct val="80000"/>
              </a:lnSpc>
            </a:pPr>
            <a:r>
              <a:rPr lang="en-US" sz="1814"/>
              <a:t>Mẫu dưới đây, mô thức lập trình theo hợp đồng </a:t>
            </a:r>
            <a:r>
              <a:rPr lang="en-US" sz="1814" b="1" i="1"/>
              <a:t>programming by contract</a:t>
            </a:r>
            <a:r>
              <a:rPr lang="en-US" sz="1814"/>
              <a:t> paradigm:</a:t>
            </a:r>
          </a:p>
          <a:p>
            <a:pPr marL="990169" lvl="1" indent="-533168">
              <a:lnSpc>
                <a:spcPct val="80000"/>
              </a:lnSpc>
            </a:pPr>
            <a:r>
              <a:rPr lang="en-US" sz="1814"/>
              <a:t>Thiết lập </a:t>
            </a:r>
            <a:r>
              <a:rPr lang="en-US" sz="1814" b="1"/>
              <a:t>preconditions</a:t>
            </a:r>
          </a:p>
          <a:p>
            <a:pPr marL="990169" lvl="1" indent="-533168">
              <a:lnSpc>
                <a:spcPct val="80000"/>
              </a:lnSpc>
            </a:pPr>
            <a:r>
              <a:rPr lang="en-US" sz="1814"/>
              <a:t>Exercise functionality being tested</a:t>
            </a:r>
          </a:p>
          <a:p>
            <a:pPr marL="990169" lvl="1" indent="-533168">
              <a:lnSpc>
                <a:spcPct val="80000"/>
              </a:lnSpc>
            </a:pPr>
            <a:r>
              <a:rPr lang="en-US" sz="1814"/>
              <a:t>Kiểm tra </a:t>
            </a:r>
            <a:r>
              <a:rPr lang="en-US" sz="1814" b="1"/>
              <a:t>postconditions</a:t>
            </a:r>
          </a:p>
          <a:p>
            <a:pPr marL="609335" indent="-609335">
              <a:lnSpc>
                <a:spcPct val="80000"/>
              </a:lnSpc>
            </a:pPr>
            <a:r>
              <a:rPr lang="en-US" sz="1814"/>
              <a:t>Ví dụ:</a:t>
            </a:r>
          </a:p>
          <a:p>
            <a:pPr marL="609335" indent="-609335">
              <a:lnSpc>
                <a:spcPct val="80000"/>
              </a:lnSpc>
              <a:buNone/>
            </a:pPr>
            <a:r>
              <a:rPr lang="en-US" sz="1814"/>
              <a:t>	public void testEmptyList() {</a:t>
            </a:r>
          </a:p>
          <a:p>
            <a:pPr marL="609335" indent="-609335">
              <a:lnSpc>
                <a:spcPct val="80000"/>
              </a:lnSpc>
              <a:buNone/>
            </a:pPr>
            <a:r>
              <a:rPr lang="en-US" sz="1814"/>
              <a:t>		Bowl emptyBowl = new Bowl();</a:t>
            </a:r>
          </a:p>
          <a:p>
            <a:pPr marL="609335" indent="-609335">
              <a:lnSpc>
                <a:spcPct val="80000"/>
              </a:lnSpc>
              <a:buNone/>
            </a:pPr>
            <a:r>
              <a:rPr lang="en-US" sz="1814"/>
              <a:t>		assertEquals(</a:t>
            </a:r>
            <a:r>
              <a:rPr lang="ja-JP" altLang="en-US" sz="1814">
                <a:latin typeface="Arial"/>
              </a:rPr>
              <a:t>“</a:t>
            </a:r>
            <a:r>
              <a:rPr lang="en-US" sz="1814"/>
              <a:t>Size of an empty list should be zero.</a:t>
            </a:r>
            <a:r>
              <a:rPr lang="ja-JP" altLang="en-US" sz="1814">
                <a:latin typeface="Arial"/>
              </a:rPr>
              <a:t>”</a:t>
            </a:r>
            <a:r>
              <a:rPr lang="en-US" sz="1814"/>
              <a:t>, </a:t>
            </a:r>
          </a:p>
          <a:p>
            <a:pPr marL="609335" indent="-609335">
              <a:lnSpc>
                <a:spcPct val="80000"/>
              </a:lnSpc>
              <a:buNone/>
            </a:pPr>
            <a:r>
              <a:rPr lang="en-US" sz="1814"/>
              <a:t>			0, emptyList.size());</a:t>
            </a:r>
          </a:p>
          <a:p>
            <a:pPr marL="609335" indent="-609335">
              <a:lnSpc>
                <a:spcPct val="80000"/>
              </a:lnSpc>
              <a:buNone/>
            </a:pPr>
            <a:r>
              <a:rPr lang="en-US" sz="1814"/>
              <a:t>		assertTrue(</a:t>
            </a:r>
            <a:r>
              <a:rPr lang="ja-JP" altLang="en-US" sz="1814">
                <a:latin typeface="Arial"/>
              </a:rPr>
              <a:t>“</a:t>
            </a:r>
            <a:r>
              <a:rPr lang="en-US" sz="1814"/>
              <a:t>An empty bowl should report empty.</a:t>
            </a:r>
            <a:r>
              <a:rPr lang="ja-JP" altLang="en-US" sz="1814">
                <a:latin typeface="Arial"/>
              </a:rPr>
              <a:t>”</a:t>
            </a:r>
            <a:r>
              <a:rPr lang="en-US" sz="1814"/>
              <a:t>,			emptyBowl.isEmpty());</a:t>
            </a:r>
          </a:p>
          <a:p>
            <a:pPr marL="609335" indent="-609335">
              <a:lnSpc>
                <a:spcPct val="80000"/>
              </a:lnSpc>
              <a:buNone/>
            </a:pPr>
            <a:r>
              <a:rPr lang="en-US" sz="1814"/>
              <a:t>	}</a:t>
            </a:r>
          </a:p>
          <a:p>
            <a:pPr marL="609335" indent="-609335">
              <a:lnSpc>
                <a:spcPct val="80000"/>
              </a:lnSpc>
            </a:pPr>
            <a:r>
              <a:rPr lang="en-US" sz="1814">
                <a:latin typeface="Calibri (Body)"/>
              </a:rPr>
              <a:t>Những điều cần lưu ý:</a:t>
            </a:r>
          </a:p>
          <a:p>
            <a:pPr marL="990169" lvl="1" indent="-533168">
              <a:lnSpc>
                <a:spcPct val="80000"/>
              </a:lnSpc>
            </a:pPr>
            <a:r>
              <a:rPr lang="vi-VN" sz="1814">
                <a:latin typeface="Calibri (Body)"/>
              </a:rPr>
              <a:t>Chữ ký phương </a:t>
            </a:r>
            <a:r>
              <a:rPr lang="en-US" sz="1814">
                <a:latin typeface="Calibri (Body)"/>
              </a:rPr>
              <a:t>thức</a:t>
            </a:r>
            <a:r>
              <a:rPr lang="vi-VN" sz="1814">
                <a:latin typeface="Calibri (Body)"/>
              </a:rPr>
              <a:t> </a:t>
            </a:r>
            <a:r>
              <a:rPr lang="en-US" sz="1814">
                <a:latin typeface="Calibri (Body)"/>
              </a:rPr>
              <a:t>xác định – public void </a:t>
            </a:r>
            <a:r>
              <a:rPr lang="en-US" sz="1814" b="1" i="1">
                <a:latin typeface="Calibri (Body)"/>
              </a:rPr>
              <a:t>test</a:t>
            </a:r>
            <a:r>
              <a:rPr lang="en-US" sz="1814">
                <a:latin typeface="Calibri (Body)"/>
              </a:rPr>
              <a:t>Whatever()</a:t>
            </a:r>
          </a:p>
          <a:p>
            <a:pPr marL="1371005" lvl="2" indent="-457002">
              <a:lnSpc>
                <a:spcPct val="80000"/>
              </a:lnSpc>
            </a:pPr>
            <a:r>
              <a:rPr lang="vi-VN" sz="1814">
                <a:latin typeface="Calibri (Body)"/>
              </a:rPr>
              <a:t>Cho phép chúng được tìm thấy và </a:t>
            </a:r>
            <a:r>
              <a:rPr lang="en-US" sz="1814">
                <a:latin typeface="Calibri (Body)"/>
              </a:rPr>
              <a:t>gọi </a:t>
            </a:r>
            <a:r>
              <a:rPr lang="vi-VN" sz="1814">
                <a:latin typeface="Calibri (Body)"/>
              </a:rPr>
              <a:t>tự động bởi JUnit</a:t>
            </a:r>
            <a:endParaRPr lang="en-US" sz="1814">
              <a:latin typeface="Calibri (Body)"/>
            </a:endParaRPr>
          </a:p>
          <a:p>
            <a:pPr marL="990169" lvl="1" indent="-533168">
              <a:lnSpc>
                <a:spcPct val="80000"/>
              </a:lnSpc>
            </a:pPr>
            <a:r>
              <a:rPr lang="en-US" sz="1814">
                <a:latin typeface="Calibri (Body)"/>
              </a:rPr>
              <a:t>Viết mã theo mẫu</a:t>
            </a:r>
          </a:p>
          <a:p>
            <a:pPr marL="990169" lvl="1" indent="-533168">
              <a:lnSpc>
                <a:spcPct val="80000"/>
              </a:lnSpc>
            </a:pPr>
            <a:r>
              <a:rPr lang="en-US" sz="1814">
                <a:latin typeface="Calibri (Body)"/>
              </a:rPr>
              <a:t>Chú ý các lời gọi assert-type calls…</a:t>
            </a:r>
          </a:p>
        </p:txBody>
      </p:sp>
      <p:sp>
        <p:nvSpPr>
          <p:cNvPr id="2" name="Slide Number Placeholder 1">
            <a:extLst>
              <a:ext uri="{FF2B5EF4-FFF2-40B4-BE49-F238E27FC236}">
                <a16:creationId xmlns:a16="http://schemas.microsoft.com/office/drawing/2014/main" xmlns="" id="{62D74949-7F6A-46E0-80A0-5A0C75B5BD67}"/>
              </a:ext>
            </a:extLst>
          </p:cNvPr>
          <p:cNvSpPr>
            <a:spLocks noGrp="1"/>
          </p:cNvSpPr>
          <p:nvPr>
            <p:ph type="sldNum" sz="quarter" idx="12"/>
          </p:nvPr>
        </p:nvSpPr>
        <p:spPr/>
        <p:txBody>
          <a:bodyPr/>
          <a:lstStyle/>
          <a:p>
            <a:fld id="{11F88B7E-86B8-4862-842E-2DB840C1EC76}" type="slidenum">
              <a:rPr lang="zh-CN" altLang="en-US" smtClean="0"/>
              <a:t>48</a:t>
            </a:fld>
            <a:endParaRPr lang="zh-CN" altLang="en-US"/>
          </a:p>
        </p:txBody>
      </p:sp>
    </p:spTree>
    <p:extLst>
      <p:ext uri="{BB962C8B-B14F-4D97-AF65-F5344CB8AC3E}">
        <p14:creationId xmlns:p14="http://schemas.microsoft.com/office/powerpoint/2010/main" val="32004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fade">
                                      <p:cBhvr>
                                        <p:cTn id="7" dur="500"/>
                                        <p:tgtEl>
                                          <p:spTgt spid="137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7219">
                                            <p:txEl>
                                              <p:pRg st="1" end="1"/>
                                            </p:txEl>
                                          </p:spTgt>
                                        </p:tgtEl>
                                        <p:attrNameLst>
                                          <p:attrName>style.visibility</p:attrName>
                                        </p:attrNameLst>
                                      </p:cBhvr>
                                      <p:to>
                                        <p:strVal val="visible"/>
                                      </p:to>
                                    </p:set>
                                    <p:animEffect transition="in" filter="fade">
                                      <p:cBhvr>
                                        <p:cTn id="10" dur="500"/>
                                        <p:tgtEl>
                                          <p:spTgt spid="1372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animEffect transition="in" filter="fade">
                                      <p:cBhvr>
                                        <p:cTn id="13" dur="500"/>
                                        <p:tgtEl>
                                          <p:spTgt spid="13721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7219">
                                            <p:txEl>
                                              <p:pRg st="3" end="3"/>
                                            </p:txEl>
                                          </p:spTgt>
                                        </p:tgtEl>
                                        <p:attrNameLst>
                                          <p:attrName>style.visibility</p:attrName>
                                        </p:attrNameLst>
                                      </p:cBhvr>
                                      <p:to>
                                        <p:strVal val="visible"/>
                                      </p:to>
                                    </p:set>
                                    <p:animEffect transition="in" filter="fade">
                                      <p:cBhvr>
                                        <p:cTn id="16" dur="500"/>
                                        <p:tgtEl>
                                          <p:spTgt spid="13721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7219">
                                            <p:txEl>
                                              <p:pRg st="4" end="4"/>
                                            </p:txEl>
                                          </p:spTgt>
                                        </p:tgtEl>
                                        <p:attrNameLst>
                                          <p:attrName>style.visibility</p:attrName>
                                        </p:attrNameLst>
                                      </p:cBhvr>
                                      <p:to>
                                        <p:strVal val="visible"/>
                                      </p:to>
                                    </p:set>
                                    <p:animEffect transition="in" filter="fade">
                                      <p:cBhvr>
                                        <p:cTn id="21" dur="500"/>
                                        <p:tgtEl>
                                          <p:spTgt spid="137219">
                                            <p:txEl>
                                              <p:pRg st="4" end="4"/>
                                            </p:txEl>
                                          </p:spTgt>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7219">
                                            <p:txEl>
                                              <p:pRg st="5" end="5"/>
                                            </p:txEl>
                                          </p:spTgt>
                                        </p:tgtEl>
                                        <p:attrNameLst>
                                          <p:attrName>style.visibility</p:attrName>
                                        </p:attrNameLst>
                                      </p:cBhvr>
                                      <p:to>
                                        <p:strVal val="visible"/>
                                      </p:to>
                                    </p:set>
                                    <p:animEffect transition="in" filter="fade">
                                      <p:cBhvr>
                                        <p:cTn id="25" dur="500"/>
                                        <p:tgtEl>
                                          <p:spTgt spid="137219">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7219">
                                            <p:txEl>
                                              <p:pRg st="6" end="6"/>
                                            </p:txEl>
                                          </p:spTgt>
                                        </p:tgtEl>
                                        <p:attrNameLst>
                                          <p:attrName>style.visibility</p:attrName>
                                        </p:attrNameLst>
                                      </p:cBhvr>
                                      <p:to>
                                        <p:strVal val="visible"/>
                                      </p:to>
                                    </p:set>
                                    <p:animEffect transition="in" filter="fade">
                                      <p:cBhvr>
                                        <p:cTn id="28" dur="500"/>
                                        <p:tgtEl>
                                          <p:spTgt spid="137219">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7219">
                                            <p:txEl>
                                              <p:pRg st="7" end="7"/>
                                            </p:txEl>
                                          </p:spTgt>
                                        </p:tgtEl>
                                        <p:attrNameLst>
                                          <p:attrName>style.visibility</p:attrName>
                                        </p:attrNameLst>
                                      </p:cBhvr>
                                      <p:to>
                                        <p:strVal val="visible"/>
                                      </p:to>
                                    </p:set>
                                    <p:animEffect transition="in" filter="fade">
                                      <p:cBhvr>
                                        <p:cTn id="31" dur="500"/>
                                        <p:tgtEl>
                                          <p:spTgt spid="137219">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7219">
                                            <p:txEl>
                                              <p:pRg st="8" end="8"/>
                                            </p:txEl>
                                          </p:spTgt>
                                        </p:tgtEl>
                                        <p:attrNameLst>
                                          <p:attrName>style.visibility</p:attrName>
                                        </p:attrNameLst>
                                      </p:cBhvr>
                                      <p:to>
                                        <p:strVal val="visible"/>
                                      </p:to>
                                    </p:set>
                                    <p:animEffect transition="in" filter="fade">
                                      <p:cBhvr>
                                        <p:cTn id="34" dur="500"/>
                                        <p:tgtEl>
                                          <p:spTgt spid="137219">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7219">
                                            <p:txEl>
                                              <p:pRg st="9" end="9"/>
                                            </p:txEl>
                                          </p:spTgt>
                                        </p:tgtEl>
                                        <p:attrNameLst>
                                          <p:attrName>style.visibility</p:attrName>
                                        </p:attrNameLst>
                                      </p:cBhvr>
                                      <p:to>
                                        <p:strVal val="visible"/>
                                      </p:to>
                                    </p:set>
                                    <p:animEffect transition="in" filter="fade">
                                      <p:cBhvr>
                                        <p:cTn id="37" dur="500"/>
                                        <p:tgtEl>
                                          <p:spTgt spid="137219">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7219">
                                            <p:txEl>
                                              <p:pRg st="10" end="10"/>
                                            </p:txEl>
                                          </p:spTgt>
                                        </p:tgtEl>
                                        <p:attrNameLst>
                                          <p:attrName>style.visibility</p:attrName>
                                        </p:attrNameLst>
                                      </p:cBhvr>
                                      <p:to>
                                        <p:strVal val="visible"/>
                                      </p:to>
                                    </p:set>
                                    <p:animEffect transition="in" filter="fade">
                                      <p:cBhvr>
                                        <p:cTn id="40" dur="500"/>
                                        <p:tgtEl>
                                          <p:spTgt spid="137219">
                                            <p:txEl>
                                              <p:pRg st="10" end="1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7219">
                                            <p:txEl>
                                              <p:pRg st="11" end="11"/>
                                            </p:txEl>
                                          </p:spTgt>
                                        </p:tgtEl>
                                        <p:attrNameLst>
                                          <p:attrName>style.visibility</p:attrName>
                                        </p:attrNameLst>
                                      </p:cBhvr>
                                      <p:to>
                                        <p:strVal val="visible"/>
                                      </p:to>
                                    </p:set>
                                    <p:animEffect transition="in" filter="fade">
                                      <p:cBhvr>
                                        <p:cTn id="45" dur="500"/>
                                        <p:tgtEl>
                                          <p:spTgt spid="137219">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7219">
                                            <p:txEl>
                                              <p:pRg st="12" end="12"/>
                                            </p:txEl>
                                          </p:spTgt>
                                        </p:tgtEl>
                                        <p:attrNameLst>
                                          <p:attrName>style.visibility</p:attrName>
                                        </p:attrNameLst>
                                      </p:cBhvr>
                                      <p:to>
                                        <p:strVal val="visible"/>
                                      </p:to>
                                    </p:set>
                                    <p:animEffect transition="in" filter="fade">
                                      <p:cBhvr>
                                        <p:cTn id="48" dur="500"/>
                                        <p:tgtEl>
                                          <p:spTgt spid="137219">
                                            <p:txEl>
                                              <p:pRg st="12" end="12"/>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7219">
                                            <p:txEl>
                                              <p:pRg st="13" end="13"/>
                                            </p:txEl>
                                          </p:spTgt>
                                        </p:tgtEl>
                                        <p:attrNameLst>
                                          <p:attrName>style.visibility</p:attrName>
                                        </p:attrNameLst>
                                      </p:cBhvr>
                                      <p:to>
                                        <p:strVal val="visible"/>
                                      </p:to>
                                    </p:set>
                                    <p:animEffect transition="in" filter="fade">
                                      <p:cBhvr>
                                        <p:cTn id="51" dur="500"/>
                                        <p:tgtEl>
                                          <p:spTgt spid="137219">
                                            <p:txEl>
                                              <p:pRg st="13" end="1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37219">
                                            <p:txEl>
                                              <p:pRg st="14" end="14"/>
                                            </p:txEl>
                                          </p:spTgt>
                                        </p:tgtEl>
                                        <p:attrNameLst>
                                          <p:attrName>style.visibility</p:attrName>
                                        </p:attrNameLst>
                                      </p:cBhvr>
                                      <p:to>
                                        <p:strVal val="visible"/>
                                      </p:to>
                                    </p:set>
                                    <p:animEffect transition="in" filter="fade">
                                      <p:cBhvr>
                                        <p:cTn id="54" dur="500"/>
                                        <p:tgtEl>
                                          <p:spTgt spid="137219">
                                            <p:txEl>
                                              <p:pRg st="14" end="14"/>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37219">
                                            <p:txEl>
                                              <p:pRg st="15" end="15"/>
                                            </p:txEl>
                                          </p:spTgt>
                                        </p:tgtEl>
                                        <p:attrNameLst>
                                          <p:attrName>style.visibility</p:attrName>
                                        </p:attrNameLst>
                                      </p:cBhvr>
                                      <p:to>
                                        <p:strVal val="visible"/>
                                      </p:to>
                                    </p:set>
                                    <p:animEffect transition="in" filter="fade">
                                      <p:cBhvr>
                                        <p:cTn id="57" dur="500"/>
                                        <p:tgtEl>
                                          <p:spTgt spid="13721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Các phương thức Assert</a:t>
            </a:r>
          </a:p>
        </p:txBody>
      </p:sp>
      <p:sp>
        <p:nvSpPr>
          <p:cNvPr id="138243" name="Rectangle 3"/>
          <p:cNvSpPr>
            <a:spLocks noGrp="1" noChangeArrowheads="1"/>
          </p:cNvSpPr>
          <p:nvPr>
            <p:ph idx="1"/>
          </p:nvPr>
        </p:nvSpPr>
        <p:spPr>
          <a:xfrm>
            <a:off x="628650" y="1166059"/>
            <a:ext cx="7691354" cy="4876800"/>
          </a:xfrm>
        </p:spPr>
        <p:txBody>
          <a:bodyPr/>
          <a:lstStyle/>
          <a:p>
            <a:r>
              <a:rPr lang="en-US" sz="2630">
                <a:latin typeface="Calibri (Body)"/>
              </a:rPr>
              <a:t>Các phương thức Assert methods có các tham số dạng như sau:  </a:t>
            </a:r>
            <a:br>
              <a:rPr lang="en-US" sz="2630">
                <a:latin typeface="Calibri (Body)"/>
              </a:rPr>
            </a:br>
            <a:r>
              <a:rPr lang="en-US" sz="2630" i="1">
                <a:latin typeface="Calibri (Body)"/>
              </a:rPr>
              <a:t>message, expected-value, actual-value</a:t>
            </a:r>
          </a:p>
          <a:p>
            <a:r>
              <a:rPr lang="en-US" sz="2630">
                <a:latin typeface="Calibri (Body)"/>
              </a:rPr>
              <a:t>ating point numbers get an additional argument, a tolerance</a:t>
            </a:r>
          </a:p>
          <a:p>
            <a:r>
              <a:rPr lang="vi-VN" sz="2630">
                <a:latin typeface="Calibri (Body)"/>
              </a:rPr>
              <a:t>Mỗi phương thức</a:t>
            </a:r>
            <a:r>
              <a:rPr lang="en-US" sz="2630">
                <a:latin typeface="Calibri (Body)"/>
              </a:rPr>
              <a:t> assert </a:t>
            </a:r>
            <a:r>
              <a:rPr lang="vi-VN" sz="2630">
                <a:latin typeface="Calibri (Body)"/>
              </a:rPr>
              <a:t>có một phiên bản tương đương không nhận thông báo - tuy nhiên, việc sử dụng này không được khuyến khích vì</a:t>
            </a:r>
            <a:r>
              <a:rPr lang="en-US" sz="2630">
                <a:latin typeface="Calibri (Body)"/>
              </a:rPr>
              <a:t>:</a:t>
            </a:r>
          </a:p>
          <a:p>
            <a:pPr lvl="1"/>
            <a:r>
              <a:rPr lang="en-US" sz="2358">
                <a:latin typeface="Calibri (Body)"/>
              </a:rPr>
              <a:t>Các thông điệp giúp ghi nhận các kiểm thử</a:t>
            </a:r>
          </a:p>
          <a:p>
            <a:pPr lvl="1"/>
            <a:r>
              <a:rPr lang="en-US" sz="2358">
                <a:latin typeface="Calibri (Body)"/>
              </a:rPr>
              <a:t>Các thông điệp cung cấp thông tin bổ sung khi đọc nhật ký lỗi</a:t>
            </a:r>
          </a:p>
        </p:txBody>
      </p:sp>
      <p:sp>
        <p:nvSpPr>
          <p:cNvPr id="2" name="Slide Number Placeholder 1">
            <a:extLst>
              <a:ext uri="{FF2B5EF4-FFF2-40B4-BE49-F238E27FC236}">
                <a16:creationId xmlns:a16="http://schemas.microsoft.com/office/drawing/2014/main" xmlns="" id="{74443F93-903B-4F72-9460-4639C201EBE2}"/>
              </a:ext>
            </a:extLst>
          </p:cNvPr>
          <p:cNvSpPr>
            <a:spLocks noGrp="1"/>
          </p:cNvSpPr>
          <p:nvPr>
            <p:ph type="sldNum" sz="quarter" idx="12"/>
          </p:nvPr>
        </p:nvSpPr>
        <p:spPr/>
        <p:txBody>
          <a:bodyPr/>
          <a:lstStyle/>
          <a:p>
            <a:fld id="{11F88B7E-86B8-4862-842E-2DB840C1EC76}" type="slidenum">
              <a:rPr lang="zh-CN" altLang="en-US" smtClean="0"/>
              <a:t>49</a:t>
            </a:fld>
            <a:endParaRPr lang="zh-CN" altLang="en-US"/>
          </a:p>
        </p:txBody>
      </p:sp>
    </p:spTree>
    <p:extLst>
      <p:ext uri="{BB962C8B-B14F-4D97-AF65-F5344CB8AC3E}">
        <p14:creationId xmlns:p14="http://schemas.microsoft.com/office/powerpoint/2010/main" val="941527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8242"/>
                                        </p:tgtEl>
                                        <p:attrNameLst>
                                          <p:attrName>style.visibility</p:attrName>
                                        </p:attrNameLst>
                                      </p:cBhvr>
                                      <p:to>
                                        <p:strVal val="visible"/>
                                      </p:to>
                                    </p:set>
                                    <p:anim calcmode="lin" valueType="num">
                                      <p:cBhvr>
                                        <p:cTn id="7" dur="500" fill="hold"/>
                                        <p:tgtEl>
                                          <p:spTgt spid="138242"/>
                                        </p:tgtEl>
                                        <p:attrNameLst>
                                          <p:attrName>ppt_w</p:attrName>
                                        </p:attrNameLst>
                                      </p:cBhvr>
                                      <p:tavLst>
                                        <p:tav tm="0">
                                          <p:val>
                                            <p:fltVal val="0"/>
                                          </p:val>
                                        </p:tav>
                                        <p:tav tm="100000">
                                          <p:val>
                                            <p:strVal val="#ppt_w"/>
                                          </p:val>
                                        </p:tav>
                                      </p:tavLst>
                                    </p:anim>
                                    <p:anim calcmode="lin" valueType="num">
                                      <p:cBhvr>
                                        <p:cTn id="8" dur="500" fill="hold"/>
                                        <p:tgtEl>
                                          <p:spTgt spid="138242"/>
                                        </p:tgtEl>
                                        <p:attrNameLst>
                                          <p:attrName>ppt_h</p:attrName>
                                        </p:attrNameLst>
                                      </p:cBhvr>
                                      <p:tavLst>
                                        <p:tav tm="0">
                                          <p:val>
                                            <p:fltVal val="0"/>
                                          </p:val>
                                        </p:tav>
                                        <p:tav tm="100000">
                                          <p:val>
                                            <p:strVal val="#ppt_h"/>
                                          </p:val>
                                        </p:tav>
                                      </p:tavLst>
                                    </p:anim>
                                    <p:animEffect transition="in" filter="fade">
                                      <p:cBhvr>
                                        <p:cTn id="9" dur="500"/>
                                        <p:tgtEl>
                                          <p:spTgt spid="13824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8243">
                                            <p:txEl>
                                              <p:pRg st="0" end="0"/>
                                            </p:txEl>
                                          </p:spTgt>
                                        </p:tgtEl>
                                        <p:attrNameLst>
                                          <p:attrName>style.visibility</p:attrName>
                                        </p:attrNameLst>
                                      </p:cBhvr>
                                      <p:to>
                                        <p:strVal val="visible"/>
                                      </p:to>
                                    </p:set>
                                    <p:animEffect transition="in" filter="fade">
                                      <p:cBhvr>
                                        <p:cTn id="14" dur="1000">
                                          <p:stCondLst>
                                            <p:cond delay="0"/>
                                          </p:stCondLst>
                                        </p:cTn>
                                        <p:tgtEl>
                                          <p:spTgt spid="13824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8243">
                                            <p:txEl>
                                              <p:pRg st="1" end="1"/>
                                            </p:txEl>
                                          </p:spTgt>
                                        </p:tgtEl>
                                        <p:attrNameLst>
                                          <p:attrName>style.visibility</p:attrName>
                                        </p:attrNameLst>
                                      </p:cBhvr>
                                      <p:to>
                                        <p:strVal val="visible"/>
                                      </p:to>
                                    </p:set>
                                    <p:animEffect transition="in" filter="fade">
                                      <p:cBhvr>
                                        <p:cTn id="19" dur="1000">
                                          <p:stCondLst>
                                            <p:cond delay="0"/>
                                          </p:stCondLst>
                                        </p:cTn>
                                        <p:tgtEl>
                                          <p:spTgt spid="138243">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8243">
                                            <p:txEl>
                                              <p:pRg st="2" end="2"/>
                                            </p:txEl>
                                          </p:spTgt>
                                        </p:tgtEl>
                                        <p:attrNameLst>
                                          <p:attrName>style.visibility</p:attrName>
                                        </p:attrNameLst>
                                      </p:cBhvr>
                                      <p:to>
                                        <p:strVal val="visible"/>
                                      </p:to>
                                    </p:set>
                                    <p:animEffect transition="in" filter="fade">
                                      <p:cBhvr>
                                        <p:cTn id="24" dur="1000">
                                          <p:stCondLst>
                                            <p:cond delay="0"/>
                                          </p:stCondLst>
                                        </p:cTn>
                                        <p:tgtEl>
                                          <p:spTgt spid="138243">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8243">
                                            <p:txEl>
                                              <p:pRg st="3" end="3"/>
                                            </p:txEl>
                                          </p:spTgt>
                                        </p:tgtEl>
                                        <p:attrNameLst>
                                          <p:attrName>style.visibility</p:attrName>
                                        </p:attrNameLst>
                                      </p:cBhvr>
                                      <p:to>
                                        <p:strVal val="visible"/>
                                      </p:to>
                                    </p:set>
                                    <p:animEffect transition="in" filter="fade">
                                      <p:cBhvr>
                                        <p:cTn id="27" dur="1000">
                                          <p:stCondLst>
                                            <p:cond delay="0"/>
                                          </p:stCondLst>
                                        </p:cTn>
                                        <p:tgtEl>
                                          <p:spTgt spid="138243">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8243">
                                            <p:txEl>
                                              <p:pRg st="4" end="4"/>
                                            </p:txEl>
                                          </p:spTgt>
                                        </p:tgtEl>
                                        <p:attrNameLst>
                                          <p:attrName>style.visibility</p:attrName>
                                        </p:attrNameLst>
                                      </p:cBhvr>
                                      <p:to>
                                        <p:strVal val="visible"/>
                                      </p:to>
                                    </p:set>
                                    <p:animEffect transition="in" filter="fade">
                                      <p:cBhvr>
                                        <p:cTn id="30" dur="1000">
                                          <p:stCondLst>
                                            <p:cond delay="0"/>
                                          </p:stCondLst>
                                        </p:cTn>
                                        <p:tgtEl>
                                          <p:spTgt spid="138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p:bldP spid="1382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t>Mô hình chữ V  (V Model) – Các mức kiểm thử khác nhau</a:t>
            </a:r>
          </a:p>
        </p:txBody>
      </p:sp>
      <p:sp>
        <p:nvSpPr>
          <p:cNvPr id="3" name="Content Placeholder 2"/>
          <p:cNvSpPr>
            <a:spLocks noGrp="1"/>
          </p:cNvSpPr>
          <p:nvPr>
            <p:ph idx="1"/>
          </p:nvPr>
        </p:nvSpPr>
        <p:spPr/>
        <p:txBody>
          <a:bodyPr/>
          <a:lstStyle/>
          <a:p>
            <a:r>
              <a:rPr lang="en-US"/>
              <a:t>Kiểm thử đơn vị (Unit test): riêng từng module một (ONE </a:t>
            </a:r>
            <a:r>
              <a:rPr lang="en-US" dirty="0"/>
              <a:t>module at </a:t>
            </a:r>
            <a:r>
              <a:rPr lang="en-US"/>
              <a:t>a time)</a:t>
            </a:r>
            <a:endParaRPr lang="en-US" dirty="0"/>
          </a:p>
          <a:p>
            <a:r>
              <a:rPr lang="en-US"/>
              <a:t>Kiểm thử tích hợp (Integration test): liên kết các modules</a:t>
            </a:r>
            <a:endParaRPr lang="en-US" dirty="0"/>
          </a:p>
          <a:p>
            <a:r>
              <a:rPr lang="en-US"/>
              <a:t>Kiểm thử hệ thống (System test): tổng thể (toàn bộ) hệ thống</a:t>
            </a:r>
            <a:endParaRPr lang="en-US" dirty="0"/>
          </a:p>
        </p:txBody>
      </p:sp>
      <p:sp>
        <p:nvSpPr>
          <p:cNvPr id="6" name="Slide Number Placeholder 5"/>
          <p:cNvSpPr>
            <a:spLocks noGrp="1"/>
          </p:cNvSpPr>
          <p:nvPr>
            <p:ph type="sldNum" sz="quarter" idx="12"/>
          </p:nvPr>
        </p:nvSpPr>
        <p:spPr/>
        <p:txBody>
          <a:bodyPr>
            <a:normAutofit/>
          </a:bodyPr>
          <a:lstStyle/>
          <a:p>
            <a:pPr>
              <a:defRPr/>
            </a:pPr>
            <a:fld id="{C91EAF8B-0938-43B8-8999-DB4C6EC9FBD5}" type="slidenum">
              <a:rPr lang="en-US"/>
              <a:pPr>
                <a:defRPr/>
              </a:pPr>
              <a:t>5</a:t>
            </a:fld>
            <a:endParaRPr lang="en-US"/>
          </a:p>
        </p:txBody>
      </p:sp>
      <p:pic>
        <p:nvPicPr>
          <p:cNvPr id="13" name="Content Placeholder 8" descr="Screen Shot 2014-07-21 at 2.48.24 AM.png"/>
          <p:cNvPicPr>
            <a:picLocks noChangeAspect="1"/>
          </p:cNvPicPr>
          <p:nvPr/>
        </p:nvPicPr>
        <p:blipFill rotWithShape="1">
          <a:blip r:embed="rId2">
            <a:extLst>
              <a:ext uri="{28A0092B-C50C-407E-A947-70E740481C1C}">
                <a14:useLocalDpi xmlns:a14="http://schemas.microsoft.com/office/drawing/2010/main" val="0"/>
              </a:ext>
            </a:extLst>
          </a:blip>
          <a:srcRect t="1719" b="-19"/>
          <a:stretch/>
        </p:blipFill>
        <p:spPr bwMode="auto">
          <a:xfrm>
            <a:off x="753338" y="3430143"/>
            <a:ext cx="8148265" cy="307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41586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Các phương thức Assert</a:t>
            </a:r>
          </a:p>
        </p:txBody>
      </p:sp>
      <p:sp>
        <p:nvSpPr>
          <p:cNvPr id="139267" name="Rectangle 3"/>
          <p:cNvSpPr>
            <a:spLocks noGrp="1" noChangeArrowheads="1"/>
          </p:cNvSpPr>
          <p:nvPr>
            <p:ph idx="1"/>
          </p:nvPr>
        </p:nvSpPr>
        <p:spPr/>
        <p:txBody>
          <a:bodyPr/>
          <a:lstStyle/>
          <a:p>
            <a:pPr>
              <a:lnSpc>
                <a:spcPct val="90000"/>
              </a:lnSpc>
            </a:pPr>
            <a:r>
              <a:rPr lang="en-US" sz="2176"/>
              <a:t>assertTrue(String </a:t>
            </a:r>
            <a:r>
              <a:rPr lang="en-US" sz="2176" i="1"/>
              <a:t>message</a:t>
            </a:r>
            <a:r>
              <a:rPr lang="en-US" sz="2176"/>
              <a:t>, Boolean </a:t>
            </a:r>
            <a:r>
              <a:rPr lang="en-US" sz="2176" i="1"/>
              <a:t>test</a:t>
            </a:r>
            <a:r>
              <a:rPr lang="en-US" sz="2176"/>
              <a:t>)</a:t>
            </a:r>
          </a:p>
          <a:p>
            <a:pPr>
              <a:lnSpc>
                <a:spcPct val="90000"/>
              </a:lnSpc>
            </a:pPr>
            <a:r>
              <a:rPr lang="en-US" sz="2176"/>
              <a:t>assertFalse(String </a:t>
            </a:r>
            <a:r>
              <a:rPr lang="en-US" sz="2176" i="1"/>
              <a:t>message</a:t>
            </a:r>
            <a:r>
              <a:rPr lang="en-US" sz="2176"/>
              <a:t>, Boolean </a:t>
            </a:r>
            <a:r>
              <a:rPr lang="en-US" sz="2176" i="1"/>
              <a:t>test</a:t>
            </a:r>
            <a:r>
              <a:rPr lang="en-US" sz="2176"/>
              <a:t>)</a:t>
            </a:r>
          </a:p>
          <a:p>
            <a:pPr>
              <a:lnSpc>
                <a:spcPct val="90000"/>
              </a:lnSpc>
            </a:pPr>
            <a:r>
              <a:rPr lang="en-US" sz="2176"/>
              <a:t>assertNull(String </a:t>
            </a:r>
            <a:r>
              <a:rPr lang="en-US" sz="2176" i="1"/>
              <a:t>message</a:t>
            </a:r>
            <a:r>
              <a:rPr lang="en-US" sz="2176"/>
              <a:t>, Object </a:t>
            </a:r>
            <a:r>
              <a:rPr lang="en-US" sz="2176" i="1"/>
              <a:t>object</a:t>
            </a:r>
            <a:r>
              <a:rPr lang="en-US" sz="2176"/>
              <a:t>)</a:t>
            </a:r>
          </a:p>
          <a:p>
            <a:pPr>
              <a:lnSpc>
                <a:spcPct val="90000"/>
              </a:lnSpc>
            </a:pPr>
            <a:r>
              <a:rPr lang="en-US" sz="2176"/>
              <a:t>assertNotNull(String </a:t>
            </a:r>
            <a:r>
              <a:rPr lang="en-US" sz="2176" i="1"/>
              <a:t>message</a:t>
            </a:r>
            <a:r>
              <a:rPr lang="en-US" sz="2176"/>
              <a:t>, Object </a:t>
            </a:r>
            <a:r>
              <a:rPr lang="en-US" sz="2176" i="1"/>
              <a:t>object</a:t>
            </a:r>
            <a:r>
              <a:rPr lang="en-US" sz="2176"/>
              <a:t>) </a:t>
            </a:r>
          </a:p>
          <a:p>
            <a:pPr>
              <a:lnSpc>
                <a:spcPct val="90000"/>
              </a:lnSpc>
            </a:pPr>
            <a:r>
              <a:rPr lang="en-US" sz="2176"/>
              <a:t>assertEquals(String </a:t>
            </a:r>
            <a:r>
              <a:rPr lang="en-US" sz="2176" i="1"/>
              <a:t>message</a:t>
            </a:r>
            <a:r>
              <a:rPr lang="en-US" sz="2176"/>
              <a:t>, Object </a:t>
            </a:r>
            <a:r>
              <a:rPr lang="en-US" sz="2176" i="1"/>
              <a:t>expected</a:t>
            </a:r>
            <a:r>
              <a:rPr lang="en-US" sz="2176"/>
              <a:t>, Object </a:t>
            </a:r>
            <a:r>
              <a:rPr lang="en-US" sz="2176" i="1"/>
              <a:t>actual</a:t>
            </a:r>
            <a:r>
              <a:rPr lang="en-US" sz="2176"/>
              <a:t>) (uses equals method)</a:t>
            </a:r>
          </a:p>
          <a:p>
            <a:pPr>
              <a:lnSpc>
                <a:spcPct val="90000"/>
              </a:lnSpc>
            </a:pPr>
            <a:r>
              <a:rPr lang="en-US" sz="2176"/>
              <a:t>assertSame(String </a:t>
            </a:r>
            <a:r>
              <a:rPr lang="en-US" sz="2176" i="1"/>
              <a:t>message</a:t>
            </a:r>
            <a:r>
              <a:rPr lang="en-US" sz="2176"/>
              <a:t>, Object </a:t>
            </a:r>
            <a:r>
              <a:rPr lang="en-US" sz="2176" i="1"/>
              <a:t>expected</a:t>
            </a:r>
            <a:r>
              <a:rPr lang="en-US" sz="2176"/>
              <a:t>, Object </a:t>
            </a:r>
            <a:r>
              <a:rPr lang="en-US" sz="2176" i="1"/>
              <a:t>actual</a:t>
            </a:r>
            <a:r>
              <a:rPr lang="en-US" sz="2176"/>
              <a:t>) (uses == operator)</a:t>
            </a:r>
          </a:p>
          <a:p>
            <a:pPr>
              <a:lnSpc>
                <a:spcPct val="90000"/>
              </a:lnSpc>
            </a:pPr>
            <a:r>
              <a:rPr lang="en-US" sz="2176"/>
              <a:t>assertNotSame(String </a:t>
            </a:r>
            <a:r>
              <a:rPr lang="en-US" sz="2176" i="1"/>
              <a:t>message</a:t>
            </a:r>
            <a:r>
              <a:rPr lang="en-US" sz="2176"/>
              <a:t>, Object </a:t>
            </a:r>
            <a:r>
              <a:rPr lang="en-US" sz="2176" i="1"/>
              <a:t>expected</a:t>
            </a:r>
            <a:r>
              <a:rPr lang="en-US" sz="2176"/>
              <a:t>, Object </a:t>
            </a:r>
            <a:r>
              <a:rPr lang="en-US" sz="2176" i="1"/>
              <a:t>actual</a:t>
            </a:r>
            <a:r>
              <a:rPr lang="en-US" sz="2176"/>
              <a:t>)</a:t>
            </a:r>
          </a:p>
        </p:txBody>
      </p:sp>
      <p:sp>
        <p:nvSpPr>
          <p:cNvPr id="2" name="Slide Number Placeholder 1">
            <a:extLst>
              <a:ext uri="{FF2B5EF4-FFF2-40B4-BE49-F238E27FC236}">
                <a16:creationId xmlns:a16="http://schemas.microsoft.com/office/drawing/2014/main" xmlns="" id="{0E87D6C7-B632-4A25-9CCE-7805807D63B5}"/>
              </a:ext>
            </a:extLst>
          </p:cNvPr>
          <p:cNvSpPr>
            <a:spLocks noGrp="1"/>
          </p:cNvSpPr>
          <p:nvPr>
            <p:ph type="sldNum" sz="quarter" idx="12"/>
          </p:nvPr>
        </p:nvSpPr>
        <p:spPr/>
        <p:txBody>
          <a:bodyPr/>
          <a:lstStyle/>
          <a:p>
            <a:fld id="{11F88B7E-86B8-4862-842E-2DB840C1EC76}" type="slidenum">
              <a:rPr lang="zh-CN" altLang="en-US" smtClean="0"/>
              <a:t>50</a:t>
            </a:fld>
            <a:endParaRPr lang="zh-CN" altLang="en-US"/>
          </a:p>
        </p:txBody>
      </p:sp>
    </p:spTree>
    <p:extLst>
      <p:ext uri="{BB962C8B-B14F-4D97-AF65-F5344CB8AC3E}">
        <p14:creationId xmlns:p14="http://schemas.microsoft.com/office/powerpoint/2010/main" val="2801823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9266"/>
                                        </p:tgtEl>
                                        <p:attrNameLst>
                                          <p:attrName>style.visibility</p:attrName>
                                        </p:attrNameLst>
                                      </p:cBhvr>
                                      <p:to>
                                        <p:strVal val="visible"/>
                                      </p:to>
                                    </p:set>
                                    <p:anim calcmode="lin" valueType="num">
                                      <p:cBhvr>
                                        <p:cTn id="7" dur="500" fill="hold"/>
                                        <p:tgtEl>
                                          <p:spTgt spid="139266"/>
                                        </p:tgtEl>
                                        <p:attrNameLst>
                                          <p:attrName>ppt_w</p:attrName>
                                        </p:attrNameLst>
                                      </p:cBhvr>
                                      <p:tavLst>
                                        <p:tav tm="0">
                                          <p:val>
                                            <p:fltVal val="0"/>
                                          </p:val>
                                        </p:tav>
                                        <p:tav tm="100000">
                                          <p:val>
                                            <p:strVal val="#ppt_w"/>
                                          </p:val>
                                        </p:tav>
                                      </p:tavLst>
                                    </p:anim>
                                    <p:anim calcmode="lin" valueType="num">
                                      <p:cBhvr>
                                        <p:cTn id="8" dur="500" fill="hold"/>
                                        <p:tgtEl>
                                          <p:spTgt spid="139266"/>
                                        </p:tgtEl>
                                        <p:attrNameLst>
                                          <p:attrName>ppt_h</p:attrName>
                                        </p:attrNameLst>
                                      </p:cBhvr>
                                      <p:tavLst>
                                        <p:tav tm="0">
                                          <p:val>
                                            <p:fltVal val="0"/>
                                          </p:val>
                                        </p:tav>
                                        <p:tav tm="100000">
                                          <p:val>
                                            <p:strVal val="#ppt_h"/>
                                          </p:val>
                                        </p:tav>
                                      </p:tavLst>
                                    </p:anim>
                                    <p:animEffect transition="in" filter="fade">
                                      <p:cBhvr>
                                        <p:cTn id="9" dur="500"/>
                                        <p:tgtEl>
                                          <p:spTgt spid="13926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39267">
                                            <p:txEl>
                                              <p:pRg st="0" end="0"/>
                                            </p:txEl>
                                          </p:spTgt>
                                        </p:tgtEl>
                                        <p:attrNameLst>
                                          <p:attrName>style.visibility</p:attrName>
                                        </p:attrNameLst>
                                      </p:cBhvr>
                                      <p:to>
                                        <p:strVal val="visible"/>
                                      </p:to>
                                    </p:set>
                                    <p:animEffect transition="in" filter="fade">
                                      <p:cBhvr>
                                        <p:cTn id="12" dur="1000">
                                          <p:stCondLst>
                                            <p:cond delay="0"/>
                                          </p:stCondLst>
                                        </p:cTn>
                                        <p:tgtEl>
                                          <p:spTgt spid="13926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9267">
                                            <p:txEl>
                                              <p:pRg st="1" end="1"/>
                                            </p:txEl>
                                          </p:spTgt>
                                        </p:tgtEl>
                                        <p:attrNameLst>
                                          <p:attrName>style.visibility</p:attrName>
                                        </p:attrNameLst>
                                      </p:cBhvr>
                                      <p:to>
                                        <p:strVal val="visible"/>
                                      </p:to>
                                    </p:set>
                                    <p:animEffect transition="in" filter="fade">
                                      <p:cBhvr>
                                        <p:cTn id="15" dur="1000">
                                          <p:stCondLst>
                                            <p:cond delay="0"/>
                                          </p:stCondLst>
                                        </p:cTn>
                                        <p:tgtEl>
                                          <p:spTgt spid="13926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9267">
                                            <p:txEl>
                                              <p:pRg st="2" end="2"/>
                                            </p:txEl>
                                          </p:spTgt>
                                        </p:tgtEl>
                                        <p:attrNameLst>
                                          <p:attrName>style.visibility</p:attrName>
                                        </p:attrNameLst>
                                      </p:cBhvr>
                                      <p:to>
                                        <p:strVal val="visible"/>
                                      </p:to>
                                    </p:set>
                                    <p:animEffect transition="in" filter="fade">
                                      <p:cBhvr>
                                        <p:cTn id="18" dur="1000">
                                          <p:stCondLst>
                                            <p:cond delay="0"/>
                                          </p:stCondLst>
                                        </p:cTn>
                                        <p:tgtEl>
                                          <p:spTgt spid="13926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9267">
                                            <p:txEl>
                                              <p:pRg st="3" end="3"/>
                                            </p:txEl>
                                          </p:spTgt>
                                        </p:tgtEl>
                                        <p:attrNameLst>
                                          <p:attrName>style.visibility</p:attrName>
                                        </p:attrNameLst>
                                      </p:cBhvr>
                                      <p:to>
                                        <p:strVal val="visible"/>
                                      </p:to>
                                    </p:set>
                                    <p:animEffect transition="in" filter="fade">
                                      <p:cBhvr>
                                        <p:cTn id="21" dur="1000">
                                          <p:stCondLst>
                                            <p:cond delay="0"/>
                                          </p:stCondLst>
                                        </p:cTn>
                                        <p:tgtEl>
                                          <p:spTgt spid="13926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9267">
                                            <p:txEl>
                                              <p:pRg st="4" end="4"/>
                                            </p:txEl>
                                          </p:spTgt>
                                        </p:tgtEl>
                                        <p:attrNameLst>
                                          <p:attrName>style.visibility</p:attrName>
                                        </p:attrNameLst>
                                      </p:cBhvr>
                                      <p:to>
                                        <p:strVal val="visible"/>
                                      </p:to>
                                    </p:set>
                                    <p:animEffect transition="in" filter="fade">
                                      <p:cBhvr>
                                        <p:cTn id="24" dur="1000">
                                          <p:stCondLst>
                                            <p:cond delay="0"/>
                                          </p:stCondLst>
                                        </p:cTn>
                                        <p:tgtEl>
                                          <p:spTgt spid="13926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9267">
                                            <p:txEl>
                                              <p:pRg st="5" end="5"/>
                                            </p:txEl>
                                          </p:spTgt>
                                        </p:tgtEl>
                                        <p:attrNameLst>
                                          <p:attrName>style.visibility</p:attrName>
                                        </p:attrNameLst>
                                      </p:cBhvr>
                                      <p:to>
                                        <p:strVal val="visible"/>
                                      </p:to>
                                    </p:set>
                                    <p:animEffect transition="in" filter="fade">
                                      <p:cBhvr>
                                        <p:cTn id="27" dur="1000">
                                          <p:stCondLst>
                                            <p:cond delay="0"/>
                                          </p:stCondLst>
                                        </p:cTn>
                                        <p:tgtEl>
                                          <p:spTgt spid="13926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9267">
                                            <p:txEl>
                                              <p:pRg st="6" end="6"/>
                                            </p:txEl>
                                          </p:spTgt>
                                        </p:tgtEl>
                                        <p:attrNameLst>
                                          <p:attrName>style.visibility</p:attrName>
                                        </p:attrNameLst>
                                      </p:cBhvr>
                                      <p:to>
                                        <p:strVal val="visible"/>
                                      </p:to>
                                    </p:set>
                                    <p:animEffect transition="in" filter="fade">
                                      <p:cBhvr>
                                        <p:cTn id="30" dur="1000">
                                          <p:stCondLst>
                                            <p:cond delay="0"/>
                                          </p:stCondLst>
                                        </p:cTn>
                                        <p:tgtEl>
                                          <p:spTgt spid="139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P spid="139267"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vi-VN"/>
              <a:t>Nhiều thứ hơn trong các lớp thử nghiệm</a:t>
            </a:r>
            <a:endParaRPr lang="en-US"/>
          </a:p>
        </p:txBody>
      </p:sp>
      <p:sp>
        <p:nvSpPr>
          <p:cNvPr id="143363" name="Rectangle 3"/>
          <p:cNvSpPr>
            <a:spLocks noGrp="1" noChangeArrowheads="1"/>
          </p:cNvSpPr>
          <p:nvPr>
            <p:ph idx="1"/>
          </p:nvPr>
        </p:nvSpPr>
        <p:spPr>
          <a:xfrm>
            <a:off x="628650" y="1280359"/>
            <a:ext cx="8326913" cy="4648200"/>
          </a:xfrm>
        </p:spPr>
        <p:txBody>
          <a:bodyPr>
            <a:normAutofit lnSpcReduction="10000"/>
          </a:bodyPr>
          <a:lstStyle/>
          <a:p>
            <a:r>
              <a:rPr lang="en-US" sz="2086"/>
              <a:t>Giả sử bạn muốn kiểm thử một lớp </a:t>
            </a:r>
            <a:r>
              <a:rPr lang="en-US" sz="2086">
                <a:solidFill>
                  <a:srgbClr val="0000CC"/>
                </a:solidFill>
                <a:latin typeface="Trebuchet MS" charset="0"/>
              </a:rPr>
              <a:t>Counter</a:t>
            </a:r>
          </a:p>
          <a:p>
            <a:pPr>
              <a:lnSpc>
                <a:spcPct val="90000"/>
              </a:lnSpc>
            </a:pPr>
            <a:r>
              <a:rPr lang="en-US" sz="2086">
                <a:solidFill>
                  <a:srgbClr val="0000CC"/>
                </a:solidFill>
                <a:latin typeface="Trebuchet MS" charset="0"/>
              </a:rPr>
              <a:t>public class CounterTest</a:t>
            </a:r>
            <a:br>
              <a:rPr lang="en-US" sz="2086">
                <a:solidFill>
                  <a:srgbClr val="0000CC"/>
                </a:solidFill>
                <a:latin typeface="Trebuchet MS" charset="0"/>
              </a:rPr>
            </a:br>
            <a:r>
              <a:rPr lang="en-US" sz="2086">
                <a:solidFill>
                  <a:srgbClr val="0000CC"/>
                </a:solidFill>
                <a:latin typeface="Trebuchet MS" charset="0"/>
              </a:rPr>
              <a:t>                  extends junit.framework.TestCase {</a:t>
            </a:r>
            <a:endParaRPr lang="en-US" sz="1904">
              <a:solidFill>
                <a:srgbClr val="0000CC"/>
              </a:solidFill>
              <a:latin typeface="Trebuchet MS" charset="0"/>
            </a:endParaRPr>
          </a:p>
          <a:p>
            <a:pPr lvl="1">
              <a:lnSpc>
                <a:spcPct val="90000"/>
              </a:lnSpc>
            </a:pPr>
            <a:r>
              <a:rPr lang="en-US" sz="1995"/>
              <a:t>This is the unit test for the </a:t>
            </a:r>
            <a:r>
              <a:rPr lang="en-US" sz="1995">
                <a:solidFill>
                  <a:schemeClr val="accent2"/>
                </a:solidFill>
                <a:latin typeface="Trebuchet MS" charset="0"/>
              </a:rPr>
              <a:t>Counter</a:t>
            </a:r>
            <a:r>
              <a:rPr lang="en-US" sz="1995"/>
              <a:t> class</a:t>
            </a:r>
          </a:p>
          <a:p>
            <a:pPr>
              <a:lnSpc>
                <a:spcPct val="90000"/>
              </a:lnSpc>
            </a:pPr>
            <a:r>
              <a:rPr lang="en-US" sz="2086">
                <a:solidFill>
                  <a:srgbClr val="0000CC"/>
                </a:solidFill>
                <a:latin typeface="Trebuchet MS" charset="0"/>
              </a:rPr>
              <a:t>public CounterTest() { } //Default constructor</a:t>
            </a:r>
            <a:endParaRPr lang="en-US" sz="2086">
              <a:solidFill>
                <a:srgbClr val="0000CC"/>
              </a:solidFill>
            </a:endParaRPr>
          </a:p>
          <a:p>
            <a:pPr>
              <a:lnSpc>
                <a:spcPct val="90000"/>
              </a:lnSpc>
            </a:pPr>
            <a:r>
              <a:rPr lang="en-US" sz="2086">
                <a:solidFill>
                  <a:srgbClr val="0000CC"/>
                </a:solidFill>
                <a:latin typeface="Trebuchet MS" charset="0"/>
              </a:rPr>
              <a:t>protected void setUp()</a:t>
            </a:r>
          </a:p>
          <a:p>
            <a:pPr lvl="1">
              <a:lnSpc>
                <a:spcPct val="90000"/>
              </a:lnSpc>
            </a:pPr>
            <a:r>
              <a:rPr lang="en-US" sz="1995"/>
              <a:t>Test </a:t>
            </a:r>
            <a:r>
              <a:rPr lang="en-US" sz="1995" i="1"/>
              <a:t>fixture</a:t>
            </a:r>
            <a:r>
              <a:rPr lang="en-US" sz="1995"/>
              <a:t> creates and initializes instance variables, etc.</a:t>
            </a:r>
            <a:endParaRPr lang="en-US" sz="1995">
              <a:solidFill>
                <a:schemeClr val="accent1"/>
              </a:solidFill>
              <a:latin typeface="Trebuchet MS" charset="0"/>
            </a:endParaRPr>
          </a:p>
          <a:p>
            <a:pPr>
              <a:lnSpc>
                <a:spcPct val="90000"/>
              </a:lnSpc>
            </a:pPr>
            <a:r>
              <a:rPr lang="en-US" sz="2086">
                <a:solidFill>
                  <a:srgbClr val="0000CC"/>
                </a:solidFill>
                <a:latin typeface="Trebuchet MS" charset="0"/>
              </a:rPr>
              <a:t>protected void tearDown()</a:t>
            </a:r>
          </a:p>
          <a:p>
            <a:pPr lvl="1">
              <a:lnSpc>
                <a:spcPct val="90000"/>
              </a:lnSpc>
            </a:pPr>
            <a:r>
              <a:rPr lang="en-US" sz="1995"/>
              <a:t>Releases any system resources used by the test fixture</a:t>
            </a:r>
            <a:endParaRPr lang="en-US" sz="1995">
              <a:solidFill>
                <a:schemeClr val="accent2"/>
              </a:solidFill>
              <a:latin typeface="Trebuchet MS" charset="0"/>
            </a:endParaRPr>
          </a:p>
          <a:p>
            <a:pPr>
              <a:lnSpc>
                <a:spcPct val="90000"/>
              </a:lnSpc>
            </a:pPr>
            <a:r>
              <a:rPr lang="en-US" sz="2086">
                <a:solidFill>
                  <a:srgbClr val="0000CC"/>
                </a:solidFill>
                <a:latin typeface="Trebuchet MS" charset="0"/>
              </a:rPr>
              <a:t>public void testIncrement()</a:t>
            </a:r>
            <a:r>
              <a:rPr lang="en-US" sz="2086">
                <a:solidFill>
                  <a:srgbClr val="0000CC"/>
                </a:solidFill>
              </a:rPr>
              <a:t>, </a:t>
            </a:r>
            <a:r>
              <a:rPr lang="en-US" sz="2086">
                <a:solidFill>
                  <a:srgbClr val="0000CC"/>
                </a:solidFill>
                <a:latin typeface="Trebuchet MS" charset="0"/>
              </a:rPr>
              <a:t>public void testDecrement()</a:t>
            </a:r>
            <a:r>
              <a:rPr lang="en-US" sz="2086"/>
              <a:t> </a:t>
            </a:r>
            <a:endParaRPr lang="en-US" sz="2086">
              <a:solidFill>
                <a:schemeClr val="accent2"/>
              </a:solidFill>
              <a:latin typeface="Trebuchet MS" charset="0"/>
            </a:endParaRPr>
          </a:p>
          <a:p>
            <a:pPr lvl="1">
              <a:lnSpc>
                <a:spcPct val="90000"/>
              </a:lnSpc>
            </a:pPr>
            <a:r>
              <a:rPr lang="en-US" sz="1995"/>
              <a:t>These methods contain tests for the </a:t>
            </a:r>
            <a:r>
              <a:rPr lang="en-US" sz="2086">
                <a:solidFill>
                  <a:srgbClr val="0000CC"/>
                </a:solidFill>
                <a:latin typeface="Trebuchet MS" charset="0"/>
              </a:rPr>
              <a:t>Counter</a:t>
            </a:r>
            <a:r>
              <a:rPr lang="en-US" sz="1995"/>
              <a:t> methods </a:t>
            </a:r>
            <a:r>
              <a:rPr lang="en-US" sz="2086">
                <a:solidFill>
                  <a:srgbClr val="0000CC"/>
                </a:solidFill>
                <a:latin typeface="Trebuchet MS" charset="0"/>
              </a:rPr>
              <a:t>increment()</a:t>
            </a:r>
            <a:r>
              <a:rPr lang="en-US" sz="2086"/>
              <a:t>, </a:t>
            </a:r>
            <a:r>
              <a:rPr lang="en-US" sz="2086">
                <a:solidFill>
                  <a:srgbClr val="0000CC"/>
                </a:solidFill>
                <a:latin typeface="Trebuchet MS" charset="0"/>
              </a:rPr>
              <a:t>decrement()</a:t>
            </a:r>
            <a:r>
              <a:rPr lang="en-US" sz="2086" i="1"/>
              <a:t>,</a:t>
            </a:r>
            <a:r>
              <a:rPr lang="en-US" sz="1995" i="1"/>
              <a:t> </a:t>
            </a:r>
            <a:r>
              <a:rPr lang="en-US" sz="1995"/>
              <a:t>etc. </a:t>
            </a:r>
          </a:p>
          <a:p>
            <a:pPr lvl="1">
              <a:lnSpc>
                <a:spcPct val="90000"/>
              </a:lnSpc>
            </a:pPr>
            <a:r>
              <a:rPr lang="en-US" sz="1995"/>
              <a:t>Note capitalization convention</a:t>
            </a:r>
          </a:p>
          <a:p>
            <a:pPr>
              <a:lnSpc>
                <a:spcPct val="90000"/>
              </a:lnSpc>
            </a:pPr>
            <a:endParaRPr lang="en-US" sz="2086"/>
          </a:p>
        </p:txBody>
      </p:sp>
      <p:sp>
        <p:nvSpPr>
          <p:cNvPr id="2" name="Slide Number Placeholder 1">
            <a:extLst>
              <a:ext uri="{FF2B5EF4-FFF2-40B4-BE49-F238E27FC236}">
                <a16:creationId xmlns:a16="http://schemas.microsoft.com/office/drawing/2014/main" xmlns="" id="{612785C2-2107-4CCA-AC2C-446EB598B1F7}"/>
              </a:ext>
            </a:extLst>
          </p:cNvPr>
          <p:cNvSpPr>
            <a:spLocks noGrp="1"/>
          </p:cNvSpPr>
          <p:nvPr>
            <p:ph type="sldNum" sz="quarter" idx="12"/>
          </p:nvPr>
        </p:nvSpPr>
        <p:spPr/>
        <p:txBody>
          <a:bodyPr/>
          <a:lstStyle/>
          <a:p>
            <a:fld id="{11F88B7E-86B8-4862-842E-2DB840C1EC76}" type="slidenum">
              <a:rPr lang="zh-CN" altLang="en-US" smtClean="0"/>
              <a:t>51</a:t>
            </a:fld>
            <a:endParaRPr lang="zh-CN" altLang="en-US"/>
          </a:p>
        </p:txBody>
      </p:sp>
    </p:spTree>
    <p:extLst>
      <p:ext uri="{BB962C8B-B14F-4D97-AF65-F5344CB8AC3E}">
        <p14:creationId xmlns:p14="http://schemas.microsoft.com/office/powerpoint/2010/main" val="437036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43362"/>
                                        </p:tgtEl>
                                        <p:attrNameLst>
                                          <p:attrName>style.visibility</p:attrName>
                                        </p:attrNameLst>
                                      </p:cBhvr>
                                      <p:to>
                                        <p:strVal val="visible"/>
                                      </p:to>
                                    </p:set>
                                    <p:anim calcmode="lin" valueType="num">
                                      <p:cBhvr>
                                        <p:cTn id="7" dur="500" fill="hold"/>
                                        <p:tgtEl>
                                          <p:spTgt spid="143362"/>
                                        </p:tgtEl>
                                        <p:attrNameLst>
                                          <p:attrName>ppt_w</p:attrName>
                                        </p:attrNameLst>
                                      </p:cBhvr>
                                      <p:tavLst>
                                        <p:tav tm="0">
                                          <p:val>
                                            <p:fltVal val="0"/>
                                          </p:val>
                                        </p:tav>
                                        <p:tav tm="100000">
                                          <p:val>
                                            <p:strVal val="#ppt_w"/>
                                          </p:val>
                                        </p:tav>
                                      </p:tavLst>
                                    </p:anim>
                                    <p:anim calcmode="lin" valueType="num">
                                      <p:cBhvr>
                                        <p:cTn id="8" dur="500" fill="hold"/>
                                        <p:tgtEl>
                                          <p:spTgt spid="143362"/>
                                        </p:tgtEl>
                                        <p:attrNameLst>
                                          <p:attrName>ppt_h</p:attrName>
                                        </p:attrNameLst>
                                      </p:cBhvr>
                                      <p:tavLst>
                                        <p:tav tm="0">
                                          <p:val>
                                            <p:fltVal val="0"/>
                                          </p:val>
                                        </p:tav>
                                        <p:tav tm="100000">
                                          <p:val>
                                            <p:strVal val="#ppt_h"/>
                                          </p:val>
                                        </p:tav>
                                      </p:tavLst>
                                    </p:anim>
                                    <p:animEffect transition="in" filter="fade">
                                      <p:cBhvr>
                                        <p:cTn id="9" dur="500"/>
                                        <p:tgtEl>
                                          <p:spTgt spid="14336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3363">
                                            <p:txEl>
                                              <p:pRg st="0" end="0"/>
                                            </p:txEl>
                                          </p:spTgt>
                                        </p:tgtEl>
                                        <p:attrNameLst>
                                          <p:attrName>style.visibility</p:attrName>
                                        </p:attrNameLst>
                                      </p:cBhvr>
                                      <p:to>
                                        <p:strVal val="visible"/>
                                      </p:to>
                                    </p:set>
                                    <p:animEffect transition="in" filter="fade">
                                      <p:cBhvr>
                                        <p:cTn id="13" dur="1000">
                                          <p:stCondLst>
                                            <p:cond delay="0"/>
                                          </p:stCondLst>
                                        </p:cTn>
                                        <p:tgtEl>
                                          <p:spTgt spid="14336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3363">
                                            <p:txEl>
                                              <p:pRg st="1" end="1"/>
                                            </p:txEl>
                                          </p:spTgt>
                                        </p:tgtEl>
                                        <p:attrNameLst>
                                          <p:attrName>style.visibility</p:attrName>
                                        </p:attrNameLst>
                                      </p:cBhvr>
                                      <p:to>
                                        <p:strVal val="visible"/>
                                      </p:to>
                                    </p:set>
                                    <p:animEffect transition="in" filter="fade">
                                      <p:cBhvr>
                                        <p:cTn id="18" dur="1000">
                                          <p:stCondLst>
                                            <p:cond delay="0"/>
                                          </p:stCondLst>
                                        </p:cTn>
                                        <p:tgtEl>
                                          <p:spTgt spid="14336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3363">
                                            <p:txEl>
                                              <p:pRg st="2" end="2"/>
                                            </p:txEl>
                                          </p:spTgt>
                                        </p:tgtEl>
                                        <p:attrNameLst>
                                          <p:attrName>style.visibility</p:attrName>
                                        </p:attrNameLst>
                                      </p:cBhvr>
                                      <p:to>
                                        <p:strVal val="visible"/>
                                      </p:to>
                                    </p:set>
                                    <p:animEffect transition="in" filter="fade">
                                      <p:cBhvr>
                                        <p:cTn id="21" dur="1000">
                                          <p:stCondLst>
                                            <p:cond delay="0"/>
                                          </p:stCondLst>
                                        </p:cTn>
                                        <p:tgtEl>
                                          <p:spTgt spid="143363">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3363">
                                            <p:txEl>
                                              <p:pRg st="3" end="3"/>
                                            </p:txEl>
                                          </p:spTgt>
                                        </p:tgtEl>
                                        <p:attrNameLst>
                                          <p:attrName>style.visibility</p:attrName>
                                        </p:attrNameLst>
                                      </p:cBhvr>
                                      <p:to>
                                        <p:strVal val="visible"/>
                                      </p:to>
                                    </p:set>
                                    <p:animEffect transition="in" filter="fade">
                                      <p:cBhvr>
                                        <p:cTn id="26" dur="1000">
                                          <p:stCondLst>
                                            <p:cond delay="0"/>
                                          </p:stCondLst>
                                        </p:cTn>
                                        <p:tgtEl>
                                          <p:spTgt spid="14336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3363">
                                            <p:txEl>
                                              <p:pRg st="4" end="4"/>
                                            </p:txEl>
                                          </p:spTgt>
                                        </p:tgtEl>
                                        <p:attrNameLst>
                                          <p:attrName>style.visibility</p:attrName>
                                        </p:attrNameLst>
                                      </p:cBhvr>
                                      <p:to>
                                        <p:strVal val="visible"/>
                                      </p:to>
                                    </p:set>
                                    <p:animEffect transition="in" filter="fade">
                                      <p:cBhvr>
                                        <p:cTn id="31" dur="1000">
                                          <p:stCondLst>
                                            <p:cond delay="0"/>
                                          </p:stCondLst>
                                        </p:cTn>
                                        <p:tgtEl>
                                          <p:spTgt spid="143363">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3363">
                                            <p:txEl>
                                              <p:pRg st="5" end="5"/>
                                            </p:txEl>
                                          </p:spTgt>
                                        </p:tgtEl>
                                        <p:attrNameLst>
                                          <p:attrName>style.visibility</p:attrName>
                                        </p:attrNameLst>
                                      </p:cBhvr>
                                      <p:to>
                                        <p:strVal val="visible"/>
                                      </p:to>
                                    </p:set>
                                    <p:animEffect transition="in" filter="fade">
                                      <p:cBhvr>
                                        <p:cTn id="34" dur="1000">
                                          <p:stCondLst>
                                            <p:cond delay="0"/>
                                          </p:stCondLst>
                                        </p:cTn>
                                        <p:tgtEl>
                                          <p:spTgt spid="143363">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3363">
                                            <p:txEl>
                                              <p:pRg st="6" end="6"/>
                                            </p:txEl>
                                          </p:spTgt>
                                        </p:tgtEl>
                                        <p:attrNameLst>
                                          <p:attrName>style.visibility</p:attrName>
                                        </p:attrNameLst>
                                      </p:cBhvr>
                                      <p:to>
                                        <p:strVal val="visible"/>
                                      </p:to>
                                    </p:set>
                                    <p:animEffect transition="in" filter="fade">
                                      <p:cBhvr>
                                        <p:cTn id="39" dur="1000">
                                          <p:stCondLst>
                                            <p:cond delay="0"/>
                                          </p:stCondLst>
                                        </p:cTn>
                                        <p:tgtEl>
                                          <p:spTgt spid="143363">
                                            <p:txEl>
                                              <p:pRg st="6" end="6"/>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3363">
                                            <p:txEl>
                                              <p:pRg st="7" end="7"/>
                                            </p:txEl>
                                          </p:spTgt>
                                        </p:tgtEl>
                                        <p:attrNameLst>
                                          <p:attrName>style.visibility</p:attrName>
                                        </p:attrNameLst>
                                      </p:cBhvr>
                                      <p:to>
                                        <p:strVal val="visible"/>
                                      </p:to>
                                    </p:set>
                                    <p:animEffect transition="in" filter="fade">
                                      <p:cBhvr>
                                        <p:cTn id="42" dur="1000">
                                          <p:stCondLst>
                                            <p:cond delay="0"/>
                                          </p:stCondLst>
                                        </p:cTn>
                                        <p:tgtEl>
                                          <p:spTgt spid="14336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3363">
                                            <p:txEl>
                                              <p:pRg st="8" end="8"/>
                                            </p:txEl>
                                          </p:spTgt>
                                        </p:tgtEl>
                                        <p:attrNameLst>
                                          <p:attrName>style.visibility</p:attrName>
                                        </p:attrNameLst>
                                      </p:cBhvr>
                                      <p:to>
                                        <p:strVal val="visible"/>
                                      </p:to>
                                    </p:set>
                                    <p:animEffect transition="in" filter="fade">
                                      <p:cBhvr>
                                        <p:cTn id="47" dur="1000">
                                          <p:stCondLst>
                                            <p:cond delay="0"/>
                                          </p:stCondLst>
                                        </p:cTn>
                                        <p:tgtEl>
                                          <p:spTgt spid="143363">
                                            <p:txEl>
                                              <p:pRg st="8" end="8"/>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3363">
                                            <p:txEl>
                                              <p:pRg st="9" end="9"/>
                                            </p:txEl>
                                          </p:spTgt>
                                        </p:tgtEl>
                                        <p:attrNameLst>
                                          <p:attrName>style.visibility</p:attrName>
                                        </p:attrNameLst>
                                      </p:cBhvr>
                                      <p:to>
                                        <p:strVal val="visible"/>
                                      </p:to>
                                    </p:set>
                                    <p:animEffect transition="in" filter="fade">
                                      <p:cBhvr>
                                        <p:cTn id="50" dur="1000">
                                          <p:stCondLst>
                                            <p:cond delay="0"/>
                                          </p:stCondLst>
                                        </p:cTn>
                                        <p:tgtEl>
                                          <p:spTgt spid="143363">
                                            <p:txEl>
                                              <p:pRg st="9" end="9"/>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3363">
                                            <p:txEl>
                                              <p:pRg st="10" end="10"/>
                                            </p:txEl>
                                          </p:spTgt>
                                        </p:tgtEl>
                                        <p:attrNameLst>
                                          <p:attrName>style.visibility</p:attrName>
                                        </p:attrNameLst>
                                      </p:cBhvr>
                                      <p:to>
                                        <p:strVal val="visible"/>
                                      </p:to>
                                    </p:set>
                                    <p:animEffect transition="in" filter="fade">
                                      <p:cBhvr>
                                        <p:cTn id="53" dur="1000">
                                          <p:stCondLst>
                                            <p:cond delay="0"/>
                                          </p:stCondLst>
                                        </p:cTn>
                                        <p:tgtEl>
                                          <p:spTgt spid="1433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p:bldP spid="143363"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JUnit tests for </a:t>
            </a:r>
            <a:r>
              <a:rPr lang="en-US">
                <a:solidFill>
                  <a:srgbClr val="0000CC"/>
                </a:solidFill>
                <a:latin typeface="Trebuchet MS" charset="0"/>
              </a:rPr>
              <a:t>Counter</a:t>
            </a:r>
            <a:r>
              <a:rPr lang="en-US"/>
              <a:t> </a:t>
            </a:r>
          </a:p>
        </p:txBody>
      </p:sp>
      <p:sp>
        <p:nvSpPr>
          <p:cNvPr id="144387" name="Rectangle 3"/>
          <p:cNvSpPr>
            <a:spLocks noGrp="1" noChangeArrowheads="1"/>
          </p:cNvSpPr>
          <p:nvPr>
            <p:ph idx="1"/>
          </p:nvPr>
        </p:nvSpPr>
        <p:spPr>
          <a:xfrm>
            <a:off x="287656" y="946151"/>
            <a:ext cx="8568687" cy="5410200"/>
          </a:xfrm>
        </p:spPr>
        <p:txBody>
          <a:bodyPr/>
          <a:lstStyle/>
          <a:p>
            <a:pPr>
              <a:lnSpc>
                <a:spcPct val="90000"/>
              </a:lnSpc>
              <a:buFont typeface="Times" charset="0"/>
              <a:buChar char=" "/>
            </a:pPr>
            <a:r>
              <a:rPr lang="en-US" sz="1904">
                <a:solidFill>
                  <a:srgbClr val="0000CC"/>
                </a:solidFill>
                <a:latin typeface="Trebuchet MS" charset="0"/>
              </a:rPr>
              <a:t>public class CounterTest extends junit.framework.TestCase {</a:t>
            </a:r>
            <a:br>
              <a:rPr lang="en-US" sz="1904">
                <a:solidFill>
                  <a:srgbClr val="0000CC"/>
                </a:solidFill>
                <a:latin typeface="Trebuchet MS" charset="0"/>
              </a:rPr>
            </a:br>
            <a:r>
              <a:rPr lang="en-US" sz="1904">
                <a:solidFill>
                  <a:srgbClr val="0000CC"/>
                </a:solidFill>
                <a:latin typeface="Trebuchet MS" charset="0"/>
              </a:rPr>
              <a:t>    Counter counter1;</a:t>
            </a:r>
            <a:br>
              <a:rPr lang="en-US" sz="1904">
                <a:solidFill>
                  <a:srgbClr val="0000CC"/>
                </a:solidFill>
                <a:latin typeface="Trebuchet MS" charset="0"/>
              </a:rPr>
            </a:br>
            <a:r>
              <a:rPr lang="en-US" sz="1904">
                <a:solidFill>
                  <a:srgbClr val="0000CC"/>
                </a:solidFill>
                <a:latin typeface="Trebuchet MS" charset="0"/>
              </a:rPr>
              <a:t>    public CounterTest() { }   // default constructor</a:t>
            </a:r>
          </a:p>
          <a:p>
            <a:pPr>
              <a:lnSpc>
                <a:spcPct val="90000"/>
              </a:lnSpc>
              <a:buFont typeface="Times" charset="0"/>
              <a:buChar char=" "/>
            </a:pPr>
            <a:r>
              <a:rPr lang="en-US" sz="1904">
                <a:solidFill>
                  <a:srgbClr val="0000CC"/>
                </a:solidFill>
                <a:latin typeface="Trebuchet MS" charset="0"/>
              </a:rPr>
              <a:t/>
            </a:r>
            <a:br>
              <a:rPr lang="en-US" sz="1904">
                <a:solidFill>
                  <a:srgbClr val="0000CC"/>
                </a:solidFill>
                <a:latin typeface="Trebuchet MS" charset="0"/>
              </a:rPr>
            </a:br>
            <a:r>
              <a:rPr lang="en-US" sz="1904">
                <a:solidFill>
                  <a:srgbClr val="0000CC"/>
                </a:solidFill>
                <a:latin typeface="Trebuchet MS" charset="0"/>
              </a:rPr>
              <a:t>    protected void setUp() {   // creates a (simple) test fixture</a:t>
            </a:r>
            <a:br>
              <a:rPr lang="en-US" sz="1904">
                <a:solidFill>
                  <a:srgbClr val="0000CC"/>
                </a:solidFill>
                <a:latin typeface="Trebuchet MS" charset="0"/>
              </a:rPr>
            </a:br>
            <a:r>
              <a:rPr lang="en-US" sz="1904">
                <a:solidFill>
                  <a:srgbClr val="0000CC"/>
                </a:solidFill>
                <a:latin typeface="Trebuchet MS" charset="0"/>
              </a:rPr>
              <a:t>        counter1 = new Counter();</a:t>
            </a:r>
            <a:br>
              <a:rPr lang="en-US" sz="1904">
                <a:solidFill>
                  <a:srgbClr val="0000CC"/>
                </a:solidFill>
                <a:latin typeface="Trebuchet MS" charset="0"/>
              </a:rPr>
            </a:br>
            <a:r>
              <a:rPr lang="en-US" sz="1904">
                <a:solidFill>
                  <a:srgbClr val="0000CC"/>
                </a:solidFill>
                <a:latin typeface="Trebuchet MS" charset="0"/>
              </a:rPr>
              <a:t>    }</a:t>
            </a:r>
          </a:p>
          <a:p>
            <a:pPr>
              <a:lnSpc>
                <a:spcPct val="90000"/>
              </a:lnSpc>
              <a:buFont typeface="Times" charset="0"/>
              <a:buChar char=" "/>
            </a:pPr>
            <a:r>
              <a:rPr lang="en-US" sz="1904">
                <a:solidFill>
                  <a:srgbClr val="0000CC"/>
                </a:solidFill>
                <a:latin typeface="Trebuchet MS" charset="0"/>
              </a:rPr>
              <a:t/>
            </a:r>
            <a:br>
              <a:rPr lang="en-US" sz="1904">
                <a:solidFill>
                  <a:srgbClr val="0000CC"/>
                </a:solidFill>
                <a:latin typeface="Trebuchet MS" charset="0"/>
              </a:rPr>
            </a:br>
            <a:r>
              <a:rPr lang="en-US" sz="1904">
                <a:solidFill>
                  <a:srgbClr val="0000CC"/>
                </a:solidFill>
                <a:latin typeface="Trebuchet MS" charset="0"/>
              </a:rPr>
              <a:t>    public void testIncrement() {</a:t>
            </a:r>
            <a:br>
              <a:rPr lang="en-US" sz="1904">
                <a:solidFill>
                  <a:srgbClr val="0000CC"/>
                </a:solidFill>
                <a:latin typeface="Trebuchet MS" charset="0"/>
              </a:rPr>
            </a:br>
            <a:r>
              <a:rPr lang="en-US" sz="1904">
                <a:solidFill>
                  <a:srgbClr val="0000CC"/>
                </a:solidFill>
                <a:latin typeface="Trebuchet MS" charset="0"/>
              </a:rPr>
              <a:t>        assertTrue(counter1.increment() == 1);</a:t>
            </a:r>
            <a:br>
              <a:rPr lang="en-US" sz="1904">
                <a:solidFill>
                  <a:srgbClr val="0000CC"/>
                </a:solidFill>
                <a:latin typeface="Trebuchet MS" charset="0"/>
              </a:rPr>
            </a:br>
            <a:r>
              <a:rPr lang="en-US" sz="1904">
                <a:solidFill>
                  <a:srgbClr val="0000CC"/>
                </a:solidFill>
                <a:latin typeface="Trebuchet MS" charset="0"/>
              </a:rPr>
              <a:t>        assertTrue(counter1.increment() == 2);</a:t>
            </a:r>
            <a:br>
              <a:rPr lang="en-US" sz="1904">
                <a:solidFill>
                  <a:srgbClr val="0000CC"/>
                </a:solidFill>
                <a:latin typeface="Trebuchet MS" charset="0"/>
              </a:rPr>
            </a:br>
            <a:r>
              <a:rPr lang="en-US" sz="1904">
                <a:solidFill>
                  <a:srgbClr val="0000CC"/>
                </a:solidFill>
                <a:latin typeface="Trebuchet MS" charset="0"/>
              </a:rPr>
              <a:t>     }</a:t>
            </a:r>
          </a:p>
          <a:p>
            <a:pPr>
              <a:lnSpc>
                <a:spcPct val="90000"/>
              </a:lnSpc>
              <a:buFont typeface="Times" charset="0"/>
              <a:buChar char=" "/>
            </a:pPr>
            <a:r>
              <a:rPr lang="en-US" sz="1904">
                <a:solidFill>
                  <a:srgbClr val="0000CC"/>
                </a:solidFill>
                <a:latin typeface="Trebuchet MS" charset="0"/>
              </a:rPr>
              <a:t/>
            </a:r>
            <a:br>
              <a:rPr lang="en-US" sz="1904">
                <a:solidFill>
                  <a:srgbClr val="0000CC"/>
                </a:solidFill>
                <a:latin typeface="Trebuchet MS" charset="0"/>
              </a:rPr>
            </a:br>
            <a:r>
              <a:rPr lang="en-US" sz="1904">
                <a:solidFill>
                  <a:srgbClr val="0000CC"/>
                </a:solidFill>
                <a:latin typeface="Trebuchet MS" charset="0"/>
              </a:rPr>
              <a:t>    public void testDecrement() {</a:t>
            </a:r>
            <a:br>
              <a:rPr lang="en-US" sz="1904">
                <a:solidFill>
                  <a:srgbClr val="0000CC"/>
                </a:solidFill>
                <a:latin typeface="Trebuchet MS" charset="0"/>
              </a:rPr>
            </a:br>
            <a:r>
              <a:rPr lang="en-US" sz="1904">
                <a:solidFill>
                  <a:srgbClr val="0000CC"/>
                </a:solidFill>
                <a:latin typeface="Trebuchet MS" charset="0"/>
              </a:rPr>
              <a:t>        assertTrue(counter1.decrement() == -1);</a:t>
            </a:r>
            <a:br>
              <a:rPr lang="en-US" sz="1904">
                <a:solidFill>
                  <a:srgbClr val="0000CC"/>
                </a:solidFill>
                <a:latin typeface="Trebuchet MS" charset="0"/>
              </a:rPr>
            </a:br>
            <a:r>
              <a:rPr lang="en-US" sz="1904">
                <a:solidFill>
                  <a:srgbClr val="0000CC"/>
                </a:solidFill>
                <a:latin typeface="Trebuchet MS" charset="0"/>
              </a:rPr>
              <a:t>    }</a:t>
            </a:r>
            <a:br>
              <a:rPr lang="en-US" sz="1904">
                <a:solidFill>
                  <a:srgbClr val="0000CC"/>
                </a:solidFill>
                <a:latin typeface="Trebuchet MS" charset="0"/>
              </a:rPr>
            </a:br>
            <a:r>
              <a:rPr lang="en-US" sz="1904">
                <a:solidFill>
                  <a:srgbClr val="0000CC"/>
                </a:solidFill>
                <a:latin typeface="Trebuchet MS" charset="0"/>
              </a:rPr>
              <a:t>}</a:t>
            </a:r>
          </a:p>
        </p:txBody>
      </p:sp>
      <p:sp>
        <p:nvSpPr>
          <p:cNvPr id="144388" name="Text Box 4"/>
          <p:cNvSpPr txBox="1">
            <a:spLocks noChangeArrowheads="1"/>
          </p:cNvSpPr>
          <p:nvPr/>
        </p:nvSpPr>
        <p:spPr bwMode="auto">
          <a:xfrm>
            <a:off x="5963346" y="2919895"/>
            <a:ext cx="2817625" cy="10133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spAutoFit/>
          </a:bodyPr>
          <a:lstStyle/>
          <a:p>
            <a:pPr>
              <a:spcBef>
                <a:spcPct val="50000"/>
              </a:spcBef>
            </a:pPr>
            <a:r>
              <a:rPr lang="vi-VN" sz="1995">
                <a:latin typeface="Times" charset="0"/>
              </a:rPr>
              <a:t>Lưu ý rằng mỗi bài kiểm </a:t>
            </a:r>
            <a:r>
              <a:rPr lang="en-US" sz="1995">
                <a:latin typeface="Times" charset="0"/>
              </a:rPr>
              <a:t>thử</a:t>
            </a:r>
            <a:r>
              <a:rPr lang="vi-VN" sz="1995">
                <a:latin typeface="Times" charset="0"/>
              </a:rPr>
              <a:t> bắt đầu với một bộ đếm </a:t>
            </a:r>
            <a:r>
              <a:rPr lang="vi-VN" sz="1995" i="1">
                <a:latin typeface="Times" charset="0"/>
              </a:rPr>
              <a:t>hoàn toàn mới</a:t>
            </a:r>
            <a:endParaRPr lang="en-US" sz="2358" i="1">
              <a:latin typeface="Times" charset="0"/>
            </a:endParaRPr>
          </a:p>
        </p:txBody>
      </p:sp>
      <p:sp>
        <p:nvSpPr>
          <p:cNvPr id="144389" name="Text Box 5"/>
          <p:cNvSpPr txBox="1">
            <a:spLocks noChangeArrowheads="1"/>
          </p:cNvSpPr>
          <p:nvPr/>
        </p:nvSpPr>
        <p:spPr bwMode="auto">
          <a:xfrm>
            <a:off x="5963346" y="3985169"/>
            <a:ext cx="2817625" cy="10133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spAutoFit/>
          </a:bodyPr>
          <a:lstStyle/>
          <a:p>
            <a:pPr>
              <a:spcBef>
                <a:spcPct val="50000"/>
              </a:spcBef>
            </a:pPr>
            <a:r>
              <a:rPr lang="en-US" sz="1995">
                <a:latin typeface="Times" charset="0"/>
              </a:rPr>
              <a:t>Điều này có nghĩa là bạn không phải lo lắng về thứ tự chạy các bài kiểm thử</a:t>
            </a:r>
          </a:p>
        </p:txBody>
      </p:sp>
      <p:sp>
        <p:nvSpPr>
          <p:cNvPr id="2" name="Slide Number Placeholder 1">
            <a:extLst>
              <a:ext uri="{FF2B5EF4-FFF2-40B4-BE49-F238E27FC236}">
                <a16:creationId xmlns:a16="http://schemas.microsoft.com/office/drawing/2014/main" xmlns="" id="{CA0702F7-7061-4150-98FF-EFA9F8364967}"/>
              </a:ext>
            </a:extLst>
          </p:cNvPr>
          <p:cNvSpPr>
            <a:spLocks noGrp="1"/>
          </p:cNvSpPr>
          <p:nvPr>
            <p:ph type="sldNum" sz="quarter" idx="12"/>
          </p:nvPr>
        </p:nvSpPr>
        <p:spPr/>
        <p:txBody>
          <a:bodyPr/>
          <a:lstStyle/>
          <a:p>
            <a:fld id="{11F88B7E-86B8-4862-842E-2DB840C1EC76}" type="slidenum">
              <a:rPr lang="zh-CN" altLang="en-US" smtClean="0"/>
              <a:t>52</a:t>
            </a:fld>
            <a:endParaRPr lang="zh-CN" altLang="en-US"/>
          </a:p>
        </p:txBody>
      </p:sp>
    </p:spTree>
    <p:extLst>
      <p:ext uri="{BB962C8B-B14F-4D97-AF65-F5344CB8AC3E}">
        <p14:creationId xmlns:p14="http://schemas.microsoft.com/office/powerpoint/2010/main" val="4047774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44386"/>
                                        </p:tgtEl>
                                        <p:attrNameLst>
                                          <p:attrName>style.visibility</p:attrName>
                                        </p:attrNameLst>
                                      </p:cBhvr>
                                      <p:to>
                                        <p:strVal val="visible"/>
                                      </p:to>
                                    </p:set>
                                    <p:anim calcmode="lin" valueType="num">
                                      <p:cBhvr>
                                        <p:cTn id="7" dur="500" fill="hold"/>
                                        <p:tgtEl>
                                          <p:spTgt spid="144386"/>
                                        </p:tgtEl>
                                        <p:attrNameLst>
                                          <p:attrName>ppt_w</p:attrName>
                                        </p:attrNameLst>
                                      </p:cBhvr>
                                      <p:tavLst>
                                        <p:tav tm="0">
                                          <p:val>
                                            <p:fltVal val="0"/>
                                          </p:val>
                                        </p:tav>
                                        <p:tav tm="100000">
                                          <p:val>
                                            <p:strVal val="#ppt_w"/>
                                          </p:val>
                                        </p:tav>
                                      </p:tavLst>
                                    </p:anim>
                                    <p:anim calcmode="lin" valueType="num">
                                      <p:cBhvr>
                                        <p:cTn id="8" dur="500" fill="hold"/>
                                        <p:tgtEl>
                                          <p:spTgt spid="144386"/>
                                        </p:tgtEl>
                                        <p:attrNameLst>
                                          <p:attrName>ppt_h</p:attrName>
                                        </p:attrNameLst>
                                      </p:cBhvr>
                                      <p:tavLst>
                                        <p:tav tm="0">
                                          <p:val>
                                            <p:fltVal val="0"/>
                                          </p:val>
                                        </p:tav>
                                        <p:tav tm="100000">
                                          <p:val>
                                            <p:strVal val="#ppt_h"/>
                                          </p:val>
                                        </p:tav>
                                      </p:tavLst>
                                    </p:anim>
                                    <p:animEffect transition="in" filter="fade">
                                      <p:cBhvr>
                                        <p:cTn id="9" dur="500"/>
                                        <p:tgtEl>
                                          <p:spTgt spid="14438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4387">
                                            <p:txEl>
                                              <p:pRg st="0" end="0"/>
                                            </p:txEl>
                                          </p:spTgt>
                                        </p:tgtEl>
                                        <p:attrNameLst>
                                          <p:attrName>style.visibility</p:attrName>
                                        </p:attrNameLst>
                                      </p:cBhvr>
                                      <p:to>
                                        <p:strVal val="visible"/>
                                      </p:to>
                                    </p:set>
                                    <p:animEffect transition="in" filter="fade">
                                      <p:cBhvr>
                                        <p:cTn id="14" dur="1000">
                                          <p:stCondLst>
                                            <p:cond delay="0"/>
                                          </p:stCondLst>
                                        </p:cTn>
                                        <p:tgtEl>
                                          <p:spTgt spid="14438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4387">
                                            <p:txEl>
                                              <p:pRg st="1" end="1"/>
                                            </p:txEl>
                                          </p:spTgt>
                                        </p:tgtEl>
                                        <p:attrNameLst>
                                          <p:attrName>style.visibility</p:attrName>
                                        </p:attrNameLst>
                                      </p:cBhvr>
                                      <p:to>
                                        <p:strVal val="visible"/>
                                      </p:to>
                                    </p:set>
                                    <p:animEffect transition="in" filter="fade">
                                      <p:cBhvr>
                                        <p:cTn id="19" dur="1000">
                                          <p:stCondLst>
                                            <p:cond delay="0"/>
                                          </p:stCondLst>
                                        </p:cTn>
                                        <p:tgtEl>
                                          <p:spTgt spid="14438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4387">
                                            <p:txEl>
                                              <p:pRg st="2" end="2"/>
                                            </p:txEl>
                                          </p:spTgt>
                                        </p:tgtEl>
                                        <p:attrNameLst>
                                          <p:attrName>style.visibility</p:attrName>
                                        </p:attrNameLst>
                                      </p:cBhvr>
                                      <p:to>
                                        <p:strVal val="visible"/>
                                      </p:to>
                                    </p:set>
                                    <p:animEffect transition="in" filter="fade">
                                      <p:cBhvr>
                                        <p:cTn id="24" dur="1000">
                                          <p:stCondLst>
                                            <p:cond delay="0"/>
                                          </p:stCondLst>
                                        </p:cTn>
                                        <p:tgtEl>
                                          <p:spTgt spid="14438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4387">
                                            <p:txEl>
                                              <p:pRg st="3" end="3"/>
                                            </p:txEl>
                                          </p:spTgt>
                                        </p:tgtEl>
                                        <p:attrNameLst>
                                          <p:attrName>style.visibility</p:attrName>
                                        </p:attrNameLst>
                                      </p:cBhvr>
                                      <p:to>
                                        <p:strVal val="visible"/>
                                      </p:to>
                                    </p:set>
                                    <p:animEffect transition="in" filter="fade">
                                      <p:cBhvr>
                                        <p:cTn id="29" dur="1000">
                                          <p:stCondLst>
                                            <p:cond delay="0"/>
                                          </p:stCondLst>
                                        </p:cTn>
                                        <p:tgtEl>
                                          <p:spTgt spid="144387">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4388"/>
                                        </p:tgtEl>
                                        <p:attrNameLst>
                                          <p:attrName>style.visibility</p:attrName>
                                        </p:attrNameLst>
                                      </p:cBhvr>
                                      <p:to>
                                        <p:strVal val="visible"/>
                                      </p:to>
                                    </p:set>
                                    <p:animEffect transition="in" filter="wipe(left)">
                                      <p:cBhvr>
                                        <p:cTn id="34" dur="500"/>
                                        <p:tgtEl>
                                          <p:spTgt spid="14438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4389"/>
                                        </p:tgtEl>
                                        <p:attrNameLst>
                                          <p:attrName>style.visibility</p:attrName>
                                        </p:attrNameLst>
                                      </p:cBhvr>
                                      <p:to>
                                        <p:strVal val="visible"/>
                                      </p:to>
                                    </p:set>
                                    <p:animEffect transition="in" filter="wipe(left)">
                                      <p:cBhvr>
                                        <p:cTn id="39" dur="500"/>
                                        <p:tgtEl>
                                          <p:spTgt spid="14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P spid="144387" grpId="0" build="p"/>
      <p:bldP spid="144388" grpId="0" animBg="1" autoUpdateAnimBg="0"/>
      <p:bldP spid="144389"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TestSuites</a:t>
            </a:r>
          </a:p>
        </p:txBody>
      </p:sp>
      <p:sp>
        <p:nvSpPr>
          <p:cNvPr id="140291" name="Rectangle 3"/>
          <p:cNvSpPr>
            <a:spLocks noGrp="1" noChangeArrowheads="1"/>
          </p:cNvSpPr>
          <p:nvPr>
            <p:ph idx="1"/>
          </p:nvPr>
        </p:nvSpPr>
        <p:spPr>
          <a:xfrm>
            <a:off x="628650" y="1033429"/>
            <a:ext cx="8069068" cy="5142060"/>
          </a:xfrm>
        </p:spPr>
        <p:txBody>
          <a:bodyPr>
            <a:noAutofit/>
          </a:bodyPr>
          <a:lstStyle/>
          <a:p>
            <a:pPr>
              <a:lnSpc>
                <a:spcPct val="80000"/>
              </a:lnSpc>
            </a:pPr>
            <a:r>
              <a:rPr lang="vi-VN" sz="2000">
                <a:latin typeface="Calibri (Body)"/>
              </a:rPr>
              <a:t>TestSuites </a:t>
            </a:r>
            <a:r>
              <a:rPr lang="en-US" sz="2000">
                <a:latin typeface="Calibri (Body)"/>
              </a:rPr>
              <a:t>tập hợp </a:t>
            </a:r>
            <a:r>
              <a:rPr lang="vi-VN" sz="2000">
                <a:latin typeface="Calibri (Body)"/>
              </a:rPr>
              <a:t>các bài kiểm </a:t>
            </a:r>
            <a:r>
              <a:rPr lang="en-US" sz="2000">
                <a:latin typeface="Calibri (Body)"/>
              </a:rPr>
              <a:t>thử đã lựa chọn</a:t>
            </a:r>
            <a:r>
              <a:rPr lang="vi-VN" sz="2000">
                <a:latin typeface="Calibri (Body)"/>
              </a:rPr>
              <a:t> để chạy chúng như một đơn vị</a:t>
            </a:r>
            <a:endParaRPr lang="en-US" sz="2000">
              <a:latin typeface="Calibri (Body)"/>
            </a:endParaRPr>
          </a:p>
          <a:p>
            <a:pPr>
              <a:lnSpc>
                <a:spcPct val="80000"/>
              </a:lnSpc>
            </a:pPr>
            <a:r>
              <a:rPr lang="vi-VN" sz="2000">
                <a:latin typeface="Calibri (Body)"/>
              </a:rPr>
              <a:t>Các bộ sưu tập tự động sử dụng TestSuites, tuy nhiên, để chỉ định thứ tự chạy các bài kiểm </a:t>
            </a:r>
            <a:r>
              <a:rPr lang="en-US" sz="2000">
                <a:latin typeface="Calibri (Body)"/>
              </a:rPr>
              <a:t>thử</a:t>
            </a:r>
            <a:r>
              <a:rPr lang="vi-VN" sz="2000">
                <a:latin typeface="Calibri (Body)"/>
              </a:rPr>
              <a:t>, hãy viết </a:t>
            </a:r>
            <a:r>
              <a:rPr lang="en-US" sz="2000">
                <a:latin typeface="Calibri (Body)"/>
              </a:rPr>
              <a:t>:</a:t>
            </a:r>
          </a:p>
          <a:p>
            <a:pPr>
              <a:lnSpc>
                <a:spcPct val="80000"/>
              </a:lnSpc>
              <a:buFont typeface="Wingdings" charset="0"/>
              <a:buNone/>
            </a:pPr>
            <a:r>
              <a:rPr lang="en-US" sz="1600">
                <a:latin typeface="Calibri (Body)"/>
              </a:rPr>
              <a:t>		public static Test suite() {</a:t>
            </a:r>
          </a:p>
          <a:p>
            <a:pPr>
              <a:lnSpc>
                <a:spcPct val="80000"/>
              </a:lnSpc>
              <a:buFont typeface="Wingdings" charset="0"/>
              <a:buNone/>
            </a:pPr>
            <a:r>
              <a:rPr lang="en-US" sz="1600">
                <a:latin typeface="Calibri (Body)"/>
              </a:rPr>
              <a:t>			suite.addTest(new TestBowl(</a:t>
            </a:r>
            <a:r>
              <a:rPr lang="ja-JP" altLang="en-US" sz="1600">
                <a:latin typeface="Calibri (Body)"/>
              </a:rPr>
              <a:t>“</a:t>
            </a:r>
            <a:r>
              <a:rPr lang="en-US" sz="1600">
                <a:latin typeface="Calibri (Body)"/>
              </a:rPr>
              <a:t>testBowl</a:t>
            </a:r>
            <a:r>
              <a:rPr lang="ja-JP" altLang="en-US" sz="1600">
                <a:latin typeface="Calibri (Body)"/>
              </a:rPr>
              <a:t>”</a:t>
            </a:r>
            <a:r>
              <a:rPr lang="en-US" sz="1600">
                <a:latin typeface="Calibri (Body)"/>
              </a:rPr>
              <a:t>));</a:t>
            </a:r>
          </a:p>
          <a:p>
            <a:pPr>
              <a:lnSpc>
                <a:spcPct val="80000"/>
              </a:lnSpc>
              <a:buFont typeface="Wingdings" charset="0"/>
              <a:buNone/>
            </a:pPr>
            <a:r>
              <a:rPr lang="en-US" sz="1600">
                <a:latin typeface="Calibri (Body)"/>
              </a:rPr>
              <a:t>			suite.addTest(new TestBowl(</a:t>
            </a:r>
            <a:r>
              <a:rPr lang="ja-JP" altLang="en-US" sz="1600">
                <a:latin typeface="Calibri (Body)"/>
              </a:rPr>
              <a:t>“</a:t>
            </a:r>
            <a:r>
              <a:rPr lang="en-US" sz="1600">
                <a:latin typeface="Calibri (Body)"/>
              </a:rPr>
              <a:t>testAdding</a:t>
            </a:r>
            <a:r>
              <a:rPr lang="ja-JP" altLang="en-US" sz="1600">
                <a:latin typeface="Calibri (Body)"/>
              </a:rPr>
              <a:t>”</a:t>
            </a:r>
            <a:r>
              <a:rPr lang="en-US" sz="1600">
                <a:latin typeface="Calibri (Body)"/>
              </a:rPr>
              <a:t>));</a:t>
            </a:r>
          </a:p>
          <a:p>
            <a:pPr>
              <a:lnSpc>
                <a:spcPct val="80000"/>
              </a:lnSpc>
              <a:buFont typeface="Wingdings" charset="0"/>
              <a:buNone/>
            </a:pPr>
            <a:r>
              <a:rPr lang="en-US" sz="1600">
                <a:latin typeface="Calibri (Body)"/>
              </a:rPr>
              <a:t>			return suite;</a:t>
            </a:r>
          </a:p>
          <a:p>
            <a:pPr>
              <a:lnSpc>
                <a:spcPct val="80000"/>
              </a:lnSpc>
              <a:buFont typeface="Wingdings" charset="0"/>
              <a:buNone/>
            </a:pPr>
            <a:r>
              <a:rPr lang="en-US" sz="1600">
                <a:latin typeface="Calibri (Body)"/>
              </a:rPr>
              <a:t>		}</a:t>
            </a:r>
          </a:p>
          <a:p>
            <a:pPr>
              <a:lnSpc>
                <a:spcPct val="80000"/>
              </a:lnSpc>
            </a:pPr>
            <a:r>
              <a:rPr lang="vi-VN" sz="2000">
                <a:latin typeface="Calibri (Body)"/>
              </a:rPr>
              <a:t>Ít khi phải viết TestSuites của riêng bạn vì mỗi phương </a:t>
            </a:r>
            <a:r>
              <a:rPr lang="en-US" sz="2000">
                <a:latin typeface="Calibri (Body)"/>
              </a:rPr>
              <a:t>thức</a:t>
            </a:r>
            <a:r>
              <a:rPr lang="vi-VN" sz="2000">
                <a:latin typeface="Calibri (Body)"/>
              </a:rPr>
              <a:t> trong TestCase của bạn phải độc lập với tất cả các phương </a:t>
            </a:r>
            <a:r>
              <a:rPr lang="en-US" sz="2000">
                <a:latin typeface="Calibri (Body)"/>
              </a:rPr>
              <a:t>thức</a:t>
            </a:r>
            <a:r>
              <a:rPr lang="vi-VN" sz="2000">
                <a:latin typeface="Calibri (Body)"/>
              </a:rPr>
              <a:t> khác</a:t>
            </a:r>
            <a:endParaRPr lang="en-US" sz="2000">
              <a:latin typeface="Calibri (Body)"/>
            </a:endParaRPr>
          </a:p>
          <a:p>
            <a:pPr>
              <a:lnSpc>
                <a:spcPct val="80000"/>
              </a:lnSpc>
            </a:pPr>
            <a:r>
              <a:rPr lang="en-US" sz="2000">
                <a:latin typeface="Calibri (Body)"/>
              </a:rPr>
              <a:t>Can create TestSuites that test a whole package:</a:t>
            </a:r>
          </a:p>
          <a:p>
            <a:pPr>
              <a:lnSpc>
                <a:spcPct val="80000"/>
              </a:lnSpc>
              <a:buFont typeface="Wingdings" charset="0"/>
              <a:buNone/>
            </a:pPr>
            <a:r>
              <a:rPr lang="en-US" sz="1800">
                <a:latin typeface="Calibri (Body)"/>
              </a:rPr>
              <a:t>	</a:t>
            </a:r>
            <a:r>
              <a:rPr lang="en-US" sz="1600">
                <a:latin typeface="Calibri (Body)"/>
              </a:rPr>
              <a:t>	public static Test suite() {</a:t>
            </a:r>
          </a:p>
          <a:p>
            <a:pPr>
              <a:lnSpc>
                <a:spcPct val="80000"/>
              </a:lnSpc>
              <a:buFont typeface="Wingdings" charset="0"/>
              <a:buNone/>
            </a:pPr>
            <a:r>
              <a:rPr lang="en-US" sz="1600">
                <a:latin typeface="Calibri (Body)"/>
              </a:rPr>
              <a:t>			TestSuite suite = new TestSuite();</a:t>
            </a:r>
          </a:p>
          <a:p>
            <a:pPr>
              <a:lnSpc>
                <a:spcPct val="80000"/>
              </a:lnSpc>
              <a:buFont typeface="Wingdings" charset="0"/>
              <a:buNone/>
            </a:pPr>
            <a:r>
              <a:rPr lang="en-US" sz="1600">
                <a:latin typeface="Calibri (Body)"/>
              </a:rPr>
              <a:t>			suite.addTestSuite(TestBowl.class);</a:t>
            </a:r>
          </a:p>
          <a:p>
            <a:pPr>
              <a:lnSpc>
                <a:spcPct val="80000"/>
              </a:lnSpc>
              <a:buFont typeface="Wingdings" charset="0"/>
              <a:buNone/>
            </a:pPr>
            <a:r>
              <a:rPr lang="en-US" sz="1600">
                <a:latin typeface="Calibri (Body)"/>
              </a:rPr>
              <a:t>			suite.addTestSuite(TestFruit.class);</a:t>
            </a:r>
          </a:p>
          <a:p>
            <a:pPr>
              <a:lnSpc>
                <a:spcPct val="80000"/>
              </a:lnSpc>
              <a:buFont typeface="Wingdings" charset="0"/>
              <a:buNone/>
            </a:pPr>
            <a:r>
              <a:rPr lang="en-US" sz="1600">
                <a:latin typeface="Calibri (Body)"/>
              </a:rPr>
              <a:t>			return suite;</a:t>
            </a:r>
          </a:p>
          <a:p>
            <a:pPr>
              <a:lnSpc>
                <a:spcPct val="80000"/>
              </a:lnSpc>
              <a:buFont typeface="Wingdings" charset="0"/>
              <a:buNone/>
            </a:pPr>
            <a:r>
              <a:rPr lang="en-US" sz="1600">
                <a:latin typeface="Calibri (Body)"/>
              </a:rPr>
              <a:t>		}</a:t>
            </a:r>
          </a:p>
          <a:p>
            <a:pPr>
              <a:lnSpc>
                <a:spcPct val="80000"/>
              </a:lnSpc>
              <a:buFont typeface="Wingdings" charset="0"/>
              <a:buNone/>
            </a:pPr>
            <a:endParaRPr lang="en-US" sz="1800">
              <a:latin typeface="Calibri (Body)"/>
            </a:endParaRPr>
          </a:p>
        </p:txBody>
      </p:sp>
      <p:sp>
        <p:nvSpPr>
          <p:cNvPr id="2" name="Slide Number Placeholder 1">
            <a:extLst>
              <a:ext uri="{FF2B5EF4-FFF2-40B4-BE49-F238E27FC236}">
                <a16:creationId xmlns:a16="http://schemas.microsoft.com/office/drawing/2014/main" xmlns="" id="{8E1F1498-B4FE-43F4-BA0E-1F3767A0509B}"/>
              </a:ext>
            </a:extLst>
          </p:cNvPr>
          <p:cNvSpPr>
            <a:spLocks noGrp="1"/>
          </p:cNvSpPr>
          <p:nvPr>
            <p:ph type="sldNum" sz="quarter" idx="12"/>
          </p:nvPr>
        </p:nvSpPr>
        <p:spPr/>
        <p:txBody>
          <a:bodyPr/>
          <a:lstStyle/>
          <a:p>
            <a:fld id="{11F88B7E-86B8-4862-842E-2DB840C1EC76}" type="slidenum">
              <a:rPr lang="zh-CN" altLang="en-US" smtClean="0"/>
              <a:t>53</a:t>
            </a:fld>
            <a:endParaRPr lang="zh-CN" altLang="en-US"/>
          </a:p>
        </p:txBody>
      </p:sp>
    </p:spTree>
    <p:extLst>
      <p:ext uri="{BB962C8B-B14F-4D97-AF65-F5344CB8AC3E}">
        <p14:creationId xmlns:p14="http://schemas.microsoft.com/office/powerpoint/2010/main" val="1136624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40290"/>
                                        </p:tgtEl>
                                        <p:attrNameLst>
                                          <p:attrName>style.visibility</p:attrName>
                                        </p:attrNameLst>
                                      </p:cBhvr>
                                      <p:to>
                                        <p:strVal val="visible"/>
                                      </p:to>
                                    </p:set>
                                    <p:anim calcmode="lin" valueType="num">
                                      <p:cBhvr>
                                        <p:cTn id="7" dur="500" fill="hold"/>
                                        <p:tgtEl>
                                          <p:spTgt spid="140290"/>
                                        </p:tgtEl>
                                        <p:attrNameLst>
                                          <p:attrName>ppt_w</p:attrName>
                                        </p:attrNameLst>
                                      </p:cBhvr>
                                      <p:tavLst>
                                        <p:tav tm="0">
                                          <p:val>
                                            <p:fltVal val="0"/>
                                          </p:val>
                                        </p:tav>
                                        <p:tav tm="100000">
                                          <p:val>
                                            <p:strVal val="#ppt_w"/>
                                          </p:val>
                                        </p:tav>
                                      </p:tavLst>
                                    </p:anim>
                                    <p:anim calcmode="lin" valueType="num">
                                      <p:cBhvr>
                                        <p:cTn id="8" dur="500" fill="hold"/>
                                        <p:tgtEl>
                                          <p:spTgt spid="140290"/>
                                        </p:tgtEl>
                                        <p:attrNameLst>
                                          <p:attrName>ppt_h</p:attrName>
                                        </p:attrNameLst>
                                      </p:cBhvr>
                                      <p:tavLst>
                                        <p:tav tm="0">
                                          <p:val>
                                            <p:fltVal val="0"/>
                                          </p:val>
                                        </p:tav>
                                        <p:tav tm="100000">
                                          <p:val>
                                            <p:strVal val="#ppt_h"/>
                                          </p:val>
                                        </p:tav>
                                      </p:tavLst>
                                    </p:anim>
                                    <p:animEffect transition="in" filter="fade">
                                      <p:cBhvr>
                                        <p:cTn id="9" dur="500"/>
                                        <p:tgtEl>
                                          <p:spTgt spid="140290"/>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0291">
                                            <p:txEl>
                                              <p:pRg st="0" end="0"/>
                                            </p:txEl>
                                          </p:spTgt>
                                        </p:tgtEl>
                                        <p:attrNameLst>
                                          <p:attrName>style.visibility</p:attrName>
                                        </p:attrNameLst>
                                      </p:cBhvr>
                                      <p:to>
                                        <p:strVal val="visible"/>
                                      </p:to>
                                    </p:set>
                                    <p:animEffect transition="in" filter="fade">
                                      <p:cBhvr>
                                        <p:cTn id="13" dur="1000">
                                          <p:stCondLst>
                                            <p:cond delay="0"/>
                                          </p:stCondLst>
                                        </p:cTn>
                                        <p:tgtEl>
                                          <p:spTgt spid="14029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0291">
                                            <p:txEl>
                                              <p:pRg st="1" end="1"/>
                                            </p:txEl>
                                          </p:spTgt>
                                        </p:tgtEl>
                                        <p:attrNameLst>
                                          <p:attrName>style.visibility</p:attrName>
                                        </p:attrNameLst>
                                      </p:cBhvr>
                                      <p:to>
                                        <p:strVal val="visible"/>
                                      </p:to>
                                    </p:set>
                                    <p:animEffect transition="in" filter="fade">
                                      <p:cBhvr>
                                        <p:cTn id="18" dur="1000">
                                          <p:stCondLst>
                                            <p:cond delay="0"/>
                                          </p:stCondLst>
                                        </p:cTn>
                                        <p:tgtEl>
                                          <p:spTgt spid="140291">
                                            <p:txEl>
                                              <p:pRg st="1" end="1"/>
                                            </p:txEl>
                                          </p:spTgt>
                                        </p:tgtEl>
                                      </p:cBhvr>
                                    </p:animEffect>
                                  </p:childTnLst>
                                </p:cTn>
                              </p:par>
                            </p:childTnLst>
                          </p:cTn>
                        </p:par>
                        <p:par>
                          <p:cTn id="19" fill="hold" nodeType="afterGroup">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40291">
                                            <p:txEl>
                                              <p:pRg st="2" end="2"/>
                                            </p:txEl>
                                          </p:spTgt>
                                        </p:tgtEl>
                                        <p:attrNameLst>
                                          <p:attrName>style.visibility</p:attrName>
                                        </p:attrNameLst>
                                      </p:cBhvr>
                                      <p:to>
                                        <p:strVal val="visible"/>
                                      </p:to>
                                    </p:set>
                                    <p:animEffect transition="in" filter="fade">
                                      <p:cBhvr>
                                        <p:cTn id="22" dur="1000">
                                          <p:stCondLst>
                                            <p:cond delay="0"/>
                                          </p:stCondLst>
                                        </p:cTn>
                                        <p:tgtEl>
                                          <p:spTgt spid="140291">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0291">
                                            <p:txEl>
                                              <p:pRg st="3" end="3"/>
                                            </p:txEl>
                                          </p:spTgt>
                                        </p:tgtEl>
                                        <p:attrNameLst>
                                          <p:attrName>style.visibility</p:attrName>
                                        </p:attrNameLst>
                                      </p:cBhvr>
                                      <p:to>
                                        <p:strVal val="visible"/>
                                      </p:to>
                                    </p:set>
                                    <p:animEffect transition="in" filter="fade">
                                      <p:cBhvr>
                                        <p:cTn id="25" dur="1000">
                                          <p:stCondLst>
                                            <p:cond delay="0"/>
                                          </p:stCondLst>
                                        </p:cTn>
                                        <p:tgtEl>
                                          <p:spTgt spid="140291">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0291">
                                            <p:txEl>
                                              <p:pRg st="4" end="4"/>
                                            </p:txEl>
                                          </p:spTgt>
                                        </p:tgtEl>
                                        <p:attrNameLst>
                                          <p:attrName>style.visibility</p:attrName>
                                        </p:attrNameLst>
                                      </p:cBhvr>
                                      <p:to>
                                        <p:strVal val="visible"/>
                                      </p:to>
                                    </p:set>
                                    <p:animEffect transition="in" filter="fade">
                                      <p:cBhvr>
                                        <p:cTn id="28" dur="1000">
                                          <p:stCondLst>
                                            <p:cond delay="0"/>
                                          </p:stCondLst>
                                        </p:cTn>
                                        <p:tgtEl>
                                          <p:spTgt spid="140291">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0291">
                                            <p:txEl>
                                              <p:pRg st="5" end="5"/>
                                            </p:txEl>
                                          </p:spTgt>
                                        </p:tgtEl>
                                        <p:attrNameLst>
                                          <p:attrName>style.visibility</p:attrName>
                                        </p:attrNameLst>
                                      </p:cBhvr>
                                      <p:to>
                                        <p:strVal val="visible"/>
                                      </p:to>
                                    </p:set>
                                    <p:animEffect transition="in" filter="fade">
                                      <p:cBhvr>
                                        <p:cTn id="31" dur="1000">
                                          <p:stCondLst>
                                            <p:cond delay="0"/>
                                          </p:stCondLst>
                                        </p:cTn>
                                        <p:tgtEl>
                                          <p:spTgt spid="140291">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0291">
                                            <p:txEl>
                                              <p:pRg st="6" end="6"/>
                                            </p:txEl>
                                          </p:spTgt>
                                        </p:tgtEl>
                                        <p:attrNameLst>
                                          <p:attrName>style.visibility</p:attrName>
                                        </p:attrNameLst>
                                      </p:cBhvr>
                                      <p:to>
                                        <p:strVal val="visible"/>
                                      </p:to>
                                    </p:set>
                                    <p:animEffect transition="in" filter="fade">
                                      <p:cBhvr>
                                        <p:cTn id="34" dur="1000">
                                          <p:stCondLst>
                                            <p:cond delay="0"/>
                                          </p:stCondLst>
                                        </p:cTn>
                                        <p:tgtEl>
                                          <p:spTgt spid="14029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0291">
                                            <p:txEl>
                                              <p:pRg st="7" end="7"/>
                                            </p:txEl>
                                          </p:spTgt>
                                        </p:tgtEl>
                                        <p:attrNameLst>
                                          <p:attrName>style.visibility</p:attrName>
                                        </p:attrNameLst>
                                      </p:cBhvr>
                                      <p:to>
                                        <p:strVal val="visible"/>
                                      </p:to>
                                    </p:set>
                                    <p:animEffect transition="in" filter="fade">
                                      <p:cBhvr>
                                        <p:cTn id="39" dur="1000">
                                          <p:stCondLst>
                                            <p:cond delay="0"/>
                                          </p:stCondLst>
                                        </p:cTn>
                                        <p:tgtEl>
                                          <p:spTgt spid="140291">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0291">
                                            <p:txEl>
                                              <p:pRg st="8" end="8"/>
                                            </p:txEl>
                                          </p:spTgt>
                                        </p:tgtEl>
                                        <p:attrNameLst>
                                          <p:attrName>style.visibility</p:attrName>
                                        </p:attrNameLst>
                                      </p:cBhvr>
                                      <p:to>
                                        <p:strVal val="visible"/>
                                      </p:to>
                                    </p:set>
                                    <p:animEffect transition="in" filter="fade">
                                      <p:cBhvr>
                                        <p:cTn id="44" dur="1000">
                                          <p:stCondLst>
                                            <p:cond delay="0"/>
                                          </p:stCondLst>
                                        </p:cTn>
                                        <p:tgtEl>
                                          <p:spTgt spid="140291">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0291">
                                            <p:txEl>
                                              <p:pRg st="9" end="9"/>
                                            </p:txEl>
                                          </p:spTgt>
                                        </p:tgtEl>
                                        <p:attrNameLst>
                                          <p:attrName>style.visibility</p:attrName>
                                        </p:attrNameLst>
                                      </p:cBhvr>
                                      <p:to>
                                        <p:strVal val="visible"/>
                                      </p:to>
                                    </p:set>
                                    <p:animEffect transition="in" filter="fade">
                                      <p:cBhvr>
                                        <p:cTn id="49" dur="1000">
                                          <p:stCondLst>
                                            <p:cond delay="0"/>
                                          </p:stCondLst>
                                        </p:cTn>
                                        <p:tgtEl>
                                          <p:spTgt spid="140291">
                                            <p:txEl>
                                              <p:pRg st="9" end="9"/>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0291">
                                            <p:txEl>
                                              <p:pRg st="10" end="10"/>
                                            </p:txEl>
                                          </p:spTgt>
                                        </p:tgtEl>
                                        <p:attrNameLst>
                                          <p:attrName>style.visibility</p:attrName>
                                        </p:attrNameLst>
                                      </p:cBhvr>
                                      <p:to>
                                        <p:strVal val="visible"/>
                                      </p:to>
                                    </p:set>
                                    <p:animEffect transition="in" filter="fade">
                                      <p:cBhvr>
                                        <p:cTn id="52" dur="1000">
                                          <p:stCondLst>
                                            <p:cond delay="0"/>
                                          </p:stCondLst>
                                        </p:cTn>
                                        <p:tgtEl>
                                          <p:spTgt spid="140291">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0291">
                                            <p:txEl>
                                              <p:pRg st="11" end="11"/>
                                            </p:txEl>
                                          </p:spTgt>
                                        </p:tgtEl>
                                        <p:attrNameLst>
                                          <p:attrName>style.visibility</p:attrName>
                                        </p:attrNameLst>
                                      </p:cBhvr>
                                      <p:to>
                                        <p:strVal val="visible"/>
                                      </p:to>
                                    </p:set>
                                    <p:animEffect transition="in" filter="fade">
                                      <p:cBhvr>
                                        <p:cTn id="55" dur="1000">
                                          <p:stCondLst>
                                            <p:cond delay="0"/>
                                          </p:stCondLst>
                                        </p:cTn>
                                        <p:tgtEl>
                                          <p:spTgt spid="140291">
                                            <p:txEl>
                                              <p:pRg st="11" end="11"/>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0291">
                                            <p:txEl>
                                              <p:pRg st="12" end="12"/>
                                            </p:txEl>
                                          </p:spTgt>
                                        </p:tgtEl>
                                        <p:attrNameLst>
                                          <p:attrName>style.visibility</p:attrName>
                                        </p:attrNameLst>
                                      </p:cBhvr>
                                      <p:to>
                                        <p:strVal val="visible"/>
                                      </p:to>
                                    </p:set>
                                    <p:animEffect transition="in" filter="fade">
                                      <p:cBhvr>
                                        <p:cTn id="58" dur="1000">
                                          <p:stCondLst>
                                            <p:cond delay="0"/>
                                          </p:stCondLst>
                                        </p:cTn>
                                        <p:tgtEl>
                                          <p:spTgt spid="140291">
                                            <p:txEl>
                                              <p:pRg st="12" end="12"/>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0291">
                                            <p:txEl>
                                              <p:pRg st="13" end="13"/>
                                            </p:txEl>
                                          </p:spTgt>
                                        </p:tgtEl>
                                        <p:attrNameLst>
                                          <p:attrName>style.visibility</p:attrName>
                                        </p:attrNameLst>
                                      </p:cBhvr>
                                      <p:to>
                                        <p:strVal val="visible"/>
                                      </p:to>
                                    </p:set>
                                    <p:animEffect transition="in" filter="fade">
                                      <p:cBhvr>
                                        <p:cTn id="61" dur="1000">
                                          <p:stCondLst>
                                            <p:cond delay="0"/>
                                          </p:stCondLst>
                                        </p:cTn>
                                        <p:tgtEl>
                                          <p:spTgt spid="140291">
                                            <p:txEl>
                                              <p:pRg st="13" end="13"/>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0291">
                                            <p:txEl>
                                              <p:pRg st="14" end="14"/>
                                            </p:txEl>
                                          </p:spTgt>
                                        </p:tgtEl>
                                        <p:attrNameLst>
                                          <p:attrName>style.visibility</p:attrName>
                                        </p:attrNameLst>
                                      </p:cBhvr>
                                      <p:to>
                                        <p:strVal val="visible"/>
                                      </p:to>
                                    </p:set>
                                    <p:animEffect transition="in" filter="fade">
                                      <p:cBhvr>
                                        <p:cTn id="64" dur="1000">
                                          <p:stCondLst>
                                            <p:cond delay="0"/>
                                          </p:stCondLst>
                                        </p:cTn>
                                        <p:tgtEl>
                                          <p:spTgt spid="1402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P spid="14029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JUnit in Eclipse</a:t>
            </a:r>
          </a:p>
        </p:txBody>
      </p:sp>
      <p:sp>
        <p:nvSpPr>
          <p:cNvPr id="191491" name="Rectangle 3"/>
          <p:cNvSpPr>
            <a:spLocks noGrp="1" noChangeArrowheads="1"/>
          </p:cNvSpPr>
          <p:nvPr>
            <p:ph idx="1"/>
          </p:nvPr>
        </p:nvSpPr>
        <p:spPr>
          <a:xfrm>
            <a:off x="118294" y="1123951"/>
            <a:ext cx="3807601" cy="2590800"/>
          </a:xfrm>
        </p:spPr>
        <p:txBody>
          <a:bodyPr/>
          <a:lstStyle/>
          <a:p>
            <a:pPr algn="just"/>
            <a:r>
              <a:rPr lang="en-US" sz="2630"/>
              <a:t>Để tạo một test mới, chọn F</a:t>
            </a:r>
            <a:r>
              <a:rPr lang="en-US" sz="2630">
                <a:latin typeface="Trebuchet MS" charset="0"/>
              </a:rPr>
              <a:t>ile</a:t>
            </a:r>
            <a:r>
              <a:rPr lang="en-US" sz="2630">
                <a:sym typeface="Symbol" charset="0"/>
              </a:rPr>
              <a:t> </a:t>
            </a:r>
            <a:r>
              <a:rPr lang="en-US" sz="2630">
                <a:latin typeface="Trebuchet MS" charset="0"/>
                <a:sym typeface="Symbol" charset="0"/>
              </a:rPr>
              <a:t>New</a:t>
            </a:r>
            <a:r>
              <a:rPr lang="en-US" sz="2630">
                <a:sym typeface="Symbol" charset="0"/>
              </a:rPr>
              <a:t> </a:t>
            </a:r>
            <a:r>
              <a:rPr lang="en-US" sz="2630">
                <a:latin typeface="Trebuchet MS" charset="0"/>
                <a:sym typeface="Symbol" charset="0"/>
              </a:rPr>
              <a:t>Other...</a:t>
            </a:r>
            <a:r>
              <a:rPr lang="en-US" sz="2630">
                <a:sym typeface="Symbol" charset="0"/>
              </a:rPr>
              <a:t>  </a:t>
            </a:r>
            <a:r>
              <a:rPr lang="en-US" sz="2630">
                <a:latin typeface="Trebuchet MS" charset="0"/>
                <a:sym typeface="Symbol" charset="0"/>
              </a:rPr>
              <a:t>Java</a:t>
            </a:r>
            <a:r>
              <a:rPr lang="en-US" sz="2630">
                <a:sym typeface="Symbol" charset="0"/>
              </a:rPr>
              <a:t>, </a:t>
            </a:r>
            <a:r>
              <a:rPr lang="en-US" sz="2630">
                <a:latin typeface="Trebuchet MS" charset="0"/>
                <a:sym typeface="Symbol" charset="0"/>
              </a:rPr>
              <a:t>JUnit</a:t>
            </a:r>
            <a:r>
              <a:rPr lang="en-US" sz="2630">
                <a:sym typeface="Symbol" charset="0"/>
              </a:rPr>
              <a:t>, </a:t>
            </a:r>
            <a:r>
              <a:rPr lang="en-US" sz="2630">
                <a:latin typeface="Trebuchet MS" charset="0"/>
                <a:sym typeface="Symbol" charset="0"/>
              </a:rPr>
              <a:t>TestCase</a:t>
            </a:r>
            <a:r>
              <a:rPr lang="en-US" sz="2630">
                <a:sym typeface="Symbol" charset="0"/>
              </a:rPr>
              <a:t> và nhập tên của lớp mà bạn sẽ test</a:t>
            </a:r>
          </a:p>
        </p:txBody>
      </p:sp>
      <p:pic>
        <p:nvPicPr>
          <p:cNvPr id="191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199" y="1047750"/>
            <a:ext cx="4759501"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91493" name="AutoShape 5"/>
          <p:cNvSpPr>
            <a:spLocks noChangeArrowheads="1"/>
          </p:cNvSpPr>
          <p:nvPr/>
        </p:nvSpPr>
        <p:spPr bwMode="auto">
          <a:xfrm>
            <a:off x="1184423" y="4019550"/>
            <a:ext cx="1675345" cy="533400"/>
          </a:xfrm>
          <a:prstGeom prst="wedgeRoundRectCallout">
            <a:avLst>
              <a:gd name="adj1" fmla="val 170264"/>
              <a:gd name="adj2" fmla="val -233333"/>
              <a:gd name="adj3" fmla="val 16667"/>
            </a:avLst>
          </a:prstGeom>
          <a:noFill/>
          <a:ln w="158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pPr algn="ctr"/>
            <a:r>
              <a:rPr lang="en-US" sz="2358">
                <a:latin typeface="Times" charset="0"/>
              </a:rPr>
              <a:t>Fill this in</a:t>
            </a:r>
          </a:p>
        </p:txBody>
      </p:sp>
      <p:sp>
        <p:nvSpPr>
          <p:cNvPr id="191494" name="AutoShape 6"/>
          <p:cNvSpPr>
            <a:spLocks noChangeArrowheads="1"/>
          </p:cNvSpPr>
          <p:nvPr/>
        </p:nvSpPr>
        <p:spPr bwMode="auto">
          <a:xfrm>
            <a:off x="803663" y="5086350"/>
            <a:ext cx="2741473" cy="914400"/>
          </a:xfrm>
          <a:prstGeom prst="wedgeRoundRectCallout">
            <a:avLst>
              <a:gd name="adj1" fmla="val 114412"/>
              <a:gd name="adj2" fmla="val -295486"/>
              <a:gd name="adj3" fmla="val 16667"/>
            </a:avLst>
          </a:prstGeom>
          <a:noFill/>
          <a:ln w="158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pPr algn="ctr"/>
            <a:r>
              <a:rPr lang="en-US" sz="2358">
                <a:latin typeface="Times" charset="0"/>
              </a:rPr>
              <a:t>This will be filled in </a:t>
            </a:r>
            <a:r>
              <a:rPr lang="en-US" sz="2358" i="1">
                <a:latin typeface="Times" charset="0"/>
              </a:rPr>
              <a:t>automatically</a:t>
            </a:r>
          </a:p>
        </p:txBody>
      </p:sp>
      <p:sp>
        <p:nvSpPr>
          <p:cNvPr id="2" name="Slide Number Placeholder 1">
            <a:extLst>
              <a:ext uri="{FF2B5EF4-FFF2-40B4-BE49-F238E27FC236}">
                <a16:creationId xmlns:a16="http://schemas.microsoft.com/office/drawing/2014/main" xmlns="" id="{7907494A-6278-4F14-8AAD-1414FB4B85E1}"/>
              </a:ext>
            </a:extLst>
          </p:cNvPr>
          <p:cNvSpPr>
            <a:spLocks noGrp="1"/>
          </p:cNvSpPr>
          <p:nvPr>
            <p:ph type="sldNum" sz="quarter" idx="12"/>
          </p:nvPr>
        </p:nvSpPr>
        <p:spPr/>
        <p:txBody>
          <a:bodyPr/>
          <a:lstStyle/>
          <a:p>
            <a:fld id="{11F88B7E-86B8-4862-842E-2DB840C1EC76}" type="slidenum">
              <a:rPr lang="zh-CN" altLang="en-US" smtClean="0"/>
              <a:t>54</a:t>
            </a:fld>
            <a:endParaRPr lang="zh-CN" altLang="en-US"/>
          </a:p>
        </p:txBody>
      </p:sp>
    </p:spTree>
    <p:extLst>
      <p:ext uri="{BB962C8B-B14F-4D97-AF65-F5344CB8AC3E}">
        <p14:creationId xmlns:p14="http://schemas.microsoft.com/office/powerpoint/2010/main" val="2546827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wipe(up)">
                                      <p:cBhvr>
                                        <p:cTn id="7" dur="500"/>
                                        <p:tgtEl>
                                          <p:spTgt spid="191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1493"/>
                                        </p:tgtEl>
                                        <p:attrNameLst>
                                          <p:attrName>style.visibility</p:attrName>
                                        </p:attrNameLst>
                                      </p:cBhvr>
                                      <p:to>
                                        <p:strVal val="visible"/>
                                      </p:to>
                                    </p:set>
                                    <p:animEffect transition="in" filter="wipe(left)">
                                      <p:cBhvr>
                                        <p:cTn id="12" dur="500"/>
                                        <p:tgtEl>
                                          <p:spTgt spid="191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1494"/>
                                        </p:tgtEl>
                                        <p:attrNameLst>
                                          <p:attrName>style.visibility</p:attrName>
                                        </p:attrNameLst>
                                      </p:cBhvr>
                                      <p:to>
                                        <p:strVal val="visible"/>
                                      </p:to>
                                    </p:set>
                                    <p:animEffect transition="in" filter="wipe(left)">
                                      <p:cBhvr>
                                        <p:cTn id="17" dur="500"/>
                                        <p:tgtEl>
                                          <p:spTgt spid="191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animBg="1" autoUpdateAnimBg="0"/>
      <p:bldP spid="191494"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Thực thi JUnit</a:t>
            </a:r>
          </a:p>
        </p:txBody>
      </p:sp>
      <p:graphicFrame>
        <p:nvGraphicFramePr>
          <p:cNvPr id="192515" name="Object 3"/>
          <p:cNvGraphicFramePr>
            <a:graphicFrameLocks noChangeAspect="1"/>
          </p:cNvGraphicFramePr>
          <p:nvPr>
            <p:extLst>
              <p:ext uri="{D42A27DB-BD31-4B8C-83A1-F6EECF244321}">
                <p14:modId xmlns:p14="http://schemas.microsoft.com/office/powerpoint/2010/main" val="1761561052"/>
              </p:ext>
            </p:extLst>
          </p:nvPr>
        </p:nvGraphicFramePr>
        <p:xfrm>
          <a:off x="3744411" y="2181225"/>
          <a:ext cx="4464412" cy="2495550"/>
        </p:xfrm>
        <a:graphic>
          <a:graphicData uri="http://schemas.openxmlformats.org/presentationml/2006/ole">
            <mc:AlternateContent xmlns:mc="http://schemas.openxmlformats.org/markup-compatibility/2006">
              <mc:Choice xmlns:v="urn:schemas-microsoft-com:vml" Requires="v">
                <p:oleObj spid="_x0000_s1028" name="Bitmap Image" r:id="rId3" imgW="4466667" imgH="2495238" progId="Paint.Picture">
                  <p:embed/>
                </p:oleObj>
              </mc:Choice>
              <mc:Fallback>
                <p:oleObj name="Bitmap Image" r:id="rId3" imgW="4466667" imgH="2495238" progId="Paint.Picture">
                  <p:embed/>
                  <p:pic>
                    <p:nvPicPr>
                      <p:cNvPr id="1925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411" y="2181225"/>
                        <a:ext cx="4464412"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92516" name="AutoShape 4"/>
          <p:cNvSpPr>
            <a:spLocks noChangeArrowheads="1"/>
          </p:cNvSpPr>
          <p:nvPr/>
        </p:nvSpPr>
        <p:spPr bwMode="auto">
          <a:xfrm>
            <a:off x="4049020" y="1343024"/>
            <a:ext cx="3350689" cy="457200"/>
          </a:xfrm>
          <a:prstGeom prst="wedgeRoundRectCallout">
            <a:avLst>
              <a:gd name="adj1" fmla="val 36366"/>
              <a:gd name="adj2" fmla="val 297917"/>
              <a:gd name="adj3" fmla="val 16667"/>
            </a:avLst>
          </a:prstGeom>
          <a:noFill/>
          <a:ln w="158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pPr algn="ctr"/>
            <a:r>
              <a:rPr lang="en-US" sz="2358">
                <a:latin typeface="Times" charset="0"/>
              </a:rPr>
              <a:t>First, select a </a:t>
            </a:r>
            <a:r>
              <a:rPr lang="en-US" sz="2358" i="1">
                <a:latin typeface="Times" charset="0"/>
              </a:rPr>
              <a:t>Test</a:t>
            </a:r>
            <a:r>
              <a:rPr lang="en-US" sz="2358">
                <a:latin typeface="Times" charset="0"/>
              </a:rPr>
              <a:t> class</a:t>
            </a:r>
          </a:p>
        </p:txBody>
      </p:sp>
      <p:sp>
        <p:nvSpPr>
          <p:cNvPr id="192517" name="AutoShape 5"/>
          <p:cNvSpPr>
            <a:spLocks noChangeArrowheads="1"/>
          </p:cNvSpPr>
          <p:nvPr/>
        </p:nvSpPr>
        <p:spPr bwMode="auto">
          <a:xfrm>
            <a:off x="1002938" y="1190624"/>
            <a:ext cx="2589169" cy="838200"/>
          </a:xfrm>
          <a:prstGeom prst="wedgeRoundRectCallout">
            <a:avLst>
              <a:gd name="adj1" fmla="val 87009"/>
              <a:gd name="adj2" fmla="val 131819"/>
              <a:gd name="adj3" fmla="val 16667"/>
            </a:avLst>
          </a:prstGeom>
          <a:noFill/>
          <a:ln w="158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pPr algn="ctr"/>
            <a:r>
              <a:rPr lang="en-US" sz="2358">
                <a:latin typeface="Times" charset="0"/>
              </a:rPr>
              <a:t>Second, use this pulldown menu</a:t>
            </a:r>
          </a:p>
        </p:txBody>
      </p:sp>
      <p:sp>
        <p:nvSpPr>
          <p:cNvPr id="192518" name="AutoShape 6"/>
          <p:cNvSpPr>
            <a:spLocks noChangeArrowheads="1"/>
          </p:cNvSpPr>
          <p:nvPr/>
        </p:nvSpPr>
        <p:spPr bwMode="auto">
          <a:xfrm>
            <a:off x="1307546" y="5076824"/>
            <a:ext cx="4112209" cy="533400"/>
          </a:xfrm>
          <a:prstGeom prst="wedgeRoundRectCallout">
            <a:avLst>
              <a:gd name="adj1" fmla="val 54824"/>
              <a:gd name="adj2" fmla="val -226486"/>
              <a:gd name="adj3" fmla="val 16667"/>
            </a:avLst>
          </a:prstGeom>
          <a:noFill/>
          <a:ln w="158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00" tIns="45700" rIns="91400" bIns="45700"/>
          <a:lstStyle/>
          <a:p>
            <a:pPr algn="ctr"/>
            <a:r>
              <a:rPr lang="en-US" sz="2358">
                <a:latin typeface="Times" charset="0"/>
              </a:rPr>
              <a:t>Third, </a:t>
            </a:r>
            <a:r>
              <a:rPr lang="en-US" sz="2358">
                <a:solidFill>
                  <a:schemeClr val="accent2"/>
                </a:solidFill>
                <a:latin typeface="Trebuchet MS" charset="0"/>
              </a:rPr>
              <a:t>Run As </a:t>
            </a:r>
            <a:r>
              <a:rPr lang="en-US" sz="2358">
                <a:solidFill>
                  <a:schemeClr val="accent2"/>
                </a:solidFill>
                <a:latin typeface="Trebuchet MS" charset="0"/>
                <a:sym typeface="Symbol" charset="0"/>
              </a:rPr>
              <a:t></a:t>
            </a:r>
            <a:r>
              <a:rPr lang="en-US" sz="2358">
                <a:solidFill>
                  <a:schemeClr val="accent2"/>
                </a:solidFill>
                <a:latin typeface="Trebuchet MS" charset="0"/>
              </a:rPr>
              <a:t> JUnit Test</a:t>
            </a:r>
          </a:p>
        </p:txBody>
      </p:sp>
      <p:sp>
        <p:nvSpPr>
          <p:cNvPr id="2" name="Slide Number Placeholder 1">
            <a:extLst>
              <a:ext uri="{FF2B5EF4-FFF2-40B4-BE49-F238E27FC236}">
                <a16:creationId xmlns:a16="http://schemas.microsoft.com/office/drawing/2014/main" xmlns="" id="{FE20C249-DE3F-4050-A9AB-00A3754911C9}"/>
              </a:ext>
            </a:extLst>
          </p:cNvPr>
          <p:cNvSpPr>
            <a:spLocks noGrp="1"/>
          </p:cNvSpPr>
          <p:nvPr>
            <p:ph type="sldNum" sz="quarter" idx="12"/>
          </p:nvPr>
        </p:nvSpPr>
        <p:spPr/>
        <p:txBody>
          <a:bodyPr/>
          <a:lstStyle/>
          <a:p>
            <a:fld id="{11F88B7E-86B8-4862-842E-2DB840C1EC76}" type="slidenum">
              <a:rPr lang="zh-CN" altLang="en-US" smtClean="0"/>
              <a:t>55</a:t>
            </a:fld>
            <a:endParaRPr lang="zh-CN" altLang="en-US"/>
          </a:p>
        </p:txBody>
      </p:sp>
    </p:spTree>
    <p:extLst>
      <p:ext uri="{BB962C8B-B14F-4D97-AF65-F5344CB8AC3E}">
        <p14:creationId xmlns:p14="http://schemas.microsoft.com/office/powerpoint/2010/main" val="3516712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wipe(up)">
                                      <p:cBhvr>
                                        <p:cTn id="7" dur="500"/>
                                        <p:tgtEl>
                                          <p:spTgt spid="192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2516"/>
                                        </p:tgtEl>
                                        <p:attrNameLst>
                                          <p:attrName>style.visibility</p:attrName>
                                        </p:attrNameLst>
                                      </p:cBhvr>
                                      <p:to>
                                        <p:strVal val="visible"/>
                                      </p:to>
                                    </p:set>
                                    <p:animEffect transition="in" filter="wipe(up)">
                                      <p:cBhvr>
                                        <p:cTn id="12" dur="500"/>
                                        <p:tgtEl>
                                          <p:spTgt spid="1925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2517"/>
                                        </p:tgtEl>
                                        <p:attrNameLst>
                                          <p:attrName>style.visibility</p:attrName>
                                        </p:attrNameLst>
                                      </p:cBhvr>
                                      <p:to>
                                        <p:strVal val="visible"/>
                                      </p:to>
                                    </p:set>
                                    <p:animEffect transition="in" filter="wipe(up)">
                                      <p:cBhvr>
                                        <p:cTn id="17" dur="500"/>
                                        <p:tgtEl>
                                          <p:spTgt spid="1925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2518"/>
                                        </p:tgtEl>
                                        <p:attrNameLst>
                                          <p:attrName>style.visibility</p:attrName>
                                        </p:attrNameLst>
                                      </p:cBhvr>
                                      <p:to>
                                        <p:strVal val="visible"/>
                                      </p:to>
                                    </p:set>
                                    <p:animEffect transition="in" filter="wipe(down)">
                                      <p:cBhvr>
                                        <p:cTn id="22" dur="500"/>
                                        <p:tgtEl>
                                          <p:spTgt spid="192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6" grpId="0" animBg="1" autoUpdateAnimBg="0"/>
      <p:bldP spid="192517" grpId="0" animBg="1" autoUpdateAnimBg="0"/>
      <p:bldP spid="192518"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Kết quả</a:t>
            </a:r>
          </a:p>
        </p:txBody>
      </p:sp>
      <p:graphicFrame>
        <p:nvGraphicFramePr>
          <p:cNvPr id="193539" name="Object 3"/>
          <p:cNvGraphicFramePr>
            <a:graphicFrameLocks noChangeAspect="1"/>
          </p:cNvGraphicFramePr>
          <p:nvPr>
            <p:extLst>
              <p:ext uri="{D42A27DB-BD31-4B8C-83A1-F6EECF244321}">
                <p14:modId xmlns:p14="http://schemas.microsoft.com/office/powerpoint/2010/main" val="3644494636"/>
              </p:ext>
            </p:extLst>
          </p:nvPr>
        </p:nvGraphicFramePr>
        <p:xfrm>
          <a:off x="962989" y="1102002"/>
          <a:ext cx="7407371" cy="4924425"/>
        </p:xfrm>
        <a:graphic>
          <a:graphicData uri="http://schemas.openxmlformats.org/presentationml/2006/ole">
            <mc:AlternateContent xmlns:mc="http://schemas.openxmlformats.org/markup-compatibility/2006">
              <mc:Choice xmlns:v="urn:schemas-microsoft-com:vml" Requires="v">
                <p:oleObj spid="_x0000_s2052" name="Bitmap Image" r:id="rId3" imgW="7411485" imgH="4923810" progId="Paint.Picture">
                  <p:embed/>
                </p:oleObj>
              </mc:Choice>
              <mc:Fallback>
                <p:oleObj name="Bitmap Image" r:id="rId3" imgW="7411485" imgH="4923810" progId="Paint.Picture">
                  <p:embed/>
                  <p:pic>
                    <p:nvPicPr>
                      <p:cNvPr id="1935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989" y="1102002"/>
                        <a:ext cx="7407371"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193540" name="Group 4"/>
          <p:cNvGrpSpPr>
            <a:grpSpLocks/>
          </p:cNvGrpSpPr>
          <p:nvPr/>
        </p:nvGrpSpPr>
        <p:grpSpPr bwMode="auto">
          <a:xfrm>
            <a:off x="1191445" y="492401"/>
            <a:ext cx="5102185" cy="5029200"/>
            <a:chOff x="720" y="672"/>
            <a:chExt cx="3216" cy="3168"/>
          </a:xfrm>
        </p:grpSpPr>
        <p:sp>
          <p:nvSpPr>
            <p:cNvPr id="193541" name="AutoShape 5"/>
            <p:cNvSpPr>
              <a:spLocks noChangeArrowheads="1"/>
            </p:cNvSpPr>
            <p:nvPr/>
          </p:nvSpPr>
          <p:spPr bwMode="auto">
            <a:xfrm>
              <a:off x="2064" y="672"/>
              <a:ext cx="1872" cy="288"/>
            </a:xfrm>
            <a:prstGeom prst="wedgeRoundRectCallout">
              <a:avLst>
                <a:gd name="adj1" fmla="val -70671"/>
                <a:gd name="adj2" fmla="val 212847"/>
                <a:gd name="adj3" fmla="val 16667"/>
              </a:avLst>
            </a:prstGeom>
            <a:noFill/>
            <a:ln w="158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r>
                <a:rPr lang="en-US" sz="2358">
                  <a:latin typeface="Times" charset="0"/>
                </a:rPr>
                <a:t>Your results are here</a:t>
              </a:r>
            </a:p>
          </p:txBody>
        </p:sp>
        <p:sp>
          <p:nvSpPr>
            <p:cNvPr id="193542" name="AutoShape 6"/>
            <p:cNvSpPr>
              <a:spLocks noChangeArrowheads="1"/>
            </p:cNvSpPr>
            <p:nvPr/>
          </p:nvSpPr>
          <p:spPr bwMode="auto">
            <a:xfrm>
              <a:off x="720" y="1440"/>
              <a:ext cx="1200" cy="2400"/>
            </a:xfrm>
            <a:prstGeom prst="roundRect">
              <a:avLst>
                <a:gd name="adj" fmla="val 16667"/>
              </a:avLst>
            </a:prstGeom>
            <a:noFill/>
            <a:ln w="571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GB" sz="1632"/>
            </a:p>
          </p:txBody>
        </p:sp>
      </p:grpSp>
      <p:sp>
        <p:nvSpPr>
          <p:cNvPr id="2" name="Slide Number Placeholder 1">
            <a:extLst>
              <a:ext uri="{FF2B5EF4-FFF2-40B4-BE49-F238E27FC236}">
                <a16:creationId xmlns:a16="http://schemas.microsoft.com/office/drawing/2014/main" xmlns="" id="{C0667A21-DE6B-41B9-B243-062928117BFE}"/>
              </a:ext>
            </a:extLst>
          </p:cNvPr>
          <p:cNvSpPr>
            <a:spLocks noGrp="1"/>
          </p:cNvSpPr>
          <p:nvPr>
            <p:ph type="sldNum" sz="quarter" idx="12"/>
          </p:nvPr>
        </p:nvSpPr>
        <p:spPr/>
        <p:txBody>
          <a:bodyPr/>
          <a:lstStyle/>
          <a:p>
            <a:fld id="{11F88B7E-86B8-4862-842E-2DB840C1EC76}" type="slidenum">
              <a:rPr lang="zh-CN" altLang="en-US" smtClean="0"/>
              <a:t>56</a:t>
            </a:fld>
            <a:endParaRPr lang="zh-CN" altLang="en-US"/>
          </a:p>
        </p:txBody>
      </p:sp>
    </p:spTree>
    <p:extLst>
      <p:ext uri="{BB962C8B-B14F-4D97-AF65-F5344CB8AC3E}">
        <p14:creationId xmlns:p14="http://schemas.microsoft.com/office/powerpoint/2010/main" val="32130512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3539"/>
                                        </p:tgtEl>
                                        <p:attrNameLst>
                                          <p:attrName>style.visibility</p:attrName>
                                        </p:attrNameLst>
                                      </p:cBhvr>
                                      <p:to>
                                        <p:strVal val="visible"/>
                                      </p:to>
                                    </p:set>
                                    <p:animEffect transition="in" filter="wipe(up)">
                                      <p:cBhvr>
                                        <p:cTn id="7" dur="500"/>
                                        <p:tgtEl>
                                          <p:spTgt spid="193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3540"/>
                                        </p:tgtEl>
                                        <p:attrNameLst>
                                          <p:attrName>style.visibility</p:attrName>
                                        </p:attrNameLst>
                                      </p:cBhvr>
                                      <p:to>
                                        <p:strVal val="visible"/>
                                      </p:to>
                                    </p:set>
                                    <p:animEffect transition="in" filter="wipe(up)">
                                      <p:cBhvr>
                                        <p:cTn id="12" dur="500"/>
                                        <p:tgtEl>
                                          <p:spTgt spid="193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90215" y="190502"/>
            <a:ext cx="8550907" cy="1076300"/>
          </a:xfrm>
        </p:spPr>
        <p:txBody>
          <a:bodyPr/>
          <a:lstStyle/>
          <a:p>
            <a:r>
              <a:rPr lang="en-US" sz="3990"/>
              <a:t>Kiểm thử đơn vị cho các ngôn ngữ khác</a:t>
            </a:r>
            <a:endParaRPr lang="en-US"/>
          </a:p>
        </p:txBody>
      </p:sp>
      <p:sp>
        <p:nvSpPr>
          <p:cNvPr id="196611" name="Rectangle 3"/>
          <p:cNvSpPr>
            <a:spLocks noGrp="1" noChangeArrowheads="1"/>
          </p:cNvSpPr>
          <p:nvPr>
            <p:ph idx="1"/>
          </p:nvPr>
        </p:nvSpPr>
        <p:spPr>
          <a:xfrm>
            <a:off x="590215" y="1327151"/>
            <a:ext cx="8364030" cy="5029200"/>
          </a:xfrm>
        </p:spPr>
        <p:txBody>
          <a:bodyPr/>
          <a:lstStyle/>
          <a:p>
            <a:r>
              <a:rPr lang="vi-VN">
                <a:latin typeface="Calibri (Body)"/>
              </a:rPr>
              <a:t>Các công cụ kiểm </a:t>
            </a:r>
            <a:r>
              <a:rPr lang="en-US">
                <a:latin typeface="Calibri (Body)"/>
              </a:rPr>
              <a:t>thử</a:t>
            </a:r>
            <a:r>
              <a:rPr lang="vi-VN">
                <a:latin typeface="Calibri (Body)"/>
              </a:rPr>
              <a:t> đơn vị phân biệt giữa </a:t>
            </a:r>
            <a:r>
              <a:rPr lang="en-US">
                <a:latin typeface="Calibri (Body)"/>
              </a:rPr>
              <a:t>:</a:t>
            </a:r>
          </a:p>
          <a:p>
            <a:pPr lvl="1"/>
            <a:r>
              <a:rPr lang="en-US" sz="2358">
                <a:latin typeface="Calibri (Body)"/>
              </a:rPr>
              <a:t>Errors (unanticipated problems caught by exceptions)</a:t>
            </a:r>
          </a:p>
          <a:p>
            <a:pPr lvl="1"/>
            <a:r>
              <a:rPr lang="en-US" sz="2358">
                <a:latin typeface="Calibri (Body)"/>
              </a:rPr>
              <a:t>Failures (anticipated problems checked with assertions)</a:t>
            </a:r>
          </a:p>
          <a:p>
            <a:r>
              <a:rPr lang="en-US">
                <a:latin typeface="Calibri (Body)"/>
              </a:rPr>
              <a:t>Đơn vị cơ bản của kiểm thử:</a:t>
            </a:r>
          </a:p>
          <a:p>
            <a:pPr lvl="1"/>
            <a:r>
              <a:rPr lang="en-US" sz="2358" i="1">
                <a:latin typeface="Calibri (Body)"/>
              </a:rPr>
              <a:t>CPPUNIT_ASSERT(Bool)</a:t>
            </a:r>
            <a:r>
              <a:rPr lang="en-US" sz="2358">
                <a:latin typeface="Calibri (Body)"/>
              </a:rPr>
              <a:t> kiểm tra một biểu thức</a:t>
            </a:r>
          </a:p>
          <a:p>
            <a:r>
              <a:rPr lang="en-US">
                <a:latin typeface="Calibri (Body)"/>
              </a:rPr>
              <a:t>CPPUnit có nhiều lớp kiểm thử</a:t>
            </a:r>
            <a:br>
              <a:rPr lang="en-US">
                <a:latin typeface="Calibri (Body)"/>
              </a:rPr>
            </a:br>
            <a:r>
              <a:rPr lang="en-US">
                <a:latin typeface="Calibri (Body)"/>
              </a:rPr>
              <a:t>(e.g. </a:t>
            </a:r>
            <a:r>
              <a:rPr lang="en-US" i="1">
                <a:latin typeface="Calibri (Body)"/>
              </a:rPr>
              <a:t>TestFixture</a:t>
            </a:r>
            <a:r>
              <a:rPr lang="en-US">
                <a:latin typeface="Calibri (Body)"/>
              </a:rPr>
              <a:t>)</a:t>
            </a:r>
          </a:p>
          <a:p>
            <a:pPr lvl="1"/>
            <a:r>
              <a:rPr lang="en-US">
                <a:latin typeface="Calibri (Body)"/>
              </a:rPr>
              <a:t>	</a:t>
            </a:r>
            <a:r>
              <a:rPr lang="vi-VN" sz="2358">
                <a:latin typeface="Calibri (Body)"/>
              </a:rPr>
              <a:t> Kế thừa chúng và nạp chồng các phương thức</a:t>
            </a:r>
            <a:endParaRPr lang="en-US" sz="2358">
              <a:latin typeface="Calibri (Body)"/>
            </a:endParaRPr>
          </a:p>
        </p:txBody>
      </p:sp>
      <p:sp>
        <p:nvSpPr>
          <p:cNvPr id="2" name="Slide Number Placeholder 1">
            <a:extLst>
              <a:ext uri="{FF2B5EF4-FFF2-40B4-BE49-F238E27FC236}">
                <a16:creationId xmlns:a16="http://schemas.microsoft.com/office/drawing/2014/main" xmlns="" id="{491FB575-F7A4-47F7-8620-32252BCB107D}"/>
              </a:ext>
            </a:extLst>
          </p:cNvPr>
          <p:cNvSpPr>
            <a:spLocks noGrp="1"/>
          </p:cNvSpPr>
          <p:nvPr>
            <p:ph type="sldNum" sz="quarter" idx="12"/>
          </p:nvPr>
        </p:nvSpPr>
        <p:spPr/>
        <p:txBody>
          <a:bodyPr/>
          <a:lstStyle/>
          <a:p>
            <a:fld id="{11F88B7E-86B8-4862-842E-2DB840C1EC76}" type="slidenum">
              <a:rPr lang="zh-CN" altLang="en-US" smtClean="0"/>
              <a:t>57</a:t>
            </a:fld>
            <a:endParaRPr lang="zh-CN" altLang="en-US"/>
          </a:p>
        </p:txBody>
      </p:sp>
    </p:spTree>
    <p:extLst>
      <p:ext uri="{BB962C8B-B14F-4D97-AF65-F5344CB8AC3E}">
        <p14:creationId xmlns:p14="http://schemas.microsoft.com/office/powerpoint/2010/main" val="2583644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96610"/>
                                        </p:tgtEl>
                                        <p:attrNameLst>
                                          <p:attrName>style.visibility</p:attrName>
                                        </p:attrNameLst>
                                      </p:cBhvr>
                                      <p:to>
                                        <p:strVal val="visible"/>
                                      </p:to>
                                    </p:set>
                                    <p:anim calcmode="lin" valueType="num">
                                      <p:cBhvr>
                                        <p:cTn id="7" dur="500" fill="hold"/>
                                        <p:tgtEl>
                                          <p:spTgt spid="196610"/>
                                        </p:tgtEl>
                                        <p:attrNameLst>
                                          <p:attrName>ppt_w</p:attrName>
                                        </p:attrNameLst>
                                      </p:cBhvr>
                                      <p:tavLst>
                                        <p:tav tm="0">
                                          <p:val>
                                            <p:fltVal val="0"/>
                                          </p:val>
                                        </p:tav>
                                        <p:tav tm="100000">
                                          <p:val>
                                            <p:strVal val="#ppt_w"/>
                                          </p:val>
                                        </p:tav>
                                      </p:tavLst>
                                    </p:anim>
                                    <p:anim calcmode="lin" valueType="num">
                                      <p:cBhvr>
                                        <p:cTn id="8" dur="500" fill="hold"/>
                                        <p:tgtEl>
                                          <p:spTgt spid="196610"/>
                                        </p:tgtEl>
                                        <p:attrNameLst>
                                          <p:attrName>ppt_h</p:attrName>
                                        </p:attrNameLst>
                                      </p:cBhvr>
                                      <p:tavLst>
                                        <p:tav tm="0">
                                          <p:val>
                                            <p:fltVal val="0"/>
                                          </p:val>
                                        </p:tav>
                                        <p:tav tm="100000">
                                          <p:val>
                                            <p:strVal val="#ppt_h"/>
                                          </p:val>
                                        </p:tav>
                                      </p:tavLst>
                                    </p:anim>
                                    <p:animEffect transition="in" filter="fade">
                                      <p:cBhvr>
                                        <p:cTn id="9" dur="500"/>
                                        <p:tgtEl>
                                          <p:spTgt spid="19661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6611">
                                            <p:txEl>
                                              <p:pRg st="0" end="0"/>
                                            </p:txEl>
                                          </p:spTgt>
                                        </p:tgtEl>
                                        <p:attrNameLst>
                                          <p:attrName>style.visibility</p:attrName>
                                        </p:attrNameLst>
                                      </p:cBhvr>
                                      <p:to>
                                        <p:strVal val="visible"/>
                                      </p:to>
                                    </p:set>
                                    <p:animEffect transition="in" filter="fade">
                                      <p:cBhvr>
                                        <p:cTn id="14" dur="1000">
                                          <p:stCondLst>
                                            <p:cond delay="0"/>
                                          </p:stCondLst>
                                        </p:cTn>
                                        <p:tgtEl>
                                          <p:spTgt spid="196611">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96611">
                                            <p:txEl>
                                              <p:pRg st="1" end="1"/>
                                            </p:txEl>
                                          </p:spTgt>
                                        </p:tgtEl>
                                        <p:attrNameLst>
                                          <p:attrName>style.visibility</p:attrName>
                                        </p:attrNameLst>
                                      </p:cBhvr>
                                      <p:to>
                                        <p:strVal val="visible"/>
                                      </p:to>
                                    </p:set>
                                    <p:animEffect transition="in" filter="fade">
                                      <p:cBhvr>
                                        <p:cTn id="17" dur="1000">
                                          <p:stCondLst>
                                            <p:cond delay="0"/>
                                          </p:stCondLst>
                                        </p:cTn>
                                        <p:tgtEl>
                                          <p:spTgt spid="196611">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6611">
                                            <p:txEl>
                                              <p:pRg st="2" end="2"/>
                                            </p:txEl>
                                          </p:spTgt>
                                        </p:tgtEl>
                                        <p:attrNameLst>
                                          <p:attrName>style.visibility</p:attrName>
                                        </p:attrNameLst>
                                      </p:cBhvr>
                                      <p:to>
                                        <p:strVal val="visible"/>
                                      </p:to>
                                    </p:set>
                                    <p:animEffect transition="in" filter="fade">
                                      <p:cBhvr>
                                        <p:cTn id="20" dur="1000">
                                          <p:stCondLst>
                                            <p:cond delay="0"/>
                                          </p:stCondLst>
                                        </p:cTn>
                                        <p:tgtEl>
                                          <p:spTgt spid="196611">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6611">
                                            <p:txEl>
                                              <p:pRg st="3" end="3"/>
                                            </p:txEl>
                                          </p:spTgt>
                                        </p:tgtEl>
                                        <p:attrNameLst>
                                          <p:attrName>style.visibility</p:attrName>
                                        </p:attrNameLst>
                                      </p:cBhvr>
                                      <p:to>
                                        <p:strVal val="visible"/>
                                      </p:to>
                                    </p:set>
                                    <p:animEffect transition="in" filter="fade">
                                      <p:cBhvr>
                                        <p:cTn id="25" dur="1000">
                                          <p:stCondLst>
                                            <p:cond delay="0"/>
                                          </p:stCondLst>
                                        </p:cTn>
                                        <p:tgtEl>
                                          <p:spTgt spid="196611">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6611">
                                            <p:txEl>
                                              <p:pRg st="4" end="4"/>
                                            </p:txEl>
                                          </p:spTgt>
                                        </p:tgtEl>
                                        <p:attrNameLst>
                                          <p:attrName>style.visibility</p:attrName>
                                        </p:attrNameLst>
                                      </p:cBhvr>
                                      <p:to>
                                        <p:strVal val="visible"/>
                                      </p:to>
                                    </p:set>
                                    <p:animEffect transition="in" filter="fade">
                                      <p:cBhvr>
                                        <p:cTn id="28" dur="1000">
                                          <p:stCondLst>
                                            <p:cond delay="0"/>
                                          </p:stCondLst>
                                        </p:cTn>
                                        <p:tgtEl>
                                          <p:spTgt spid="196611">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6611">
                                            <p:txEl>
                                              <p:pRg st="5" end="5"/>
                                            </p:txEl>
                                          </p:spTgt>
                                        </p:tgtEl>
                                        <p:attrNameLst>
                                          <p:attrName>style.visibility</p:attrName>
                                        </p:attrNameLst>
                                      </p:cBhvr>
                                      <p:to>
                                        <p:strVal val="visible"/>
                                      </p:to>
                                    </p:set>
                                    <p:animEffect transition="in" filter="fade">
                                      <p:cBhvr>
                                        <p:cTn id="33" dur="1000">
                                          <p:stCondLst>
                                            <p:cond delay="0"/>
                                          </p:stCondLst>
                                        </p:cTn>
                                        <p:tgtEl>
                                          <p:spTgt spid="196611">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6611">
                                            <p:txEl>
                                              <p:pRg st="6" end="6"/>
                                            </p:txEl>
                                          </p:spTgt>
                                        </p:tgtEl>
                                        <p:attrNameLst>
                                          <p:attrName>style.visibility</p:attrName>
                                        </p:attrNameLst>
                                      </p:cBhvr>
                                      <p:to>
                                        <p:strVal val="visible"/>
                                      </p:to>
                                    </p:set>
                                    <p:animEffect transition="in" filter="fade">
                                      <p:cBhvr>
                                        <p:cTn id="36" dur="1000">
                                          <p:stCondLst>
                                            <p:cond delay="0"/>
                                          </p:stCondLst>
                                        </p:cTn>
                                        <p:tgtEl>
                                          <p:spTgt spid="1966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p:bldP spid="19661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eaLnBrk="1" hangingPunct="1"/>
            <a:r>
              <a:rPr lang="en-GB"/>
              <a:t>Một ví dụ khác: sqrt</a:t>
            </a:r>
          </a:p>
        </p:txBody>
      </p:sp>
      <p:sp>
        <p:nvSpPr>
          <p:cNvPr id="16387" name="Rectangle 2"/>
          <p:cNvSpPr>
            <a:spLocks noGrp="1" noChangeArrowheads="1"/>
          </p:cNvSpPr>
          <p:nvPr>
            <p:ph idx="1"/>
          </p:nvPr>
        </p:nvSpPr>
        <p:spPr>
          <a:xfrm>
            <a:off x="628650" y="1112219"/>
            <a:ext cx="8149273" cy="921214"/>
          </a:xfrm>
        </p:spPr>
        <p:txBody>
          <a:bodyPr>
            <a:spAutoFit/>
          </a:bodyPr>
          <a:lstStyle/>
          <a:p>
            <a:pPr marL="0" indent="0">
              <a:buNone/>
            </a:pPr>
            <a:r>
              <a:rPr lang="en-GB" sz="1995" b="1">
                <a:latin typeface="Consolas" pitchFamily="49" charset="0"/>
                <a:cs typeface="Consolas" pitchFamily="49" charset="0"/>
              </a:rPr>
              <a:t>// throws: IllegalArgumentException if x &lt; 0</a:t>
            </a:r>
            <a:br>
              <a:rPr lang="en-GB" sz="1995" b="1">
                <a:latin typeface="Consolas" pitchFamily="49" charset="0"/>
                <a:cs typeface="Consolas" pitchFamily="49" charset="0"/>
              </a:rPr>
            </a:br>
            <a:r>
              <a:rPr lang="en-GB" sz="1995" b="1">
                <a:latin typeface="Consolas" pitchFamily="49" charset="0"/>
                <a:cs typeface="Consolas" pitchFamily="49" charset="0"/>
              </a:rPr>
              <a:t>// returns: approximation to square root of x</a:t>
            </a:r>
            <a:br>
              <a:rPr lang="en-GB" sz="1995" b="1">
                <a:latin typeface="Consolas" pitchFamily="49" charset="0"/>
                <a:cs typeface="Consolas" pitchFamily="49" charset="0"/>
              </a:rPr>
            </a:br>
            <a:r>
              <a:rPr lang="en-GB" sz="1995" b="1">
                <a:latin typeface="Consolas" pitchFamily="49" charset="0"/>
                <a:cs typeface="Consolas" pitchFamily="49" charset="0"/>
              </a:rPr>
              <a:t>public double sqrt(double x)</a:t>
            </a:r>
            <a:endParaRPr lang="en-GB" sz="1995" b="1"/>
          </a:p>
        </p:txBody>
      </p:sp>
      <p:sp>
        <p:nvSpPr>
          <p:cNvPr id="3" name="Slide Number Placeholder 2"/>
          <p:cNvSpPr>
            <a:spLocks noGrp="1"/>
          </p:cNvSpPr>
          <p:nvPr>
            <p:ph type="sldNum" sz="quarter" idx="12"/>
          </p:nvPr>
        </p:nvSpPr>
        <p:spPr/>
        <p:txBody>
          <a:bodyPr>
            <a:normAutofit/>
          </a:bodyPr>
          <a:lstStyle/>
          <a:p>
            <a:pPr>
              <a:defRPr/>
            </a:pPr>
            <a:fld id="{F0599DC9-C9CD-4A8C-8BC9-4C19A5D5102C}" type="slidenum">
              <a:rPr lang="en-US"/>
              <a:pPr>
                <a:defRPr/>
              </a:pPr>
              <a:t>58</a:t>
            </a:fld>
            <a:endParaRPr lang="en-US"/>
          </a:p>
        </p:txBody>
      </p:sp>
      <p:sp>
        <p:nvSpPr>
          <p:cNvPr id="15364" name="Content Placeholder 4"/>
          <p:cNvSpPr txBox="1">
            <a:spLocks/>
          </p:cNvSpPr>
          <p:nvPr/>
        </p:nvSpPr>
        <p:spPr bwMode="auto">
          <a:xfrm>
            <a:off x="489013" y="2168846"/>
            <a:ext cx="8176625" cy="950773"/>
          </a:xfrm>
          <a:prstGeom prst="rect">
            <a:avLst/>
          </a:prstGeom>
          <a:solidFill>
            <a:schemeClr val="accent4">
              <a:lumMod val="60000"/>
              <a:lumOff val="40000"/>
            </a:schemeClr>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ts val="635"/>
              </a:spcBef>
              <a:buClr>
                <a:schemeClr val="accent2"/>
              </a:buClr>
              <a:buSzPct val="60000"/>
              <a:defRPr/>
            </a:pPr>
            <a:r>
              <a:rPr lang="en-US" sz="2539" b="1">
                <a:latin typeface="+mn-lt"/>
                <a:cs typeface="Courier New" pitchFamily="49" charset="0"/>
              </a:rPr>
              <a:t>Một số giá trị hoặc phạm vi của x có thể </a:t>
            </a:r>
          </a:p>
          <a:p>
            <a:pPr algn="ctr">
              <a:spcBef>
                <a:spcPts val="635"/>
              </a:spcBef>
              <a:buClr>
                <a:schemeClr val="accent2"/>
              </a:buClr>
              <a:buSzPct val="60000"/>
              <a:defRPr/>
            </a:pPr>
            <a:r>
              <a:rPr lang="en-US" sz="2539" b="1">
                <a:latin typeface="+mn-lt"/>
                <a:cs typeface="Courier New" pitchFamily="49" charset="0"/>
              </a:rPr>
              <a:t>đáng kiểm thử là gì</a:t>
            </a:r>
            <a:endParaRPr lang="en-US" sz="2539" b="1" dirty="0">
              <a:latin typeface="+mn-lt"/>
              <a:cs typeface="Courier New" pitchFamily="49" charset="0"/>
            </a:endParaRPr>
          </a:p>
        </p:txBody>
      </p:sp>
      <p:sp>
        <p:nvSpPr>
          <p:cNvPr id="9" name="Rectangle 2"/>
          <p:cNvSpPr txBox="1">
            <a:spLocks noChangeArrowheads="1"/>
          </p:cNvSpPr>
          <p:nvPr/>
        </p:nvSpPr>
        <p:spPr bwMode="auto">
          <a:xfrm>
            <a:off x="489013" y="3211078"/>
            <a:ext cx="8147834" cy="2885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spAutoFit/>
          </a:bodyPr>
          <a:lstStyle>
            <a:lvl1pPr marL="352425" indent="-352425">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703"/>
              </a:spcBef>
              <a:buClr>
                <a:schemeClr val="accent2"/>
              </a:buClr>
              <a:buSzPct val="60000"/>
              <a:buFont typeface="Wingdings" pitchFamily="2" charset="2"/>
              <a:buChar char=""/>
            </a:pPr>
            <a:r>
              <a:rPr lang="en-GB" sz="2539" b="1">
                <a:latin typeface="Consolas" pitchFamily="49" charset="0"/>
                <a:cs typeface="Consolas" pitchFamily="49" charset="0"/>
              </a:rPr>
              <a:t>x &lt; 0 </a:t>
            </a:r>
            <a:r>
              <a:rPr lang="en-GB" sz="2539">
                <a:latin typeface="Tw Cen MT" pitchFamily="34" charset="0"/>
              </a:rPr>
              <a:t>(exception thrown)</a:t>
            </a:r>
          </a:p>
          <a:p>
            <a:pPr>
              <a:spcBef>
                <a:spcPts val="703"/>
              </a:spcBef>
              <a:buClr>
                <a:schemeClr val="accent2"/>
              </a:buClr>
              <a:buSzPct val="60000"/>
              <a:buFont typeface="Wingdings" pitchFamily="2" charset="2"/>
              <a:buChar char=""/>
            </a:pPr>
            <a:r>
              <a:rPr lang="en-GB" sz="2539" b="1">
                <a:latin typeface="Consolas" pitchFamily="49" charset="0"/>
                <a:cs typeface="Consolas" pitchFamily="49" charset="0"/>
              </a:rPr>
              <a:t>x ≥ 0 </a:t>
            </a:r>
            <a:r>
              <a:rPr lang="en-GB" sz="2539">
                <a:latin typeface="Tw Cen MT" pitchFamily="34" charset="0"/>
              </a:rPr>
              <a:t>(returns normally)</a:t>
            </a:r>
          </a:p>
          <a:p>
            <a:pPr>
              <a:spcBef>
                <a:spcPts val="703"/>
              </a:spcBef>
              <a:buClr>
                <a:schemeClr val="accent2"/>
              </a:buClr>
              <a:buSzPct val="60000"/>
              <a:buFont typeface="Wingdings" pitchFamily="2" charset="2"/>
              <a:buChar char=""/>
            </a:pPr>
            <a:r>
              <a:rPr lang="en-GB" sz="2539">
                <a:latin typeface="Tw Cen MT" pitchFamily="34" charset="0"/>
              </a:rPr>
              <a:t>around </a:t>
            </a:r>
            <a:r>
              <a:rPr lang="en-GB" sz="2539" b="1">
                <a:latin typeface="Consolas" pitchFamily="49" charset="0"/>
                <a:cs typeface="Consolas" pitchFamily="49" charset="0"/>
              </a:rPr>
              <a:t>x = 0 </a:t>
            </a:r>
            <a:r>
              <a:rPr lang="en-GB" sz="2539">
                <a:latin typeface="Tw Cen MT" pitchFamily="34" charset="0"/>
              </a:rPr>
              <a:t>(boundary condition)</a:t>
            </a:r>
          </a:p>
          <a:p>
            <a:pPr>
              <a:spcBef>
                <a:spcPts val="703"/>
              </a:spcBef>
              <a:buClr>
                <a:schemeClr val="accent2"/>
              </a:buClr>
              <a:buSzPct val="60000"/>
              <a:buFont typeface="Wingdings" pitchFamily="2" charset="2"/>
              <a:buChar char=""/>
            </a:pPr>
            <a:r>
              <a:rPr lang="en-GB" sz="2539">
                <a:latin typeface="Tw Cen MT" pitchFamily="34" charset="0"/>
              </a:rPr>
              <a:t>perfect squares (</a:t>
            </a:r>
            <a:r>
              <a:rPr lang="en-GB" sz="2539" b="1">
                <a:latin typeface="Consolas" pitchFamily="49" charset="0"/>
                <a:cs typeface="Consolas" pitchFamily="49" charset="0"/>
              </a:rPr>
              <a:t>sqrt(x</a:t>
            </a:r>
            <a:r>
              <a:rPr lang="en-GB" sz="2539">
                <a:latin typeface="Tw Cen MT" pitchFamily="34" charset="0"/>
              </a:rPr>
              <a:t>) an integer), non-perfect squares</a:t>
            </a:r>
          </a:p>
          <a:p>
            <a:pPr>
              <a:spcBef>
                <a:spcPts val="703"/>
              </a:spcBef>
              <a:buClr>
                <a:schemeClr val="accent2"/>
              </a:buClr>
              <a:buSzPct val="60000"/>
              <a:buFont typeface="Wingdings" pitchFamily="2" charset="2"/>
              <a:buChar char=""/>
            </a:pPr>
            <a:r>
              <a:rPr lang="en-GB" sz="2539" b="1">
                <a:latin typeface="Consolas" pitchFamily="49" charset="0"/>
                <a:cs typeface="Consolas" pitchFamily="49" charset="0"/>
              </a:rPr>
              <a:t>x &lt; sqrt(x)</a:t>
            </a:r>
            <a:r>
              <a:rPr lang="en-GB" sz="2539">
                <a:latin typeface="Tw Cen MT" pitchFamily="34" charset="0"/>
              </a:rPr>
              <a:t>,  </a:t>
            </a:r>
            <a:r>
              <a:rPr lang="en-GB" sz="2539" b="1">
                <a:latin typeface="Consolas" pitchFamily="49" charset="0"/>
                <a:cs typeface="Consolas" pitchFamily="49" charset="0"/>
              </a:rPr>
              <a:t>x &gt; sqrt(x)</a:t>
            </a:r>
            <a:endParaRPr lang="en-GB" sz="2539">
              <a:latin typeface="Tw Cen MT" pitchFamily="34" charset="0"/>
            </a:endParaRPr>
          </a:p>
          <a:p>
            <a:pPr>
              <a:spcBef>
                <a:spcPts val="703"/>
              </a:spcBef>
              <a:buClr>
                <a:schemeClr val="accent2"/>
              </a:buClr>
              <a:buSzPct val="60000"/>
              <a:buFont typeface="Wingdings" pitchFamily="2" charset="2"/>
              <a:buChar char=""/>
            </a:pPr>
            <a:r>
              <a:rPr lang="en-GB" sz="2539">
                <a:latin typeface="Tw Cen MT" pitchFamily="34" charset="0"/>
              </a:rPr>
              <a:t>Specific tests: say </a:t>
            </a:r>
            <a:r>
              <a:rPr lang="en-GB" sz="2539" b="1">
                <a:latin typeface="Consolas" pitchFamily="49" charset="0"/>
                <a:cs typeface="Consolas" pitchFamily="49" charset="0"/>
              </a:rPr>
              <a:t>x = {-1, 0, 0.5, 1, 4}</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t>Các miền con</a:t>
            </a:r>
          </a:p>
        </p:txBody>
      </p:sp>
      <p:sp>
        <p:nvSpPr>
          <p:cNvPr id="3" name="Content Placeholder 2"/>
          <p:cNvSpPr>
            <a:spLocks noGrp="1"/>
          </p:cNvSpPr>
          <p:nvPr>
            <p:ph idx="1"/>
          </p:nvPr>
        </p:nvSpPr>
        <p:spPr/>
        <p:txBody>
          <a:bodyPr>
            <a:normAutofit/>
          </a:bodyPr>
          <a:lstStyle/>
          <a:p>
            <a:pPr eaLnBrk="1" hangingPunct="1">
              <a:defRPr/>
            </a:pPr>
            <a:r>
              <a:rPr lang="en-US"/>
              <a:t>Nhiều lần thực thi phản ánh cùng một hành vi - ví dụ: đối với </a:t>
            </a:r>
            <a:r>
              <a:rPr lang="en-US" b="1"/>
              <a:t>sqrt</a:t>
            </a:r>
            <a:r>
              <a:rPr lang="en-US"/>
              <a:t>, kỳ vọng là </a:t>
            </a:r>
            <a:endParaRPr lang="en-US" dirty="0"/>
          </a:p>
          <a:p>
            <a:pPr lvl="1" eaLnBrk="1" hangingPunct="1">
              <a:defRPr/>
            </a:pPr>
            <a:r>
              <a:rPr lang="en-US"/>
              <a:t>Tất cả </a:t>
            </a:r>
            <a:r>
              <a:rPr lang="en-GB" b="1" dirty="0">
                <a:cs typeface="Consolas" pitchFamily="49" charset="0"/>
              </a:rPr>
              <a:t>x &lt; </a:t>
            </a:r>
            <a:r>
              <a:rPr lang="en-GB" b="1">
                <a:cs typeface="Consolas" pitchFamily="49" charset="0"/>
              </a:rPr>
              <a:t>0 </a:t>
            </a:r>
            <a:r>
              <a:rPr lang="en-US"/>
              <a:t>đầu vào sẽ ném ra một ngoại lệ</a:t>
            </a:r>
            <a:endParaRPr lang="en-GB" dirty="0"/>
          </a:p>
          <a:p>
            <a:pPr lvl="1" eaLnBrk="1" hangingPunct="1">
              <a:defRPr/>
            </a:pPr>
            <a:r>
              <a:rPr lang="en-US"/>
              <a:t>Tất cả </a:t>
            </a:r>
            <a:r>
              <a:rPr lang="en-GB" b="1" dirty="0">
                <a:cs typeface="Consolas" pitchFamily="49" charset="0"/>
              </a:rPr>
              <a:t>x ≥ </a:t>
            </a:r>
            <a:r>
              <a:rPr lang="en-GB" b="1">
                <a:cs typeface="Consolas" pitchFamily="49" charset="0"/>
              </a:rPr>
              <a:t>0 </a:t>
            </a:r>
            <a:r>
              <a:rPr lang="vi-VN"/>
              <a:t>đầu vào sẽ </a:t>
            </a:r>
            <a:r>
              <a:rPr lang="en-US"/>
              <a:t>trả về </a:t>
            </a:r>
            <a:r>
              <a:rPr lang="vi-VN"/>
              <a:t>bình thường với một câu trả lời đúng</a:t>
            </a:r>
            <a:endParaRPr lang="en-GB" dirty="0"/>
          </a:p>
          <a:p>
            <a:pPr eaLnBrk="1" hangingPunct="1">
              <a:defRPr/>
            </a:pPr>
            <a:r>
              <a:rPr lang="vi-VN">
                <a:latin typeface="Calibri (Body)"/>
              </a:rPr>
              <a:t>Bằng cách thử nghiệm bất kỳ phần tử nào từ mỗi </a:t>
            </a:r>
            <a:r>
              <a:rPr lang="vi-VN" i="1">
                <a:solidFill>
                  <a:srgbClr val="FF0000"/>
                </a:solidFill>
                <a:latin typeface="Calibri (Body)"/>
              </a:rPr>
              <a:t>miền </a:t>
            </a:r>
            <a:r>
              <a:rPr lang="en-US" i="1">
                <a:solidFill>
                  <a:srgbClr val="FF0000"/>
                </a:solidFill>
                <a:latin typeface="Calibri (Body)"/>
              </a:rPr>
              <a:t>con</a:t>
            </a:r>
            <a:r>
              <a:rPr lang="vi-VN">
                <a:latin typeface="Calibri (Body)"/>
              </a:rPr>
              <a:t>, mục đích là để thử nghiệm đơn lẻ đại diện cho các hành vi khác của tên miền phụ - </a:t>
            </a:r>
            <a:r>
              <a:rPr lang="vi-VN" i="1">
                <a:latin typeface="Calibri (Body)"/>
              </a:rPr>
              <a:t>mà không cần thử nghiệm chúng</a:t>
            </a:r>
            <a:r>
              <a:rPr lang="vi-VN">
                <a:latin typeface="Calibri (Body)"/>
              </a:rPr>
              <a:t>!</a:t>
            </a:r>
            <a:endParaRPr lang="en-GB" i="1">
              <a:latin typeface="Calibri (Body)"/>
            </a:endParaRPr>
          </a:p>
          <a:p>
            <a:pPr eaLnBrk="1" hangingPunct="1">
              <a:defRPr/>
            </a:pPr>
            <a:r>
              <a:rPr lang="vi-VN">
                <a:latin typeface="Calibri (Body)"/>
              </a:rPr>
              <a:t>Tất nhiên, điều này không dễ dàng như vậy - ngay cả trong ví dụ đơn giản ở trên, còn khi </a:t>
            </a:r>
            <a:r>
              <a:rPr lang="vi-VN" b="1">
                <a:latin typeface="Calibri (Body)"/>
              </a:rPr>
              <a:t>x</a:t>
            </a:r>
            <a:r>
              <a:rPr lang="vi-VN">
                <a:latin typeface="Calibri (Body)"/>
              </a:rPr>
              <a:t> tràn</a:t>
            </a:r>
            <a:r>
              <a:rPr lang="en-GB">
                <a:latin typeface="Calibri (Body)"/>
              </a:rPr>
              <a:t>?</a:t>
            </a:r>
            <a:endParaRPr lang="en-US" dirty="0">
              <a:latin typeface="Calibri (Body)"/>
            </a:endParaRPr>
          </a:p>
        </p:txBody>
      </p:sp>
      <p:sp>
        <p:nvSpPr>
          <p:cNvPr id="4" name="Slide Number Placeholder 3"/>
          <p:cNvSpPr>
            <a:spLocks noGrp="1"/>
          </p:cNvSpPr>
          <p:nvPr>
            <p:ph type="sldNum" sz="quarter" idx="12"/>
          </p:nvPr>
        </p:nvSpPr>
        <p:spPr/>
        <p:txBody>
          <a:bodyPr>
            <a:normAutofit/>
          </a:bodyPr>
          <a:lstStyle/>
          <a:p>
            <a:pPr>
              <a:defRPr/>
            </a:pPr>
            <a:fld id="{0FC87735-BBDE-4638-A33F-4BA8D9FA1599}" type="slidenum">
              <a:rPr lang="en-US"/>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3990"/>
              <a:t>Các mức kiểm thử (Test levels)</a:t>
            </a:r>
          </a:p>
        </p:txBody>
      </p:sp>
      <p:sp>
        <p:nvSpPr>
          <p:cNvPr id="13315" name="Rectangle 3"/>
          <p:cNvSpPr>
            <a:spLocks noGrp="1" noChangeArrowheads="1"/>
          </p:cNvSpPr>
          <p:nvPr>
            <p:ph idx="1"/>
          </p:nvPr>
        </p:nvSpPr>
        <p:spPr>
          <a:xfrm>
            <a:off x="628650" y="852567"/>
            <a:ext cx="8148265" cy="5782609"/>
          </a:xfrm>
          <a:extLst>
            <a:ext uri="{91240B29-F687-4F45-9708-019B960494DF}">
              <a14:hiddenLine xmlns:a14="http://schemas.microsoft.com/office/drawing/2010/main" w="19050">
                <a:solidFill>
                  <a:srgbClr val="000000"/>
                </a:solidFill>
                <a:miter lim="800000"/>
                <a:headEnd/>
                <a:tailEnd/>
              </a14:hiddenLine>
            </a:ext>
          </a:extLst>
        </p:spPr>
        <p:txBody>
          <a:bodyPr>
            <a:spAutoFit/>
          </a:bodyPr>
          <a:lstStyle/>
          <a:p>
            <a:pPr eaLnBrk="1" hangingPunct="1"/>
            <a:r>
              <a:rPr lang="en-US" sz="2539" dirty="0" err="1">
                <a:solidFill>
                  <a:srgbClr val="0070C0"/>
                </a:solidFill>
                <a:latin typeface="Calibri (Body)"/>
              </a:rPr>
              <a:t>Kiểm</a:t>
            </a:r>
            <a:r>
              <a:rPr lang="en-US" sz="2539" dirty="0">
                <a:solidFill>
                  <a:srgbClr val="0070C0"/>
                </a:solidFill>
                <a:latin typeface="Calibri (Body)"/>
              </a:rPr>
              <a:t> </a:t>
            </a:r>
            <a:r>
              <a:rPr lang="en-US" sz="2539" dirty="0" err="1">
                <a:solidFill>
                  <a:srgbClr val="0070C0"/>
                </a:solidFill>
                <a:latin typeface="Calibri (Body)"/>
              </a:rPr>
              <a:t>thử</a:t>
            </a:r>
            <a:r>
              <a:rPr lang="en-US" sz="2539" dirty="0">
                <a:solidFill>
                  <a:srgbClr val="0070C0"/>
                </a:solidFill>
                <a:latin typeface="Calibri (Body)"/>
              </a:rPr>
              <a:t> </a:t>
            </a:r>
            <a:r>
              <a:rPr lang="en-US" sz="2539" dirty="0" err="1">
                <a:solidFill>
                  <a:srgbClr val="0070C0"/>
                </a:solidFill>
                <a:latin typeface="Calibri (Body)"/>
              </a:rPr>
              <a:t>đơn</a:t>
            </a:r>
            <a:r>
              <a:rPr lang="en-US" sz="2539" dirty="0">
                <a:solidFill>
                  <a:srgbClr val="0070C0"/>
                </a:solidFill>
                <a:latin typeface="Calibri (Body)"/>
              </a:rPr>
              <a:t> </a:t>
            </a:r>
            <a:r>
              <a:rPr lang="en-US" sz="2539" dirty="0" err="1">
                <a:solidFill>
                  <a:srgbClr val="0070C0"/>
                </a:solidFill>
                <a:latin typeface="Calibri (Body)"/>
              </a:rPr>
              <a:t>vị</a:t>
            </a:r>
            <a:r>
              <a:rPr lang="en-US" sz="2539" dirty="0">
                <a:solidFill>
                  <a:srgbClr val="0070C0"/>
                </a:solidFill>
                <a:latin typeface="Calibri (Body)"/>
              </a:rPr>
              <a:t> (Unit Testing): </a:t>
            </a:r>
            <a:r>
              <a:rPr lang="vi-VN" sz="2539" dirty="0">
                <a:solidFill>
                  <a:srgbClr val="0070C0"/>
                </a:solidFill>
                <a:latin typeface="Calibri (Body)"/>
              </a:rPr>
              <a:t>Mỗi đơn vị (lớp, phương thức, v.v.) có làm những gì nó phải làm không</a:t>
            </a:r>
            <a:r>
              <a:rPr lang="en-US" sz="2539" dirty="0">
                <a:solidFill>
                  <a:srgbClr val="0070C0"/>
                </a:solidFill>
                <a:latin typeface="Calibri (Body)"/>
              </a:rPr>
              <a:t>?</a:t>
            </a:r>
          </a:p>
          <a:p>
            <a:pPr lvl="1" eaLnBrk="1" hangingPunct="1"/>
            <a:r>
              <a:rPr lang="vi-VN" sz="2176" dirty="0">
                <a:solidFill>
                  <a:srgbClr val="0070C0"/>
                </a:solidFill>
                <a:latin typeface="Calibri (Body)"/>
              </a:rPr>
              <a:t>Đơn vị lập trình nhỏ nhất</a:t>
            </a:r>
          </a:p>
          <a:p>
            <a:pPr lvl="1" eaLnBrk="1" hangingPunct="1"/>
            <a:r>
              <a:rPr lang="vi-VN" sz="2176" dirty="0">
                <a:solidFill>
                  <a:srgbClr val="0070C0"/>
                </a:solidFill>
                <a:latin typeface="Calibri (Body)"/>
              </a:rPr>
              <a:t>Chiến lược: Kiểm </a:t>
            </a:r>
            <a:r>
              <a:rPr lang="en-US" sz="2176" dirty="0" err="1" smtClean="0">
                <a:solidFill>
                  <a:srgbClr val="0070C0"/>
                </a:solidFill>
                <a:latin typeface="Calibri (Body)"/>
              </a:rPr>
              <a:t>thử</a:t>
            </a:r>
            <a:r>
              <a:rPr lang="vi-VN" sz="2176" dirty="0" smtClean="0">
                <a:solidFill>
                  <a:srgbClr val="0070C0"/>
                </a:solidFill>
                <a:latin typeface="Calibri (Body)"/>
              </a:rPr>
              <a:t> </a:t>
            </a:r>
            <a:r>
              <a:rPr lang="vi-VN" sz="2176" dirty="0">
                <a:solidFill>
                  <a:srgbClr val="0070C0"/>
                </a:solidFill>
                <a:latin typeface="Calibri (Body)"/>
              </a:rPr>
              <a:t>hộp đen và </a:t>
            </a:r>
            <a:r>
              <a:rPr lang="en-US" sz="2176" dirty="0" err="1">
                <a:solidFill>
                  <a:srgbClr val="0070C0"/>
                </a:solidFill>
                <a:latin typeface="Calibri (Body)"/>
              </a:rPr>
              <a:t>kiểm</a:t>
            </a:r>
            <a:r>
              <a:rPr lang="en-US" sz="2176" dirty="0">
                <a:solidFill>
                  <a:srgbClr val="0070C0"/>
                </a:solidFill>
                <a:latin typeface="Calibri (Body)"/>
              </a:rPr>
              <a:t> </a:t>
            </a:r>
            <a:r>
              <a:rPr lang="en-US" sz="2176" dirty="0" err="1">
                <a:solidFill>
                  <a:srgbClr val="0070C0"/>
                </a:solidFill>
                <a:latin typeface="Calibri (Body)"/>
              </a:rPr>
              <a:t>thử</a:t>
            </a:r>
            <a:r>
              <a:rPr lang="en-US" sz="2176" dirty="0">
                <a:solidFill>
                  <a:srgbClr val="0070C0"/>
                </a:solidFill>
                <a:latin typeface="Calibri (Body)"/>
              </a:rPr>
              <a:t> </a:t>
            </a:r>
            <a:r>
              <a:rPr lang="vi-VN" sz="2176" dirty="0">
                <a:solidFill>
                  <a:srgbClr val="0070C0"/>
                </a:solidFill>
                <a:latin typeface="Calibri (Body)"/>
              </a:rPr>
              <a:t>hộp trắng</a:t>
            </a:r>
          </a:p>
          <a:p>
            <a:pPr lvl="1" eaLnBrk="1" hangingPunct="1"/>
            <a:r>
              <a:rPr lang="en-US" sz="2176" dirty="0" err="1">
                <a:solidFill>
                  <a:srgbClr val="0070C0"/>
                </a:solidFill>
                <a:latin typeface="Calibri (Body)"/>
              </a:rPr>
              <a:t>Các</a:t>
            </a:r>
            <a:r>
              <a:rPr lang="en-US" sz="2176" dirty="0">
                <a:solidFill>
                  <a:srgbClr val="0070C0"/>
                </a:solidFill>
                <a:latin typeface="Calibri (Body)"/>
              </a:rPr>
              <a:t> k</a:t>
            </a:r>
            <a:r>
              <a:rPr lang="vi-VN" sz="2176" dirty="0">
                <a:solidFill>
                  <a:srgbClr val="0070C0"/>
                </a:solidFill>
                <a:latin typeface="Calibri (Body)"/>
              </a:rPr>
              <a:t>ỹ thuật, </a:t>
            </a:r>
            <a:r>
              <a:rPr lang="en-US" sz="2176" dirty="0" err="1">
                <a:solidFill>
                  <a:srgbClr val="0070C0"/>
                </a:solidFill>
                <a:latin typeface="Calibri (Body)"/>
              </a:rPr>
              <a:t>các</a:t>
            </a:r>
            <a:r>
              <a:rPr lang="en-US" sz="2176" dirty="0">
                <a:solidFill>
                  <a:srgbClr val="0070C0"/>
                </a:solidFill>
                <a:latin typeface="Calibri (Body)"/>
              </a:rPr>
              <a:t> c</a:t>
            </a:r>
            <a:r>
              <a:rPr lang="vi-VN" sz="2176" dirty="0">
                <a:solidFill>
                  <a:srgbClr val="0070C0"/>
                </a:solidFill>
                <a:latin typeface="Calibri (Body)"/>
              </a:rPr>
              <a:t>ông cụ</a:t>
            </a:r>
            <a:endParaRPr lang="en-US" sz="2176" dirty="0">
              <a:solidFill>
                <a:srgbClr val="0070C0"/>
              </a:solidFill>
              <a:latin typeface="Calibri (Body)"/>
            </a:endParaRPr>
          </a:p>
          <a:p>
            <a:pPr eaLnBrk="1" hangingPunct="1"/>
            <a:r>
              <a:rPr lang="en-US" sz="2539" dirty="0" err="1">
                <a:latin typeface="Calibri (Body)"/>
              </a:rPr>
              <a:t>Kiểm</a:t>
            </a:r>
            <a:r>
              <a:rPr lang="en-US" sz="2539" dirty="0">
                <a:latin typeface="Calibri (Body)"/>
              </a:rPr>
              <a:t> </a:t>
            </a:r>
            <a:r>
              <a:rPr lang="en-US" sz="2539" dirty="0" err="1">
                <a:latin typeface="Calibri (Body)"/>
              </a:rPr>
              <a:t>thử</a:t>
            </a:r>
            <a:r>
              <a:rPr lang="en-US" sz="2539" dirty="0">
                <a:latin typeface="Calibri (Body)"/>
              </a:rPr>
              <a:t> </a:t>
            </a:r>
            <a:r>
              <a:rPr lang="en-US" sz="2539" dirty="0" err="1">
                <a:latin typeface="Calibri (Body)"/>
              </a:rPr>
              <a:t>tích</a:t>
            </a:r>
            <a:r>
              <a:rPr lang="en-US" sz="2539" dirty="0">
                <a:latin typeface="Calibri (Body)"/>
              </a:rPr>
              <a:t> </a:t>
            </a:r>
            <a:r>
              <a:rPr lang="en-US" sz="2539" dirty="0" err="1">
                <a:latin typeface="Calibri (Body)"/>
              </a:rPr>
              <a:t>hợp</a:t>
            </a:r>
            <a:r>
              <a:rPr lang="en-US" sz="2539" dirty="0">
                <a:latin typeface="Calibri (Body)"/>
              </a:rPr>
              <a:t> (Integration Testing): </a:t>
            </a:r>
            <a:r>
              <a:rPr lang="vi-VN" sz="2539" dirty="0">
                <a:latin typeface="Calibri (Body)"/>
              </a:rPr>
              <a:t>bạn có nhận được kết quả mong đợi khi các bộ phận được kết hợp với nhau</a:t>
            </a:r>
            <a:r>
              <a:rPr lang="en-US" sz="2539" dirty="0">
                <a:latin typeface="Calibri (Body)"/>
              </a:rPr>
              <a:t>?</a:t>
            </a:r>
          </a:p>
          <a:p>
            <a:pPr lvl="1" eaLnBrk="1" hangingPunct="1"/>
            <a:r>
              <a:rPr lang="en-US" sz="2267" dirty="0" err="1">
                <a:latin typeface="Calibri (Body)"/>
              </a:rPr>
              <a:t>Các</a:t>
            </a:r>
            <a:r>
              <a:rPr lang="en-US" sz="2267" dirty="0">
                <a:latin typeface="Calibri (Body)"/>
              </a:rPr>
              <a:t> </a:t>
            </a:r>
            <a:r>
              <a:rPr lang="en-US" sz="2267" dirty="0" err="1">
                <a:latin typeface="Calibri (Body)"/>
              </a:rPr>
              <a:t>chiến</a:t>
            </a:r>
            <a:r>
              <a:rPr lang="en-US" sz="2267" dirty="0">
                <a:latin typeface="Calibri (Body)"/>
              </a:rPr>
              <a:t> </a:t>
            </a:r>
            <a:r>
              <a:rPr lang="en-US" sz="2267" dirty="0" err="1">
                <a:latin typeface="Calibri (Body)"/>
              </a:rPr>
              <a:t>lược</a:t>
            </a:r>
            <a:r>
              <a:rPr lang="en-US" sz="2267" dirty="0">
                <a:latin typeface="Calibri (Body)"/>
              </a:rPr>
              <a:t>: </a:t>
            </a:r>
            <a:r>
              <a:rPr lang="en-US" sz="2267" dirty="0" err="1">
                <a:latin typeface="Calibri (Body)"/>
              </a:rPr>
              <a:t>Kiểm</a:t>
            </a:r>
            <a:r>
              <a:rPr lang="en-US" sz="2267" dirty="0">
                <a:latin typeface="Calibri (Body)"/>
              </a:rPr>
              <a:t> </a:t>
            </a:r>
            <a:r>
              <a:rPr lang="en-US" sz="2267" dirty="0" err="1">
                <a:latin typeface="Calibri (Body)"/>
              </a:rPr>
              <a:t>thử</a:t>
            </a:r>
            <a:r>
              <a:rPr lang="en-US" sz="2267" dirty="0">
                <a:latin typeface="Calibri (Body)"/>
              </a:rPr>
              <a:t> </a:t>
            </a:r>
            <a:r>
              <a:rPr lang="en-US" sz="2267" dirty="0" err="1">
                <a:latin typeface="Calibri (Body)"/>
              </a:rPr>
              <a:t>từ</a:t>
            </a:r>
            <a:r>
              <a:rPr lang="en-US" sz="2267" dirty="0">
                <a:latin typeface="Calibri (Body)"/>
              </a:rPr>
              <a:t> </a:t>
            </a:r>
            <a:r>
              <a:rPr lang="en-US" sz="2267" dirty="0" err="1">
                <a:latin typeface="Calibri (Body)"/>
              </a:rPr>
              <a:t>dưới</a:t>
            </a:r>
            <a:r>
              <a:rPr lang="en-US" sz="2267" dirty="0">
                <a:latin typeface="Calibri (Body)"/>
              </a:rPr>
              <a:t> </a:t>
            </a:r>
            <a:r>
              <a:rPr lang="en-US" sz="2267" dirty="0" err="1">
                <a:latin typeface="Calibri (Body)"/>
              </a:rPr>
              <a:t>lên</a:t>
            </a:r>
            <a:r>
              <a:rPr lang="en-US" sz="2267" dirty="0">
                <a:latin typeface="Calibri (Body)"/>
              </a:rPr>
              <a:t> (Bottom-up), </a:t>
            </a:r>
            <a:r>
              <a:rPr lang="en-US" sz="2267" dirty="0" err="1">
                <a:latin typeface="Calibri (Body)"/>
              </a:rPr>
              <a:t>kiểm</a:t>
            </a:r>
            <a:r>
              <a:rPr lang="en-US" sz="2267" dirty="0">
                <a:latin typeface="Calibri (Body)"/>
              </a:rPr>
              <a:t> </a:t>
            </a:r>
            <a:r>
              <a:rPr lang="en-US" sz="2267" dirty="0" err="1">
                <a:latin typeface="Calibri (Body)"/>
              </a:rPr>
              <a:t>thử</a:t>
            </a:r>
            <a:r>
              <a:rPr lang="en-US" sz="2267" dirty="0">
                <a:latin typeface="Calibri (Body)"/>
              </a:rPr>
              <a:t> </a:t>
            </a:r>
            <a:r>
              <a:rPr lang="en-US" sz="2267" dirty="0" err="1">
                <a:latin typeface="Calibri (Body)"/>
              </a:rPr>
              <a:t>từ</a:t>
            </a:r>
            <a:r>
              <a:rPr lang="en-US" sz="2267" dirty="0">
                <a:latin typeface="Calibri (Body)"/>
              </a:rPr>
              <a:t> </a:t>
            </a:r>
            <a:r>
              <a:rPr lang="en-US" sz="2267" dirty="0" err="1">
                <a:latin typeface="Calibri (Body)"/>
              </a:rPr>
              <a:t>trên</a:t>
            </a:r>
            <a:r>
              <a:rPr lang="en-US" sz="2267" dirty="0">
                <a:latin typeface="Calibri (Body)"/>
              </a:rPr>
              <a:t> </a:t>
            </a:r>
            <a:r>
              <a:rPr lang="en-US" sz="2267" dirty="0" err="1">
                <a:latin typeface="Calibri (Body)"/>
              </a:rPr>
              <a:t>xuống</a:t>
            </a:r>
            <a:r>
              <a:rPr lang="en-US" sz="2267" dirty="0">
                <a:latin typeface="Calibri (Body)"/>
              </a:rPr>
              <a:t> (top-down)</a:t>
            </a:r>
          </a:p>
          <a:p>
            <a:pPr eaLnBrk="1" hangingPunct="1"/>
            <a:r>
              <a:rPr lang="en-US" sz="2539" dirty="0" err="1">
                <a:latin typeface="Calibri (Body)"/>
              </a:rPr>
              <a:t>Kiểm</a:t>
            </a:r>
            <a:r>
              <a:rPr lang="en-US" sz="2539" dirty="0">
                <a:latin typeface="Calibri (Body)"/>
              </a:rPr>
              <a:t> </a:t>
            </a:r>
            <a:r>
              <a:rPr lang="en-US" sz="2539" dirty="0" err="1">
                <a:latin typeface="Calibri (Body)"/>
              </a:rPr>
              <a:t>thử</a:t>
            </a:r>
            <a:r>
              <a:rPr lang="en-US" sz="2539" dirty="0">
                <a:latin typeface="Calibri (Body)"/>
              </a:rPr>
              <a:t> </a:t>
            </a:r>
            <a:r>
              <a:rPr lang="en-US" sz="2539" dirty="0" err="1">
                <a:latin typeface="Calibri (Body)"/>
              </a:rPr>
              <a:t>hệ</a:t>
            </a:r>
            <a:r>
              <a:rPr lang="en-US" sz="2539" dirty="0">
                <a:latin typeface="Calibri (Body)"/>
              </a:rPr>
              <a:t> </a:t>
            </a:r>
            <a:r>
              <a:rPr lang="en-US" sz="2539" dirty="0" err="1">
                <a:latin typeface="Calibri (Body)"/>
              </a:rPr>
              <a:t>thống</a:t>
            </a:r>
            <a:r>
              <a:rPr lang="en-US" sz="2539" dirty="0">
                <a:latin typeface="Calibri (Body)"/>
              </a:rPr>
              <a:t> (System Testing): </a:t>
            </a:r>
            <a:r>
              <a:rPr lang="en-US" sz="2539" dirty="0" err="1">
                <a:latin typeface="Calibri (Body)"/>
              </a:rPr>
              <a:t>hệ</a:t>
            </a:r>
            <a:r>
              <a:rPr lang="en-US" sz="2539" dirty="0">
                <a:latin typeface="Calibri (Body)"/>
              </a:rPr>
              <a:t> </a:t>
            </a:r>
            <a:r>
              <a:rPr lang="en-US" sz="2539" dirty="0" err="1">
                <a:latin typeface="Calibri (Body)"/>
              </a:rPr>
              <a:t>thống</a:t>
            </a:r>
            <a:r>
              <a:rPr lang="en-US" sz="2539" dirty="0">
                <a:latin typeface="Calibri (Body)"/>
              </a:rPr>
              <a:t> </a:t>
            </a:r>
            <a:r>
              <a:rPr lang="en-US" sz="2539" dirty="0" err="1">
                <a:latin typeface="Calibri (Body)"/>
              </a:rPr>
              <a:t>tổng</a:t>
            </a:r>
            <a:r>
              <a:rPr lang="en-US" sz="2539" dirty="0">
                <a:latin typeface="Calibri (Body)"/>
              </a:rPr>
              <a:t> </a:t>
            </a:r>
            <a:r>
              <a:rPr lang="en-US" sz="2539" dirty="0" err="1">
                <a:latin typeface="Calibri (Body)"/>
              </a:rPr>
              <a:t>thể</a:t>
            </a:r>
            <a:r>
              <a:rPr lang="en-US" sz="2539" dirty="0">
                <a:latin typeface="Calibri (Body)"/>
              </a:rPr>
              <a:t> </a:t>
            </a:r>
            <a:r>
              <a:rPr lang="en-US" sz="2539" dirty="0" err="1">
                <a:latin typeface="Calibri (Body)"/>
              </a:rPr>
              <a:t>có</a:t>
            </a:r>
            <a:r>
              <a:rPr lang="en-US" sz="2539" dirty="0">
                <a:latin typeface="Calibri (Body)"/>
              </a:rPr>
              <a:t> </a:t>
            </a:r>
            <a:r>
              <a:rPr lang="en-US" sz="2539" dirty="0" err="1">
                <a:latin typeface="Calibri (Body)"/>
              </a:rPr>
              <a:t>hoạt</a:t>
            </a:r>
            <a:r>
              <a:rPr lang="en-US" sz="2539" dirty="0">
                <a:latin typeface="Calibri (Body)"/>
              </a:rPr>
              <a:t> </a:t>
            </a:r>
            <a:r>
              <a:rPr lang="en-US" sz="2539" dirty="0" err="1">
                <a:latin typeface="Calibri (Body)"/>
              </a:rPr>
              <a:t>động</a:t>
            </a:r>
            <a:r>
              <a:rPr lang="en-US" sz="2539" dirty="0">
                <a:latin typeface="Calibri (Body)"/>
              </a:rPr>
              <a:t> </a:t>
            </a:r>
            <a:r>
              <a:rPr lang="en-US" sz="2539" dirty="0" err="1">
                <a:latin typeface="Calibri (Body)"/>
              </a:rPr>
              <a:t>không</a:t>
            </a:r>
            <a:r>
              <a:rPr lang="en-US" sz="2539" dirty="0">
                <a:latin typeface="Calibri (Body)"/>
              </a:rPr>
              <a:t>?</a:t>
            </a:r>
          </a:p>
          <a:p>
            <a:pPr eaLnBrk="1" hangingPunct="1"/>
            <a:r>
              <a:rPr lang="en-US" sz="2539" dirty="0" err="1">
                <a:latin typeface="Calibri (Body)"/>
              </a:rPr>
              <a:t>Kiểm</a:t>
            </a:r>
            <a:r>
              <a:rPr lang="en-US" sz="2539" dirty="0">
                <a:latin typeface="Calibri (Body)"/>
              </a:rPr>
              <a:t> </a:t>
            </a:r>
            <a:r>
              <a:rPr lang="en-US" sz="2539" dirty="0" err="1">
                <a:latin typeface="Calibri (Body)"/>
              </a:rPr>
              <a:t>thử</a:t>
            </a:r>
            <a:r>
              <a:rPr lang="en-US" sz="2539" dirty="0">
                <a:latin typeface="Calibri (Body)"/>
              </a:rPr>
              <a:t> </a:t>
            </a:r>
            <a:r>
              <a:rPr lang="en-US" sz="2539" dirty="0" err="1">
                <a:latin typeface="Calibri (Body)"/>
              </a:rPr>
              <a:t>chấp</a:t>
            </a:r>
            <a:r>
              <a:rPr lang="en-US" sz="2539" dirty="0">
                <a:latin typeface="Calibri (Body)"/>
              </a:rPr>
              <a:t> </a:t>
            </a:r>
            <a:r>
              <a:rPr lang="en-US" sz="2539" dirty="0" err="1">
                <a:latin typeface="Calibri (Body)"/>
              </a:rPr>
              <a:t>nhận</a:t>
            </a:r>
            <a:r>
              <a:rPr lang="en-US" sz="2539" dirty="0">
                <a:latin typeface="Calibri (Body)"/>
              </a:rPr>
              <a:t> (Acceptance Testing): </a:t>
            </a:r>
            <a:r>
              <a:rPr lang="en-US" sz="2539" dirty="0" err="1">
                <a:latin typeface="Calibri (Body)"/>
              </a:rPr>
              <a:t>nó</a:t>
            </a:r>
            <a:r>
              <a:rPr lang="en-US" sz="2539" dirty="0">
                <a:latin typeface="Calibri (Body)"/>
              </a:rPr>
              <a:t> </a:t>
            </a:r>
            <a:r>
              <a:rPr lang="en-US" sz="2539" dirty="0" err="1">
                <a:latin typeface="Calibri (Body)"/>
              </a:rPr>
              <a:t>có</a:t>
            </a:r>
            <a:r>
              <a:rPr lang="en-US" sz="2539" dirty="0">
                <a:latin typeface="Calibri (Body)"/>
              </a:rPr>
              <a:t> </a:t>
            </a:r>
            <a:r>
              <a:rPr lang="en-US" sz="2539" dirty="0" err="1">
                <a:latin typeface="Calibri (Body)"/>
              </a:rPr>
              <a:t>phù</a:t>
            </a:r>
            <a:r>
              <a:rPr lang="en-US" sz="2539" dirty="0">
                <a:latin typeface="Calibri (Body)"/>
              </a:rPr>
              <a:t> </a:t>
            </a:r>
            <a:r>
              <a:rPr lang="en-US" sz="2539" dirty="0" err="1">
                <a:latin typeface="Calibri (Body)"/>
              </a:rPr>
              <a:t>hợp</a:t>
            </a:r>
            <a:r>
              <a:rPr lang="en-US" sz="2539" dirty="0">
                <a:latin typeface="Calibri (Body)"/>
              </a:rPr>
              <a:t> </a:t>
            </a:r>
            <a:r>
              <a:rPr lang="en-US" sz="2539" dirty="0" err="1">
                <a:latin typeface="Calibri (Body)"/>
              </a:rPr>
              <a:t>với</a:t>
            </a:r>
            <a:r>
              <a:rPr lang="en-US" sz="2539" dirty="0">
                <a:latin typeface="Calibri (Body)"/>
              </a:rPr>
              <a:t> </a:t>
            </a:r>
            <a:r>
              <a:rPr lang="en-US" sz="2539" dirty="0" err="1">
                <a:latin typeface="Calibri (Body)"/>
              </a:rPr>
              <a:t>các</a:t>
            </a:r>
            <a:r>
              <a:rPr lang="en-US" sz="2539" dirty="0">
                <a:latin typeface="Calibri (Body)"/>
              </a:rPr>
              <a:t> </a:t>
            </a:r>
            <a:r>
              <a:rPr lang="en-US" sz="2539" dirty="0" err="1">
                <a:latin typeface="Calibri (Body)"/>
              </a:rPr>
              <a:t>yêu</a:t>
            </a:r>
            <a:r>
              <a:rPr lang="en-US" sz="2539" dirty="0">
                <a:latin typeface="Calibri (Body)"/>
              </a:rPr>
              <a:t> </a:t>
            </a:r>
            <a:r>
              <a:rPr lang="en-US" sz="2539" dirty="0" err="1">
                <a:latin typeface="Calibri (Body)"/>
              </a:rPr>
              <a:t>cầu</a:t>
            </a:r>
            <a:r>
              <a:rPr lang="en-US" sz="2539" dirty="0">
                <a:latin typeface="Calibri (Body)"/>
              </a:rPr>
              <a:t> </a:t>
            </a:r>
            <a:r>
              <a:rPr lang="en-US" sz="2539" dirty="0" err="1">
                <a:latin typeface="Calibri (Body)"/>
              </a:rPr>
              <a:t>của</a:t>
            </a:r>
            <a:r>
              <a:rPr lang="en-US" sz="2539" dirty="0">
                <a:latin typeface="Calibri (Body)"/>
              </a:rPr>
              <a:t> </a:t>
            </a:r>
            <a:r>
              <a:rPr lang="en-US" sz="2539" dirty="0" err="1">
                <a:latin typeface="Calibri (Body)"/>
              </a:rPr>
              <a:t>người</a:t>
            </a:r>
            <a:r>
              <a:rPr lang="en-US" sz="2539" dirty="0">
                <a:latin typeface="Calibri (Body)"/>
              </a:rPr>
              <a:t> </a:t>
            </a:r>
            <a:r>
              <a:rPr lang="en-US" sz="2539" dirty="0" err="1">
                <a:latin typeface="Calibri (Body)"/>
              </a:rPr>
              <a:t>dùng</a:t>
            </a:r>
            <a:r>
              <a:rPr lang="en-US" sz="2539" dirty="0">
                <a:latin typeface="Calibri (Body)"/>
              </a:rPr>
              <a:t>?</a:t>
            </a:r>
          </a:p>
        </p:txBody>
      </p:sp>
      <p:sp>
        <p:nvSpPr>
          <p:cNvPr id="4" name="Slide Number Placeholder 3"/>
          <p:cNvSpPr>
            <a:spLocks noGrp="1"/>
          </p:cNvSpPr>
          <p:nvPr>
            <p:ph type="sldNum" sz="quarter" idx="12"/>
          </p:nvPr>
        </p:nvSpPr>
        <p:spPr/>
        <p:txBody>
          <a:bodyPr>
            <a:normAutofit/>
          </a:bodyPr>
          <a:lstStyle/>
          <a:p>
            <a:pPr>
              <a:defRPr/>
            </a:pPr>
            <a:fld id="{5973E0CF-FC64-4BE4-88A8-8E075DA2D01A}"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cs typeface="Consolas" pitchFamily="49" charset="0"/>
              </a:rPr>
              <a:t>Kiểm thử</a:t>
            </a:r>
            <a:r>
              <a:rPr lang="en-US" b="1">
                <a:cs typeface="Consolas" pitchFamily="49" charset="0"/>
              </a:rPr>
              <a:t> </a:t>
            </a:r>
            <a:r>
              <a:rPr lang="en-US" b="1">
                <a:latin typeface="Consolas" pitchFamily="49" charset="0"/>
                <a:cs typeface="Consolas" pitchFamily="49" charset="0"/>
              </a:rPr>
              <a:t>RandomHello</a:t>
            </a:r>
          </a:p>
        </p:txBody>
      </p:sp>
      <p:sp>
        <p:nvSpPr>
          <p:cNvPr id="18435" name="Content Placeholder 2"/>
          <p:cNvSpPr>
            <a:spLocks noGrp="1"/>
          </p:cNvSpPr>
          <p:nvPr>
            <p:ph idx="1"/>
          </p:nvPr>
        </p:nvSpPr>
        <p:spPr/>
        <p:txBody>
          <a:bodyPr>
            <a:normAutofit fontScale="92500"/>
          </a:bodyPr>
          <a:lstStyle/>
          <a:p>
            <a:r>
              <a:rPr lang="en-US" sz="2539">
                <a:latin typeface="Calibri (Body)"/>
              </a:rPr>
              <a:t>“</a:t>
            </a:r>
            <a:r>
              <a:rPr lang="vi-VN" sz="2539">
                <a:latin typeface="Calibri (Body)"/>
              </a:rPr>
              <a:t>Tạo lớp Java đầu tiên của bạn </a:t>
            </a:r>
            <a:r>
              <a:rPr lang="en-US" sz="2539">
                <a:latin typeface="Calibri (Body)"/>
              </a:rPr>
              <a:t>với</a:t>
            </a:r>
            <a:r>
              <a:rPr lang="vi-VN" sz="2539">
                <a:latin typeface="Calibri (Body)"/>
              </a:rPr>
              <a:t> phương thức </a:t>
            </a:r>
            <a:r>
              <a:rPr lang="en-US" sz="2539">
                <a:latin typeface="Calibri (Body)"/>
              </a:rPr>
              <a:t>main</a:t>
            </a:r>
            <a:r>
              <a:rPr lang="vi-VN" sz="2539">
                <a:latin typeface="Calibri (Body)"/>
              </a:rPr>
              <a:t> sẽ chọn </a:t>
            </a:r>
            <a:r>
              <a:rPr lang="en-US" sz="2539">
                <a:latin typeface="Calibri (Body)"/>
              </a:rPr>
              <a:t>giá trị </a:t>
            </a:r>
            <a:r>
              <a:rPr lang="vi-VN" sz="2539">
                <a:latin typeface="Calibri (Body)"/>
              </a:rPr>
              <a:t>ngẫu nhiên, rồi in ra </a:t>
            </a:r>
            <a:r>
              <a:rPr lang="en-US" sz="2539">
                <a:latin typeface="Calibri (Body)"/>
              </a:rPr>
              <a:t>console</a:t>
            </a:r>
            <a:r>
              <a:rPr lang="vi-VN" sz="2539">
                <a:latin typeface="Calibri (Body)"/>
              </a:rPr>
              <a:t>, một trong năm lời chào có thể có mà bạn định</a:t>
            </a:r>
            <a:r>
              <a:rPr lang="en-US" sz="2539">
                <a:latin typeface="Calibri (Body)"/>
              </a:rPr>
              <a:t> nghĩa.”</a:t>
            </a:r>
          </a:p>
          <a:p>
            <a:r>
              <a:rPr lang="en-US" sz="2539">
                <a:latin typeface="Calibri (Body)"/>
              </a:rPr>
              <a:t>Chúng ta sẽ tập trung vào phương thức </a:t>
            </a:r>
            <a:r>
              <a:rPr lang="en-US" sz="2539" b="1">
                <a:latin typeface="Calibri (Body)"/>
                <a:cs typeface="Courier New" pitchFamily="49" charset="0"/>
              </a:rPr>
              <a:t>getGreeting</a:t>
            </a:r>
            <a:r>
              <a:rPr lang="en-US" sz="2539">
                <a:latin typeface="Calibri (Body)"/>
              </a:rPr>
              <a:t>, trả về ngẫu nhiên một trong năm lời chào</a:t>
            </a:r>
          </a:p>
          <a:p>
            <a:r>
              <a:rPr lang="en-US" sz="2539">
                <a:latin typeface="Calibri (Body)"/>
              </a:rPr>
              <a:t>Chúng ta sẽ tập trung vào </a:t>
            </a:r>
            <a:r>
              <a:rPr lang="en-US" sz="2539" i="1">
                <a:latin typeface="Calibri (Body)"/>
              </a:rPr>
              <a:t>black-box testing</a:t>
            </a:r>
            <a:r>
              <a:rPr lang="en-US" sz="2539">
                <a:latin typeface="Calibri (Body)"/>
              </a:rPr>
              <a:t> – chúng tôi sẽ làm việc mà không có kiến thức về việc triển khai</a:t>
            </a:r>
          </a:p>
          <a:p>
            <a:r>
              <a:rPr lang="vi-VN" sz="2539">
                <a:latin typeface="Calibri (Body)"/>
              </a:rPr>
              <a:t>Và chúng </a:t>
            </a:r>
            <a:r>
              <a:rPr lang="en-US" sz="2539">
                <a:latin typeface="Calibri (Body)"/>
              </a:rPr>
              <a:t>ta</a:t>
            </a:r>
            <a:r>
              <a:rPr lang="vi-VN" sz="2539">
                <a:latin typeface="Calibri (Body)"/>
              </a:rPr>
              <a:t> sẽ tập trung vào </a:t>
            </a:r>
            <a:r>
              <a:rPr lang="en-US" sz="2539">
                <a:latin typeface="Calibri (Body)"/>
              </a:rPr>
              <a:t>kiểm </a:t>
            </a:r>
            <a:r>
              <a:rPr lang="vi-VN" sz="2539">
                <a:latin typeface="Calibri (Body)"/>
              </a:rPr>
              <a:t>thử đơn vị bằng cách sử dụng </a:t>
            </a:r>
            <a:r>
              <a:rPr lang="en-US" sz="2539">
                <a:latin typeface="Calibri (Body)"/>
              </a:rPr>
              <a:t>JUnit framework</a:t>
            </a:r>
            <a:br>
              <a:rPr lang="en-US" sz="2539">
                <a:latin typeface="Calibri (Body)"/>
              </a:rPr>
            </a:br>
            <a:endParaRPr lang="en-US" sz="2539">
              <a:latin typeface="Calibri (Body)"/>
            </a:endParaRPr>
          </a:p>
          <a:p>
            <a:r>
              <a:rPr lang="en-US" sz="2539">
                <a:latin typeface="Calibri (Body)"/>
              </a:rPr>
              <a:t>Trộn lẫn, với bất kỳ sự may mắn nào, trang trình bày và bản trình diễn</a:t>
            </a:r>
          </a:p>
        </p:txBody>
      </p:sp>
      <p:sp>
        <p:nvSpPr>
          <p:cNvPr id="3" name="Slide Number Placeholder 2"/>
          <p:cNvSpPr>
            <a:spLocks noGrp="1"/>
          </p:cNvSpPr>
          <p:nvPr>
            <p:ph type="sldNum" sz="quarter" idx="12"/>
          </p:nvPr>
        </p:nvSpPr>
        <p:spPr/>
        <p:txBody>
          <a:bodyPr>
            <a:normAutofit/>
          </a:bodyPr>
          <a:lstStyle/>
          <a:p>
            <a:pPr>
              <a:defRPr/>
            </a:pPr>
            <a:fld id="{495E51C5-8F2F-42A6-B4EB-F1A173CF3DEE}" type="slidenum">
              <a:rPr lang="en-US"/>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Có thực thi và trả về kết quả?</a:t>
            </a:r>
          </a:p>
        </p:txBody>
      </p:sp>
      <p:sp>
        <p:nvSpPr>
          <p:cNvPr id="19459" name="Content Placeholder 2"/>
          <p:cNvSpPr>
            <a:spLocks noGrp="1"/>
          </p:cNvSpPr>
          <p:nvPr>
            <p:ph sz="half" idx="1"/>
          </p:nvPr>
        </p:nvSpPr>
        <p:spPr>
          <a:xfrm>
            <a:off x="498083" y="992911"/>
            <a:ext cx="8147834" cy="4572000"/>
          </a:xfrm>
        </p:spPr>
        <p:txBody>
          <a:bodyPr/>
          <a:lstStyle/>
          <a:p>
            <a:r>
              <a:rPr lang="en-US" sz="2539"/>
              <a:t>Nếu </a:t>
            </a:r>
            <a:r>
              <a:rPr lang="en-US" sz="2176" b="1">
                <a:latin typeface="Courier New" pitchFamily="49" charset="0"/>
                <a:cs typeface="Courier New" pitchFamily="49" charset="0"/>
              </a:rPr>
              <a:t>getGreeting</a:t>
            </a:r>
            <a:r>
              <a:rPr lang="en-US" sz="2176"/>
              <a:t> </a:t>
            </a:r>
            <a:r>
              <a:rPr lang="en-US" sz="2539"/>
              <a:t>không chạy và trả về mà không ném ra một ngoại lệ, nó không thể đáp ứng đặc tả</a:t>
            </a:r>
          </a:p>
        </p:txBody>
      </p:sp>
      <p:sp>
        <p:nvSpPr>
          <p:cNvPr id="4" name="Slide Number Placeholder 3"/>
          <p:cNvSpPr>
            <a:spLocks noGrp="1"/>
          </p:cNvSpPr>
          <p:nvPr>
            <p:ph type="sldNum" sz="quarter" idx="12"/>
          </p:nvPr>
        </p:nvSpPr>
        <p:spPr/>
        <p:txBody>
          <a:bodyPr>
            <a:normAutofit/>
          </a:bodyPr>
          <a:lstStyle/>
          <a:p>
            <a:pPr>
              <a:defRPr/>
            </a:pPr>
            <a:fld id="{EB7AE334-C990-4B83-A3C9-1E7F97D5FFD2}" type="slidenum">
              <a:rPr lang="en-US" smtClean="0"/>
              <a:pPr>
                <a:defRPr/>
              </a:pPr>
              <a:t>61</a:t>
            </a:fld>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1780389802"/>
              </p:ext>
            </p:extLst>
          </p:nvPr>
        </p:nvGraphicFramePr>
        <p:xfrm>
          <a:off x="318139" y="2016430"/>
          <a:ext cx="8405513" cy="2343448"/>
        </p:xfrm>
        <a:graphic>
          <a:graphicData uri="http://schemas.openxmlformats.org/drawingml/2006/table">
            <a:tbl>
              <a:tblPr firstRow="1" bandRow="1">
                <a:tableStyleId>{2D5ABB26-0587-4C30-8999-92F81FD0307C}</a:tableStyleId>
              </a:tblPr>
              <a:tblGrid>
                <a:gridCol w="3359505">
                  <a:extLst>
                    <a:ext uri="{9D8B030D-6E8A-4147-A177-3AD203B41FA5}">
                      <a16:colId xmlns:a16="http://schemas.microsoft.com/office/drawing/2014/main" xmlns="" val="20000"/>
                    </a:ext>
                  </a:extLst>
                </a:gridCol>
                <a:gridCol w="5046008">
                  <a:extLst>
                    <a:ext uri="{9D8B030D-6E8A-4147-A177-3AD203B41FA5}">
                      <a16:colId xmlns:a16="http://schemas.microsoft.com/office/drawing/2014/main" xmlns="" val="20001"/>
                    </a:ext>
                  </a:extLst>
                </a:gridCol>
              </a:tblGrid>
              <a:tr h="414707">
                <a:tc>
                  <a:txBody>
                    <a:bodyPr/>
                    <a:lstStyle/>
                    <a:p>
                      <a:pPr algn="r"/>
                      <a:r>
                        <a:rPr lang="en-US" sz="2200" dirty="0" err="1"/>
                        <a:t>JUnit</a:t>
                      </a:r>
                      <a:r>
                        <a:rPr lang="en-US" sz="2200" dirty="0"/>
                        <a:t> tag “this is a test”</a:t>
                      </a:r>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dirty="0">
                          <a:solidFill>
                            <a:schemeClr val="tx1"/>
                          </a:solidFill>
                          <a:latin typeface="Courier New" pitchFamily="49" charset="0"/>
                          <a:cs typeface="Courier New" pitchFamily="49" charset="0"/>
                        </a:rPr>
                        <a:t>@Test</a:t>
                      </a:r>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solidFill>
                      <a:srgbClr val="FFFF00"/>
                    </a:solidFill>
                  </a:tcPr>
                </a:tc>
                <a:extLst>
                  <a:ext uri="{0D108BD9-81ED-4DB2-BD59-A6C34878D82A}">
                    <a16:rowId xmlns:a16="http://schemas.microsoft.com/office/drawing/2014/main" xmlns="" val="10000"/>
                  </a:ext>
                </a:extLst>
              </a:tr>
              <a:tr h="414707">
                <a:tc>
                  <a:txBody>
                    <a:bodyPr/>
                    <a:lstStyle/>
                    <a:p>
                      <a:pPr algn="r"/>
                      <a:r>
                        <a:rPr lang="en-US" sz="2200" dirty="0"/>
                        <a:t>name of test</a:t>
                      </a:r>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dirty="0">
                          <a:solidFill>
                            <a:schemeClr val="tx1"/>
                          </a:solidFill>
                          <a:latin typeface="Courier New" pitchFamily="49" charset="0"/>
                          <a:cs typeface="Courier New" pitchFamily="49" charset="0"/>
                        </a:rPr>
                        <a:t>public void</a:t>
                      </a:r>
                      <a:r>
                        <a:rPr lang="en-US" sz="2000" b="1" i="0" baseline="0" dirty="0">
                          <a:solidFill>
                            <a:schemeClr val="tx1"/>
                          </a:solidFill>
                          <a:latin typeface="Courier New" pitchFamily="49" charset="0"/>
                          <a:cs typeface="Courier New" pitchFamily="49" charset="0"/>
                        </a:rPr>
                        <a:t> </a:t>
                      </a:r>
                      <a:r>
                        <a:rPr lang="en-US" sz="2000" b="1" i="0" dirty="0" err="1">
                          <a:solidFill>
                            <a:schemeClr val="tx1"/>
                          </a:solidFill>
                          <a:latin typeface="Courier New" pitchFamily="49" charset="0"/>
                          <a:cs typeface="Courier New" pitchFamily="49" charset="0"/>
                        </a:rPr>
                        <a:t>test_NoException</a:t>
                      </a:r>
                      <a:r>
                        <a:rPr lang="en-US" sz="2000" b="1" i="0" dirty="0">
                          <a:solidFill>
                            <a:schemeClr val="tx1"/>
                          </a:solidFill>
                          <a:latin typeface="Courier New" pitchFamily="49" charset="0"/>
                          <a:cs typeface="Courier New" pitchFamily="49" charset="0"/>
                        </a:rPr>
                        <a:t>(){ </a:t>
                      </a:r>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rgbClr val="FFFF00"/>
                    </a:solidFill>
                  </a:tcPr>
                </a:tc>
                <a:extLst>
                  <a:ext uri="{0D108BD9-81ED-4DB2-BD59-A6C34878D82A}">
                    <a16:rowId xmlns:a16="http://schemas.microsoft.com/office/drawing/2014/main" xmlns="" val="10001"/>
                  </a:ext>
                </a:extLst>
              </a:tr>
              <a:tr h="414707">
                <a:tc>
                  <a:txBody>
                    <a:bodyPr/>
                    <a:lstStyle/>
                    <a:p>
                      <a:pPr algn="r"/>
                      <a:r>
                        <a:rPr lang="en-US" sz="2200" dirty="0"/>
                        <a:t>Run </a:t>
                      </a:r>
                      <a:r>
                        <a:rPr lang="en-US" sz="2200" b="1" dirty="0" err="1">
                          <a:latin typeface="Courier New" pitchFamily="49" charset="0"/>
                          <a:cs typeface="Courier New" pitchFamily="49" charset="0"/>
                        </a:rPr>
                        <a:t>getGreeting</a:t>
                      </a:r>
                      <a:endParaRPr lang="en-US" sz="2200" b="1" dirty="0">
                        <a:latin typeface="Courier New" pitchFamily="49" charset="0"/>
                        <a:cs typeface="Courier New" pitchFamily="49" charset="0"/>
                      </a:endParaRPr>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dirty="0">
                          <a:solidFill>
                            <a:schemeClr val="tx1"/>
                          </a:solidFill>
                          <a:latin typeface="Courier New" pitchFamily="49" charset="0"/>
                          <a:cs typeface="Courier New" pitchFamily="49" charset="0"/>
                        </a:rPr>
                        <a:t>  </a:t>
                      </a:r>
                      <a:r>
                        <a:rPr lang="en-US" sz="2000" b="1" i="0" dirty="0" err="1">
                          <a:solidFill>
                            <a:schemeClr val="tx1"/>
                          </a:solidFill>
                          <a:latin typeface="Courier New" pitchFamily="49" charset="0"/>
                          <a:cs typeface="Courier New" pitchFamily="49" charset="0"/>
                        </a:rPr>
                        <a:t>RandomHello.getGreeting</a:t>
                      </a:r>
                      <a:r>
                        <a:rPr lang="en-US" sz="2000" b="1" i="0" dirty="0">
                          <a:solidFill>
                            <a:schemeClr val="tx1"/>
                          </a:solidFill>
                          <a:latin typeface="Courier New" pitchFamily="49" charset="0"/>
                          <a:cs typeface="Courier New" pitchFamily="49" charset="0"/>
                        </a:rPr>
                        <a:t>();</a:t>
                      </a:r>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rgbClr val="FFFF00"/>
                    </a:solidFill>
                  </a:tcPr>
                </a:tc>
                <a:extLst>
                  <a:ext uri="{0D108BD9-81ED-4DB2-BD59-A6C34878D82A}">
                    <a16:rowId xmlns:a16="http://schemas.microsoft.com/office/drawing/2014/main" xmlns="" val="10002"/>
                  </a:ext>
                </a:extLst>
              </a:tr>
              <a:tr h="387061">
                <a:tc rowSpan="2">
                  <a:txBody>
                    <a:bodyPr/>
                    <a:lstStyle/>
                    <a:p>
                      <a:pPr algn="r"/>
                      <a:r>
                        <a:rPr lang="en-US" sz="2200" dirty="0" err="1"/>
                        <a:t>JUnit</a:t>
                      </a:r>
                      <a:r>
                        <a:rPr lang="en-US" sz="2200" baseline="0" dirty="0"/>
                        <a:t> “test passed” (doesn’t execute if exception thrown)</a:t>
                      </a:r>
                      <a:endParaRPr lang="en-US" sz="2200" dirty="0"/>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dirty="0">
                          <a:solidFill>
                            <a:schemeClr val="tx1"/>
                          </a:solidFill>
                          <a:latin typeface="Courier New" pitchFamily="49" charset="0"/>
                          <a:cs typeface="Courier New" pitchFamily="49" charset="0"/>
                        </a:rPr>
                        <a:t>  </a:t>
                      </a:r>
                      <a:r>
                        <a:rPr lang="en-US" sz="2000" b="1" i="0" dirty="0" err="1">
                          <a:solidFill>
                            <a:schemeClr val="tx1"/>
                          </a:solidFill>
                          <a:latin typeface="Courier New" pitchFamily="49" charset="0"/>
                          <a:cs typeface="Courier New" pitchFamily="49" charset="0"/>
                        </a:rPr>
                        <a:t>assertTrue</a:t>
                      </a:r>
                      <a:r>
                        <a:rPr lang="en-US" sz="2000" b="1" i="0" dirty="0">
                          <a:solidFill>
                            <a:schemeClr val="tx1"/>
                          </a:solidFill>
                          <a:latin typeface="Courier New" pitchFamily="49" charset="0"/>
                          <a:cs typeface="Courier New" pitchFamily="49" charset="0"/>
                        </a:rPr>
                        <a:t>(true);</a:t>
                      </a:r>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rgbClr val="FFFF00"/>
                    </a:solidFill>
                  </a:tcPr>
                </a:tc>
                <a:extLst>
                  <a:ext uri="{0D108BD9-81ED-4DB2-BD59-A6C34878D82A}">
                    <a16:rowId xmlns:a16="http://schemas.microsoft.com/office/drawing/2014/main" xmlns="" val="10003"/>
                  </a:ext>
                </a:extLst>
              </a:tr>
              <a:tr h="690895">
                <a:tc vMerge="1">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dirty="0">
                          <a:solidFill>
                            <a:schemeClr val="tx1"/>
                          </a:solidFill>
                          <a:latin typeface="Courier New" pitchFamily="49" charset="0"/>
                          <a:cs typeface="Courier New" pitchFamily="49" charset="0"/>
                        </a:rPr>
                        <a:t>}</a:t>
                      </a:r>
                    </a:p>
                  </a:txBody>
                  <a:tcPr marL="82916" marR="82916" marT="41471" marB="4147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4"/>
                  </a:ext>
                </a:extLst>
              </a:tr>
            </a:tbl>
          </a:graphicData>
        </a:graphic>
      </p:graphicFrame>
      <p:sp>
        <p:nvSpPr>
          <p:cNvPr id="2" name="Cloud Callout 1"/>
          <p:cNvSpPr/>
          <p:nvPr/>
        </p:nvSpPr>
        <p:spPr>
          <a:xfrm>
            <a:off x="3205870" y="4326997"/>
            <a:ext cx="5647342" cy="1699914"/>
          </a:xfrm>
          <a:prstGeom prst="cloudCallout">
            <a:avLst>
              <a:gd name="adj1" fmla="val 9324"/>
              <a:gd name="adj2" fmla="val -86463"/>
            </a:avLst>
          </a:prstGeom>
        </p:spPr>
        <p:style>
          <a:lnRef idx="2">
            <a:schemeClr val="dk1"/>
          </a:lnRef>
          <a:fillRef idx="1">
            <a:schemeClr val="lt1"/>
          </a:fillRef>
          <a:effectRef idx="0">
            <a:schemeClr val="dk1"/>
          </a:effectRef>
          <a:fontRef idx="minor">
            <a:schemeClr val="dk1"/>
          </a:fontRef>
        </p:style>
        <p:txBody>
          <a:bodyPr lIns="0" tIns="0" rIns="0" bIns="0" anchor="ctr">
            <a:spAutoFit/>
          </a:bodyPr>
          <a:lstStyle/>
          <a:p>
            <a:pPr algn="ctr">
              <a:defRPr/>
            </a:pPr>
            <a:r>
              <a:rPr lang="en-US" sz="1814" b="1" dirty="0">
                <a:solidFill>
                  <a:schemeClr val="tx1"/>
                </a:solidFill>
              </a:rPr>
              <a:t>A unit test is a (stylized) program!  When you’re writing unit tests (and many other tests), you’re programming!</a:t>
            </a:r>
          </a:p>
        </p:txBody>
      </p:sp>
      <p:sp>
        <p:nvSpPr>
          <p:cNvPr id="3" name="TextBox 2"/>
          <p:cNvSpPr txBox="1"/>
          <p:nvPr/>
        </p:nvSpPr>
        <p:spPr>
          <a:xfrm>
            <a:off x="318139" y="4535636"/>
            <a:ext cx="2786962" cy="594650"/>
          </a:xfrm>
          <a:prstGeom prst="rect">
            <a:avLst/>
          </a:prstGeom>
          <a:noFill/>
          <a:ln>
            <a:solidFill>
              <a:srgbClr val="000000"/>
            </a:solidFill>
          </a:ln>
        </p:spPr>
        <p:txBody>
          <a:bodyPr>
            <a:spAutoFit/>
          </a:bodyPr>
          <a:lstStyle/>
          <a:p>
            <a:pPr>
              <a:defRPr/>
            </a:pPr>
            <a:r>
              <a:rPr lang="en-US" sz="1632" dirty="0"/>
              <a:t>Tests should have descriptive (often very long) names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style.rotation</p:attrName>
                                        </p:attrNameLst>
                                      </p:cBhvr>
                                      <p:tavLst>
                                        <p:tav tm="0">
                                          <p:val>
                                            <p:fltVal val="720"/>
                                          </p:val>
                                        </p:tav>
                                        <p:tav tm="100000">
                                          <p:val>
                                            <p:fltVal val="0"/>
                                          </p:val>
                                        </p:tav>
                                      </p:tavLst>
                                    </p:anim>
                                    <p:anim calcmode="lin" valueType="num">
                                      <p:cBhvr>
                                        <p:cTn id="9" dur="2000" fill="hold"/>
                                        <p:tgtEl>
                                          <p:spTgt spid="2"/>
                                        </p:tgtEl>
                                        <p:attrNameLst>
                                          <p:attrName>ppt_h</p:attrName>
                                        </p:attrNameLst>
                                      </p:cBhvr>
                                      <p:tavLst>
                                        <p:tav tm="0">
                                          <p:val>
                                            <p:fltVal val="0"/>
                                          </p:val>
                                        </p:tav>
                                        <p:tav tm="100000">
                                          <p:val>
                                            <p:strVal val="#ppt_h"/>
                                          </p:val>
                                        </p:tav>
                                      </p:tavLst>
                                    </p:anim>
                                    <p:anim calcmode="lin" valueType="num">
                                      <p:cBhvr>
                                        <p:cTn id="10"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Thực thi JUnit tests</a:t>
            </a:r>
            <a:endParaRPr lang="en-US" sz="3627"/>
          </a:p>
        </p:txBody>
      </p:sp>
      <p:sp>
        <p:nvSpPr>
          <p:cNvPr id="20483" name="Rectangle 3"/>
          <p:cNvSpPr>
            <a:spLocks noGrp="1" noChangeArrowheads="1"/>
          </p:cNvSpPr>
          <p:nvPr>
            <p:ph idx="1"/>
          </p:nvPr>
        </p:nvSpPr>
        <p:spPr>
          <a:xfrm>
            <a:off x="377160" y="1181148"/>
            <a:ext cx="5304730" cy="4495704"/>
          </a:xfrm>
        </p:spPr>
        <p:txBody>
          <a:bodyPr>
            <a:normAutofit fontScale="92500"/>
          </a:bodyPr>
          <a:lstStyle/>
          <a:p>
            <a:r>
              <a:rPr lang="vi-VN" sz="2539">
                <a:latin typeface="Calibri (Body)"/>
              </a:rPr>
              <a:t>Có nhiều cách để chạy phương </a:t>
            </a:r>
            <a:r>
              <a:rPr lang="en-US" sz="2539">
                <a:latin typeface="Calibri (Body)"/>
              </a:rPr>
              <a:t>thức kiểm</a:t>
            </a:r>
            <a:r>
              <a:rPr lang="vi-VN" sz="2539">
                <a:latin typeface="Calibri (Body)"/>
              </a:rPr>
              <a:t> thử JUnit, các lớp </a:t>
            </a:r>
            <a:r>
              <a:rPr lang="en-US" sz="2539">
                <a:latin typeface="Calibri (Body)"/>
              </a:rPr>
              <a:t>kiểm </a:t>
            </a:r>
            <a:r>
              <a:rPr lang="vi-VN" sz="2539">
                <a:latin typeface="Calibri (Body)"/>
              </a:rPr>
              <a:t>thử và bộ </a:t>
            </a:r>
            <a:r>
              <a:rPr lang="en-US" sz="2539">
                <a:latin typeface="Calibri (Body)"/>
              </a:rPr>
              <a:t>kiểm </a:t>
            </a:r>
            <a:r>
              <a:rPr lang="vi-VN" sz="2539">
                <a:latin typeface="Calibri (Body)"/>
              </a:rPr>
              <a:t>thử</a:t>
            </a:r>
            <a:endParaRPr lang="en-US" sz="2539">
              <a:latin typeface="Calibri (Body)"/>
            </a:endParaRPr>
          </a:p>
          <a:p>
            <a:r>
              <a:rPr lang="en-US" sz="2539">
                <a:latin typeface="Calibri (Body)"/>
              </a:rPr>
              <a:t>Tổng quát, chọn method, class hoặc suite và </a:t>
            </a:r>
            <a:r>
              <a:rPr lang="en-US" sz="2176" b="1">
                <a:latin typeface="Calibri (Body)"/>
                <a:cs typeface="Courier New" pitchFamily="49" charset="0"/>
              </a:rPr>
              <a:t>Run As </a:t>
            </a:r>
            <a:r>
              <a:rPr lang="en-US" sz="2176" b="1">
                <a:latin typeface="Calibri (Body)"/>
                <a:cs typeface="Courier New" pitchFamily="49" charset="0"/>
                <a:sym typeface="Symbol" pitchFamily="18" charset="2"/>
              </a:rPr>
              <a:t>&gt;&gt;</a:t>
            </a:r>
            <a:r>
              <a:rPr lang="en-US" sz="2176" b="1">
                <a:latin typeface="Calibri (Body)"/>
                <a:cs typeface="Courier New" pitchFamily="49" charset="0"/>
              </a:rPr>
              <a:t> JUnit Test</a:t>
            </a:r>
          </a:p>
          <a:p>
            <a:r>
              <a:rPr lang="en-US" sz="2539">
                <a:latin typeface="Calibri (Body)"/>
              </a:rPr>
              <a:t>Thanh màu xanh cho “all tests </a:t>
            </a:r>
            <a:r>
              <a:rPr lang="en-US" sz="2539">
                <a:solidFill>
                  <a:srgbClr val="00B050"/>
                </a:solidFill>
                <a:latin typeface="Calibri (Body)"/>
              </a:rPr>
              <a:t>pass</a:t>
            </a:r>
            <a:r>
              <a:rPr lang="en-US" sz="2539">
                <a:latin typeface="Calibri (Body)"/>
              </a:rPr>
              <a:t>”</a:t>
            </a:r>
          </a:p>
          <a:p>
            <a:r>
              <a:rPr lang="en-US" sz="2539">
                <a:latin typeface="Calibri (Body)"/>
              </a:rPr>
              <a:t>Thanh màu đỏ cho ít nhất một test</a:t>
            </a:r>
            <a:br>
              <a:rPr lang="en-US" sz="2539">
                <a:latin typeface="Calibri (Body)"/>
              </a:rPr>
            </a:br>
            <a:r>
              <a:rPr lang="en-US" sz="2539">
                <a:solidFill>
                  <a:srgbClr val="FF0000"/>
                </a:solidFill>
                <a:latin typeface="Calibri (Body)"/>
              </a:rPr>
              <a:t>failed </a:t>
            </a:r>
            <a:r>
              <a:rPr lang="en-US" sz="2539">
                <a:latin typeface="Calibri (Body)"/>
              </a:rPr>
              <a:t>hoặc đã có </a:t>
            </a:r>
            <a:r>
              <a:rPr lang="en-US" sz="2539">
                <a:solidFill>
                  <a:srgbClr val="FFC000"/>
                </a:solidFill>
                <a:latin typeface="Calibri (Body)"/>
              </a:rPr>
              <a:t>error</a:t>
            </a:r>
          </a:p>
          <a:p>
            <a:r>
              <a:rPr lang="en-US" sz="2539">
                <a:latin typeface="Calibri (Body)"/>
              </a:rPr>
              <a:t>The failure trace cho biết test nào thất bại và tại sao</a:t>
            </a:r>
          </a:p>
        </p:txBody>
      </p:sp>
      <p:sp>
        <p:nvSpPr>
          <p:cNvPr id="3" name="Slide Number Placeholder 2"/>
          <p:cNvSpPr>
            <a:spLocks noGrp="1"/>
          </p:cNvSpPr>
          <p:nvPr>
            <p:ph type="sldNum" sz="quarter" idx="12"/>
          </p:nvPr>
        </p:nvSpPr>
        <p:spPr/>
        <p:txBody>
          <a:bodyPr>
            <a:normAutofit/>
          </a:bodyPr>
          <a:lstStyle/>
          <a:p>
            <a:pPr>
              <a:defRPr/>
            </a:pPr>
            <a:fld id="{2E135083-154B-4F59-B574-F6536FF3F309}" type="slidenum">
              <a:rPr lang="en-US"/>
              <a:pPr>
                <a:defRPr/>
              </a:pPr>
              <a:t>62</a:t>
            </a:fld>
            <a:endParaRPr lang="en-US"/>
          </a:p>
        </p:txBody>
      </p:sp>
      <p:pic>
        <p:nvPicPr>
          <p:cNvPr id="20484" name="Picture 4"/>
          <p:cNvPicPr>
            <a:picLocks noChangeAspect="1" noChangeArrowheads="1"/>
          </p:cNvPicPr>
          <p:nvPr/>
        </p:nvPicPr>
        <p:blipFill>
          <a:blip r:embed="rId2" cstate="print">
            <a:extLst>
              <a:ext uri="{28A0092B-C50C-407E-A947-70E740481C1C}">
                <a14:useLocalDpi xmlns:a14="http://schemas.microsoft.com/office/drawing/2010/main"/>
              </a:ext>
            </a:extLst>
          </a:blip>
          <a:srcRect b="13954"/>
          <a:stretch>
            <a:fillRect/>
          </a:stretch>
        </p:blipFill>
        <p:spPr bwMode="auto">
          <a:xfrm>
            <a:off x="5901421" y="130698"/>
            <a:ext cx="3056157" cy="281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835922" y="3131015"/>
            <a:ext cx="3187156" cy="1850443"/>
          </a:xfrm>
          <a:prstGeom prst="rect">
            <a:avLst/>
          </a:prstGeom>
          <a:ln>
            <a:solidFill>
              <a:srgbClr val="FF0000"/>
            </a:solidFill>
          </a:ln>
        </p:spPr>
        <p:txBody>
          <a:bodyPr>
            <a:spAutoFit/>
          </a:bodyPr>
          <a:lstStyle/>
          <a:p>
            <a:pPr marL="310942" indent="-310942">
              <a:buFont typeface="Arial" pitchFamily="34" charset="0"/>
              <a:buChar char="•"/>
              <a:defRPr/>
            </a:pPr>
            <a:r>
              <a:rPr lang="en-US" sz="1632" dirty="0"/>
              <a:t>A </a:t>
            </a:r>
            <a:r>
              <a:rPr lang="en-US" sz="1632" dirty="0">
                <a:solidFill>
                  <a:srgbClr val="FF0000"/>
                </a:solidFill>
              </a:rPr>
              <a:t>failure </a:t>
            </a:r>
            <a:r>
              <a:rPr lang="en-US" sz="1632" dirty="0"/>
              <a:t>is when the test doesn’t pass – that is, the oracle it computes is incorrect</a:t>
            </a:r>
          </a:p>
          <a:p>
            <a:pPr marL="310942" indent="-310942">
              <a:buFont typeface="Arial" pitchFamily="34" charset="0"/>
              <a:buChar char="•"/>
              <a:defRPr/>
            </a:pPr>
            <a:r>
              <a:rPr lang="en-US" sz="1632" dirty="0"/>
              <a:t>An </a:t>
            </a:r>
            <a:r>
              <a:rPr lang="en-US" sz="1632" dirty="0">
                <a:solidFill>
                  <a:srgbClr val="FFC000"/>
                </a:solidFill>
              </a:rPr>
              <a:t>error</a:t>
            </a:r>
            <a:r>
              <a:rPr lang="en-US" sz="1632" dirty="0"/>
              <a:t> is when something goes wrong with the program that the test didn’t check for (e.g., a null pointer exception)</a:t>
            </a:r>
          </a:p>
        </p:txBody>
      </p:sp>
      <p:sp>
        <p:nvSpPr>
          <p:cNvPr id="7" name="Right Arrow 6"/>
          <p:cNvSpPr/>
          <p:nvPr/>
        </p:nvSpPr>
        <p:spPr>
          <a:xfrm>
            <a:off x="4777856" y="4056236"/>
            <a:ext cx="1058066" cy="372843"/>
          </a:xfrm>
          <a:prstGeom prst="rightArrow">
            <a:avLst/>
          </a:prstGeom>
          <a:solidFill>
            <a:srgbClr val="F384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32"/>
          </a:p>
        </p:txBody>
      </p:sp>
      <p:grpSp>
        <p:nvGrpSpPr>
          <p:cNvPr id="9" name="Group 8"/>
          <p:cNvGrpSpPr>
            <a:grpSpLocks/>
          </p:cNvGrpSpPr>
          <p:nvPr/>
        </p:nvGrpSpPr>
        <p:grpSpPr bwMode="auto">
          <a:xfrm>
            <a:off x="6716924" y="299426"/>
            <a:ext cx="2091662" cy="1143000"/>
            <a:chOff x="7404534" y="330214"/>
            <a:chExt cx="2306912" cy="1260876"/>
          </a:xfrm>
        </p:grpSpPr>
        <p:sp>
          <p:nvSpPr>
            <p:cNvPr id="8" name="Donut 7"/>
            <p:cNvSpPr>
              <a:spLocks noChangeAspect="1"/>
            </p:cNvSpPr>
            <p:nvPr/>
          </p:nvSpPr>
          <p:spPr>
            <a:xfrm>
              <a:off x="8450821" y="330214"/>
              <a:ext cx="1260625" cy="1260876"/>
            </a:xfrm>
            <a:prstGeom prst="donut">
              <a:avLst>
                <a:gd name="adj" fmla="val 958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32">
                <a:solidFill>
                  <a:schemeClr val="tx1"/>
                </a:solidFill>
              </a:endParaRPr>
            </a:p>
          </p:txBody>
        </p:sp>
        <p:sp>
          <p:nvSpPr>
            <p:cNvPr id="13" name="Donut 12"/>
            <p:cNvSpPr>
              <a:spLocks noChangeAspect="1"/>
            </p:cNvSpPr>
            <p:nvPr/>
          </p:nvSpPr>
          <p:spPr>
            <a:xfrm>
              <a:off x="7404534" y="330214"/>
              <a:ext cx="1260625" cy="1260876"/>
            </a:xfrm>
            <a:prstGeom prst="donut">
              <a:avLst>
                <a:gd name="adj" fmla="val 958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32">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Có trả lại một trong những lời chào không?</a:t>
            </a:r>
          </a:p>
        </p:txBody>
      </p:sp>
      <p:sp>
        <p:nvSpPr>
          <p:cNvPr id="21507" name="Content Placeholder 2"/>
          <p:cNvSpPr>
            <a:spLocks noGrp="1"/>
          </p:cNvSpPr>
          <p:nvPr>
            <p:ph sz="half" idx="1"/>
          </p:nvPr>
        </p:nvSpPr>
        <p:spPr>
          <a:xfrm>
            <a:off x="498083" y="1350720"/>
            <a:ext cx="8147834" cy="4572000"/>
          </a:xfrm>
        </p:spPr>
        <p:txBody>
          <a:bodyPr/>
          <a:lstStyle/>
          <a:p>
            <a:r>
              <a:rPr lang="en-US" sz="2539"/>
              <a:t>Nếu không trả về một trong những lời chào đã xác định, nó không thể đáp ứng đặc tả</a:t>
            </a:r>
          </a:p>
        </p:txBody>
      </p:sp>
      <p:sp>
        <p:nvSpPr>
          <p:cNvPr id="3" name="Slide Number Placeholder 2"/>
          <p:cNvSpPr>
            <a:spLocks noGrp="1"/>
          </p:cNvSpPr>
          <p:nvPr>
            <p:ph type="sldNum" sz="quarter" idx="12"/>
          </p:nvPr>
        </p:nvSpPr>
        <p:spPr/>
        <p:txBody>
          <a:bodyPr>
            <a:normAutofit/>
          </a:bodyPr>
          <a:lstStyle/>
          <a:p>
            <a:pPr>
              <a:defRPr/>
            </a:pPr>
            <a:fld id="{CE33E967-B315-470E-BCAF-006C448E0C65}" type="slidenum">
              <a:rPr lang="en-US" smtClean="0"/>
              <a:pPr>
                <a:defRPr/>
              </a:pPr>
              <a:t>63</a:t>
            </a:fld>
            <a:endParaRPr lang="en-US"/>
          </a:p>
        </p:txBody>
      </p:sp>
      <p:sp>
        <p:nvSpPr>
          <p:cNvPr id="21508" name="Rectangle 5"/>
          <p:cNvSpPr>
            <a:spLocks noChangeArrowheads="1"/>
          </p:cNvSpPr>
          <p:nvPr/>
        </p:nvSpPr>
        <p:spPr bwMode="auto">
          <a:xfrm>
            <a:off x="400913" y="2200267"/>
            <a:ext cx="8342173" cy="3163302"/>
          </a:xfrm>
          <a:prstGeom prst="rect">
            <a:avLst/>
          </a:prstGeom>
          <a:solidFill>
            <a:srgbClr val="FFFF00"/>
          </a:solidFill>
          <a:ln w="9525">
            <a:solidFill>
              <a:schemeClr val="tx1"/>
            </a:solidFill>
            <a:miter lim="800000"/>
            <a:headEnd/>
            <a:tailEnd/>
          </a:ln>
        </p:spPr>
        <p:txBody>
          <a:bodyPr>
            <a:spAutoFit/>
          </a:bodyPr>
          <a:lstStyle/>
          <a:p>
            <a:r>
              <a:rPr lang="en-US" sz="1814" b="1" dirty="0">
                <a:latin typeface="Courier New" pitchFamily="49" charset="0"/>
                <a:cs typeface="Courier New" pitchFamily="49" charset="0"/>
              </a:rPr>
              <a:t>@Test</a:t>
            </a:r>
          </a:p>
          <a:p>
            <a:r>
              <a:rPr lang="en-US" sz="1814" b="1" dirty="0">
                <a:latin typeface="Courier New" pitchFamily="49" charset="0"/>
                <a:cs typeface="Courier New" pitchFamily="49" charset="0"/>
              </a:rPr>
              <a:t>public void </a:t>
            </a:r>
            <a:r>
              <a:rPr lang="en-US" sz="1814" b="1" dirty="0" err="1">
                <a:latin typeface="Courier New" pitchFamily="49" charset="0"/>
                <a:cs typeface="Courier New" pitchFamily="49" charset="0"/>
              </a:rPr>
              <a:t>testDoes_getGreeting_returnDefinedGreeting</a:t>
            </a:r>
            <a:r>
              <a:rPr lang="en-US" sz="1814" b="1" dirty="0">
                <a:latin typeface="Courier New" pitchFamily="49" charset="0"/>
                <a:cs typeface="Courier New" pitchFamily="49" charset="0"/>
              </a:rPr>
              <a:t>() {</a:t>
            </a:r>
          </a:p>
          <a:p>
            <a:r>
              <a:rPr lang="en-US" sz="1814" b="1" dirty="0">
                <a:latin typeface="Courier New" pitchFamily="49" charset="0"/>
                <a:cs typeface="Courier New" pitchFamily="49" charset="0"/>
              </a:rPr>
              <a:t>  String </a:t>
            </a:r>
            <a:r>
              <a:rPr lang="en-US" sz="1814" b="1" dirty="0" err="1">
                <a:latin typeface="Courier New" pitchFamily="49" charset="0"/>
                <a:cs typeface="Courier New" pitchFamily="49" charset="0"/>
              </a:rPr>
              <a:t>rg</a:t>
            </a:r>
            <a:r>
              <a:rPr lang="en-US" sz="1814" b="1" dirty="0">
                <a:latin typeface="Courier New" pitchFamily="49" charset="0"/>
                <a:cs typeface="Courier New" pitchFamily="49" charset="0"/>
              </a:rPr>
              <a:t> = </a:t>
            </a:r>
            <a:r>
              <a:rPr lang="en-US" sz="1814" b="1" dirty="0" err="1">
                <a:latin typeface="Courier New" pitchFamily="49" charset="0"/>
                <a:cs typeface="Courier New" pitchFamily="49" charset="0"/>
              </a:rPr>
              <a:t>RandomHello.getGreeting</a:t>
            </a:r>
            <a:r>
              <a:rPr lang="en-US" sz="1814" b="1" dirty="0">
                <a:latin typeface="Courier New" pitchFamily="49" charset="0"/>
                <a:cs typeface="Courier New" pitchFamily="49" charset="0"/>
              </a:rPr>
              <a:t>();</a:t>
            </a:r>
          </a:p>
          <a:p>
            <a:r>
              <a:rPr lang="en-US" sz="1814" b="1" dirty="0">
                <a:latin typeface="Courier New" pitchFamily="49" charset="0"/>
                <a:cs typeface="Courier New" pitchFamily="49" charset="0"/>
              </a:rPr>
              <a:t>  for (String s : </a:t>
            </a:r>
            <a:r>
              <a:rPr lang="en-US" sz="1814" b="1" dirty="0" err="1">
                <a:latin typeface="Courier New" pitchFamily="49" charset="0"/>
                <a:cs typeface="Courier New" pitchFamily="49" charset="0"/>
              </a:rPr>
              <a:t>RandomHello.greetings</a:t>
            </a:r>
            <a:r>
              <a:rPr lang="en-US" sz="1814" b="1" dirty="0">
                <a:latin typeface="Courier New" pitchFamily="49" charset="0"/>
                <a:cs typeface="Courier New" pitchFamily="49" charset="0"/>
              </a:rPr>
              <a:t>) {</a:t>
            </a:r>
          </a:p>
          <a:p>
            <a:r>
              <a:rPr lang="en-US" sz="1814" b="1" dirty="0">
                <a:latin typeface="Courier New" pitchFamily="49" charset="0"/>
                <a:cs typeface="Courier New" pitchFamily="49" charset="0"/>
              </a:rPr>
              <a:t>    if (</a:t>
            </a:r>
            <a:r>
              <a:rPr lang="en-US" sz="1814" b="1" dirty="0" err="1">
                <a:latin typeface="Courier New" pitchFamily="49" charset="0"/>
                <a:cs typeface="Courier New" pitchFamily="49" charset="0"/>
              </a:rPr>
              <a:t>rg.equals</a:t>
            </a:r>
            <a:r>
              <a:rPr lang="en-US" sz="1814" b="1" dirty="0">
                <a:latin typeface="Courier New" pitchFamily="49" charset="0"/>
                <a:cs typeface="Courier New" pitchFamily="49" charset="0"/>
              </a:rPr>
              <a:t>(s)) {</a:t>
            </a:r>
          </a:p>
          <a:p>
            <a:r>
              <a:rPr lang="en-US" sz="1814" b="1" dirty="0">
                <a:latin typeface="Courier New" pitchFamily="49" charset="0"/>
                <a:cs typeface="Courier New" pitchFamily="49" charset="0"/>
              </a:rPr>
              <a:t>      </a:t>
            </a:r>
            <a:r>
              <a:rPr lang="en-US" sz="1814" b="1" dirty="0" err="1">
                <a:latin typeface="Courier New" pitchFamily="49" charset="0"/>
                <a:cs typeface="Courier New" pitchFamily="49" charset="0"/>
              </a:rPr>
              <a:t>assertTrue</a:t>
            </a:r>
            <a:r>
              <a:rPr lang="en-US" sz="1814" b="1" dirty="0">
                <a:latin typeface="Courier New" pitchFamily="49" charset="0"/>
                <a:cs typeface="Courier New" pitchFamily="49" charset="0"/>
              </a:rPr>
              <a:t>(true);</a:t>
            </a:r>
          </a:p>
          <a:p>
            <a:r>
              <a:rPr lang="en-US" sz="1814" b="1" dirty="0">
                <a:latin typeface="Courier New" pitchFamily="49" charset="0"/>
                <a:cs typeface="Courier New" pitchFamily="49" charset="0"/>
              </a:rPr>
              <a:t>      return;</a:t>
            </a:r>
          </a:p>
          <a:p>
            <a:r>
              <a:rPr lang="en-US" sz="1814" b="1" dirty="0">
                <a:latin typeface="Courier New" pitchFamily="49" charset="0"/>
                <a:cs typeface="Courier New" pitchFamily="49" charset="0"/>
              </a:rPr>
              <a:t>    }</a:t>
            </a:r>
          </a:p>
          <a:p>
            <a:r>
              <a:rPr lang="en-US" sz="1814" b="1" dirty="0">
                <a:latin typeface="Courier New" pitchFamily="49" charset="0"/>
                <a:cs typeface="Courier New" pitchFamily="49" charset="0"/>
              </a:rPr>
              <a:t>  }</a:t>
            </a:r>
          </a:p>
          <a:p>
            <a:r>
              <a:rPr lang="en-US" sz="1814" b="1" dirty="0">
                <a:latin typeface="Courier New" pitchFamily="49" charset="0"/>
                <a:cs typeface="Courier New" pitchFamily="49" charset="0"/>
              </a:rPr>
              <a:t>  fail("Returned greeting not in greetings array");</a:t>
            </a:r>
          </a:p>
          <a:p>
            <a:r>
              <a:rPr lang="en-US" sz="1814" b="1" dirty="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A JUnit test class</a:t>
            </a:r>
          </a:p>
        </p:txBody>
      </p:sp>
      <p:sp>
        <p:nvSpPr>
          <p:cNvPr id="24579" name="Rectangle 3"/>
          <p:cNvSpPr>
            <a:spLocks noGrp="1" noChangeArrowheads="1"/>
          </p:cNvSpPr>
          <p:nvPr>
            <p:ph idx="1"/>
          </p:nvPr>
        </p:nvSpPr>
        <p:spPr>
          <a:xfrm>
            <a:off x="614687" y="1600776"/>
            <a:ext cx="8149273" cy="3622467"/>
          </a:xfrm>
          <a:solidFill>
            <a:srgbClr val="FFFF00"/>
          </a:solidFill>
          <a:ln>
            <a:solidFill>
              <a:schemeClr val="tx1"/>
            </a:solidFill>
          </a:ln>
        </p:spPr>
        <p:txBody>
          <a:bodyPr>
            <a:spAutoFit/>
          </a:bodyPr>
          <a:lstStyle/>
          <a:p>
            <a:pPr marL="46065" indent="0">
              <a:buNone/>
              <a:defRPr/>
            </a:pPr>
            <a:r>
              <a:rPr lang="en-US" sz="1814" b="1" dirty="0">
                <a:latin typeface="Courier New" pitchFamily="49" charset="0"/>
                <a:cs typeface="Courier New" pitchFamily="49" charset="0"/>
              </a:rPr>
              <a:t>import </a:t>
            </a:r>
            <a:r>
              <a:rPr lang="en-US" sz="1814" b="1" dirty="0" err="1">
                <a:latin typeface="Courier New" pitchFamily="49" charset="0"/>
                <a:cs typeface="Courier New" pitchFamily="49" charset="0"/>
              </a:rPr>
              <a:t>org.junit</a:t>
            </a:r>
            <a:r>
              <a:rPr lang="en-US" sz="1814" b="1" dirty="0">
                <a:latin typeface="Courier New" pitchFamily="49" charset="0"/>
                <a:cs typeface="Courier New" pitchFamily="49" charset="0"/>
              </a:rPr>
              <a:t>.*; </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import static </a:t>
            </a:r>
            <a:r>
              <a:rPr lang="en-US" sz="1814" b="1" dirty="0" err="1">
                <a:latin typeface="Courier New" pitchFamily="49" charset="0"/>
                <a:cs typeface="Courier New" pitchFamily="49" charset="0"/>
              </a:rPr>
              <a:t>org.junit.Assert</a:t>
            </a:r>
            <a:r>
              <a:rPr lang="en-US" sz="1814" b="1" dirty="0">
                <a:latin typeface="Courier New" pitchFamily="49" charset="0"/>
                <a:cs typeface="Courier New" pitchFamily="49" charset="0"/>
              </a:rPr>
              <a:t>.*;</a:t>
            </a:r>
          </a:p>
          <a:p>
            <a:pPr marL="0" indent="0">
              <a:buNone/>
              <a:defRPr/>
            </a:pPr>
            <a:r>
              <a:rPr lang="en-US" sz="1814" b="1" dirty="0">
                <a:latin typeface="Courier New" pitchFamily="49" charset="0"/>
                <a:cs typeface="Courier New" pitchFamily="49" charset="0"/>
              </a:rPr>
              <a:t>public class </a:t>
            </a:r>
            <a:r>
              <a:rPr lang="en-US" sz="1814" b="1" dirty="0" err="1">
                <a:latin typeface="Courier New" pitchFamily="49" charset="0"/>
                <a:cs typeface="Courier New" pitchFamily="49" charset="0"/>
              </a:rPr>
              <a:t>RandomHelloTest</a:t>
            </a:r>
            <a:r>
              <a:rPr lang="en-US" sz="1814" b="1" dirty="0">
                <a:latin typeface="Courier New" pitchFamily="49" charset="0"/>
                <a:cs typeface="Courier New" pitchFamily="49" charset="0"/>
              </a:rPr>
              <a:t>() {</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  @Test</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  public void </a:t>
            </a:r>
            <a:r>
              <a:rPr lang="en-US" sz="1814" b="1" dirty="0" err="1">
                <a:latin typeface="Courier New" pitchFamily="49" charset="0"/>
                <a:cs typeface="Courier New" pitchFamily="49" charset="0"/>
              </a:rPr>
              <a:t>test_ReturnDefinedGreeting</a:t>
            </a:r>
            <a:r>
              <a:rPr lang="en-US" sz="1814" b="1" dirty="0">
                <a:latin typeface="Courier New" pitchFamily="49" charset="0"/>
                <a:cs typeface="Courier New" pitchFamily="49" charset="0"/>
              </a:rPr>
              <a:t>() {</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   …</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  }</a:t>
            </a:r>
          </a:p>
          <a:p>
            <a:pPr marL="0" indent="0">
              <a:buNone/>
              <a:defRPr/>
            </a:pPr>
            <a:r>
              <a:rPr lang="en-US" sz="1814" b="1" dirty="0">
                <a:latin typeface="Courier New" pitchFamily="49" charset="0"/>
                <a:cs typeface="Courier New" pitchFamily="49" charset="0"/>
              </a:rPr>
              <a:t>  @Test</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  public void </a:t>
            </a:r>
            <a:r>
              <a:rPr lang="en-US" sz="1814" b="1" dirty="0" err="1">
                <a:latin typeface="Courier New" pitchFamily="49" charset="0"/>
                <a:cs typeface="Courier New" pitchFamily="49" charset="0"/>
              </a:rPr>
              <a:t>test_EveryGreetingReturned</a:t>
            </a:r>
            <a:r>
              <a:rPr lang="en-US" sz="1814" b="1" dirty="0">
                <a:latin typeface="Courier New" pitchFamily="49" charset="0"/>
                <a:cs typeface="Courier New" pitchFamily="49" charset="0"/>
              </a:rPr>
              <a:t>() {</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    …</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  }</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  …</a:t>
            </a:r>
            <a:br>
              <a:rPr lang="en-US" sz="1814" b="1" dirty="0">
                <a:latin typeface="Courier New" pitchFamily="49" charset="0"/>
                <a:cs typeface="Courier New" pitchFamily="49" charset="0"/>
              </a:rPr>
            </a:br>
            <a:r>
              <a:rPr lang="en-US" sz="1814" b="1" dirty="0">
                <a:latin typeface="Courier New" pitchFamily="49" charset="0"/>
                <a:cs typeface="Courier New" pitchFamily="49" charset="0"/>
              </a:rPr>
              <a:t>}</a:t>
            </a:r>
          </a:p>
        </p:txBody>
      </p:sp>
      <p:sp>
        <p:nvSpPr>
          <p:cNvPr id="3" name="Slide Number Placeholder 2"/>
          <p:cNvSpPr>
            <a:spLocks noGrp="1"/>
          </p:cNvSpPr>
          <p:nvPr>
            <p:ph type="sldNum" sz="quarter" idx="12"/>
          </p:nvPr>
        </p:nvSpPr>
        <p:spPr/>
        <p:txBody>
          <a:bodyPr>
            <a:normAutofit/>
          </a:bodyPr>
          <a:lstStyle/>
          <a:p>
            <a:pPr>
              <a:defRPr/>
            </a:pPr>
            <a:fld id="{BEC8B735-CCE9-403B-8A57-789D73088567}" type="slidenum">
              <a:rPr lang="en-US"/>
              <a:pPr>
                <a:defRPr/>
              </a:pPr>
              <a:t>64</a:t>
            </a:fld>
            <a:endParaRPr lang="en-US"/>
          </a:p>
        </p:txBody>
      </p:sp>
      <p:sp>
        <p:nvSpPr>
          <p:cNvPr id="4" name="Oval Callout 3"/>
          <p:cNvSpPr/>
          <p:nvPr/>
        </p:nvSpPr>
        <p:spPr>
          <a:xfrm>
            <a:off x="5404058" y="40841"/>
            <a:ext cx="3359902" cy="2355471"/>
          </a:xfrm>
          <a:prstGeom prst="wedgeEllipseCallout">
            <a:avLst>
              <a:gd name="adj1" fmla="val -70252"/>
              <a:gd name="adj2" fmla="val 37234"/>
            </a:avLst>
          </a:prstGeom>
        </p:spPr>
        <p:style>
          <a:lnRef idx="2">
            <a:schemeClr val="dk1"/>
          </a:lnRef>
          <a:fillRef idx="1">
            <a:schemeClr val="lt1"/>
          </a:fillRef>
          <a:effectRef idx="0">
            <a:schemeClr val="dk1"/>
          </a:effectRef>
          <a:fontRef idx="minor">
            <a:schemeClr val="dk1"/>
          </a:fontRef>
        </p:style>
        <p:txBody>
          <a:bodyPr lIns="0" tIns="0" rIns="0" bIns="0" anchor="ctr">
            <a:spAutoFit/>
          </a:bodyPr>
          <a:lstStyle/>
          <a:p>
            <a:pPr algn="ctr">
              <a:defRPr/>
            </a:pPr>
            <a:r>
              <a:rPr lang="en-US" sz="1814" dirty="0">
                <a:solidFill>
                  <a:schemeClr val="tx1"/>
                </a:solidFill>
              </a:rPr>
              <a:t>Don’t forget that Eclipse can help you get the right </a:t>
            </a:r>
            <a:r>
              <a:rPr lang="en-US" sz="1814" b="1" dirty="0">
                <a:solidFill>
                  <a:srgbClr val="7F0055"/>
                </a:solidFill>
                <a:latin typeface="Consolas" pitchFamily="49" charset="0"/>
                <a:cs typeface="Consolas" pitchFamily="49" charset="0"/>
              </a:rPr>
              <a:t>import </a:t>
            </a:r>
            <a:r>
              <a:rPr lang="en-US" sz="1814" dirty="0">
                <a:solidFill>
                  <a:schemeClr val="tx1"/>
                </a:solidFill>
              </a:rPr>
              <a:t>statements – use Organize Imports</a:t>
            </a:r>
            <a:br>
              <a:rPr lang="en-US" sz="1814" dirty="0">
                <a:solidFill>
                  <a:schemeClr val="tx1"/>
                </a:solidFill>
              </a:rPr>
            </a:br>
            <a:r>
              <a:rPr lang="en-US" sz="1814" dirty="0">
                <a:solidFill>
                  <a:schemeClr val="tx1"/>
                </a:solidFill>
              </a:rPr>
              <a:t>(Ctrl-Shift-O)</a:t>
            </a:r>
          </a:p>
        </p:txBody>
      </p:sp>
      <p:sp>
        <p:nvSpPr>
          <p:cNvPr id="5" name="TextBox 4"/>
          <p:cNvSpPr txBox="1"/>
          <p:nvPr/>
        </p:nvSpPr>
        <p:spPr>
          <a:xfrm>
            <a:off x="2632931" y="4746186"/>
            <a:ext cx="4193937" cy="1096967"/>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310942" lvl="2" indent="-310942">
              <a:buFont typeface="Wingdings" pitchFamily="2" charset="2"/>
              <a:buChar char="q"/>
              <a:defRPr/>
            </a:pPr>
            <a:r>
              <a:rPr lang="en-US" sz="1632" dirty="0"/>
              <a:t>All </a:t>
            </a:r>
            <a:r>
              <a:rPr lang="en-US" sz="1632" b="1" dirty="0">
                <a:latin typeface="Courier New" pitchFamily="49" charset="0"/>
                <a:cs typeface="Courier New" pitchFamily="49" charset="0"/>
              </a:rPr>
              <a:t>@Test</a:t>
            </a:r>
            <a:r>
              <a:rPr lang="en-US" sz="1632" dirty="0"/>
              <a:t> methods run when the test class is run</a:t>
            </a:r>
          </a:p>
          <a:p>
            <a:pPr marL="310942" lvl="2" indent="-310942">
              <a:buFont typeface="Wingdings" pitchFamily="2" charset="2"/>
              <a:buChar char="q"/>
              <a:defRPr/>
            </a:pPr>
            <a:r>
              <a:rPr lang="en-US" sz="1632" dirty="0"/>
              <a:t>That is, a </a:t>
            </a:r>
            <a:r>
              <a:rPr lang="en-US" sz="1632" dirty="0" err="1"/>
              <a:t>JUnit</a:t>
            </a:r>
            <a:r>
              <a:rPr lang="en-US" sz="1632" dirty="0"/>
              <a:t> test class is a set of tests (methods) that share a (class) name</a:t>
            </a:r>
          </a:p>
        </p:txBody>
      </p:sp>
      <p:cxnSp>
        <p:nvCxnSpPr>
          <p:cNvPr id="10" name="Straight Arrow Connector 9"/>
          <p:cNvCxnSpPr>
            <a:stCxn id="5" idx="0"/>
          </p:cNvCxnSpPr>
          <p:nvPr/>
        </p:nvCxnSpPr>
        <p:spPr>
          <a:xfrm flipH="1" flipV="1">
            <a:off x="3047523" y="4374784"/>
            <a:ext cx="1682377" cy="37140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0"/>
          </p:cNvCxnSpPr>
          <p:nvPr/>
        </p:nvCxnSpPr>
        <p:spPr>
          <a:xfrm flipH="1" flipV="1">
            <a:off x="2905006" y="3131015"/>
            <a:ext cx="1824894" cy="161517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Có trả về một lời chào ngẫu nhiên?</a:t>
            </a:r>
          </a:p>
        </p:txBody>
      </p:sp>
      <p:sp>
        <p:nvSpPr>
          <p:cNvPr id="4" name="Slide Number Placeholder 3"/>
          <p:cNvSpPr>
            <a:spLocks noGrp="1"/>
          </p:cNvSpPr>
          <p:nvPr>
            <p:ph type="sldNum" sz="quarter" idx="12"/>
          </p:nvPr>
        </p:nvSpPr>
        <p:spPr/>
        <p:txBody>
          <a:bodyPr>
            <a:normAutofit/>
          </a:bodyPr>
          <a:lstStyle/>
          <a:p>
            <a:pPr>
              <a:defRPr/>
            </a:pPr>
            <a:fld id="{EE0F777B-B369-4A98-98BA-97191234C43B}" type="slidenum">
              <a:rPr lang="en-US" smtClean="0"/>
              <a:pPr>
                <a:defRPr/>
              </a:pPr>
              <a:t>65</a:t>
            </a:fld>
            <a:endParaRPr lang="en-US"/>
          </a:p>
        </p:txBody>
      </p:sp>
      <p:sp>
        <p:nvSpPr>
          <p:cNvPr id="23555" name="Rectangle 5"/>
          <p:cNvSpPr>
            <a:spLocks noChangeArrowheads="1"/>
          </p:cNvSpPr>
          <p:nvPr/>
        </p:nvSpPr>
        <p:spPr bwMode="auto">
          <a:xfrm>
            <a:off x="628650" y="1422957"/>
            <a:ext cx="7776431" cy="4362028"/>
          </a:xfrm>
          <a:prstGeom prst="rect">
            <a:avLst/>
          </a:prstGeom>
          <a:solidFill>
            <a:srgbClr val="FFFF00"/>
          </a:solidFill>
          <a:ln w="9525">
            <a:solidFill>
              <a:schemeClr val="tx1"/>
            </a:solidFill>
            <a:miter lim="800000"/>
            <a:headEnd/>
            <a:tailEnd/>
          </a:ln>
        </p:spPr>
        <p:txBody>
          <a:bodyPr wrap="square">
            <a:spAutoFit/>
          </a:bodyPr>
          <a:lstStyle/>
          <a:p>
            <a:r>
              <a:rPr lang="en-US" sz="1632" b="1" dirty="0">
                <a:latin typeface="Courier New" pitchFamily="49" charset="0"/>
                <a:cs typeface="Courier New" pitchFamily="49" charset="0"/>
              </a:rPr>
              <a:t>@Test</a:t>
            </a:r>
          </a:p>
          <a:p>
            <a:r>
              <a:rPr lang="en-US" sz="1632" b="1" dirty="0">
                <a:latin typeface="Courier New" pitchFamily="49" charset="0"/>
                <a:cs typeface="Courier New" pitchFamily="49" charset="0"/>
              </a:rPr>
              <a:t>public void </a:t>
            </a:r>
            <a:r>
              <a:rPr lang="en-US" sz="1632" b="1" dirty="0" err="1">
                <a:latin typeface="Courier New" pitchFamily="49" charset="0"/>
                <a:cs typeface="Courier New" pitchFamily="49" charset="0"/>
              </a:rPr>
              <a:t>testDoes_getGreetingNeverReturnSomeGreeting</a:t>
            </a:r>
            <a:r>
              <a:rPr lang="en-US" sz="1632" b="1" dirty="0">
                <a:latin typeface="Courier New" pitchFamily="49" charset="0"/>
                <a:cs typeface="Courier New" pitchFamily="49" charset="0"/>
              </a:rPr>
              <a:t>() {</a:t>
            </a:r>
          </a:p>
          <a:p>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int</a:t>
            </a: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greetingCount</a:t>
            </a:r>
            <a:r>
              <a:rPr lang="en-US" sz="1632" b="1" dirty="0">
                <a:latin typeface="Courier New" pitchFamily="49" charset="0"/>
                <a:cs typeface="Courier New" pitchFamily="49" charset="0"/>
              </a:rPr>
              <a:t> = </a:t>
            </a:r>
            <a:r>
              <a:rPr lang="en-US" sz="1632" b="1" dirty="0" err="1">
                <a:latin typeface="Courier New" pitchFamily="49" charset="0"/>
                <a:cs typeface="Courier New" pitchFamily="49" charset="0"/>
              </a:rPr>
              <a:t>RandomHello.greetings.length</a:t>
            </a:r>
            <a:r>
              <a:rPr lang="en-US" sz="1632" b="1" dirty="0">
                <a:latin typeface="Courier New" pitchFamily="49" charset="0"/>
                <a:cs typeface="Courier New" pitchFamily="49" charset="0"/>
              </a:rPr>
              <a:t>;</a:t>
            </a:r>
          </a:p>
          <a:p>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int</a:t>
            </a:r>
            <a:r>
              <a:rPr lang="en-US" sz="1632" b="1" dirty="0">
                <a:latin typeface="Courier New" pitchFamily="49" charset="0"/>
                <a:cs typeface="Courier New" pitchFamily="49" charset="0"/>
              </a:rPr>
              <a:t> count[] = new </a:t>
            </a:r>
            <a:r>
              <a:rPr lang="en-US" sz="1632" b="1" dirty="0" err="1">
                <a:latin typeface="Courier New" pitchFamily="49" charset="0"/>
                <a:cs typeface="Courier New" pitchFamily="49" charset="0"/>
              </a:rPr>
              <a:t>int</a:t>
            </a:r>
            <a:r>
              <a:rPr lang="en-US" sz="1632" b="1" dirty="0">
                <a:latin typeface="Courier New" pitchFamily="49" charset="0"/>
                <a:cs typeface="Courier New" pitchFamily="49" charset="0"/>
              </a:rPr>
              <a:t>[</a:t>
            </a:r>
            <a:r>
              <a:rPr lang="en-US" sz="1632" b="1" dirty="0" err="1">
                <a:latin typeface="Courier New" pitchFamily="49" charset="0"/>
                <a:cs typeface="Courier New" pitchFamily="49" charset="0"/>
              </a:rPr>
              <a:t>greetingCount</a:t>
            </a:r>
            <a:r>
              <a:rPr lang="en-US" sz="1632" b="1" dirty="0">
                <a:latin typeface="Courier New" pitchFamily="49" charset="0"/>
                <a:cs typeface="Courier New" pitchFamily="49" charset="0"/>
              </a:rPr>
              <a:t>];</a:t>
            </a:r>
          </a:p>
          <a:p>
            <a:r>
              <a:rPr lang="en-US" sz="1632" b="1" dirty="0">
                <a:latin typeface="Courier New" pitchFamily="49" charset="0"/>
                <a:cs typeface="Courier New" pitchFamily="49" charset="0"/>
              </a:rPr>
              <a:t>  for (</a:t>
            </a:r>
            <a:r>
              <a:rPr lang="en-US" sz="1632" b="1" dirty="0" err="1">
                <a:latin typeface="Courier New" pitchFamily="49" charset="0"/>
                <a:cs typeface="Courier New" pitchFamily="49" charset="0"/>
              </a:rPr>
              <a:t>int</a:t>
            </a:r>
            <a:r>
              <a:rPr lang="en-US" sz="1632" b="1" dirty="0">
                <a:latin typeface="Courier New" pitchFamily="49" charset="0"/>
                <a:cs typeface="Courier New" pitchFamily="49" charset="0"/>
              </a:rPr>
              <a:t> c = 0; c &lt; </a:t>
            </a:r>
            <a:r>
              <a:rPr lang="en-US" sz="1632" b="1" dirty="0" err="1">
                <a:latin typeface="Courier New" pitchFamily="49" charset="0"/>
                <a:cs typeface="Courier New" pitchFamily="49" charset="0"/>
              </a:rPr>
              <a:t>greetingCount</a:t>
            </a: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c++</a:t>
            </a:r>
            <a:r>
              <a:rPr lang="en-US" sz="1632" b="1" dirty="0">
                <a:latin typeface="Courier New" pitchFamily="49" charset="0"/>
                <a:cs typeface="Courier New" pitchFamily="49" charset="0"/>
              </a:rPr>
              <a:t>)</a:t>
            </a:r>
          </a:p>
          <a:p>
            <a:r>
              <a:rPr lang="en-US" sz="1632" b="1" dirty="0">
                <a:latin typeface="Courier New" pitchFamily="49" charset="0"/>
                <a:cs typeface="Courier New" pitchFamily="49" charset="0"/>
              </a:rPr>
              <a:t>    count[c] = 0;</a:t>
            </a:r>
          </a:p>
          <a:p>
            <a:r>
              <a:rPr lang="nn-NO" sz="1632" b="1" dirty="0">
                <a:latin typeface="Courier New" pitchFamily="49" charset="0"/>
                <a:cs typeface="Courier New" pitchFamily="49" charset="0"/>
              </a:rPr>
              <a:t>  for (int i = 1; i &lt; 100; i++) {</a:t>
            </a:r>
          </a:p>
          <a:p>
            <a:r>
              <a:rPr lang="en-US" sz="1632" b="1" dirty="0">
                <a:latin typeface="Courier New" pitchFamily="49" charset="0"/>
                <a:cs typeface="Courier New" pitchFamily="49" charset="0"/>
              </a:rPr>
              <a:t>    String </a:t>
            </a:r>
            <a:r>
              <a:rPr lang="en-US" sz="1632" b="1" dirty="0" err="1">
                <a:latin typeface="Courier New" pitchFamily="49" charset="0"/>
                <a:cs typeface="Courier New" pitchFamily="49" charset="0"/>
              </a:rPr>
              <a:t>rs</a:t>
            </a:r>
            <a:r>
              <a:rPr lang="en-US" sz="1632" b="1" dirty="0">
                <a:latin typeface="Courier New" pitchFamily="49" charset="0"/>
                <a:cs typeface="Courier New" pitchFamily="49" charset="0"/>
              </a:rPr>
              <a:t> = </a:t>
            </a:r>
            <a:r>
              <a:rPr lang="en-US" sz="1632" b="1" dirty="0" err="1">
                <a:latin typeface="Courier New" pitchFamily="49" charset="0"/>
                <a:cs typeface="Courier New" pitchFamily="49" charset="0"/>
              </a:rPr>
              <a:t>RandomHello.getGreeting</a:t>
            </a:r>
            <a:r>
              <a:rPr lang="en-US" sz="1632" b="1" dirty="0">
                <a:latin typeface="Courier New" pitchFamily="49" charset="0"/>
                <a:cs typeface="Courier New" pitchFamily="49" charset="0"/>
              </a:rPr>
              <a:t>();</a:t>
            </a:r>
          </a:p>
          <a:p>
            <a:r>
              <a:rPr lang="en-US" sz="1632" b="1" dirty="0">
                <a:latin typeface="Courier New" pitchFamily="49" charset="0"/>
                <a:cs typeface="Courier New" pitchFamily="49" charset="0"/>
              </a:rPr>
              <a:t>    for (</a:t>
            </a:r>
            <a:r>
              <a:rPr lang="en-US" sz="1632" b="1" dirty="0" err="1">
                <a:latin typeface="Courier New" pitchFamily="49" charset="0"/>
                <a:cs typeface="Courier New" pitchFamily="49" charset="0"/>
              </a:rPr>
              <a:t>int</a:t>
            </a:r>
            <a:r>
              <a:rPr lang="en-US" sz="1632" b="1" dirty="0">
                <a:latin typeface="Courier New" pitchFamily="49" charset="0"/>
                <a:cs typeface="Courier New" pitchFamily="49" charset="0"/>
              </a:rPr>
              <a:t> j = 0; j &lt; </a:t>
            </a:r>
            <a:r>
              <a:rPr lang="en-US" sz="1632" b="1" dirty="0" err="1">
                <a:latin typeface="Courier New" pitchFamily="49" charset="0"/>
                <a:cs typeface="Courier New" pitchFamily="49" charset="0"/>
              </a:rPr>
              <a:t>greetingCount</a:t>
            </a:r>
            <a:r>
              <a:rPr lang="en-US" sz="1632" b="1" dirty="0">
                <a:latin typeface="Courier New" pitchFamily="49" charset="0"/>
                <a:cs typeface="Courier New" pitchFamily="49" charset="0"/>
              </a:rPr>
              <a:t>; j++)</a:t>
            </a:r>
          </a:p>
          <a:p>
            <a:r>
              <a:rPr lang="en-US" sz="1632" b="1" dirty="0">
                <a:latin typeface="Courier New" pitchFamily="49" charset="0"/>
                <a:cs typeface="Courier New" pitchFamily="49" charset="0"/>
              </a:rPr>
              <a:t>      if (</a:t>
            </a:r>
            <a:r>
              <a:rPr lang="en-US" sz="1632" b="1" dirty="0" err="1">
                <a:latin typeface="Courier New" pitchFamily="49" charset="0"/>
                <a:cs typeface="Courier New" pitchFamily="49" charset="0"/>
              </a:rPr>
              <a:t>rs.equals</a:t>
            </a:r>
            <a:r>
              <a:rPr lang="en-US" sz="1632" b="1" dirty="0">
                <a:latin typeface="Courier New" pitchFamily="49" charset="0"/>
                <a:cs typeface="Courier New" pitchFamily="49" charset="0"/>
              </a:rPr>
              <a:t>(</a:t>
            </a:r>
            <a:r>
              <a:rPr lang="en-US" sz="1632" b="1" dirty="0" err="1">
                <a:latin typeface="Courier New" pitchFamily="49" charset="0"/>
                <a:cs typeface="Courier New" pitchFamily="49" charset="0"/>
              </a:rPr>
              <a:t>RandomHello.greetings</a:t>
            </a:r>
            <a:r>
              <a:rPr lang="en-US" sz="1632" b="1" dirty="0">
                <a:latin typeface="Courier New" pitchFamily="49" charset="0"/>
                <a:cs typeface="Courier New" pitchFamily="49" charset="0"/>
              </a:rPr>
              <a:t>[j]))</a:t>
            </a:r>
          </a:p>
          <a:p>
            <a:r>
              <a:rPr lang="en-US" sz="1632" b="1" dirty="0">
                <a:latin typeface="Courier New" pitchFamily="49" charset="0"/>
                <a:cs typeface="Courier New" pitchFamily="49" charset="0"/>
              </a:rPr>
              <a:t>        count[j]++;</a:t>
            </a:r>
          </a:p>
          <a:p>
            <a:r>
              <a:rPr lang="en-US" sz="1632" b="1" dirty="0">
                <a:latin typeface="Courier New" pitchFamily="49" charset="0"/>
                <a:cs typeface="Courier New" pitchFamily="49" charset="0"/>
              </a:rPr>
              <a:t>  }</a:t>
            </a:r>
          </a:p>
          <a:p>
            <a:r>
              <a:rPr lang="en-US" sz="1632" b="1" dirty="0">
                <a:latin typeface="Courier New" pitchFamily="49" charset="0"/>
                <a:cs typeface="Courier New" pitchFamily="49" charset="0"/>
              </a:rPr>
              <a:t>  for (</a:t>
            </a:r>
            <a:r>
              <a:rPr lang="en-US" sz="1632" b="1" dirty="0" err="1">
                <a:latin typeface="Courier New" pitchFamily="49" charset="0"/>
                <a:cs typeface="Courier New" pitchFamily="49" charset="0"/>
              </a:rPr>
              <a:t>int</a:t>
            </a:r>
            <a:r>
              <a:rPr lang="en-US" sz="1632" b="1" dirty="0">
                <a:latin typeface="Courier New" pitchFamily="49" charset="0"/>
                <a:cs typeface="Courier New" pitchFamily="49" charset="0"/>
              </a:rPr>
              <a:t> j = 0; j &lt; </a:t>
            </a:r>
            <a:r>
              <a:rPr lang="en-US" sz="1632" b="1" dirty="0" err="1">
                <a:latin typeface="Courier New" pitchFamily="49" charset="0"/>
                <a:cs typeface="Courier New" pitchFamily="49" charset="0"/>
              </a:rPr>
              <a:t>greetingCount</a:t>
            </a:r>
            <a:r>
              <a:rPr lang="en-US" sz="1632" b="1" dirty="0">
                <a:latin typeface="Courier New" pitchFamily="49" charset="0"/>
                <a:cs typeface="Courier New" pitchFamily="49" charset="0"/>
              </a:rPr>
              <a:t>; j++)</a:t>
            </a:r>
          </a:p>
          <a:p>
            <a:r>
              <a:rPr lang="en-US" sz="1632" b="1" dirty="0">
                <a:latin typeface="Courier New" pitchFamily="49" charset="0"/>
                <a:cs typeface="Courier New" pitchFamily="49" charset="0"/>
              </a:rPr>
              <a:t>    if (count[j] == 0)</a:t>
            </a:r>
          </a:p>
          <a:p>
            <a:r>
              <a:rPr lang="en-US" sz="1632" b="1" dirty="0">
                <a:latin typeface="Courier New" pitchFamily="49" charset="0"/>
                <a:cs typeface="Courier New" pitchFamily="49" charset="0"/>
              </a:rPr>
              <a:t>      fail(j+"</a:t>
            </a:r>
            <a:r>
              <a:rPr lang="en-US" sz="1632" b="1" dirty="0" err="1">
                <a:latin typeface="Courier New" pitchFamily="49" charset="0"/>
                <a:cs typeface="Courier New" pitchFamily="49" charset="0"/>
              </a:rPr>
              <a:t>th</a:t>
            </a:r>
            <a:r>
              <a:rPr lang="en-US" sz="1632" b="1" dirty="0">
                <a:latin typeface="Courier New" pitchFamily="49" charset="0"/>
                <a:cs typeface="Courier New" pitchFamily="49" charset="0"/>
              </a:rPr>
              <a:t> [0-4] greeting never returned");</a:t>
            </a:r>
          </a:p>
          <a:p>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assertTrue</a:t>
            </a:r>
            <a:r>
              <a:rPr lang="en-US" sz="1632" b="1" dirty="0">
                <a:latin typeface="Courier New" pitchFamily="49" charset="0"/>
                <a:cs typeface="Courier New" pitchFamily="49" charset="0"/>
              </a:rPr>
              <a:t>(true);</a:t>
            </a:r>
          </a:p>
          <a:p>
            <a:r>
              <a:rPr lang="en-US" sz="1632" b="1" dirty="0">
                <a:latin typeface="Courier New" pitchFamily="49" charset="0"/>
                <a:cs typeface="Courier New" pitchFamily="49" charset="0"/>
              </a:rPr>
              <a:t>}</a:t>
            </a:r>
          </a:p>
        </p:txBody>
      </p:sp>
      <p:sp>
        <p:nvSpPr>
          <p:cNvPr id="2" name="Rounded Rectangular Callout 1"/>
          <p:cNvSpPr/>
          <p:nvPr/>
        </p:nvSpPr>
        <p:spPr>
          <a:xfrm>
            <a:off x="7619089" y="2609123"/>
            <a:ext cx="1571985" cy="657911"/>
          </a:xfrm>
          <a:prstGeom prst="wedgeRoundRectCallout">
            <a:avLst>
              <a:gd name="adj1" fmla="val -222629"/>
              <a:gd name="adj2" fmla="val 17772"/>
              <a:gd name="adj3" fmla="val 16667"/>
            </a:avLst>
          </a:prstGeom>
        </p:spPr>
        <p:style>
          <a:lnRef idx="2">
            <a:schemeClr val="dk1"/>
          </a:lnRef>
          <a:fillRef idx="1">
            <a:schemeClr val="lt1"/>
          </a:fillRef>
          <a:effectRef idx="0">
            <a:schemeClr val="dk1"/>
          </a:effectRef>
          <a:fontRef idx="minor">
            <a:schemeClr val="dk1"/>
          </a:fontRef>
        </p:style>
        <p:txBody>
          <a:bodyPr anchor="ctr">
            <a:spAutoFit/>
          </a:bodyPr>
          <a:lstStyle/>
          <a:p>
            <a:pPr algn="ctr">
              <a:defRPr/>
            </a:pPr>
            <a:r>
              <a:rPr lang="en-US" sz="1632" b="1" dirty="0">
                <a:solidFill>
                  <a:schemeClr val="tx1"/>
                </a:solidFill>
              </a:rPr>
              <a:t>Run it 100 times</a:t>
            </a:r>
          </a:p>
        </p:txBody>
      </p:sp>
      <p:sp>
        <p:nvSpPr>
          <p:cNvPr id="6" name="Rounded Rectangular Callout 5"/>
          <p:cNvSpPr/>
          <p:nvPr/>
        </p:nvSpPr>
        <p:spPr>
          <a:xfrm>
            <a:off x="7161612" y="4290001"/>
            <a:ext cx="1957882" cy="1491544"/>
          </a:xfrm>
          <a:prstGeom prst="wedgeRoundRectCallout">
            <a:avLst>
              <a:gd name="adj1" fmla="val -223910"/>
              <a:gd name="adj2" fmla="val 4958"/>
              <a:gd name="adj3" fmla="val 16667"/>
            </a:avLst>
          </a:prstGeom>
        </p:spPr>
        <p:style>
          <a:lnRef idx="2">
            <a:schemeClr val="dk1"/>
          </a:lnRef>
          <a:fillRef idx="1">
            <a:schemeClr val="lt1"/>
          </a:fillRef>
          <a:effectRef idx="0">
            <a:schemeClr val="dk1"/>
          </a:effectRef>
          <a:fontRef idx="minor">
            <a:schemeClr val="dk1"/>
          </a:fontRef>
        </p:style>
        <p:txBody>
          <a:bodyPr wrap="square" anchor="ctr">
            <a:spAutoFit/>
          </a:bodyPr>
          <a:lstStyle/>
          <a:p>
            <a:pPr algn="ctr">
              <a:defRPr/>
            </a:pPr>
            <a:r>
              <a:rPr lang="en-US" sz="1632" b="1" dirty="0">
                <a:solidFill>
                  <a:schemeClr val="tx1"/>
                </a:solidFill>
              </a:rPr>
              <a:t>If even one greeting is never  returned, it’s unlikely to be random (</a:t>
            </a:r>
            <a:r>
              <a:rPr lang="en-US" sz="1632" b="1" dirty="0">
                <a:solidFill>
                  <a:schemeClr val="tx1"/>
                </a:solidFill>
                <a:sym typeface="Symbol" pitchFamily="18" charset="2"/>
              </a:rPr>
              <a:t></a:t>
            </a:r>
            <a:r>
              <a:rPr lang="en-US" sz="1632" b="1" dirty="0">
                <a:solidFill>
                  <a:schemeClr val="tx1"/>
                </a:solidFill>
                <a:ea typeface="Arial Unicode MS" pitchFamily="34" charset="-128"/>
                <a:cs typeface="Arial Unicode MS" pitchFamily="34" charset="-128"/>
              </a:rPr>
              <a:t>1-0.8</a:t>
            </a:r>
            <a:r>
              <a:rPr lang="en-US" sz="1632" b="1" baseline="30000" dirty="0">
                <a:solidFill>
                  <a:schemeClr val="tx1"/>
                </a:solidFill>
                <a:ea typeface="Arial Unicode MS" pitchFamily="34" charset="-128"/>
                <a:cs typeface="Arial Unicode MS" pitchFamily="34" charset="-128"/>
              </a:rPr>
              <a:t>100</a:t>
            </a:r>
            <a:r>
              <a:rPr lang="en-US" sz="1632" b="1" dirty="0">
                <a:solidFill>
                  <a:schemeClr val="tx1"/>
                </a:solidFill>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Còn về một nhà phát triển nhếch nhác?</a:t>
            </a:r>
          </a:p>
        </p:txBody>
      </p:sp>
      <p:sp>
        <p:nvSpPr>
          <p:cNvPr id="24579" name="Content Placeholder 8"/>
          <p:cNvSpPr>
            <a:spLocks noGrp="1"/>
          </p:cNvSpPr>
          <p:nvPr>
            <p:ph idx="1"/>
          </p:nvPr>
        </p:nvSpPr>
        <p:spPr>
          <a:xfrm>
            <a:off x="414589" y="1600776"/>
            <a:ext cx="8251481" cy="1306127"/>
          </a:xfrm>
          <a:ln>
            <a:solidFill>
              <a:schemeClr val="tx1"/>
            </a:solidFill>
            <a:miter lim="800000"/>
            <a:headEnd/>
            <a:tailEnd/>
          </a:ln>
        </p:spPr>
        <p:txBody>
          <a:bodyPr>
            <a:spAutoFit/>
          </a:bodyPr>
          <a:lstStyle/>
          <a:p>
            <a:pPr marL="0" indent="0">
              <a:buNone/>
            </a:pPr>
            <a:r>
              <a:rPr lang="en-US" sz="2176" b="1">
                <a:latin typeface="Courier New" pitchFamily="49" charset="0"/>
                <a:cs typeface="Courier New" pitchFamily="49" charset="0"/>
              </a:rPr>
              <a:t>if (randomGenerator.nextInt(2) == 0) {</a:t>
            </a:r>
            <a:br>
              <a:rPr lang="en-US" sz="2176" b="1">
                <a:latin typeface="Courier New" pitchFamily="49" charset="0"/>
                <a:cs typeface="Courier New" pitchFamily="49" charset="0"/>
              </a:rPr>
            </a:br>
            <a:r>
              <a:rPr lang="en-US" sz="2176" b="1">
                <a:latin typeface="Courier New" pitchFamily="49" charset="0"/>
                <a:cs typeface="Courier New" pitchFamily="49" charset="0"/>
              </a:rPr>
              <a:t>   return(greetings[0]);</a:t>
            </a:r>
            <a:br>
              <a:rPr lang="en-US" sz="2176" b="1">
                <a:latin typeface="Courier New" pitchFamily="49" charset="0"/>
                <a:cs typeface="Courier New" pitchFamily="49" charset="0"/>
              </a:rPr>
            </a:br>
            <a:r>
              <a:rPr lang="en-US" sz="2176" b="1">
                <a:latin typeface="Courier New" pitchFamily="49" charset="0"/>
                <a:cs typeface="Courier New" pitchFamily="49" charset="0"/>
              </a:rPr>
              <a:t>} else</a:t>
            </a:r>
            <a:br>
              <a:rPr lang="en-US" sz="2176" b="1">
                <a:latin typeface="Courier New" pitchFamily="49" charset="0"/>
                <a:cs typeface="Courier New" pitchFamily="49" charset="0"/>
              </a:rPr>
            </a:br>
            <a:r>
              <a:rPr lang="en-US" sz="2176" b="1">
                <a:latin typeface="Courier New" pitchFamily="49" charset="0"/>
                <a:cs typeface="Courier New" pitchFamily="49" charset="0"/>
              </a:rPr>
              <a:t>  return(greetings[randomGenerator.nextInt(5)]);</a:t>
            </a:r>
          </a:p>
        </p:txBody>
      </p:sp>
      <p:sp>
        <p:nvSpPr>
          <p:cNvPr id="3" name="Slide Number Placeholder 2"/>
          <p:cNvSpPr>
            <a:spLocks noGrp="1"/>
          </p:cNvSpPr>
          <p:nvPr>
            <p:ph type="sldNum" sz="quarter" idx="12"/>
          </p:nvPr>
        </p:nvSpPr>
        <p:spPr/>
        <p:txBody>
          <a:bodyPr>
            <a:normAutofit/>
          </a:bodyPr>
          <a:lstStyle/>
          <a:p>
            <a:pPr>
              <a:defRPr/>
            </a:pPr>
            <a:fld id="{1EB056D9-6AB8-4B59-91BB-14D864966182}" type="slidenum">
              <a:rPr lang="en-US"/>
              <a:pPr>
                <a:defRPr/>
              </a:pPr>
              <a:t>66</a:t>
            </a:fld>
            <a:endParaRPr lang="en-US"/>
          </a:p>
        </p:txBody>
      </p:sp>
      <p:sp>
        <p:nvSpPr>
          <p:cNvPr id="24580" name="Content Placeholder 2"/>
          <p:cNvSpPr txBox="1">
            <a:spLocks/>
          </p:cNvSpPr>
          <p:nvPr/>
        </p:nvSpPr>
        <p:spPr bwMode="auto">
          <a:xfrm>
            <a:off x="414589" y="3413166"/>
            <a:ext cx="8251481" cy="228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spAutoFit/>
          </a:bodyPr>
          <a:lstStyle>
            <a:lvl1pPr marL="352425" indent="-352425">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703"/>
              </a:spcBef>
              <a:buClr>
                <a:schemeClr val="accent2"/>
              </a:buClr>
              <a:buSzPct val="60000"/>
              <a:buFont typeface="Wingdings" pitchFamily="2" charset="2"/>
              <a:buChar char=""/>
            </a:pPr>
            <a:r>
              <a:rPr lang="vi-VN" sz="2176">
                <a:latin typeface="Calibri (Body)"/>
              </a:rPr>
              <a:t>Lật đồng xu và chọn một lời chào ngẫu nhiên hoặc một lời chào cụ thể</a:t>
            </a:r>
          </a:p>
          <a:p>
            <a:pPr>
              <a:spcBef>
                <a:spcPts val="703"/>
              </a:spcBef>
              <a:buClr>
                <a:schemeClr val="accent2"/>
              </a:buClr>
              <a:buSzPct val="60000"/>
              <a:buFont typeface="Wingdings" pitchFamily="2" charset="2"/>
              <a:buChar char=""/>
            </a:pPr>
            <a:r>
              <a:rPr lang="vi-VN" sz="2176">
                <a:latin typeface="Calibri (Body)"/>
              </a:rPr>
              <a:t>Trước đó "có phải là ngẫu nhiên không?" kiểm </a:t>
            </a:r>
            <a:r>
              <a:rPr lang="en-US" sz="2176">
                <a:latin typeface="Calibri (Body)"/>
              </a:rPr>
              <a:t>thử</a:t>
            </a:r>
            <a:r>
              <a:rPr lang="vi-VN" sz="2176">
                <a:latin typeface="Calibri (Body)"/>
              </a:rPr>
              <a:t> hầu như sẽ luôn vượt qua khi triển khai này</a:t>
            </a:r>
          </a:p>
          <a:p>
            <a:pPr>
              <a:spcBef>
                <a:spcPts val="703"/>
              </a:spcBef>
              <a:buClr>
                <a:schemeClr val="accent2"/>
              </a:buClr>
              <a:buSzPct val="60000"/>
              <a:buFont typeface="Wingdings" pitchFamily="2" charset="2"/>
              <a:buChar char=""/>
            </a:pPr>
            <a:r>
              <a:rPr lang="vi-VN" sz="2176">
                <a:latin typeface="Calibri (Body)"/>
              </a:rPr>
              <a:t>Nhưng nó không đáp ứng </a:t>
            </a:r>
            <a:r>
              <a:rPr lang="en-US" sz="2176">
                <a:latin typeface="Calibri (Body)"/>
              </a:rPr>
              <a:t>đặc tả</a:t>
            </a:r>
            <a:r>
              <a:rPr lang="vi-VN" sz="2176">
                <a:latin typeface="Calibri (Body)"/>
              </a:rPr>
              <a:t>, vì nó không phải là một lựa chọn ngẫu nhiên</a:t>
            </a:r>
            <a:endParaRPr lang="en-US" sz="2176">
              <a:latin typeface="Calibri (Body)"/>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Thay vì thế: </a:t>
            </a:r>
            <a:r>
              <a:rPr lang="vi-VN"/>
              <a:t>Sử dụng thống kê đơn giản</a:t>
            </a:r>
            <a:endParaRPr lang="en-US"/>
          </a:p>
        </p:txBody>
      </p:sp>
      <p:sp>
        <p:nvSpPr>
          <p:cNvPr id="3" name="Slide Number Placeholder 2"/>
          <p:cNvSpPr>
            <a:spLocks noGrp="1"/>
          </p:cNvSpPr>
          <p:nvPr>
            <p:ph type="sldNum" sz="quarter" idx="12"/>
          </p:nvPr>
        </p:nvSpPr>
        <p:spPr/>
        <p:txBody>
          <a:bodyPr>
            <a:normAutofit/>
          </a:bodyPr>
          <a:lstStyle/>
          <a:p>
            <a:pPr>
              <a:defRPr/>
            </a:pPr>
            <a:fld id="{83C14BBF-DEA4-4D9E-AEDA-765C5E157326}" type="slidenum">
              <a:rPr lang="en-US"/>
              <a:pPr>
                <a:defRPr/>
              </a:pPr>
              <a:t>67</a:t>
            </a:fld>
            <a:endParaRPr lang="en-US"/>
          </a:p>
        </p:txBody>
      </p:sp>
      <p:sp>
        <p:nvSpPr>
          <p:cNvPr id="25603" name="Rectangle 5"/>
          <p:cNvSpPr>
            <a:spLocks noChangeArrowheads="1"/>
          </p:cNvSpPr>
          <p:nvPr/>
        </p:nvSpPr>
        <p:spPr bwMode="auto">
          <a:xfrm>
            <a:off x="805804" y="1288991"/>
            <a:ext cx="7831134" cy="4280018"/>
          </a:xfrm>
          <a:prstGeom prst="rect">
            <a:avLst/>
          </a:prstGeom>
          <a:solidFill>
            <a:srgbClr val="FFFF00"/>
          </a:solidFill>
          <a:ln w="9525">
            <a:solidFill>
              <a:schemeClr val="tx1"/>
            </a:solidFill>
            <a:miter lim="800000"/>
            <a:headEnd/>
            <a:tailEnd/>
          </a:ln>
        </p:spPr>
        <p:txBody>
          <a:bodyPr>
            <a:spAutoFit/>
          </a:bodyPr>
          <a:lstStyle/>
          <a:p>
            <a:r>
              <a:rPr lang="en-US" sz="1814" b="1">
                <a:latin typeface="Courier New" pitchFamily="49" charset="0"/>
                <a:cs typeface="Courier New" pitchFamily="49" charset="0"/>
              </a:rPr>
              <a:t>@Test</a:t>
            </a:r>
          </a:p>
          <a:p>
            <a:r>
              <a:rPr lang="en-US" sz="1814" b="1">
                <a:latin typeface="Courier New" pitchFamily="49" charset="0"/>
                <a:cs typeface="Courier New" pitchFamily="49" charset="0"/>
              </a:rPr>
              <a:t>public void test_UniformGreetingDistribution() {</a:t>
            </a:r>
            <a:br>
              <a:rPr lang="en-US" sz="1814" b="1">
                <a:latin typeface="Courier New" pitchFamily="49" charset="0"/>
                <a:cs typeface="Courier New" pitchFamily="49" charset="0"/>
              </a:rPr>
            </a:br>
            <a:r>
              <a:rPr lang="en-US" sz="1814" b="1">
                <a:latin typeface="Courier New" pitchFamily="49" charset="0"/>
                <a:cs typeface="Courier New" pitchFamily="49" charset="0"/>
              </a:rPr>
              <a:t> // …count frequencies of messages returned, as in</a:t>
            </a:r>
            <a:br>
              <a:rPr lang="en-US" sz="1814" b="1">
                <a:latin typeface="Courier New" pitchFamily="49" charset="0"/>
                <a:cs typeface="Courier New" pitchFamily="49" charset="0"/>
              </a:rPr>
            </a:br>
            <a:r>
              <a:rPr lang="en-US" sz="1814" b="1">
                <a:latin typeface="Courier New" pitchFamily="49" charset="0"/>
                <a:cs typeface="Courier New" pitchFamily="49" charset="0"/>
              </a:rPr>
              <a:t> // …previous test (test_EveryGreetingReturned)</a:t>
            </a:r>
            <a:br>
              <a:rPr lang="en-US" sz="1814" b="1">
                <a:latin typeface="Courier New" pitchFamily="49" charset="0"/>
                <a:cs typeface="Courier New" pitchFamily="49" charset="0"/>
              </a:rPr>
            </a:br>
            <a:endParaRPr lang="en-US" sz="1814" b="1">
              <a:latin typeface="Courier New" pitchFamily="49" charset="0"/>
              <a:cs typeface="Courier New" pitchFamily="49" charset="0"/>
            </a:endParaRPr>
          </a:p>
          <a:p>
            <a:r>
              <a:rPr lang="en-US" sz="1814" b="1">
                <a:latin typeface="Courier New" pitchFamily="49" charset="0"/>
                <a:cs typeface="Courier New" pitchFamily="49" charset="0"/>
              </a:rPr>
              <a:t>  float chiSquared = 0f;</a:t>
            </a:r>
            <a:br>
              <a:rPr lang="en-US" sz="1814" b="1">
                <a:latin typeface="Courier New" pitchFamily="49" charset="0"/>
                <a:cs typeface="Courier New" pitchFamily="49" charset="0"/>
              </a:rPr>
            </a:br>
            <a:r>
              <a:rPr lang="en-US" sz="1814" b="1">
                <a:latin typeface="Courier New" pitchFamily="49" charset="0"/>
                <a:cs typeface="Courier New" pitchFamily="49" charset="0"/>
              </a:rPr>
              <a:t>  float expected = 20f;</a:t>
            </a:r>
          </a:p>
          <a:p>
            <a:r>
              <a:rPr lang="en-US" sz="1814" b="1">
                <a:latin typeface="Courier New" pitchFamily="49" charset="0"/>
                <a:cs typeface="Courier New" pitchFamily="49" charset="0"/>
              </a:rPr>
              <a:t>  for (int i = 0; i &lt; greetingCount; i++) </a:t>
            </a:r>
          </a:p>
          <a:p>
            <a:r>
              <a:rPr lang="en-US" sz="1814" b="1">
                <a:latin typeface="Courier New" pitchFamily="49" charset="0"/>
                <a:cs typeface="Courier New" pitchFamily="49" charset="0"/>
              </a:rPr>
              <a:t>    chiSquared = chiSquared +</a:t>
            </a:r>
            <a:br>
              <a:rPr lang="en-US" sz="1814" b="1">
                <a:latin typeface="Courier New" pitchFamily="49" charset="0"/>
                <a:cs typeface="Courier New" pitchFamily="49" charset="0"/>
              </a:rPr>
            </a:br>
            <a:r>
              <a:rPr lang="en-US" sz="1814" b="1">
                <a:latin typeface="Courier New" pitchFamily="49" charset="0"/>
                <a:cs typeface="Courier New" pitchFamily="49" charset="0"/>
              </a:rPr>
              <a:t>		((count[i]-expected)*</a:t>
            </a:r>
            <a:br>
              <a:rPr lang="en-US" sz="1814" b="1">
                <a:latin typeface="Courier New" pitchFamily="49" charset="0"/>
                <a:cs typeface="Courier New" pitchFamily="49" charset="0"/>
              </a:rPr>
            </a:br>
            <a:r>
              <a:rPr lang="en-US" sz="1814" b="1">
                <a:latin typeface="Courier New" pitchFamily="49" charset="0"/>
                <a:cs typeface="Courier New" pitchFamily="49" charset="0"/>
              </a:rPr>
              <a:t>             (count[i]-expected))</a:t>
            </a:r>
            <a:br>
              <a:rPr lang="en-US" sz="1814" b="1">
                <a:latin typeface="Courier New" pitchFamily="49" charset="0"/>
                <a:cs typeface="Courier New" pitchFamily="49" charset="0"/>
              </a:rPr>
            </a:br>
            <a:r>
              <a:rPr lang="en-US" sz="1814" b="1">
                <a:latin typeface="Courier New" pitchFamily="49" charset="0"/>
                <a:cs typeface="Courier New" pitchFamily="49" charset="0"/>
              </a:rPr>
              <a:t>                          /expected;</a:t>
            </a:r>
          </a:p>
          <a:p>
            <a:r>
              <a:rPr lang="en-US" sz="1814" b="1">
                <a:latin typeface="Courier New" pitchFamily="49" charset="0"/>
                <a:cs typeface="Courier New" pitchFamily="49" charset="0"/>
              </a:rPr>
              <a:t>  if (chiSquared &gt; 13.277) // df 4, pvalue .01</a:t>
            </a:r>
          </a:p>
          <a:p>
            <a:r>
              <a:rPr lang="en-US" sz="1814" b="1">
                <a:latin typeface="Courier New" pitchFamily="49" charset="0"/>
                <a:cs typeface="Courier New" pitchFamily="49" charset="0"/>
              </a:rPr>
              <a:t>    fail("Too much variance");</a:t>
            </a:r>
            <a:endParaRPr lang="en-US" sz="1814" b="1" u="sng">
              <a:latin typeface="Courier New" pitchFamily="49" charset="0"/>
              <a:cs typeface="Courier New" pitchFamily="49" charset="0"/>
            </a:endParaRPr>
          </a:p>
          <a:p>
            <a:r>
              <a:rPr lang="en-US" sz="1814" b="1">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A JUnit test suite</a:t>
            </a:r>
          </a:p>
        </p:txBody>
      </p:sp>
      <p:sp>
        <p:nvSpPr>
          <p:cNvPr id="26627" name="Rectangle 3"/>
          <p:cNvSpPr>
            <a:spLocks noGrp="1" noChangeArrowheads="1"/>
          </p:cNvSpPr>
          <p:nvPr>
            <p:ph idx="1"/>
          </p:nvPr>
        </p:nvSpPr>
        <p:spPr>
          <a:xfrm>
            <a:off x="286470" y="1600776"/>
            <a:ext cx="5106071" cy="4001993"/>
          </a:xfrm>
          <a:solidFill>
            <a:srgbClr val="FFFF00"/>
          </a:solidFill>
          <a:ln>
            <a:solidFill>
              <a:schemeClr val="tx1"/>
            </a:solidFill>
            <a:miter lim="800000"/>
            <a:headEnd/>
            <a:tailEnd/>
          </a:ln>
        </p:spPr>
        <p:txBody>
          <a:bodyPr>
            <a:spAutoFit/>
          </a:bodyPr>
          <a:lstStyle/>
          <a:p>
            <a:pPr marL="46065" indent="0">
              <a:buNone/>
            </a:pPr>
            <a:r>
              <a:rPr lang="en-US" sz="1814" b="1">
                <a:solidFill>
                  <a:srgbClr val="7F0055"/>
                </a:solidFill>
                <a:latin typeface="Courier New" pitchFamily="49" charset="0"/>
                <a:cs typeface="Courier New" pitchFamily="49" charset="0"/>
              </a:rPr>
              <a:t>import org.junit.runner.RunWith;</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import org.junit.runners.Suite;</a:t>
            </a:r>
          </a:p>
          <a:p>
            <a:pPr marL="46065" indent="0">
              <a:buNone/>
            </a:pPr>
            <a:endParaRPr lang="en-US" sz="1814" b="1">
              <a:solidFill>
                <a:srgbClr val="7F0055"/>
              </a:solidFill>
              <a:latin typeface="Courier New" pitchFamily="49" charset="0"/>
              <a:cs typeface="Courier New" pitchFamily="49" charset="0"/>
            </a:endParaRPr>
          </a:p>
          <a:p>
            <a:pPr marL="46065" indent="0">
              <a:buNone/>
            </a:pPr>
            <a:r>
              <a:rPr lang="en-US" sz="1814" b="1">
                <a:solidFill>
                  <a:srgbClr val="FF0000"/>
                </a:solidFill>
                <a:latin typeface="Courier New" pitchFamily="49" charset="0"/>
                <a:cs typeface="Courier New" pitchFamily="49" charset="0"/>
              </a:rPr>
              <a:t>@RunWith(Suite.class)</a:t>
            </a:r>
            <a:br>
              <a:rPr lang="en-US" sz="1814" b="1">
                <a:solidFill>
                  <a:srgbClr val="FF0000"/>
                </a:solidFill>
                <a:latin typeface="Courier New" pitchFamily="49" charset="0"/>
                <a:cs typeface="Courier New" pitchFamily="49" charset="0"/>
              </a:rPr>
            </a:br>
            <a:r>
              <a:rPr lang="en-US" sz="1814" b="1">
                <a:solidFill>
                  <a:srgbClr val="FF0000"/>
                </a:solidFill>
                <a:latin typeface="Courier New" pitchFamily="49" charset="0"/>
                <a:cs typeface="Courier New" pitchFamily="49" charset="0"/>
              </a:rPr>
              <a:t>@Suite.SuiteClasses(</a:t>
            </a:r>
            <a:r>
              <a:rPr lang="en-US" sz="1814" b="1">
                <a:solidFill>
                  <a:srgbClr val="7F0055"/>
                </a:solidFill>
                <a:latin typeface="Courier New" pitchFamily="49" charset="0"/>
                <a:cs typeface="Courier New" pitchFamily="49" charset="0"/>
              </a:rPr>
              <a:t>{</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  RandomHelloTest.class,</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  SleazyRandomHelloTest.class</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a:t>
            </a:r>
            <a:r>
              <a:rPr lang="en-US" sz="1814" b="1">
                <a:solidFill>
                  <a:srgbClr val="FF0000"/>
                </a:solidFill>
                <a:latin typeface="Courier New" pitchFamily="49" charset="0"/>
                <a:cs typeface="Courier New" pitchFamily="49" charset="0"/>
              </a:rPr>
              <a:t>)</a:t>
            </a:r>
          </a:p>
          <a:p>
            <a:pPr marL="46065" indent="0">
              <a:buNone/>
            </a:pPr>
            <a:r>
              <a:rPr lang="en-US" sz="1814" b="1">
                <a:solidFill>
                  <a:srgbClr val="7F0055"/>
                </a:solidFill>
                <a:latin typeface="Courier New" pitchFamily="49" charset="0"/>
                <a:cs typeface="Courier New" pitchFamily="49" charset="0"/>
              </a:rPr>
              <a:t>public class AllTests {</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  // this class remains completely</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  // empty, being used only as a</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  // holder for the above</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  // annotations</a:t>
            </a:r>
            <a:br>
              <a:rPr lang="en-US" sz="1814" b="1">
                <a:solidFill>
                  <a:srgbClr val="7F0055"/>
                </a:solidFill>
                <a:latin typeface="Courier New" pitchFamily="49" charset="0"/>
                <a:cs typeface="Courier New" pitchFamily="49" charset="0"/>
              </a:rPr>
            </a:br>
            <a:r>
              <a:rPr lang="en-US" sz="1814" b="1">
                <a:solidFill>
                  <a:srgbClr val="7F0055"/>
                </a:solidFill>
                <a:latin typeface="Courier New" pitchFamily="49" charset="0"/>
                <a:cs typeface="Courier New" pitchFamily="49" charset="0"/>
              </a:rPr>
              <a:t>}</a:t>
            </a:r>
            <a:endParaRPr lang="en-US" sz="1814" b="1">
              <a:latin typeface="Courier New" pitchFamily="49" charset="0"/>
              <a:cs typeface="Courier New" pitchFamily="49" charset="0"/>
            </a:endParaRPr>
          </a:p>
        </p:txBody>
      </p:sp>
      <p:sp>
        <p:nvSpPr>
          <p:cNvPr id="3" name="Slide Number Placeholder 2"/>
          <p:cNvSpPr>
            <a:spLocks noGrp="1"/>
          </p:cNvSpPr>
          <p:nvPr>
            <p:ph type="sldNum" sz="quarter" idx="12"/>
          </p:nvPr>
        </p:nvSpPr>
        <p:spPr/>
        <p:txBody>
          <a:bodyPr>
            <a:normAutofit/>
          </a:bodyPr>
          <a:lstStyle/>
          <a:p>
            <a:pPr>
              <a:defRPr/>
            </a:pPr>
            <a:fld id="{BEE2BF39-EB2E-47F3-BFEF-25906625FB8E}" type="slidenum">
              <a:rPr lang="en-US"/>
              <a:pPr>
                <a:defRPr/>
              </a:pPr>
              <a:t>68</a:t>
            </a:fld>
            <a:endParaRPr lang="en-US"/>
          </a:p>
        </p:txBody>
      </p:sp>
      <p:sp>
        <p:nvSpPr>
          <p:cNvPr id="5" name="TextBox 4"/>
          <p:cNvSpPr txBox="1"/>
          <p:nvPr/>
        </p:nvSpPr>
        <p:spPr>
          <a:xfrm>
            <a:off x="5535057" y="1684270"/>
            <a:ext cx="3460670" cy="3720634"/>
          </a:xfrm>
          <a:prstGeom prst="rect">
            <a:avLst/>
          </a:prstGeom>
          <a:noFill/>
          <a:ln>
            <a:solidFill>
              <a:schemeClr val="bg1">
                <a:lumMod val="65000"/>
              </a:schemeClr>
            </a:solidFill>
          </a:ln>
        </p:spPr>
        <p:txBody>
          <a:bodyPr>
            <a:spAutoFit/>
          </a:bodyPr>
          <a:lstStyle/>
          <a:p>
            <a:pPr marL="310942" lvl="2" indent="-310942">
              <a:buFont typeface="Wingdings" pitchFamily="2" charset="2"/>
              <a:buChar char="q"/>
              <a:defRPr/>
            </a:pPr>
            <a:r>
              <a:rPr lang="vi-VN" sz="1632">
                <a:latin typeface="Tw Cen MT" pitchFamily="34" charset="0"/>
              </a:rPr>
              <a:t>Xác định một bộ cho mỗi chương trình (hiện tại)</a:t>
            </a:r>
            <a:endParaRPr lang="en-US" sz="1632" dirty="0">
              <a:latin typeface="Tw Cen MT" pitchFamily="34" charset="0"/>
            </a:endParaRPr>
          </a:p>
          <a:p>
            <a:pPr marL="310942" lvl="2" indent="-310942">
              <a:buFont typeface="Wingdings" pitchFamily="2" charset="2"/>
              <a:buChar char="q"/>
              <a:defRPr/>
            </a:pPr>
            <a:r>
              <a:rPr lang="en-US" sz="1632" dirty="0">
                <a:latin typeface="Tw Cen MT" pitchFamily="34" charset="0"/>
              </a:rPr>
              <a:t>The </a:t>
            </a:r>
            <a:r>
              <a:rPr lang="en-US" sz="1632">
                <a:latin typeface="Tw Cen MT" pitchFamily="34" charset="0"/>
              </a:rPr>
              <a:t>suite cho phép nhiều lớp kiểm thử– </a:t>
            </a:r>
            <a:r>
              <a:rPr lang="en-US" sz="1632" dirty="0">
                <a:latin typeface="Tw Cen MT" pitchFamily="34" charset="0"/>
              </a:rPr>
              <a:t>each of which has its own set of </a:t>
            </a:r>
            <a:r>
              <a:rPr lang="en-US" sz="1814" b="1" dirty="0">
                <a:latin typeface="Courier New" pitchFamily="49" charset="0"/>
                <a:cs typeface="Courier New" pitchFamily="49" charset="0"/>
              </a:rPr>
              <a:t>@Test</a:t>
            </a:r>
            <a:r>
              <a:rPr lang="en-US" sz="1814" b="1" dirty="0">
                <a:cs typeface="Consolas" pitchFamily="49" charset="0"/>
              </a:rPr>
              <a:t> </a:t>
            </a:r>
            <a:r>
              <a:rPr lang="en-US" sz="1632" dirty="0">
                <a:latin typeface="Tw Cen MT" pitchFamily="34" charset="0"/>
              </a:rPr>
              <a:t>methods – to be defined and run together</a:t>
            </a:r>
          </a:p>
          <a:p>
            <a:pPr marL="310942" lvl="2" indent="-310942">
              <a:buFont typeface="Wingdings" pitchFamily="2" charset="2"/>
              <a:buChar char="q"/>
              <a:defRPr/>
            </a:pPr>
            <a:r>
              <a:rPr lang="en-US" sz="1632" dirty="0">
                <a:latin typeface="Tw Cen MT" pitchFamily="34" charset="0"/>
              </a:rPr>
              <a:t>Add </a:t>
            </a:r>
            <a:r>
              <a:rPr lang="en-US" sz="1814" b="1" dirty="0" err="1">
                <a:latin typeface="Courier New" pitchFamily="49" charset="0"/>
                <a:cs typeface="Courier New" pitchFamily="49" charset="0"/>
              </a:rPr>
              <a:t>tc.class</a:t>
            </a:r>
            <a:r>
              <a:rPr lang="en-US" sz="1632" dirty="0">
                <a:latin typeface="Tw Cen MT" pitchFamily="34" charset="0"/>
              </a:rPr>
              <a:t> to the </a:t>
            </a:r>
            <a:r>
              <a:rPr lang="en-US" sz="1814" b="1" dirty="0">
                <a:latin typeface="Consolas" pitchFamily="49" charset="0"/>
                <a:cs typeface="Consolas" pitchFamily="49" charset="0"/>
              </a:rPr>
              <a:t>@</a:t>
            </a:r>
            <a:r>
              <a:rPr lang="en-US" sz="1814" b="1" dirty="0" err="1">
                <a:latin typeface="Courier New" pitchFamily="49" charset="0"/>
                <a:cs typeface="Courier New" pitchFamily="49" charset="0"/>
              </a:rPr>
              <a:t>Suite.SuiteClasses</a:t>
            </a:r>
            <a:r>
              <a:rPr lang="en-US" sz="1814" b="1" dirty="0">
                <a:latin typeface="Consolas" pitchFamily="49" charset="0"/>
                <a:cs typeface="Consolas" pitchFamily="49" charset="0"/>
              </a:rPr>
              <a:t> </a:t>
            </a:r>
            <a:r>
              <a:rPr lang="en-US" sz="1632" dirty="0">
                <a:latin typeface="Tw Cen MT" pitchFamily="34" charset="0"/>
              </a:rPr>
              <a:t>annotation if you add a new test class named </a:t>
            </a:r>
            <a:r>
              <a:rPr lang="en-US" sz="1814" b="1" dirty="0" err="1">
                <a:latin typeface="Courier New" pitchFamily="49" charset="0"/>
                <a:cs typeface="Courier New" pitchFamily="49" charset="0"/>
              </a:rPr>
              <a:t>tc</a:t>
            </a:r>
            <a:endParaRPr lang="en-US" sz="1814" b="1" dirty="0">
              <a:latin typeface="Courier New" pitchFamily="49" charset="0"/>
              <a:cs typeface="Courier New" pitchFamily="49" charset="0"/>
            </a:endParaRPr>
          </a:p>
          <a:p>
            <a:pPr marL="310942" lvl="2" indent="-310942">
              <a:buFont typeface="Wingdings" pitchFamily="2" charset="2"/>
              <a:buChar char="q"/>
              <a:defRPr/>
            </a:pPr>
            <a:r>
              <a:rPr lang="vi-VN" sz="1632">
                <a:latin typeface="Tw Cen MT" pitchFamily="34" charset="0"/>
              </a:rPr>
              <a:t>Vì vậy, bộ </a:t>
            </a:r>
            <a:r>
              <a:rPr lang="en-US" sz="1632">
                <a:latin typeface="Tw Cen MT" pitchFamily="34" charset="0"/>
              </a:rPr>
              <a:t>kiểm </a:t>
            </a:r>
            <a:r>
              <a:rPr lang="vi-VN" sz="1632">
                <a:latin typeface="Tw Cen MT" pitchFamily="34" charset="0"/>
              </a:rPr>
              <a:t>thử JUnit là một tập hợp các lớp </a:t>
            </a:r>
            <a:r>
              <a:rPr lang="en-US" sz="1632">
                <a:latin typeface="Tw Cen MT" pitchFamily="34" charset="0"/>
              </a:rPr>
              <a:t>kiểm </a:t>
            </a:r>
            <a:r>
              <a:rPr lang="vi-VN" sz="1632">
                <a:latin typeface="Tw Cen MT" pitchFamily="34" charset="0"/>
              </a:rPr>
              <a:t>thử (khiến nó trở thành một tập hợp các phương </a:t>
            </a:r>
            <a:r>
              <a:rPr lang="en-US" sz="1632">
                <a:latin typeface="Tw Cen MT" pitchFamily="34" charset="0"/>
              </a:rPr>
              <a:t>thức kiểm</a:t>
            </a:r>
            <a:r>
              <a:rPr lang="vi-VN" sz="1632">
                <a:latin typeface="Tw Cen MT" pitchFamily="34" charset="0"/>
              </a:rPr>
              <a:t> thử)</a:t>
            </a:r>
            <a:endParaRPr lang="en-US" sz="1632" dirty="0"/>
          </a:p>
        </p:txBody>
      </p:sp>
      <p:cxnSp>
        <p:nvCxnSpPr>
          <p:cNvPr id="16" name="Straight Arrow Connector 15"/>
          <p:cNvCxnSpPr/>
          <p:nvPr/>
        </p:nvCxnSpPr>
        <p:spPr>
          <a:xfrm flipH="1" flipV="1">
            <a:off x="4249542" y="3702514"/>
            <a:ext cx="1485612" cy="50096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Các phương thức JUnit assertion</a:t>
            </a:r>
          </a:p>
        </p:txBody>
      </p:sp>
      <p:sp>
        <p:nvSpPr>
          <p:cNvPr id="27651" name="Rectangle 3"/>
          <p:cNvSpPr>
            <a:spLocks noGrp="1" noChangeArrowheads="1"/>
          </p:cNvSpPr>
          <p:nvPr>
            <p:ph idx="1"/>
          </p:nvPr>
        </p:nvSpPr>
        <p:spPr>
          <a:xfrm>
            <a:off x="499954" y="4391427"/>
            <a:ext cx="8398307" cy="1649491"/>
          </a:xfrm>
        </p:spPr>
        <p:txBody>
          <a:bodyPr wrap="square">
            <a:spAutoFit/>
          </a:bodyPr>
          <a:lstStyle/>
          <a:p>
            <a:pPr>
              <a:spcBef>
                <a:spcPts val="0"/>
              </a:spcBef>
            </a:pPr>
            <a:r>
              <a:rPr lang="en-US" sz="2176"/>
              <a:t>Có thể thêm thông báo lỗi : </a:t>
            </a:r>
            <a:r>
              <a:rPr lang="en-US" sz="1632" b="1">
                <a:latin typeface="Courier New" pitchFamily="49" charset="0"/>
                <a:cs typeface="Courier New" pitchFamily="49" charset="0"/>
              </a:rPr>
              <a:t>assertNull(“Ptr isn’t null", value)</a:t>
            </a:r>
          </a:p>
          <a:p>
            <a:pPr>
              <a:spcBef>
                <a:spcPts val="0"/>
              </a:spcBef>
            </a:pPr>
            <a:r>
              <a:rPr lang="en-US" sz="1814" b="1">
                <a:latin typeface="Courier New" pitchFamily="49" charset="0"/>
                <a:cs typeface="Courier New" pitchFamily="49" charset="0"/>
              </a:rPr>
              <a:t>expected</a:t>
            </a:r>
            <a:r>
              <a:rPr lang="en-US" sz="2539"/>
              <a:t> </a:t>
            </a:r>
            <a:r>
              <a:rPr lang="en-US" sz="2176"/>
              <a:t>là giá trị tiên tri– hãy nhớ đây là tham số đầu tiên (ngoài cùng bên trái)</a:t>
            </a:r>
          </a:p>
          <a:p>
            <a:pPr>
              <a:spcBef>
                <a:spcPts val="0"/>
              </a:spcBef>
            </a:pPr>
            <a:r>
              <a:rPr lang="vi-VN" sz="2176">
                <a:latin typeface="Calibri (Body)"/>
              </a:rPr>
              <a:t>Bảng trên chỉ mô tả khi nào thất bại - điều gì xảy ra nếu một khẳng định thành công? Bài kiểm tra có vượt qua không?</a:t>
            </a:r>
            <a:endParaRPr lang="en-US" sz="2176">
              <a:latin typeface="Calibri (Body)"/>
            </a:endParaRPr>
          </a:p>
        </p:txBody>
      </p:sp>
      <p:sp>
        <p:nvSpPr>
          <p:cNvPr id="3" name="Slide Number Placeholder 2"/>
          <p:cNvSpPr>
            <a:spLocks noGrp="1"/>
          </p:cNvSpPr>
          <p:nvPr>
            <p:ph type="sldNum" sz="quarter" idx="12"/>
          </p:nvPr>
        </p:nvSpPr>
        <p:spPr/>
        <p:txBody>
          <a:bodyPr>
            <a:normAutofit/>
          </a:bodyPr>
          <a:lstStyle/>
          <a:p>
            <a:pPr>
              <a:defRPr/>
            </a:pPr>
            <a:fld id="{FE493439-BA83-4014-8209-946A3F03BB46}" type="slidenum">
              <a:rPr lang="en-US"/>
              <a:pPr>
                <a:defRPr/>
              </a:pPr>
              <a:t>69</a:t>
            </a:fld>
            <a:endParaRPr lang="en-US"/>
          </a:p>
        </p:txBody>
      </p:sp>
      <p:graphicFrame>
        <p:nvGraphicFramePr>
          <p:cNvPr id="522244" name="Group 4"/>
          <p:cNvGraphicFramePr>
            <a:graphicFrameLocks noGrp="1"/>
          </p:cNvGraphicFramePr>
          <p:nvPr>
            <p:extLst>
              <p:ext uri="{D42A27DB-BD31-4B8C-83A1-F6EECF244321}">
                <p14:modId xmlns:p14="http://schemas.microsoft.com/office/powerpoint/2010/main" val="796135763"/>
              </p:ext>
            </p:extLst>
          </p:nvPr>
        </p:nvGraphicFramePr>
        <p:xfrm>
          <a:off x="733161" y="1103502"/>
          <a:ext cx="7782189" cy="3201550"/>
        </p:xfrm>
        <a:graphic>
          <a:graphicData uri="http://schemas.openxmlformats.org/drawingml/2006/table">
            <a:tbl>
              <a:tblPr/>
              <a:tblGrid>
                <a:gridCol w="3774888">
                  <a:extLst>
                    <a:ext uri="{9D8B030D-6E8A-4147-A177-3AD203B41FA5}">
                      <a16:colId xmlns:a16="http://schemas.microsoft.com/office/drawing/2014/main" xmlns="" val="20000"/>
                    </a:ext>
                  </a:extLst>
                </a:gridCol>
                <a:gridCol w="4007301">
                  <a:extLst>
                    <a:ext uri="{9D8B030D-6E8A-4147-A177-3AD203B41FA5}">
                      <a16:colId xmlns:a16="http://schemas.microsoft.com/office/drawing/2014/main" xmlns="" val="20001"/>
                    </a:ext>
                  </a:extLst>
                </a:gridCol>
              </a:tblGrid>
              <a:tr h="478486">
                <a:tc gridSpan="2">
                  <a:txBody>
                    <a:bodyPr/>
                    <a:lstStyle/>
                    <a:p>
                      <a:pPr marL="0" marR="0" lvl="0" indent="0" algn="ctr" defTabSz="914400" rtl="0" eaLnBrk="0" fontAlgn="base" latinLnBrk="0" hangingPunct="0">
                        <a:lnSpc>
                          <a:spcPct val="100000"/>
                        </a:lnSpc>
                        <a:spcBef>
                          <a:spcPct val="0"/>
                        </a:spcBef>
                        <a:spcAft>
                          <a:spcPct val="0"/>
                        </a:spcAft>
                        <a:buClr>
                          <a:srgbClr val="39275B"/>
                        </a:buClr>
                        <a:buSzPct val="100000"/>
                        <a:buFontTx/>
                        <a:buNone/>
                        <a:tabLst/>
                      </a:pPr>
                      <a:r>
                        <a:rPr kumimoji="0" lang="en-US" sz="2500" b="0" i="0" u="none" strike="noStrike" cap="none" normalizeH="0" baseline="0">
                          <a:ln>
                            <a:noFill/>
                          </a:ln>
                          <a:solidFill>
                            <a:srgbClr val="262626"/>
                          </a:solidFill>
                          <a:effectLst/>
                          <a:latin typeface="+mn-lt"/>
                          <a:cs typeface="Times New Roman" pitchFamily="18" charset="0"/>
                        </a:rPr>
                        <a:t>…khiến kiểm thử hiện tại không thành công…</a:t>
                      </a:r>
                      <a:endParaRPr kumimoji="0" lang="en-US" sz="2500" b="0" i="0" u="none" strike="noStrike" cap="none" normalizeH="0" baseline="0" dirty="0">
                        <a:ln>
                          <a:noFill/>
                        </a:ln>
                        <a:solidFill>
                          <a:srgbClr val="262626"/>
                        </a:solidFill>
                        <a:effectLst/>
                        <a:latin typeface="+mn-lt"/>
                        <a:cs typeface="Times New Roman" pitchFamily="18" charset="0"/>
                      </a:endParaRP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endParaRPr kumimoji="0" lang="en-US" sz="2000" b="0" i="0" u="none" strike="noStrike" cap="none" normalizeH="0" baseline="0" dirty="0">
                        <a:ln>
                          <a:noFill/>
                        </a:ln>
                        <a:solidFill>
                          <a:srgbClr val="262626"/>
                        </a:solidFill>
                        <a:effectLst/>
                        <a:latin typeface="+mn-lt"/>
                        <a:cs typeface="Times New Roman" pitchFamily="18" charset="0"/>
                      </a:endParaRPr>
                    </a:p>
                  </a:txBody>
                  <a:tcPr marL="100767" marR="100767" marT="50415" marB="504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0383">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fail()</a:t>
                      </a:r>
                      <a:endParaRPr kumimoji="0" lang="en-US" sz="2200" b="1" i="0" u="none" strike="noStrike" cap="none" normalizeH="0" baseline="0" dirty="0">
                        <a:ln>
                          <a:noFill/>
                        </a:ln>
                        <a:solidFill>
                          <a:srgbClr val="262626"/>
                        </a:solidFill>
                        <a:effectLst/>
                        <a:latin typeface="Courier New" pitchFamily="49" charset="0"/>
                        <a:cs typeface="Courier New" pitchFamily="49" charset="0"/>
                      </a:endParaRP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immediately</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40383">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err="1">
                          <a:ln>
                            <a:noFill/>
                          </a:ln>
                          <a:solidFill>
                            <a:srgbClr val="262626"/>
                          </a:solidFill>
                          <a:effectLst/>
                          <a:latin typeface="Courier New" pitchFamily="49" charset="0"/>
                          <a:cs typeface="Courier New" pitchFamily="49" charset="0"/>
                        </a:rPr>
                        <a:t>assertTrue</a:t>
                      </a:r>
                      <a:r>
                        <a:rPr kumimoji="0" lang="en-US" sz="1500" b="1" i="0" u="none" strike="noStrike" cap="none" normalizeH="0" baseline="0" dirty="0">
                          <a:ln>
                            <a:noFill/>
                          </a:ln>
                          <a:solidFill>
                            <a:srgbClr val="262626"/>
                          </a:solidFill>
                          <a:effectLst/>
                          <a:latin typeface="Courier New" pitchFamily="49" charset="0"/>
                          <a:cs typeface="Courier New" pitchFamily="49" charset="0"/>
                        </a:rPr>
                        <a:t>(</a:t>
                      </a:r>
                      <a:r>
                        <a:rPr kumimoji="0" lang="en-US" sz="1500" b="1" i="0" u="none" strike="noStrike" cap="none" normalizeH="0" baseline="0" dirty="0" err="1">
                          <a:ln>
                            <a:noFill/>
                          </a:ln>
                          <a:solidFill>
                            <a:srgbClr val="262626"/>
                          </a:solidFill>
                          <a:effectLst/>
                          <a:latin typeface="Courier New" pitchFamily="49" charset="0"/>
                          <a:cs typeface="Courier New" pitchFamily="49" charset="0"/>
                        </a:rPr>
                        <a:t>tst</a:t>
                      </a:r>
                      <a:r>
                        <a:rPr kumimoji="0" lang="en-US" sz="1500" b="1" i="0" u="none" strike="noStrike" cap="none" normalizeH="0" baseline="0" dirty="0">
                          <a:ln>
                            <a:noFill/>
                          </a:ln>
                          <a:solidFill>
                            <a:srgbClr val="262626"/>
                          </a:solidFill>
                          <a:effectLst/>
                          <a:latin typeface="Courier New" pitchFamily="49" charset="0"/>
                          <a:cs typeface="Courier New" pitchFamily="49" charset="0"/>
                        </a:rPr>
                        <a:t>)</a:t>
                      </a:r>
                      <a:endParaRPr kumimoji="0" lang="en-US" sz="2200" b="1" i="0" u="none" strike="noStrike" cap="none" normalizeH="0" baseline="0" dirty="0">
                        <a:ln>
                          <a:noFill/>
                        </a:ln>
                        <a:solidFill>
                          <a:srgbClr val="262626"/>
                        </a:solidFill>
                        <a:effectLst/>
                        <a:latin typeface="Courier New" pitchFamily="49" charset="0"/>
                        <a:cs typeface="Courier New" pitchFamily="49" charset="0"/>
                      </a:endParaRP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if </a:t>
                      </a:r>
                      <a:r>
                        <a:rPr kumimoji="0" lang="en-US" sz="1500" b="1" i="0" u="none" strike="noStrike" kern="1200" cap="none" normalizeH="0" baseline="0" dirty="0" err="1">
                          <a:ln>
                            <a:noFill/>
                          </a:ln>
                          <a:solidFill>
                            <a:srgbClr val="262626"/>
                          </a:solidFill>
                          <a:effectLst/>
                          <a:latin typeface="Courier New" pitchFamily="49" charset="0"/>
                          <a:ea typeface="+mn-ea"/>
                          <a:cs typeface="Courier New" pitchFamily="49" charset="0"/>
                        </a:rPr>
                        <a:t>tst</a:t>
                      </a:r>
                      <a:r>
                        <a:rPr kumimoji="0" lang="en-US" sz="1500" b="1" i="0" u="none" strike="noStrike" cap="none" normalizeH="0" baseline="0" dirty="0">
                          <a:ln>
                            <a:noFill/>
                          </a:ln>
                          <a:solidFill>
                            <a:srgbClr val="262626"/>
                          </a:solidFill>
                          <a:effectLst/>
                          <a:latin typeface="Courier New" pitchFamily="49" charset="0"/>
                          <a:cs typeface="Courier New" pitchFamily="49" charset="0"/>
                        </a:rPr>
                        <a:t> is false</a:t>
                      </a:r>
                      <a:endParaRPr kumimoji="0" lang="en-US" sz="2200" b="1" i="0" u="none" strike="noStrike" cap="none" normalizeH="0" baseline="0" dirty="0">
                        <a:ln>
                          <a:noFill/>
                        </a:ln>
                        <a:solidFill>
                          <a:srgbClr val="262626"/>
                        </a:solidFill>
                        <a:effectLst/>
                        <a:latin typeface="Courier New" pitchFamily="49" charset="0"/>
                        <a:cs typeface="Courier New" pitchFamily="49" charset="0"/>
                      </a:endParaRP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40383">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err="1">
                          <a:ln>
                            <a:noFill/>
                          </a:ln>
                          <a:solidFill>
                            <a:srgbClr val="262626"/>
                          </a:solidFill>
                          <a:effectLst/>
                          <a:latin typeface="Courier New" pitchFamily="49" charset="0"/>
                          <a:cs typeface="Courier New" pitchFamily="49" charset="0"/>
                        </a:rPr>
                        <a:t>assertFalse</a:t>
                      </a:r>
                      <a:r>
                        <a:rPr kumimoji="0" lang="en-US" sz="1500" b="1" i="0" u="none" strike="noStrike" cap="none" normalizeH="0" baseline="0" dirty="0">
                          <a:ln>
                            <a:noFill/>
                          </a:ln>
                          <a:solidFill>
                            <a:srgbClr val="262626"/>
                          </a:solidFill>
                          <a:effectLst/>
                          <a:latin typeface="Courier New" pitchFamily="49" charset="0"/>
                          <a:cs typeface="Courier New" pitchFamily="49" charset="0"/>
                        </a:rPr>
                        <a:t>(</a:t>
                      </a:r>
                      <a:r>
                        <a:rPr kumimoji="0" lang="en-US" sz="1500" b="1" i="0" u="none" strike="noStrike" cap="none" normalizeH="0" baseline="0" dirty="0" err="1">
                          <a:ln>
                            <a:noFill/>
                          </a:ln>
                          <a:solidFill>
                            <a:srgbClr val="262626"/>
                          </a:solidFill>
                          <a:effectLst/>
                          <a:latin typeface="Courier New" pitchFamily="49" charset="0"/>
                          <a:cs typeface="Courier New" pitchFamily="49" charset="0"/>
                        </a:rPr>
                        <a:t>tst</a:t>
                      </a:r>
                      <a:r>
                        <a:rPr kumimoji="0" lang="en-US" sz="1500" b="1" i="0" u="none" strike="noStrike" cap="none" normalizeH="0" baseline="0" dirty="0">
                          <a:ln>
                            <a:noFill/>
                          </a:ln>
                          <a:solidFill>
                            <a:srgbClr val="262626"/>
                          </a:solidFill>
                          <a:effectLst/>
                          <a:latin typeface="Courier New" pitchFamily="49" charset="0"/>
                          <a:cs typeface="Courier New" pitchFamily="49" charset="0"/>
                        </a:rPr>
                        <a:t>)</a:t>
                      </a:r>
                      <a:endParaRPr kumimoji="0" lang="en-US" sz="2200" b="1" i="0" u="none" strike="noStrike" cap="none" normalizeH="0" baseline="0" dirty="0">
                        <a:ln>
                          <a:noFill/>
                        </a:ln>
                        <a:solidFill>
                          <a:srgbClr val="262626"/>
                        </a:solidFill>
                        <a:effectLst/>
                        <a:latin typeface="Courier New" pitchFamily="49" charset="0"/>
                        <a:cs typeface="Courier New" pitchFamily="49" charset="0"/>
                      </a:endParaRP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if </a:t>
                      </a:r>
                      <a:r>
                        <a:rPr kumimoji="0" lang="en-US" sz="1500" b="1" i="0" u="none" strike="noStrike" kern="1200" cap="none" normalizeH="0" baseline="0" dirty="0">
                          <a:ln>
                            <a:noFill/>
                          </a:ln>
                          <a:solidFill>
                            <a:srgbClr val="262626"/>
                          </a:solidFill>
                          <a:effectLst/>
                          <a:latin typeface="Courier New" pitchFamily="49" charset="0"/>
                          <a:ea typeface="+mn-ea"/>
                          <a:cs typeface="Courier New" pitchFamily="49" charset="0"/>
                        </a:rPr>
                        <a:t>test</a:t>
                      </a:r>
                      <a:r>
                        <a:rPr kumimoji="0" lang="en-US" sz="1500" b="1" i="0" u="none" strike="noStrike" cap="none" normalizeH="0" baseline="0" dirty="0">
                          <a:ln>
                            <a:noFill/>
                          </a:ln>
                          <a:solidFill>
                            <a:srgbClr val="262626"/>
                          </a:solidFill>
                          <a:effectLst/>
                          <a:latin typeface="Courier New" pitchFamily="49" charset="0"/>
                          <a:cs typeface="Courier New" pitchFamily="49" charset="0"/>
                        </a:rPr>
                        <a:t> is true</a:t>
                      </a:r>
                      <a:endParaRPr kumimoji="0" lang="en-US" sz="2200" b="1" i="0" u="none" strike="noStrike" cap="none" normalizeH="0" baseline="0" dirty="0">
                        <a:ln>
                          <a:noFill/>
                        </a:ln>
                        <a:solidFill>
                          <a:srgbClr val="262626"/>
                        </a:solidFill>
                        <a:effectLst/>
                        <a:latin typeface="Courier New" pitchFamily="49" charset="0"/>
                        <a:cs typeface="Courier New" pitchFamily="49" charset="0"/>
                      </a:endParaRP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40383">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err="1">
                          <a:ln>
                            <a:noFill/>
                          </a:ln>
                          <a:solidFill>
                            <a:srgbClr val="262626"/>
                          </a:solidFill>
                          <a:effectLst/>
                          <a:latin typeface="Courier New" pitchFamily="49" charset="0"/>
                          <a:cs typeface="Courier New" pitchFamily="49" charset="0"/>
                        </a:rPr>
                        <a:t>assertEquals</a:t>
                      </a:r>
                      <a:r>
                        <a:rPr kumimoji="0" lang="en-US" sz="1500" b="1" i="0" u="none" strike="noStrike" cap="none" normalizeH="0" baseline="0" dirty="0">
                          <a:ln>
                            <a:noFill/>
                          </a:ln>
                          <a:solidFill>
                            <a:srgbClr val="262626"/>
                          </a:solidFill>
                          <a:effectLst/>
                          <a:latin typeface="Courier New" pitchFamily="49" charset="0"/>
                          <a:cs typeface="Courier New" pitchFamily="49" charset="0"/>
                        </a:rPr>
                        <a:t>(expected, actual)</a:t>
                      </a:r>
                      <a:endParaRPr kumimoji="0" lang="en-US" sz="2200" b="1" i="0" u="none" strike="noStrike" cap="none" normalizeH="0" baseline="0" dirty="0">
                        <a:ln>
                          <a:noFill/>
                        </a:ln>
                        <a:solidFill>
                          <a:srgbClr val="262626"/>
                        </a:solidFill>
                        <a:effectLst/>
                        <a:latin typeface="Courier New" pitchFamily="49" charset="0"/>
                        <a:cs typeface="Courier New" pitchFamily="49" charset="0"/>
                      </a:endParaRP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if expected does not equal actual</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40383">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err="1">
                          <a:ln>
                            <a:noFill/>
                          </a:ln>
                          <a:solidFill>
                            <a:srgbClr val="262626"/>
                          </a:solidFill>
                          <a:effectLst/>
                          <a:latin typeface="Courier New" pitchFamily="49" charset="0"/>
                          <a:cs typeface="Courier New" pitchFamily="49" charset="0"/>
                        </a:rPr>
                        <a:t>assertSame</a:t>
                      </a:r>
                      <a:r>
                        <a:rPr kumimoji="0" lang="en-US" sz="1500" b="1" i="0" u="none" strike="noStrike" cap="none" normalizeH="0" baseline="0" dirty="0">
                          <a:ln>
                            <a:noFill/>
                          </a:ln>
                          <a:solidFill>
                            <a:srgbClr val="262626"/>
                          </a:solidFill>
                          <a:effectLst/>
                          <a:latin typeface="Courier New" pitchFamily="49" charset="0"/>
                          <a:cs typeface="Courier New" pitchFamily="49" charset="0"/>
                        </a:rPr>
                        <a:t>(expected, actual)</a:t>
                      </a:r>
                      <a:endParaRPr kumimoji="0" lang="en-US" sz="2200" b="1" i="0" u="none" strike="noStrike" cap="none" normalizeH="0" baseline="0" dirty="0">
                        <a:ln>
                          <a:noFill/>
                        </a:ln>
                        <a:solidFill>
                          <a:srgbClr val="262626"/>
                        </a:solidFill>
                        <a:effectLst/>
                        <a:latin typeface="Courier New" pitchFamily="49" charset="0"/>
                        <a:cs typeface="Courier New" pitchFamily="49" charset="0"/>
                      </a:endParaRP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if expected != actual</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40383">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err="1">
                          <a:ln>
                            <a:noFill/>
                          </a:ln>
                          <a:solidFill>
                            <a:srgbClr val="262626"/>
                          </a:solidFill>
                          <a:effectLst/>
                          <a:latin typeface="Courier New" pitchFamily="49" charset="0"/>
                          <a:cs typeface="Courier New" pitchFamily="49" charset="0"/>
                        </a:rPr>
                        <a:t>assertNotSame</a:t>
                      </a:r>
                      <a:r>
                        <a:rPr kumimoji="0" lang="en-US" sz="1500" b="1" i="0" u="none" strike="noStrike" cap="none" normalizeH="0" baseline="0" dirty="0">
                          <a:ln>
                            <a:noFill/>
                          </a:ln>
                          <a:solidFill>
                            <a:srgbClr val="262626"/>
                          </a:solidFill>
                          <a:effectLst/>
                          <a:latin typeface="Courier New" pitchFamily="49" charset="0"/>
                          <a:cs typeface="Courier New" pitchFamily="49" charset="0"/>
                        </a:rPr>
                        <a:t>(expected, actual)</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if oracle == actual</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40383">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err="1">
                          <a:ln>
                            <a:noFill/>
                          </a:ln>
                          <a:solidFill>
                            <a:srgbClr val="262626"/>
                          </a:solidFill>
                          <a:effectLst/>
                          <a:latin typeface="Courier New" pitchFamily="49" charset="0"/>
                          <a:cs typeface="Courier New" pitchFamily="49" charset="0"/>
                        </a:rPr>
                        <a:t>assertNull</a:t>
                      </a:r>
                      <a:r>
                        <a:rPr kumimoji="0" lang="en-US" sz="1500" b="1" i="0" u="none" strike="noStrike" cap="none" normalizeH="0" baseline="0" dirty="0">
                          <a:ln>
                            <a:noFill/>
                          </a:ln>
                          <a:solidFill>
                            <a:srgbClr val="262626"/>
                          </a:solidFill>
                          <a:effectLst/>
                          <a:latin typeface="Courier New" pitchFamily="49" charset="0"/>
                          <a:cs typeface="Courier New" pitchFamily="49" charset="0"/>
                        </a:rPr>
                        <a:t>(value)</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if value is not null</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40383">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err="1">
                          <a:ln>
                            <a:noFill/>
                          </a:ln>
                          <a:solidFill>
                            <a:srgbClr val="262626"/>
                          </a:solidFill>
                          <a:effectLst/>
                          <a:latin typeface="Courier New" pitchFamily="49" charset="0"/>
                          <a:cs typeface="Courier New" pitchFamily="49" charset="0"/>
                        </a:rPr>
                        <a:t>assertNotNull</a:t>
                      </a:r>
                      <a:r>
                        <a:rPr kumimoji="0" lang="en-US" sz="1500" b="1" i="0" u="none" strike="noStrike" cap="none" normalizeH="0" baseline="0" dirty="0">
                          <a:ln>
                            <a:noFill/>
                          </a:ln>
                          <a:solidFill>
                            <a:srgbClr val="262626"/>
                          </a:solidFill>
                          <a:effectLst/>
                          <a:latin typeface="Courier New" pitchFamily="49" charset="0"/>
                          <a:cs typeface="Courier New" pitchFamily="49" charset="0"/>
                        </a:rPr>
                        <a:t>(value)</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39275B"/>
                        </a:buClr>
                        <a:buSzPct val="100000"/>
                        <a:buFontTx/>
                        <a:buNone/>
                        <a:tabLst/>
                      </a:pPr>
                      <a:r>
                        <a:rPr kumimoji="0" lang="en-US" sz="1500" b="1" i="0" u="none" strike="noStrike" cap="none" normalizeH="0" baseline="0" dirty="0">
                          <a:ln>
                            <a:noFill/>
                          </a:ln>
                          <a:solidFill>
                            <a:srgbClr val="262626"/>
                          </a:solidFill>
                          <a:effectLst/>
                          <a:latin typeface="Courier New" pitchFamily="49" charset="0"/>
                          <a:cs typeface="Courier New" pitchFamily="49" charset="0"/>
                        </a:rPr>
                        <a:t>if value is null</a:t>
                      </a:r>
                    </a:p>
                  </a:txBody>
                  <a:tcPr marL="91376" marR="91376" marT="45743" marB="4574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2994" name="Rectangle 2">
            <a:extLst>
              <a:ext uri="{FF2B5EF4-FFF2-40B4-BE49-F238E27FC236}">
                <a16:creationId xmlns:a16="http://schemas.microsoft.com/office/drawing/2014/main" xmlns="" id="{9B9D225E-98C5-A147-BD9C-3A35AFDC3B4C}"/>
              </a:ext>
            </a:extLst>
          </p:cNvPr>
          <p:cNvSpPr>
            <a:spLocks noGrp="1" noChangeArrowheads="1"/>
          </p:cNvSpPr>
          <p:nvPr>
            <p:ph type="title" idx="4294967295"/>
          </p:nvPr>
        </p:nvSpPr>
        <p:spPr>
          <a:xfrm>
            <a:off x="1004888" y="188913"/>
            <a:ext cx="8139112" cy="1079500"/>
          </a:xfrm>
        </p:spPr>
        <p:txBody>
          <a:bodyPr/>
          <a:lstStyle/>
          <a:p>
            <a:pPr eaLnBrk="1" fontAlgn="auto" hangingPunct="1">
              <a:spcAft>
                <a:spcPts val="0"/>
              </a:spcAft>
              <a:defRPr/>
            </a:pPr>
            <a:r>
              <a:rPr lang="en-US" sz="4600">
                <a:ea typeface="+mj-ea"/>
                <a:cs typeface="Arial" charset="0"/>
              </a:rPr>
              <a:t>Nội dung</a:t>
            </a:r>
          </a:p>
        </p:txBody>
      </p:sp>
      <p:sp>
        <p:nvSpPr>
          <p:cNvPr id="19458" name="Rectangle 3">
            <a:extLst>
              <a:ext uri="{FF2B5EF4-FFF2-40B4-BE49-F238E27FC236}">
                <a16:creationId xmlns:a16="http://schemas.microsoft.com/office/drawing/2014/main" xmlns="" id="{52FBC744-1E74-1B49-AC22-057F6FFFFD39}"/>
              </a:ext>
            </a:extLst>
          </p:cNvPr>
          <p:cNvSpPr>
            <a:spLocks noGrp="1"/>
          </p:cNvSpPr>
          <p:nvPr>
            <p:ph type="body" idx="4294967295"/>
          </p:nvPr>
        </p:nvSpPr>
        <p:spPr>
          <a:xfrm>
            <a:off x="684213" y="1628775"/>
            <a:ext cx="8459787" cy="4606925"/>
          </a:xfrm>
        </p:spPr>
        <p:txBody>
          <a:bodyPr/>
          <a:lstStyle/>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Tổng quan về kiểm thử</a:t>
            </a:r>
          </a:p>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Kiểm thử đơn vị</a:t>
            </a:r>
          </a:p>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Kiểm thử tích hợp</a:t>
            </a:r>
          </a:p>
        </p:txBody>
      </p:sp>
      <p:sp>
        <p:nvSpPr>
          <p:cNvPr id="19459" name="Rectangle 4">
            <a:extLst>
              <a:ext uri="{FF2B5EF4-FFF2-40B4-BE49-F238E27FC236}">
                <a16:creationId xmlns:a16="http://schemas.microsoft.com/office/drawing/2014/main" xmlns="" id="{30AA1D91-D6A4-E348-8B90-C30D204301A3}"/>
              </a:ext>
            </a:extLst>
          </p:cNvPr>
          <p:cNvSpPr>
            <a:spLocks noChangeArrowheads="1"/>
          </p:cNvSpPr>
          <p:nvPr/>
        </p:nvSpPr>
        <p:spPr bwMode="auto">
          <a:xfrm>
            <a:off x="681038" y="2118624"/>
            <a:ext cx="7778749"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9460" name="AutoShape 5">
            <a:extLst>
              <a:ext uri="{FF2B5EF4-FFF2-40B4-BE49-F238E27FC236}">
                <a16:creationId xmlns:a16="http://schemas.microsoft.com/office/drawing/2014/main" xmlns="" id="{3C8B554A-4F10-AC4B-AC25-A75278C0403D}"/>
              </a:ext>
            </a:extLst>
          </p:cNvPr>
          <p:cNvSpPr>
            <a:spLocks noChangeArrowheads="1"/>
          </p:cNvSpPr>
          <p:nvPr/>
        </p:nvSpPr>
        <p:spPr bwMode="auto">
          <a:xfrm>
            <a:off x="250825" y="2276407"/>
            <a:ext cx="360363"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99079CFB-95D6-45B4-B15A-71FD5C50563B}"/>
              </a:ext>
            </a:extLst>
          </p:cNvPr>
          <p:cNvSpPr>
            <a:spLocks noGrp="1"/>
          </p:cNvSpPr>
          <p:nvPr>
            <p:ph type="sldNum" sz="quarter" idx="12"/>
          </p:nvPr>
        </p:nvSpPr>
        <p:spPr/>
        <p:txBody>
          <a:bodyPr/>
          <a:lstStyle/>
          <a:p>
            <a:fld id="{11F88B7E-86B8-4862-842E-2DB840C1EC76}" type="slidenum">
              <a:rPr lang="zh-CN" altLang="en-US" smtClean="0"/>
              <a:t>7</a:t>
            </a:fld>
            <a:endParaRPr lang="zh-CN" altLang="en-US"/>
          </a:p>
        </p:txBody>
      </p:sp>
    </p:spTree>
    <p:extLst>
      <p:ext uri="{BB962C8B-B14F-4D97-AF65-F5344CB8AC3E}">
        <p14:creationId xmlns:p14="http://schemas.microsoft.com/office/powerpoint/2010/main" val="798361391"/>
      </p:ext>
    </p:extLst>
  </p:cSld>
  <p:clrMapOvr>
    <a:masterClrMapping/>
  </p:clrMapOvr>
  <p:transition advClick="0"/>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txBox="1">
            <a:spLocks noChangeArrowheads="1"/>
          </p:cNvSpPr>
          <p:nvPr/>
        </p:nvSpPr>
        <p:spPr bwMode="auto">
          <a:xfrm>
            <a:off x="498083" y="4393287"/>
            <a:ext cx="8147834" cy="1723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spAutoFit/>
          </a:bodyPr>
          <a:lstStyle>
            <a:lvl1pPr marL="352425" indent="-352425">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654050" indent="-352425">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ts val="703"/>
              </a:spcBef>
              <a:buClr>
                <a:schemeClr val="accent2"/>
              </a:buClr>
              <a:buSzPct val="60000"/>
              <a:buFont typeface="Wingdings" pitchFamily="2" charset="2"/>
              <a:buChar char=""/>
            </a:pPr>
            <a:r>
              <a:rPr lang="en-US" sz="2176">
                <a:latin typeface="+mn-lt"/>
              </a:rPr>
              <a:t>Khái niệm cấp cao: kiểm tra hành vi kết hợp</a:t>
            </a:r>
          </a:p>
          <a:p>
            <a:pPr lvl="2">
              <a:spcBef>
                <a:spcPts val="703"/>
              </a:spcBef>
              <a:buClr>
                <a:schemeClr val="accent2"/>
              </a:buClr>
              <a:buSzPct val="60000"/>
              <a:buFont typeface="Wingdings" pitchFamily="2" charset="2"/>
              <a:buChar char=""/>
            </a:pPr>
            <a:r>
              <a:rPr lang="en-US" sz="1814">
                <a:solidFill>
                  <a:srgbClr val="404040"/>
                </a:solidFill>
                <a:latin typeface="+mn-lt"/>
              </a:rPr>
              <a:t>Có thể </a:t>
            </a:r>
            <a:r>
              <a:rPr lang="en-US" sz="1814" b="1">
                <a:solidFill>
                  <a:srgbClr val="404040"/>
                </a:solidFill>
                <a:latin typeface="+mn-lt"/>
              </a:rPr>
              <a:t>add</a:t>
            </a:r>
            <a:r>
              <a:rPr lang="en-US" sz="1814">
                <a:solidFill>
                  <a:srgbClr val="404040"/>
                </a:solidFill>
                <a:latin typeface="+mn-lt"/>
              </a:rPr>
              <a:t> </a:t>
            </a:r>
            <a:r>
              <a:rPr lang="vi-VN" sz="1814">
                <a:solidFill>
                  <a:srgbClr val="404040"/>
                </a:solidFill>
                <a:latin typeface="+mn-lt"/>
              </a:rPr>
              <a:t>hoạt động khi được gọi một lần, nhưng không hoạt động khi được gọi hai lần</a:t>
            </a:r>
            <a:endParaRPr lang="en-US" sz="1814">
              <a:solidFill>
                <a:srgbClr val="404040"/>
              </a:solidFill>
              <a:latin typeface="+mn-lt"/>
            </a:endParaRPr>
          </a:p>
          <a:p>
            <a:pPr lvl="2">
              <a:spcBef>
                <a:spcPts val="703"/>
              </a:spcBef>
              <a:buClr>
                <a:schemeClr val="accent2"/>
              </a:buClr>
              <a:buSzPct val="60000"/>
              <a:buFont typeface="Wingdings" pitchFamily="2" charset="2"/>
              <a:buChar char=""/>
            </a:pPr>
            <a:r>
              <a:rPr lang="en-US" sz="1814">
                <a:solidFill>
                  <a:srgbClr val="404040"/>
                </a:solidFill>
                <a:latin typeface="+mn-lt"/>
              </a:rPr>
              <a:t>Có thể  </a:t>
            </a:r>
            <a:r>
              <a:rPr lang="en-US" sz="1814" b="1">
                <a:solidFill>
                  <a:srgbClr val="404040"/>
                </a:solidFill>
                <a:latin typeface="+mn-lt"/>
              </a:rPr>
              <a:t>add</a:t>
            </a:r>
            <a:r>
              <a:rPr lang="en-US" sz="1814">
                <a:solidFill>
                  <a:srgbClr val="404040"/>
                </a:solidFill>
                <a:latin typeface="+mn-lt"/>
              </a:rPr>
              <a:t> </a:t>
            </a:r>
            <a:r>
              <a:rPr lang="vi-VN" sz="1814">
                <a:solidFill>
                  <a:srgbClr val="404040"/>
                </a:solidFill>
                <a:latin typeface="+mn-lt"/>
              </a:rPr>
              <a:t>tự hoạt động</a:t>
            </a:r>
            <a:r>
              <a:rPr lang="en-US" sz="1814">
                <a:solidFill>
                  <a:srgbClr val="404040"/>
                </a:solidFill>
                <a:latin typeface="+mn-lt"/>
              </a:rPr>
              <a:t>,</a:t>
            </a:r>
            <a:r>
              <a:rPr lang="vi-VN" sz="1814">
                <a:solidFill>
                  <a:srgbClr val="404040"/>
                </a:solidFill>
                <a:latin typeface="+mn-lt"/>
              </a:rPr>
              <a:t> nhưng </a:t>
            </a:r>
            <a:r>
              <a:rPr lang="en-US" sz="1814">
                <a:solidFill>
                  <a:srgbClr val="404040"/>
                </a:solidFill>
                <a:latin typeface="+mn-lt"/>
              </a:rPr>
              <a:t>thất bại </a:t>
            </a:r>
            <a:r>
              <a:rPr lang="vi-VN" sz="1814">
                <a:solidFill>
                  <a:srgbClr val="404040"/>
                </a:solidFill>
                <a:latin typeface="+mn-lt"/>
              </a:rPr>
              <a:t>(hoặc gây ra lỗi) sau khi gọi</a:t>
            </a:r>
            <a:r>
              <a:rPr lang="en-US" sz="1814">
                <a:solidFill>
                  <a:srgbClr val="404040"/>
                </a:solidFill>
                <a:latin typeface="+mn-lt"/>
              </a:rPr>
              <a:t> </a:t>
            </a:r>
            <a:r>
              <a:rPr lang="en-US" sz="1814" b="1">
                <a:solidFill>
                  <a:srgbClr val="404040"/>
                </a:solidFill>
                <a:latin typeface="+mn-lt"/>
              </a:rPr>
              <a:t>remove</a:t>
            </a:r>
          </a:p>
        </p:txBody>
      </p:sp>
      <p:sp>
        <p:nvSpPr>
          <p:cNvPr id="28675" name="Rectangle 2"/>
          <p:cNvSpPr>
            <a:spLocks noGrp="1" noChangeArrowheads="1"/>
          </p:cNvSpPr>
          <p:nvPr>
            <p:ph type="title"/>
          </p:nvPr>
        </p:nvSpPr>
        <p:spPr/>
        <p:txBody>
          <a:bodyPr/>
          <a:lstStyle/>
          <a:p>
            <a:r>
              <a:rPr lang="en-US" sz="3990">
                <a:latin typeface="Courier New" pitchFamily="49" charset="0"/>
                <a:cs typeface="Courier New" pitchFamily="49" charset="0"/>
              </a:rPr>
              <a:t>ArrayIntList</a:t>
            </a:r>
            <a:r>
              <a:rPr lang="en-US"/>
              <a:t>: các ví dụ kiểm thử</a:t>
            </a:r>
          </a:p>
        </p:txBody>
      </p:sp>
      <p:sp>
        <p:nvSpPr>
          <p:cNvPr id="26627" name="Rectangle 3"/>
          <p:cNvSpPr>
            <a:spLocks noGrp="1" noChangeArrowheads="1"/>
          </p:cNvSpPr>
          <p:nvPr>
            <p:ph sz="half" idx="1"/>
          </p:nvPr>
        </p:nvSpPr>
        <p:spPr>
          <a:xfrm>
            <a:off x="211614" y="1108155"/>
            <a:ext cx="4360386" cy="2841355"/>
          </a:xfrm>
          <a:solidFill>
            <a:srgbClr val="FFFF00"/>
          </a:solidFill>
          <a:ln>
            <a:solidFill>
              <a:schemeClr val="bg1">
                <a:lumMod val="50000"/>
              </a:schemeClr>
            </a:solidFill>
          </a:ln>
        </p:spPr>
        <p:txBody>
          <a:bodyPr>
            <a:spAutoFit/>
          </a:bodyPr>
          <a:lstStyle/>
          <a:p>
            <a:pPr marL="0" lvl="1" indent="0">
              <a:buNone/>
              <a:defRPr/>
            </a:pPr>
            <a:r>
              <a:rPr lang="en-US" sz="1632" b="1" dirty="0">
                <a:latin typeface="Courier New" pitchFamily="49" charset="0"/>
                <a:cs typeface="Courier New" pitchFamily="49" charset="0"/>
              </a:rPr>
              <a:t>@Test</a:t>
            </a:r>
          </a:p>
          <a:p>
            <a:pPr marL="0" indent="0">
              <a:buNone/>
              <a:defRPr/>
            </a:pPr>
            <a:r>
              <a:rPr lang="en-US" sz="1632" b="1" dirty="0">
                <a:latin typeface="Courier New" pitchFamily="49" charset="0"/>
                <a:cs typeface="Courier New" pitchFamily="49" charset="0"/>
              </a:rPr>
              <a:t>public void testAddGet1() {</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ArrayIntList</a:t>
            </a:r>
            <a:r>
              <a:rPr lang="en-US" sz="1632" b="1" dirty="0">
                <a:latin typeface="Courier New" pitchFamily="49" charset="0"/>
                <a:cs typeface="Courier New" pitchFamily="49" charset="0"/>
              </a:rPr>
              <a:t> list = new</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ArrayIntList</a:t>
            </a:r>
            <a:r>
              <a:rPr lang="en-US" sz="1632" b="1" dirty="0">
                <a:latin typeface="Courier New" pitchFamily="49" charset="0"/>
                <a:cs typeface="Courier New" pitchFamily="49" charset="0"/>
              </a:rPr>
              <a:t>();</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list.add</a:t>
            </a:r>
            <a:r>
              <a:rPr lang="en-US" sz="1632" b="1" dirty="0">
                <a:latin typeface="Courier New" pitchFamily="49" charset="0"/>
                <a:cs typeface="Courier New" pitchFamily="49" charset="0"/>
              </a:rPr>
              <a:t>(42);</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list.add</a:t>
            </a:r>
            <a:r>
              <a:rPr lang="en-US" sz="1632" b="1" dirty="0">
                <a:latin typeface="Courier New" pitchFamily="49" charset="0"/>
                <a:cs typeface="Courier New" pitchFamily="49" charset="0"/>
              </a:rPr>
              <a:t>(-3);</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list.add</a:t>
            </a:r>
            <a:r>
              <a:rPr lang="en-US" sz="1632" b="1" dirty="0">
                <a:latin typeface="Courier New" pitchFamily="49" charset="0"/>
                <a:cs typeface="Courier New" pitchFamily="49" charset="0"/>
              </a:rPr>
              <a:t>(15);</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assertEquals</a:t>
            </a:r>
            <a:r>
              <a:rPr lang="en-US" sz="1632" b="1" dirty="0">
                <a:latin typeface="Courier New" pitchFamily="49" charset="0"/>
                <a:cs typeface="Courier New" pitchFamily="49" charset="0"/>
              </a:rPr>
              <a:t>(42, </a:t>
            </a:r>
            <a:r>
              <a:rPr lang="en-US" sz="1632" b="1" dirty="0" err="1">
                <a:latin typeface="Courier New" pitchFamily="49" charset="0"/>
                <a:cs typeface="Courier New" pitchFamily="49" charset="0"/>
              </a:rPr>
              <a:t>list.get</a:t>
            </a:r>
            <a:r>
              <a:rPr lang="en-US" sz="1632" b="1" dirty="0">
                <a:latin typeface="Courier New" pitchFamily="49" charset="0"/>
                <a:cs typeface="Courier New" pitchFamily="49" charset="0"/>
              </a:rPr>
              <a:t>(0));</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assertEquals</a:t>
            </a:r>
            <a:r>
              <a:rPr lang="en-US" sz="1632" b="1" dirty="0">
                <a:latin typeface="Courier New" pitchFamily="49" charset="0"/>
                <a:cs typeface="Courier New" pitchFamily="49" charset="0"/>
              </a:rPr>
              <a:t>(-3, </a:t>
            </a:r>
            <a:r>
              <a:rPr lang="en-US" sz="1632" b="1" dirty="0" err="1">
                <a:latin typeface="Courier New" pitchFamily="49" charset="0"/>
                <a:cs typeface="Courier New" pitchFamily="49" charset="0"/>
              </a:rPr>
              <a:t>list.get</a:t>
            </a:r>
            <a:r>
              <a:rPr lang="en-US" sz="1632" b="1" dirty="0">
                <a:latin typeface="Courier New" pitchFamily="49" charset="0"/>
                <a:cs typeface="Courier New" pitchFamily="49" charset="0"/>
              </a:rPr>
              <a:t>(1));</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assertEquals</a:t>
            </a:r>
            <a:r>
              <a:rPr lang="en-US" sz="1632" b="1" dirty="0">
                <a:latin typeface="Courier New" pitchFamily="49" charset="0"/>
                <a:cs typeface="Courier New" pitchFamily="49" charset="0"/>
              </a:rPr>
              <a:t>(15, </a:t>
            </a:r>
            <a:r>
              <a:rPr lang="en-US" sz="1632" b="1" dirty="0" err="1">
                <a:latin typeface="Courier New" pitchFamily="49" charset="0"/>
                <a:cs typeface="Courier New" pitchFamily="49" charset="0"/>
              </a:rPr>
              <a:t>list.get</a:t>
            </a:r>
            <a:r>
              <a:rPr lang="en-US" sz="1632" b="1" dirty="0">
                <a:latin typeface="Courier New" pitchFamily="49" charset="0"/>
                <a:cs typeface="Courier New" pitchFamily="49" charset="0"/>
              </a:rPr>
              <a:t>(2));</a:t>
            </a:r>
          </a:p>
          <a:p>
            <a:pPr>
              <a:buFont typeface="Wingdings" pitchFamily="2" charset="2"/>
              <a:buNone/>
              <a:defRPr/>
            </a:pPr>
            <a:r>
              <a:rPr lang="en-US" sz="1632" b="1" dirty="0">
                <a:latin typeface="Courier New" pitchFamily="49" charset="0"/>
                <a:cs typeface="Courier New" pitchFamily="49" charset="0"/>
              </a:rPr>
              <a:t>}</a:t>
            </a:r>
          </a:p>
        </p:txBody>
      </p:sp>
      <p:sp>
        <p:nvSpPr>
          <p:cNvPr id="2" name="Content Placeholder 1"/>
          <p:cNvSpPr>
            <a:spLocks noGrp="1"/>
          </p:cNvSpPr>
          <p:nvPr>
            <p:ph sz="half" idx="2"/>
          </p:nvPr>
        </p:nvSpPr>
        <p:spPr>
          <a:xfrm>
            <a:off x="4700120" y="1108155"/>
            <a:ext cx="4166048" cy="2487091"/>
          </a:xfrm>
          <a:solidFill>
            <a:srgbClr val="FFFF00"/>
          </a:solidFill>
          <a:ln>
            <a:solidFill>
              <a:schemeClr val="bg1">
                <a:lumMod val="50000"/>
              </a:schemeClr>
            </a:solidFill>
          </a:ln>
        </p:spPr>
        <p:txBody>
          <a:bodyPr>
            <a:spAutoFit/>
          </a:bodyPr>
          <a:lstStyle/>
          <a:p>
            <a:pPr marL="0" lvl="1" indent="0">
              <a:buNone/>
              <a:defRPr/>
            </a:pPr>
            <a:r>
              <a:rPr lang="en-US" sz="1632" b="1" dirty="0">
                <a:latin typeface="Courier New" pitchFamily="49" charset="0"/>
                <a:cs typeface="Courier New" pitchFamily="49" charset="0"/>
              </a:rPr>
              <a:t>@Test</a:t>
            </a:r>
          </a:p>
          <a:p>
            <a:pPr marL="0" lvl="1" indent="0">
              <a:buNone/>
              <a:defRPr/>
            </a:pPr>
            <a:r>
              <a:rPr lang="en-US" sz="1632" b="1" dirty="0">
                <a:latin typeface="Courier New" pitchFamily="49" charset="0"/>
                <a:cs typeface="Courier New" pitchFamily="49" charset="0"/>
              </a:rPr>
              <a:t>public void </a:t>
            </a:r>
            <a:r>
              <a:rPr lang="en-US" sz="1632" b="1" dirty="0" err="1">
                <a:latin typeface="Courier New" pitchFamily="49" charset="0"/>
                <a:cs typeface="Courier New" pitchFamily="49" charset="0"/>
              </a:rPr>
              <a:t>testIsEmpty</a:t>
            </a:r>
            <a:r>
              <a:rPr lang="en-US" sz="1632" b="1" dirty="0">
                <a:latin typeface="Courier New" pitchFamily="49" charset="0"/>
                <a:cs typeface="Courier New" pitchFamily="49" charset="0"/>
              </a:rPr>
              <a:t>() {</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ArrayIntList</a:t>
            </a:r>
            <a:r>
              <a:rPr lang="en-US" sz="1632" b="1" dirty="0">
                <a:latin typeface="Courier New" pitchFamily="49" charset="0"/>
                <a:cs typeface="Courier New" pitchFamily="49" charset="0"/>
              </a:rPr>
              <a:t> list = new</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ArrayIntList</a:t>
            </a:r>
            <a:r>
              <a:rPr lang="en-US" sz="1632" b="1" dirty="0">
                <a:latin typeface="Courier New" pitchFamily="49" charset="0"/>
                <a:cs typeface="Courier New" pitchFamily="49" charset="0"/>
              </a:rPr>
              <a:t>();</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assertTrue</a:t>
            </a:r>
            <a:r>
              <a:rPr lang="en-US" sz="1632" b="1" dirty="0">
                <a:latin typeface="Courier New" pitchFamily="49" charset="0"/>
                <a:cs typeface="Courier New" pitchFamily="49" charset="0"/>
              </a:rPr>
              <a:t>(</a:t>
            </a:r>
            <a:r>
              <a:rPr lang="en-US" sz="1632" b="1" dirty="0" err="1">
                <a:latin typeface="Courier New" pitchFamily="49" charset="0"/>
                <a:cs typeface="Courier New" pitchFamily="49" charset="0"/>
              </a:rPr>
              <a:t>list.isEmpty</a:t>
            </a:r>
            <a:r>
              <a:rPr lang="en-US" sz="1632" b="1" dirty="0">
                <a:latin typeface="Courier New" pitchFamily="49" charset="0"/>
                <a:cs typeface="Courier New" pitchFamily="49" charset="0"/>
              </a:rPr>
              <a:t>());</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list.add</a:t>
            </a:r>
            <a:r>
              <a:rPr lang="en-US" sz="1632" b="1" dirty="0">
                <a:latin typeface="Courier New" pitchFamily="49" charset="0"/>
                <a:cs typeface="Courier New" pitchFamily="49" charset="0"/>
              </a:rPr>
              <a:t>(123);</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assertFalse</a:t>
            </a:r>
            <a:r>
              <a:rPr lang="en-US" sz="1632" b="1" dirty="0">
                <a:latin typeface="Courier New" pitchFamily="49" charset="0"/>
                <a:cs typeface="Courier New" pitchFamily="49" charset="0"/>
              </a:rPr>
              <a:t>(</a:t>
            </a:r>
            <a:r>
              <a:rPr lang="en-US" sz="1632" b="1" dirty="0" err="1">
                <a:latin typeface="Courier New" pitchFamily="49" charset="0"/>
                <a:cs typeface="Courier New" pitchFamily="49" charset="0"/>
              </a:rPr>
              <a:t>list.isEmpty</a:t>
            </a:r>
            <a:r>
              <a:rPr lang="en-US" sz="1632" b="1" dirty="0">
                <a:latin typeface="Courier New" pitchFamily="49" charset="0"/>
                <a:cs typeface="Courier New" pitchFamily="49" charset="0"/>
              </a:rPr>
              <a:t>());</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list.remove</a:t>
            </a:r>
            <a:r>
              <a:rPr lang="en-US" sz="1632" b="1" dirty="0">
                <a:latin typeface="Courier New" pitchFamily="49" charset="0"/>
                <a:cs typeface="Courier New" pitchFamily="49" charset="0"/>
              </a:rPr>
              <a:t>(0);</a:t>
            </a:r>
            <a:br>
              <a:rPr lang="en-US" sz="1632" b="1" dirty="0">
                <a:latin typeface="Courier New" pitchFamily="49" charset="0"/>
                <a:cs typeface="Courier New" pitchFamily="49" charset="0"/>
              </a:rPr>
            </a:br>
            <a:r>
              <a:rPr lang="en-US" sz="1632" b="1" dirty="0">
                <a:latin typeface="Courier New" pitchFamily="49" charset="0"/>
                <a:cs typeface="Courier New" pitchFamily="49" charset="0"/>
              </a:rPr>
              <a:t>  </a:t>
            </a:r>
            <a:r>
              <a:rPr lang="en-US" sz="1632" b="1" dirty="0" err="1">
                <a:latin typeface="Courier New" pitchFamily="49" charset="0"/>
                <a:cs typeface="Courier New" pitchFamily="49" charset="0"/>
              </a:rPr>
              <a:t>assertTrue</a:t>
            </a:r>
            <a:r>
              <a:rPr lang="en-US" sz="1632" b="1" dirty="0">
                <a:latin typeface="Courier New" pitchFamily="49" charset="0"/>
                <a:cs typeface="Courier New" pitchFamily="49" charset="0"/>
              </a:rPr>
              <a:t>(</a:t>
            </a:r>
            <a:r>
              <a:rPr lang="en-US" sz="1632" b="1" dirty="0" err="1">
                <a:latin typeface="Courier New" pitchFamily="49" charset="0"/>
                <a:cs typeface="Courier New" pitchFamily="49" charset="0"/>
              </a:rPr>
              <a:t>list.isEmpty</a:t>
            </a:r>
            <a:r>
              <a:rPr lang="en-US" sz="1632" b="1" dirty="0">
                <a:latin typeface="Courier New" pitchFamily="49" charset="0"/>
                <a:cs typeface="Courier New" pitchFamily="49" charset="0"/>
              </a:rPr>
              <a:t>());</a:t>
            </a:r>
          </a:p>
          <a:p>
            <a:pPr marL="0" lvl="1" indent="0">
              <a:buNone/>
              <a:defRPr/>
            </a:pPr>
            <a:r>
              <a:rPr lang="en-US" sz="1632" b="1" dirty="0">
                <a:latin typeface="Courier New" pitchFamily="49" charset="0"/>
                <a:cs typeface="Courier New" pitchFamily="49" charset="0"/>
              </a:rPr>
              <a:t>}</a:t>
            </a:r>
          </a:p>
        </p:txBody>
      </p:sp>
      <p:sp>
        <p:nvSpPr>
          <p:cNvPr id="4" name="Slide Number Placeholder 3"/>
          <p:cNvSpPr>
            <a:spLocks noGrp="1"/>
          </p:cNvSpPr>
          <p:nvPr>
            <p:ph type="sldNum" sz="quarter" idx="12"/>
          </p:nvPr>
        </p:nvSpPr>
        <p:spPr/>
        <p:txBody>
          <a:bodyPr>
            <a:normAutofit/>
          </a:bodyPr>
          <a:lstStyle/>
          <a:p>
            <a:pPr>
              <a:defRPr/>
            </a:pPr>
            <a:fld id="{35ADEBA5-DE64-4602-B443-3C23838CCE10}" type="slidenum">
              <a:rPr lang="en-US" smtClean="0"/>
              <a:pPr>
                <a:defRPr/>
              </a:pPr>
              <a:t>70</a:t>
            </a:fld>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Một vài gợi ý: cấu trúc dữ liệu</a:t>
            </a:r>
          </a:p>
        </p:txBody>
      </p:sp>
      <p:sp>
        <p:nvSpPr>
          <p:cNvPr id="29699" name="Rectangle 3"/>
          <p:cNvSpPr>
            <a:spLocks noGrp="1" noChangeArrowheads="1"/>
          </p:cNvSpPr>
          <p:nvPr>
            <p:ph idx="1"/>
          </p:nvPr>
        </p:nvSpPr>
        <p:spPr/>
        <p:txBody>
          <a:bodyPr/>
          <a:lstStyle/>
          <a:p>
            <a:r>
              <a:rPr lang="en-US"/>
              <a:t>Cần phải truyền nhiều mảng?  Sử dụng array literals</a:t>
            </a:r>
          </a:p>
          <a:p>
            <a:pPr marL="365644" lvl="1" indent="0">
              <a:buNone/>
            </a:pPr>
            <a:r>
              <a:rPr lang="en-US" sz="1814" b="1">
                <a:latin typeface="Courier New" pitchFamily="49" charset="0"/>
                <a:cs typeface="Courier New" pitchFamily="49" charset="0"/>
              </a:rPr>
              <a:t>public void exampleMethod(int[] values) { ... }</a:t>
            </a:r>
          </a:p>
          <a:p>
            <a:pPr marL="365644" lvl="1" indent="0">
              <a:buNone/>
            </a:pPr>
            <a:r>
              <a:rPr lang="en-US" sz="1814" b="1">
                <a:latin typeface="Courier New" pitchFamily="49" charset="0"/>
                <a:cs typeface="Courier New" pitchFamily="49" charset="0"/>
              </a:rPr>
              <a:t>...</a:t>
            </a:r>
          </a:p>
          <a:p>
            <a:pPr marL="365644" lvl="1" indent="0">
              <a:buNone/>
            </a:pPr>
            <a:r>
              <a:rPr lang="en-US" sz="1814" b="1">
                <a:latin typeface="Courier New" pitchFamily="49" charset="0"/>
                <a:cs typeface="Courier New" pitchFamily="49" charset="0"/>
              </a:rPr>
              <a:t>exampleMethod(new int[] {1, 2, 3, 4});</a:t>
            </a:r>
          </a:p>
          <a:p>
            <a:pPr marL="365644" lvl="1" indent="0">
              <a:buNone/>
            </a:pPr>
            <a:r>
              <a:rPr lang="en-US" sz="1814" b="1">
                <a:latin typeface="Courier New" pitchFamily="49" charset="0"/>
                <a:cs typeface="Courier New" pitchFamily="49" charset="0"/>
              </a:rPr>
              <a:t>exampleMethod(new int[] {5, 6, 7});</a:t>
            </a:r>
            <a:endParaRPr lang="en-US"/>
          </a:p>
          <a:p>
            <a:r>
              <a:rPr lang="en-US"/>
              <a:t>Cần một </a:t>
            </a:r>
            <a:r>
              <a:rPr lang="en-US" sz="2539" b="1">
                <a:latin typeface="Courier New" pitchFamily="49" charset="0"/>
                <a:cs typeface="Courier New" pitchFamily="49" charset="0"/>
              </a:rPr>
              <a:t>ArrayList </a:t>
            </a:r>
            <a:r>
              <a:rPr lang="en-US"/>
              <a:t>nhanh?</a:t>
            </a:r>
            <a:br>
              <a:rPr lang="en-US"/>
            </a:br>
            <a:r>
              <a:rPr lang="en-US" sz="1814" b="1">
                <a:latin typeface="Courier New" pitchFamily="49" charset="0"/>
                <a:cs typeface="Courier New" pitchFamily="49" charset="0"/>
              </a:rPr>
              <a:t>List&lt;Integer&gt; list = Arrays.asList(7, 4, -2, 3, 9, 18);</a:t>
            </a:r>
            <a:endParaRPr lang="en-US"/>
          </a:p>
          <a:p>
            <a:r>
              <a:rPr lang="en-US"/>
              <a:t>Cần một set, queue, etc. nhanh?  Many take a list</a:t>
            </a:r>
            <a:br>
              <a:rPr lang="en-US"/>
            </a:br>
            <a:r>
              <a:rPr lang="en-US" sz="1814">
                <a:latin typeface="Courier New" pitchFamily="49" charset="0"/>
                <a:cs typeface="Courier New" pitchFamily="49" charset="0"/>
              </a:rPr>
              <a:t>Set&lt;Integer&gt; list = new HashSet&lt;Integer&gt;(</a:t>
            </a:r>
          </a:p>
          <a:p>
            <a:pPr marL="365644" lvl="1" indent="0">
              <a:buNone/>
            </a:pPr>
            <a:r>
              <a:rPr lang="en-US" sz="1814">
                <a:latin typeface="Courier New" pitchFamily="49" charset="0"/>
                <a:cs typeface="Courier New" pitchFamily="49" charset="0"/>
              </a:rPr>
              <a:t>                        Arrays.asList(7, 4, -2, 9));</a:t>
            </a:r>
          </a:p>
        </p:txBody>
      </p:sp>
      <p:sp>
        <p:nvSpPr>
          <p:cNvPr id="297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a:defRPr sz="2176">
                <a:solidFill>
                  <a:schemeClr val="tx1"/>
                </a:solidFill>
                <a:latin typeface="Times New Roman" pitchFamily="18" charset="0"/>
              </a:defRPr>
            </a:lvl1pPr>
            <a:lvl2pPr marL="673707" indent="-259118">
              <a:defRPr sz="2176">
                <a:solidFill>
                  <a:schemeClr val="tx1"/>
                </a:solidFill>
                <a:latin typeface="Times New Roman" pitchFamily="18" charset="0"/>
              </a:defRPr>
            </a:lvl2pPr>
            <a:lvl3pPr marL="1036472" indent="-207294">
              <a:defRPr sz="2176">
                <a:solidFill>
                  <a:schemeClr val="tx1"/>
                </a:solidFill>
                <a:latin typeface="Times New Roman" pitchFamily="18" charset="0"/>
              </a:defRPr>
            </a:lvl3pPr>
            <a:lvl4pPr marL="1451061" indent="-207294">
              <a:defRPr sz="2176">
                <a:solidFill>
                  <a:schemeClr val="tx1"/>
                </a:solidFill>
                <a:latin typeface="Times New Roman" pitchFamily="18" charset="0"/>
              </a:defRPr>
            </a:lvl4pPr>
            <a:lvl5pPr marL="1865650" indent="-207294">
              <a:defRPr sz="2176">
                <a:solidFill>
                  <a:schemeClr val="tx1"/>
                </a:solidFill>
                <a:latin typeface="Times New Roman" pitchFamily="18" charset="0"/>
              </a:defRPr>
            </a:lvl5pPr>
            <a:lvl6pPr marL="2280239" indent="-207294" eaLnBrk="0" fontAlgn="base" hangingPunct="0">
              <a:spcBef>
                <a:spcPct val="0"/>
              </a:spcBef>
              <a:spcAft>
                <a:spcPct val="0"/>
              </a:spcAft>
              <a:defRPr sz="2176">
                <a:solidFill>
                  <a:schemeClr val="tx1"/>
                </a:solidFill>
                <a:latin typeface="Times New Roman" pitchFamily="18" charset="0"/>
              </a:defRPr>
            </a:lvl6pPr>
            <a:lvl7pPr marL="2694828" indent="-207294" eaLnBrk="0" fontAlgn="base" hangingPunct="0">
              <a:spcBef>
                <a:spcPct val="0"/>
              </a:spcBef>
              <a:spcAft>
                <a:spcPct val="0"/>
              </a:spcAft>
              <a:defRPr sz="2176">
                <a:solidFill>
                  <a:schemeClr val="tx1"/>
                </a:solidFill>
                <a:latin typeface="Times New Roman" pitchFamily="18" charset="0"/>
              </a:defRPr>
            </a:lvl7pPr>
            <a:lvl8pPr marL="3109417" indent="-207294" eaLnBrk="0" fontAlgn="base" hangingPunct="0">
              <a:spcBef>
                <a:spcPct val="0"/>
              </a:spcBef>
              <a:spcAft>
                <a:spcPct val="0"/>
              </a:spcAft>
              <a:defRPr sz="2176">
                <a:solidFill>
                  <a:schemeClr val="tx1"/>
                </a:solidFill>
                <a:latin typeface="Times New Roman" pitchFamily="18" charset="0"/>
              </a:defRPr>
            </a:lvl8pPr>
            <a:lvl9pPr marL="3524006" indent="-207294" eaLnBrk="0" fontAlgn="base" hangingPunct="0">
              <a:spcBef>
                <a:spcPct val="0"/>
              </a:spcBef>
              <a:spcAft>
                <a:spcPct val="0"/>
              </a:spcAft>
              <a:defRPr sz="2176">
                <a:solidFill>
                  <a:schemeClr val="tx1"/>
                </a:solidFill>
                <a:latin typeface="Times New Roman" pitchFamily="18" charset="0"/>
              </a:defRPr>
            </a:lvl9pPr>
          </a:lstStyle>
          <a:p>
            <a:fld id="{1796C083-C792-4C7B-9068-EA6476AD7793}" type="slidenum">
              <a:rPr lang="en-US" sz="1270">
                <a:solidFill>
                  <a:srgbClr val="FFFFFF"/>
                </a:solidFill>
                <a:latin typeface="Tw Cen MT" pitchFamily="34" charset="0"/>
              </a:rPr>
              <a:pPr/>
              <a:t>71</a:t>
            </a:fld>
            <a:endParaRPr lang="en-US" sz="1270">
              <a:solidFill>
                <a:srgbClr val="FFFFFF"/>
              </a:solidFill>
              <a:latin typeface="Tw Cen MT" pitchFamily="34" charset="0"/>
            </a:endParaRPr>
          </a:p>
        </p:txBody>
      </p:sp>
      <p:sp>
        <p:nvSpPr>
          <p:cNvPr id="5" name="Slide Number Placeholder 5">
            <a:extLst>
              <a:ext uri="{FF2B5EF4-FFF2-40B4-BE49-F238E27FC236}">
                <a16:creationId xmlns:a16="http://schemas.microsoft.com/office/drawing/2014/main" xmlns="" id="{3BA70AE0-C249-451B-A69D-3C217B971919}"/>
              </a:ext>
            </a:extLst>
          </p:cNvPr>
          <p:cNvSpPr txBox="1">
            <a:spLocks/>
          </p:cNvSpPr>
          <p:nvPr/>
        </p:nvSpPr>
        <p:spPr>
          <a:xfrm>
            <a:off x="6610350" y="6508751"/>
            <a:ext cx="20574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403C13AC-CB54-4F52-A013-210C8E4A4F3C}"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Một vài gợi ý chung</a:t>
            </a:r>
          </a:p>
        </p:txBody>
      </p:sp>
      <p:sp>
        <p:nvSpPr>
          <p:cNvPr id="30723" name="Rectangle 3"/>
          <p:cNvSpPr>
            <a:spLocks noGrp="1" noChangeArrowheads="1"/>
          </p:cNvSpPr>
          <p:nvPr>
            <p:ph idx="1"/>
          </p:nvPr>
        </p:nvSpPr>
        <p:spPr/>
        <p:txBody>
          <a:bodyPr/>
          <a:lstStyle/>
          <a:p>
            <a:r>
              <a:rPr lang="vi-VN"/>
              <a:t>Thử nghiệm từng thứ một trong mỗi phương </a:t>
            </a:r>
            <a:r>
              <a:rPr lang="en-US"/>
              <a:t>thức</a:t>
            </a:r>
            <a:r>
              <a:rPr lang="vi-VN"/>
              <a:t> thử nghiệm</a:t>
            </a:r>
            <a:endParaRPr lang="en-US"/>
          </a:p>
          <a:p>
            <a:pPr lvl="1"/>
            <a:r>
              <a:rPr lang="vi-VN"/>
              <a:t>10 bài kiểm </a:t>
            </a:r>
            <a:r>
              <a:rPr lang="en-US"/>
              <a:t>thử</a:t>
            </a:r>
            <a:r>
              <a:rPr lang="vi-VN"/>
              <a:t> nhỏ tốt hơn nhiều so với một bài kiểm </a:t>
            </a:r>
            <a:r>
              <a:rPr lang="en-US"/>
              <a:t>thử</a:t>
            </a:r>
            <a:r>
              <a:rPr lang="vi-VN"/>
              <a:t> lớn</a:t>
            </a:r>
            <a:endParaRPr lang="en-US"/>
          </a:p>
          <a:p>
            <a:r>
              <a:rPr lang="en-US"/>
              <a:t>Be stingy with </a:t>
            </a:r>
            <a:r>
              <a:rPr lang="en-US" b="1">
                <a:latin typeface="Courier New" pitchFamily="49" charset="0"/>
                <a:cs typeface="Courier New" pitchFamily="49" charset="0"/>
              </a:rPr>
              <a:t>assert</a:t>
            </a:r>
            <a:r>
              <a:rPr lang="en-US"/>
              <a:t> statements</a:t>
            </a:r>
          </a:p>
          <a:p>
            <a:pPr lvl="1"/>
            <a:r>
              <a:rPr lang="en-US"/>
              <a:t>Lệnh </a:t>
            </a:r>
            <a:r>
              <a:rPr lang="en-US" sz="2539" b="1">
                <a:latin typeface="Courier New" pitchFamily="49" charset="0"/>
                <a:cs typeface="Courier New" pitchFamily="49" charset="0"/>
              </a:rPr>
              <a:t>assert</a:t>
            </a:r>
            <a:r>
              <a:rPr lang="en-US" sz="2539"/>
              <a:t> </a:t>
            </a:r>
            <a:r>
              <a:rPr lang="en-US"/>
              <a:t>đầu tiên thất bại sẽ dừng kiểm thử– không cung cấp thông tin về việc liệu </a:t>
            </a:r>
            <a:r>
              <a:rPr lang="en-US" sz="2400" b="1">
                <a:latin typeface="Courier New" pitchFamily="49" charset="0"/>
                <a:cs typeface="Courier New" pitchFamily="49" charset="0"/>
              </a:rPr>
              <a:t>assert </a:t>
            </a:r>
            <a:r>
              <a:rPr lang="en-US"/>
              <a:t>sau này có thất bại hay không</a:t>
            </a:r>
          </a:p>
          <a:p>
            <a:r>
              <a:rPr lang="en-US"/>
              <a:t>Be stingy with logic</a:t>
            </a:r>
          </a:p>
          <a:p>
            <a:pPr lvl="1"/>
            <a:r>
              <a:rPr lang="en-US"/>
              <a:t>Tránh </a:t>
            </a:r>
            <a:r>
              <a:rPr lang="en-US" b="1">
                <a:latin typeface="Courier New" pitchFamily="49" charset="0"/>
                <a:cs typeface="Courier New" pitchFamily="49" charset="0"/>
              </a:rPr>
              <a:t>try/catch</a:t>
            </a:r>
            <a:r>
              <a:rPr lang="en-US"/>
              <a:t> – </a:t>
            </a:r>
            <a:r>
              <a:rPr lang="vi-VN"/>
              <a:t>nếu nó được đưa ra một ngoại lệ, hãy sử dụng</a:t>
            </a:r>
            <a:r>
              <a:rPr lang="en-US"/>
              <a:t> </a:t>
            </a:r>
            <a:r>
              <a:rPr lang="en-US" b="1">
                <a:latin typeface="Courier New" pitchFamily="49" charset="0"/>
                <a:cs typeface="Courier New" pitchFamily="49" charset="0"/>
              </a:rPr>
              <a:t>expected=</a:t>
            </a:r>
            <a:r>
              <a:rPr lang="en-US"/>
              <a:t> ... Nếu không, hãy để JUnit bắt nó</a:t>
            </a:r>
          </a:p>
          <a:p>
            <a:pPr lvl="2"/>
            <a:endParaRPr lang="en-US"/>
          </a:p>
        </p:txBody>
      </p:sp>
      <p:sp>
        <p:nvSpPr>
          <p:cNvPr id="307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a:defRPr sz="2176">
                <a:solidFill>
                  <a:schemeClr val="tx1"/>
                </a:solidFill>
                <a:latin typeface="Times New Roman" pitchFamily="18" charset="0"/>
              </a:defRPr>
            </a:lvl1pPr>
            <a:lvl2pPr marL="673707" indent="-259118">
              <a:defRPr sz="2176">
                <a:solidFill>
                  <a:schemeClr val="tx1"/>
                </a:solidFill>
                <a:latin typeface="Times New Roman" pitchFamily="18" charset="0"/>
              </a:defRPr>
            </a:lvl2pPr>
            <a:lvl3pPr marL="1036472" indent="-207294">
              <a:defRPr sz="2176">
                <a:solidFill>
                  <a:schemeClr val="tx1"/>
                </a:solidFill>
                <a:latin typeface="Times New Roman" pitchFamily="18" charset="0"/>
              </a:defRPr>
            </a:lvl3pPr>
            <a:lvl4pPr marL="1451061" indent="-207294">
              <a:defRPr sz="2176">
                <a:solidFill>
                  <a:schemeClr val="tx1"/>
                </a:solidFill>
                <a:latin typeface="Times New Roman" pitchFamily="18" charset="0"/>
              </a:defRPr>
            </a:lvl4pPr>
            <a:lvl5pPr marL="1865650" indent="-207294">
              <a:defRPr sz="2176">
                <a:solidFill>
                  <a:schemeClr val="tx1"/>
                </a:solidFill>
                <a:latin typeface="Times New Roman" pitchFamily="18" charset="0"/>
              </a:defRPr>
            </a:lvl5pPr>
            <a:lvl6pPr marL="2280239" indent="-207294" eaLnBrk="0" fontAlgn="base" hangingPunct="0">
              <a:spcBef>
                <a:spcPct val="0"/>
              </a:spcBef>
              <a:spcAft>
                <a:spcPct val="0"/>
              </a:spcAft>
              <a:defRPr sz="2176">
                <a:solidFill>
                  <a:schemeClr val="tx1"/>
                </a:solidFill>
                <a:latin typeface="Times New Roman" pitchFamily="18" charset="0"/>
              </a:defRPr>
            </a:lvl6pPr>
            <a:lvl7pPr marL="2694828" indent="-207294" eaLnBrk="0" fontAlgn="base" hangingPunct="0">
              <a:spcBef>
                <a:spcPct val="0"/>
              </a:spcBef>
              <a:spcAft>
                <a:spcPct val="0"/>
              </a:spcAft>
              <a:defRPr sz="2176">
                <a:solidFill>
                  <a:schemeClr val="tx1"/>
                </a:solidFill>
                <a:latin typeface="Times New Roman" pitchFamily="18" charset="0"/>
              </a:defRPr>
            </a:lvl7pPr>
            <a:lvl8pPr marL="3109417" indent="-207294" eaLnBrk="0" fontAlgn="base" hangingPunct="0">
              <a:spcBef>
                <a:spcPct val="0"/>
              </a:spcBef>
              <a:spcAft>
                <a:spcPct val="0"/>
              </a:spcAft>
              <a:defRPr sz="2176">
                <a:solidFill>
                  <a:schemeClr val="tx1"/>
                </a:solidFill>
                <a:latin typeface="Times New Roman" pitchFamily="18" charset="0"/>
              </a:defRPr>
            </a:lvl8pPr>
            <a:lvl9pPr marL="3524006" indent="-207294" eaLnBrk="0" fontAlgn="base" hangingPunct="0">
              <a:spcBef>
                <a:spcPct val="0"/>
              </a:spcBef>
              <a:spcAft>
                <a:spcPct val="0"/>
              </a:spcAft>
              <a:defRPr sz="2176">
                <a:solidFill>
                  <a:schemeClr val="tx1"/>
                </a:solidFill>
                <a:latin typeface="Times New Roman" pitchFamily="18" charset="0"/>
              </a:defRPr>
            </a:lvl9pPr>
          </a:lstStyle>
          <a:p>
            <a:fld id="{7157914A-1E1F-41B2-AD4A-64F05DFAC6D1}" type="slidenum">
              <a:rPr lang="en-US" sz="1270">
                <a:solidFill>
                  <a:srgbClr val="FFFFFF"/>
                </a:solidFill>
                <a:latin typeface="Tw Cen MT" pitchFamily="34" charset="0"/>
              </a:rPr>
              <a:pPr/>
              <a:t>72</a:t>
            </a:fld>
            <a:endParaRPr lang="en-US" sz="1270">
              <a:solidFill>
                <a:srgbClr val="FFFFFF"/>
              </a:solidFill>
              <a:latin typeface="Tw Cen MT" pitchFamily="34" charset="0"/>
            </a:endParaRPr>
          </a:p>
        </p:txBody>
      </p:sp>
      <p:sp>
        <p:nvSpPr>
          <p:cNvPr id="5" name="Slide Number Placeholder 5">
            <a:extLst>
              <a:ext uri="{FF2B5EF4-FFF2-40B4-BE49-F238E27FC236}">
                <a16:creationId xmlns:a16="http://schemas.microsoft.com/office/drawing/2014/main" xmlns="" id="{5CFE1410-EBB1-456E-A43E-0C4CD98CD9BF}"/>
              </a:ext>
            </a:extLst>
          </p:cNvPr>
          <p:cNvSpPr txBox="1">
            <a:spLocks/>
          </p:cNvSpPr>
          <p:nvPr/>
        </p:nvSpPr>
        <p:spPr>
          <a:xfrm>
            <a:off x="6610350" y="6508751"/>
            <a:ext cx="20574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403C13AC-CB54-4F52-A013-210C8E4A4F3C}"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vi-VN"/>
              <a:t>Trường hợp </a:t>
            </a:r>
            <a:r>
              <a:rPr lang="en-US"/>
              <a:t>kiểm </a:t>
            </a:r>
            <a:r>
              <a:rPr lang="vi-VN"/>
              <a:t>thử nguy hiểm</a:t>
            </a:r>
            <a:endParaRPr lang="en-US"/>
          </a:p>
        </p:txBody>
      </p:sp>
      <p:sp>
        <p:nvSpPr>
          <p:cNvPr id="31747" name="Rectangle 3"/>
          <p:cNvSpPr>
            <a:spLocks noGrp="1" noChangeArrowheads="1"/>
          </p:cNvSpPr>
          <p:nvPr>
            <p:ph idx="1"/>
          </p:nvPr>
        </p:nvSpPr>
        <p:spPr/>
        <p:txBody>
          <a:bodyPr/>
          <a:lstStyle/>
          <a:p>
            <a:r>
              <a:rPr lang="en-US">
                <a:latin typeface="Calibri (Body)"/>
              </a:rPr>
              <a:t>Thứ tự kiểm thử phụ thuộc</a:t>
            </a:r>
          </a:p>
          <a:p>
            <a:pPr lvl="1"/>
            <a:r>
              <a:rPr lang="vi-VN">
                <a:latin typeface="Calibri (Body)"/>
              </a:rPr>
              <a:t>Nếu chạy Kiểm </a:t>
            </a:r>
            <a:r>
              <a:rPr lang="en-US">
                <a:latin typeface="Calibri (Body)"/>
              </a:rPr>
              <a:t>thử</a:t>
            </a:r>
            <a:r>
              <a:rPr lang="vi-VN">
                <a:latin typeface="Calibri (Body)"/>
              </a:rPr>
              <a:t> A trước Kiểm </a:t>
            </a:r>
            <a:r>
              <a:rPr lang="en-US">
                <a:latin typeface="Calibri (Body)"/>
              </a:rPr>
              <a:t>thử</a:t>
            </a:r>
            <a:r>
              <a:rPr lang="vi-VN">
                <a:latin typeface="Calibri (Body)"/>
              </a:rPr>
              <a:t> B cho kết quả khác với việc chạy Kiểm </a:t>
            </a:r>
            <a:r>
              <a:rPr lang="en-US">
                <a:latin typeface="Calibri (Body)"/>
              </a:rPr>
              <a:t>thử</a:t>
            </a:r>
            <a:r>
              <a:rPr lang="vi-VN">
                <a:latin typeface="Calibri (Body)"/>
              </a:rPr>
              <a:t> B rồi đến Kiểm </a:t>
            </a:r>
            <a:r>
              <a:rPr lang="en-US">
                <a:latin typeface="Calibri (Body)"/>
              </a:rPr>
              <a:t>thử</a:t>
            </a:r>
            <a:r>
              <a:rPr lang="vi-VN">
                <a:latin typeface="Calibri (Body)"/>
              </a:rPr>
              <a:t> A, thì có thể có điều gì đó khó hiểu và cần được trình bày rõ ràng</a:t>
            </a:r>
            <a:endParaRPr lang="en-US">
              <a:latin typeface="Calibri (Body)"/>
            </a:endParaRPr>
          </a:p>
          <a:p>
            <a:r>
              <a:rPr lang="en-US">
                <a:latin typeface="Calibri (Body)"/>
              </a:rPr>
              <a:t>Trạng thái chia sẻ có thể thay đổi</a:t>
            </a:r>
          </a:p>
          <a:p>
            <a:pPr lvl="1"/>
            <a:r>
              <a:rPr lang="en-US">
                <a:latin typeface="Calibri (Body)"/>
              </a:rPr>
              <a:t>Tests A và B </a:t>
            </a:r>
            <a:r>
              <a:rPr lang="vi-VN">
                <a:latin typeface="Calibri (Body)"/>
              </a:rPr>
              <a:t>cả hai đều sử dụng một đối tượng được chia sẻ</a:t>
            </a:r>
            <a:r>
              <a:rPr lang="en-US">
                <a:latin typeface="Calibri (Body)"/>
              </a:rPr>
              <a:t>– nếu A breaks the object, điều gì xảy ra với B?</a:t>
            </a:r>
          </a:p>
          <a:p>
            <a:pPr lvl="2"/>
            <a:r>
              <a:rPr lang="en-US">
                <a:latin typeface="Calibri (Body)"/>
              </a:rPr>
              <a:t>Đây là một dạng của lệnh kiểm thử phụ thuộc</a:t>
            </a:r>
          </a:p>
          <a:p>
            <a:pPr lvl="2"/>
            <a:r>
              <a:rPr lang="en-US">
                <a:latin typeface="Calibri (Body)"/>
              </a:rPr>
              <a:t>We will explicitly talk about invariants over data representations and testing if the invariants are ever broken</a:t>
            </a:r>
          </a:p>
        </p:txBody>
      </p:sp>
      <p:sp>
        <p:nvSpPr>
          <p:cNvPr id="317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a:defRPr sz="2176">
                <a:solidFill>
                  <a:schemeClr val="tx1"/>
                </a:solidFill>
                <a:latin typeface="Times New Roman" pitchFamily="18" charset="0"/>
              </a:defRPr>
            </a:lvl1pPr>
            <a:lvl2pPr marL="673707" indent="-259118">
              <a:defRPr sz="2176">
                <a:solidFill>
                  <a:schemeClr val="tx1"/>
                </a:solidFill>
                <a:latin typeface="Times New Roman" pitchFamily="18" charset="0"/>
              </a:defRPr>
            </a:lvl2pPr>
            <a:lvl3pPr marL="1036472" indent="-207294">
              <a:defRPr sz="2176">
                <a:solidFill>
                  <a:schemeClr val="tx1"/>
                </a:solidFill>
                <a:latin typeface="Times New Roman" pitchFamily="18" charset="0"/>
              </a:defRPr>
            </a:lvl3pPr>
            <a:lvl4pPr marL="1451061" indent="-207294">
              <a:defRPr sz="2176">
                <a:solidFill>
                  <a:schemeClr val="tx1"/>
                </a:solidFill>
                <a:latin typeface="Times New Roman" pitchFamily="18" charset="0"/>
              </a:defRPr>
            </a:lvl4pPr>
            <a:lvl5pPr marL="1865650" indent="-207294">
              <a:defRPr sz="2176">
                <a:solidFill>
                  <a:schemeClr val="tx1"/>
                </a:solidFill>
                <a:latin typeface="Times New Roman" pitchFamily="18" charset="0"/>
              </a:defRPr>
            </a:lvl5pPr>
            <a:lvl6pPr marL="2280239" indent="-207294" eaLnBrk="0" fontAlgn="base" hangingPunct="0">
              <a:spcBef>
                <a:spcPct val="0"/>
              </a:spcBef>
              <a:spcAft>
                <a:spcPct val="0"/>
              </a:spcAft>
              <a:defRPr sz="2176">
                <a:solidFill>
                  <a:schemeClr val="tx1"/>
                </a:solidFill>
                <a:latin typeface="Times New Roman" pitchFamily="18" charset="0"/>
              </a:defRPr>
            </a:lvl6pPr>
            <a:lvl7pPr marL="2694828" indent="-207294" eaLnBrk="0" fontAlgn="base" hangingPunct="0">
              <a:spcBef>
                <a:spcPct val="0"/>
              </a:spcBef>
              <a:spcAft>
                <a:spcPct val="0"/>
              </a:spcAft>
              <a:defRPr sz="2176">
                <a:solidFill>
                  <a:schemeClr val="tx1"/>
                </a:solidFill>
                <a:latin typeface="Times New Roman" pitchFamily="18" charset="0"/>
              </a:defRPr>
            </a:lvl7pPr>
            <a:lvl8pPr marL="3109417" indent="-207294" eaLnBrk="0" fontAlgn="base" hangingPunct="0">
              <a:spcBef>
                <a:spcPct val="0"/>
              </a:spcBef>
              <a:spcAft>
                <a:spcPct val="0"/>
              </a:spcAft>
              <a:defRPr sz="2176">
                <a:solidFill>
                  <a:schemeClr val="tx1"/>
                </a:solidFill>
                <a:latin typeface="Times New Roman" pitchFamily="18" charset="0"/>
              </a:defRPr>
            </a:lvl8pPr>
            <a:lvl9pPr marL="3524006" indent="-207294" eaLnBrk="0" fontAlgn="base" hangingPunct="0">
              <a:spcBef>
                <a:spcPct val="0"/>
              </a:spcBef>
              <a:spcAft>
                <a:spcPct val="0"/>
              </a:spcAft>
              <a:defRPr sz="2176">
                <a:solidFill>
                  <a:schemeClr val="tx1"/>
                </a:solidFill>
                <a:latin typeface="Times New Roman" pitchFamily="18" charset="0"/>
              </a:defRPr>
            </a:lvl9pPr>
          </a:lstStyle>
          <a:p>
            <a:fld id="{C47DCEC7-B4AC-40D5-B268-77817DE8BA30}" type="slidenum">
              <a:rPr lang="en-US" sz="1270">
                <a:solidFill>
                  <a:srgbClr val="FFFFFF"/>
                </a:solidFill>
                <a:latin typeface="Tw Cen MT" pitchFamily="34" charset="0"/>
              </a:rPr>
              <a:pPr/>
              <a:t>73</a:t>
            </a:fld>
            <a:endParaRPr lang="en-US" sz="1270">
              <a:solidFill>
                <a:srgbClr val="FFFFFF"/>
              </a:solidFill>
              <a:latin typeface="Tw Cen MT" pitchFamily="34" charset="0"/>
            </a:endParaRPr>
          </a:p>
        </p:txBody>
      </p:sp>
      <p:sp>
        <p:nvSpPr>
          <p:cNvPr id="5" name="Slide Number Placeholder 5">
            <a:extLst>
              <a:ext uri="{FF2B5EF4-FFF2-40B4-BE49-F238E27FC236}">
                <a16:creationId xmlns:a16="http://schemas.microsoft.com/office/drawing/2014/main" xmlns="" id="{216B9AF5-048F-46EB-9090-376634081D89}"/>
              </a:ext>
            </a:extLst>
          </p:cNvPr>
          <p:cNvSpPr txBox="1">
            <a:spLocks/>
          </p:cNvSpPr>
          <p:nvPr/>
        </p:nvSpPr>
        <p:spPr>
          <a:xfrm>
            <a:off x="6610350" y="6508751"/>
            <a:ext cx="20574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403C13AC-CB54-4F52-A013-210C8E4A4F3C}"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More JUnit</a:t>
            </a:r>
          </a:p>
        </p:txBody>
      </p:sp>
      <p:sp>
        <p:nvSpPr>
          <p:cNvPr id="32771" name="Content Placeholder 6"/>
          <p:cNvSpPr>
            <a:spLocks noGrp="1"/>
          </p:cNvSpPr>
          <p:nvPr>
            <p:ph idx="1"/>
          </p:nvPr>
        </p:nvSpPr>
        <p:spPr/>
        <p:txBody>
          <a:bodyPr/>
          <a:lstStyle/>
          <a:p>
            <a:r>
              <a:rPr lang="en-US"/>
              <a:t>Hết giờ - không muốn đợi mãi để kiểm thử hoàn thành</a:t>
            </a:r>
          </a:p>
          <a:p>
            <a:r>
              <a:rPr lang="en-US"/>
              <a:t>Kiểm thử các ngoại lệ</a:t>
            </a:r>
            <a:br>
              <a:rPr lang="en-US"/>
            </a:br>
            <a:r>
              <a:rPr lang="en-US" sz="1814" b="1">
                <a:latin typeface="Courier New" pitchFamily="49" charset="0"/>
                <a:cs typeface="Courier New" pitchFamily="49" charset="0"/>
              </a:rPr>
              <a:t>@Test(expected = ArrayIndexOutOfBoundsException.class)</a:t>
            </a:r>
            <a:br>
              <a:rPr lang="en-US" sz="1814" b="1">
                <a:latin typeface="Courier New" pitchFamily="49" charset="0"/>
                <a:cs typeface="Courier New" pitchFamily="49" charset="0"/>
              </a:rPr>
            </a:br>
            <a:r>
              <a:rPr lang="en-US" sz="1814" b="1">
                <a:latin typeface="Courier New" pitchFamily="49" charset="0"/>
                <a:cs typeface="Courier New" pitchFamily="49" charset="0"/>
              </a:rPr>
              <a:t>public void testBadIndex() {</a:t>
            </a:r>
            <a:br>
              <a:rPr lang="en-US" sz="1814" b="1">
                <a:latin typeface="Courier New" pitchFamily="49" charset="0"/>
                <a:cs typeface="Courier New" pitchFamily="49" charset="0"/>
              </a:rPr>
            </a:br>
            <a:r>
              <a:rPr lang="en-US" sz="1814" b="1">
                <a:latin typeface="Courier New" pitchFamily="49" charset="0"/>
                <a:cs typeface="Courier New" pitchFamily="49" charset="0"/>
              </a:rPr>
              <a:t>  ArrayIntList list = new ArrayIntList();</a:t>
            </a:r>
            <a:br>
              <a:rPr lang="en-US" sz="1814" b="1">
                <a:latin typeface="Courier New" pitchFamily="49" charset="0"/>
                <a:cs typeface="Courier New" pitchFamily="49" charset="0"/>
              </a:rPr>
            </a:br>
            <a:r>
              <a:rPr lang="en-US" sz="1814" b="1">
                <a:latin typeface="Courier New" pitchFamily="49" charset="0"/>
                <a:cs typeface="Courier New" pitchFamily="49" charset="0"/>
              </a:rPr>
              <a:t>  list.get(4); // this should raise the exception</a:t>
            </a:r>
            <a:br>
              <a:rPr lang="en-US" sz="1814" b="1">
                <a:latin typeface="Courier New" pitchFamily="49" charset="0"/>
                <a:cs typeface="Courier New" pitchFamily="49" charset="0"/>
              </a:rPr>
            </a:br>
            <a:r>
              <a:rPr lang="en-US" sz="1814" b="1">
                <a:latin typeface="Courier New" pitchFamily="49" charset="0"/>
                <a:cs typeface="Courier New" pitchFamily="49" charset="0"/>
              </a:rPr>
              <a:t>}              // and thus the test will pass</a:t>
            </a:r>
            <a:br>
              <a:rPr lang="en-US" sz="1814" b="1">
                <a:latin typeface="Courier New" pitchFamily="49" charset="0"/>
                <a:cs typeface="Courier New" pitchFamily="49" charset="0"/>
              </a:rPr>
            </a:br>
            <a:endParaRPr lang="en-US" sz="1814" b="1">
              <a:latin typeface="Courier New" pitchFamily="49" charset="0"/>
              <a:cs typeface="Courier New" pitchFamily="49" charset="0"/>
            </a:endParaRPr>
          </a:p>
          <a:p>
            <a:pPr>
              <a:lnSpc>
                <a:spcPct val="80000"/>
              </a:lnSpc>
            </a:pPr>
            <a:r>
              <a:rPr lang="en-US"/>
              <a:t>Setup [teardown] – </a:t>
            </a:r>
            <a:r>
              <a:rPr lang="en-US">
                <a:solidFill>
                  <a:srgbClr val="404040"/>
                </a:solidFill>
              </a:rPr>
              <a:t>methods to run before [after] each test case method [test class] is called</a:t>
            </a:r>
          </a:p>
          <a:p>
            <a:endParaRPr lang="en-US"/>
          </a:p>
          <a:p>
            <a:endParaRPr lang="en-US"/>
          </a:p>
        </p:txBody>
      </p:sp>
      <p:sp>
        <p:nvSpPr>
          <p:cNvPr id="6" name="Slide Number Placeholder 5"/>
          <p:cNvSpPr>
            <a:spLocks noGrp="1"/>
          </p:cNvSpPr>
          <p:nvPr>
            <p:ph type="sldNum" sz="quarter" idx="12"/>
          </p:nvPr>
        </p:nvSpPr>
        <p:spPr/>
        <p:txBody>
          <a:bodyPr>
            <a:normAutofit/>
          </a:bodyPr>
          <a:lstStyle/>
          <a:p>
            <a:pPr>
              <a:defRPr/>
            </a:pPr>
            <a:fld id="{403C13AC-CB54-4F52-A013-210C8E4A4F3C}"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2994" name="Rectangle 2">
            <a:extLst>
              <a:ext uri="{FF2B5EF4-FFF2-40B4-BE49-F238E27FC236}">
                <a16:creationId xmlns:a16="http://schemas.microsoft.com/office/drawing/2014/main" xmlns="" id="{9B9D225E-98C5-A147-BD9C-3A35AFDC3B4C}"/>
              </a:ext>
            </a:extLst>
          </p:cNvPr>
          <p:cNvSpPr>
            <a:spLocks noGrp="1" noChangeArrowheads="1"/>
          </p:cNvSpPr>
          <p:nvPr>
            <p:ph type="title" idx="4294967295"/>
          </p:nvPr>
        </p:nvSpPr>
        <p:spPr>
          <a:xfrm>
            <a:off x="1004888" y="188913"/>
            <a:ext cx="8139112" cy="1079500"/>
          </a:xfrm>
        </p:spPr>
        <p:txBody>
          <a:bodyPr/>
          <a:lstStyle/>
          <a:p>
            <a:pPr eaLnBrk="1" fontAlgn="auto" hangingPunct="1">
              <a:spcAft>
                <a:spcPts val="0"/>
              </a:spcAft>
              <a:defRPr/>
            </a:pPr>
            <a:r>
              <a:rPr lang="en-US" sz="4600">
                <a:ea typeface="+mj-ea"/>
                <a:cs typeface="Arial" charset="0"/>
              </a:rPr>
              <a:t>Nội dung</a:t>
            </a:r>
          </a:p>
        </p:txBody>
      </p:sp>
      <p:sp>
        <p:nvSpPr>
          <p:cNvPr id="19458" name="Rectangle 3">
            <a:extLst>
              <a:ext uri="{FF2B5EF4-FFF2-40B4-BE49-F238E27FC236}">
                <a16:creationId xmlns:a16="http://schemas.microsoft.com/office/drawing/2014/main" xmlns="" id="{52FBC744-1E74-1B49-AC22-057F6FFFFD39}"/>
              </a:ext>
            </a:extLst>
          </p:cNvPr>
          <p:cNvSpPr>
            <a:spLocks noGrp="1"/>
          </p:cNvSpPr>
          <p:nvPr>
            <p:ph type="body" idx="4294967295"/>
          </p:nvPr>
        </p:nvSpPr>
        <p:spPr>
          <a:xfrm>
            <a:off x="684213" y="1628775"/>
            <a:ext cx="8459787" cy="4606925"/>
          </a:xfrm>
        </p:spPr>
        <p:txBody>
          <a:bodyPr/>
          <a:lstStyle/>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Tổng quan về kiểm thử</a:t>
            </a:r>
          </a:p>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Kiểm thử đơn vị</a:t>
            </a:r>
          </a:p>
          <a:p>
            <a:pPr marL="522288" indent="-522288" eaLnBrk="1" hangingPunct="1">
              <a:buSzPct val="100000"/>
              <a:buFont typeface="Arial" panose="020B0604020202020204" pitchFamily="34" charset="0"/>
              <a:buAutoNum type="arabicPeriod"/>
            </a:pPr>
            <a:r>
              <a:rPr lang="en-US" altLang="en-US" sz="3200">
                <a:ea typeface="ＭＳ Ｐゴシック" panose="020B0600070205080204" pitchFamily="34" charset="-128"/>
                <a:cs typeface="Arial" panose="020B0604020202020204" pitchFamily="34" charset="0"/>
              </a:rPr>
              <a:t>Kiểm thử tích hợp</a:t>
            </a:r>
          </a:p>
        </p:txBody>
      </p:sp>
      <p:sp>
        <p:nvSpPr>
          <p:cNvPr id="19459" name="Rectangle 4">
            <a:extLst>
              <a:ext uri="{FF2B5EF4-FFF2-40B4-BE49-F238E27FC236}">
                <a16:creationId xmlns:a16="http://schemas.microsoft.com/office/drawing/2014/main" xmlns="" id="{30AA1D91-D6A4-E348-8B90-C30D204301A3}"/>
              </a:ext>
            </a:extLst>
          </p:cNvPr>
          <p:cNvSpPr>
            <a:spLocks noChangeArrowheads="1"/>
          </p:cNvSpPr>
          <p:nvPr/>
        </p:nvSpPr>
        <p:spPr bwMode="auto">
          <a:xfrm>
            <a:off x="681038" y="2675215"/>
            <a:ext cx="7778749" cy="649287"/>
          </a:xfrm>
          <a:prstGeom prst="rect">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19460" name="AutoShape 5">
            <a:extLst>
              <a:ext uri="{FF2B5EF4-FFF2-40B4-BE49-F238E27FC236}">
                <a16:creationId xmlns:a16="http://schemas.microsoft.com/office/drawing/2014/main" xmlns="" id="{3C8B554A-4F10-AC4B-AC25-A75278C0403D}"/>
              </a:ext>
            </a:extLst>
          </p:cNvPr>
          <p:cNvSpPr>
            <a:spLocks noChangeArrowheads="1"/>
          </p:cNvSpPr>
          <p:nvPr/>
        </p:nvSpPr>
        <p:spPr bwMode="auto">
          <a:xfrm>
            <a:off x="250825" y="2832998"/>
            <a:ext cx="360363" cy="404812"/>
          </a:xfrm>
          <a:prstGeom prst="rightArrow">
            <a:avLst>
              <a:gd name="adj1" fmla="val 50000"/>
              <a:gd name="adj2" fmla="val 25000"/>
            </a:avLst>
          </a:prstGeom>
          <a:solidFill>
            <a:schemeClr val="folHlink">
              <a:alpha val="39999"/>
            </a:schemeClr>
          </a:solidFill>
          <a:ln w="9525">
            <a:solidFill>
              <a:schemeClr val="tx1"/>
            </a:solidFill>
            <a:miter lim="800000"/>
            <a:headEnd/>
            <a:tailEnd/>
          </a:ln>
        </p:spPr>
        <p:txBody>
          <a:bodyPr wrap="none" lIns="90000" tIns="46800" rIns="90000" bIns="46800"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GB" altLang="en-US" sz="2000">
              <a:latin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99079CFB-95D6-45B4-B15A-71FD5C50563B}"/>
              </a:ext>
            </a:extLst>
          </p:cNvPr>
          <p:cNvSpPr>
            <a:spLocks noGrp="1"/>
          </p:cNvSpPr>
          <p:nvPr>
            <p:ph type="sldNum" sz="quarter" idx="12"/>
          </p:nvPr>
        </p:nvSpPr>
        <p:spPr/>
        <p:txBody>
          <a:bodyPr/>
          <a:lstStyle/>
          <a:p>
            <a:fld id="{11F88B7E-86B8-4862-842E-2DB840C1EC76}" type="slidenum">
              <a:rPr lang="zh-CN" altLang="en-US" smtClean="0"/>
              <a:t>75</a:t>
            </a:fld>
            <a:endParaRPr lang="zh-CN" altLang="en-US"/>
          </a:p>
        </p:txBody>
      </p:sp>
    </p:spTree>
    <p:extLst>
      <p:ext uri="{BB962C8B-B14F-4D97-AF65-F5344CB8AC3E}">
        <p14:creationId xmlns:p14="http://schemas.microsoft.com/office/powerpoint/2010/main" val="2525871272"/>
      </p:ext>
    </p:extLst>
  </p:cSld>
  <p:clrMapOvr>
    <a:masterClrMapping/>
  </p:clrMapOvr>
  <p:transition advClick="0"/>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a:t>. Kiểm thử tích hợp</a:t>
            </a:r>
            <a:endParaRPr lang="en-US" dirty="0"/>
          </a:p>
        </p:txBody>
      </p:sp>
      <p:sp>
        <p:nvSpPr>
          <p:cNvPr id="3" name="Content Placeholder 2"/>
          <p:cNvSpPr>
            <a:spLocks noGrp="1"/>
          </p:cNvSpPr>
          <p:nvPr>
            <p:ph idx="1"/>
          </p:nvPr>
        </p:nvSpPr>
        <p:spPr>
          <a:xfrm>
            <a:off x="459791" y="1750488"/>
            <a:ext cx="8328774" cy="4497912"/>
          </a:xfrm>
        </p:spPr>
        <p:txBody>
          <a:bodyPr/>
          <a:lstStyle/>
          <a:p>
            <a:r>
              <a:rPr lang="vi-VN">
                <a:latin typeface="Calibri (Body)"/>
              </a:rPr>
              <a:t>Kiểm tra giao diện giữa các mô-đun cũng như đầu vào và đầu ra</a:t>
            </a:r>
            <a:endParaRPr lang="en-US" dirty="0">
              <a:latin typeface="Calibri (Body)"/>
            </a:endParaRPr>
          </a:p>
          <a:p>
            <a:r>
              <a:rPr lang="en-US" dirty="0">
                <a:latin typeface="Calibri (Body)"/>
              </a:rPr>
              <a:t>Stub/Driver: </a:t>
            </a:r>
          </a:p>
          <a:p>
            <a:pPr lvl="1"/>
            <a:r>
              <a:rPr lang="vi-VN" sz="2400">
                <a:latin typeface="Calibri (Body)"/>
              </a:rPr>
              <a:t>Một chương trình mô phỏng các chức năng của mô-đun cấp thấp hơn / cấp </a:t>
            </a:r>
            <a:r>
              <a:rPr lang="en-US" sz="2400">
                <a:latin typeface="Calibri (Body)"/>
              </a:rPr>
              <a:t>cao hơn</a:t>
            </a:r>
            <a:endParaRPr lang="en-US" sz="2400" dirty="0">
              <a:latin typeface="Calibri (Body)"/>
            </a:endParaRPr>
          </a:p>
        </p:txBody>
      </p:sp>
      <p:sp>
        <p:nvSpPr>
          <p:cNvPr id="4" name="Slide Number Placeholder 3"/>
          <p:cNvSpPr>
            <a:spLocks noGrp="1"/>
          </p:cNvSpPr>
          <p:nvPr>
            <p:ph type="sldNum" sz="quarter" idx="12"/>
          </p:nvPr>
        </p:nvSpPr>
        <p:spPr/>
        <p:txBody>
          <a:bodyPr/>
          <a:lstStyle/>
          <a:p>
            <a:fld id="{F45C15D4-C2A3-2141-B721-F0FDD748580C}" type="slidenum">
              <a:rPr lang="en-US" altLang="ja-JP" smtClean="0"/>
              <a:pPr/>
              <a:t>76</a:t>
            </a:fld>
            <a:endParaRPr lang="en-US" altLang="ja-JP"/>
          </a:p>
        </p:txBody>
      </p:sp>
      <p:pic>
        <p:nvPicPr>
          <p:cNvPr id="7" name="Picture 6" descr="Screen Shot 2014-08-11 at 1.51.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9" y="3841582"/>
            <a:ext cx="9138242" cy="2054269"/>
          </a:xfrm>
          <a:prstGeom prst="rect">
            <a:avLst/>
          </a:prstGeom>
        </p:spPr>
      </p:pic>
      <p:pic>
        <p:nvPicPr>
          <p:cNvPr id="6" name="Picture 5" descr="Screen Shot 2014-08-11 at 1.40.25 PM.png"/>
          <p:cNvPicPr>
            <a:picLocks noChangeAspect="1"/>
          </p:cNvPicPr>
          <p:nvPr/>
        </p:nvPicPr>
        <p:blipFill rotWithShape="1">
          <a:blip r:embed="rId3">
            <a:extLst>
              <a:ext uri="{28A0092B-C50C-407E-A947-70E740481C1C}">
                <a14:useLocalDpi xmlns:a14="http://schemas.microsoft.com/office/drawing/2010/main" val="0"/>
              </a:ext>
            </a:extLst>
          </a:blip>
          <a:srcRect r="63889"/>
          <a:stretch/>
        </p:blipFill>
        <p:spPr>
          <a:xfrm>
            <a:off x="5970662" y="74616"/>
            <a:ext cx="3031975" cy="1750793"/>
          </a:xfrm>
          <a:prstGeom prst="rect">
            <a:avLst/>
          </a:prstGeom>
        </p:spPr>
      </p:pic>
    </p:spTree>
    <p:extLst>
      <p:ext uri="{BB962C8B-B14F-4D97-AF65-F5344CB8AC3E}">
        <p14:creationId xmlns:p14="http://schemas.microsoft.com/office/powerpoint/2010/main" val="40291180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a:t>
            </a:r>
            <a:r>
              <a:rPr lang="en-US"/>
              <a:t>. Cách tiếp cận từ trên xuống</a:t>
            </a:r>
            <a:endParaRPr lang="en-US" dirty="0"/>
          </a:p>
        </p:txBody>
      </p:sp>
      <p:sp>
        <p:nvSpPr>
          <p:cNvPr id="3" name="Content Placeholder 2"/>
          <p:cNvSpPr>
            <a:spLocks noGrp="1"/>
          </p:cNvSpPr>
          <p:nvPr>
            <p:ph idx="1"/>
          </p:nvPr>
        </p:nvSpPr>
        <p:spPr/>
        <p:txBody>
          <a:bodyPr/>
          <a:lstStyle/>
          <a:p>
            <a:r>
              <a:rPr lang="en-US" altLang="ja-JP" sz="2267">
                <a:latin typeface="Helvetica" charset="0"/>
                <a:cs typeface="Arial" charset="0"/>
              </a:rPr>
              <a:t>Có thể phát hiện sớm các khiếm khuyết do hiểu sai đặc tả</a:t>
            </a:r>
          </a:p>
          <a:p>
            <a:r>
              <a:rPr lang="en-US" altLang="ja-JP" sz="2267">
                <a:latin typeface="Helvetica" charset="0"/>
                <a:cs typeface="Arial" charset="0"/>
              </a:rPr>
              <a:t>Hiệu quả trong các hệ thống mới phát triển</a:t>
            </a:r>
            <a:endParaRPr lang="en-US" altLang="ja-JP" sz="2267" dirty="0">
              <a:latin typeface="Helvetica" charset="0"/>
              <a:cs typeface="Arial" charset="0"/>
            </a:endParaRPr>
          </a:p>
          <a:p>
            <a:r>
              <a:rPr lang="en-US" altLang="ja-JP" sz="2267" dirty="0">
                <a:latin typeface="Helvetica" charset="0"/>
                <a:cs typeface="Arial" charset="0"/>
              </a:rPr>
              <a:t>Need test </a:t>
            </a:r>
            <a:r>
              <a:rPr lang="en-US" altLang="ja-JP" sz="2267">
                <a:latin typeface="Helvetica" charset="0"/>
                <a:cs typeface="Arial" charset="0"/>
              </a:rPr>
              <a:t>stubs (</a:t>
            </a:r>
            <a:r>
              <a:rPr lang="vi-VN" altLang="ja-JP" sz="2267">
                <a:latin typeface="Helvetica" charset="0"/>
                <a:cs typeface="Arial" charset="0"/>
              </a:rPr>
              <a:t>có thể chỉ đơn giản </a:t>
            </a:r>
            <a:endParaRPr lang="en-US" altLang="ja-JP" sz="2267">
              <a:latin typeface="Helvetica" charset="0"/>
              <a:cs typeface="Arial" charset="0"/>
            </a:endParaRPr>
          </a:p>
          <a:p>
            <a:pPr marL="0" indent="0">
              <a:buNone/>
            </a:pPr>
            <a:r>
              <a:rPr lang="vi-VN" altLang="ja-JP" sz="2267">
                <a:latin typeface="Helvetica" charset="0"/>
                <a:cs typeface="Arial" charset="0"/>
              </a:rPr>
              <a:t>là trả về một giá trị</a:t>
            </a:r>
            <a:r>
              <a:rPr lang="en-US" altLang="ja-JP" sz="2267">
                <a:latin typeface="Helvetica" charset="0"/>
                <a:cs typeface="Arial" charset="0"/>
              </a:rPr>
              <a:t>)</a:t>
            </a:r>
            <a:endParaRPr lang="en-US" sz="2267" dirty="0"/>
          </a:p>
        </p:txBody>
      </p:sp>
      <p:sp>
        <p:nvSpPr>
          <p:cNvPr id="4" name="Slide Number Placeholder 3"/>
          <p:cNvSpPr>
            <a:spLocks noGrp="1"/>
          </p:cNvSpPr>
          <p:nvPr>
            <p:ph type="sldNum" sz="quarter" idx="12"/>
          </p:nvPr>
        </p:nvSpPr>
        <p:spPr/>
        <p:txBody>
          <a:bodyPr/>
          <a:lstStyle/>
          <a:p>
            <a:fld id="{F45C15D4-C2A3-2141-B721-F0FDD748580C}" type="slidenum">
              <a:rPr lang="en-US" altLang="ja-JP" smtClean="0"/>
              <a:pPr/>
              <a:t>77</a:t>
            </a:fld>
            <a:endParaRPr lang="en-US" altLang="ja-JP"/>
          </a:p>
        </p:txBody>
      </p:sp>
      <p:pic>
        <p:nvPicPr>
          <p:cNvPr id="6" name="Picture 5" descr="Screen Shot 2014-08-11 at 1.40.25 PM.png"/>
          <p:cNvPicPr>
            <a:picLocks noChangeAspect="1"/>
          </p:cNvPicPr>
          <p:nvPr/>
        </p:nvPicPr>
        <p:blipFill rotWithShape="1">
          <a:blip r:embed="rId3">
            <a:extLst>
              <a:ext uri="{28A0092B-C50C-407E-A947-70E740481C1C}">
                <a14:useLocalDpi xmlns:a14="http://schemas.microsoft.com/office/drawing/2010/main" val="0"/>
              </a:ext>
            </a:extLst>
          </a:blip>
          <a:srcRect t="41440" r="65151"/>
          <a:stretch/>
        </p:blipFill>
        <p:spPr>
          <a:xfrm>
            <a:off x="5984792" y="2320244"/>
            <a:ext cx="2926002" cy="1025262"/>
          </a:xfrm>
          <a:prstGeom prst="rect">
            <a:avLst/>
          </a:prstGeom>
        </p:spPr>
      </p:pic>
      <p:pic>
        <p:nvPicPr>
          <p:cNvPr id="7" name="Picture 6" descr="Screen Shot 2014-08-11 at 1.51.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8" y="3512495"/>
            <a:ext cx="9138242" cy="2054269"/>
          </a:xfrm>
          <a:prstGeom prst="rect">
            <a:avLst/>
          </a:prstGeom>
        </p:spPr>
      </p:pic>
    </p:spTree>
    <p:extLst>
      <p:ext uri="{BB962C8B-B14F-4D97-AF65-F5344CB8AC3E}">
        <p14:creationId xmlns:p14="http://schemas.microsoft.com/office/powerpoint/2010/main" val="28696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a:t>
            </a:r>
            <a:r>
              <a:rPr lang="en-US"/>
              <a:t>. </a:t>
            </a:r>
            <a:r>
              <a:rPr lang="vi-VN"/>
              <a:t>Cách tiếp cận từ dưới lên</a:t>
            </a:r>
            <a:endParaRPr lang="en-US" dirty="0"/>
          </a:p>
        </p:txBody>
      </p:sp>
      <p:sp>
        <p:nvSpPr>
          <p:cNvPr id="3" name="Content Placeholder 2"/>
          <p:cNvSpPr>
            <a:spLocks noGrp="1"/>
          </p:cNvSpPr>
          <p:nvPr>
            <p:ph idx="1"/>
          </p:nvPr>
        </p:nvSpPr>
        <p:spPr/>
        <p:txBody>
          <a:bodyPr/>
          <a:lstStyle/>
          <a:p>
            <a:r>
              <a:rPr lang="vi-VN" altLang="ja-JP" sz="2267">
                <a:latin typeface="Helvetica" charset="0"/>
                <a:cs typeface="Arial" charset="0"/>
              </a:rPr>
              <a:t>Các mô-đun thấp hơn là độc lập =&gt; kiểm tra độc lập và song song</a:t>
            </a:r>
            <a:endParaRPr lang="en-US" altLang="ja-JP" sz="2267" dirty="0">
              <a:latin typeface="Helvetica" charset="0"/>
              <a:cs typeface="Arial" charset="0"/>
            </a:endParaRPr>
          </a:p>
          <a:p>
            <a:r>
              <a:rPr lang="en-US" altLang="ja-JP" sz="2267">
                <a:latin typeface="Helvetica" charset="0"/>
                <a:cs typeface="Arial" charset="0"/>
              </a:rPr>
              <a:t>Hiệu quả trong việc phát triển hệ thống bằng cách sửa đổi các hệ thống hiện có</a:t>
            </a:r>
            <a:endParaRPr lang="en-US" altLang="ja-JP" sz="2267" dirty="0">
              <a:latin typeface="Helvetica" charset="0"/>
              <a:cs typeface="Arial" charset="0"/>
            </a:endParaRPr>
          </a:p>
          <a:p>
            <a:r>
              <a:rPr lang="en-US" altLang="ja-JP" sz="2267" dirty="0">
                <a:latin typeface="Helvetica" charset="0"/>
                <a:cs typeface="Arial" charset="0"/>
              </a:rPr>
              <a:t>Need test </a:t>
            </a:r>
            <a:r>
              <a:rPr lang="en-US" altLang="ja-JP" sz="2267">
                <a:latin typeface="Helvetica" charset="0"/>
                <a:cs typeface="Arial" charset="0"/>
              </a:rPr>
              <a:t>drivers (</a:t>
            </a:r>
            <a:r>
              <a:rPr lang="vi-VN" altLang="ja-JP" sz="2267">
                <a:latin typeface="Helvetica" charset="0"/>
                <a:cs typeface="Arial" charset="0"/>
              </a:rPr>
              <a:t>phức tạp hơn </a:t>
            </a:r>
            <a:endParaRPr lang="en-US" altLang="ja-JP" sz="2267">
              <a:latin typeface="Helvetica" charset="0"/>
              <a:cs typeface="Arial" charset="0"/>
            </a:endParaRPr>
          </a:p>
          <a:p>
            <a:pPr marL="0" indent="0">
              <a:buNone/>
            </a:pPr>
            <a:r>
              <a:rPr lang="vi-VN" altLang="ja-JP" sz="2267">
                <a:latin typeface="Helvetica" charset="0"/>
                <a:cs typeface="Arial" charset="0"/>
              </a:rPr>
              <a:t>với việc kiểm soát</a:t>
            </a:r>
            <a:r>
              <a:rPr lang="en-US" altLang="ja-JP" sz="2267">
                <a:latin typeface="Helvetica" charset="0"/>
                <a:cs typeface="Arial" charset="0"/>
              </a:rPr>
              <a:t>)</a:t>
            </a:r>
            <a:endParaRPr lang="en-US" sz="2267" dirty="0"/>
          </a:p>
        </p:txBody>
      </p:sp>
      <p:sp>
        <p:nvSpPr>
          <p:cNvPr id="4" name="Slide Number Placeholder 3"/>
          <p:cNvSpPr>
            <a:spLocks noGrp="1"/>
          </p:cNvSpPr>
          <p:nvPr>
            <p:ph type="sldNum" sz="quarter" idx="12"/>
          </p:nvPr>
        </p:nvSpPr>
        <p:spPr/>
        <p:txBody>
          <a:bodyPr/>
          <a:lstStyle/>
          <a:p>
            <a:fld id="{F45C15D4-C2A3-2141-B721-F0FDD748580C}" type="slidenum">
              <a:rPr lang="en-US" altLang="ja-JP" smtClean="0"/>
              <a:pPr/>
              <a:t>78</a:t>
            </a:fld>
            <a:endParaRPr lang="en-US" altLang="ja-JP"/>
          </a:p>
        </p:txBody>
      </p:sp>
      <p:pic>
        <p:nvPicPr>
          <p:cNvPr id="6" name="Picture 5" descr="Screen Shot 2014-08-11 at 1.40.25 PM.png"/>
          <p:cNvPicPr>
            <a:picLocks noChangeAspect="1"/>
          </p:cNvPicPr>
          <p:nvPr/>
        </p:nvPicPr>
        <p:blipFill rotWithShape="1">
          <a:blip r:embed="rId3">
            <a:extLst>
              <a:ext uri="{28A0092B-C50C-407E-A947-70E740481C1C}">
                <a14:useLocalDpi xmlns:a14="http://schemas.microsoft.com/office/drawing/2010/main" val="0"/>
              </a:ext>
            </a:extLst>
          </a:blip>
          <a:srcRect t="4708" r="63889" b="40141"/>
          <a:stretch/>
        </p:blipFill>
        <p:spPr>
          <a:xfrm>
            <a:off x="6099046" y="2250647"/>
            <a:ext cx="3031975" cy="965573"/>
          </a:xfrm>
          <a:prstGeom prst="rect">
            <a:avLst/>
          </a:prstGeom>
        </p:spPr>
      </p:pic>
      <p:pic>
        <p:nvPicPr>
          <p:cNvPr id="7" name="Picture 6" descr="Screen Shot 2014-08-11 at 1.51.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8" y="3429000"/>
            <a:ext cx="9138242" cy="2054269"/>
          </a:xfrm>
          <a:prstGeom prst="rect">
            <a:avLst/>
          </a:prstGeom>
        </p:spPr>
      </p:pic>
    </p:spTree>
    <p:extLst>
      <p:ext uri="{BB962C8B-B14F-4D97-AF65-F5344CB8AC3E}">
        <p14:creationId xmlns:p14="http://schemas.microsoft.com/office/powerpoint/2010/main" val="280523206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990" dirty="0"/>
              <a:t>3.3</a:t>
            </a:r>
            <a:r>
              <a:rPr lang="en-US" sz="3990"/>
              <a:t>. Các kỹ thuật kiểm thử tích hợp khác</a:t>
            </a:r>
            <a:endParaRPr lang="en-US" sz="3990" dirty="0"/>
          </a:p>
        </p:txBody>
      </p:sp>
      <p:sp>
        <p:nvSpPr>
          <p:cNvPr id="3" name="Content Placeholder 2"/>
          <p:cNvSpPr>
            <a:spLocks noGrp="1"/>
          </p:cNvSpPr>
          <p:nvPr>
            <p:ph idx="1"/>
          </p:nvPr>
        </p:nvSpPr>
        <p:spPr/>
        <p:txBody>
          <a:bodyPr>
            <a:normAutofit/>
          </a:bodyPr>
          <a:lstStyle/>
          <a:p>
            <a:r>
              <a:rPr lang="en-US" sz="3200">
                <a:latin typeface="Calibri (Body)"/>
              </a:rPr>
              <a:t>Kiểm thử Big-bang</a:t>
            </a:r>
            <a:endParaRPr lang="en-US" sz="3200" dirty="0">
              <a:latin typeface="Calibri (Body)"/>
            </a:endParaRPr>
          </a:p>
          <a:p>
            <a:pPr lvl="1"/>
            <a:r>
              <a:rPr lang="vi-VN" sz="2400">
                <a:latin typeface="Calibri (Body)"/>
              </a:rPr>
              <a:t>Trong đó tất cả các mô-đun đã hoàn thành các bài kiểm tra đơn vị được liên kết cùng một lúc và được kiểm tra</a:t>
            </a:r>
            <a:endParaRPr lang="en-US" sz="2400" dirty="0">
              <a:latin typeface="Calibri (Body)"/>
            </a:endParaRPr>
          </a:p>
          <a:p>
            <a:pPr lvl="1"/>
            <a:r>
              <a:rPr lang="vi-VN" sz="2400">
                <a:latin typeface="Calibri (Body)"/>
              </a:rPr>
              <a:t>Giảm số lượng các thủ tục thử nghiệm trong chương trình quy mô nhỏ; nhưng không dễ xác định lỗi</a:t>
            </a:r>
            <a:endParaRPr lang="en-US" sz="2400" dirty="0">
              <a:latin typeface="Calibri (Body)"/>
            </a:endParaRPr>
          </a:p>
          <a:p>
            <a:r>
              <a:rPr lang="en-US" sz="3200">
                <a:latin typeface="Calibri (Body)"/>
              </a:rPr>
              <a:t>Kiểm thử Sandwich</a:t>
            </a:r>
            <a:endParaRPr lang="en-US" sz="3200" dirty="0">
              <a:latin typeface="Calibri (Body)"/>
            </a:endParaRPr>
          </a:p>
          <a:p>
            <a:pPr lvl="1"/>
            <a:r>
              <a:rPr kumimoji="1" lang="vi-VN" sz="2400">
                <a:latin typeface="Calibri (Body)"/>
                <a:ea typeface="ＭＳ Ｐ明朝" pitchFamily="18" charset="-128"/>
                <a:cs typeface="ＭＳ Ｐ明朝" charset="0"/>
              </a:rPr>
              <a:t>Trong đó các mô-đun cấp thấp hơn được kiểm tra từ dưới lên và các mô-đun cấp cao hơn được kiểm tra từ trên xuống</a:t>
            </a:r>
            <a:endParaRPr lang="en-US" sz="2400" dirty="0">
              <a:latin typeface="Calibri (Body)"/>
            </a:endParaRPr>
          </a:p>
        </p:txBody>
      </p:sp>
      <p:sp>
        <p:nvSpPr>
          <p:cNvPr id="4" name="Slide Number Placeholder 3"/>
          <p:cNvSpPr>
            <a:spLocks noGrp="1"/>
          </p:cNvSpPr>
          <p:nvPr>
            <p:ph type="sldNum" sz="quarter" idx="12"/>
          </p:nvPr>
        </p:nvSpPr>
        <p:spPr/>
        <p:txBody>
          <a:bodyPr/>
          <a:lstStyle/>
          <a:p>
            <a:fld id="{F45C15D4-C2A3-2141-B721-F0FDD748580C}" type="slidenum">
              <a:rPr lang="en-US" altLang="ja-JP" smtClean="0"/>
              <a:pPr/>
              <a:t>79</a:t>
            </a:fld>
            <a:endParaRPr lang="en-US" altLang="ja-JP"/>
          </a:p>
        </p:txBody>
      </p:sp>
    </p:spTree>
    <p:extLst>
      <p:ext uri="{BB962C8B-B14F-4D97-AF65-F5344CB8AC3E}">
        <p14:creationId xmlns:p14="http://schemas.microsoft.com/office/powerpoint/2010/main" val="2357811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206864" y="4675558"/>
            <a:ext cx="4274013" cy="1180901"/>
          </a:xfrm>
          <a:prstGeom prst="rect">
            <a:avLst/>
          </a:prstGeom>
          <a:solidFill>
            <a:schemeClr val="tx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en-US" sz="2358" b="1">
                <a:solidFill>
                  <a:schemeClr val="bg1"/>
                </a:solidFill>
              </a:rPr>
              <a:t>Hộp đen (Black box)</a:t>
            </a:r>
            <a:r>
              <a:rPr lang="en-US" sz="2358">
                <a:solidFill>
                  <a:schemeClr val="bg1"/>
                </a:solidFill>
              </a:rPr>
              <a:t/>
            </a:r>
            <a:br>
              <a:rPr lang="en-US" sz="2358">
                <a:solidFill>
                  <a:schemeClr val="bg1"/>
                </a:solidFill>
              </a:rPr>
            </a:br>
            <a:r>
              <a:rPr lang="en-US" sz="2358">
                <a:solidFill>
                  <a:schemeClr val="bg1"/>
                </a:solidFill>
              </a:rPr>
              <a:t>Phải chọn đầu vào mà </a:t>
            </a:r>
            <a:r>
              <a:rPr lang="en-US" sz="2358" i="1">
                <a:solidFill>
                  <a:schemeClr val="bg1"/>
                </a:solidFill>
              </a:rPr>
              <a:t>không có kiến thức</a:t>
            </a:r>
            <a:r>
              <a:rPr lang="en-US" sz="2358">
                <a:solidFill>
                  <a:schemeClr val="bg1"/>
                </a:solidFill>
              </a:rPr>
              <a:t> về việc thực thi</a:t>
            </a:r>
            <a:endParaRPr lang="en-US" sz="2358" dirty="0">
              <a:solidFill>
                <a:schemeClr val="bg1"/>
              </a:solidFill>
            </a:endParaRPr>
          </a:p>
        </p:txBody>
      </p:sp>
      <p:sp>
        <p:nvSpPr>
          <p:cNvPr id="14339" name="Rectangle 2"/>
          <p:cNvSpPr>
            <a:spLocks noGrp="1" noChangeArrowheads="1"/>
          </p:cNvSpPr>
          <p:nvPr>
            <p:ph type="title"/>
          </p:nvPr>
        </p:nvSpPr>
        <p:spPr>
          <a:xfrm>
            <a:off x="628650" y="207372"/>
            <a:ext cx="7886700" cy="736984"/>
          </a:xfrm>
        </p:spPr>
        <p:txBody>
          <a:bodyPr>
            <a:noAutofit/>
          </a:bodyPr>
          <a:lstStyle/>
          <a:p>
            <a:pPr eaLnBrk="1" hangingPunct="1"/>
            <a:r>
              <a:rPr lang="en-US" sz="2800"/>
              <a:t>2.1. Các phương pháp tiếp cận kiểm thử đơn vị</a:t>
            </a:r>
            <a:br>
              <a:rPr lang="en-US" sz="2800"/>
            </a:br>
            <a:r>
              <a:rPr lang="en-GB" sz="2800"/>
              <a:t>Kiểm thử hộp đen và hộp trắng</a:t>
            </a:r>
            <a:endParaRPr lang="en-US" sz="2800"/>
          </a:p>
        </p:txBody>
      </p:sp>
      <p:sp>
        <p:nvSpPr>
          <p:cNvPr id="14340" name="Rectangle 2"/>
          <p:cNvSpPr>
            <a:spLocks noGrp="1" noChangeArrowheads="1"/>
          </p:cNvSpPr>
          <p:nvPr>
            <p:ph sz="half" idx="1"/>
          </p:nvPr>
        </p:nvSpPr>
        <p:spPr>
          <a:xfrm>
            <a:off x="628650" y="1185413"/>
            <a:ext cx="8303305" cy="1725152"/>
          </a:xfrm>
        </p:spPr>
        <p:txBody>
          <a:bodyPr>
            <a:spAutoFit/>
          </a:bodyPr>
          <a:lstStyle/>
          <a:p>
            <a:pPr marL="518236" indent="-518236">
              <a:spcBef>
                <a:spcPct val="0"/>
              </a:spcBef>
              <a:buSzPct val="100000"/>
              <a:buFont typeface="Tw Cen MT" pitchFamily="34" charset="0"/>
              <a:buAutoNum type="alphaUcPeriod"/>
            </a:pPr>
            <a:r>
              <a:rPr lang="en-GB" sz="2358"/>
              <a:t>Chọn dữ liệu đầu vào (“test inputs”)</a:t>
            </a:r>
          </a:p>
          <a:p>
            <a:pPr marL="518236" indent="-518236">
              <a:spcBef>
                <a:spcPct val="0"/>
              </a:spcBef>
              <a:buSzPct val="100000"/>
              <a:buFont typeface="Tw Cen MT" pitchFamily="34" charset="0"/>
              <a:buAutoNum type="alphaUcPeriod"/>
            </a:pPr>
            <a:r>
              <a:rPr lang="en-GB" sz="2358"/>
              <a:t>Định nghĩa đầu ra mong đợi (“soict”)</a:t>
            </a:r>
          </a:p>
          <a:p>
            <a:pPr marL="518236" indent="-518236">
              <a:spcBef>
                <a:spcPct val="0"/>
              </a:spcBef>
              <a:buSzPct val="100000"/>
              <a:buFont typeface="Tw Cen MT" pitchFamily="34" charset="0"/>
              <a:buAutoNum type="alphaUcPeriod"/>
            </a:pPr>
            <a:r>
              <a:rPr lang="en-GB" sz="2358"/>
              <a:t>Thực thị đơn vị (“SUT” or “software under test”) trên đầu vào và ghi nhận các kết quả</a:t>
            </a:r>
          </a:p>
          <a:p>
            <a:pPr marL="518236" indent="-518236">
              <a:spcBef>
                <a:spcPct val="0"/>
              </a:spcBef>
              <a:buSzPct val="100000"/>
              <a:buFont typeface="Tw Cen MT" pitchFamily="34" charset="0"/>
              <a:buAutoNum type="alphaUcPeriod"/>
            </a:pPr>
            <a:r>
              <a:rPr lang="en-GB" sz="2358"/>
              <a:t>Kiểm tra kết quả có trái với đầu ra mong đợi (“soict”)</a:t>
            </a:r>
          </a:p>
        </p:txBody>
      </p:sp>
      <p:sp>
        <p:nvSpPr>
          <p:cNvPr id="4" name="Slide Number Placeholder 3"/>
          <p:cNvSpPr>
            <a:spLocks noGrp="1"/>
          </p:cNvSpPr>
          <p:nvPr>
            <p:ph type="sldNum" sz="quarter" idx="12"/>
          </p:nvPr>
        </p:nvSpPr>
        <p:spPr>
          <a:xfrm>
            <a:off x="6433046" y="5632652"/>
            <a:ext cx="2057400" cy="365125"/>
          </a:xfrm>
        </p:spPr>
        <p:txBody>
          <a:bodyPr>
            <a:normAutofit/>
          </a:bodyPr>
          <a:lstStyle/>
          <a:p>
            <a:pPr>
              <a:defRPr/>
            </a:pPr>
            <a:fld id="{517E2246-26CE-47FC-92B7-2BA4D2C54DCC}" type="slidenum">
              <a:rPr lang="en-US" smtClean="0"/>
              <a:pPr>
                <a:defRPr/>
              </a:pPr>
              <a:t>8</a:t>
            </a:fld>
            <a:endParaRPr lang="en-US"/>
          </a:p>
        </p:txBody>
      </p:sp>
      <p:sp>
        <p:nvSpPr>
          <p:cNvPr id="6" name="TextBox 5"/>
          <p:cNvSpPr txBox="1"/>
          <p:nvPr/>
        </p:nvSpPr>
        <p:spPr>
          <a:xfrm>
            <a:off x="7287993" y="3702908"/>
            <a:ext cx="1643962" cy="455189"/>
          </a:xfrm>
          <a:prstGeom prst="rect">
            <a:avLst/>
          </a:prstGeom>
          <a:noFill/>
        </p:spPr>
        <p:txBody>
          <a:bodyPr>
            <a:spAutoFit/>
          </a:bodyPr>
          <a:lstStyle/>
          <a:p>
            <a:pPr algn="ctr">
              <a:defRPr/>
            </a:pPr>
            <a:r>
              <a:rPr lang="en-US" sz="2358" b="1" dirty="0"/>
              <a:t>=</a:t>
            </a:r>
            <a:r>
              <a:rPr lang="en-US" sz="2358" b="1" dirty="0">
                <a:sym typeface="Symbol"/>
              </a:rPr>
              <a:t>soict?</a:t>
            </a:r>
            <a:endParaRPr lang="en-US" sz="2358" b="1" dirty="0"/>
          </a:p>
        </p:txBody>
      </p:sp>
      <p:sp>
        <p:nvSpPr>
          <p:cNvPr id="2" name="Right Arrow 1"/>
          <p:cNvSpPr/>
          <p:nvPr/>
        </p:nvSpPr>
        <p:spPr>
          <a:xfrm flipV="1">
            <a:off x="1164162" y="3855499"/>
            <a:ext cx="1144440" cy="143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32"/>
          </a:p>
        </p:txBody>
      </p:sp>
      <p:sp>
        <p:nvSpPr>
          <p:cNvPr id="11" name="Right Arrow 10"/>
          <p:cNvSpPr/>
          <p:nvPr/>
        </p:nvSpPr>
        <p:spPr>
          <a:xfrm flipV="1">
            <a:off x="6418507" y="3855499"/>
            <a:ext cx="1022078" cy="143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32"/>
          </a:p>
        </p:txBody>
      </p:sp>
      <p:graphicFrame>
        <p:nvGraphicFramePr>
          <p:cNvPr id="19" name="Table 18"/>
          <p:cNvGraphicFramePr>
            <a:graphicFrameLocks noGrp="1"/>
          </p:cNvGraphicFramePr>
          <p:nvPr>
            <p:extLst>
              <p:ext uri="{D42A27DB-BD31-4B8C-83A1-F6EECF244321}">
                <p14:modId xmlns:p14="http://schemas.microsoft.com/office/powerpoint/2010/main" val="1215628609"/>
              </p:ext>
            </p:extLst>
          </p:nvPr>
        </p:nvGraphicFramePr>
        <p:xfrm>
          <a:off x="2308602" y="2937069"/>
          <a:ext cx="4109906" cy="1303295"/>
        </p:xfrm>
        <a:graphic>
          <a:graphicData uri="http://schemas.openxmlformats.org/drawingml/2006/table">
            <a:tbl>
              <a:tblPr firstRow="1" bandRow="1">
                <a:tableStyleId>{5C22544A-7EE6-4342-B048-85BDC9FD1C3A}</a:tableStyleId>
              </a:tblPr>
              <a:tblGrid>
                <a:gridCol w="2054953">
                  <a:extLst>
                    <a:ext uri="{9D8B030D-6E8A-4147-A177-3AD203B41FA5}">
                      <a16:colId xmlns:a16="http://schemas.microsoft.com/office/drawing/2014/main" xmlns="" val="20000"/>
                    </a:ext>
                  </a:extLst>
                </a:gridCol>
                <a:gridCol w="2054953">
                  <a:extLst>
                    <a:ext uri="{9D8B030D-6E8A-4147-A177-3AD203B41FA5}">
                      <a16:colId xmlns:a16="http://schemas.microsoft.com/office/drawing/2014/main" xmlns="" val="20001"/>
                    </a:ext>
                  </a:extLst>
                </a:gridCol>
              </a:tblGrid>
              <a:tr h="442527">
                <a:tc gridSpan="2">
                  <a:txBody>
                    <a:bodyPr/>
                    <a:lstStyle/>
                    <a:p>
                      <a:pPr algn="ctr"/>
                      <a:r>
                        <a:rPr lang="en-US" sz="2900" dirty="0"/>
                        <a:t>Specification</a:t>
                      </a:r>
                    </a:p>
                  </a:txBody>
                  <a:tcPr marL="82912" marR="82912"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hMerge="1">
                  <a:txBody>
                    <a:bodyPr/>
                    <a:lstStyle/>
                    <a:p>
                      <a:pPr algn="ctr"/>
                      <a:endParaRPr lang="en-US" sz="3200" dirty="0"/>
                    </a:p>
                  </a:txBody>
                  <a:tcPr marL="91434" marR="91434"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0"/>
                  </a:ext>
                </a:extLst>
              </a:tr>
              <a:tr h="331896">
                <a:tc>
                  <a:txBody>
                    <a:bodyPr/>
                    <a:lstStyle/>
                    <a:p>
                      <a:r>
                        <a:rPr lang="en-US" sz="2200" dirty="0"/>
                        <a:t>Precondition</a:t>
                      </a:r>
                    </a:p>
                  </a:txBody>
                  <a:tcPr marL="82912" marR="82912" marT="0" marB="0" anchor="ctr">
                    <a:lnL w="381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lvl="0" algn="r"/>
                      <a:r>
                        <a:rPr lang="en-US" sz="2200" dirty="0" err="1"/>
                        <a:t>Postcondition</a:t>
                      </a:r>
                      <a:endParaRPr lang="en-US" sz="2200" dirty="0"/>
                    </a:p>
                  </a:txBody>
                  <a:tcPr marL="82912" marR="82912" marT="0" marB="0" anchor="ctr">
                    <a:lnL w="12700" cap="flat" cmpd="sng" algn="ctr">
                      <a:solidFill>
                        <a:schemeClr val="tx1"/>
                      </a:solidFill>
                      <a:prstDash val="sys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525488">
                <a:tc gridSpan="2">
                  <a:txBody>
                    <a:bodyPr/>
                    <a:lstStyle/>
                    <a:p>
                      <a:pPr algn="ctr"/>
                      <a:r>
                        <a:rPr lang="en-US" sz="2900" dirty="0"/>
                        <a:t>Implementation</a:t>
                      </a:r>
                    </a:p>
                  </a:txBody>
                  <a:tcPr marL="82912" marR="82912" marT="41481" marB="41481"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pPr lvl="0" algn="r"/>
                      <a:endParaRPr lang="en-US" dirty="0"/>
                    </a:p>
                  </a:txBody>
                  <a:tcPr/>
                </a:tc>
                <a:extLst>
                  <a:ext uri="{0D108BD9-81ED-4DB2-BD59-A6C34878D82A}">
                    <a16:rowId xmlns:a16="http://schemas.microsoft.com/office/drawing/2014/main" xmlns="" val="10002"/>
                  </a:ext>
                </a:extLst>
              </a:tr>
            </a:tbl>
          </a:graphicData>
        </a:graphic>
      </p:graphicFrame>
      <p:sp>
        <p:nvSpPr>
          <p:cNvPr id="18" name="Line Callout 1 17"/>
          <p:cNvSpPr/>
          <p:nvPr/>
        </p:nvSpPr>
        <p:spPr bwMode="auto">
          <a:xfrm>
            <a:off x="4610279" y="4662848"/>
            <a:ext cx="4259777" cy="1180901"/>
          </a:xfrm>
          <a:prstGeom prst="borderCallout1">
            <a:avLst>
              <a:gd name="adj1" fmla="val -1493"/>
              <a:gd name="adj2" fmla="val 25993"/>
              <a:gd name="adj3" fmla="val 252"/>
              <a:gd name="adj4" fmla="val 22891"/>
            </a:avLst>
          </a:prstGeom>
          <a:solidFill>
            <a:schemeClr val="bg1"/>
          </a:solidFill>
          <a:ln w="41275">
            <a:solidFill>
              <a:srgbClr val="002060"/>
            </a:solidFill>
            <a:prstDash val="solid"/>
            <a:tailEnd type="none" w="lg" len="med"/>
          </a:ln>
        </p:spPr>
        <p:style>
          <a:lnRef idx="2">
            <a:schemeClr val="accent1">
              <a:shade val="50000"/>
            </a:schemeClr>
          </a:lnRef>
          <a:fillRef idx="1">
            <a:schemeClr val="accent1"/>
          </a:fillRef>
          <a:effectRef idx="0">
            <a:schemeClr val="accent1"/>
          </a:effectRef>
          <a:fontRef idx="minor">
            <a:schemeClr val="lt1"/>
          </a:fontRef>
        </p:style>
        <p:txBody>
          <a:bodyPr wrap="square" anchor="ctr">
            <a:spAutoFit/>
          </a:bodyPr>
          <a:lstStyle/>
          <a:p>
            <a:pPr algn="ctr">
              <a:defRPr/>
            </a:pPr>
            <a:r>
              <a:rPr lang="en-US" sz="2358" b="1">
                <a:solidFill>
                  <a:schemeClr val="tx1"/>
                </a:solidFill>
              </a:rPr>
              <a:t>Hộp trắng (White box)</a:t>
            </a:r>
            <a:r>
              <a:rPr lang="en-US" sz="2358">
                <a:solidFill>
                  <a:schemeClr val="tx1"/>
                </a:solidFill>
              </a:rPr>
              <a:t/>
            </a:r>
            <a:br>
              <a:rPr lang="en-US" sz="2358">
                <a:solidFill>
                  <a:schemeClr val="tx1"/>
                </a:solidFill>
              </a:rPr>
            </a:br>
            <a:r>
              <a:rPr lang="en-US" sz="2358">
                <a:solidFill>
                  <a:schemeClr val="tx1"/>
                </a:solidFill>
              </a:rPr>
              <a:t>Có thể chọn đầu vào </a:t>
            </a:r>
            <a:r>
              <a:rPr lang="en-US" sz="2358" i="1">
                <a:solidFill>
                  <a:schemeClr val="tx1"/>
                </a:solidFill>
              </a:rPr>
              <a:t>với kiến thức</a:t>
            </a:r>
            <a:r>
              <a:rPr lang="en-US" sz="2358">
                <a:solidFill>
                  <a:schemeClr val="tx1"/>
                </a:solidFill>
              </a:rPr>
              <a:t> về việc thực thi</a:t>
            </a:r>
            <a:endParaRPr lang="en-US" sz="2358" dirty="0">
              <a:solidFill>
                <a:schemeClr val="tx1"/>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a:t>
            </a:r>
            <a:r>
              <a:rPr lang="en-US"/>
              <a:t>. Kiểm thử hồi quy</a:t>
            </a:r>
            <a:endParaRPr lang="en-US" dirty="0"/>
          </a:p>
        </p:txBody>
      </p:sp>
      <p:sp>
        <p:nvSpPr>
          <p:cNvPr id="3" name="Content Placeholder 2"/>
          <p:cNvSpPr>
            <a:spLocks noGrp="1"/>
          </p:cNvSpPr>
          <p:nvPr>
            <p:ph idx="1"/>
          </p:nvPr>
        </p:nvSpPr>
        <p:spPr/>
        <p:txBody>
          <a:bodyPr/>
          <a:lstStyle/>
          <a:p>
            <a:pPr marL="0" indent="0" algn="ctr">
              <a:buNone/>
            </a:pPr>
            <a:r>
              <a:rPr lang="en-US">
                <a:solidFill>
                  <a:srgbClr val="0000FF"/>
                </a:solidFill>
                <a:latin typeface="Calibri (Body)"/>
              </a:rPr>
              <a:t>“Khi bạn sửa một lỗi, bạn sẽ tạo ramột số lỗi mới”</a:t>
            </a:r>
            <a:endParaRPr lang="en-US" dirty="0">
              <a:solidFill>
                <a:srgbClr val="0000FF"/>
              </a:solidFill>
              <a:latin typeface="Calibri (Body)"/>
            </a:endParaRPr>
          </a:p>
          <a:p>
            <a:r>
              <a:rPr lang="vi-VN">
                <a:latin typeface="Calibri (Body)"/>
              </a:rPr>
              <a:t>Kiểm </a:t>
            </a:r>
            <a:r>
              <a:rPr lang="en-US">
                <a:latin typeface="Calibri (Body)"/>
              </a:rPr>
              <a:t>thử</a:t>
            </a:r>
            <a:r>
              <a:rPr lang="vi-VN">
                <a:latin typeface="Calibri (Body)"/>
              </a:rPr>
              <a:t> lại một ứng dụng sau khi mã của nó đã được sửa đổi để xác minh rằng nó vẫn hoạt động chính xác</a:t>
            </a:r>
            <a:endParaRPr lang="en-US" dirty="0">
              <a:latin typeface="Calibri (Body)"/>
            </a:endParaRPr>
          </a:p>
          <a:p>
            <a:pPr lvl="1"/>
            <a:r>
              <a:rPr lang="vi-VN">
                <a:latin typeface="Calibri (Body)"/>
              </a:rPr>
              <a:t>Chạy lại các trường hợp</a:t>
            </a:r>
            <a:r>
              <a:rPr lang="en-US">
                <a:latin typeface="Calibri (Body)"/>
              </a:rPr>
              <a:t> kiểm</a:t>
            </a:r>
            <a:r>
              <a:rPr lang="vi-VN">
                <a:latin typeface="Calibri (Body)"/>
              </a:rPr>
              <a:t> thử hiện có</a:t>
            </a:r>
            <a:endParaRPr lang="en-US" dirty="0">
              <a:latin typeface="Calibri (Body)"/>
            </a:endParaRPr>
          </a:p>
          <a:p>
            <a:pPr lvl="1"/>
            <a:r>
              <a:rPr lang="vi-VN">
                <a:latin typeface="Calibri (Body)"/>
              </a:rPr>
              <a:t>Kiểm tra để đảm bảo rằng các thay đổi mã không phá vỡ bất kỳ chức năng hoạt động nào trước đó (tác dụng phụ)</a:t>
            </a:r>
            <a:r>
              <a:rPr lang="en-US">
                <a:latin typeface="Calibri (Body)"/>
              </a:rPr>
              <a:t>(</a:t>
            </a:r>
            <a:r>
              <a:rPr lang="en-US" dirty="0">
                <a:latin typeface="Calibri (Body)"/>
              </a:rPr>
              <a:t>side-effect)</a:t>
            </a:r>
          </a:p>
          <a:p>
            <a:r>
              <a:rPr lang="vi-VN">
                <a:latin typeface="Calibri (Body)"/>
              </a:rPr>
              <a:t>Chạy thường xuyên nhất có thể</a:t>
            </a:r>
            <a:endParaRPr lang="en-US" dirty="0">
              <a:latin typeface="Calibri (Body)"/>
            </a:endParaRPr>
          </a:p>
          <a:p>
            <a:r>
              <a:rPr lang="en-US">
                <a:latin typeface="Calibri (Body)"/>
              </a:rPr>
              <a:t>Với công cụ kiểm thử hồi quy tự động</a:t>
            </a:r>
            <a:endParaRPr lang="en-US" dirty="0">
              <a:latin typeface="Calibri (Body)"/>
            </a:endParaRPr>
          </a:p>
        </p:txBody>
      </p:sp>
      <p:sp>
        <p:nvSpPr>
          <p:cNvPr id="4" name="Slide Number Placeholder 3"/>
          <p:cNvSpPr>
            <a:spLocks noGrp="1"/>
          </p:cNvSpPr>
          <p:nvPr>
            <p:ph type="sldNum" sz="quarter" idx="12"/>
          </p:nvPr>
        </p:nvSpPr>
        <p:spPr/>
        <p:txBody>
          <a:bodyPr/>
          <a:lstStyle/>
          <a:p>
            <a:fld id="{F45C15D4-C2A3-2141-B721-F0FDD748580C}" type="slidenum">
              <a:rPr lang="en-US" altLang="ja-JP" smtClean="0"/>
              <a:pPr/>
              <a:t>80</a:t>
            </a:fld>
            <a:endParaRPr lang="en-US" altLang="ja-JP"/>
          </a:p>
        </p:txBody>
      </p:sp>
    </p:spTree>
    <p:extLst>
      <p:ext uri="{BB962C8B-B14F-4D97-AF65-F5344CB8AC3E}">
        <p14:creationId xmlns:p14="http://schemas.microsoft.com/office/powerpoint/2010/main" val="19157144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xmlns="" id="{85C9CDA0-D08B-5847-BBAC-9BCB1F5DBE17}"/>
              </a:ext>
            </a:extLst>
          </p:cNvPr>
          <p:cNvSpPr>
            <a:spLocks noGrp="1" noChangeArrowheads="1"/>
          </p:cNvSpPr>
          <p:nvPr>
            <p:ph type="title"/>
          </p:nvPr>
        </p:nvSpPr>
        <p:spPr/>
        <p:txBody>
          <a:bodyPr/>
          <a:lstStyle/>
          <a:p>
            <a:pPr eaLnBrk="1" fontAlgn="auto" hangingPunct="1">
              <a:spcAft>
                <a:spcPts val="0"/>
              </a:spcAft>
              <a:defRPr/>
            </a:pPr>
            <a:r>
              <a:rPr lang="en-US">
                <a:ea typeface="+mj-ea"/>
                <a:cs typeface="Arial" charset="0"/>
              </a:rPr>
              <a:t>Question?</a:t>
            </a:r>
          </a:p>
        </p:txBody>
      </p:sp>
      <p:grpSp>
        <p:nvGrpSpPr>
          <p:cNvPr id="2" name="Group 5">
            <a:extLst>
              <a:ext uri="{FF2B5EF4-FFF2-40B4-BE49-F238E27FC236}">
                <a16:creationId xmlns:a16="http://schemas.microsoft.com/office/drawing/2014/main" xmlns="" id="{1BB48ABE-9CFE-4540-B671-5AC8FF568315}"/>
              </a:ext>
            </a:extLst>
          </p:cNvPr>
          <p:cNvGrpSpPr>
            <a:grpSpLocks/>
          </p:cNvGrpSpPr>
          <p:nvPr/>
        </p:nvGrpSpPr>
        <p:grpSpPr bwMode="auto">
          <a:xfrm>
            <a:off x="2590800" y="1682750"/>
            <a:ext cx="3733800" cy="4267200"/>
            <a:chOff x="1776" y="624"/>
            <a:chExt cx="2352" cy="2688"/>
          </a:xfrm>
        </p:grpSpPr>
        <p:sp>
          <p:nvSpPr>
            <p:cNvPr id="112644" name="AutoShape 6">
              <a:extLst>
                <a:ext uri="{FF2B5EF4-FFF2-40B4-BE49-F238E27FC236}">
                  <a16:creationId xmlns:a16="http://schemas.microsoft.com/office/drawing/2014/main" xmlns="" id="{EC787A75-0669-7F42-9C9E-CFCB48E3A976}"/>
                </a:ext>
              </a:extLst>
            </p:cNvPr>
            <p:cNvSpPr>
              <a:spLocks noChangeAspect="1" noChangeArrowheads="1" noTextEdit="1"/>
            </p:cNvSpPr>
            <p:nvPr/>
          </p:nvSpPr>
          <p:spPr bwMode="auto">
            <a:xfrm>
              <a:off x="1776" y="624"/>
              <a:ext cx="2352"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2645" name="Freeform 7">
              <a:extLst>
                <a:ext uri="{FF2B5EF4-FFF2-40B4-BE49-F238E27FC236}">
                  <a16:creationId xmlns:a16="http://schemas.microsoft.com/office/drawing/2014/main" xmlns="" id="{02F37F8F-1297-8144-8B74-6B82808DD19B}"/>
                </a:ext>
              </a:extLst>
            </p:cNvPr>
            <p:cNvSpPr>
              <a:spLocks/>
            </p:cNvSpPr>
            <p:nvPr/>
          </p:nvSpPr>
          <p:spPr bwMode="auto">
            <a:xfrm>
              <a:off x="1776" y="892"/>
              <a:ext cx="2352" cy="1883"/>
            </a:xfrm>
            <a:custGeom>
              <a:avLst/>
              <a:gdLst>
                <a:gd name="T0" fmla="*/ 0 w 2352"/>
                <a:gd name="T1" fmla="*/ 0 h 1883"/>
                <a:gd name="T2" fmla="*/ 420 w 2352"/>
                <a:gd name="T3" fmla="*/ 1883 h 1883"/>
                <a:gd name="T4" fmla="*/ 2076 w 2352"/>
                <a:gd name="T5" fmla="*/ 1566 h 1883"/>
                <a:gd name="T6" fmla="*/ 2352 w 2352"/>
                <a:gd name="T7" fmla="*/ 19 h 1883"/>
                <a:gd name="T8" fmla="*/ 0 w 2352"/>
                <a:gd name="T9" fmla="*/ 0 h 1883"/>
                <a:gd name="T10" fmla="*/ 0 60000 65536"/>
                <a:gd name="T11" fmla="*/ 0 60000 65536"/>
                <a:gd name="T12" fmla="*/ 0 60000 65536"/>
                <a:gd name="T13" fmla="*/ 0 60000 65536"/>
                <a:gd name="T14" fmla="*/ 0 60000 65536"/>
                <a:gd name="T15" fmla="*/ 0 w 2352"/>
                <a:gd name="T16" fmla="*/ 0 h 1883"/>
                <a:gd name="T17" fmla="*/ 2352 w 2352"/>
                <a:gd name="T18" fmla="*/ 1883 h 1883"/>
              </a:gdLst>
              <a:ahLst/>
              <a:cxnLst>
                <a:cxn ang="T10">
                  <a:pos x="T0" y="T1"/>
                </a:cxn>
                <a:cxn ang="T11">
                  <a:pos x="T2" y="T3"/>
                </a:cxn>
                <a:cxn ang="T12">
                  <a:pos x="T4" y="T5"/>
                </a:cxn>
                <a:cxn ang="T13">
                  <a:pos x="T6" y="T7"/>
                </a:cxn>
                <a:cxn ang="T14">
                  <a:pos x="T8" y="T9"/>
                </a:cxn>
              </a:cxnLst>
              <a:rect l="T15" t="T16" r="T17" b="T18"/>
              <a:pathLst>
                <a:path w="2352" h="1883">
                  <a:moveTo>
                    <a:pt x="0" y="0"/>
                  </a:moveTo>
                  <a:lnTo>
                    <a:pt x="420" y="1883"/>
                  </a:lnTo>
                  <a:lnTo>
                    <a:pt x="2076" y="1566"/>
                  </a:lnTo>
                  <a:lnTo>
                    <a:pt x="2352" y="19"/>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46" name="Freeform 8">
              <a:extLst>
                <a:ext uri="{FF2B5EF4-FFF2-40B4-BE49-F238E27FC236}">
                  <a16:creationId xmlns:a16="http://schemas.microsoft.com/office/drawing/2014/main" xmlns="" id="{249927B2-7A0E-4F42-B86F-29F74CD34F36}"/>
                </a:ext>
              </a:extLst>
            </p:cNvPr>
            <p:cNvSpPr>
              <a:spLocks/>
            </p:cNvSpPr>
            <p:nvPr/>
          </p:nvSpPr>
          <p:spPr bwMode="auto">
            <a:xfrm>
              <a:off x="2055" y="624"/>
              <a:ext cx="1810" cy="2678"/>
            </a:xfrm>
            <a:custGeom>
              <a:avLst/>
              <a:gdLst>
                <a:gd name="T0" fmla="*/ 1169 w 1810"/>
                <a:gd name="T1" fmla="*/ 1321 h 2678"/>
                <a:gd name="T2" fmla="*/ 1274 w 1810"/>
                <a:gd name="T3" fmla="*/ 1258 h 2678"/>
                <a:gd name="T4" fmla="*/ 1416 w 1810"/>
                <a:gd name="T5" fmla="*/ 1183 h 2678"/>
                <a:gd name="T6" fmla="*/ 1561 w 1810"/>
                <a:gd name="T7" fmla="*/ 1081 h 2678"/>
                <a:gd name="T8" fmla="*/ 1681 w 1810"/>
                <a:gd name="T9" fmla="*/ 932 h 2678"/>
                <a:gd name="T10" fmla="*/ 1742 w 1810"/>
                <a:gd name="T11" fmla="*/ 721 h 2678"/>
                <a:gd name="T12" fmla="*/ 1731 w 1810"/>
                <a:gd name="T13" fmla="*/ 529 h 2678"/>
                <a:gd name="T14" fmla="*/ 1739 w 1810"/>
                <a:gd name="T15" fmla="*/ 474 h 2678"/>
                <a:gd name="T16" fmla="*/ 1805 w 1810"/>
                <a:gd name="T17" fmla="*/ 354 h 2678"/>
                <a:gd name="T18" fmla="*/ 1773 w 1810"/>
                <a:gd name="T19" fmla="*/ 188 h 2678"/>
                <a:gd name="T20" fmla="*/ 1689 w 1810"/>
                <a:gd name="T21" fmla="*/ 112 h 2678"/>
                <a:gd name="T22" fmla="*/ 1600 w 1810"/>
                <a:gd name="T23" fmla="*/ 86 h 2678"/>
                <a:gd name="T24" fmla="*/ 1516 w 1810"/>
                <a:gd name="T25" fmla="*/ 94 h 2678"/>
                <a:gd name="T26" fmla="*/ 1448 w 1810"/>
                <a:gd name="T27" fmla="*/ 125 h 2678"/>
                <a:gd name="T28" fmla="*/ 1342 w 1810"/>
                <a:gd name="T29" fmla="*/ 91 h 2678"/>
                <a:gd name="T30" fmla="*/ 1208 w 1810"/>
                <a:gd name="T31" fmla="*/ 44 h 2678"/>
                <a:gd name="T32" fmla="*/ 1059 w 1810"/>
                <a:gd name="T33" fmla="*/ 13 h 2678"/>
                <a:gd name="T34" fmla="*/ 898 w 1810"/>
                <a:gd name="T35" fmla="*/ 0 h 2678"/>
                <a:gd name="T36" fmla="*/ 570 w 1810"/>
                <a:gd name="T37" fmla="*/ 31 h 2678"/>
                <a:gd name="T38" fmla="*/ 275 w 1810"/>
                <a:gd name="T39" fmla="*/ 156 h 2678"/>
                <a:gd name="T40" fmla="*/ 86 w 1810"/>
                <a:gd name="T41" fmla="*/ 336 h 2678"/>
                <a:gd name="T42" fmla="*/ 2 w 1810"/>
                <a:gd name="T43" fmla="*/ 529 h 2678"/>
                <a:gd name="T44" fmla="*/ 13 w 1810"/>
                <a:gd name="T45" fmla="*/ 667 h 2678"/>
                <a:gd name="T46" fmla="*/ 65 w 1810"/>
                <a:gd name="T47" fmla="*/ 771 h 2678"/>
                <a:gd name="T48" fmla="*/ 165 w 1810"/>
                <a:gd name="T49" fmla="*/ 847 h 2678"/>
                <a:gd name="T50" fmla="*/ 304 w 1810"/>
                <a:gd name="T51" fmla="*/ 883 h 2678"/>
                <a:gd name="T52" fmla="*/ 480 w 1810"/>
                <a:gd name="T53" fmla="*/ 865 h 2678"/>
                <a:gd name="T54" fmla="*/ 622 w 1810"/>
                <a:gd name="T55" fmla="*/ 745 h 2678"/>
                <a:gd name="T56" fmla="*/ 720 w 1810"/>
                <a:gd name="T57" fmla="*/ 628 h 2678"/>
                <a:gd name="T58" fmla="*/ 825 w 1810"/>
                <a:gd name="T59" fmla="*/ 586 h 2678"/>
                <a:gd name="T60" fmla="*/ 904 w 1810"/>
                <a:gd name="T61" fmla="*/ 589 h 2678"/>
                <a:gd name="T62" fmla="*/ 951 w 1810"/>
                <a:gd name="T63" fmla="*/ 607 h 2678"/>
                <a:gd name="T64" fmla="*/ 972 w 1810"/>
                <a:gd name="T65" fmla="*/ 641 h 2678"/>
                <a:gd name="T66" fmla="*/ 964 w 1810"/>
                <a:gd name="T67" fmla="*/ 724 h 2678"/>
                <a:gd name="T68" fmla="*/ 851 w 1810"/>
                <a:gd name="T69" fmla="*/ 810 h 2678"/>
                <a:gd name="T70" fmla="*/ 636 w 1810"/>
                <a:gd name="T71" fmla="*/ 940 h 2678"/>
                <a:gd name="T72" fmla="*/ 488 w 1810"/>
                <a:gd name="T73" fmla="*/ 1172 h 2678"/>
                <a:gd name="T74" fmla="*/ 494 w 1810"/>
                <a:gd name="T75" fmla="*/ 1349 h 2678"/>
                <a:gd name="T76" fmla="*/ 544 w 1810"/>
                <a:gd name="T77" fmla="*/ 1456 h 2678"/>
                <a:gd name="T78" fmla="*/ 591 w 1810"/>
                <a:gd name="T79" fmla="*/ 1500 h 2678"/>
                <a:gd name="T80" fmla="*/ 636 w 1810"/>
                <a:gd name="T81" fmla="*/ 1526 h 2678"/>
                <a:gd name="T82" fmla="*/ 520 w 1810"/>
                <a:gd name="T83" fmla="*/ 1633 h 2678"/>
                <a:gd name="T84" fmla="*/ 431 w 1810"/>
                <a:gd name="T85" fmla="*/ 1831 h 2678"/>
                <a:gd name="T86" fmla="*/ 452 w 1810"/>
                <a:gd name="T87" fmla="*/ 2026 h 2678"/>
                <a:gd name="T88" fmla="*/ 620 w 1810"/>
                <a:gd name="T89" fmla="*/ 2678 h 2678"/>
                <a:gd name="T90" fmla="*/ 675 w 1810"/>
                <a:gd name="T91" fmla="*/ 2662 h 2678"/>
                <a:gd name="T92" fmla="*/ 704 w 1810"/>
                <a:gd name="T93" fmla="*/ 2594 h 2678"/>
                <a:gd name="T94" fmla="*/ 402 w 1810"/>
                <a:gd name="T95" fmla="*/ 2456 h 2678"/>
                <a:gd name="T96" fmla="*/ 659 w 1810"/>
                <a:gd name="T97" fmla="*/ 2250 h 2678"/>
                <a:gd name="T98" fmla="*/ 793 w 1810"/>
                <a:gd name="T99" fmla="*/ 2284 h 2678"/>
                <a:gd name="T100" fmla="*/ 925 w 1810"/>
                <a:gd name="T101" fmla="*/ 2274 h 2678"/>
                <a:gd name="T102" fmla="*/ 1045 w 1810"/>
                <a:gd name="T103" fmla="*/ 2222 h 2678"/>
                <a:gd name="T104" fmla="*/ 1639 w 1810"/>
                <a:gd name="T105" fmla="*/ 2469 h 2678"/>
                <a:gd name="T106" fmla="*/ 1674 w 1810"/>
                <a:gd name="T107" fmla="*/ 2368 h 2678"/>
                <a:gd name="T108" fmla="*/ 1626 w 1810"/>
                <a:gd name="T109" fmla="*/ 2329 h 2678"/>
                <a:gd name="T110" fmla="*/ 1568 w 1810"/>
                <a:gd name="T111" fmla="*/ 2334 h 2678"/>
                <a:gd name="T112" fmla="*/ 1219 w 1810"/>
                <a:gd name="T113" fmla="*/ 1980 h 2678"/>
                <a:gd name="T114" fmla="*/ 1222 w 1810"/>
                <a:gd name="T115" fmla="*/ 1810 h 2678"/>
                <a:gd name="T116" fmla="*/ 1161 w 1810"/>
                <a:gd name="T117" fmla="*/ 1667 h 2678"/>
                <a:gd name="T118" fmla="*/ 1082 w 1810"/>
                <a:gd name="T119" fmla="*/ 1581 h 2678"/>
                <a:gd name="T120" fmla="*/ 1019 w 1810"/>
                <a:gd name="T121" fmla="*/ 1539 h 2678"/>
                <a:gd name="T122" fmla="*/ 1027 w 1810"/>
                <a:gd name="T123" fmla="*/ 1498 h 2678"/>
                <a:gd name="T124" fmla="*/ 1095 w 1810"/>
                <a:gd name="T125" fmla="*/ 1422 h 26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10"/>
                <a:gd name="T190" fmla="*/ 0 h 2678"/>
                <a:gd name="T191" fmla="*/ 1810 w 1810"/>
                <a:gd name="T192" fmla="*/ 2678 h 26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10" h="2678">
                  <a:moveTo>
                    <a:pt x="1124" y="1370"/>
                  </a:moveTo>
                  <a:lnTo>
                    <a:pt x="1135" y="1354"/>
                  </a:lnTo>
                  <a:lnTo>
                    <a:pt x="1151" y="1336"/>
                  </a:lnTo>
                  <a:lnTo>
                    <a:pt x="1169" y="1321"/>
                  </a:lnTo>
                  <a:lnTo>
                    <a:pt x="1193" y="1305"/>
                  </a:lnTo>
                  <a:lnTo>
                    <a:pt x="1219" y="1289"/>
                  </a:lnTo>
                  <a:lnTo>
                    <a:pt x="1245" y="1274"/>
                  </a:lnTo>
                  <a:lnTo>
                    <a:pt x="1274" y="1258"/>
                  </a:lnTo>
                  <a:lnTo>
                    <a:pt x="1306" y="1242"/>
                  </a:lnTo>
                  <a:lnTo>
                    <a:pt x="1342" y="1224"/>
                  </a:lnTo>
                  <a:lnTo>
                    <a:pt x="1379" y="1203"/>
                  </a:lnTo>
                  <a:lnTo>
                    <a:pt x="1416" y="1183"/>
                  </a:lnTo>
                  <a:lnTo>
                    <a:pt x="1453" y="1162"/>
                  </a:lnTo>
                  <a:lnTo>
                    <a:pt x="1490" y="1136"/>
                  </a:lnTo>
                  <a:lnTo>
                    <a:pt x="1526" y="1110"/>
                  </a:lnTo>
                  <a:lnTo>
                    <a:pt x="1561" y="1081"/>
                  </a:lnTo>
                  <a:lnTo>
                    <a:pt x="1595" y="1047"/>
                  </a:lnTo>
                  <a:lnTo>
                    <a:pt x="1626" y="1013"/>
                  </a:lnTo>
                  <a:lnTo>
                    <a:pt x="1655" y="974"/>
                  </a:lnTo>
                  <a:lnTo>
                    <a:pt x="1681" y="932"/>
                  </a:lnTo>
                  <a:lnTo>
                    <a:pt x="1702" y="886"/>
                  </a:lnTo>
                  <a:lnTo>
                    <a:pt x="1721" y="836"/>
                  </a:lnTo>
                  <a:lnTo>
                    <a:pt x="1734" y="781"/>
                  </a:lnTo>
                  <a:lnTo>
                    <a:pt x="1742" y="721"/>
                  </a:lnTo>
                  <a:lnTo>
                    <a:pt x="1745" y="656"/>
                  </a:lnTo>
                  <a:lnTo>
                    <a:pt x="1742" y="615"/>
                  </a:lnTo>
                  <a:lnTo>
                    <a:pt x="1739" y="570"/>
                  </a:lnTo>
                  <a:lnTo>
                    <a:pt x="1731" y="529"/>
                  </a:lnTo>
                  <a:lnTo>
                    <a:pt x="1721" y="490"/>
                  </a:lnTo>
                  <a:lnTo>
                    <a:pt x="1726" y="484"/>
                  </a:lnTo>
                  <a:lnTo>
                    <a:pt x="1734" y="479"/>
                  </a:lnTo>
                  <a:lnTo>
                    <a:pt x="1739" y="474"/>
                  </a:lnTo>
                  <a:lnTo>
                    <a:pt x="1745" y="469"/>
                  </a:lnTo>
                  <a:lnTo>
                    <a:pt x="1773" y="435"/>
                  </a:lnTo>
                  <a:lnTo>
                    <a:pt x="1794" y="396"/>
                  </a:lnTo>
                  <a:lnTo>
                    <a:pt x="1805" y="354"/>
                  </a:lnTo>
                  <a:lnTo>
                    <a:pt x="1810" y="310"/>
                  </a:lnTo>
                  <a:lnTo>
                    <a:pt x="1805" y="268"/>
                  </a:lnTo>
                  <a:lnTo>
                    <a:pt x="1794" y="227"/>
                  </a:lnTo>
                  <a:lnTo>
                    <a:pt x="1773" y="188"/>
                  </a:lnTo>
                  <a:lnTo>
                    <a:pt x="1745" y="154"/>
                  </a:lnTo>
                  <a:lnTo>
                    <a:pt x="1726" y="138"/>
                  </a:lnTo>
                  <a:lnTo>
                    <a:pt x="1708" y="125"/>
                  </a:lnTo>
                  <a:lnTo>
                    <a:pt x="1689" y="112"/>
                  </a:lnTo>
                  <a:lnTo>
                    <a:pt x="1668" y="104"/>
                  </a:lnTo>
                  <a:lnTo>
                    <a:pt x="1647" y="96"/>
                  </a:lnTo>
                  <a:lnTo>
                    <a:pt x="1624" y="91"/>
                  </a:lnTo>
                  <a:lnTo>
                    <a:pt x="1600" y="86"/>
                  </a:lnTo>
                  <a:lnTo>
                    <a:pt x="1576" y="86"/>
                  </a:lnTo>
                  <a:lnTo>
                    <a:pt x="1555" y="86"/>
                  </a:lnTo>
                  <a:lnTo>
                    <a:pt x="1537" y="89"/>
                  </a:lnTo>
                  <a:lnTo>
                    <a:pt x="1516" y="94"/>
                  </a:lnTo>
                  <a:lnTo>
                    <a:pt x="1497" y="99"/>
                  </a:lnTo>
                  <a:lnTo>
                    <a:pt x="1479" y="107"/>
                  </a:lnTo>
                  <a:lnTo>
                    <a:pt x="1463" y="115"/>
                  </a:lnTo>
                  <a:lnTo>
                    <a:pt x="1448" y="125"/>
                  </a:lnTo>
                  <a:lnTo>
                    <a:pt x="1432" y="135"/>
                  </a:lnTo>
                  <a:lnTo>
                    <a:pt x="1403" y="120"/>
                  </a:lnTo>
                  <a:lnTo>
                    <a:pt x="1371" y="104"/>
                  </a:lnTo>
                  <a:lnTo>
                    <a:pt x="1342" y="91"/>
                  </a:lnTo>
                  <a:lnTo>
                    <a:pt x="1308" y="78"/>
                  </a:lnTo>
                  <a:lnTo>
                    <a:pt x="1277" y="65"/>
                  </a:lnTo>
                  <a:lnTo>
                    <a:pt x="1243" y="55"/>
                  </a:lnTo>
                  <a:lnTo>
                    <a:pt x="1208" y="44"/>
                  </a:lnTo>
                  <a:lnTo>
                    <a:pt x="1172" y="34"/>
                  </a:lnTo>
                  <a:lnTo>
                    <a:pt x="1135" y="26"/>
                  </a:lnTo>
                  <a:lnTo>
                    <a:pt x="1098" y="18"/>
                  </a:lnTo>
                  <a:lnTo>
                    <a:pt x="1059" y="13"/>
                  </a:lnTo>
                  <a:lnTo>
                    <a:pt x="1019" y="8"/>
                  </a:lnTo>
                  <a:lnTo>
                    <a:pt x="980" y="5"/>
                  </a:lnTo>
                  <a:lnTo>
                    <a:pt x="940" y="3"/>
                  </a:lnTo>
                  <a:lnTo>
                    <a:pt x="898" y="0"/>
                  </a:lnTo>
                  <a:lnTo>
                    <a:pt x="856" y="0"/>
                  </a:lnTo>
                  <a:lnTo>
                    <a:pt x="754" y="3"/>
                  </a:lnTo>
                  <a:lnTo>
                    <a:pt x="659" y="16"/>
                  </a:lnTo>
                  <a:lnTo>
                    <a:pt x="570" y="31"/>
                  </a:lnTo>
                  <a:lnTo>
                    <a:pt x="486" y="55"/>
                  </a:lnTo>
                  <a:lnTo>
                    <a:pt x="410" y="86"/>
                  </a:lnTo>
                  <a:lnTo>
                    <a:pt x="339" y="117"/>
                  </a:lnTo>
                  <a:lnTo>
                    <a:pt x="275" y="156"/>
                  </a:lnTo>
                  <a:lnTo>
                    <a:pt x="218" y="198"/>
                  </a:lnTo>
                  <a:lnTo>
                    <a:pt x="168" y="240"/>
                  </a:lnTo>
                  <a:lnTo>
                    <a:pt x="123" y="287"/>
                  </a:lnTo>
                  <a:lnTo>
                    <a:pt x="86" y="336"/>
                  </a:lnTo>
                  <a:lnTo>
                    <a:pt x="55" y="383"/>
                  </a:lnTo>
                  <a:lnTo>
                    <a:pt x="31" y="432"/>
                  </a:lnTo>
                  <a:lnTo>
                    <a:pt x="13" y="482"/>
                  </a:lnTo>
                  <a:lnTo>
                    <a:pt x="2" y="529"/>
                  </a:lnTo>
                  <a:lnTo>
                    <a:pt x="0" y="576"/>
                  </a:lnTo>
                  <a:lnTo>
                    <a:pt x="2" y="607"/>
                  </a:lnTo>
                  <a:lnTo>
                    <a:pt x="5" y="638"/>
                  </a:lnTo>
                  <a:lnTo>
                    <a:pt x="13" y="667"/>
                  </a:lnTo>
                  <a:lnTo>
                    <a:pt x="21" y="695"/>
                  </a:lnTo>
                  <a:lnTo>
                    <a:pt x="34" y="721"/>
                  </a:lnTo>
                  <a:lnTo>
                    <a:pt x="47" y="748"/>
                  </a:lnTo>
                  <a:lnTo>
                    <a:pt x="65" y="771"/>
                  </a:lnTo>
                  <a:lnTo>
                    <a:pt x="84" y="792"/>
                  </a:lnTo>
                  <a:lnTo>
                    <a:pt x="107" y="813"/>
                  </a:lnTo>
                  <a:lnTo>
                    <a:pt x="134" y="831"/>
                  </a:lnTo>
                  <a:lnTo>
                    <a:pt x="165" y="847"/>
                  </a:lnTo>
                  <a:lnTo>
                    <a:pt x="197" y="862"/>
                  </a:lnTo>
                  <a:lnTo>
                    <a:pt x="231" y="873"/>
                  </a:lnTo>
                  <a:lnTo>
                    <a:pt x="265" y="880"/>
                  </a:lnTo>
                  <a:lnTo>
                    <a:pt x="304" y="883"/>
                  </a:lnTo>
                  <a:lnTo>
                    <a:pt x="344" y="886"/>
                  </a:lnTo>
                  <a:lnTo>
                    <a:pt x="394" y="883"/>
                  </a:lnTo>
                  <a:lnTo>
                    <a:pt x="441" y="875"/>
                  </a:lnTo>
                  <a:lnTo>
                    <a:pt x="480" y="865"/>
                  </a:lnTo>
                  <a:lnTo>
                    <a:pt x="517" y="844"/>
                  </a:lnTo>
                  <a:lnTo>
                    <a:pt x="554" y="820"/>
                  </a:lnTo>
                  <a:lnTo>
                    <a:pt x="588" y="787"/>
                  </a:lnTo>
                  <a:lnTo>
                    <a:pt x="622" y="745"/>
                  </a:lnTo>
                  <a:lnTo>
                    <a:pt x="657" y="695"/>
                  </a:lnTo>
                  <a:lnTo>
                    <a:pt x="678" y="669"/>
                  </a:lnTo>
                  <a:lnTo>
                    <a:pt x="699" y="646"/>
                  </a:lnTo>
                  <a:lnTo>
                    <a:pt x="720" y="628"/>
                  </a:lnTo>
                  <a:lnTo>
                    <a:pt x="743" y="612"/>
                  </a:lnTo>
                  <a:lnTo>
                    <a:pt x="770" y="599"/>
                  </a:lnTo>
                  <a:lnTo>
                    <a:pt x="796" y="591"/>
                  </a:lnTo>
                  <a:lnTo>
                    <a:pt x="825" y="586"/>
                  </a:lnTo>
                  <a:lnTo>
                    <a:pt x="854" y="583"/>
                  </a:lnTo>
                  <a:lnTo>
                    <a:pt x="872" y="583"/>
                  </a:lnTo>
                  <a:lnTo>
                    <a:pt x="888" y="586"/>
                  </a:lnTo>
                  <a:lnTo>
                    <a:pt x="904" y="589"/>
                  </a:lnTo>
                  <a:lnTo>
                    <a:pt x="919" y="591"/>
                  </a:lnTo>
                  <a:lnTo>
                    <a:pt x="930" y="594"/>
                  </a:lnTo>
                  <a:lnTo>
                    <a:pt x="940" y="599"/>
                  </a:lnTo>
                  <a:lnTo>
                    <a:pt x="951" y="607"/>
                  </a:lnTo>
                  <a:lnTo>
                    <a:pt x="959" y="612"/>
                  </a:lnTo>
                  <a:lnTo>
                    <a:pt x="964" y="617"/>
                  </a:lnTo>
                  <a:lnTo>
                    <a:pt x="969" y="625"/>
                  </a:lnTo>
                  <a:lnTo>
                    <a:pt x="972" y="641"/>
                  </a:lnTo>
                  <a:lnTo>
                    <a:pt x="975" y="664"/>
                  </a:lnTo>
                  <a:lnTo>
                    <a:pt x="975" y="685"/>
                  </a:lnTo>
                  <a:lnTo>
                    <a:pt x="972" y="706"/>
                  </a:lnTo>
                  <a:lnTo>
                    <a:pt x="964" y="724"/>
                  </a:lnTo>
                  <a:lnTo>
                    <a:pt x="951" y="740"/>
                  </a:lnTo>
                  <a:lnTo>
                    <a:pt x="930" y="761"/>
                  </a:lnTo>
                  <a:lnTo>
                    <a:pt x="896" y="784"/>
                  </a:lnTo>
                  <a:lnTo>
                    <a:pt x="851" y="810"/>
                  </a:lnTo>
                  <a:lnTo>
                    <a:pt x="791" y="841"/>
                  </a:lnTo>
                  <a:lnTo>
                    <a:pt x="741" y="870"/>
                  </a:lnTo>
                  <a:lnTo>
                    <a:pt x="685" y="901"/>
                  </a:lnTo>
                  <a:lnTo>
                    <a:pt x="636" y="940"/>
                  </a:lnTo>
                  <a:lnTo>
                    <a:pt x="586" y="987"/>
                  </a:lnTo>
                  <a:lnTo>
                    <a:pt x="544" y="1039"/>
                  </a:lnTo>
                  <a:lnTo>
                    <a:pt x="509" y="1102"/>
                  </a:lnTo>
                  <a:lnTo>
                    <a:pt x="488" y="1172"/>
                  </a:lnTo>
                  <a:lnTo>
                    <a:pt x="480" y="1253"/>
                  </a:lnTo>
                  <a:lnTo>
                    <a:pt x="483" y="1287"/>
                  </a:lnTo>
                  <a:lnTo>
                    <a:pt x="486" y="1321"/>
                  </a:lnTo>
                  <a:lnTo>
                    <a:pt x="494" y="1349"/>
                  </a:lnTo>
                  <a:lnTo>
                    <a:pt x="501" y="1380"/>
                  </a:lnTo>
                  <a:lnTo>
                    <a:pt x="512" y="1407"/>
                  </a:lnTo>
                  <a:lnTo>
                    <a:pt x="528" y="1433"/>
                  </a:lnTo>
                  <a:lnTo>
                    <a:pt x="544" y="1456"/>
                  </a:lnTo>
                  <a:lnTo>
                    <a:pt x="562" y="1477"/>
                  </a:lnTo>
                  <a:lnTo>
                    <a:pt x="570" y="1485"/>
                  </a:lnTo>
                  <a:lnTo>
                    <a:pt x="580" y="1492"/>
                  </a:lnTo>
                  <a:lnTo>
                    <a:pt x="591" y="1500"/>
                  </a:lnTo>
                  <a:lnTo>
                    <a:pt x="601" y="1508"/>
                  </a:lnTo>
                  <a:lnTo>
                    <a:pt x="612" y="1516"/>
                  </a:lnTo>
                  <a:lnTo>
                    <a:pt x="625" y="1521"/>
                  </a:lnTo>
                  <a:lnTo>
                    <a:pt x="636" y="1526"/>
                  </a:lnTo>
                  <a:lnTo>
                    <a:pt x="649" y="1532"/>
                  </a:lnTo>
                  <a:lnTo>
                    <a:pt x="601" y="1560"/>
                  </a:lnTo>
                  <a:lnTo>
                    <a:pt x="559" y="1594"/>
                  </a:lnTo>
                  <a:lnTo>
                    <a:pt x="520" y="1633"/>
                  </a:lnTo>
                  <a:lnTo>
                    <a:pt x="488" y="1675"/>
                  </a:lnTo>
                  <a:lnTo>
                    <a:pt x="462" y="1724"/>
                  </a:lnTo>
                  <a:lnTo>
                    <a:pt x="441" y="1776"/>
                  </a:lnTo>
                  <a:lnTo>
                    <a:pt x="431" y="1831"/>
                  </a:lnTo>
                  <a:lnTo>
                    <a:pt x="425" y="1888"/>
                  </a:lnTo>
                  <a:lnTo>
                    <a:pt x="428" y="1935"/>
                  </a:lnTo>
                  <a:lnTo>
                    <a:pt x="436" y="1982"/>
                  </a:lnTo>
                  <a:lnTo>
                    <a:pt x="452" y="2026"/>
                  </a:lnTo>
                  <a:lnTo>
                    <a:pt x="470" y="2071"/>
                  </a:lnTo>
                  <a:lnTo>
                    <a:pt x="157" y="2545"/>
                  </a:lnTo>
                  <a:lnTo>
                    <a:pt x="604" y="2675"/>
                  </a:lnTo>
                  <a:lnTo>
                    <a:pt x="620" y="2678"/>
                  </a:lnTo>
                  <a:lnTo>
                    <a:pt x="636" y="2678"/>
                  </a:lnTo>
                  <a:lnTo>
                    <a:pt x="649" y="2675"/>
                  </a:lnTo>
                  <a:lnTo>
                    <a:pt x="664" y="2670"/>
                  </a:lnTo>
                  <a:lnTo>
                    <a:pt x="675" y="2662"/>
                  </a:lnTo>
                  <a:lnTo>
                    <a:pt x="685" y="2652"/>
                  </a:lnTo>
                  <a:lnTo>
                    <a:pt x="696" y="2639"/>
                  </a:lnTo>
                  <a:lnTo>
                    <a:pt x="701" y="2625"/>
                  </a:lnTo>
                  <a:lnTo>
                    <a:pt x="704" y="2594"/>
                  </a:lnTo>
                  <a:lnTo>
                    <a:pt x="696" y="2566"/>
                  </a:lnTo>
                  <a:lnTo>
                    <a:pt x="675" y="2545"/>
                  </a:lnTo>
                  <a:lnTo>
                    <a:pt x="649" y="2529"/>
                  </a:lnTo>
                  <a:lnTo>
                    <a:pt x="402" y="2456"/>
                  </a:lnTo>
                  <a:lnTo>
                    <a:pt x="572" y="2196"/>
                  </a:lnTo>
                  <a:lnTo>
                    <a:pt x="599" y="2217"/>
                  </a:lnTo>
                  <a:lnTo>
                    <a:pt x="628" y="2235"/>
                  </a:lnTo>
                  <a:lnTo>
                    <a:pt x="659" y="2250"/>
                  </a:lnTo>
                  <a:lnTo>
                    <a:pt x="691" y="2263"/>
                  </a:lnTo>
                  <a:lnTo>
                    <a:pt x="725" y="2274"/>
                  </a:lnTo>
                  <a:lnTo>
                    <a:pt x="756" y="2282"/>
                  </a:lnTo>
                  <a:lnTo>
                    <a:pt x="793" y="2284"/>
                  </a:lnTo>
                  <a:lnTo>
                    <a:pt x="827" y="2287"/>
                  </a:lnTo>
                  <a:lnTo>
                    <a:pt x="862" y="2284"/>
                  </a:lnTo>
                  <a:lnTo>
                    <a:pt x="893" y="2282"/>
                  </a:lnTo>
                  <a:lnTo>
                    <a:pt x="925" y="2274"/>
                  </a:lnTo>
                  <a:lnTo>
                    <a:pt x="956" y="2263"/>
                  </a:lnTo>
                  <a:lnTo>
                    <a:pt x="988" y="2253"/>
                  </a:lnTo>
                  <a:lnTo>
                    <a:pt x="1017" y="2237"/>
                  </a:lnTo>
                  <a:lnTo>
                    <a:pt x="1045" y="2222"/>
                  </a:lnTo>
                  <a:lnTo>
                    <a:pt x="1072" y="2204"/>
                  </a:lnTo>
                  <a:lnTo>
                    <a:pt x="1237" y="2678"/>
                  </a:lnTo>
                  <a:lnTo>
                    <a:pt x="1639" y="2469"/>
                  </a:lnTo>
                  <a:lnTo>
                    <a:pt x="1663" y="2451"/>
                  </a:lnTo>
                  <a:lnTo>
                    <a:pt x="1676" y="2425"/>
                  </a:lnTo>
                  <a:lnTo>
                    <a:pt x="1681" y="2396"/>
                  </a:lnTo>
                  <a:lnTo>
                    <a:pt x="1674" y="2368"/>
                  </a:lnTo>
                  <a:lnTo>
                    <a:pt x="1666" y="2355"/>
                  </a:lnTo>
                  <a:lnTo>
                    <a:pt x="1653" y="2344"/>
                  </a:lnTo>
                  <a:lnTo>
                    <a:pt x="1642" y="2334"/>
                  </a:lnTo>
                  <a:lnTo>
                    <a:pt x="1626" y="2329"/>
                  </a:lnTo>
                  <a:lnTo>
                    <a:pt x="1613" y="2326"/>
                  </a:lnTo>
                  <a:lnTo>
                    <a:pt x="1597" y="2326"/>
                  </a:lnTo>
                  <a:lnTo>
                    <a:pt x="1582" y="2329"/>
                  </a:lnTo>
                  <a:lnTo>
                    <a:pt x="1568" y="2334"/>
                  </a:lnTo>
                  <a:lnTo>
                    <a:pt x="1324" y="2459"/>
                  </a:lnTo>
                  <a:lnTo>
                    <a:pt x="1187" y="2065"/>
                  </a:lnTo>
                  <a:lnTo>
                    <a:pt x="1206" y="2024"/>
                  </a:lnTo>
                  <a:lnTo>
                    <a:pt x="1219" y="1980"/>
                  </a:lnTo>
                  <a:lnTo>
                    <a:pt x="1227" y="1935"/>
                  </a:lnTo>
                  <a:lnTo>
                    <a:pt x="1229" y="1888"/>
                  </a:lnTo>
                  <a:lnTo>
                    <a:pt x="1227" y="1849"/>
                  </a:lnTo>
                  <a:lnTo>
                    <a:pt x="1222" y="1810"/>
                  </a:lnTo>
                  <a:lnTo>
                    <a:pt x="1211" y="1771"/>
                  </a:lnTo>
                  <a:lnTo>
                    <a:pt x="1198" y="1735"/>
                  </a:lnTo>
                  <a:lnTo>
                    <a:pt x="1182" y="1701"/>
                  </a:lnTo>
                  <a:lnTo>
                    <a:pt x="1161" y="1667"/>
                  </a:lnTo>
                  <a:lnTo>
                    <a:pt x="1137" y="1636"/>
                  </a:lnTo>
                  <a:lnTo>
                    <a:pt x="1111" y="1607"/>
                  </a:lnTo>
                  <a:lnTo>
                    <a:pt x="1098" y="1594"/>
                  </a:lnTo>
                  <a:lnTo>
                    <a:pt x="1082" y="1581"/>
                  </a:lnTo>
                  <a:lnTo>
                    <a:pt x="1067" y="1571"/>
                  </a:lnTo>
                  <a:lnTo>
                    <a:pt x="1053" y="1558"/>
                  </a:lnTo>
                  <a:lnTo>
                    <a:pt x="1035" y="1547"/>
                  </a:lnTo>
                  <a:lnTo>
                    <a:pt x="1019" y="1539"/>
                  </a:lnTo>
                  <a:lnTo>
                    <a:pt x="1003" y="1529"/>
                  </a:lnTo>
                  <a:lnTo>
                    <a:pt x="985" y="1521"/>
                  </a:lnTo>
                  <a:lnTo>
                    <a:pt x="1006" y="1511"/>
                  </a:lnTo>
                  <a:lnTo>
                    <a:pt x="1027" y="1498"/>
                  </a:lnTo>
                  <a:lnTo>
                    <a:pt x="1045" y="1482"/>
                  </a:lnTo>
                  <a:lnTo>
                    <a:pt x="1064" y="1464"/>
                  </a:lnTo>
                  <a:lnTo>
                    <a:pt x="1080" y="1446"/>
                  </a:lnTo>
                  <a:lnTo>
                    <a:pt x="1095" y="1422"/>
                  </a:lnTo>
                  <a:lnTo>
                    <a:pt x="1111" y="1399"/>
                  </a:lnTo>
                  <a:lnTo>
                    <a:pt x="1124" y="13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47" name="Freeform 9">
              <a:extLst>
                <a:ext uri="{FF2B5EF4-FFF2-40B4-BE49-F238E27FC236}">
                  <a16:creationId xmlns:a16="http://schemas.microsoft.com/office/drawing/2014/main" xmlns="" id="{8F4FB238-174A-BF42-828D-2373549C71F8}"/>
                </a:ext>
              </a:extLst>
            </p:cNvPr>
            <p:cNvSpPr>
              <a:spLocks/>
            </p:cNvSpPr>
            <p:nvPr/>
          </p:nvSpPr>
          <p:spPr bwMode="auto">
            <a:xfrm>
              <a:off x="3497" y="806"/>
              <a:ext cx="271" cy="258"/>
            </a:xfrm>
            <a:custGeom>
              <a:avLst/>
              <a:gdLst>
                <a:gd name="T0" fmla="*/ 134 w 271"/>
                <a:gd name="T1" fmla="*/ 0 h 258"/>
                <a:gd name="T2" fmla="*/ 150 w 271"/>
                <a:gd name="T3" fmla="*/ 0 h 258"/>
                <a:gd name="T4" fmla="*/ 163 w 271"/>
                <a:gd name="T5" fmla="*/ 3 h 258"/>
                <a:gd name="T6" fmla="*/ 176 w 271"/>
                <a:gd name="T7" fmla="*/ 6 h 258"/>
                <a:gd name="T8" fmla="*/ 190 w 271"/>
                <a:gd name="T9" fmla="*/ 11 h 258"/>
                <a:gd name="T10" fmla="*/ 203 w 271"/>
                <a:gd name="T11" fmla="*/ 16 h 258"/>
                <a:gd name="T12" fmla="*/ 213 w 271"/>
                <a:gd name="T13" fmla="*/ 21 h 258"/>
                <a:gd name="T14" fmla="*/ 224 w 271"/>
                <a:gd name="T15" fmla="*/ 29 h 258"/>
                <a:gd name="T16" fmla="*/ 234 w 271"/>
                <a:gd name="T17" fmla="*/ 39 h 258"/>
                <a:gd name="T18" fmla="*/ 250 w 271"/>
                <a:gd name="T19" fmla="*/ 58 h 258"/>
                <a:gd name="T20" fmla="*/ 260 w 271"/>
                <a:gd name="T21" fmla="*/ 81 h 258"/>
                <a:gd name="T22" fmla="*/ 268 w 271"/>
                <a:gd name="T23" fmla="*/ 105 h 258"/>
                <a:gd name="T24" fmla="*/ 271 w 271"/>
                <a:gd name="T25" fmla="*/ 128 h 258"/>
                <a:gd name="T26" fmla="*/ 268 w 271"/>
                <a:gd name="T27" fmla="*/ 154 h 258"/>
                <a:gd name="T28" fmla="*/ 260 w 271"/>
                <a:gd name="T29" fmla="*/ 180 h 258"/>
                <a:gd name="T30" fmla="*/ 247 w 271"/>
                <a:gd name="T31" fmla="*/ 201 h 258"/>
                <a:gd name="T32" fmla="*/ 232 w 271"/>
                <a:gd name="T33" fmla="*/ 219 h 258"/>
                <a:gd name="T34" fmla="*/ 211 w 271"/>
                <a:gd name="T35" fmla="*/ 237 h 258"/>
                <a:gd name="T36" fmla="*/ 187 w 271"/>
                <a:gd name="T37" fmla="*/ 248 h 258"/>
                <a:gd name="T38" fmla="*/ 163 w 271"/>
                <a:gd name="T39" fmla="*/ 256 h 258"/>
                <a:gd name="T40" fmla="*/ 134 w 271"/>
                <a:gd name="T41" fmla="*/ 258 h 258"/>
                <a:gd name="T42" fmla="*/ 121 w 271"/>
                <a:gd name="T43" fmla="*/ 258 h 258"/>
                <a:gd name="T44" fmla="*/ 108 w 271"/>
                <a:gd name="T45" fmla="*/ 256 h 258"/>
                <a:gd name="T46" fmla="*/ 95 w 271"/>
                <a:gd name="T47" fmla="*/ 253 h 258"/>
                <a:gd name="T48" fmla="*/ 82 w 271"/>
                <a:gd name="T49" fmla="*/ 248 h 258"/>
                <a:gd name="T50" fmla="*/ 69 w 271"/>
                <a:gd name="T51" fmla="*/ 243 h 258"/>
                <a:gd name="T52" fmla="*/ 58 w 271"/>
                <a:gd name="T53" fmla="*/ 235 h 258"/>
                <a:gd name="T54" fmla="*/ 48 w 271"/>
                <a:gd name="T55" fmla="*/ 227 h 258"/>
                <a:gd name="T56" fmla="*/ 37 w 271"/>
                <a:gd name="T57" fmla="*/ 219 h 258"/>
                <a:gd name="T58" fmla="*/ 21 w 271"/>
                <a:gd name="T59" fmla="*/ 198 h 258"/>
                <a:gd name="T60" fmla="*/ 11 w 271"/>
                <a:gd name="T61" fmla="*/ 177 h 258"/>
                <a:gd name="T62" fmla="*/ 3 w 271"/>
                <a:gd name="T63" fmla="*/ 154 h 258"/>
                <a:gd name="T64" fmla="*/ 0 w 271"/>
                <a:gd name="T65" fmla="*/ 128 h 258"/>
                <a:gd name="T66" fmla="*/ 3 w 271"/>
                <a:gd name="T67" fmla="*/ 105 h 258"/>
                <a:gd name="T68" fmla="*/ 11 w 271"/>
                <a:gd name="T69" fmla="*/ 81 h 258"/>
                <a:gd name="T70" fmla="*/ 21 w 271"/>
                <a:gd name="T71" fmla="*/ 58 h 258"/>
                <a:gd name="T72" fmla="*/ 37 w 271"/>
                <a:gd name="T73" fmla="*/ 39 h 258"/>
                <a:gd name="T74" fmla="*/ 48 w 271"/>
                <a:gd name="T75" fmla="*/ 29 h 258"/>
                <a:gd name="T76" fmla="*/ 58 w 271"/>
                <a:gd name="T77" fmla="*/ 21 h 258"/>
                <a:gd name="T78" fmla="*/ 69 w 271"/>
                <a:gd name="T79" fmla="*/ 16 h 258"/>
                <a:gd name="T80" fmla="*/ 82 w 271"/>
                <a:gd name="T81" fmla="*/ 11 h 258"/>
                <a:gd name="T82" fmla="*/ 95 w 271"/>
                <a:gd name="T83" fmla="*/ 6 h 258"/>
                <a:gd name="T84" fmla="*/ 108 w 271"/>
                <a:gd name="T85" fmla="*/ 3 h 258"/>
                <a:gd name="T86" fmla="*/ 121 w 271"/>
                <a:gd name="T87" fmla="*/ 0 h 258"/>
                <a:gd name="T88" fmla="*/ 134 w 271"/>
                <a:gd name="T89" fmla="*/ 0 h 2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1"/>
                <a:gd name="T136" fmla="*/ 0 h 258"/>
                <a:gd name="T137" fmla="*/ 271 w 271"/>
                <a:gd name="T138" fmla="*/ 258 h 2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1" h="258">
                  <a:moveTo>
                    <a:pt x="134" y="0"/>
                  </a:moveTo>
                  <a:lnTo>
                    <a:pt x="150" y="0"/>
                  </a:lnTo>
                  <a:lnTo>
                    <a:pt x="163" y="3"/>
                  </a:lnTo>
                  <a:lnTo>
                    <a:pt x="176" y="6"/>
                  </a:lnTo>
                  <a:lnTo>
                    <a:pt x="190" y="11"/>
                  </a:lnTo>
                  <a:lnTo>
                    <a:pt x="203" y="16"/>
                  </a:lnTo>
                  <a:lnTo>
                    <a:pt x="213" y="21"/>
                  </a:lnTo>
                  <a:lnTo>
                    <a:pt x="224" y="29"/>
                  </a:lnTo>
                  <a:lnTo>
                    <a:pt x="234" y="39"/>
                  </a:lnTo>
                  <a:lnTo>
                    <a:pt x="250" y="58"/>
                  </a:lnTo>
                  <a:lnTo>
                    <a:pt x="260" y="81"/>
                  </a:lnTo>
                  <a:lnTo>
                    <a:pt x="268" y="105"/>
                  </a:lnTo>
                  <a:lnTo>
                    <a:pt x="271" y="128"/>
                  </a:lnTo>
                  <a:lnTo>
                    <a:pt x="268" y="154"/>
                  </a:lnTo>
                  <a:lnTo>
                    <a:pt x="260" y="180"/>
                  </a:lnTo>
                  <a:lnTo>
                    <a:pt x="247" y="201"/>
                  </a:lnTo>
                  <a:lnTo>
                    <a:pt x="232" y="219"/>
                  </a:lnTo>
                  <a:lnTo>
                    <a:pt x="211" y="237"/>
                  </a:lnTo>
                  <a:lnTo>
                    <a:pt x="187" y="248"/>
                  </a:lnTo>
                  <a:lnTo>
                    <a:pt x="163" y="256"/>
                  </a:lnTo>
                  <a:lnTo>
                    <a:pt x="134" y="258"/>
                  </a:lnTo>
                  <a:lnTo>
                    <a:pt x="121" y="258"/>
                  </a:lnTo>
                  <a:lnTo>
                    <a:pt x="108" y="256"/>
                  </a:lnTo>
                  <a:lnTo>
                    <a:pt x="95" y="253"/>
                  </a:lnTo>
                  <a:lnTo>
                    <a:pt x="82" y="248"/>
                  </a:lnTo>
                  <a:lnTo>
                    <a:pt x="69" y="243"/>
                  </a:lnTo>
                  <a:lnTo>
                    <a:pt x="58" y="235"/>
                  </a:lnTo>
                  <a:lnTo>
                    <a:pt x="48" y="227"/>
                  </a:lnTo>
                  <a:lnTo>
                    <a:pt x="37" y="219"/>
                  </a:lnTo>
                  <a:lnTo>
                    <a:pt x="21" y="198"/>
                  </a:lnTo>
                  <a:lnTo>
                    <a:pt x="11" y="177"/>
                  </a:lnTo>
                  <a:lnTo>
                    <a:pt x="3" y="154"/>
                  </a:lnTo>
                  <a:lnTo>
                    <a:pt x="0" y="128"/>
                  </a:lnTo>
                  <a:lnTo>
                    <a:pt x="3" y="105"/>
                  </a:lnTo>
                  <a:lnTo>
                    <a:pt x="11" y="81"/>
                  </a:lnTo>
                  <a:lnTo>
                    <a:pt x="21" y="58"/>
                  </a:lnTo>
                  <a:lnTo>
                    <a:pt x="37" y="39"/>
                  </a:lnTo>
                  <a:lnTo>
                    <a:pt x="48" y="29"/>
                  </a:lnTo>
                  <a:lnTo>
                    <a:pt x="58" y="21"/>
                  </a:lnTo>
                  <a:lnTo>
                    <a:pt x="69" y="16"/>
                  </a:lnTo>
                  <a:lnTo>
                    <a:pt x="82" y="11"/>
                  </a:lnTo>
                  <a:lnTo>
                    <a:pt x="95" y="6"/>
                  </a:lnTo>
                  <a:lnTo>
                    <a:pt x="108" y="3"/>
                  </a:lnTo>
                  <a:lnTo>
                    <a:pt x="121" y="0"/>
                  </a:lnTo>
                  <a:lnTo>
                    <a:pt x="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48" name="Freeform 10">
              <a:extLst>
                <a:ext uri="{FF2B5EF4-FFF2-40B4-BE49-F238E27FC236}">
                  <a16:creationId xmlns:a16="http://schemas.microsoft.com/office/drawing/2014/main" xmlns="" id="{139A8BA4-1C2C-7740-A66A-903EA5311628}"/>
                </a:ext>
              </a:extLst>
            </p:cNvPr>
            <p:cNvSpPr>
              <a:spLocks/>
            </p:cNvSpPr>
            <p:nvPr/>
          </p:nvSpPr>
          <p:spPr bwMode="auto">
            <a:xfrm>
              <a:off x="2635" y="2268"/>
              <a:ext cx="494" cy="489"/>
            </a:xfrm>
            <a:custGeom>
              <a:avLst/>
              <a:gdLst>
                <a:gd name="T0" fmla="*/ 494 w 494"/>
                <a:gd name="T1" fmla="*/ 244 h 489"/>
                <a:gd name="T2" fmla="*/ 492 w 494"/>
                <a:gd name="T3" fmla="*/ 276 h 489"/>
                <a:gd name="T4" fmla="*/ 487 w 494"/>
                <a:gd name="T5" fmla="*/ 307 h 489"/>
                <a:gd name="T6" fmla="*/ 476 w 494"/>
                <a:gd name="T7" fmla="*/ 336 h 489"/>
                <a:gd name="T8" fmla="*/ 463 w 494"/>
                <a:gd name="T9" fmla="*/ 364 h 489"/>
                <a:gd name="T10" fmla="*/ 460 w 494"/>
                <a:gd name="T11" fmla="*/ 369 h 489"/>
                <a:gd name="T12" fmla="*/ 458 w 494"/>
                <a:gd name="T13" fmla="*/ 372 h 489"/>
                <a:gd name="T14" fmla="*/ 452 w 494"/>
                <a:gd name="T15" fmla="*/ 377 h 489"/>
                <a:gd name="T16" fmla="*/ 450 w 494"/>
                <a:gd name="T17" fmla="*/ 382 h 489"/>
                <a:gd name="T18" fmla="*/ 431 w 494"/>
                <a:gd name="T19" fmla="*/ 406 h 489"/>
                <a:gd name="T20" fmla="*/ 410 w 494"/>
                <a:gd name="T21" fmla="*/ 427 h 489"/>
                <a:gd name="T22" fmla="*/ 389 w 494"/>
                <a:gd name="T23" fmla="*/ 445 h 489"/>
                <a:gd name="T24" fmla="*/ 363 w 494"/>
                <a:gd name="T25" fmla="*/ 461 h 489"/>
                <a:gd name="T26" fmla="*/ 337 w 494"/>
                <a:gd name="T27" fmla="*/ 474 h 489"/>
                <a:gd name="T28" fmla="*/ 308 w 494"/>
                <a:gd name="T29" fmla="*/ 481 h 489"/>
                <a:gd name="T30" fmla="*/ 279 w 494"/>
                <a:gd name="T31" fmla="*/ 487 h 489"/>
                <a:gd name="T32" fmla="*/ 247 w 494"/>
                <a:gd name="T33" fmla="*/ 489 h 489"/>
                <a:gd name="T34" fmla="*/ 224 w 494"/>
                <a:gd name="T35" fmla="*/ 489 h 489"/>
                <a:gd name="T36" fmla="*/ 200 w 494"/>
                <a:gd name="T37" fmla="*/ 484 h 489"/>
                <a:gd name="T38" fmla="*/ 176 w 494"/>
                <a:gd name="T39" fmla="*/ 479 h 489"/>
                <a:gd name="T40" fmla="*/ 153 w 494"/>
                <a:gd name="T41" fmla="*/ 471 h 489"/>
                <a:gd name="T42" fmla="*/ 132 w 494"/>
                <a:gd name="T43" fmla="*/ 461 h 489"/>
                <a:gd name="T44" fmla="*/ 111 w 494"/>
                <a:gd name="T45" fmla="*/ 448 h 489"/>
                <a:gd name="T46" fmla="*/ 90 w 494"/>
                <a:gd name="T47" fmla="*/ 432 h 489"/>
                <a:gd name="T48" fmla="*/ 71 w 494"/>
                <a:gd name="T49" fmla="*/ 416 h 489"/>
                <a:gd name="T50" fmla="*/ 42 w 494"/>
                <a:gd name="T51" fmla="*/ 380 h 489"/>
                <a:gd name="T52" fmla="*/ 19 w 494"/>
                <a:gd name="T53" fmla="*/ 338 h 489"/>
                <a:gd name="T54" fmla="*/ 6 w 494"/>
                <a:gd name="T55" fmla="*/ 291 h 489"/>
                <a:gd name="T56" fmla="*/ 0 w 494"/>
                <a:gd name="T57" fmla="*/ 244 h 489"/>
                <a:gd name="T58" fmla="*/ 6 w 494"/>
                <a:gd name="T59" fmla="*/ 197 h 489"/>
                <a:gd name="T60" fmla="*/ 19 w 494"/>
                <a:gd name="T61" fmla="*/ 151 h 489"/>
                <a:gd name="T62" fmla="*/ 42 w 494"/>
                <a:gd name="T63" fmla="*/ 109 h 489"/>
                <a:gd name="T64" fmla="*/ 71 w 494"/>
                <a:gd name="T65" fmla="*/ 70 h 489"/>
                <a:gd name="T66" fmla="*/ 90 w 494"/>
                <a:gd name="T67" fmla="*/ 54 h 489"/>
                <a:gd name="T68" fmla="*/ 111 w 494"/>
                <a:gd name="T69" fmla="*/ 39 h 489"/>
                <a:gd name="T70" fmla="*/ 132 w 494"/>
                <a:gd name="T71" fmla="*/ 28 h 489"/>
                <a:gd name="T72" fmla="*/ 153 w 494"/>
                <a:gd name="T73" fmla="*/ 18 h 489"/>
                <a:gd name="T74" fmla="*/ 176 w 494"/>
                <a:gd name="T75" fmla="*/ 10 h 489"/>
                <a:gd name="T76" fmla="*/ 200 w 494"/>
                <a:gd name="T77" fmla="*/ 5 h 489"/>
                <a:gd name="T78" fmla="*/ 224 w 494"/>
                <a:gd name="T79" fmla="*/ 0 h 489"/>
                <a:gd name="T80" fmla="*/ 247 w 494"/>
                <a:gd name="T81" fmla="*/ 0 h 489"/>
                <a:gd name="T82" fmla="*/ 271 w 494"/>
                <a:gd name="T83" fmla="*/ 0 h 489"/>
                <a:gd name="T84" fmla="*/ 295 w 494"/>
                <a:gd name="T85" fmla="*/ 5 h 489"/>
                <a:gd name="T86" fmla="*/ 318 w 494"/>
                <a:gd name="T87" fmla="*/ 10 h 489"/>
                <a:gd name="T88" fmla="*/ 342 w 494"/>
                <a:gd name="T89" fmla="*/ 18 h 489"/>
                <a:gd name="T90" fmla="*/ 363 w 494"/>
                <a:gd name="T91" fmla="*/ 28 h 489"/>
                <a:gd name="T92" fmla="*/ 384 w 494"/>
                <a:gd name="T93" fmla="*/ 39 h 489"/>
                <a:gd name="T94" fmla="*/ 402 w 494"/>
                <a:gd name="T95" fmla="*/ 54 h 489"/>
                <a:gd name="T96" fmla="*/ 421 w 494"/>
                <a:gd name="T97" fmla="*/ 70 h 489"/>
                <a:gd name="T98" fmla="*/ 452 w 494"/>
                <a:gd name="T99" fmla="*/ 109 h 489"/>
                <a:gd name="T100" fmla="*/ 476 w 494"/>
                <a:gd name="T101" fmla="*/ 151 h 489"/>
                <a:gd name="T102" fmla="*/ 489 w 494"/>
                <a:gd name="T103" fmla="*/ 197 h 489"/>
                <a:gd name="T104" fmla="*/ 494 w 494"/>
                <a:gd name="T105" fmla="*/ 244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489"/>
                <a:gd name="T161" fmla="*/ 494 w 494"/>
                <a:gd name="T162" fmla="*/ 489 h 4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489">
                  <a:moveTo>
                    <a:pt x="494" y="244"/>
                  </a:moveTo>
                  <a:lnTo>
                    <a:pt x="492" y="276"/>
                  </a:lnTo>
                  <a:lnTo>
                    <a:pt x="487" y="307"/>
                  </a:lnTo>
                  <a:lnTo>
                    <a:pt x="476" y="336"/>
                  </a:lnTo>
                  <a:lnTo>
                    <a:pt x="463" y="364"/>
                  </a:lnTo>
                  <a:lnTo>
                    <a:pt x="460" y="369"/>
                  </a:lnTo>
                  <a:lnTo>
                    <a:pt x="458" y="372"/>
                  </a:lnTo>
                  <a:lnTo>
                    <a:pt x="452" y="377"/>
                  </a:lnTo>
                  <a:lnTo>
                    <a:pt x="450" y="382"/>
                  </a:lnTo>
                  <a:lnTo>
                    <a:pt x="431" y="406"/>
                  </a:lnTo>
                  <a:lnTo>
                    <a:pt x="410" y="427"/>
                  </a:lnTo>
                  <a:lnTo>
                    <a:pt x="389" y="445"/>
                  </a:lnTo>
                  <a:lnTo>
                    <a:pt x="363" y="461"/>
                  </a:lnTo>
                  <a:lnTo>
                    <a:pt x="337" y="474"/>
                  </a:lnTo>
                  <a:lnTo>
                    <a:pt x="308" y="481"/>
                  </a:lnTo>
                  <a:lnTo>
                    <a:pt x="279" y="487"/>
                  </a:lnTo>
                  <a:lnTo>
                    <a:pt x="247" y="489"/>
                  </a:lnTo>
                  <a:lnTo>
                    <a:pt x="224" y="489"/>
                  </a:lnTo>
                  <a:lnTo>
                    <a:pt x="200" y="484"/>
                  </a:lnTo>
                  <a:lnTo>
                    <a:pt x="176" y="479"/>
                  </a:lnTo>
                  <a:lnTo>
                    <a:pt x="153" y="471"/>
                  </a:lnTo>
                  <a:lnTo>
                    <a:pt x="132" y="461"/>
                  </a:lnTo>
                  <a:lnTo>
                    <a:pt x="111" y="448"/>
                  </a:lnTo>
                  <a:lnTo>
                    <a:pt x="90" y="432"/>
                  </a:lnTo>
                  <a:lnTo>
                    <a:pt x="71" y="416"/>
                  </a:lnTo>
                  <a:lnTo>
                    <a:pt x="42" y="380"/>
                  </a:lnTo>
                  <a:lnTo>
                    <a:pt x="19" y="338"/>
                  </a:lnTo>
                  <a:lnTo>
                    <a:pt x="6" y="291"/>
                  </a:lnTo>
                  <a:lnTo>
                    <a:pt x="0" y="244"/>
                  </a:lnTo>
                  <a:lnTo>
                    <a:pt x="6" y="197"/>
                  </a:lnTo>
                  <a:lnTo>
                    <a:pt x="19" y="151"/>
                  </a:lnTo>
                  <a:lnTo>
                    <a:pt x="42" y="109"/>
                  </a:lnTo>
                  <a:lnTo>
                    <a:pt x="71" y="70"/>
                  </a:lnTo>
                  <a:lnTo>
                    <a:pt x="90" y="54"/>
                  </a:lnTo>
                  <a:lnTo>
                    <a:pt x="111" y="39"/>
                  </a:lnTo>
                  <a:lnTo>
                    <a:pt x="132" y="28"/>
                  </a:lnTo>
                  <a:lnTo>
                    <a:pt x="153" y="18"/>
                  </a:lnTo>
                  <a:lnTo>
                    <a:pt x="176" y="10"/>
                  </a:lnTo>
                  <a:lnTo>
                    <a:pt x="200" y="5"/>
                  </a:lnTo>
                  <a:lnTo>
                    <a:pt x="224" y="0"/>
                  </a:lnTo>
                  <a:lnTo>
                    <a:pt x="247" y="0"/>
                  </a:lnTo>
                  <a:lnTo>
                    <a:pt x="271" y="0"/>
                  </a:lnTo>
                  <a:lnTo>
                    <a:pt x="295" y="5"/>
                  </a:lnTo>
                  <a:lnTo>
                    <a:pt x="318" y="10"/>
                  </a:lnTo>
                  <a:lnTo>
                    <a:pt x="342" y="18"/>
                  </a:lnTo>
                  <a:lnTo>
                    <a:pt x="363" y="28"/>
                  </a:lnTo>
                  <a:lnTo>
                    <a:pt x="384" y="39"/>
                  </a:lnTo>
                  <a:lnTo>
                    <a:pt x="402" y="54"/>
                  </a:lnTo>
                  <a:lnTo>
                    <a:pt x="421" y="70"/>
                  </a:lnTo>
                  <a:lnTo>
                    <a:pt x="452" y="109"/>
                  </a:lnTo>
                  <a:lnTo>
                    <a:pt x="476" y="151"/>
                  </a:lnTo>
                  <a:lnTo>
                    <a:pt x="489" y="197"/>
                  </a:lnTo>
                  <a:lnTo>
                    <a:pt x="494" y="24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49" name="Freeform 11">
              <a:extLst>
                <a:ext uri="{FF2B5EF4-FFF2-40B4-BE49-F238E27FC236}">
                  <a16:creationId xmlns:a16="http://schemas.microsoft.com/office/drawing/2014/main" xmlns="" id="{8C10AF05-981D-EF4D-B4C0-CDFE5F17B66E}"/>
                </a:ext>
              </a:extLst>
            </p:cNvPr>
            <p:cNvSpPr>
              <a:spLocks/>
            </p:cNvSpPr>
            <p:nvPr/>
          </p:nvSpPr>
          <p:spPr bwMode="auto">
            <a:xfrm>
              <a:off x="2210" y="778"/>
              <a:ext cx="1434" cy="1250"/>
            </a:xfrm>
            <a:custGeom>
              <a:avLst/>
              <a:gdLst>
                <a:gd name="T0" fmla="*/ 785 w 1434"/>
                <a:gd name="T1" fmla="*/ 1216 h 1250"/>
                <a:gd name="T2" fmla="*/ 675 w 1434"/>
                <a:gd name="T3" fmla="*/ 1250 h 1250"/>
                <a:gd name="T4" fmla="*/ 578 w 1434"/>
                <a:gd name="T5" fmla="*/ 1245 h 1250"/>
                <a:gd name="T6" fmla="*/ 528 w 1434"/>
                <a:gd name="T7" fmla="*/ 1221 h 1250"/>
                <a:gd name="T8" fmla="*/ 483 w 1434"/>
                <a:gd name="T9" fmla="*/ 1127 h 1250"/>
                <a:gd name="T10" fmla="*/ 509 w 1434"/>
                <a:gd name="T11" fmla="*/ 984 h 1250"/>
                <a:gd name="T12" fmla="*/ 651 w 1434"/>
                <a:gd name="T13" fmla="*/ 854 h 1250"/>
                <a:gd name="T14" fmla="*/ 875 w 1434"/>
                <a:gd name="T15" fmla="*/ 724 h 1250"/>
                <a:gd name="T16" fmla="*/ 972 w 1434"/>
                <a:gd name="T17" fmla="*/ 565 h 1250"/>
                <a:gd name="T18" fmla="*/ 935 w 1434"/>
                <a:gd name="T19" fmla="*/ 375 h 1250"/>
                <a:gd name="T20" fmla="*/ 848 w 1434"/>
                <a:gd name="T21" fmla="*/ 304 h 1250"/>
                <a:gd name="T22" fmla="*/ 733 w 1434"/>
                <a:gd name="T23" fmla="*/ 276 h 1250"/>
                <a:gd name="T24" fmla="*/ 583 w 1434"/>
                <a:gd name="T25" fmla="*/ 294 h 1250"/>
                <a:gd name="T26" fmla="*/ 412 w 1434"/>
                <a:gd name="T27" fmla="*/ 406 h 1250"/>
                <a:gd name="T28" fmla="*/ 299 w 1434"/>
                <a:gd name="T29" fmla="*/ 549 h 1250"/>
                <a:gd name="T30" fmla="*/ 215 w 1434"/>
                <a:gd name="T31" fmla="*/ 578 h 1250"/>
                <a:gd name="T32" fmla="*/ 120 w 1434"/>
                <a:gd name="T33" fmla="*/ 570 h 1250"/>
                <a:gd name="T34" fmla="*/ 50 w 1434"/>
                <a:gd name="T35" fmla="*/ 539 h 1250"/>
                <a:gd name="T36" fmla="*/ 2 w 1434"/>
                <a:gd name="T37" fmla="*/ 455 h 1250"/>
                <a:gd name="T38" fmla="*/ 13 w 1434"/>
                <a:gd name="T39" fmla="*/ 351 h 1250"/>
                <a:gd name="T40" fmla="*/ 84 w 1434"/>
                <a:gd name="T41" fmla="*/ 234 h 1250"/>
                <a:gd name="T42" fmla="*/ 168 w 1434"/>
                <a:gd name="T43" fmla="*/ 156 h 1250"/>
                <a:gd name="T44" fmla="*/ 276 w 1434"/>
                <a:gd name="T45" fmla="*/ 88 h 1250"/>
                <a:gd name="T46" fmla="*/ 433 w 1434"/>
                <a:gd name="T47" fmla="*/ 31 h 1250"/>
                <a:gd name="T48" fmla="*/ 641 w 1434"/>
                <a:gd name="T49" fmla="*/ 2 h 1250"/>
                <a:gd name="T50" fmla="*/ 809 w 1434"/>
                <a:gd name="T51" fmla="*/ 5 h 1250"/>
                <a:gd name="T52" fmla="*/ 943 w 1434"/>
                <a:gd name="T53" fmla="*/ 21 h 1250"/>
                <a:gd name="T54" fmla="*/ 1064 w 1434"/>
                <a:gd name="T55" fmla="*/ 54 h 1250"/>
                <a:gd name="T56" fmla="*/ 1172 w 1434"/>
                <a:gd name="T57" fmla="*/ 99 h 1250"/>
                <a:gd name="T58" fmla="*/ 1190 w 1434"/>
                <a:gd name="T59" fmla="*/ 146 h 1250"/>
                <a:gd name="T60" fmla="*/ 1227 w 1434"/>
                <a:gd name="T61" fmla="*/ 281 h 1250"/>
                <a:gd name="T62" fmla="*/ 1308 w 1434"/>
                <a:gd name="T63" fmla="*/ 354 h 1250"/>
                <a:gd name="T64" fmla="*/ 1395 w 1434"/>
                <a:gd name="T65" fmla="*/ 380 h 1250"/>
                <a:gd name="T66" fmla="*/ 1434 w 1434"/>
                <a:gd name="T67" fmla="*/ 471 h 1250"/>
                <a:gd name="T68" fmla="*/ 1434 w 1434"/>
                <a:gd name="T69" fmla="*/ 502 h 1250"/>
                <a:gd name="T70" fmla="*/ 1406 w 1434"/>
                <a:gd name="T71" fmla="*/ 505 h 1250"/>
                <a:gd name="T72" fmla="*/ 1287 w 1434"/>
                <a:gd name="T73" fmla="*/ 502 h 1250"/>
                <a:gd name="T74" fmla="*/ 1156 w 1434"/>
                <a:gd name="T75" fmla="*/ 479 h 1250"/>
                <a:gd name="T76" fmla="*/ 1109 w 1434"/>
                <a:gd name="T77" fmla="*/ 466 h 1250"/>
                <a:gd name="T78" fmla="*/ 1053 w 1434"/>
                <a:gd name="T79" fmla="*/ 482 h 1250"/>
                <a:gd name="T80" fmla="*/ 1019 w 1434"/>
                <a:gd name="T81" fmla="*/ 534 h 1250"/>
                <a:gd name="T82" fmla="*/ 1053 w 1434"/>
                <a:gd name="T83" fmla="*/ 620 h 1250"/>
                <a:gd name="T84" fmla="*/ 1148 w 1434"/>
                <a:gd name="T85" fmla="*/ 651 h 1250"/>
                <a:gd name="T86" fmla="*/ 1300 w 1434"/>
                <a:gd name="T87" fmla="*/ 672 h 1250"/>
                <a:gd name="T88" fmla="*/ 1392 w 1434"/>
                <a:gd name="T89" fmla="*/ 672 h 1250"/>
                <a:gd name="T90" fmla="*/ 1348 w 1434"/>
                <a:gd name="T91" fmla="*/ 765 h 1250"/>
                <a:gd name="T92" fmla="*/ 1177 w 1434"/>
                <a:gd name="T93" fmla="*/ 898 h 1250"/>
                <a:gd name="T94" fmla="*/ 1001 w 1434"/>
                <a:gd name="T95" fmla="*/ 992 h 1250"/>
                <a:gd name="T96" fmla="*/ 869 w 1434"/>
                <a:gd name="T97" fmla="*/ 1091 h 12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34"/>
                <a:gd name="T148" fmla="*/ 0 h 1250"/>
                <a:gd name="T149" fmla="*/ 1434 w 1434"/>
                <a:gd name="T150" fmla="*/ 1250 h 12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34" h="1250">
                  <a:moveTo>
                    <a:pt x="827" y="1154"/>
                  </a:moveTo>
                  <a:lnTo>
                    <a:pt x="814" y="1177"/>
                  </a:lnTo>
                  <a:lnTo>
                    <a:pt x="801" y="1198"/>
                  </a:lnTo>
                  <a:lnTo>
                    <a:pt x="785" y="1216"/>
                  </a:lnTo>
                  <a:lnTo>
                    <a:pt x="767" y="1229"/>
                  </a:lnTo>
                  <a:lnTo>
                    <a:pt x="743" y="1237"/>
                  </a:lnTo>
                  <a:lnTo>
                    <a:pt x="712" y="1245"/>
                  </a:lnTo>
                  <a:lnTo>
                    <a:pt x="675" y="1250"/>
                  </a:lnTo>
                  <a:lnTo>
                    <a:pt x="630" y="1250"/>
                  </a:lnTo>
                  <a:lnTo>
                    <a:pt x="612" y="1250"/>
                  </a:lnTo>
                  <a:lnTo>
                    <a:pt x="594" y="1247"/>
                  </a:lnTo>
                  <a:lnTo>
                    <a:pt x="578" y="1245"/>
                  </a:lnTo>
                  <a:lnTo>
                    <a:pt x="562" y="1239"/>
                  </a:lnTo>
                  <a:lnTo>
                    <a:pt x="549" y="1234"/>
                  </a:lnTo>
                  <a:lnTo>
                    <a:pt x="538" y="1229"/>
                  </a:lnTo>
                  <a:lnTo>
                    <a:pt x="528" y="1221"/>
                  </a:lnTo>
                  <a:lnTo>
                    <a:pt x="517" y="1213"/>
                  </a:lnTo>
                  <a:lnTo>
                    <a:pt x="499" y="1187"/>
                  </a:lnTo>
                  <a:lnTo>
                    <a:pt x="488" y="1159"/>
                  </a:lnTo>
                  <a:lnTo>
                    <a:pt x="483" y="1127"/>
                  </a:lnTo>
                  <a:lnTo>
                    <a:pt x="481" y="1099"/>
                  </a:lnTo>
                  <a:lnTo>
                    <a:pt x="483" y="1057"/>
                  </a:lnTo>
                  <a:lnTo>
                    <a:pt x="494" y="1021"/>
                  </a:lnTo>
                  <a:lnTo>
                    <a:pt x="509" y="984"/>
                  </a:lnTo>
                  <a:lnTo>
                    <a:pt x="536" y="948"/>
                  </a:lnTo>
                  <a:lnTo>
                    <a:pt x="565" y="917"/>
                  </a:lnTo>
                  <a:lnTo>
                    <a:pt x="604" y="885"/>
                  </a:lnTo>
                  <a:lnTo>
                    <a:pt x="651" y="854"/>
                  </a:lnTo>
                  <a:lnTo>
                    <a:pt x="707" y="823"/>
                  </a:lnTo>
                  <a:lnTo>
                    <a:pt x="772" y="789"/>
                  </a:lnTo>
                  <a:lnTo>
                    <a:pt x="830" y="755"/>
                  </a:lnTo>
                  <a:lnTo>
                    <a:pt x="875" y="724"/>
                  </a:lnTo>
                  <a:lnTo>
                    <a:pt x="912" y="690"/>
                  </a:lnTo>
                  <a:lnTo>
                    <a:pt x="940" y="653"/>
                  </a:lnTo>
                  <a:lnTo>
                    <a:pt x="959" y="612"/>
                  </a:lnTo>
                  <a:lnTo>
                    <a:pt x="972" y="565"/>
                  </a:lnTo>
                  <a:lnTo>
                    <a:pt x="975" y="510"/>
                  </a:lnTo>
                  <a:lnTo>
                    <a:pt x="969" y="453"/>
                  </a:lnTo>
                  <a:lnTo>
                    <a:pt x="954" y="409"/>
                  </a:lnTo>
                  <a:lnTo>
                    <a:pt x="935" y="375"/>
                  </a:lnTo>
                  <a:lnTo>
                    <a:pt x="914" y="349"/>
                  </a:lnTo>
                  <a:lnTo>
                    <a:pt x="893" y="333"/>
                  </a:lnTo>
                  <a:lnTo>
                    <a:pt x="872" y="317"/>
                  </a:lnTo>
                  <a:lnTo>
                    <a:pt x="848" y="304"/>
                  </a:lnTo>
                  <a:lnTo>
                    <a:pt x="822" y="294"/>
                  </a:lnTo>
                  <a:lnTo>
                    <a:pt x="793" y="286"/>
                  </a:lnTo>
                  <a:lnTo>
                    <a:pt x="764" y="281"/>
                  </a:lnTo>
                  <a:lnTo>
                    <a:pt x="733" y="276"/>
                  </a:lnTo>
                  <a:lnTo>
                    <a:pt x="699" y="276"/>
                  </a:lnTo>
                  <a:lnTo>
                    <a:pt x="662" y="278"/>
                  </a:lnTo>
                  <a:lnTo>
                    <a:pt x="622" y="284"/>
                  </a:lnTo>
                  <a:lnTo>
                    <a:pt x="583" y="294"/>
                  </a:lnTo>
                  <a:lnTo>
                    <a:pt x="541" y="310"/>
                  </a:lnTo>
                  <a:lnTo>
                    <a:pt x="496" y="333"/>
                  </a:lnTo>
                  <a:lnTo>
                    <a:pt x="454" y="364"/>
                  </a:lnTo>
                  <a:lnTo>
                    <a:pt x="412" y="406"/>
                  </a:lnTo>
                  <a:lnTo>
                    <a:pt x="373" y="455"/>
                  </a:lnTo>
                  <a:lnTo>
                    <a:pt x="344" y="497"/>
                  </a:lnTo>
                  <a:lnTo>
                    <a:pt x="320" y="526"/>
                  </a:lnTo>
                  <a:lnTo>
                    <a:pt x="299" y="549"/>
                  </a:lnTo>
                  <a:lnTo>
                    <a:pt x="278" y="562"/>
                  </a:lnTo>
                  <a:lnTo>
                    <a:pt x="260" y="573"/>
                  </a:lnTo>
                  <a:lnTo>
                    <a:pt x="239" y="575"/>
                  </a:lnTo>
                  <a:lnTo>
                    <a:pt x="215" y="578"/>
                  </a:lnTo>
                  <a:lnTo>
                    <a:pt x="189" y="578"/>
                  </a:lnTo>
                  <a:lnTo>
                    <a:pt x="165" y="578"/>
                  </a:lnTo>
                  <a:lnTo>
                    <a:pt x="142" y="575"/>
                  </a:lnTo>
                  <a:lnTo>
                    <a:pt x="120" y="570"/>
                  </a:lnTo>
                  <a:lnTo>
                    <a:pt x="99" y="565"/>
                  </a:lnTo>
                  <a:lnTo>
                    <a:pt x="81" y="557"/>
                  </a:lnTo>
                  <a:lnTo>
                    <a:pt x="65" y="549"/>
                  </a:lnTo>
                  <a:lnTo>
                    <a:pt x="50" y="539"/>
                  </a:lnTo>
                  <a:lnTo>
                    <a:pt x="36" y="528"/>
                  </a:lnTo>
                  <a:lnTo>
                    <a:pt x="21" y="508"/>
                  </a:lnTo>
                  <a:lnTo>
                    <a:pt x="10" y="482"/>
                  </a:lnTo>
                  <a:lnTo>
                    <a:pt x="2" y="455"/>
                  </a:lnTo>
                  <a:lnTo>
                    <a:pt x="0" y="422"/>
                  </a:lnTo>
                  <a:lnTo>
                    <a:pt x="2" y="401"/>
                  </a:lnTo>
                  <a:lnTo>
                    <a:pt x="5" y="377"/>
                  </a:lnTo>
                  <a:lnTo>
                    <a:pt x="13" y="351"/>
                  </a:lnTo>
                  <a:lnTo>
                    <a:pt x="26" y="323"/>
                  </a:lnTo>
                  <a:lnTo>
                    <a:pt x="39" y="294"/>
                  </a:lnTo>
                  <a:lnTo>
                    <a:pt x="60" y="265"/>
                  </a:lnTo>
                  <a:lnTo>
                    <a:pt x="84" y="234"/>
                  </a:lnTo>
                  <a:lnTo>
                    <a:pt x="113" y="203"/>
                  </a:lnTo>
                  <a:lnTo>
                    <a:pt x="128" y="187"/>
                  </a:lnTo>
                  <a:lnTo>
                    <a:pt x="147" y="172"/>
                  </a:lnTo>
                  <a:lnTo>
                    <a:pt x="168" y="156"/>
                  </a:lnTo>
                  <a:lnTo>
                    <a:pt x="189" y="140"/>
                  </a:lnTo>
                  <a:lnTo>
                    <a:pt x="215" y="122"/>
                  </a:lnTo>
                  <a:lnTo>
                    <a:pt x="244" y="106"/>
                  </a:lnTo>
                  <a:lnTo>
                    <a:pt x="276" y="88"/>
                  </a:lnTo>
                  <a:lnTo>
                    <a:pt x="310" y="73"/>
                  </a:lnTo>
                  <a:lnTo>
                    <a:pt x="349" y="57"/>
                  </a:lnTo>
                  <a:lnTo>
                    <a:pt x="389" y="44"/>
                  </a:lnTo>
                  <a:lnTo>
                    <a:pt x="433" y="31"/>
                  </a:lnTo>
                  <a:lnTo>
                    <a:pt x="481" y="21"/>
                  </a:lnTo>
                  <a:lnTo>
                    <a:pt x="530" y="13"/>
                  </a:lnTo>
                  <a:lnTo>
                    <a:pt x="583" y="5"/>
                  </a:lnTo>
                  <a:lnTo>
                    <a:pt x="641" y="2"/>
                  </a:lnTo>
                  <a:lnTo>
                    <a:pt x="701" y="0"/>
                  </a:lnTo>
                  <a:lnTo>
                    <a:pt x="738" y="0"/>
                  </a:lnTo>
                  <a:lnTo>
                    <a:pt x="775" y="2"/>
                  </a:lnTo>
                  <a:lnTo>
                    <a:pt x="809" y="5"/>
                  </a:lnTo>
                  <a:lnTo>
                    <a:pt x="843" y="7"/>
                  </a:lnTo>
                  <a:lnTo>
                    <a:pt x="877" y="10"/>
                  </a:lnTo>
                  <a:lnTo>
                    <a:pt x="912" y="15"/>
                  </a:lnTo>
                  <a:lnTo>
                    <a:pt x="943" y="21"/>
                  </a:lnTo>
                  <a:lnTo>
                    <a:pt x="975" y="28"/>
                  </a:lnTo>
                  <a:lnTo>
                    <a:pt x="1003" y="36"/>
                  </a:lnTo>
                  <a:lnTo>
                    <a:pt x="1035" y="44"/>
                  </a:lnTo>
                  <a:lnTo>
                    <a:pt x="1064" y="54"/>
                  </a:lnTo>
                  <a:lnTo>
                    <a:pt x="1093" y="62"/>
                  </a:lnTo>
                  <a:lnTo>
                    <a:pt x="1119" y="75"/>
                  </a:lnTo>
                  <a:lnTo>
                    <a:pt x="1145" y="86"/>
                  </a:lnTo>
                  <a:lnTo>
                    <a:pt x="1172" y="99"/>
                  </a:lnTo>
                  <a:lnTo>
                    <a:pt x="1195" y="112"/>
                  </a:lnTo>
                  <a:lnTo>
                    <a:pt x="1193" y="122"/>
                  </a:lnTo>
                  <a:lnTo>
                    <a:pt x="1190" y="133"/>
                  </a:lnTo>
                  <a:lnTo>
                    <a:pt x="1190" y="146"/>
                  </a:lnTo>
                  <a:lnTo>
                    <a:pt x="1190" y="156"/>
                  </a:lnTo>
                  <a:lnTo>
                    <a:pt x="1195" y="200"/>
                  </a:lnTo>
                  <a:lnTo>
                    <a:pt x="1208" y="242"/>
                  </a:lnTo>
                  <a:lnTo>
                    <a:pt x="1227" y="281"/>
                  </a:lnTo>
                  <a:lnTo>
                    <a:pt x="1256" y="315"/>
                  </a:lnTo>
                  <a:lnTo>
                    <a:pt x="1272" y="330"/>
                  </a:lnTo>
                  <a:lnTo>
                    <a:pt x="1290" y="343"/>
                  </a:lnTo>
                  <a:lnTo>
                    <a:pt x="1308" y="354"/>
                  </a:lnTo>
                  <a:lnTo>
                    <a:pt x="1329" y="364"/>
                  </a:lnTo>
                  <a:lnTo>
                    <a:pt x="1350" y="372"/>
                  </a:lnTo>
                  <a:lnTo>
                    <a:pt x="1371" y="377"/>
                  </a:lnTo>
                  <a:lnTo>
                    <a:pt x="1395" y="380"/>
                  </a:lnTo>
                  <a:lnTo>
                    <a:pt x="1419" y="383"/>
                  </a:lnTo>
                  <a:lnTo>
                    <a:pt x="1427" y="411"/>
                  </a:lnTo>
                  <a:lnTo>
                    <a:pt x="1432" y="440"/>
                  </a:lnTo>
                  <a:lnTo>
                    <a:pt x="1434" y="471"/>
                  </a:lnTo>
                  <a:lnTo>
                    <a:pt x="1434" y="502"/>
                  </a:lnTo>
                  <a:lnTo>
                    <a:pt x="1424" y="505"/>
                  </a:lnTo>
                  <a:lnTo>
                    <a:pt x="1416" y="505"/>
                  </a:lnTo>
                  <a:lnTo>
                    <a:pt x="1406" y="505"/>
                  </a:lnTo>
                  <a:lnTo>
                    <a:pt x="1398" y="505"/>
                  </a:lnTo>
                  <a:lnTo>
                    <a:pt x="1361" y="505"/>
                  </a:lnTo>
                  <a:lnTo>
                    <a:pt x="1324" y="505"/>
                  </a:lnTo>
                  <a:lnTo>
                    <a:pt x="1287" y="502"/>
                  </a:lnTo>
                  <a:lnTo>
                    <a:pt x="1253" y="497"/>
                  </a:lnTo>
                  <a:lnTo>
                    <a:pt x="1219" y="492"/>
                  </a:lnTo>
                  <a:lnTo>
                    <a:pt x="1187" y="487"/>
                  </a:lnTo>
                  <a:lnTo>
                    <a:pt x="1156" y="479"/>
                  </a:lnTo>
                  <a:lnTo>
                    <a:pt x="1127" y="469"/>
                  </a:lnTo>
                  <a:lnTo>
                    <a:pt x="1122" y="466"/>
                  </a:lnTo>
                  <a:lnTo>
                    <a:pt x="1114" y="466"/>
                  </a:lnTo>
                  <a:lnTo>
                    <a:pt x="1109" y="466"/>
                  </a:lnTo>
                  <a:lnTo>
                    <a:pt x="1101" y="466"/>
                  </a:lnTo>
                  <a:lnTo>
                    <a:pt x="1082" y="469"/>
                  </a:lnTo>
                  <a:lnTo>
                    <a:pt x="1067" y="474"/>
                  </a:lnTo>
                  <a:lnTo>
                    <a:pt x="1053" y="482"/>
                  </a:lnTo>
                  <a:lnTo>
                    <a:pt x="1040" y="492"/>
                  </a:lnTo>
                  <a:lnTo>
                    <a:pt x="1030" y="505"/>
                  </a:lnTo>
                  <a:lnTo>
                    <a:pt x="1022" y="518"/>
                  </a:lnTo>
                  <a:lnTo>
                    <a:pt x="1019" y="534"/>
                  </a:lnTo>
                  <a:lnTo>
                    <a:pt x="1017" y="552"/>
                  </a:lnTo>
                  <a:lnTo>
                    <a:pt x="1022" y="578"/>
                  </a:lnTo>
                  <a:lnTo>
                    <a:pt x="1035" y="601"/>
                  </a:lnTo>
                  <a:lnTo>
                    <a:pt x="1053" y="620"/>
                  </a:lnTo>
                  <a:lnTo>
                    <a:pt x="1077" y="630"/>
                  </a:lnTo>
                  <a:lnTo>
                    <a:pt x="1080" y="633"/>
                  </a:lnTo>
                  <a:lnTo>
                    <a:pt x="1114" y="643"/>
                  </a:lnTo>
                  <a:lnTo>
                    <a:pt x="1148" y="651"/>
                  </a:lnTo>
                  <a:lnTo>
                    <a:pt x="1185" y="656"/>
                  </a:lnTo>
                  <a:lnTo>
                    <a:pt x="1222" y="664"/>
                  </a:lnTo>
                  <a:lnTo>
                    <a:pt x="1261" y="669"/>
                  </a:lnTo>
                  <a:lnTo>
                    <a:pt x="1300" y="672"/>
                  </a:lnTo>
                  <a:lnTo>
                    <a:pt x="1340" y="674"/>
                  </a:lnTo>
                  <a:lnTo>
                    <a:pt x="1382" y="674"/>
                  </a:lnTo>
                  <a:lnTo>
                    <a:pt x="1387" y="672"/>
                  </a:lnTo>
                  <a:lnTo>
                    <a:pt x="1392" y="672"/>
                  </a:lnTo>
                  <a:lnTo>
                    <a:pt x="1398" y="672"/>
                  </a:lnTo>
                  <a:lnTo>
                    <a:pt x="1403" y="672"/>
                  </a:lnTo>
                  <a:lnTo>
                    <a:pt x="1377" y="721"/>
                  </a:lnTo>
                  <a:lnTo>
                    <a:pt x="1348" y="765"/>
                  </a:lnTo>
                  <a:lnTo>
                    <a:pt x="1311" y="805"/>
                  </a:lnTo>
                  <a:lnTo>
                    <a:pt x="1269" y="838"/>
                  </a:lnTo>
                  <a:lnTo>
                    <a:pt x="1224" y="870"/>
                  </a:lnTo>
                  <a:lnTo>
                    <a:pt x="1177" y="898"/>
                  </a:lnTo>
                  <a:lnTo>
                    <a:pt x="1130" y="924"/>
                  </a:lnTo>
                  <a:lnTo>
                    <a:pt x="1080" y="950"/>
                  </a:lnTo>
                  <a:lnTo>
                    <a:pt x="1040" y="971"/>
                  </a:lnTo>
                  <a:lnTo>
                    <a:pt x="1001" y="992"/>
                  </a:lnTo>
                  <a:lnTo>
                    <a:pt x="964" y="1015"/>
                  </a:lnTo>
                  <a:lnTo>
                    <a:pt x="930" y="1039"/>
                  </a:lnTo>
                  <a:lnTo>
                    <a:pt x="898" y="1062"/>
                  </a:lnTo>
                  <a:lnTo>
                    <a:pt x="869" y="1091"/>
                  </a:lnTo>
                  <a:lnTo>
                    <a:pt x="846" y="1120"/>
                  </a:lnTo>
                  <a:lnTo>
                    <a:pt x="827" y="115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50" name="Freeform 12">
              <a:extLst>
                <a:ext uri="{FF2B5EF4-FFF2-40B4-BE49-F238E27FC236}">
                  <a16:creationId xmlns:a16="http://schemas.microsoft.com/office/drawing/2014/main" xmlns="" id="{1D1F11AC-5D7F-1846-9CFC-45CE69A7CF3E}"/>
                </a:ext>
              </a:extLst>
            </p:cNvPr>
            <p:cNvSpPr>
              <a:spLocks/>
            </p:cNvSpPr>
            <p:nvPr/>
          </p:nvSpPr>
          <p:spPr bwMode="auto">
            <a:xfrm>
              <a:off x="3158" y="884"/>
              <a:ext cx="100" cy="102"/>
            </a:xfrm>
            <a:custGeom>
              <a:avLst/>
              <a:gdLst>
                <a:gd name="T0" fmla="*/ 50 w 100"/>
                <a:gd name="T1" fmla="*/ 0 h 102"/>
                <a:gd name="T2" fmla="*/ 71 w 100"/>
                <a:gd name="T3" fmla="*/ 6 h 102"/>
                <a:gd name="T4" fmla="*/ 87 w 100"/>
                <a:gd name="T5" fmla="*/ 16 h 102"/>
                <a:gd name="T6" fmla="*/ 98 w 100"/>
                <a:gd name="T7" fmla="*/ 32 h 102"/>
                <a:gd name="T8" fmla="*/ 100 w 100"/>
                <a:gd name="T9" fmla="*/ 50 h 102"/>
                <a:gd name="T10" fmla="*/ 98 w 100"/>
                <a:gd name="T11" fmla="*/ 71 h 102"/>
                <a:gd name="T12" fmla="*/ 87 w 100"/>
                <a:gd name="T13" fmla="*/ 86 h 102"/>
                <a:gd name="T14" fmla="*/ 71 w 100"/>
                <a:gd name="T15" fmla="*/ 97 h 102"/>
                <a:gd name="T16" fmla="*/ 50 w 100"/>
                <a:gd name="T17" fmla="*/ 102 h 102"/>
                <a:gd name="T18" fmla="*/ 29 w 100"/>
                <a:gd name="T19" fmla="*/ 97 h 102"/>
                <a:gd name="T20" fmla="*/ 13 w 100"/>
                <a:gd name="T21" fmla="*/ 86 h 102"/>
                <a:gd name="T22" fmla="*/ 3 w 100"/>
                <a:gd name="T23" fmla="*/ 71 h 102"/>
                <a:gd name="T24" fmla="*/ 0 w 100"/>
                <a:gd name="T25" fmla="*/ 50 h 102"/>
                <a:gd name="T26" fmla="*/ 3 w 100"/>
                <a:gd name="T27" fmla="*/ 32 h 102"/>
                <a:gd name="T28" fmla="*/ 13 w 100"/>
                <a:gd name="T29" fmla="*/ 16 h 102"/>
                <a:gd name="T30" fmla="*/ 29 w 100"/>
                <a:gd name="T31" fmla="*/ 6 h 102"/>
                <a:gd name="T32" fmla="*/ 50 w 100"/>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02"/>
                <a:gd name="T53" fmla="*/ 100 w 100"/>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02">
                  <a:moveTo>
                    <a:pt x="50" y="0"/>
                  </a:moveTo>
                  <a:lnTo>
                    <a:pt x="71" y="6"/>
                  </a:lnTo>
                  <a:lnTo>
                    <a:pt x="87" y="16"/>
                  </a:lnTo>
                  <a:lnTo>
                    <a:pt x="98" y="32"/>
                  </a:lnTo>
                  <a:lnTo>
                    <a:pt x="100" y="50"/>
                  </a:lnTo>
                  <a:lnTo>
                    <a:pt x="98" y="71"/>
                  </a:lnTo>
                  <a:lnTo>
                    <a:pt x="87" y="86"/>
                  </a:lnTo>
                  <a:lnTo>
                    <a:pt x="71" y="97"/>
                  </a:lnTo>
                  <a:lnTo>
                    <a:pt x="50" y="102"/>
                  </a:lnTo>
                  <a:lnTo>
                    <a:pt x="29" y="97"/>
                  </a:lnTo>
                  <a:lnTo>
                    <a:pt x="13" y="86"/>
                  </a:lnTo>
                  <a:lnTo>
                    <a:pt x="3" y="71"/>
                  </a:lnTo>
                  <a:lnTo>
                    <a:pt x="0" y="50"/>
                  </a:lnTo>
                  <a:lnTo>
                    <a:pt x="3" y="32"/>
                  </a:lnTo>
                  <a:lnTo>
                    <a:pt x="13" y="16"/>
                  </a:lnTo>
                  <a:lnTo>
                    <a:pt x="29"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651" name="Freeform 13">
              <a:extLst>
                <a:ext uri="{FF2B5EF4-FFF2-40B4-BE49-F238E27FC236}">
                  <a16:creationId xmlns:a16="http://schemas.microsoft.com/office/drawing/2014/main" xmlns="" id="{0B0197B4-0F58-634F-8640-8EE93AA851AA}"/>
                </a:ext>
              </a:extLst>
            </p:cNvPr>
            <p:cNvSpPr>
              <a:spLocks/>
            </p:cNvSpPr>
            <p:nvPr/>
          </p:nvSpPr>
          <p:spPr bwMode="auto">
            <a:xfrm>
              <a:off x="3581" y="884"/>
              <a:ext cx="103" cy="102"/>
            </a:xfrm>
            <a:custGeom>
              <a:avLst/>
              <a:gdLst>
                <a:gd name="T0" fmla="*/ 50 w 103"/>
                <a:gd name="T1" fmla="*/ 0 h 102"/>
                <a:gd name="T2" fmla="*/ 71 w 103"/>
                <a:gd name="T3" fmla="*/ 6 h 102"/>
                <a:gd name="T4" fmla="*/ 87 w 103"/>
                <a:gd name="T5" fmla="*/ 16 h 102"/>
                <a:gd name="T6" fmla="*/ 98 w 103"/>
                <a:gd name="T7" fmla="*/ 32 h 102"/>
                <a:gd name="T8" fmla="*/ 103 w 103"/>
                <a:gd name="T9" fmla="*/ 50 h 102"/>
                <a:gd name="T10" fmla="*/ 98 w 103"/>
                <a:gd name="T11" fmla="*/ 71 h 102"/>
                <a:gd name="T12" fmla="*/ 87 w 103"/>
                <a:gd name="T13" fmla="*/ 86 h 102"/>
                <a:gd name="T14" fmla="*/ 71 w 103"/>
                <a:gd name="T15" fmla="*/ 97 h 102"/>
                <a:gd name="T16" fmla="*/ 50 w 103"/>
                <a:gd name="T17" fmla="*/ 102 h 102"/>
                <a:gd name="T18" fmla="*/ 32 w 103"/>
                <a:gd name="T19" fmla="*/ 97 h 102"/>
                <a:gd name="T20" fmla="*/ 16 w 103"/>
                <a:gd name="T21" fmla="*/ 86 h 102"/>
                <a:gd name="T22" fmla="*/ 6 w 103"/>
                <a:gd name="T23" fmla="*/ 71 h 102"/>
                <a:gd name="T24" fmla="*/ 0 w 103"/>
                <a:gd name="T25" fmla="*/ 50 h 102"/>
                <a:gd name="T26" fmla="*/ 6 w 103"/>
                <a:gd name="T27" fmla="*/ 32 h 102"/>
                <a:gd name="T28" fmla="*/ 16 w 103"/>
                <a:gd name="T29" fmla="*/ 16 h 102"/>
                <a:gd name="T30" fmla="*/ 32 w 103"/>
                <a:gd name="T31" fmla="*/ 6 h 102"/>
                <a:gd name="T32" fmla="*/ 50 w 103"/>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2"/>
                <a:gd name="T53" fmla="*/ 103 w 103"/>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2">
                  <a:moveTo>
                    <a:pt x="50" y="0"/>
                  </a:moveTo>
                  <a:lnTo>
                    <a:pt x="71" y="6"/>
                  </a:lnTo>
                  <a:lnTo>
                    <a:pt x="87" y="16"/>
                  </a:lnTo>
                  <a:lnTo>
                    <a:pt x="98" y="32"/>
                  </a:lnTo>
                  <a:lnTo>
                    <a:pt x="103" y="50"/>
                  </a:lnTo>
                  <a:lnTo>
                    <a:pt x="98" y="71"/>
                  </a:lnTo>
                  <a:lnTo>
                    <a:pt x="87" y="86"/>
                  </a:lnTo>
                  <a:lnTo>
                    <a:pt x="71" y="97"/>
                  </a:lnTo>
                  <a:lnTo>
                    <a:pt x="50" y="102"/>
                  </a:lnTo>
                  <a:lnTo>
                    <a:pt x="32" y="97"/>
                  </a:lnTo>
                  <a:lnTo>
                    <a:pt x="16" y="86"/>
                  </a:lnTo>
                  <a:lnTo>
                    <a:pt x="6" y="71"/>
                  </a:lnTo>
                  <a:lnTo>
                    <a:pt x="0" y="50"/>
                  </a:lnTo>
                  <a:lnTo>
                    <a:pt x="6" y="32"/>
                  </a:lnTo>
                  <a:lnTo>
                    <a:pt x="16" y="16"/>
                  </a:lnTo>
                  <a:lnTo>
                    <a:pt x="32"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 name="Slide Number Placeholder 2">
            <a:extLst>
              <a:ext uri="{FF2B5EF4-FFF2-40B4-BE49-F238E27FC236}">
                <a16:creationId xmlns:a16="http://schemas.microsoft.com/office/drawing/2014/main" xmlns="" id="{BF4887D1-258F-4273-AD94-AF25376C0CA9}"/>
              </a:ext>
            </a:extLst>
          </p:cNvPr>
          <p:cNvSpPr>
            <a:spLocks noGrp="1"/>
          </p:cNvSpPr>
          <p:nvPr>
            <p:ph type="sldNum" sz="quarter" idx="12"/>
          </p:nvPr>
        </p:nvSpPr>
        <p:spPr/>
        <p:txBody>
          <a:bodyPr/>
          <a:lstStyle/>
          <a:p>
            <a:fld id="{11F88B7E-86B8-4862-842E-2DB840C1EC76}" type="slidenum">
              <a:rPr lang="zh-CN" altLang="en-US" smtClean="0"/>
              <a:t>81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49D11DA-9360-3148-8FA3-CCCB05E71757}"/>
              </a:ext>
            </a:extLst>
          </p:cNvPr>
          <p:cNvSpPr>
            <a:spLocks noGrp="1"/>
          </p:cNvSpPr>
          <p:nvPr>
            <p:ph type="sldNum" sz="quarter" idx="4294967295"/>
          </p:nvPr>
        </p:nvSpPr>
        <p:spPr>
          <a:xfrm>
            <a:off x="7086600" y="6356350"/>
            <a:ext cx="2057400" cy="365125"/>
          </a:xfrm>
        </p:spPr>
        <p:txBody>
          <a:bodyPr/>
          <a:lstStyle/>
          <a:p>
            <a:fld id="{11F88B7E-86B8-4862-842E-2DB840C1EC76}" type="slidenum">
              <a:rPr lang="zh-CN" altLang="en-US" smtClean="0"/>
              <a:t>82</a:t>
            </a:fld>
            <a:endParaRPr lang="zh-CN" altLang="en-US"/>
          </a:p>
        </p:txBody>
      </p:sp>
    </p:spTree>
    <p:extLst>
      <p:ext uri="{BB962C8B-B14F-4D97-AF65-F5344CB8AC3E}">
        <p14:creationId xmlns:p14="http://schemas.microsoft.com/office/powerpoint/2010/main" val="2728068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231768" y="1072540"/>
            <a:ext cx="4274013" cy="845809"/>
          </a:xfrm>
          <a:prstGeom prst="rect">
            <a:avLst/>
          </a:prstGeom>
          <a:solidFill>
            <a:schemeClr val="tx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en-US" sz="1632" b="1" dirty="0">
                <a:solidFill>
                  <a:schemeClr val="bg1"/>
                </a:solidFill>
              </a:rPr>
              <a:t>Black box</a:t>
            </a:r>
            <a:r>
              <a:rPr lang="en-US" sz="1632" dirty="0">
                <a:solidFill>
                  <a:schemeClr val="bg1"/>
                </a:solidFill>
              </a:rPr>
              <a:t/>
            </a:r>
            <a:br>
              <a:rPr lang="en-US" sz="1632" dirty="0">
                <a:solidFill>
                  <a:schemeClr val="bg1"/>
                </a:solidFill>
              </a:rPr>
            </a:br>
            <a:r>
              <a:rPr lang="en-US" sz="1632" dirty="0">
                <a:solidFill>
                  <a:schemeClr val="bg1"/>
                </a:solidFill>
              </a:rPr>
              <a:t>Must choose inputs </a:t>
            </a:r>
            <a:r>
              <a:rPr lang="en-US" sz="1632" i="1" dirty="0">
                <a:solidFill>
                  <a:schemeClr val="bg1"/>
                </a:solidFill>
              </a:rPr>
              <a:t>without knowledge</a:t>
            </a:r>
            <a:r>
              <a:rPr lang="en-US" sz="1632" dirty="0">
                <a:solidFill>
                  <a:schemeClr val="bg1"/>
                </a:solidFill>
              </a:rPr>
              <a:t> of the implementation</a:t>
            </a:r>
          </a:p>
        </p:txBody>
      </p:sp>
      <p:sp>
        <p:nvSpPr>
          <p:cNvPr id="15363" name="Rectangle 2"/>
          <p:cNvSpPr>
            <a:spLocks noGrp="1" noChangeArrowheads="1"/>
          </p:cNvSpPr>
          <p:nvPr>
            <p:ph type="title"/>
          </p:nvPr>
        </p:nvSpPr>
        <p:spPr/>
        <p:txBody>
          <a:bodyPr/>
          <a:lstStyle/>
          <a:p>
            <a:pPr eaLnBrk="1" hangingPunct="1"/>
            <a:r>
              <a:rPr lang="en-US"/>
              <a:t>Không chỉ black-and-white, mà…</a:t>
            </a:r>
          </a:p>
        </p:txBody>
      </p:sp>
      <p:sp>
        <p:nvSpPr>
          <p:cNvPr id="15366" name="Content Placeholder 2"/>
          <p:cNvSpPr>
            <a:spLocks noGrp="1"/>
          </p:cNvSpPr>
          <p:nvPr>
            <p:ph sz="half" idx="1"/>
          </p:nvPr>
        </p:nvSpPr>
        <p:spPr>
          <a:xfrm>
            <a:off x="427546" y="2356293"/>
            <a:ext cx="3882457" cy="2746586"/>
          </a:xfrm>
        </p:spPr>
        <p:txBody>
          <a:bodyPr>
            <a:spAutoFit/>
          </a:bodyPr>
          <a:lstStyle/>
          <a:p>
            <a:r>
              <a:rPr lang="en-US" sz="2539">
                <a:latin typeface="Calibri (Body)"/>
              </a:rPr>
              <a:t>Phải tập trung vào hành vi của SUT</a:t>
            </a:r>
          </a:p>
          <a:p>
            <a:r>
              <a:rPr lang="en-US" sz="2539">
                <a:latin typeface="Calibri (Body)"/>
              </a:rPr>
              <a:t>Cần một “soict”</a:t>
            </a:r>
          </a:p>
          <a:p>
            <a:pPr lvl="1"/>
            <a:r>
              <a:rPr lang="vi-VN" sz="2539">
                <a:latin typeface="Calibri (Body)"/>
              </a:rPr>
              <a:t>Hoặc ít nhất là một kỳ vọng về việc liệu </a:t>
            </a:r>
            <a:r>
              <a:rPr lang="vi-VN" sz="2539" b="1">
                <a:latin typeface="Calibri (Body)"/>
              </a:rPr>
              <a:t>một ngoại lệ </a:t>
            </a:r>
            <a:r>
              <a:rPr lang="vi-VN" sz="2539">
                <a:latin typeface="Calibri (Body)"/>
              </a:rPr>
              <a:t>có được ném ra hay không</a:t>
            </a:r>
            <a:endParaRPr lang="en-US" sz="2539">
              <a:latin typeface="Calibri (Body)"/>
            </a:endParaRPr>
          </a:p>
        </p:txBody>
      </p:sp>
      <p:sp>
        <p:nvSpPr>
          <p:cNvPr id="15367" name="Content Placeholder 2"/>
          <p:cNvSpPr>
            <a:spLocks noGrp="1"/>
          </p:cNvSpPr>
          <p:nvPr>
            <p:ph sz="half" idx="2"/>
          </p:nvPr>
        </p:nvSpPr>
        <p:spPr>
          <a:xfrm>
            <a:off x="4854151" y="2351974"/>
            <a:ext cx="3883897" cy="3034164"/>
          </a:xfrm>
        </p:spPr>
        <p:txBody>
          <a:bodyPr>
            <a:spAutoFit/>
          </a:bodyPr>
          <a:lstStyle/>
          <a:p>
            <a:r>
              <a:rPr lang="en-US" sz="2539">
                <a:latin typeface="Calibri (Body)"/>
              </a:rPr>
              <a:t>Sử dụng phổ biến: bao phủ (</a:t>
            </a:r>
            <a:r>
              <a:rPr lang="en-US" sz="2539" i="1">
                <a:solidFill>
                  <a:srgbClr val="FF0000"/>
                </a:solidFill>
                <a:latin typeface="Calibri (Body)"/>
              </a:rPr>
              <a:t>coverage)</a:t>
            </a:r>
          </a:p>
          <a:p>
            <a:r>
              <a:rPr lang="vi-VN" sz="2539">
                <a:latin typeface="Calibri (Body)"/>
              </a:rPr>
              <a:t>Ý tưởng cơ bản: nếu bộ </a:t>
            </a:r>
            <a:r>
              <a:rPr lang="en-US" sz="2539">
                <a:latin typeface="Calibri (Body)"/>
              </a:rPr>
              <a:t>kiểm thử (test suite) </a:t>
            </a:r>
            <a:r>
              <a:rPr lang="vi-VN" sz="2539">
                <a:latin typeface="Calibri (Body)"/>
              </a:rPr>
              <a:t>của bạn khiến một câu lệnh không bao giờ được thực thi, thì câu lệnh đó có thể bị lỗi</a:t>
            </a:r>
            <a:endParaRPr lang="en-US" sz="2539">
              <a:latin typeface="Calibri (Body)"/>
            </a:endParaRPr>
          </a:p>
        </p:txBody>
      </p:sp>
      <p:sp>
        <p:nvSpPr>
          <p:cNvPr id="4" name="Slide Number Placeholder 3"/>
          <p:cNvSpPr>
            <a:spLocks noGrp="1"/>
          </p:cNvSpPr>
          <p:nvPr>
            <p:ph type="sldNum" sz="quarter" idx="12"/>
          </p:nvPr>
        </p:nvSpPr>
        <p:spPr/>
        <p:txBody>
          <a:bodyPr>
            <a:normAutofit/>
          </a:bodyPr>
          <a:lstStyle/>
          <a:p>
            <a:pPr>
              <a:defRPr/>
            </a:pPr>
            <a:fld id="{EBCF1C5E-1FDF-408E-A14D-080CC2C128BC}" type="slidenum">
              <a:rPr lang="en-US" smtClean="0"/>
              <a:pPr>
                <a:defRPr/>
              </a:pPr>
              <a:t>9</a:t>
            </a:fld>
            <a:endParaRPr lang="en-US"/>
          </a:p>
        </p:txBody>
      </p:sp>
      <p:sp>
        <p:nvSpPr>
          <p:cNvPr id="18" name="Line Callout 1 17"/>
          <p:cNvSpPr/>
          <p:nvPr/>
        </p:nvSpPr>
        <p:spPr bwMode="auto">
          <a:xfrm>
            <a:off x="4738988" y="1072541"/>
            <a:ext cx="4155971" cy="845809"/>
          </a:xfrm>
          <a:prstGeom prst="borderCallout1">
            <a:avLst>
              <a:gd name="adj1" fmla="val -1493"/>
              <a:gd name="adj2" fmla="val 25993"/>
              <a:gd name="adj3" fmla="val 252"/>
              <a:gd name="adj4" fmla="val 22891"/>
            </a:avLst>
          </a:prstGeom>
          <a:solidFill>
            <a:schemeClr val="bg1"/>
          </a:solidFill>
          <a:ln w="41275">
            <a:solidFill>
              <a:srgbClr val="002060"/>
            </a:solidFill>
            <a:prstDash val="solid"/>
            <a:tailEnd type="none" w="lg" len="med"/>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r>
              <a:rPr lang="en-US" sz="1632" b="1" dirty="0">
                <a:solidFill>
                  <a:schemeClr val="tx1"/>
                </a:solidFill>
              </a:rPr>
              <a:t>White box</a:t>
            </a:r>
            <a:r>
              <a:rPr lang="en-US" sz="1632" dirty="0">
                <a:solidFill>
                  <a:schemeClr val="tx1"/>
                </a:solidFill>
              </a:rPr>
              <a:t/>
            </a:r>
            <a:br>
              <a:rPr lang="en-US" sz="1632" dirty="0">
                <a:solidFill>
                  <a:schemeClr val="tx1"/>
                </a:solidFill>
              </a:rPr>
            </a:br>
            <a:r>
              <a:rPr lang="en-US" sz="1632" dirty="0">
                <a:solidFill>
                  <a:schemeClr val="tx1"/>
                </a:solidFill>
              </a:rPr>
              <a:t>Can choose inputs </a:t>
            </a:r>
            <a:r>
              <a:rPr lang="en-US" sz="1632" i="1" dirty="0">
                <a:solidFill>
                  <a:schemeClr val="tx1"/>
                </a:solidFill>
              </a:rPr>
              <a:t>with knowledge</a:t>
            </a:r>
            <a:r>
              <a:rPr lang="en-US" sz="1632" dirty="0">
                <a:solidFill>
                  <a:schemeClr val="tx1"/>
                </a:solidFill>
              </a:rPr>
              <a:t> of the implementation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1439</TotalTime>
  <Words>6377</Words>
  <Application>Microsoft Office PowerPoint</Application>
  <PresentationFormat>On-screen Show (4:3)</PresentationFormat>
  <Paragraphs>1037</Paragraphs>
  <Slides>82</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84" baseType="lpstr">
      <vt:lpstr>Office Theme</vt:lpstr>
      <vt:lpstr>Bitmap Image</vt:lpstr>
      <vt:lpstr>IT4490 – Thiết kế và  xây dựng phần mềm</vt:lpstr>
      <vt:lpstr>Nội dung</vt:lpstr>
      <vt:lpstr>Kiểm thử (Testing)</vt:lpstr>
      <vt:lpstr>Software Quality Assurance (QA) Kiểm thử kết hợp với các hoạt động khác bao gồm</vt:lpstr>
      <vt:lpstr>Mô hình chữ V  (V Model) – Các mức kiểm thử khác nhau</vt:lpstr>
      <vt:lpstr>Các mức kiểm thử (Test levels)</vt:lpstr>
      <vt:lpstr>Nội dung</vt:lpstr>
      <vt:lpstr>2.1. Các phương pháp tiếp cận kiểm thử đơn vị Kiểm thử hộp đen và hộp trắng</vt:lpstr>
      <vt:lpstr>Không chỉ black-and-white, mà…</vt:lpstr>
      <vt:lpstr>Các thuật ngữ</vt:lpstr>
      <vt:lpstr>Bộ kiểm thử (Test suite)</vt:lpstr>
      <vt:lpstr>Các kỹ thuật kiểm thử đơn vị</vt:lpstr>
      <vt:lpstr>2.2. Các kỹ thuật kiểm thử hộp đen 2.2.1. Phân vùng tương đương</vt:lpstr>
      <vt:lpstr>Ví dụ: Chương trình Đánh giá Kỳ thi</vt:lpstr>
      <vt:lpstr>Phân vùng tương đương của không gian đầu vào và các trường hợp kiểm thử</vt:lpstr>
      <vt:lpstr>Phân vùng tương đương Thảo luận và phân tích bổ sung</vt:lpstr>
      <vt:lpstr>Thêm các lớp tương đương</vt:lpstr>
      <vt:lpstr>Phân tích và thảo luận</vt:lpstr>
      <vt:lpstr>2.2. Các kỹ thuật kiểm thử hộp đen 2.2.2. Phân tích giá trị biên</vt:lpstr>
      <vt:lpstr>Ví dụ: Phân tích giá trị biên</vt:lpstr>
      <vt:lpstr>2.2. Các kỹ thuật kiểm thử hộp đen 2.2.3. Bảng quyết định</vt:lpstr>
      <vt:lpstr>Ví dụ: Bảng quyết đinh</vt:lpstr>
      <vt:lpstr>Bảng quyết định cho “Examination Judgement”???</vt:lpstr>
      <vt:lpstr>Bảng quyết định cho “Examination Judgement”</vt:lpstr>
      <vt:lpstr>Bảng quyết định cho “Examination Judgement”</vt:lpstr>
      <vt:lpstr>2.2. Các kỹ thuật kiểm thử hộp đen 2.2.4. Kiểm thử cho Use case</vt:lpstr>
      <vt:lpstr>Các trường hợp kiểm thử cho “Log in”</vt:lpstr>
      <vt:lpstr>Tạo các trường hợp kiểm thử từ các ca sử dụng</vt:lpstr>
      <vt:lpstr>2.3. Các kỹ thuật kiểm thử hộp trắng</vt:lpstr>
      <vt:lpstr>VD. Kiểm thử luồng điều khiển cho “Examination Judgment Program”</vt:lpstr>
      <vt:lpstr>VD. Kiểm thử luồng điều khiển cho “Examination Judgment Program” – 100% C0 coverage</vt:lpstr>
      <vt:lpstr>VD. Kiểm thử luồng điều khiển cho “Examination Judgment Program” – 100% C1 coverage</vt:lpstr>
      <vt:lpstr>Bảng quyết định cho “Examination Judgement”</vt:lpstr>
      <vt:lpstr>VD. Kiểm thử luồng điều khiển cho “Examination Judgment Program” – 100% C1 coverage</vt:lpstr>
      <vt:lpstr>VD. Kiểm thử luồng điều khiển cho “Examination Judgment Program” – 100% C1 coverage</vt:lpstr>
      <vt:lpstr>Kiểm thử đường dẫn dữ liệu / thông điệp để kiểm tra tích hợp</vt:lpstr>
      <vt:lpstr>Cách kiểm tra chương trình cấu trúc vòng lặp</vt:lpstr>
      <vt:lpstr>Các ví dụ cho “Examination Judgment Program”</vt:lpstr>
      <vt:lpstr>Các ví dụ cho “Examination Judgment Program”</vt:lpstr>
      <vt:lpstr>Các ví dụ cho “Examination Judgment Program”</vt:lpstr>
      <vt:lpstr>Cách kiểm thử cấu trúc vòng lặp lồng nhau</vt:lpstr>
      <vt:lpstr>2.4. Kết hợp Black/White Box test</vt:lpstr>
      <vt:lpstr>Cách thực hiện kiểm tra hiệu quả và đầy đủ</vt:lpstr>
      <vt:lpstr>2.5. JUnit</vt:lpstr>
      <vt:lpstr>Tại sao phải tạo một bộ thử nghiệm?</vt:lpstr>
      <vt:lpstr>Tổng quan kiến trúc</vt:lpstr>
      <vt:lpstr>Viết một TestCase</vt:lpstr>
      <vt:lpstr>Viết các phương thức trong TestCase</vt:lpstr>
      <vt:lpstr>Các phương thức Assert</vt:lpstr>
      <vt:lpstr>Các phương thức Assert</vt:lpstr>
      <vt:lpstr>Nhiều thứ hơn trong các lớp thử nghiệm</vt:lpstr>
      <vt:lpstr>JUnit tests for Counter </vt:lpstr>
      <vt:lpstr>TestSuites</vt:lpstr>
      <vt:lpstr>JUnit in Eclipse</vt:lpstr>
      <vt:lpstr>Thực thi JUnit</vt:lpstr>
      <vt:lpstr>Kết quả</vt:lpstr>
      <vt:lpstr>Kiểm thử đơn vị cho các ngôn ngữ khác</vt:lpstr>
      <vt:lpstr>Một ví dụ khác: sqrt</vt:lpstr>
      <vt:lpstr>Các miền con</vt:lpstr>
      <vt:lpstr>Kiểm thử RandomHello</vt:lpstr>
      <vt:lpstr>Có thực thi và trả về kết quả?</vt:lpstr>
      <vt:lpstr>Thực thi JUnit tests</vt:lpstr>
      <vt:lpstr>Có trả lại một trong những lời chào không?</vt:lpstr>
      <vt:lpstr>A JUnit test class</vt:lpstr>
      <vt:lpstr>Có trả về một lời chào ngẫu nhiên?</vt:lpstr>
      <vt:lpstr>Còn về một nhà phát triển nhếch nhác?</vt:lpstr>
      <vt:lpstr>Thay vì thế: Sử dụng thống kê đơn giản</vt:lpstr>
      <vt:lpstr>A JUnit test suite</vt:lpstr>
      <vt:lpstr>Các phương thức JUnit assertion</vt:lpstr>
      <vt:lpstr>ArrayIntList: các ví dụ kiểm thử</vt:lpstr>
      <vt:lpstr>Một vài gợi ý: cấu trúc dữ liệu</vt:lpstr>
      <vt:lpstr>Một vài gợi ý chung</vt:lpstr>
      <vt:lpstr>Trường hợp kiểm thử nguy hiểm</vt:lpstr>
      <vt:lpstr>More JUnit</vt:lpstr>
      <vt:lpstr>Nội dung</vt:lpstr>
      <vt:lpstr>3. Kiểm thử tích hợp</vt:lpstr>
      <vt:lpstr>3.1. Cách tiếp cận từ trên xuống</vt:lpstr>
      <vt:lpstr>3.2. Cách tiếp cận từ dưới lên</vt:lpstr>
      <vt:lpstr>3.3. Các kỹ thuật kiểm thử tích hợp khác</vt:lpstr>
      <vt:lpstr>3.4. Kiểm thử hồi quy</vt:lpstr>
      <vt:lpstr>Question?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Admin</cp:lastModifiedBy>
  <cp:revision>82</cp:revision>
  <dcterms:created xsi:type="dcterms:W3CDTF">2020-04-20T02:25:53Z</dcterms:created>
  <dcterms:modified xsi:type="dcterms:W3CDTF">2021-05-27T04:36:45Z</dcterms:modified>
</cp:coreProperties>
</file>