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65"/>
  </p:notesMasterIdLst>
  <p:handoutMasterIdLst>
    <p:handoutMasterId r:id="rId66"/>
  </p:handoutMasterIdLst>
  <p:sldIdLst>
    <p:sldId id="256" r:id="rId2"/>
    <p:sldId id="607" r:id="rId3"/>
    <p:sldId id="608" r:id="rId4"/>
    <p:sldId id="609" r:id="rId5"/>
    <p:sldId id="606" r:id="rId6"/>
    <p:sldId id="612" r:id="rId7"/>
    <p:sldId id="611" r:id="rId8"/>
    <p:sldId id="613" r:id="rId9"/>
    <p:sldId id="614" r:id="rId10"/>
    <p:sldId id="616" r:id="rId11"/>
    <p:sldId id="617" r:id="rId12"/>
    <p:sldId id="615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95226" autoAdjust="0"/>
  </p:normalViewPr>
  <p:slideViewPr>
    <p:cSldViewPr>
      <p:cViewPr varScale="1">
        <p:scale>
          <a:sx n="56" d="100"/>
          <a:sy n="56" d="100"/>
        </p:scale>
        <p:origin x="58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VN"/>
          </a:p>
          <a:p>
            <a:pPr>
              <a:defRPr/>
            </a:pPr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en-VN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VN" altLang="en-VN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en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V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landmark: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ngoặt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3940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trong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(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ISO/IEC 12207)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Do </a:t>
            </a:r>
            <a:r>
              <a:rPr lang="vi-VN" dirty="0" err="1"/>
              <a:t>đó</a:t>
            </a:r>
            <a:endParaRPr lang="vi-VN" dirty="0"/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vi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Hình</a:t>
            </a:r>
            <a:r>
              <a:rPr lang="vi-VN" dirty="0"/>
              <a:t> 2).</a:t>
            </a:r>
          </a:p>
          <a:p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chung </a:t>
            </a:r>
            <a:r>
              <a:rPr lang="vi-VN" dirty="0" err="1"/>
              <a:t>sẽ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, </a:t>
            </a:r>
            <a:r>
              <a:rPr lang="vi-VN" dirty="0" err="1"/>
              <a:t>acquireers</a:t>
            </a:r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514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trong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(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ISO/IEC 12207)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Do </a:t>
            </a:r>
            <a:r>
              <a:rPr lang="vi-VN" dirty="0" err="1"/>
              <a:t>đó</a:t>
            </a:r>
            <a:endParaRPr lang="vi-VN" dirty="0"/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vi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Hình</a:t>
            </a:r>
            <a:r>
              <a:rPr lang="vi-VN" dirty="0"/>
              <a:t> 2).</a:t>
            </a:r>
          </a:p>
          <a:p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chung </a:t>
            </a:r>
            <a:r>
              <a:rPr lang="vi-VN" dirty="0" err="1"/>
              <a:t>sẽ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, </a:t>
            </a:r>
            <a:r>
              <a:rPr lang="vi-VN" dirty="0" err="1"/>
              <a:t>acquireers</a:t>
            </a:r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634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/>
              <a:t>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</a:p>
          <a:p>
            <a:r>
              <a:rPr lang="vi-VN" dirty="0" err="1"/>
              <a:t>Những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bên trong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endParaRPr lang="vi-VN" dirty="0"/>
          </a:p>
          <a:p>
            <a:endParaRPr lang="vi-VN" dirty="0"/>
          </a:p>
          <a:p>
            <a:r>
              <a:rPr lang="vi-VN" dirty="0"/>
              <a:t>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theo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theo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đôi khi theo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tiêu </a:t>
            </a:r>
            <a:r>
              <a:rPr lang="vi-VN" dirty="0" err="1"/>
              <a:t>chí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.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endParaRPr lang="vi-VN" dirty="0"/>
          </a:p>
          <a:p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đi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r>
              <a:rPr lang="vi-VN" dirty="0"/>
              <a:t>quan </a:t>
            </a:r>
            <a:r>
              <a:rPr lang="vi-VN" dirty="0" err="1"/>
              <a:t>điểm</a:t>
            </a:r>
            <a:r>
              <a:rPr lang="vi-VN" dirty="0"/>
              <a:t>.</a:t>
            </a:r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bên </a:t>
            </a:r>
            <a:r>
              <a:rPr lang="vi-VN" dirty="0" err="1"/>
              <a:t>ngoài</a:t>
            </a:r>
            <a:r>
              <a:rPr lang="vi-VN" dirty="0"/>
              <a:t>. </a:t>
            </a:r>
            <a:r>
              <a:rPr lang="vi-VN" dirty="0" err="1"/>
              <a:t>Họ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Bên </a:t>
            </a:r>
            <a:r>
              <a:rPr lang="vi-VN" dirty="0" err="1"/>
              <a:t>ngoài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Bên </a:t>
            </a:r>
            <a:r>
              <a:rPr lang="vi-VN" dirty="0" err="1"/>
              <a:t>ngoài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ISO / IEC 9126 nên </a:t>
            </a:r>
            <a:r>
              <a:rPr lang="vi-VN" dirty="0" err="1"/>
              <a:t>được</a:t>
            </a:r>
            <a:endParaRPr lang="vi-VN" dirty="0"/>
          </a:p>
          <a:p>
            <a:r>
              <a:rPr lang="vi-VN" dirty="0"/>
              <a:t>nêu trong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thành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của</a:t>
            </a:r>
            <a:endParaRPr lang="vi-VN" dirty="0"/>
          </a:p>
          <a:p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.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tạm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.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</a:t>
            </a:r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lược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minh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</a:t>
            </a:r>
          </a:p>
          <a:p>
            <a:r>
              <a:rPr lang="vi-VN" dirty="0"/>
              <a:t>Như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khiến</a:t>
            </a:r>
            <a:r>
              <a:rPr lang="vi-VN" dirty="0"/>
              <a:t> cô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hạnh</a:t>
            </a:r>
            <a:r>
              <a:rPr lang="vi-VN" dirty="0"/>
              <a:t> </a:t>
            </a:r>
            <a:r>
              <a:rPr lang="vi-VN" dirty="0" err="1"/>
              <a:t>hứng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Như </a:t>
            </a:r>
            <a:r>
              <a:rPr lang="vi-VN" dirty="0" err="1"/>
              <a:t>vậy</a:t>
            </a:r>
            <a:r>
              <a:rPr lang="vi-VN" dirty="0"/>
              <a:t>, theo ông,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giao thông.</a:t>
            </a:r>
          </a:p>
          <a:p>
            <a:r>
              <a:rPr lang="vi-VN" dirty="0" err="1"/>
              <a:t>và</a:t>
            </a:r>
            <a:r>
              <a:rPr lang="vi-VN" dirty="0"/>
              <a:t> khiêm 2019, 2019, 2019, 2020, 2019, 2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r>
              <a:rPr lang="vi-VN" dirty="0"/>
              <a:t>khiêm </a:t>
            </a:r>
            <a:r>
              <a:rPr lang="vi-VN" dirty="0" err="1"/>
              <a:t>ngh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năm 2019.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khoa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dân.</a:t>
            </a:r>
          </a:p>
          <a:p>
            <a:r>
              <a:rPr lang="vi-VN" dirty="0"/>
              <a:t>quân.</a:t>
            </a:r>
          </a:p>
          <a:p>
            <a:r>
              <a:rPr lang="vi-VN" dirty="0"/>
              <a:t>Tôi không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: Bao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nay.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100%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dài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endParaRPr lang="vi-VN" dirty="0"/>
          </a:p>
          <a:p>
            <a:r>
              <a:rPr lang="vi-VN" dirty="0"/>
              <a:t>theo tiêu </a:t>
            </a:r>
            <a:r>
              <a:rPr lang="vi-VN" dirty="0" err="1"/>
              <a:t>chuẩn</a:t>
            </a:r>
            <a:r>
              <a:rPr lang="vi-VN" dirty="0"/>
              <a:t> ISO / IEC 9126.</a:t>
            </a:r>
          </a:p>
          <a:p>
            <a:r>
              <a:rPr lang="vi-VN" dirty="0"/>
              <a:t>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10 năm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bó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Nam.</a:t>
            </a:r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quan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năm 2019.</a:t>
            </a:r>
          </a:p>
          <a:p>
            <a:r>
              <a:rPr lang="vi-VN" dirty="0"/>
              <a:t>Tôi không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10 năm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Việt</a:t>
            </a:r>
            <a:endParaRPr lang="vi-VN" dirty="0"/>
          </a:p>
          <a:p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khí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giúps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.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khẩn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,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có</a:t>
            </a:r>
            <a:r>
              <a:rPr lang="vi-VN" dirty="0"/>
              <a:t> 100%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chăm </a:t>
            </a:r>
            <a:r>
              <a:rPr lang="vi-VN" dirty="0" err="1"/>
              <a:t>chỉ</a:t>
            </a:r>
            <a:r>
              <a:rPr lang="vi-VN" dirty="0"/>
              <a:t>, </a:t>
            </a:r>
            <a:r>
              <a:rPr lang="vi-VN" dirty="0" err="1"/>
              <a:t>phát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,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trên.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6253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;</a:t>
            </a:r>
          </a:p>
          <a:p>
            <a:r>
              <a:rPr lang="vi-VN" dirty="0"/>
              <a:t>-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Thay </a:t>
            </a:r>
            <a:r>
              <a:rPr lang="vi-VN" dirty="0" err="1"/>
              <a:t>đổi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yêu </a:t>
            </a:r>
            <a:r>
              <a:rPr lang="vi-VN" dirty="0" err="1"/>
              <a:t>cầu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đang </a:t>
            </a:r>
            <a:r>
              <a:rPr lang="vi-VN" dirty="0" err="1"/>
              <a:t>đến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/>
              <a:t>-Sau khi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r>
              <a:rPr lang="vi-VN" dirty="0"/>
              <a:t>-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.</a:t>
            </a:r>
          </a:p>
          <a:p>
            <a:r>
              <a:rPr lang="vi-VN" dirty="0"/>
              <a:t>-Thông </a:t>
            </a:r>
            <a:r>
              <a:rPr lang="vi-VN" dirty="0" err="1"/>
              <a:t>báo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bên liên quan.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019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;</a:t>
            </a:r>
          </a:p>
          <a:p>
            <a:r>
              <a:rPr lang="vi-VN" dirty="0"/>
              <a:t>-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Thay </a:t>
            </a:r>
            <a:r>
              <a:rPr lang="vi-VN" dirty="0" err="1"/>
              <a:t>đổi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yêu </a:t>
            </a:r>
            <a:r>
              <a:rPr lang="vi-VN" dirty="0" err="1"/>
              <a:t>cầu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đang </a:t>
            </a:r>
            <a:r>
              <a:rPr lang="vi-VN" dirty="0" err="1"/>
              <a:t>đến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/>
              <a:t>-Sau khi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r>
              <a:rPr lang="vi-VN" dirty="0"/>
              <a:t>-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.</a:t>
            </a:r>
          </a:p>
          <a:p>
            <a:r>
              <a:rPr lang="vi-VN" dirty="0"/>
              <a:t>-Thông </a:t>
            </a:r>
            <a:r>
              <a:rPr lang="vi-VN" dirty="0" err="1"/>
              <a:t>báo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bên liên quan.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9894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r>
              <a:rPr lang="en-US" altLang="en-VN" sz="4000" dirty="0"/>
              <a:t> ITSS</a:t>
            </a:r>
            <a:br>
              <a:rPr lang="en-US" altLang="en-VN" sz="4000" dirty="0"/>
            </a:br>
            <a:endParaRPr lang="en-US" altLang="en-V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br>
              <a:rPr lang="en-US" altLang="en-VN" sz="4000" dirty="0"/>
            </a:br>
            <a:r>
              <a:rPr lang="en-US" altLang="en-VN" sz="4000" dirty="0" err="1"/>
              <a:t>Bài</a:t>
            </a:r>
            <a:r>
              <a:rPr lang="en-US" altLang="en-VN" sz="4000" dirty="0"/>
              <a:t> 3: </a:t>
            </a:r>
            <a:r>
              <a:rPr lang="en-US" altLang="en-VN" sz="4000" dirty="0" err="1"/>
              <a:t>Chất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lượng</a:t>
            </a:r>
            <a:r>
              <a:rPr lang="en-US" altLang="en-VN" sz="4000" dirty="0"/>
              <a:t> </a:t>
            </a:r>
            <a:r>
              <a:rPr lang="en-US" altLang="en-VN" sz="4000" dirty="0" err="1"/>
              <a:t>sản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phẩm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endParaRPr lang="en-US" altLang="en-V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5F63-0AD5-4BD7-9085-8DDCB9E7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CAB-E02D-4231-AB77-C4EAE70B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[2]</a:t>
            </a:r>
          </a:p>
          <a:p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: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</a:t>
            </a:r>
          </a:p>
          <a:p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: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50C2-DDD0-43C4-BE6A-D0B585C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912550B-3F0A-45DC-8523-5DCCE91A1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1816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[2]: Session 5.1; pp. 3</a:t>
            </a:r>
          </a:p>
        </p:txBody>
      </p:sp>
    </p:spTree>
    <p:extLst>
      <p:ext uri="{BB962C8B-B14F-4D97-AF65-F5344CB8AC3E}">
        <p14:creationId xmlns:p14="http://schemas.microsoft.com/office/powerpoint/2010/main" val="229539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BD8F-FB05-4294-BB7B-69D028EB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4A8B-EA25-4F0D-9DB4-F71D5356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CA331-BC10-43F8-B0F3-D0117A81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CE25F2-019E-456A-8F7C-88449A20E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05025"/>
            <a:ext cx="8953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424A3-A0E1-4117-B160-1606245F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48996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 dirty="0">
                <a:solidFill>
                  <a:srgbClr val="292934"/>
                </a:solidFill>
                <a:latin typeface="Times New Roman" panose="02020603050405020304" pitchFamily="18" charset="0"/>
              </a:rPr>
              <a:t>Quality in the lifecycle </a:t>
            </a: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in Session 5.1; pp. 3</a:t>
            </a:r>
          </a:p>
        </p:txBody>
      </p:sp>
    </p:spTree>
    <p:extLst>
      <p:ext uri="{BB962C8B-B14F-4D97-AF65-F5344CB8AC3E}">
        <p14:creationId xmlns:p14="http://schemas.microsoft.com/office/powerpoint/2010/main" val="18546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0B5-E00C-4D59-BAEC-B9241D66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B4C7-A797-4449-AD45-2B863FE6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2724150" cy="3796608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quan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[2]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E9981-D59B-4AA4-80EA-69EA64A5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8C8935E-F52C-4EB1-831C-3B9693322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7187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 dirty="0">
                <a:solidFill>
                  <a:srgbClr val="292934"/>
                </a:solidFill>
                <a:latin typeface="Times New Roman" panose="02020603050405020304" pitchFamily="18" charset="0"/>
              </a:rPr>
              <a:t>Quality in the software lifecycle </a:t>
            </a: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in Session 5.2; pp. 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98F467-C730-43FF-A0BF-72C13A1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95325"/>
            <a:ext cx="5076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AB5F-48E7-4E15-8574-F8964E5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071E-CD98-456F-A079-E0399AC2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u="sng" dirty="0"/>
              <a:t>2. </a:t>
            </a:r>
            <a:r>
              <a:rPr lang="vi-VN" u="sng" dirty="0"/>
              <a:t>Mô </a:t>
            </a:r>
            <a:r>
              <a:rPr lang="vi-VN" u="sng" dirty="0" err="1"/>
              <a:t>hình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r>
              <a:rPr lang="vi-VN" u="sng" dirty="0"/>
              <a:t> </a:t>
            </a:r>
            <a:r>
              <a:rPr lang="vi-VN" u="sng" dirty="0" err="1"/>
              <a:t>phần</a:t>
            </a:r>
            <a:r>
              <a:rPr lang="vi-VN" u="sng" dirty="0"/>
              <a:t> </a:t>
            </a:r>
            <a:r>
              <a:rPr lang="vi-VN" u="sng" dirty="0" err="1"/>
              <a:t>mềm</a:t>
            </a:r>
            <a:endParaRPr lang="vi-VN" u="sng" dirty="0"/>
          </a:p>
          <a:p>
            <a:pPr marL="0" indent="0">
              <a:buNone/>
            </a:pPr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5F1CA-93BA-41A2-8E42-F36554F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852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ECD-01A6-4EB4-A6AD-9684BE6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7398-29C2-4455-BAD5-445A1A4E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8210550" cy="2834001"/>
          </a:xfrm>
        </p:spPr>
        <p:txBody>
          <a:bodyPr>
            <a:normAutofit fontScale="85000" lnSpcReduction="20000"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", "Năng </a:t>
            </a:r>
            <a:r>
              <a:rPr lang="vi-VN" dirty="0" err="1"/>
              <a:t>suất</a:t>
            </a:r>
            <a:r>
              <a:rPr lang="vi-VN" dirty="0"/>
              <a:t>", "An </a:t>
            </a:r>
            <a:r>
              <a:rPr lang="vi-VN" dirty="0" err="1"/>
              <a:t>toàn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"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"?</a:t>
            </a:r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trong môi </a:t>
            </a:r>
            <a:r>
              <a:rPr lang="vi-VN" dirty="0" err="1"/>
              <a:t>trường</a:t>
            </a:r>
            <a:r>
              <a:rPr lang="vi-VN" dirty="0"/>
              <a:t>, </a:t>
            </a:r>
            <a:r>
              <a:rPr lang="vi-VN" dirty="0" err="1"/>
              <a:t>chứ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[2].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B2DA-6A26-4BB3-983D-5CECEB3B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14</a:t>
            </a:fld>
            <a:endParaRPr lang="en-US" altLang="en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C443DE0-9DD8-4639-AA4F-D0C8631A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28" y="3768435"/>
            <a:ext cx="7067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9FB7C-6B3D-4D57-ADC7-715F9F14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028" y="3814472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7373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>
                <a:solidFill>
                  <a:srgbClr val="007373"/>
                </a:solidFill>
                <a:latin typeface="Times New Roman" panose="02020603050405020304" pitchFamily="18" charset="0"/>
              </a:rPr>
              <a:t>Quality model for quality in use </a:t>
            </a:r>
            <a:r>
              <a:rPr lang="en-US" altLang="en-US" sz="2000">
                <a:solidFill>
                  <a:srgbClr val="007373"/>
                </a:solidFill>
                <a:latin typeface="Times New Roman" panose="02020603050405020304" pitchFamily="18" charset="0"/>
              </a:rPr>
              <a:t>in Session 7; pp. 12</a:t>
            </a:r>
          </a:p>
        </p:txBody>
      </p:sp>
    </p:spTree>
    <p:extLst>
      <p:ext uri="{BB962C8B-B14F-4D97-AF65-F5344CB8AC3E}">
        <p14:creationId xmlns:p14="http://schemas.microsoft.com/office/powerpoint/2010/main" val="404750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CF48-BA29-499D-9525-4EF7F7B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956B-91B8-4715-9E88-157B00BD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Sau khi giao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  </a:t>
            </a:r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cho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  <a:p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,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[2]</a:t>
            </a:r>
          </a:p>
          <a:p>
            <a:r>
              <a:rPr lang="vi-VN" dirty="0"/>
              <a:t>    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cao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&amp; bên </a:t>
            </a:r>
            <a:r>
              <a:rPr lang="vi-VN" dirty="0" err="1"/>
              <a:t>ngoài</a:t>
            </a:r>
            <a:r>
              <a:rPr lang="vi-VN" dirty="0"/>
              <a:t> trong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5C57-356C-45A8-873F-10CF677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15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03C35-FAAA-4C6D-9632-E5723754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Session 7; pp. 12</a:t>
            </a:r>
          </a:p>
        </p:txBody>
      </p:sp>
    </p:spTree>
    <p:extLst>
      <p:ext uri="{BB962C8B-B14F-4D97-AF65-F5344CB8AC3E}">
        <p14:creationId xmlns:p14="http://schemas.microsoft.com/office/powerpoint/2010/main" val="47672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250-EF2B-496B-9B3F-089F28F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B3C8-CF8C-414A-988E-FA42D21C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Bốn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endParaRPr lang="vi-VN" sz="2400" dirty="0"/>
          </a:p>
          <a:p>
            <a:pPr lvl="1"/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chỉ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đầy</a:t>
            </a:r>
            <a:r>
              <a:rPr lang="vi-VN" sz="2400" dirty="0"/>
              <a:t> </a:t>
            </a:r>
            <a:r>
              <a:rPr lang="vi-VN" sz="2400" dirty="0" err="1"/>
              <a:t>đủ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ngữ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endParaRPr lang="vi-VN" sz="2400" dirty="0"/>
          </a:p>
          <a:p>
            <a:pPr lvl="1"/>
            <a:r>
              <a:rPr lang="vi-VN" sz="2400" dirty="0"/>
              <a:t>Năng </a:t>
            </a:r>
            <a:r>
              <a:rPr lang="vi-VN" sz="2400" dirty="0" err="1"/>
              <a:t>suất</a:t>
            </a:r>
            <a:r>
              <a:rPr lang="vi-VN" sz="2400" dirty="0"/>
              <a:t>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chi tiêu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</a:t>
            </a:r>
            <a:r>
              <a:rPr lang="vi-VN" sz="2400" dirty="0" err="1"/>
              <a:t>thích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80B1-A0B6-4BCB-92AB-CB26F24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2A949-478D-435D-95C0-8985457B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Session 7.1; pp. 12</a:t>
            </a:r>
          </a:p>
        </p:txBody>
      </p:sp>
    </p:spTree>
    <p:extLst>
      <p:ext uri="{BB962C8B-B14F-4D97-AF65-F5344CB8AC3E}">
        <p14:creationId xmlns:p14="http://schemas.microsoft.com/office/powerpoint/2010/main" val="132043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EF2D-4BA7-46A4-92CE-42DF19AB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E2EB-CD65-467D-BD86-46DD1EF7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Bốn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(</a:t>
            </a:r>
            <a:r>
              <a:rPr lang="en-US" sz="2400" dirty="0" err="1"/>
              <a:t>tiếp</a:t>
            </a:r>
            <a:r>
              <a:rPr lang="vi-VN" sz="2400" dirty="0"/>
              <a:t>.)</a:t>
            </a:r>
          </a:p>
          <a:p>
            <a:pPr lvl="1"/>
            <a:r>
              <a:rPr lang="vi-VN" sz="2400" dirty="0"/>
              <a:t>An </a:t>
            </a:r>
            <a:r>
              <a:rPr lang="vi-VN" sz="2400" dirty="0" err="1"/>
              <a:t>toàn</a:t>
            </a:r>
            <a:r>
              <a:rPr lang="vi-VN" sz="2400" dirty="0"/>
              <a:t> 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mức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rủi</a:t>
            </a:r>
            <a:r>
              <a:rPr lang="vi-VN" sz="2400" dirty="0"/>
              <a:t> ro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chấp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con </a:t>
            </a:r>
            <a:r>
              <a:rPr lang="vi-VN" sz="2400" dirty="0" err="1"/>
              <a:t>người</a:t>
            </a:r>
            <a:r>
              <a:rPr lang="vi-VN" sz="2400" dirty="0"/>
              <a:t>, doanh </a:t>
            </a:r>
            <a:r>
              <a:rPr lang="vi-VN" sz="2400" dirty="0" err="1"/>
              <a:t>nghiệp</a:t>
            </a:r>
            <a:r>
              <a:rPr lang="vi-VN" sz="2400" dirty="0"/>
              <a:t>,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, </a:t>
            </a:r>
            <a:r>
              <a:rPr lang="vi-VN" sz="2400" dirty="0" err="1"/>
              <a:t>tài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endParaRPr lang="vi-VN" sz="2400" dirty="0"/>
          </a:p>
          <a:p>
            <a:pPr lvl="1"/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hài</a:t>
            </a:r>
            <a:r>
              <a:rPr lang="vi-VN" sz="2400" dirty="0"/>
              <a:t> </a:t>
            </a:r>
            <a:r>
              <a:rPr lang="vi-VN" sz="2400" dirty="0" err="1"/>
              <a:t>lòng</a:t>
            </a:r>
            <a:r>
              <a:rPr lang="vi-VN" sz="2400" dirty="0"/>
              <a:t> 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hài</a:t>
            </a:r>
            <a:r>
              <a:rPr lang="vi-VN" sz="2400" dirty="0"/>
              <a:t> </a:t>
            </a:r>
            <a:r>
              <a:rPr lang="vi-VN" sz="2400" dirty="0" err="1"/>
              <a:t>lòng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endParaRPr lang="vi-VN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3BC4-4DBE-4515-913E-02074EF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17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2FC4-9646-4649-9526-3E1F9049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92934"/>
                </a:solidFill>
                <a:latin typeface="Times New Roman" panose="02020603050405020304" pitchFamily="18" charset="0"/>
              </a:rPr>
              <a:t>[2]: Session 7.1; pp. 13</a:t>
            </a:r>
          </a:p>
        </p:txBody>
      </p:sp>
    </p:spTree>
    <p:extLst>
      <p:ext uri="{BB962C8B-B14F-4D97-AF65-F5344CB8AC3E}">
        <p14:creationId xmlns:p14="http://schemas.microsoft.com/office/powerpoint/2010/main" val="252381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3EDF-F9AE-4FBF-B81F-D18FD50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1942-EF8A-4AC2-918E-DCC84DAD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6 quan </a:t>
            </a:r>
            <a:r>
              <a:rPr lang="vi-VN" dirty="0" err="1"/>
              <a:t>điểm</a:t>
            </a:r>
            <a:r>
              <a:rPr lang="vi-VN" dirty="0"/>
              <a:t> sau đây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pPr lvl="1"/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mua </a:t>
            </a:r>
            <a:r>
              <a:rPr lang="vi-VN" dirty="0" err="1"/>
              <a:t>lại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endParaRPr lang="vi-VN" dirty="0"/>
          </a:p>
          <a:p>
            <a:pPr lvl="1"/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cao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endParaRPr lang="vi-VN" dirty="0"/>
          </a:p>
          <a:p>
            <a:pPr lvl="1"/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sang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2B77-67B6-4932-8861-311D683C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7870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59FC-E8B4-4250-A8EC-389F9F0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4E7B-C4E0-4CEB-9008-ACBBCD85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như</a:t>
            </a:r>
          </a:p>
          <a:p>
            <a:pPr lvl="1"/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khá</a:t>
            </a:r>
            <a:r>
              <a:rPr lang="vi-VN" sz="2200" dirty="0"/>
              <a:t> </a:t>
            </a:r>
            <a:r>
              <a:rPr lang="vi-VN" sz="2200" dirty="0" err="1"/>
              <a:t>nổi</a:t>
            </a:r>
            <a:r>
              <a:rPr lang="vi-VN" sz="2200" dirty="0"/>
              <a:t> </a:t>
            </a:r>
            <a:r>
              <a:rPr lang="vi-VN" sz="2200" dirty="0" err="1"/>
              <a:t>tiếng</a:t>
            </a:r>
            <a:r>
              <a:rPr lang="vi-VN" sz="2200" dirty="0"/>
              <a:t>!!  </a:t>
            </a:r>
            <a:r>
              <a:rPr lang="vi-VN" sz="2200" dirty="0" err="1"/>
              <a:t>Nó</a:t>
            </a:r>
            <a:r>
              <a:rPr lang="vi-VN" sz="2200" dirty="0"/>
              <a:t> không </a:t>
            </a:r>
            <a:r>
              <a:rPr lang="vi-VN" sz="2200" dirty="0" err="1"/>
              <a:t>phải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dàng</a:t>
            </a:r>
            <a:r>
              <a:rPr lang="vi-VN" sz="2200" dirty="0"/>
              <a:t> như </a:t>
            </a:r>
            <a:r>
              <a:rPr lang="vi-VN" sz="2200" dirty="0" err="1"/>
              <a:t>vậy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phân </a:t>
            </a:r>
            <a:r>
              <a:rPr lang="vi-VN" sz="2200" dirty="0" err="1"/>
              <a:t>tích</a:t>
            </a:r>
            <a:r>
              <a:rPr lang="vi-VN" sz="2200" dirty="0"/>
              <a:t>, </a:t>
            </a:r>
            <a:r>
              <a:rPr lang="vi-VN" sz="2200" dirty="0" err="1"/>
              <a:t>xác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đánh</a:t>
            </a:r>
            <a:r>
              <a:rPr lang="vi-VN" sz="2200" dirty="0"/>
              <a:t> </a:t>
            </a:r>
            <a:r>
              <a:rPr lang="vi-VN" sz="2200" dirty="0" err="1"/>
              <a:t>giá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endParaRPr lang="vi-VN" sz="2200" dirty="0"/>
          </a:p>
          <a:p>
            <a:pPr lvl="1"/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5 </a:t>
            </a:r>
            <a:r>
              <a:rPr lang="vi-VN" dirty="0" err="1"/>
              <a:t>loại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độ</a:t>
            </a:r>
            <a:r>
              <a:rPr lang="vi-VN" sz="2200" dirty="0"/>
              <a:t> tin </a:t>
            </a:r>
            <a:r>
              <a:rPr lang="vi-VN" sz="2200" dirty="0" err="1"/>
              <a:t>cậy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hiệu</a:t>
            </a:r>
            <a:r>
              <a:rPr lang="vi-VN" sz="2200" dirty="0"/>
              <a:t> </a:t>
            </a:r>
            <a:r>
              <a:rPr lang="vi-VN" sz="2200" dirty="0" err="1"/>
              <a:t>quả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bảo</a:t>
            </a:r>
            <a:r>
              <a:rPr lang="vi-VN" sz="2200" dirty="0"/>
              <a:t> </a:t>
            </a:r>
            <a:r>
              <a:rPr lang="vi-VN" sz="2200" dirty="0" err="1"/>
              <a:t>trì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di </a:t>
            </a:r>
            <a:r>
              <a:rPr lang="vi-VN" sz="2200" dirty="0" err="1"/>
              <a:t>động</a:t>
            </a:r>
            <a:endParaRPr lang="vi-VN" sz="2200" dirty="0"/>
          </a:p>
          <a:p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CF64-78A7-4378-8152-12EE6F8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35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7CD8-CABA-4804-ADF2-96AF939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</a:t>
            </a:fld>
            <a:endParaRPr lang="en-US" altLang="en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A7E812-91DF-B145-8E1F-13FE9A7B2F4A}"/>
              </a:ext>
            </a:extLst>
          </p:cNvPr>
          <p:cNvSpPr>
            <a:spLocks noGrp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Arial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679781-2608-49E3-BA9C-04CFA3F3F4D4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[1] ISO/IEC 12207:2008, </a:t>
            </a:r>
            <a:r>
              <a:rPr lang="en-US" altLang="ja-JP" sz="2800" i="1">
                <a:latin typeface="Helvetica" panose="020B0604020202020204" pitchFamily="34" charset="0"/>
              </a:rPr>
              <a:t>Systems and software engineering </a:t>
            </a:r>
            <a:r>
              <a:rPr lang="en-US" altLang="ja-JP" sz="2800" i="1"/>
              <a:t>—</a:t>
            </a:r>
            <a:r>
              <a:rPr lang="en-US" altLang="ja-JP" sz="2800" i="1">
                <a:latin typeface="Helvetica" panose="020B0604020202020204" pitchFamily="34" charset="0"/>
              </a:rPr>
              <a:t> Software life cycle processes</a:t>
            </a:r>
            <a:r>
              <a:rPr lang="en-US" altLang="ja-JP" sz="2800">
                <a:latin typeface="Helvetica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[2] ISO/IEC 9126-1:2001, </a:t>
            </a:r>
            <a:r>
              <a:rPr lang="en-US" altLang="ja-JP" sz="2800" i="1">
                <a:latin typeface="Helvetica" panose="020B0604020202020204" pitchFamily="34" charset="0"/>
              </a:rPr>
              <a:t>Software engineering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 Product quality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Part 1: Quality model.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[3] ISO/IEC 14598-1:1999, </a:t>
            </a:r>
            <a:r>
              <a:rPr lang="en-US" altLang="ja-JP" sz="2800" i="1">
                <a:latin typeface="Helvetica" panose="020B0604020202020204" pitchFamily="34" charset="0"/>
              </a:rPr>
              <a:t>Information technology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 Software product evaluation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Part 1: General overview.</a:t>
            </a:r>
          </a:p>
        </p:txBody>
      </p:sp>
    </p:spTree>
    <p:extLst>
      <p:ext uri="{BB962C8B-B14F-4D97-AF65-F5344CB8AC3E}">
        <p14:creationId xmlns:p14="http://schemas.microsoft.com/office/powerpoint/2010/main" val="164515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33CF-11F4-4585-A454-A9D51DD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5AD3-90D7-48BA-9BAF-FB3B58F5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cho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"ISO / IEC 9126-1: 2001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D03B-1B20-453E-AF2F-ECFDB0FE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A9AC-5256-455F-8575-370D97E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33F8-C955-4927-8C12-F4ABC482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Chúng</a:t>
            </a:r>
            <a:r>
              <a:rPr lang="vi-VN" dirty="0"/>
              <a:t> tôi tuyên </a:t>
            </a:r>
            <a:r>
              <a:rPr lang="vi-VN" dirty="0" err="1"/>
              <a:t>bố</a:t>
            </a:r>
            <a:r>
              <a:rPr lang="vi-VN" dirty="0"/>
              <a:t> trong </a:t>
            </a:r>
            <a:r>
              <a:rPr lang="vi-VN" dirty="0" err="1"/>
              <a:t>slide</a:t>
            </a:r>
            <a:r>
              <a:rPr lang="vi-VN" dirty="0"/>
              <a:t> 3.4.1 trong Chương 1: "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kịch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".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là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kể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6925-3FAD-49CD-9971-102F6E9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605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250-CA15-455B-8AB3-D20F9DC0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5CC0-F0DF-44C0-B6A2-5F052342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Ở </a:t>
            </a:r>
            <a:r>
              <a:rPr lang="vi-VN" dirty="0" err="1"/>
              <a:t>đó</a:t>
            </a:r>
            <a:r>
              <a:rPr lang="vi-VN" dirty="0"/>
              <a:t>,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,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sau đây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chống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trái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...</a:t>
            </a:r>
          </a:p>
          <a:p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năng.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Tuân </a:t>
            </a:r>
            <a:r>
              <a:rPr lang="vi-VN" dirty="0" err="1"/>
              <a:t>thủ</a:t>
            </a:r>
            <a:r>
              <a:rPr lang="vi-VN" dirty="0"/>
              <a:t> "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thông tin </a:t>
            </a:r>
            <a:r>
              <a:rPr lang="vi-VN" dirty="0" err="1"/>
              <a:t>cá</a:t>
            </a:r>
            <a:r>
              <a:rPr lang="vi-VN" dirty="0"/>
              <a:t> nhân"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581E-E631-424A-89AA-C20A7813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6280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B59-35BF-445C-BB89-65D0DEC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9434-456E-40C8-9544-63412B64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Sau </a:t>
            </a:r>
            <a:r>
              <a:rPr lang="vi-VN" dirty="0" err="1"/>
              <a:t>đó</a:t>
            </a:r>
            <a:r>
              <a:rPr lang="vi-VN" dirty="0"/>
              <a:t>, 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?</a:t>
            </a:r>
          </a:p>
          <a:p>
            <a:r>
              <a:rPr lang="vi-VN" dirty="0"/>
              <a:t>Trong </a:t>
            </a:r>
            <a:r>
              <a:rPr lang="vi-VN" dirty="0" err="1"/>
              <a:t>dòng</a:t>
            </a:r>
            <a:r>
              <a:rPr lang="vi-VN" dirty="0"/>
              <a:t> trên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như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...</a:t>
            </a:r>
          </a:p>
          <a:p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4E2E-1B84-46CF-8943-F869680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907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AA6B-4FBF-47FF-8F0D-8D9408B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2.2.2.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EBC-873D-402D-A9B3-B5CDAD05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Bốn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endParaRPr lang="vi-VN" dirty="0"/>
          </a:p>
          <a:p>
            <a:pPr lvl="1"/>
            <a:r>
              <a:rPr lang="vi-VN" dirty="0" err="1"/>
              <a:t>Trưởng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tránh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 gây ra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ngầm</a:t>
            </a:r>
            <a:r>
              <a:rPr lang="vi-VN" dirty="0"/>
              <a:t>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NÓ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MTBF (</a:t>
            </a:r>
            <a:r>
              <a:rPr lang="vi-VN" dirty="0" err="1"/>
              <a:t>Mean</a:t>
            </a:r>
            <a:r>
              <a:rPr lang="vi-VN" dirty="0"/>
              <a:t> </a:t>
            </a:r>
            <a:r>
              <a:rPr lang="vi-VN" dirty="0" err="1"/>
              <a:t>Time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</a:t>
            </a:r>
            <a:r>
              <a:rPr lang="vi-VN" dirty="0" err="1"/>
              <a:t>Failures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Lỗi</a:t>
            </a:r>
            <a:r>
              <a:rPr lang="vi-VN" dirty="0"/>
              <a:t> khoan dung: </a:t>
            </a:r>
            <a:r>
              <a:rPr lang="vi-VN" dirty="0" err="1"/>
              <a:t>Khả</a:t>
            </a:r>
            <a:r>
              <a:rPr lang="vi-VN" dirty="0"/>
              <a:t> năng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khi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24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, 7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tuần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không </a:t>
            </a:r>
            <a:r>
              <a:rPr lang="vi-VN" dirty="0" err="1"/>
              <a:t>quá</a:t>
            </a:r>
            <a:r>
              <a:rPr lang="vi-VN" dirty="0"/>
              <a:t> 10%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xuống</a:t>
            </a:r>
            <a:r>
              <a:rPr lang="vi-VN" dirty="0"/>
              <a:t>."</a:t>
            </a:r>
          </a:p>
          <a:p>
            <a:pPr lvl="1"/>
            <a:r>
              <a:rPr lang="vi-VN" dirty="0" err="1"/>
              <a:t>Recoverability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MTTR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(</a:t>
            </a:r>
            <a:r>
              <a:rPr lang="vi-VN" dirty="0" err="1"/>
              <a:t>Thời</a:t>
            </a:r>
            <a:r>
              <a:rPr lang="vi-VN" dirty="0"/>
              <a:t> gian trung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khôi </a:t>
            </a:r>
            <a:r>
              <a:rPr lang="vi-VN" dirty="0" err="1"/>
              <a:t>phục</a:t>
            </a:r>
            <a:r>
              <a:rPr lang="vi-VN" dirty="0"/>
              <a:t>).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808CA-97B6-493B-8365-EEEDA21F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86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9D5A-37D1-4DDF-84C6-E71FD76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0E95-B86C-47A7-81EF-6448F495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</a:t>
            </a:r>
            <a:r>
              <a:rPr lang="vi-VN" sz="2400" dirty="0" err="1"/>
              <a:t>phụ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endParaRPr lang="vi-VN" sz="2400" dirty="0"/>
          </a:p>
          <a:p>
            <a:pPr lvl="1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: </a:t>
            </a:r>
          </a:p>
          <a:p>
            <a:pPr lvl="2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dàng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khái</a:t>
            </a:r>
            <a:r>
              <a:rPr lang="vi-VN" sz="2400" dirty="0"/>
              <a:t> </a:t>
            </a:r>
            <a:r>
              <a:rPr lang="vi-VN" sz="2400" dirty="0" err="1"/>
              <a:t>niệm</a:t>
            </a:r>
            <a:r>
              <a:rPr lang="vi-VN" sz="2400" dirty="0"/>
              <a:t> /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endParaRPr lang="vi-VN" sz="2400" dirty="0"/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Sinh viên </a:t>
            </a:r>
            <a:r>
              <a:rPr lang="vi-VN" sz="2400" dirty="0" err="1"/>
              <a:t>mới</a:t>
            </a:r>
            <a:r>
              <a:rPr lang="vi-VN" sz="2400" dirty="0"/>
              <a:t> đăng </a:t>
            </a:r>
            <a:r>
              <a:rPr lang="vi-VN" sz="2400" dirty="0" err="1"/>
              <a:t>ký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Reg</a:t>
            </a:r>
            <a:r>
              <a:rPr lang="vi-VN" sz="2400" dirty="0"/>
              <a:t>. </a:t>
            </a:r>
            <a:r>
              <a:rPr lang="vi-VN" sz="2400" dirty="0" err="1"/>
              <a:t>Sys</a:t>
            </a:r>
            <a:r>
              <a:rPr lang="vi-VN" sz="2400" dirty="0"/>
              <a:t>. </a:t>
            </a:r>
            <a:r>
              <a:rPr lang="vi-VN" sz="2400" dirty="0" err="1"/>
              <a:t>Nó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khái</a:t>
            </a:r>
            <a:r>
              <a:rPr lang="vi-VN" sz="2400" dirty="0"/>
              <a:t> </a:t>
            </a:r>
            <a:r>
              <a:rPr lang="vi-VN" sz="2400" dirty="0" err="1"/>
              <a:t>niệm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như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endParaRPr lang="vi-VN" sz="2400" dirty="0"/>
          </a:p>
          <a:p>
            <a:pPr lvl="1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endParaRPr lang="vi-VN" sz="2400" dirty="0"/>
          </a:p>
          <a:p>
            <a:pPr lvl="2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dàng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endParaRPr lang="vi-VN" sz="2400" dirty="0"/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hướng</a:t>
            </a:r>
            <a:r>
              <a:rPr lang="vi-VN" sz="2400" dirty="0"/>
              <a:t> </a:t>
            </a:r>
            <a:r>
              <a:rPr lang="vi-VN" sz="2400" dirty="0" err="1"/>
              <a:t>dẫn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trong </a:t>
            </a:r>
            <a:r>
              <a:rPr lang="vi-VN" sz="2400" dirty="0" err="1"/>
              <a:t>vòng</a:t>
            </a:r>
            <a:r>
              <a:rPr lang="vi-VN" sz="2400" dirty="0"/>
              <a:t> 10 </a:t>
            </a:r>
            <a:r>
              <a:rPr lang="vi-VN" sz="2400" dirty="0" err="1"/>
              <a:t>phút</a:t>
            </a:r>
            <a:r>
              <a:rPr lang="vi-VN" sz="2400" dirty="0"/>
              <a:t>,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buộc</a:t>
            </a:r>
            <a:r>
              <a:rPr lang="vi-VN" sz="2400" dirty="0"/>
              <a:t>.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giúp</a:t>
            </a:r>
            <a:r>
              <a:rPr lang="vi-VN" sz="2400" dirty="0"/>
              <a:t> cho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mới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tất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buộc</a:t>
            </a:r>
            <a:endParaRPr lang="vi-VN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2F33B-2AC7-451F-8743-2BDE0F10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30715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AD4-2F1C-4C81-BD66-413630F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4DE4-FD1D-4838-9E47-C1BED1D1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</a:t>
            </a:r>
            <a:r>
              <a:rPr lang="vi-VN" sz="2400" dirty="0" err="1"/>
              <a:t>phụ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(</a:t>
            </a:r>
            <a:r>
              <a:rPr lang="vi-VN" sz="2400" dirty="0" err="1"/>
              <a:t>cont</a:t>
            </a:r>
            <a:r>
              <a:rPr lang="vi-VN" sz="2400" dirty="0"/>
              <a:t>.)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pPr lvl="2"/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dàng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quản</a:t>
            </a:r>
            <a:r>
              <a:rPr lang="vi-VN" sz="2200" dirty="0"/>
              <a:t> </a:t>
            </a:r>
            <a:r>
              <a:rPr lang="vi-VN" sz="2200" dirty="0" err="1"/>
              <a:t>lý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phần</a:t>
            </a:r>
            <a:r>
              <a:rPr lang="vi-VN" sz="2200" dirty="0"/>
              <a:t> </a:t>
            </a:r>
            <a:r>
              <a:rPr lang="vi-VN" sz="2200" dirty="0" err="1"/>
              <a:t>mềm</a:t>
            </a:r>
            <a:r>
              <a:rPr lang="vi-VN" sz="2200" dirty="0"/>
              <a:t> </a:t>
            </a:r>
          </a:p>
          <a:p>
            <a:pPr lvl="2"/>
            <a:r>
              <a:rPr lang="vi-VN" sz="2200" dirty="0" err="1"/>
              <a:t>ví</a:t>
            </a:r>
            <a:r>
              <a:rPr lang="vi-VN" sz="2200" dirty="0"/>
              <a:t> </a:t>
            </a:r>
            <a:r>
              <a:rPr lang="vi-VN" sz="2200" dirty="0" err="1"/>
              <a:t>dụ</a:t>
            </a:r>
            <a:r>
              <a:rPr lang="vi-VN" sz="2200" dirty="0"/>
              <a:t>: </a:t>
            </a:r>
            <a:r>
              <a:rPr lang="vi-VN" sz="2200" dirty="0" err="1"/>
              <a:t>Học</a:t>
            </a:r>
            <a:r>
              <a:rPr lang="vi-VN" sz="2200" dirty="0"/>
              <a:t> sinh </a:t>
            </a:r>
            <a:r>
              <a:rPr lang="vi-VN" sz="2200" dirty="0" err="1"/>
              <a:t>mới</a:t>
            </a:r>
            <a:r>
              <a:rPr lang="vi-VN" sz="2200" dirty="0"/>
              <a:t> đăng </a:t>
            </a:r>
            <a:r>
              <a:rPr lang="vi-VN" sz="2200" dirty="0" err="1"/>
              <a:t>ký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mà</a:t>
            </a:r>
            <a:r>
              <a:rPr lang="vi-VN" sz="2200" dirty="0"/>
              <a:t> không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hướng</a:t>
            </a:r>
            <a:r>
              <a:rPr lang="vi-VN" sz="2200" dirty="0"/>
              <a:t> </a:t>
            </a:r>
            <a:r>
              <a:rPr lang="vi-VN" sz="2200" dirty="0" err="1"/>
              <a:t>dẫn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vi-VN" sz="2200" dirty="0" err="1"/>
              <a:t>Đề</a:t>
            </a:r>
            <a:r>
              <a:rPr lang="vi-VN" sz="2200" dirty="0"/>
              <a:t> </a:t>
            </a:r>
            <a:r>
              <a:rPr lang="vi-VN" sz="2200" dirty="0" err="1"/>
              <a:t>nghị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phong </a:t>
            </a:r>
            <a:r>
              <a:rPr lang="vi-VN" sz="2200" dirty="0" err="1"/>
              <a:t>cách</a:t>
            </a:r>
            <a:r>
              <a:rPr lang="vi-VN" sz="2200" dirty="0"/>
              <a:t> </a:t>
            </a:r>
            <a:r>
              <a:rPr lang="vi-VN" sz="2200" dirty="0" err="1"/>
              <a:t>hoạt</a:t>
            </a:r>
            <a:r>
              <a:rPr lang="vi-VN" sz="2200" dirty="0"/>
              <a:t> </a:t>
            </a:r>
            <a:r>
              <a:rPr lang="vi-VN" sz="2200" dirty="0" err="1"/>
              <a:t>động</a:t>
            </a:r>
            <a:r>
              <a:rPr lang="vi-VN" sz="2200" dirty="0"/>
              <a:t> tương </a:t>
            </a:r>
            <a:r>
              <a:rPr lang="vi-VN" sz="2200" dirty="0" err="1"/>
              <a:t>tự</a:t>
            </a:r>
            <a:r>
              <a:rPr lang="vi-VN" sz="2200" dirty="0"/>
              <a:t> như IE </a:t>
            </a:r>
            <a:r>
              <a:rPr lang="vi-VN" sz="2200" dirty="0" err="1"/>
              <a:t>với</a:t>
            </a:r>
            <a:r>
              <a:rPr lang="vi-VN" sz="2200" dirty="0"/>
              <a:t> </a:t>
            </a:r>
            <a:r>
              <a:rPr lang="vi-VN" sz="2200" dirty="0" err="1"/>
              <a:t>chip</a:t>
            </a:r>
            <a:r>
              <a:rPr lang="vi-VN" sz="2200" dirty="0"/>
              <a:t> công </a:t>
            </a:r>
            <a:r>
              <a:rPr lang="vi-VN" sz="2200" dirty="0" err="1"/>
              <a:t>cụ</a:t>
            </a:r>
            <a:endParaRPr lang="vi-VN" sz="2200" dirty="0"/>
          </a:p>
          <a:p>
            <a:pPr lvl="1"/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endParaRPr lang="vi-VN" dirty="0"/>
          </a:p>
          <a:p>
            <a:pPr lvl="2"/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trở</a:t>
            </a:r>
            <a:r>
              <a:rPr lang="vi-VN" sz="2200" dirty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</a:t>
            </a:r>
            <a:r>
              <a:rPr lang="vi-VN" sz="2200" dirty="0" err="1"/>
              <a:t>phần</a:t>
            </a:r>
            <a:r>
              <a:rPr lang="vi-VN" sz="2200" dirty="0"/>
              <a:t> </a:t>
            </a:r>
            <a:r>
              <a:rPr lang="vi-VN" sz="2200" dirty="0" err="1"/>
              <a:t>mềm</a:t>
            </a:r>
            <a:r>
              <a:rPr lang="vi-VN" sz="2200" dirty="0"/>
              <a:t> </a:t>
            </a:r>
            <a:r>
              <a:rPr lang="vi-VN" sz="2200" dirty="0" err="1"/>
              <a:t>hấp</a:t>
            </a:r>
            <a:r>
              <a:rPr lang="vi-VN" sz="2200" dirty="0"/>
              <a:t> </a:t>
            </a:r>
            <a:r>
              <a:rPr lang="vi-VN" sz="2200" dirty="0" err="1"/>
              <a:t>dẫn</a:t>
            </a:r>
            <a:r>
              <a:rPr lang="vi-VN" sz="2200" dirty="0"/>
              <a:t> cho </a:t>
            </a:r>
            <a:r>
              <a:rPr lang="vi-VN" sz="2200" dirty="0" err="1"/>
              <a:t>người</a:t>
            </a:r>
            <a:r>
              <a:rPr lang="vi-VN" sz="2200" dirty="0"/>
              <a:t> </a:t>
            </a:r>
            <a:r>
              <a:rPr lang="vi-VN" sz="2200" dirty="0" err="1"/>
              <a:t>dùng</a:t>
            </a:r>
            <a:r>
              <a:rPr lang="vi-VN" sz="2200" dirty="0"/>
              <a:t> 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2"/>
            <a:r>
              <a:rPr lang="vi-VN" sz="2200" dirty="0" err="1"/>
              <a:t>Khả</a:t>
            </a:r>
            <a:r>
              <a:rPr lang="vi-VN" sz="2200" dirty="0"/>
              <a:t> năng tuân </a:t>
            </a:r>
            <a:r>
              <a:rPr lang="vi-VN" sz="2200" dirty="0" err="1"/>
              <a:t>thủ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tiêu </a:t>
            </a:r>
            <a:r>
              <a:rPr lang="vi-VN" sz="2200" dirty="0" err="1"/>
              <a:t>chuẩn</a:t>
            </a:r>
            <a:r>
              <a:rPr lang="vi-VN" sz="2200" dirty="0"/>
              <a:t> </a:t>
            </a:r>
            <a:r>
              <a:rPr lang="vi-VN" sz="2200" dirty="0" err="1"/>
              <a:t>hoặc</a:t>
            </a:r>
            <a:r>
              <a:rPr lang="vi-VN" sz="2200" dirty="0"/>
              <a:t> quy </a:t>
            </a:r>
            <a:r>
              <a:rPr lang="vi-VN" sz="2200" dirty="0" err="1"/>
              <a:t>ước</a:t>
            </a:r>
            <a:r>
              <a:rPr lang="vi-VN" sz="2200" dirty="0"/>
              <a:t> liên quan </a:t>
            </a:r>
            <a:r>
              <a:rPr lang="vi-VN" sz="2200" dirty="0" err="1"/>
              <a:t>đến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6E07-A7B1-4579-8ACF-8F0CDA4E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2747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774-5E8E-400E-8620-8BAEDB0E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889-467E-49DF-A11D-C2266EE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?</a:t>
            </a:r>
          </a:p>
          <a:p>
            <a:endParaRPr lang="vi-VN" dirty="0"/>
          </a:p>
          <a:p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vi-VN" b="1" dirty="0"/>
              <a:t> </a:t>
            </a:r>
            <a:r>
              <a:rPr lang="vi-VN" b="1" dirty="0" err="1"/>
              <a:t>Tạo</a:t>
            </a:r>
            <a:r>
              <a:rPr lang="vi-VN" b="1" dirty="0"/>
              <a:t> </a:t>
            </a:r>
            <a:r>
              <a:rPr lang="vi-VN" b="1" dirty="0" err="1"/>
              <a:t>mẫu</a:t>
            </a:r>
            <a:r>
              <a:rPr lang="vi-VN" b="1" dirty="0"/>
              <a:t> </a:t>
            </a:r>
            <a:r>
              <a:rPr lang="vi-VN" dirty="0"/>
              <a:t>cho "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",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b="1" dirty="0"/>
              <a:t>Phân </a:t>
            </a:r>
            <a:r>
              <a:rPr lang="vi-VN" b="1" dirty="0" err="1"/>
              <a:t>tích</a:t>
            </a:r>
            <a:r>
              <a:rPr lang="vi-VN" b="1" dirty="0"/>
              <a:t> Yêu </a:t>
            </a:r>
            <a:r>
              <a:rPr lang="vi-VN" b="1" dirty="0" err="1"/>
              <a:t>cầu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r>
              <a:rPr lang="vi-VN" b="1" dirty="0"/>
              <a:t>.</a:t>
            </a:r>
          </a:p>
          <a:p>
            <a:pPr marL="0" indent="0">
              <a:buNone/>
            </a:pPr>
            <a:r>
              <a:rPr lang="vi-VN" dirty="0"/>
              <a:t>"</a:t>
            </a:r>
            <a:r>
              <a:rPr lang="vi-VN" b="1" dirty="0" err="1"/>
              <a:t>Tạo</a:t>
            </a:r>
            <a:r>
              <a:rPr lang="vi-VN" b="1" dirty="0"/>
              <a:t> </a:t>
            </a:r>
            <a:r>
              <a:rPr lang="vi-VN" b="1" dirty="0" err="1"/>
              <a:t>mẫu</a:t>
            </a:r>
            <a:r>
              <a:rPr lang="vi-VN" b="1" dirty="0"/>
              <a:t> giao </a:t>
            </a:r>
            <a:r>
              <a:rPr lang="vi-VN" b="1" dirty="0" err="1"/>
              <a:t>diện</a:t>
            </a:r>
            <a:r>
              <a:rPr lang="vi-VN" b="1" dirty="0"/>
              <a:t> </a:t>
            </a:r>
            <a:r>
              <a:rPr lang="vi-VN" b="1" dirty="0" err="1"/>
              <a:t>người</a:t>
            </a:r>
            <a:r>
              <a:rPr lang="vi-VN" b="1" dirty="0"/>
              <a:t> </a:t>
            </a:r>
            <a:r>
              <a:rPr lang="vi-VN" b="1" dirty="0" err="1"/>
              <a:t>dùng</a:t>
            </a:r>
            <a:r>
              <a:rPr lang="vi-VN" dirty="0"/>
              <a:t>"</a:t>
            </a:r>
          </a:p>
          <a:p>
            <a:r>
              <a:rPr lang="vi-VN" b="1" dirty="0"/>
              <a:t>Trong </a:t>
            </a:r>
            <a:r>
              <a:rPr lang="vi-VN" b="1" dirty="0" err="1"/>
              <a:t>quá</a:t>
            </a:r>
            <a:r>
              <a:rPr lang="vi-VN" b="1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b="1" dirty="0" err="1"/>
              <a:t>quá</a:t>
            </a:r>
            <a:r>
              <a:rPr lang="vi-VN" b="1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thử</a:t>
            </a:r>
            <a:r>
              <a:rPr lang="vi-VN" b="1" dirty="0"/>
              <a:t> </a:t>
            </a:r>
            <a:r>
              <a:rPr lang="vi-VN" b="1" dirty="0" err="1"/>
              <a:t>nghiệm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9104-0DDD-4B68-9DE0-83A5BF86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5168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114-F27E-47E6-B7FA-8A93104F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E954-F6D3-442D-8292-F9625D1B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pPr lvl="1"/>
            <a:r>
              <a:rPr lang="vi-VN" sz="2400" dirty="0" err="1"/>
              <a:t>Hành</a:t>
            </a:r>
            <a:r>
              <a:rPr lang="vi-VN" sz="2400" dirty="0"/>
              <a:t> vi </a:t>
            </a:r>
            <a:r>
              <a:rPr lang="vi-VN" sz="2400" dirty="0" err="1"/>
              <a:t>thời</a:t>
            </a:r>
            <a:r>
              <a:rPr lang="vi-VN" sz="2400" dirty="0"/>
              <a:t> gian</a:t>
            </a:r>
          </a:p>
          <a:p>
            <a:pPr lvl="2"/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hiển</a:t>
            </a:r>
            <a:r>
              <a:rPr lang="vi-VN" sz="2400" dirty="0"/>
              <a:t> </a:t>
            </a:r>
            <a:r>
              <a:rPr lang="vi-VN" sz="2400" dirty="0" err="1"/>
              <a:t>thị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phản</a:t>
            </a:r>
            <a:r>
              <a:rPr lang="vi-VN" sz="2400" dirty="0"/>
              <a:t> </a:t>
            </a:r>
            <a:r>
              <a:rPr lang="vi-VN" sz="2400" dirty="0" err="1"/>
              <a:t>hồi</a:t>
            </a:r>
            <a:r>
              <a:rPr lang="vi-VN" sz="2400" dirty="0"/>
              <a:t>,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xử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tốc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thông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như </a:t>
            </a:r>
            <a:r>
              <a:rPr lang="vi-VN" sz="2400" dirty="0" err="1"/>
              <a:t>thế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chức</a:t>
            </a:r>
            <a:r>
              <a:rPr lang="vi-VN" sz="2400" dirty="0"/>
              <a:t> năng</a:t>
            </a:r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sẽ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đa 50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"Đăng </a:t>
            </a:r>
            <a:r>
              <a:rPr lang="vi-VN" sz="2400" dirty="0" err="1"/>
              <a:t>ký</a:t>
            </a: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"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tất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trong </a:t>
            </a:r>
            <a:r>
              <a:rPr lang="vi-VN" sz="2400" dirty="0" err="1"/>
              <a:t>vòng</a:t>
            </a:r>
            <a:r>
              <a:rPr lang="vi-VN" sz="2400" dirty="0"/>
              <a:t> 10 giây</a:t>
            </a:r>
          </a:p>
          <a:p>
            <a:pPr lvl="1"/>
            <a:r>
              <a:rPr lang="vi-VN" sz="2400" dirty="0" err="1"/>
              <a:t>Hành</a:t>
            </a:r>
            <a:r>
              <a:rPr lang="vi-VN" sz="2400" dirty="0"/>
              <a:t> vi </a:t>
            </a:r>
            <a:r>
              <a:rPr lang="vi-VN" sz="2400" dirty="0" err="1"/>
              <a:t>tài</a:t>
            </a:r>
            <a:r>
              <a:rPr lang="vi-VN" sz="2400" dirty="0"/>
              <a:t> nguyên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đầy</a:t>
            </a:r>
            <a:r>
              <a:rPr lang="vi-VN" sz="2400" dirty="0"/>
              <a:t> </a:t>
            </a:r>
            <a:r>
              <a:rPr lang="vi-VN" sz="2400" dirty="0" err="1"/>
              <a:t>đủ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như </a:t>
            </a:r>
            <a:r>
              <a:rPr lang="vi-VN" sz="2400" dirty="0" err="1"/>
              <a:t>bộ</a:t>
            </a:r>
            <a:r>
              <a:rPr lang="vi-VN" sz="2400" dirty="0"/>
              <a:t> </a:t>
            </a:r>
            <a:r>
              <a:rPr lang="vi-VN" sz="2400" dirty="0" err="1"/>
              <a:t>nhớ</a:t>
            </a:r>
            <a:r>
              <a:rPr lang="vi-VN" sz="2400" dirty="0"/>
              <a:t> / </a:t>
            </a:r>
            <a:r>
              <a:rPr lang="vi-VN" sz="2400" dirty="0" err="1"/>
              <a:t>đĩa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giao </a:t>
            </a:r>
            <a:r>
              <a:rPr lang="vi-VN" sz="2400" dirty="0" err="1"/>
              <a:t>tiếp</a:t>
            </a:r>
            <a:endParaRPr lang="vi-VN" sz="2400" dirty="0"/>
          </a:p>
          <a:p>
            <a:pPr lvl="1"/>
            <a:r>
              <a:rPr lang="vi-VN" sz="2400" dirty="0"/>
              <a:t>Tuân </a:t>
            </a:r>
            <a:r>
              <a:rPr lang="vi-VN" sz="2400" dirty="0" err="1"/>
              <a:t>thủ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endParaRPr lang="vi-VN" sz="2400" dirty="0"/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tuân </a:t>
            </a:r>
            <a:r>
              <a:rPr lang="vi-VN" sz="2400" dirty="0" err="1"/>
              <a:t>thủ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tiêu </a:t>
            </a:r>
            <a:r>
              <a:rPr lang="vi-VN" sz="2400" dirty="0" err="1"/>
              <a:t>chuẩn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quy </a:t>
            </a:r>
            <a:r>
              <a:rPr lang="vi-VN" sz="2400" dirty="0" err="1"/>
              <a:t>ước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endParaRPr lang="vi-VN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8502-B778-453D-B9A7-B26105C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9599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33D4-49A5-4E11-AFAC-96078CE0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2BD4-46E8-41C0-A720-780BFDC1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Trang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cho </a:t>
            </a:r>
            <a:r>
              <a:rPr lang="vi-VN" dirty="0" err="1"/>
              <a:t>biết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</a:t>
            </a:r>
          </a:p>
          <a:p>
            <a:pPr lvl="1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50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10 giây</a:t>
            </a:r>
          </a:p>
          <a:p>
            <a:r>
              <a:rPr lang="vi-VN" dirty="0"/>
              <a:t>Tuy nhiên, đây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pPr lvl="1"/>
            <a:r>
              <a:rPr lang="vi-VN" dirty="0"/>
              <a:t>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đứt</a:t>
            </a:r>
            <a:r>
              <a:rPr lang="vi-VN" dirty="0"/>
              <a:t>, 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!</a:t>
            </a:r>
          </a:p>
          <a:p>
            <a:pPr lvl="1"/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theo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</a:t>
            </a:r>
          </a:p>
          <a:p>
            <a:r>
              <a:rPr lang="vi-VN" dirty="0"/>
              <a:t>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là</a:t>
            </a:r>
            <a:r>
              <a:rPr lang="vi-VN" dirty="0"/>
              <a:t> khi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3130-6070-4ACC-94DA-E7AC325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15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B63D-064A-4F63-B57F-8813A50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E65B-7A44-4644-829D-C1306E2D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ra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</a:t>
            </a:r>
          </a:p>
          <a:p>
            <a:r>
              <a:rPr lang="vi-VN" dirty="0"/>
              <a:t>Khi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chiếm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cao, </a:t>
            </a:r>
            <a:r>
              <a:rPr lang="vi-VN" dirty="0" err="1"/>
              <a:t>phát</a:t>
            </a:r>
            <a:r>
              <a:rPr lang="vi-VN" dirty="0"/>
              <a:t> sinh.</a:t>
            </a:r>
          </a:p>
          <a:p>
            <a:r>
              <a:rPr lang="vi-VN" dirty="0" err="1"/>
              <a:t>Ngày</a:t>
            </a:r>
            <a:r>
              <a:rPr lang="vi-VN" dirty="0"/>
              <a:t> nay,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dân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như </a:t>
            </a:r>
            <a:r>
              <a:rPr lang="vi-VN" dirty="0" err="1"/>
              <a:t>vậy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0E5FC-476E-490F-908F-C2B0C016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95054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BBDF-87A0-43CF-B4EA-0DB1A12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FB9-7AAB-4759-BAC4-95B2E002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*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*):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chung,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chặt</a:t>
            </a:r>
            <a:r>
              <a:rPr lang="vi-VN" dirty="0"/>
              <a:t> </a:t>
            </a:r>
            <a:r>
              <a:rPr lang="vi-VN" dirty="0" err="1"/>
              <a:t>chẽ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lvl="1"/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 </a:t>
            </a:r>
            <a:r>
              <a:rPr lang="vi-VN" b="1" dirty="0" err="1"/>
              <a:t>kiến</a:t>
            </a:r>
            <a:r>
              <a:rPr lang="vi-VN" b="1" dirty="0"/>
              <a:t> </a:t>
            </a:r>
            <a:r>
              <a:rPr lang="vi-VN" b="1" dirty="0" err="1"/>
              <a:t>trúc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  <a:p>
            <a:pPr lvl="1"/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hay không!!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</a:t>
            </a:r>
            <a:r>
              <a:rPr lang="vi-VN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đánh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?  Sau </a:t>
            </a:r>
            <a:r>
              <a:rPr lang="vi-VN" sz="2000" dirty="0" err="1"/>
              <a:t>này</a:t>
            </a:r>
            <a:endParaRPr lang="vi-VN" dirty="0"/>
          </a:p>
          <a:p>
            <a:pPr lvl="1"/>
            <a:r>
              <a:rPr lang="vi-VN" dirty="0"/>
              <a:t>Trong chương </a:t>
            </a:r>
            <a:r>
              <a:rPr lang="vi-VN" dirty="0" err="1"/>
              <a:t>trình</a:t>
            </a:r>
            <a:r>
              <a:rPr lang="vi-VN" dirty="0"/>
              <a:t> /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r>
              <a:rPr lang="vi-VN" b="1" dirty="0"/>
              <a:t> </a:t>
            </a:r>
            <a:r>
              <a:rPr lang="vi-VN" b="1" dirty="0" err="1"/>
              <a:t>thử</a:t>
            </a:r>
            <a:r>
              <a:rPr lang="vi-VN" b="1" dirty="0"/>
              <a:t> </a:t>
            </a:r>
            <a:r>
              <a:rPr lang="vi-VN" b="1" dirty="0" err="1"/>
              <a:t>nghiệm</a:t>
            </a:r>
            <a:r>
              <a:rPr lang="vi-VN" b="1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2"/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2"/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3AD3-7CB7-4E96-B256-F0C618BF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2045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253-8B01-4968-AC85-0183630C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2.2.5.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CB7C-EF7C-4305-80DD-EDBBDAEC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phân </a:t>
            </a:r>
            <a:r>
              <a:rPr lang="vi-VN" dirty="0" err="1"/>
              <a:t>tích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sót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nguyên nhân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đổi</a:t>
            </a:r>
            <a:endParaRPr lang="vi-VN" dirty="0"/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,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dựa</a:t>
            </a:r>
            <a:r>
              <a:rPr lang="vi-VN" dirty="0"/>
              <a:t> trên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endParaRPr lang="vi-VN" dirty="0"/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(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 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ổn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tránh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không mong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đổi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5E62-1B69-4FFB-B12D-ACA096BA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8771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FCA7-D4C9-4EA0-A00F-4E260CB1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2.2.6. </a:t>
            </a:r>
            <a:r>
              <a:rPr lang="en-US" dirty="0" err="1"/>
              <a:t>Tính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48E6-9BAA-43A3-B52B-079DA7A4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nghi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như "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 hơn 2 </a:t>
            </a:r>
            <a:r>
              <a:rPr lang="vi-VN" dirty="0" err="1"/>
              <a:t>giờ</a:t>
            </a:r>
            <a:r>
              <a:rPr lang="vi-VN" dirty="0"/>
              <a:t>".</a:t>
            </a:r>
          </a:p>
          <a:p>
            <a:pPr lvl="1"/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thế</a:t>
            </a:r>
            <a:r>
              <a:rPr lang="vi-VN" dirty="0"/>
              <a:t> (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thích</a:t>
            </a:r>
            <a:r>
              <a:rPr lang="vi-VN" dirty="0"/>
              <a:t>):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"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".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0CDD2-AC5E-4B26-B5CA-13D59620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344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D055-BC89-461D-84E6-0F0E7B2F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2BE-E814-410F-BB5B-FBB4762A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. Tuy nhiên,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đang </a:t>
            </a:r>
            <a:r>
              <a:rPr lang="vi-VN" dirty="0" err="1"/>
              <a:t>chạy</a:t>
            </a:r>
            <a:r>
              <a:rPr lang="vi-VN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 Trong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",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 </a:t>
            </a:r>
            <a:r>
              <a:rPr lang="vi-VN" dirty="0" err="1"/>
              <a:t>được</a:t>
            </a:r>
            <a:r>
              <a:rPr lang="vi-VN" dirty="0"/>
              <a:t> xem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phi </a:t>
            </a:r>
            <a:r>
              <a:rPr lang="vi-VN" dirty="0" err="1"/>
              <a:t>chức</a:t>
            </a:r>
            <a:r>
              <a:rPr lang="vi-VN" dirty="0"/>
              <a:t> năng/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CA2D-98AC-4AD8-9588-8DCBE96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5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D26F-0098-4CE7-8815-C0927F76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5C92-92FF-4F67-9F38-5B744E6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năng,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phi </a:t>
            </a:r>
            <a:r>
              <a:rPr lang="vi-VN" dirty="0" err="1"/>
              <a:t>chức</a:t>
            </a:r>
            <a:r>
              <a:rPr lang="vi-VN" dirty="0"/>
              <a:t> năng,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/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Đôi khi,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như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 trong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CC42A-0A5B-4665-B9A7-538CB9C2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14619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B60-4F99-47A8-B919-339FA1F0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0F86-0C13-4C8E-8753-0D094469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666D9-F341-4042-B485-A0B0A58E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35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87963D-0098-4EB9-9596-9B87B8EB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9552"/>
            <a:ext cx="81534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3C673-006D-445D-9C27-D7403F97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496158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elvetica" panose="020B0604020202020204" pitchFamily="34" charset="0"/>
              </a:rPr>
              <a:t>[2]: Figure 4 - </a:t>
            </a:r>
            <a:r>
              <a:rPr lang="en-US" altLang="ja-JP" sz="2000" i="1" dirty="0">
                <a:latin typeface="Helvetica" panose="020B0604020202020204" pitchFamily="34" charset="0"/>
              </a:rPr>
              <a:t>Quality model for external and internal quality</a:t>
            </a:r>
            <a:endParaRPr lang="en-US" altLang="ja-JP" sz="2000" dirty="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elvetica" panose="020B0604020202020204" pitchFamily="34" charset="0"/>
              </a:rPr>
              <a:t>       in clause 6, pp.7</a:t>
            </a:r>
          </a:p>
        </p:txBody>
      </p:sp>
    </p:spTree>
    <p:extLst>
      <p:ext uri="{BB962C8B-B14F-4D97-AF65-F5344CB8AC3E}">
        <p14:creationId xmlns:p14="http://schemas.microsoft.com/office/powerpoint/2010/main" val="364855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10CD-057C-4DDC-A9D1-16CCC42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6AC7-F8A7-4B47-8A41-8C31DE66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ja-JP" dirty="0">
                <a:latin typeface="Helvetica" panose="020B0604020202020204" pitchFamily="34" charset="0"/>
              </a:rPr>
              <a:t>The difference between Internal &amp; External Software quality is </a:t>
            </a:r>
            <a:r>
              <a:rPr lang="en-US" altLang="ja-JP" b="1" dirty="0">
                <a:latin typeface="Helvetica" panose="020B0604020202020204" pitchFamily="34" charset="0"/>
              </a:rPr>
              <a:t>when</a:t>
            </a:r>
            <a:r>
              <a:rPr lang="en-US" altLang="ja-JP" dirty="0">
                <a:latin typeface="Helvetica" panose="020B0604020202020204" pitchFamily="34" charset="0"/>
              </a:rPr>
              <a:t> they are evaluated. As a result, the metrics, which means measurement, rating and evaluation way, are different.</a:t>
            </a:r>
          </a:p>
          <a:p>
            <a:pPr eaLnBrk="1" hangingPunct="1"/>
            <a:r>
              <a:rPr lang="en-US" altLang="ja-JP" dirty="0">
                <a:latin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dirty="0">
                <a:latin typeface="Helvetica" panose="020B0604020202020204" pitchFamily="34" charset="0"/>
              </a:rPr>
              <a:t>Internal Software Quality is required and evaluated within from software requirements analysis process to software integration process by software developer. </a:t>
            </a:r>
          </a:p>
          <a:p>
            <a:pPr eaLnBrk="1" hangingPunct="1"/>
            <a:r>
              <a:rPr lang="en-US" altLang="ja-JP" dirty="0">
                <a:latin typeface="Helvetica" panose="020B0604020202020204" pitchFamily="34" charset="0"/>
                <a:sym typeface="Wingdings" panose="05000000000000000000" pitchFamily="2" charset="2"/>
              </a:rPr>
              <a:t> T</a:t>
            </a:r>
            <a:r>
              <a:rPr lang="en-US" altLang="ja-JP" dirty="0">
                <a:latin typeface="Helvetica" panose="020B0604020202020204" pitchFamily="34" charset="0"/>
              </a:rPr>
              <a:t>he metrics are internal metrics such as “number of failure pointed out in the review (Reliability)”, “number of internal call to database from a specified major use case operation (</a:t>
            </a:r>
            <a:r>
              <a:rPr lang="en-US" altLang="ja-JP" dirty="0">
                <a:latin typeface="Helvetica" panose="020B0604020202020204" pitchFamily="34" charset="0"/>
                <a:ea typeface="MS Mincho" panose="02020609040205080304" pitchFamily="49" charset="-128"/>
              </a:rPr>
              <a:t>Time behavior</a:t>
            </a:r>
            <a:r>
              <a:rPr lang="en-US" altLang="ja-JP" dirty="0">
                <a:latin typeface="Helvetica" panose="020B0604020202020204" pitchFamily="34" charset="0"/>
              </a:rPr>
              <a:t>)”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dirty="0">
                <a:latin typeface="Helvetica" panose="020B0604020202020204" pitchFamily="34" charset="0"/>
              </a:rPr>
              <a:t>Theses metrics are measured in the reviews.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46BE-DC82-41A3-B275-14B69303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1401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061-37F1-4EE4-AAC3-82C55891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23E5-5DC2-42D4-946B-C1D04484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&amp;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khi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,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hạng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trong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từ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như "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trong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(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)", "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gian)" 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5D323-FBF9-423C-ABA2-21C9FE3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07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53C-9A35-4178-8A12-A369C9F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7ED5-53D6-4790-91FE-21E06F91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lvl="1"/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u="sng" dirty="0"/>
              <a:t>3. </a:t>
            </a:r>
            <a:r>
              <a:rPr lang="vi-VN" u="sng" dirty="0"/>
              <a:t>Quy </a:t>
            </a:r>
            <a:r>
              <a:rPr lang="vi-VN" u="sng" dirty="0" err="1"/>
              <a:t>trình</a:t>
            </a:r>
            <a:r>
              <a:rPr lang="vi-VN" u="sng" dirty="0"/>
              <a:t> </a:t>
            </a:r>
            <a:r>
              <a:rPr lang="vi-VN" u="sng" dirty="0" err="1"/>
              <a:t>đánh</a:t>
            </a:r>
            <a:r>
              <a:rPr lang="vi-VN" u="sng" dirty="0"/>
              <a:t> </a:t>
            </a:r>
            <a:r>
              <a:rPr lang="vi-VN" u="sng" dirty="0" err="1"/>
              <a:t>giá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endParaRPr lang="vi-VN" u="sng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02C5-886C-467B-8BAC-2E3C42A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46877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5123-EB3A-483D-BA1B-83952973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A4BC-ACB9-4174-9D3D-4135F69C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sz="3800" dirty="0" err="1"/>
              <a:t>Giới</a:t>
            </a:r>
            <a:r>
              <a:rPr lang="vi-VN" sz="3800" dirty="0"/>
              <a:t> </a:t>
            </a:r>
            <a:r>
              <a:rPr lang="vi-VN" sz="3800" dirty="0" err="1"/>
              <a:t>thiệu</a:t>
            </a:r>
            <a:r>
              <a:rPr lang="vi-VN" sz="3800" dirty="0"/>
              <a:t> quy </a:t>
            </a:r>
            <a:r>
              <a:rPr lang="vi-VN" sz="3800" dirty="0" err="1"/>
              <a:t>trình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chất</a:t>
            </a:r>
            <a:r>
              <a:rPr lang="vi-VN" sz="3800" dirty="0"/>
              <a:t> </a:t>
            </a:r>
            <a:r>
              <a:rPr lang="vi-VN" sz="3800" dirty="0" err="1"/>
              <a:t>lượng</a:t>
            </a:r>
            <a:r>
              <a:rPr lang="vi-VN" sz="3800" dirty="0"/>
              <a:t> cơ </a:t>
            </a:r>
            <a:r>
              <a:rPr lang="vi-VN" sz="3800" dirty="0" err="1"/>
              <a:t>bản</a:t>
            </a:r>
            <a:r>
              <a:rPr lang="vi-VN" sz="3800" dirty="0"/>
              <a:t> </a:t>
            </a:r>
            <a:r>
              <a:rPr lang="vi-VN" sz="3800" dirty="0" err="1"/>
              <a:t>tại</a:t>
            </a:r>
            <a:r>
              <a:rPr lang="vi-VN" sz="3800" dirty="0"/>
              <a:t> đây, </a:t>
            </a:r>
            <a:r>
              <a:rPr lang="vi-VN" sz="3800" dirty="0" err="1"/>
              <a:t>dựa</a:t>
            </a:r>
            <a:r>
              <a:rPr lang="vi-VN" sz="3800" dirty="0"/>
              <a:t> trên "ISO/IEC 14598-1:1999, Công </a:t>
            </a:r>
            <a:r>
              <a:rPr lang="vi-VN" sz="3800" dirty="0" err="1"/>
              <a:t>nghệ</a:t>
            </a:r>
            <a:r>
              <a:rPr lang="vi-VN" sz="3800" dirty="0"/>
              <a:t> thông tin –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sản</a:t>
            </a:r>
            <a:r>
              <a:rPr lang="vi-VN" sz="3800" dirty="0"/>
              <a:t> </a:t>
            </a:r>
            <a:r>
              <a:rPr lang="vi-VN" sz="3800" dirty="0" err="1"/>
              <a:t>phẩm</a:t>
            </a:r>
            <a:r>
              <a:rPr lang="vi-VN" sz="3800" dirty="0"/>
              <a:t> </a:t>
            </a:r>
            <a:r>
              <a:rPr lang="vi-VN" sz="3800" dirty="0" err="1"/>
              <a:t>phần</a:t>
            </a:r>
            <a:r>
              <a:rPr lang="vi-VN" sz="3800" dirty="0"/>
              <a:t> </a:t>
            </a:r>
            <a:r>
              <a:rPr lang="vi-VN" sz="3800" dirty="0" err="1"/>
              <a:t>mềm</a:t>
            </a:r>
            <a:r>
              <a:rPr lang="vi-VN" sz="3800" dirty="0"/>
              <a:t> – </a:t>
            </a:r>
            <a:r>
              <a:rPr lang="vi-VN" sz="3800" dirty="0" err="1"/>
              <a:t>Phần</a:t>
            </a:r>
            <a:r>
              <a:rPr lang="vi-VN" sz="3800" dirty="0"/>
              <a:t> 1: </a:t>
            </a:r>
            <a:r>
              <a:rPr lang="vi-VN" sz="3800" dirty="0" err="1"/>
              <a:t>Tổng</a:t>
            </a:r>
            <a:r>
              <a:rPr lang="vi-VN" sz="3800" dirty="0"/>
              <a:t> quan chung"</a:t>
            </a:r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1.Thiết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yêu </a:t>
            </a:r>
            <a:r>
              <a:rPr lang="vi-VN" sz="3800" dirty="0" err="1"/>
              <a:t>cầu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 </a:t>
            </a:r>
            <a:r>
              <a:rPr lang="vi-VN" sz="3800" dirty="0" err="1"/>
              <a:t>Mục</a:t>
            </a:r>
            <a:r>
              <a:rPr lang="vi-VN" sz="3800" dirty="0"/>
              <a:t> </a:t>
            </a:r>
            <a:r>
              <a:rPr lang="vi-VN" sz="3800" dirty="0" err="1"/>
              <a:t>đích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và</a:t>
            </a:r>
            <a:r>
              <a:rPr lang="vi-VN" sz="3800" dirty="0"/>
              <a:t>, ai </a:t>
            </a:r>
            <a:r>
              <a:rPr lang="vi-VN" sz="3800" dirty="0" err="1"/>
              <a:t>và</a:t>
            </a:r>
            <a:r>
              <a:rPr lang="vi-VN" sz="3800" dirty="0"/>
              <a:t> trong </a:t>
            </a:r>
            <a:r>
              <a:rPr lang="vi-VN" sz="3800" dirty="0" err="1"/>
              <a:t>cảnh</a:t>
            </a:r>
            <a:r>
              <a:rPr lang="vi-VN" sz="3800" dirty="0"/>
              <a:t> </a:t>
            </a:r>
            <a:r>
              <a:rPr lang="vi-VN" sz="3800" dirty="0" err="1"/>
              <a:t>nào</a:t>
            </a:r>
            <a:r>
              <a:rPr lang="vi-VN" sz="3800" dirty="0"/>
              <a:t> </a:t>
            </a:r>
            <a:r>
              <a:rPr lang="vi-VN" sz="3800" dirty="0" err="1"/>
              <a:t>mỗi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sẽ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quyết</a:t>
            </a:r>
            <a:r>
              <a:rPr lang="vi-VN" sz="3800" dirty="0"/>
              <a:t> </a:t>
            </a:r>
            <a:r>
              <a:rPr lang="vi-VN" sz="3800" dirty="0" err="1"/>
              <a:t>định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2.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</a:t>
            </a:r>
            <a:r>
              <a:rPr lang="vi-VN" sz="3800" dirty="0" err="1"/>
              <a:t>đặc</a:t>
            </a:r>
            <a:r>
              <a:rPr lang="vi-VN" sz="3800" dirty="0"/>
              <a:t> </a:t>
            </a:r>
            <a:r>
              <a:rPr lang="vi-VN" sz="3800" dirty="0" err="1"/>
              <a:t>điểm</a:t>
            </a:r>
            <a:r>
              <a:rPr lang="vi-VN" sz="3800" dirty="0"/>
              <a:t> </a:t>
            </a:r>
            <a:r>
              <a:rPr lang="vi-VN" sz="3800" dirty="0" err="1"/>
              <a:t>kỹ</a:t>
            </a:r>
            <a:r>
              <a:rPr lang="vi-VN" sz="3800" dirty="0"/>
              <a:t> </a:t>
            </a:r>
            <a:r>
              <a:rPr lang="vi-VN" sz="3800" dirty="0" err="1"/>
              <a:t>thuật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 Phương </a:t>
            </a:r>
            <a:r>
              <a:rPr lang="vi-VN" sz="3800" dirty="0" err="1"/>
              <a:t>pháp</a:t>
            </a:r>
            <a:r>
              <a:rPr lang="vi-VN" sz="3800" dirty="0"/>
              <a:t> đo </a:t>
            </a:r>
            <a:r>
              <a:rPr lang="vi-VN" sz="3800" dirty="0" err="1"/>
              <a:t>lường</a:t>
            </a:r>
            <a:r>
              <a:rPr lang="vi-VN" sz="3800" dirty="0"/>
              <a:t>, tiêu </a:t>
            </a:r>
            <a:r>
              <a:rPr lang="vi-VN" sz="3800" dirty="0" err="1"/>
              <a:t>chí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lập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3.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kế</a:t>
            </a:r>
            <a:r>
              <a:rPr lang="vi-VN" sz="3800" dirty="0"/>
              <a:t>: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kế</a:t>
            </a:r>
            <a:r>
              <a:rPr lang="vi-VN" sz="3800" dirty="0"/>
              <a:t> </a:t>
            </a:r>
            <a:r>
              <a:rPr lang="vi-VN" sz="3800" dirty="0" err="1"/>
              <a:t>hoạch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4. </a:t>
            </a:r>
            <a:r>
              <a:rPr lang="vi-VN" sz="3800" dirty="0" err="1"/>
              <a:t>Đạt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</a:t>
            </a:r>
          </a:p>
          <a:p>
            <a:pPr marL="514350" indent="-514350">
              <a:buAutoNum type="arabicPeriod"/>
            </a:pPr>
            <a:r>
              <a:rPr lang="vi-VN" sz="3800" dirty="0"/>
              <a:t>thu </a:t>
            </a:r>
            <a:r>
              <a:rPr lang="vi-VN" sz="3800" dirty="0" err="1"/>
              <a:t>thập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trị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, </a:t>
            </a:r>
            <a:endParaRPr lang="en-US" sz="3800" dirty="0"/>
          </a:p>
          <a:p>
            <a:pPr marL="514350" indent="-514350">
              <a:buAutoNum type="arabicPeriod"/>
            </a:pPr>
            <a:r>
              <a:rPr lang="vi-VN" sz="3800" dirty="0"/>
              <a:t>so </a:t>
            </a:r>
            <a:r>
              <a:rPr lang="vi-VN" sz="3800" dirty="0" err="1"/>
              <a:t>sánh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trị</a:t>
            </a:r>
            <a:r>
              <a:rPr lang="vi-VN" sz="3800" dirty="0"/>
              <a:t> </a:t>
            </a:r>
            <a:r>
              <a:rPr lang="vi-VN" sz="3800" dirty="0" err="1"/>
              <a:t>chứng</a:t>
            </a:r>
            <a:r>
              <a:rPr lang="vi-VN" sz="3800" dirty="0"/>
              <a:t> </a:t>
            </a:r>
            <a:r>
              <a:rPr lang="vi-VN" sz="3800" dirty="0" err="1"/>
              <a:t>nhận</a:t>
            </a:r>
            <a:r>
              <a:rPr lang="vi-VN" sz="3800" dirty="0"/>
              <a:t>, </a:t>
            </a:r>
            <a:endParaRPr lang="en-US" sz="3800" dirty="0"/>
          </a:p>
          <a:p>
            <a:pPr marL="514350" indent="-514350">
              <a:buAutoNum type="arabicPeriod"/>
            </a:pPr>
            <a:r>
              <a:rPr lang="vi-VN" sz="3800" dirty="0"/>
              <a:t>3. trên </a:t>
            </a:r>
            <a:r>
              <a:rPr lang="vi-VN" sz="3800" dirty="0" err="1"/>
              <a:t>tất</a:t>
            </a:r>
            <a:r>
              <a:rPr lang="vi-VN" sz="3800" dirty="0"/>
              <a:t> </a:t>
            </a:r>
            <a:r>
              <a:rPr lang="vi-VN" sz="3800" dirty="0" err="1"/>
              <a:t>cả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</a:t>
            </a:r>
            <a:r>
              <a:rPr lang="vi-VN" sz="3800" dirty="0" err="1"/>
              <a:t>bản</a:t>
            </a:r>
            <a:r>
              <a:rPr lang="vi-VN" sz="3800" dirty="0"/>
              <a:t> </a:t>
            </a:r>
            <a:r>
              <a:rPr lang="vi-VN" sz="3800" dirty="0" err="1"/>
              <a:t>án</a:t>
            </a:r>
            <a:r>
              <a:rPr lang="vi-VN" sz="3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22DB-3ABD-4FD1-A414-FAD6A4F6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9425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30F2-5FBC-40B2-B77F-B66773D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D255-DB7C-4CC7-B978-160B553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như </a:t>
            </a:r>
            <a:r>
              <a:rPr lang="vi-VN" dirty="0" err="1"/>
              <a:t>dưới</a:t>
            </a:r>
            <a:r>
              <a:rPr lang="vi-VN" dirty="0"/>
              <a:t> đây:</a:t>
            </a:r>
          </a:p>
          <a:p>
            <a:pPr lvl="1"/>
            <a:r>
              <a:rPr lang="vi-VN" sz="2600" dirty="0"/>
              <a:t>"</a:t>
            </a:r>
            <a:r>
              <a:rPr lang="vi-VN" sz="2600" dirty="0" err="1"/>
              <a:t>Chúng</a:t>
            </a:r>
            <a:r>
              <a:rPr lang="vi-VN" sz="2600" dirty="0"/>
              <a:t> tôi </a:t>
            </a:r>
            <a:r>
              <a:rPr lang="vi-VN" sz="2600" dirty="0" err="1"/>
              <a:t>đã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theo thông </a:t>
            </a:r>
            <a:r>
              <a:rPr lang="vi-VN" sz="2600" dirty="0" err="1"/>
              <a:t>số</a:t>
            </a:r>
            <a:r>
              <a:rPr lang="vi-VN" sz="2600" dirty="0"/>
              <a:t> </a:t>
            </a:r>
            <a:r>
              <a:rPr lang="vi-VN" sz="2600" dirty="0" err="1"/>
              <a:t>kỹ</a:t>
            </a:r>
            <a:r>
              <a:rPr lang="vi-VN" sz="2600" dirty="0"/>
              <a:t> </a:t>
            </a:r>
            <a:r>
              <a:rPr lang="vi-VN" sz="2600" dirty="0" err="1"/>
              <a:t>thuật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khách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nhưng </a:t>
            </a:r>
            <a:r>
              <a:rPr lang="vi-VN" sz="2600" dirty="0" err="1"/>
              <a:t>khách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</a:t>
            </a:r>
            <a:r>
              <a:rPr lang="vi-VN" sz="2600" dirty="0" err="1"/>
              <a:t>nói</a:t>
            </a:r>
            <a:r>
              <a:rPr lang="vi-VN" sz="2600" dirty="0"/>
              <a:t> '</a:t>
            </a:r>
            <a:r>
              <a:rPr lang="vi-VN" sz="2600" dirty="0" err="1"/>
              <a:t>Điều</a:t>
            </a:r>
            <a:r>
              <a:rPr lang="vi-VN" sz="2600" dirty="0"/>
              <a:t> </a:t>
            </a:r>
            <a:r>
              <a:rPr lang="vi-VN" sz="2600" dirty="0" err="1"/>
              <a:t>đó</a:t>
            </a:r>
            <a:r>
              <a:rPr lang="vi-VN" sz="2600" dirty="0"/>
              <a:t> </a:t>
            </a:r>
            <a:r>
              <a:rPr lang="vi-VN" sz="2600" dirty="0" err="1"/>
              <a:t>là</a:t>
            </a:r>
            <a:r>
              <a:rPr lang="vi-VN" sz="2600" dirty="0"/>
              <a:t> vô </a:t>
            </a:r>
            <a:r>
              <a:rPr lang="vi-VN" sz="2600" dirty="0" err="1"/>
              <a:t>ích</a:t>
            </a:r>
            <a:r>
              <a:rPr lang="vi-VN" sz="2600" dirty="0"/>
              <a:t>!! </a:t>
            </a:r>
            <a:r>
              <a:rPr lang="vi-VN" sz="2600" dirty="0" err="1"/>
              <a:t>Chúng</a:t>
            </a:r>
            <a:r>
              <a:rPr lang="vi-VN" sz="2600" dirty="0"/>
              <a:t> tôi không </a:t>
            </a:r>
            <a:r>
              <a:rPr lang="vi-VN" sz="2600" dirty="0" err="1"/>
              <a:t>thể</a:t>
            </a:r>
            <a:r>
              <a:rPr lang="vi-VN" sz="2600" dirty="0"/>
              <a:t> </a:t>
            </a:r>
            <a:r>
              <a:rPr lang="vi-VN" sz="2600" dirty="0" err="1"/>
              <a:t>sử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</a:t>
            </a:r>
            <a:r>
              <a:rPr lang="vi-VN" sz="2600" dirty="0" err="1"/>
              <a:t>nó</a:t>
            </a:r>
            <a:r>
              <a:rPr lang="vi-VN" sz="2600" dirty="0"/>
              <a:t> </a:t>
            </a:r>
            <a:r>
              <a:rPr lang="vi-VN" sz="2600" dirty="0" err="1"/>
              <a:t>vì</a:t>
            </a:r>
            <a:r>
              <a:rPr lang="vi-VN" sz="2600" dirty="0"/>
              <a:t> giao </a:t>
            </a:r>
            <a:r>
              <a:rPr lang="vi-VN" sz="2600" dirty="0" err="1"/>
              <a:t>diện</a:t>
            </a:r>
            <a:r>
              <a:rPr lang="vi-VN" sz="2600" dirty="0"/>
              <a:t> </a:t>
            </a:r>
            <a:r>
              <a:rPr lang="vi-VN" sz="2600" dirty="0" err="1"/>
              <a:t>phức</a:t>
            </a:r>
            <a:r>
              <a:rPr lang="vi-VN" sz="2600" dirty="0"/>
              <a:t> </a:t>
            </a:r>
            <a:r>
              <a:rPr lang="vi-VN" sz="2600" dirty="0" err="1"/>
              <a:t>tạp</a:t>
            </a:r>
            <a:r>
              <a:rPr lang="vi-VN" sz="2600" dirty="0"/>
              <a:t>'" </a:t>
            </a:r>
            <a:r>
              <a:rPr lang="vi-VN" sz="2600" dirty="0" err="1"/>
              <a:t>Phần</a:t>
            </a:r>
            <a:r>
              <a:rPr lang="vi-VN" sz="2600" dirty="0"/>
              <a:t> </a:t>
            </a:r>
            <a:r>
              <a:rPr lang="vi-VN" sz="2600" dirty="0" err="1"/>
              <a:t>mềm</a:t>
            </a:r>
            <a:r>
              <a:rPr lang="vi-VN" sz="2600" dirty="0"/>
              <a:t> </a:t>
            </a:r>
            <a:r>
              <a:rPr lang="vi-VN" sz="2600" dirty="0" err="1"/>
              <a:t>vender</a:t>
            </a:r>
            <a:r>
              <a:rPr lang="vi-VN" sz="2600" dirty="0"/>
              <a:t>.</a:t>
            </a:r>
          </a:p>
          <a:p>
            <a:pPr lvl="1"/>
            <a:r>
              <a:rPr lang="vi-VN" sz="2600" dirty="0" err="1"/>
              <a:t>Cần</a:t>
            </a:r>
            <a:r>
              <a:rPr lang="vi-VN" sz="2600" dirty="0"/>
              <a:t> xem </a:t>
            </a:r>
            <a:r>
              <a:rPr lang="vi-VN" sz="2600" dirty="0" err="1"/>
              <a:t>xét</a:t>
            </a:r>
            <a:r>
              <a:rPr lang="vi-VN" sz="2600" dirty="0"/>
              <a:t> </a:t>
            </a:r>
            <a:r>
              <a:rPr lang="vi-VN" sz="2600" dirty="0" err="1"/>
              <a:t>những</a:t>
            </a:r>
            <a:r>
              <a:rPr lang="vi-VN" sz="2600" dirty="0"/>
              <a:t> </a:t>
            </a:r>
            <a:r>
              <a:rPr lang="vi-VN" sz="2600" dirty="0" err="1"/>
              <a:t>đặc</a:t>
            </a:r>
            <a:r>
              <a:rPr lang="vi-VN" sz="2600" dirty="0"/>
              <a:t> </a:t>
            </a:r>
            <a:r>
              <a:rPr lang="vi-VN" sz="2600" dirty="0" err="1"/>
              <a:t>điểm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</a:t>
            </a:r>
            <a:r>
              <a:rPr lang="vi-VN" sz="2600" dirty="0" err="1"/>
              <a:t>nào</a:t>
            </a:r>
            <a:r>
              <a:rPr lang="vi-VN" sz="26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9444-25C4-4AF2-8D2F-8A3242B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8813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73D-755C-4784-A673-995AAD62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40" y="279230"/>
            <a:ext cx="8210550" cy="1104593"/>
          </a:xfrm>
        </p:spPr>
        <p:txBody>
          <a:bodyPr>
            <a:normAutofit fontScale="90000"/>
          </a:bodyPr>
          <a:lstStyle/>
          <a:p>
            <a:r>
              <a:rPr lang="vi-VN" b="0" dirty="0"/>
              <a:t>3.1. </a:t>
            </a:r>
            <a:r>
              <a:rPr lang="vi-VN" b="0" dirty="0" err="1"/>
              <a:t>Xác</a:t>
            </a:r>
            <a:r>
              <a:rPr lang="vi-VN" b="0" dirty="0"/>
              <a:t> </a:t>
            </a:r>
            <a:r>
              <a:rPr lang="vi-VN" b="0" dirty="0" err="1"/>
              <a:t>nhận</a:t>
            </a:r>
            <a:r>
              <a:rPr lang="vi-VN" b="0" dirty="0"/>
              <a:t> </a:t>
            </a:r>
            <a:r>
              <a:rPr lang="vi-VN" b="0" dirty="0" err="1"/>
              <a:t>chất</a:t>
            </a:r>
            <a:r>
              <a:rPr lang="vi-VN" b="0" dirty="0"/>
              <a:t> </a:t>
            </a:r>
            <a:r>
              <a:rPr lang="vi-VN" b="0" dirty="0" err="1"/>
              <a:t>lượng</a:t>
            </a:r>
            <a:r>
              <a:rPr lang="vi-VN" b="0" dirty="0"/>
              <a:t> trong </a:t>
            </a:r>
            <a:r>
              <a:rPr lang="vi-VN" b="0" dirty="0" err="1"/>
              <a:t>thiết</a:t>
            </a:r>
            <a:r>
              <a:rPr lang="vi-VN" b="0" dirty="0"/>
              <a:t> </a:t>
            </a:r>
            <a:r>
              <a:rPr lang="vi-VN" b="0" dirty="0" err="1"/>
              <a:t>kế</a:t>
            </a:r>
            <a:r>
              <a:rPr lang="vi-VN" b="0" dirty="0"/>
              <a:t>/thi công</a:t>
            </a:r>
            <a:br>
              <a:rPr lang="vi-VN" b="0" dirty="0"/>
            </a:br>
            <a:r>
              <a:rPr lang="vi-VN" b="0" dirty="0"/>
              <a:t>- Phương </a:t>
            </a:r>
            <a:r>
              <a:rPr lang="vi-VN" b="0" dirty="0" err="1"/>
              <a:t>pháp</a:t>
            </a:r>
            <a:r>
              <a:rPr lang="vi-VN" b="0" dirty="0"/>
              <a:t> </a:t>
            </a:r>
            <a:r>
              <a:rPr lang="vi-VN" b="0" dirty="0" err="1"/>
              <a:t>đánh</a:t>
            </a:r>
            <a:r>
              <a:rPr lang="vi-VN" b="0" dirty="0"/>
              <a:t> </a:t>
            </a:r>
            <a:r>
              <a:rPr lang="vi-VN" b="0" dirty="0" err="1"/>
              <a:t>giá</a:t>
            </a:r>
            <a:r>
              <a:rPr lang="vi-VN" b="0" dirty="0"/>
              <a:t> trong </a:t>
            </a:r>
            <a:r>
              <a:rPr lang="vi-VN" b="0" dirty="0" err="1"/>
              <a:t>quá</a:t>
            </a:r>
            <a:r>
              <a:rPr lang="vi-VN" b="0" dirty="0"/>
              <a:t> </a:t>
            </a:r>
            <a:r>
              <a:rPr lang="vi-VN" b="0" dirty="0" err="1"/>
              <a:t>trình</a:t>
            </a:r>
            <a:r>
              <a:rPr lang="vi-VN" b="0" dirty="0"/>
              <a:t> </a:t>
            </a:r>
            <a:r>
              <a:rPr lang="vi-VN" b="0" dirty="0" err="1"/>
              <a:t>thiết</a:t>
            </a:r>
            <a:r>
              <a:rPr lang="vi-VN" b="0" dirty="0"/>
              <a:t> </a:t>
            </a:r>
            <a:r>
              <a:rPr lang="vi-VN" b="0" dirty="0" err="1"/>
              <a:t>kế</a:t>
            </a:r>
            <a:r>
              <a:rPr lang="vi-VN" b="0" dirty="0"/>
              <a:t> </a:t>
            </a:r>
            <a:r>
              <a:rPr lang="vi-VN" b="0" dirty="0" err="1"/>
              <a:t>và</a:t>
            </a:r>
            <a:r>
              <a:rPr lang="vi-VN" b="0" dirty="0"/>
              <a:t> thi công -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E453-257A-4138-8DB3-83D927B5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502473"/>
          </a:xfrm>
        </p:spPr>
        <p:txBody>
          <a:bodyPr>
            <a:normAutofit/>
          </a:bodyPr>
          <a:lstStyle/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cao (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</a:t>
            </a:r>
          </a:p>
          <a:p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tiêu: </a:t>
            </a:r>
          </a:p>
          <a:p>
            <a:pPr lvl="1"/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deliverable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như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13008-D8D7-4F63-9A18-AF96336E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35175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002C-EBBE-43AD-8BB0-E43573F0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80793"/>
          </a:xfrm>
        </p:spPr>
        <p:txBody>
          <a:bodyPr>
            <a:normAutofit/>
          </a:bodyPr>
          <a:lstStyle/>
          <a:p>
            <a:r>
              <a:rPr lang="vi-VN" sz="2400" dirty="0"/>
              <a:t>3.1.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trong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kế</a:t>
            </a:r>
            <a:r>
              <a:rPr lang="vi-VN" sz="2400" dirty="0"/>
              <a:t>/thi công</a:t>
            </a:r>
            <a:br>
              <a:rPr lang="vi-VN" sz="2400" dirty="0"/>
            </a:br>
            <a:r>
              <a:rPr lang="vi-VN" sz="2400" dirty="0"/>
              <a:t>- </a:t>
            </a:r>
            <a:r>
              <a:rPr lang="vi-VN" sz="2400" dirty="0" err="1"/>
              <a:t>Loại</a:t>
            </a:r>
            <a:r>
              <a:rPr lang="vi-VN" sz="2400" dirty="0"/>
              <a:t> </a:t>
            </a:r>
            <a:r>
              <a:rPr lang="vi-VN" sz="2400" dirty="0" err="1"/>
              <a:t>đánh</a:t>
            </a:r>
            <a:r>
              <a:rPr lang="vi-VN" sz="2400" dirty="0"/>
              <a:t> </a:t>
            </a:r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</a:t>
            </a:r>
            <a:r>
              <a:rPr lang="vi-VN" sz="2400" dirty="0" err="1"/>
              <a:t>đích</a:t>
            </a:r>
            <a:r>
              <a:rPr lang="vi-VN" sz="2400" dirty="0"/>
              <a:t> –</a:t>
            </a:r>
            <a:r>
              <a:rPr lang="en-US" sz="24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512B-BB3D-44F5-817F-B97E787D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399"/>
            <a:ext cx="7981950" cy="4731074"/>
          </a:xfrm>
        </p:spPr>
        <p:txBody>
          <a:bodyPr/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trong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trưởng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tự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trong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7607-795F-4B70-B64C-05F8F8AB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41</a:t>
            </a:fld>
            <a:endParaRPr lang="en-US" altLang="en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756C4E-8F00-4AFE-9E8C-F07C61C9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654748"/>
            <a:ext cx="31623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22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F581-BA8B-46AA-9280-25D4D4E6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600" dirty="0"/>
              <a:t>3.1. </a:t>
            </a:r>
            <a:r>
              <a:rPr lang="vi-VN" sz="2600" dirty="0" err="1"/>
              <a:t>Xác</a:t>
            </a:r>
            <a:r>
              <a:rPr lang="vi-VN" sz="2600" dirty="0"/>
              <a:t> </a:t>
            </a:r>
            <a:r>
              <a:rPr lang="vi-VN" sz="2600" dirty="0" err="1"/>
              <a:t>nhận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trong </a:t>
            </a:r>
            <a:r>
              <a:rPr lang="vi-VN" sz="2600" dirty="0" err="1"/>
              <a:t>thiết</a:t>
            </a:r>
            <a:r>
              <a:rPr lang="vi-VN" sz="2600" dirty="0"/>
              <a:t> </a:t>
            </a:r>
            <a:r>
              <a:rPr lang="vi-VN" sz="2600" dirty="0" err="1"/>
              <a:t>kế</a:t>
            </a:r>
            <a:r>
              <a:rPr lang="vi-VN" sz="2600" dirty="0"/>
              <a:t>/thi công</a:t>
            </a:r>
            <a:br>
              <a:rPr lang="vi-VN" sz="2600" dirty="0"/>
            </a:br>
            <a:r>
              <a:rPr lang="vi-VN" sz="2600" dirty="0"/>
              <a:t>- </a:t>
            </a:r>
            <a:r>
              <a:rPr lang="vi-VN" sz="2600" dirty="0" err="1"/>
              <a:t>Loại</a:t>
            </a:r>
            <a:r>
              <a:rPr lang="vi-VN" sz="2600" dirty="0"/>
              <a:t> </a:t>
            </a:r>
            <a:r>
              <a:rPr lang="vi-VN" sz="2600" dirty="0" err="1"/>
              <a:t>đánh</a:t>
            </a:r>
            <a:r>
              <a:rPr lang="vi-VN" sz="2600" dirty="0"/>
              <a:t> </a:t>
            </a:r>
            <a:r>
              <a:rPr lang="vi-VN" sz="2600" dirty="0" err="1"/>
              <a:t>giá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</a:t>
            </a:r>
            <a:r>
              <a:rPr lang="vi-VN" sz="2600" dirty="0" err="1"/>
              <a:t>đích</a:t>
            </a:r>
            <a:r>
              <a:rPr lang="vi-VN" sz="2600" dirty="0"/>
              <a:t> –</a:t>
            </a:r>
            <a:r>
              <a:rPr lang="en-US" sz="2600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EF45-57B0-4594-A012-95DA9917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3340996"/>
          </a:xfrm>
        </p:spPr>
        <p:txBody>
          <a:bodyPr>
            <a:normAutofit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: </a:t>
            </a:r>
          </a:p>
          <a:p>
            <a:pPr lvl="1"/>
            <a:r>
              <a:rPr lang="vi-VN" sz="2400" dirty="0"/>
              <a:t>Đây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đánh</a:t>
            </a:r>
            <a:r>
              <a:rPr lang="vi-VN" sz="2400" dirty="0"/>
              <a:t> </a:t>
            </a:r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cuối</a:t>
            </a:r>
            <a:r>
              <a:rPr lang="vi-VN" sz="2400" dirty="0"/>
              <a:t>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phê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phân </a:t>
            </a:r>
            <a:r>
              <a:rPr lang="vi-VN" sz="2400" dirty="0" err="1"/>
              <a:t>phối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quy </a:t>
            </a:r>
            <a:r>
              <a:rPr lang="vi-VN" sz="2400" dirty="0" err="1"/>
              <a:t>trình</a:t>
            </a:r>
            <a:r>
              <a:rPr lang="vi-VN" sz="2400" dirty="0"/>
              <a:t>. </a:t>
            </a:r>
          </a:p>
          <a:p>
            <a:pPr lvl="1"/>
            <a:r>
              <a:rPr lang="vi-VN" sz="2400" dirty="0" err="1"/>
              <a:t>Việc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ghi </a:t>
            </a:r>
            <a:r>
              <a:rPr lang="vi-VN" sz="2400" dirty="0" err="1"/>
              <a:t>lại</a:t>
            </a:r>
            <a:r>
              <a:rPr lang="vi-VN" sz="2400" dirty="0"/>
              <a:t> </a:t>
            </a:r>
            <a:r>
              <a:rPr lang="vi-VN" sz="2400" dirty="0" err="1"/>
              <a:t>bởi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. </a:t>
            </a:r>
          </a:p>
          <a:p>
            <a:pPr lvl="1"/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r>
              <a:rPr lang="vi-VN" sz="2400" dirty="0"/>
              <a:t>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nổi</a:t>
            </a:r>
            <a:r>
              <a:rPr lang="vi-VN" sz="2400" dirty="0"/>
              <a:t> </a:t>
            </a:r>
            <a:r>
              <a:rPr lang="vi-VN" sz="2400" dirty="0" err="1"/>
              <a:t>bật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</a:t>
            </a:r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theo </a:t>
            </a:r>
            <a:r>
              <a:rPr lang="vi-VN" sz="2400" dirty="0" err="1"/>
              <a:t>dõi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quyết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FD102-C1F3-4E37-92AD-4B9B60A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42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DC8418-2569-482D-9C85-248D0150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5" y="4214506"/>
            <a:ext cx="44958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A3BC33D-A501-4699-8F0D-2C2574E9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35" y="4227206"/>
            <a:ext cx="33528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484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241B-7E1A-496F-9BF0-335710EC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003315"/>
          </a:xfrm>
        </p:spPr>
        <p:txBody>
          <a:bodyPr>
            <a:noAutofit/>
          </a:bodyPr>
          <a:lstStyle/>
          <a:p>
            <a:r>
              <a:rPr lang="vi-VN" sz="2600" dirty="0"/>
              <a:t>3.2. </a:t>
            </a:r>
            <a:r>
              <a:rPr lang="vi-VN" sz="2600" dirty="0" err="1"/>
              <a:t>Làm</a:t>
            </a:r>
            <a:r>
              <a:rPr lang="vi-VN" sz="2600" dirty="0"/>
              <a:t> </a:t>
            </a:r>
            <a:r>
              <a:rPr lang="vi-VN" sz="2600" dirty="0" err="1"/>
              <a:t>thế</a:t>
            </a:r>
            <a:r>
              <a:rPr lang="vi-VN" sz="2600" dirty="0"/>
              <a:t> </a:t>
            </a:r>
            <a:r>
              <a:rPr lang="vi-VN" sz="2600" dirty="0" err="1"/>
              <a:t>nào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xây </a:t>
            </a:r>
            <a:r>
              <a:rPr lang="vi-VN" sz="2600" dirty="0" err="1"/>
              <a:t>dựng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đánh</a:t>
            </a:r>
            <a:r>
              <a:rPr lang="vi-VN" sz="2600" dirty="0"/>
              <a:t> </a:t>
            </a:r>
            <a:r>
              <a:rPr lang="vi-VN" sz="2600" dirty="0" err="1"/>
              <a:t>giá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?</a:t>
            </a:r>
            <a:r>
              <a:rPr lang="en-US" sz="2600" dirty="0"/>
              <a:t> </a:t>
            </a:r>
            <a:r>
              <a:rPr lang="vi-VN" sz="2600" dirty="0"/>
              <a:t>-Trong </a:t>
            </a:r>
            <a:r>
              <a:rPr lang="vi-VN" sz="2600" dirty="0" err="1"/>
              <a:t>trường</a:t>
            </a:r>
            <a:r>
              <a:rPr lang="vi-VN" sz="2600" dirty="0"/>
              <a:t> </a:t>
            </a:r>
            <a:r>
              <a:rPr lang="vi-VN" sz="2600" dirty="0" err="1"/>
              <a:t>hợp</a:t>
            </a:r>
            <a:r>
              <a:rPr lang="vi-VN" sz="2600" dirty="0"/>
              <a:t> nghiên </a:t>
            </a:r>
            <a:r>
              <a:rPr lang="vi-VN" sz="2600" dirty="0" err="1"/>
              <a:t>cứu</a:t>
            </a:r>
            <a:r>
              <a:rPr lang="vi-VN" sz="2600" dirty="0"/>
              <a:t> "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đăng </a:t>
            </a:r>
            <a:r>
              <a:rPr lang="vi-VN" sz="2600" dirty="0" err="1"/>
              <a:t>ký</a:t>
            </a:r>
            <a:r>
              <a:rPr lang="vi-VN" sz="2600" dirty="0"/>
              <a:t> </a:t>
            </a:r>
            <a:r>
              <a:rPr lang="vi-VN" sz="2600" dirty="0" err="1"/>
              <a:t>khóa</a:t>
            </a:r>
            <a:r>
              <a:rPr lang="vi-VN" sz="2600" dirty="0"/>
              <a:t> </a:t>
            </a:r>
            <a:r>
              <a:rPr lang="vi-VN" sz="2600" dirty="0" err="1"/>
              <a:t>học</a:t>
            </a:r>
            <a:r>
              <a:rPr lang="vi-VN" sz="2600" dirty="0"/>
              <a:t>"(1)-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58CC-C26A-40BD-A46D-77D64F6D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578673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endParaRPr lang="vi-VN" dirty="0"/>
          </a:p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sau đây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chung /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Chức</a:t>
            </a:r>
            <a:r>
              <a:rPr lang="vi-VN" dirty="0"/>
              <a:t> năng)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lang="vi-VN" dirty="0"/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Trải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</a:t>
            </a:r>
            <a:r>
              <a:rPr lang="vi-VN" dirty="0" err="1"/>
              <a:t>dạy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sau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: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như </a:t>
            </a:r>
            <a:r>
              <a:rPr lang="vi-VN" dirty="0" err="1"/>
              <a:t>Multiplexing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 Trong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đo MTBF (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BE57C-4908-403C-BB49-C81F423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0650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D20-5A59-4251-A52E-D5360DEA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80793"/>
          </a:xfrm>
        </p:spPr>
        <p:txBody>
          <a:bodyPr>
            <a:noAutofit/>
          </a:bodyPr>
          <a:lstStyle/>
          <a:p>
            <a:r>
              <a:rPr lang="vi-VN" sz="2800" dirty="0"/>
              <a:t>3.2. </a:t>
            </a:r>
            <a:r>
              <a:rPr lang="vi-VN" sz="2800" dirty="0" err="1"/>
              <a:t>Làm</a:t>
            </a:r>
            <a:r>
              <a:rPr lang="vi-VN" sz="2800" dirty="0"/>
              <a:t> </a:t>
            </a:r>
            <a:r>
              <a:rPr lang="vi-VN" sz="2800" dirty="0" err="1"/>
              <a:t>thế</a:t>
            </a:r>
            <a:r>
              <a:rPr lang="vi-VN" sz="2800" dirty="0"/>
              <a:t> </a:t>
            </a:r>
            <a:r>
              <a:rPr lang="vi-VN" sz="2800" dirty="0" err="1"/>
              <a:t>nào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xây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đánh</a:t>
            </a:r>
            <a:r>
              <a:rPr lang="vi-VN" sz="2800" dirty="0"/>
              <a:t> </a:t>
            </a:r>
            <a:r>
              <a:rPr lang="vi-VN" sz="2800" dirty="0" err="1"/>
              <a:t>giá</a:t>
            </a:r>
            <a:r>
              <a:rPr lang="vi-VN" sz="2800" dirty="0"/>
              <a:t> </a:t>
            </a:r>
            <a:r>
              <a:rPr lang="vi-VN" sz="2800" dirty="0" err="1"/>
              <a:t>chất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?</a:t>
            </a:r>
            <a:r>
              <a:rPr lang="en-US" sz="2800" dirty="0"/>
              <a:t> </a:t>
            </a:r>
            <a:r>
              <a:rPr lang="vi-VN" sz="2800" dirty="0"/>
              <a:t>-Trong </a:t>
            </a:r>
            <a:r>
              <a:rPr lang="vi-VN" sz="2800" dirty="0" err="1"/>
              <a:t>trường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nghiên </a:t>
            </a:r>
            <a:r>
              <a:rPr lang="vi-VN" sz="2800" dirty="0" err="1"/>
              <a:t>cứu</a:t>
            </a:r>
            <a:r>
              <a:rPr lang="vi-VN" sz="2800" dirty="0"/>
              <a:t> "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thống</a:t>
            </a:r>
            <a:r>
              <a:rPr lang="vi-VN" sz="2800" dirty="0"/>
              <a:t> đăng </a:t>
            </a:r>
            <a:r>
              <a:rPr lang="vi-VN" sz="2800" dirty="0" err="1"/>
              <a:t>ký</a:t>
            </a:r>
            <a:r>
              <a:rPr lang="vi-VN" sz="2800" dirty="0"/>
              <a:t> </a:t>
            </a:r>
            <a:r>
              <a:rPr lang="vi-VN" sz="2800" dirty="0" err="1"/>
              <a:t>khóa</a:t>
            </a:r>
            <a:r>
              <a:rPr lang="vi-VN" sz="2800" dirty="0"/>
              <a:t> </a:t>
            </a:r>
            <a:r>
              <a:rPr lang="vi-VN" sz="2800" dirty="0" err="1"/>
              <a:t>học</a:t>
            </a:r>
            <a:r>
              <a:rPr lang="vi-VN" sz="2800" dirty="0"/>
              <a:t>"(1)-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E13D-AE61-4CCB-A44D-970D51FE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4502473"/>
          </a:xfrm>
        </p:spPr>
        <p:txBody>
          <a:bodyPr>
            <a:normAutofit/>
          </a:bodyPr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tôi, </a:t>
            </a:r>
          </a:p>
          <a:p>
            <a:pPr lvl="1"/>
            <a:r>
              <a:rPr lang="vi-VN" b="1" dirty="0" err="1"/>
              <a:t>Khả</a:t>
            </a:r>
            <a:r>
              <a:rPr lang="vi-VN" b="1" dirty="0"/>
              <a:t> năng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dirty="0"/>
              <a:t>: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sau</a:t>
            </a:r>
          </a:p>
          <a:p>
            <a:pPr marL="577850" lvl="1" indent="0">
              <a:buNone/>
            </a:pPr>
            <a:r>
              <a:rPr lang="vi-VN" dirty="0"/>
              <a:t>Trong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.</a:t>
            </a:r>
          </a:p>
          <a:p>
            <a:pPr lvl="1"/>
            <a:r>
              <a:rPr lang="vi-VN" b="1" dirty="0" err="1"/>
              <a:t>Hiệu</a:t>
            </a:r>
            <a:r>
              <a:rPr lang="vi-VN" b="1" dirty="0"/>
              <a:t> </a:t>
            </a:r>
            <a:r>
              <a:rPr lang="vi-VN" b="1" dirty="0" err="1"/>
              <a:t>suất</a:t>
            </a:r>
            <a:r>
              <a:rPr lang="vi-VN" dirty="0"/>
              <a:t>: </a:t>
            </a:r>
            <a:r>
              <a:rPr lang="vi-VN" dirty="0" err="1"/>
              <a:t>Điều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Xem trang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thêm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trong </a:t>
            </a:r>
            <a:r>
              <a:rPr lang="vi-VN" dirty="0" err="1"/>
              <a:t>lớp</a:t>
            </a:r>
            <a:r>
              <a:rPr lang="vi-VN" dirty="0"/>
              <a:t> "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".</a:t>
            </a:r>
          </a:p>
          <a:p>
            <a:pPr lvl="1"/>
            <a:r>
              <a:rPr lang="vi-VN" b="1" dirty="0" err="1"/>
              <a:t>Bảo</a:t>
            </a:r>
            <a:r>
              <a:rPr lang="vi-VN" b="1" dirty="0"/>
              <a:t> </a:t>
            </a:r>
            <a:r>
              <a:rPr lang="vi-VN" b="1" dirty="0" err="1"/>
              <a:t>trì</a:t>
            </a:r>
            <a:r>
              <a:rPr lang="vi-VN" b="1" dirty="0"/>
              <a:t>: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D8D2-86FD-49A0-9374-F5AFA5C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4167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4189-AFD5-42BD-AE5F-837CFD1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3.3.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969-680B-41D5-A632-11A232A2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Điều</a:t>
            </a:r>
            <a:r>
              <a:rPr lang="vi-VN" dirty="0"/>
              <a:t> tra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như</a:t>
            </a:r>
          </a:p>
          <a:p>
            <a:pPr lvl="1"/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50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10 giây."</a:t>
            </a:r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cáo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  </a:t>
            </a:r>
          </a:p>
          <a:p>
            <a:r>
              <a:rPr lang="vi-VN" dirty="0"/>
              <a:t>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F334-3326-4E88-8D72-387587F2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59193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2CE0-8E4F-48BC-AF5C-75F80FC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256993"/>
          </a:xfrm>
        </p:spPr>
        <p:txBody>
          <a:bodyPr>
            <a:normAutofit fontScale="90000"/>
          </a:bodyPr>
          <a:lstStyle/>
          <a:p>
            <a:r>
              <a:rPr lang="vi-VN" dirty="0"/>
              <a:t>3.4.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-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A506-934C-48D0-89D9-B55E34AC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502473"/>
          </a:xfrm>
        </p:spPr>
        <p:txBody>
          <a:bodyPr>
            <a:normAutofit fontScale="92500"/>
          </a:bodyPr>
          <a:lstStyle/>
          <a:p>
            <a:r>
              <a:rPr lang="vi-VN" dirty="0"/>
              <a:t>Trong 3.2,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.</a:t>
            </a:r>
          </a:p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?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phó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/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A83E-06BF-478D-8CFC-C6F65108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81066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53C-9A35-4178-8A12-A369C9F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7ED5-53D6-4790-91FE-21E06F91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lvl="1"/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marL="0" indent="0">
              <a:buNone/>
            </a:pPr>
            <a:r>
              <a:rPr lang="en-US" u="sng" dirty="0"/>
              <a:t>4. </a:t>
            </a:r>
            <a:r>
              <a:rPr lang="vi-VN" u="sng" dirty="0" err="1"/>
              <a:t>Hệ</a:t>
            </a:r>
            <a:r>
              <a:rPr lang="vi-VN" u="sng" dirty="0"/>
              <a:t> </a:t>
            </a:r>
            <a:r>
              <a:rPr lang="vi-VN" u="sng" dirty="0" err="1"/>
              <a:t>thống</a:t>
            </a:r>
            <a:r>
              <a:rPr lang="vi-VN" u="sng" dirty="0"/>
              <a:t> </a:t>
            </a:r>
            <a:r>
              <a:rPr lang="vi-VN" u="sng" dirty="0" err="1"/>
              <a:t>quản</a:t>
            </a:r>
            <a:r>
              <a:rPr lang="vi-VN" u="sng" dirty="0"/>
              <a:t> </a:t>
            </a:r>
            <a:r>
              <a:rPr lang="vi-VN" u="sng" dirty="0" err="1"/>
              <a:t>lý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endParaRPr lang="vi-VN" u="sn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02C5-886C-467B-8BAC-2E3C42A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32693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D40F-9503-46A4-9C6F-67EB023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4.1.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47B7-E08C-4C19-908A-92BBA540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/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cao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.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ISO 9000 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30E2-7FDC-475D-B57C-260CDF9F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71164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7B86-8F61-4AD0-B38E-A8E8C16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49</a:t>
            </a:fld>
            <a:endParaRPr lang="en-US" alt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8CB113-FD64-4443-849C-1CFA6CF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Arial" charset="0"/>
              </a:rPr>
              <a:t>ISO 9000 family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BD7E0-B108-4962-B2F6-DE4385DC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 9000: 2005 “Quality Management System – Fundamentals and vocabulary”</a:t>
            </a:r>
          </a:p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 9001: 2008 “Quality Management System – Requirements”</a:t>
            </a:r>
          </a:p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ISO/ITCTR 90003: 2004 “Software Engineering – Guidelines for the application of ISO 9001:2000 to Computer Software”</a:t>
            </a:r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u="sng" dirty="0" err="1"/>
              <a:t>Chất</a:t>
            </a:r>
            <a:r>
              <a:rPr lang="vi-VN" altLang="en-VN" u="sng" dirty="0"/>
              <a:t> </a:t>
            </a:r>
            <a:r>
              <a:rPr lang="vi-VN" altLang="en-VN" u="sng" dirty="0" err="1"/>
              <a:t>lượng</a:t>
            </a:r>
            <a:r>
              <a:rPr lang="vi-VN" altLang="en-VN" u="sng" dirty="0"/>
              <a:t> </a:t>
            </a:r>
            <a:r>
              <a:rPr lang="vi-VN" altLang="en-VN" u="sng" dirty="0" err="1"/>
              <a:t>sản</a:t>
            </a:r>
            <a:r>
              <a:rPr lang="vi-VN" altLang="en-VN" u="sng" dirty="0"/>
              <a:t> </a:t>
            </a:r>
            <a:r>
              <a:rPr lang="vi-VN" altLang="en-VN" u="sng" dirty="0" err="1"/>
              <a:t>phẩm</a:t>
            </a:r>
            <a:r>
              <a:rPr lang="vi-VN" altLang="en-VN" u="sng" dirty="0"/>
              <a:t> </a:t>
            </a:r>
            <a:r>
              <a:rPr lang="vi-VN" altLang="en-VN" u="sng" dirty="0" err="1"/>
              <a:t>phần</a:t>
            </a:r>
            <a:r>
              <a:rPr lang="vi-VN" altLang="en-VN" u="sng" dirty="0"/>
              <a:t> </a:t>
            </a:r>
            <a:r>
              <a:rPr lang="vi-VN" altLang="en-VN" u="sng" dirty="0" err="1"/>
              <a:t>mềm</a:t>
            </a:r>
            <a:r>
              <a:rPr lang="vi-VN" altLang="en-VN" u="sng" dirty="0"/>
              <a:t> </a:t>
            </a:r>
            <a:r>
              <a:rPr lang="vi-VN" altLang="en-VN" u="sng" dirty="0" err="1"/>
              <a:t>là</a:t>
            </a:r>
            <a:r>
              <a:rPr lang="vi-VN" altLang="en-VN" u="sng" dirty="0"/>
              <a:t> </a:t>
            </a:r>
            <a:r>
              <a:rPr lang="vi-VN" altLang="en-VN" u="sng" dirty="0" err="1"/>
              <a:t>gì</a:t>
            </a:r>
            <a:endParaRPr lang="vi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Mô </a:t>
            </a:r>
            <a:r>
              <a:rPr lang="vi-VN" altLang="en-VN" dirty="0" err="1"/>
              <a:t>hình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r>
              <a:rPr lang="vi-VN" altLang="en-VN" dirty="0"/>
              <a:t> </a:t>
            </a:r>
            <a:r>
              <a:rPr lang="vi-VN" altLang="en-VN" dirty="0" err="1"/>
              <a:t>phần</a:t>
            </a:r>
            <a:r>
              <a:rPr lang="vi-VN" altLang="en-VN" dirty="0"/>
              <a:t> </a:t>
            </a:r>
            <a:r>
              <a:rPr lang="vi-VN" altLang="en-VN" dirty="0" err="1"/>
              <a:t>mềm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Quy </a:t>
            </a:r>
            <a:r>
              <a:rPr lang="vi-VN" altLang="en-VN" dirty="0" err="1"/>
              <a:t>trình</a:t>
            </a:r>
            <a:r>
              <a:rPr lang="vi-VN" altLang="en-VN" dirty="0"/>
              <a:t> </a:t>
            </a:r>
            <a:r>
              <a:rPr lang="vi-VN" altLang="en-VN" dirty="0" err="1"/>
              <a:t>đánh</a:t>
            </a:r>
            <a:r>
              <a:rPr lang="vi-VN" altLang="en-VN" dirty="0"/>
              <a:t> </a:t>
            </a:r>
            <a:r>
              <a:rPr lang="vi-VN" altLang="en-VN" dirty="0" err="1"/>
              <a:t>giá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 err="1"/>
              <a:t>Hệ</a:t>
            </a:r>
            <a:r>
              <a:rPr lang="vi-VN" altLang="en-VN" dirty="0"/>
              <a:t> </a:t>
            </a:r>
            <a:r>
              <a:rPr lang="vi-VN" altLang="en-VN" dirty="0" err="1"/>
              <a:t>thống</a:t>
            </a:r>
            <a:r>
              <a:rPr lang="vi-VN" altLang="en-VN" dirty="0"/>
              <a:t> </a:t>
            </a:r>
            <a:r>
              <a:rPr lang="vi-VN" altLang="en-VN" dirty="0" err="1"/>
              <a:t>quản</a:t>
            </a:r>
            <a:r>
              <a:rPr lang="vi-VN" altLang="en-VN" dirty="0"/>
              <a:t> </a:t>
            </a:r>
            <a:r>
              <a:rPr lang="vi-VN" altLang="en-VN" dirty="0" err="1"/>
              <a:t>lý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0" indent="0">
              <a:buNone/>
            </a:pP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93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B7B4-6075-4294-80E5-CEBB90A0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4.2. </a:t>
            </a:r>
            <a:r>
              <a:rPr lang="vi-VN" dirty="0" err="1"/>
              <a:t>Tám</a:t>
            </a:r>
            <a:r>
              <a:rPr lang="vi-VN" dirty="0"/>
              <a:t> "Nguyên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55D8-3D9C-46A5-BE14-987DDB7A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ISO 9000 quy </a:t>
            </a:r>
            <a:r>
              <a:rPr lang="vi-VN" dirty="0" err="1"/>
              <a:t>định</a:t>
            </a:r>
            <a:r>
              <a:rPr lang="vi-VN" dirty="0"/>
              <a:t> 8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sau đây:</a:t>
            </a:r>
          </a:p>
          <a:p>
            <a:pPr lvl="1"/>
            <a:r>
              <a:rPr lang="en-US" dirty="0"/>
              <a:t>1.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: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 </a:t>
            </a:r>
          </a:p>
          <a:p>
            <a:pPr lvl="1"/>
            <a:r>
              <a:rPr lang="en-US" dirty="0"/>
              <a:t>2.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8A58-ADC2-46DD-B58F-22A9E8CF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21124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559A-3F53-4C9F-B02A-08FB5377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4.2. Eight “Quality Management Principles”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8FBD-FF9C-47E2-A64F-9B75F97F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600" dirty="0"/>
              <a:t>3. </a:t>
            </a:r>
            <a:r>
              <a:rPr lang="vi-VN" sz="2600" dirty="0" err="1"/>
              <a:t>Sự</a:t>
            </a:r>
            <a:r>
              <a:rPr lang="vi-VN" sz="2600" dirty="0"/>
              <a:t> tham gia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mọi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: </a:t>
            </a:r>
            <a:r>
              <a:rPr lang="vi-VN" sz="2600" dirty="0" err="1"/>
              <a:t>Tất</a:t>
            </a:r>
            <a:r>
              <a:rPr lang="vi-VN" sz="2600" dirty="0"/>
              <a:t> </a:t>
            </a:r>
            <a:r>
              <a:rPr lang="vi-VN" sz="2600" dirty="0" err="1"/>
              <a:t>cả</a:t>
            </a:r>
            <a:r>
              <a:rPr lang="vi-VN" sz="2600" dirty="0"/>
              <a:t> </a:t>
            </a:r>
            <a:r>
              <a:rPr lang="vi-VN" sz="2600" dirty="0" err="1"/>
              <a:t>mọi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, </a:t>
            </a:r>
            <a:r>
              <a:rPr lang="vi-VN" sz="2600" dirty="0" err="1"/>
              <a:t>chẳng</a:t>
            </a:r>
            <a:r>
              <a:rPr lang="vi-VN" sz="2600" dirty="0"/>
              <a:t> </a:t>
            </a:r>
            <a:r>
              <a:rPr lang="vi-VN" sz="2600" dirty="0" err="1"/>
              <a:t>hạn</a:t>
            </a:r>
            <a:r>
              <a:rPr lang="vi-VN" sz="2600" dirty="0"/>
              <a:t> như </a:t>
            </a:r>
            <a:r>
              <a:rPr lang="vi-VN" sz="2600" dirty="0" err="1"/>
              <a:t>bộ</a:t>
            </a:r>
            <a:r>
              <a:rPr lang="vi-VN" sz="2600" dirty="0"/>
              <a:t> </a:t>
            </a:r>
            <a:r>
              <a:rPr lang="vi-VN" sz="2600" dirty="0" err="1"/>
              <a:t>phận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, </a:t>
            </a:r>
            <a:r>
              <a:rPr lang="vi-VN" sz="2600" dirty="0" err="1"/>
              <a:t>lập</a:t>
            </a:r>
            <a:r>
              <a:rPr lang="vi-VN" sz="2600" dirty="0"/>
              <a:t> </a:t>
            </a:r>
            <a:r>
              <a:rPr lang="vi-VN" sz="2600" dirty="0" err="1"/>
              <a:t>kế</a:t>
            </a:r>
            <a:r>
              <a:rPr lang="vi-VN" sz="2600" dirty="0"/>
              <a:t> </a:t>
            </a:r>
            <a:r>
              <a:rPr lang="vi-VN" sz="2600" dirty="0" err="1"/>
              <a:t>hoạch</a:t>
            </a:r>
            <a:r>
              <a:rPr lang="vi-VN" sz="2600" dirty="0"/>
              <a:t>, </a:t>
            </a:r>
            <a:r>
              <a:rPr lang="vi-VN" sz="2600" dirty="0" err="1"/>
              <a:t>bán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cần</a:t>
            </a:r>
            <a:r>
              <a:rPr lang="vi-VN" sz="2600" dirty="0"/>
              <a:t> </a:t>
            </a:r>
            <a:r>
              <a:rPr lang="vi-VN" sz="2600" dirty="0" err="1"/>
              <a:t>được</a:t>
            </a:r>
            <a:r>
              <a:rPr lang="vi-VN" sz="2600" dirty="0"/>
              <a:t> tham gia </a:t>
            </a:r>
            <a:r>
              <a:rPr lang="vi-VN" sz="2600" dirty="0" err="1"/>
              <a:t>đầy</a:t>
            </a:r>
            <a:r>
              <a:rPr lang="vi-VN" sz="2600" dirty="0"/>
              <a:t> </a:t>
            </a:r>
            <a:r>
              <a:rPr lang="vi-VN" sz="2600" dirty="0" err="1"/>
              <a:t>đủ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có</a:t>
            </a:r>
            <a:r>
              <a:rPr lang="vi-VN" sz="2600" dirty="0"/>
              <a:t> </a:t>
            </a:r>
            <a:r>
              <a:rPr lang="vi-VN" sz="2600" dirty="0" err="1"/>
              <a:t>động</a:t>
            </a:r>
            <a:r>
              <a:rPr lang="vi-VN" sz="2600" dirty="0"/>
              <a:t> </a:t>
            </a:r>
            <a:r>
              <a:rPr lang="vi-VN" sz="2600" dirty="0" err="1"/>
              <a:t>lực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thực</a:t>
            </a:r>
            <a:r>
              <a:rPr lang="vi-VN" sz="2600" dirty="0"/>
              <a:t> </a:t>
            </a:r>
            <a:r>
              <a:rPr lang="vi-VN" sz="2600" dirty="0" err="1"/>
              <a:t>hiện</a:t>
            </a:r>
            <a:r>
              <a:rPr lang="vi-VN" sz="2600" dirty="0"/>
              <a:t>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tiêu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tổ</a:t>
            </a:r>
            <a:r>
              <a:rPr lang="vi-VN" sz="2600" dirty="0"/>
              <a:t> </a:t>
            </a:r>
            <a:r>
              <a:rPr lang="vi-VN" sz="2600" dirty="0" err="1"/>
              <a:t>chức</a:t>
            </a:r>
            <a:r>
              <a:rPr lang="vi-VN" sz="2600" dirty="0"/>
              <a:t>.</a:t>
            </a:r>
          </a:p>
          <a:p>
            <a:pPr lvl="1"/>
            <a:r>
              <a:rPr lang="en-US" sz="2600" dirty="0"/>
              <a:t>4. </a:t>
            </a:r>
            <a:r>
              <a:rPr lang="vi-VN" sz="2600" dirty="0" err="1"/>
              <a:t>Cách</a:t>
            </a:r>
            <a:r>
              <a:rPr lang="vi-VN" sz="2600" dirty="0"/>
              <a:t> </a:t>
            </a:r>
            <a:r>
              <a:rPr lang="vi-VN" sz="2600" dirty="0" err="1"/>
              <a:t>tiếp</a:t>
            </a:r>
            <a:r>
              <a:rPr lang="vi-VN" sz="2600" dirty="0"/>
              <a:t> </a:t>
            </a:r>
            <a:r>
              <a:rPr lang="vi-VN" sz="2600" dirty="0" err="1"/>
              <a:t>cận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: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hoạt</a:t>
            </a:r>
            <a:r>
              <a:rPr lang="vi-VN" sz="2600" dirty="0"/>
              <a:t> </a:t>
            </a:r>
            <a:r>
              <a:rPr lang="vi-VN" sz="2600" dirty="0" err="1"/>
              <a:t>động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nguồn</a:t>
            </a:r>
            <a:r>
              <a:rPr lang="vi-VN" sz="2600" dirty="0"/>
              <a:t> </a:t>
            </a:r>
            <a:r>
              <a:rPr lang="vi-VN" sz="2600" dirty="0" err="1"/>
              <a:t>lực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nên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thiết</a:t>
            </a:r>
            <a:r>
              <a:rPr lang="vi-VN" sz="2600" dirty="0"/>
              <a:t> </a:t>
            </a:r>
            <a:r>
              <a:rPr lang="vi-VN" sz="2600" dirty="0" err="1"/>
              <a:t>lập</a:t>
            </a:r>
            <a:r>
              <a:rPr lang="vi-VN" sz="2600" dirty="0"/>
              <a:t> như </a:t>
            </a:r>
            <a:r>
              <a:rPr lang="vi-VN" sz="2600" dirty="0" err="1"/>
              <a:t>một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.</a:t>
            </a:r>
          </a:p>
          <a:p>
            <a:pPr lvl="1"/>
            <a:r>
              <a:rPr lang="en-US" sz="2600" dirty="0"/>
              <a:t>5. </a:t>
            </a:r>
            <a:r>
              <a:rPr lang="vi-VN" sz="2600" dirty="0" err="1"/>
              <a:t>Cách</a:t>
            </a:r>
            <a:r>
              <a:rPr lang="vi-VN" sz="2600" dirty="0"/>
              <a:t> </a:t>
            </a:r>
            <a:r>
              <a:rPr lang="vi-VN" sz="2600" dirty="0" err="1"/>
              <a:t>tiếp</a:t>
            </a:r>
            <a:r>
              <a:rPr lang="vi-VN" sz="2600" dirty="0"/>
              <a:t> </a:t>
            </a:r>
            <a:r>
              <a:rPr lang="vi-VN" sz="2600" dirty="0" err="1"/>
              <a:t>cận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: </a:t>
            </a:r>
            <a:r>
              <a:rPr lang="vi-VN" sz="2600" dirty="0" err="1"/>
              <a:t>Các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 liên quan nên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tích</a:t>
            </a:r>
            <a:r>
              <a:rPr lang="vi-VN" sz="2600" dirty="0"/>
              <a:t> </a:t>
            </a:r>
            <a:r>
              <a:rPr lang="vi-VN" sz="2600" dirty="0" err="1"/>
              <a:t>hợp</a:t>
            </a:r>
            <a:r>
              <a:rPr lang="vi-VN" sz="2600" dirty="0"/>
              <a:t> như </a:t>
            </a:r>
            <a:r>
              <a:rPr lang="vi-VN" sz="2600" dirty="0" err="1"/>
              <a:t>một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hiệu</a:t>
            </a:r>
            <a:r>
              <a:rPr lang="vi-VN" sz="2600" dirty="0"/>
              <a:t> </a:t>
            </a:r>
            <a:r>
              <a:rPr lang="vi-VN" sz="2600" dirty="0" err="1"/>
              <a:t>quả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thực</a:t>
            </a:r>
            <a:r>
              <a:rPr lang="vi-VN" sz="2600" dirty="0"/>
              <a:t> </a:t>
            </a:r>
            <a:r>
              <a:rPr lang="vi-VN" sz="2600" dirty="0" err="1"/>
              <a:t>hiện</a:t>
            </a:r>
            <a:r>
              <a:rPr lang="vi-VN" sz="2600" dirty="0"/>
              <a:t>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tiêu </a:t>
            </a:r>
            <a:r>
              <a:rPr lang="vi-VN" sz="2600" dirty="0" err="1"/>
              <a:t>tổ</a:t>
            </a:r>
            <a:r>
              <a:rPr lang="vi-VN" sz="2600" dirty="0"/>
              <a:t> </a:t>
            </a:r>
            <a:r>
              <a:rPr lang="vi-VN" sz="2600" dirty="0" err="1"/>
              <a:t>chức</a:t>
            </a:r>
            <a:r>
              <a:rPr lang="vi-VN" sz="2600" dirty="0"/>
              <a:t> (do </a:t>
            </a:r>
            <a:r>
              <a:rPr lang="vi-VN" sz="2600" dirty="0" err="1"/>
              <a:t>đó</a:t>
            </a:r>
            <a:r>
              <a:rPr lang="vi-VN" sz="2600" dirty="0"/>
              <a:t>,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gọi</a:t>
            </a:r>
            <a:r>
              <a:rPr lang="vi-VN" sz="2600" dirty="0"/>
              <a:t> </a:t>
            </a:r>
            <a:r>
              <a:rPr lang="vi-VN" sz="2600" dirty="0" err="1"/>
              <a:t>là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DFAB-CCB4-4AB0-BC8F-1D03090C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7569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761A-0701-4C3B-A68B-FBF8523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4.2. Eight “Quality Management Principles”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E01D-51C1-487B-82FD-DAC6E1E7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, không nên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chu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nên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: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đi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cao hơn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6A30-1211-455D-B117-6CBD8DE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22950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CEB2-B2F8-4631-8980-BB910A8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84315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4.3. Application to Software Development Project</a:t>
            </a:r>
            <a:br>
              <a:rPr lang="en-US" altLang="ja-JP" sz="3200" dirty="0">
                <a:ea typeface="+mj-ea"/>
                <a:cs typeface="+mj-cs"/>
              </a:rPr>
            </a:br>
            <a:r>
              <a:rPr lang="en-US" altLang="ja-JP" sz="3200" dirty="0">
                <a:ea typeface="+mj-ea"/>
                <a:cs typeface="+mj-cs"/>
              </a:rPr>
              <a:t>-User Needs and Requirements-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D40A-09F9-4ED2-9E7C-7735B60A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197673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"</a:t>
            </a:r>
            <a:r>
              <a:rPr lang="vi-VN" dirty="0" err="1"/>
              <a:t>hiểu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phấn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mong </a:t>
            </a:r>
            <a:r>
              <a:rPr lang="vi-VN" dirty="0" err="1"/>
              <a:t>đợi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ECBF6-859E-4D00-BD09-DCA03B8F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200811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2AD5-B0E5-4A40-BFEF-E947692C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600" dirty="0"/>
              <a:t>4.3. </a:t>
            </a:r>
            <a:r>
              <a:rPr lang="vi-VN" sz="2600" dirty="0" err="1"/>
              <a:t>Ứng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</a:t>
            </a:r>
            <a:r>
              <a:rPr lang="vi-VN" sz="2600" dirty="0" err="1"/>
              <a:t>vào</a:t>
            </a:r>
            <a:r>
              <a:rPr lang="vi-VN" sz="2600" dirty="0"/>
              <a:t> </a:t>
            </a:r>
            <a:r>
              <a:rPr lang="vi-VN" sz="2600" dirty="0" err="1"/>
              <a:t>dự</a:t>
            </a:r>
            <a:r>
              <a:rPr lang="vi-VN" sz="2600" dirty="0"/>
              <a:t> </a:t>
            </a:r>
            <a:r>
              <a:rPr lang="vi-VN" sz="2600" dirty="0" err="1"/>
              <a:t>án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phần</a:t>
            </a:r>
            <a:r>
              <a:rPr lang="vi-VN" sz="2600" dirty="0"/>
              <a:t> </a:t>
            </a:r>
            <a:r>
              <a:rPr lang="vi-VN" sz="2600" dirty="0" err="1"/>
              <a:t>mềm</a:t>
            </a:r>
            <a:br>
              <a:rPr lang="vi-VN" sz="2600" dirty="0"/>
            </a:br>
            <a:r>
              <a:rPr lang="vi-VN" sz="2600" dirty="0"/>
              <a:t>-Nhu </a:t>
            </a:r>
            <a:r>
              <a:rPr lang="vi-VN" sz="2600" dirty="0" err="1"/>
              <a:t>cầu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yêu </a:t>
            </a:r>
            <a:r>
              <a:rPr lang="vi-VN" sz="2600" dirty="0" err="1"/>
              <a:t>cầu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 </a:t>
            </a:r>
            <a:r>
              <a:rPr lang="vi-VN" sz="2600" dirty="0" err="1"/>
              <a:t>dùng</a:t>
            </a:r>
            <a:r>
              <a:rPr lang="vi-VN" sz="2600" dirty="0"/>
              <a:t> (2)-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8847-7F5A-4D0E-833A-D83D981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495967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bên liên quan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 </a:t>
            </a:r>
            <a:endParaRPr lang="en-US" dirty="0"/>
          </a:p>
          <a:p>
            <a:pPr marL="57785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vi-VN" sz="2800" dirty="0"/>
              <a:t> </a:t>
            </a:r>
            <a:r>
              <a:rPr lang="vi-VN" sz="2800" dirty="0" err="1"/>
              <a:t>dựa</a:t>
            </a:r>
            <a:r>
              <a:rPr lang="vi-VN" sz="2800" dirty="0"/>
              <a:t> trên </a:t>
            </a:r>
            <a:r>
              <a:rPr lang="vi-VN" sz="2800" dirty="0" err="1"/>
              <a:t>sự</a:t>
            </a:r>
            <a:r>
              <a:rPr lang="vi-VN" sz="2800" dirty="0"/>
              <a:t> </a:t>
            </a:r>
            <a:r>
              <a:rPr lang="vi-VN" sz="2800" dirty="0" err="1"/>
              <a:t>hiểu</a:t>
            </a:r>
            <a:r>
              <a:rPr lang="vi-VN" sz="2800" dirty="0"/>
              <a:t> </a:t>
            </a:r>
            <a:r>
              <a:rPr lang="vi-VN" sz="2800" dirty="0" err="1"/>
              <a:t>biết</a:t>
            </a:r>
            <a:r>
              <a:rPr lang="vi-VN" sz="2800" dirty="0"/>
              <a:t> </a:t>
            </a:r>
            <a:r>
              <a:rPr lang="vi-VN" sz="2800" dirty="0" err="1"/>
              <a:t>về</a:t>
            </a:r>
            <a:r>
              <a:rPr lang="vi-VN" sz="2800" dirty="0"/>
              <a:t> nhu </a:t>
            </a:r>
            <a:r>
              <a:rPr lang="vi-VN" sz="2800" dirty="0" err="1"/>
              <a:t>cầu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	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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B90E3-E12A-4EDB-B42B-04D7617F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24046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C57A-BF81-4410-B579-EFAA93C0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33193"/>
          </a:xfrm>
        </p:spPr>
        <p:txBody>
          <a:bodyPr>
            <a:normAutofit/>
          </a:bodyPr>
          <a:lstStyle/>
          <a:p>
            <a:r>
              <a:rPr lang="en-US" dirty="0"/>
              <a:t>4.3.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-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5EE-452B-4002-9B39-CCCE1C2B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007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Trong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quy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. </a:t>
            </a:r>
          </a:p>
          <a:p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trong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sau đây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/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và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, </a:t>
            </a:r>
          </a:p>
          <a:p>
            <a:pPr lvl="1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thành</a:t>
            </a:r>
            <a:r>
              <a:rPr lang="vi-VN" dirty="0"/>
              <a:t> viên, môi </a:t>
            </a:r>
            <a:r>
              <a:rPr lang="vi-VN" dirty="0" err="1"/>
              <a:t>trường</a:t>
            </a:r>
            <a:r>
              <a:rPr lang="vi-VN" dirty="0"/>
              <a:t>,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D432-5F50-4545-8E45-0EDB6700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05096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FA72-167E-4D47-A0BF-186CA3BE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-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-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8EF4-14C3-44C7-AD41-A0A24C4E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654873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sau đây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.</a:t>
            </a:r>
          </a:p>
          <a:p>
            <a:pPr lvl="1"/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bên </a:t>
            </a:r>
            <a:r>
              <a:rPr lang="vi-VN" sz="2400" dirty="0" err="1"/>
              <a:t>nhà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như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bán</a:t>
            </a:r>
            <a:r>
              <a:rPr lang="vi-VN" sz="2400" dirty="0"/>
              <a:t>,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kiểm</a:t>
            </a:r>
            <a:r>
              <a:rPr lang="vi-VN" sz="2400" dirty="0"/>
              <a:t> tra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bên </a:t>
            </a:r>
            <a:r>
              <a:rPr lang="vi-VN" sz="2400" dirty="0" err="1"/>
              <a:t>phía</a:t>
            </a:r>
            <a:r>
              <a:rPr lang="vi-VN" sz="2400" dirty="0"/>
              <a:t>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hàng</a:t>
            </a:r>
            <a:r>
              <a:rPr lang="vi-VN" sz="2400" dirty="0"/>
              <a:t>.</a:t>
            </a:r>
          </a:p>
          <a:p>
            <a:pPr lvl="1"/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cải</a:t>
            </a:r>
            <a:r>
              <a:rPr lang="vi-VN" sz="2400" dirty="0"/>
              <a:t> </a:t>
            </a:r>
            <a:r>
              <a:rPr lang="vi-VN" sz="2400" dirty="0" err="1"/>
              <a:t>tiến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, trong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bên liên quan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nỗ</a:t>
            </a:r>
            <a:r>
              <a:rPr lang="vi-VN" sz="2400" dirty="0"/>
              <a:t> </a:t>
            </a:r>
            <a:r>
              <a:rPr lang="vi-VN" sz="2400" dirty="0" err="1"/>
              <a:t>lực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chu </a:t>
            </a:r>
            <a:r>
              <a:rPr lang="vi-VN" sz="2400" dirty="0" err="1"/>
              <a:t>kỳ</a:t>
            </a:r>
            <a:r>
              <a:rPr lang="vi-VN" sz="2400" dirty="0"/>
              <a:t> </a:t>
            </a:r>
            <a:r>
              <a:rPr lang="vi-VN" sz="2400" dirty="0" err="1"/>
              <a:t>Plan</a:t>
            </a:r>
            <a:r>
              <a:rPr lang="vi-VN" sz="2400" dirty="0"/>
              <a:t>-Do-</a:t>
            </a:r>
            <a:r>
              <a:rPr lang="vi-VN" sz="2400" dirty="0" err="1"/>
              <a:t>Check</a:t>
            </a:r>
            <a:r>
              <a:rPr lang="vi-VN" sz="2400" dirty="0"/>
              <a:t>-</a:t>
            </a:r>
            <a:r>
              <a:rPr lang="vi-VN" sz="2400" dirty="0" err="1"/>
              <a:t>Action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7D40-C82B-487F-8638-44A10F0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150618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40B4-61CC-487F-BA42-01ADED74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04594"/>
          </a:xfrm>
        </p:spPr>
        <p:txBody>
          <a:bodyPr>
            <a:normAutofit fontScale="90000"/>
          </a:bodyPr>
          <a:lstStyle/>
          <a:p>
            <a:r>
              <a:rPr lang="vi-VN" dirty="0"/>
              <a:t>4.3.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en-US" dirty="0"/>
              <a:t> </a:t>
            </a:r>
            <a:r>
              <a:rPr lang="vi-VN" dirty="0"/>
              <a:t>-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E867-45BD-4A3C-B49F-A7149652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654873"/>
          </a:xfrm>
        </p:spPr>
        <p:txBody>
          <a:bodyPr>
            <a:normAutofit/>
          </a:bodyPr>
          <a:lstStyle/>
          <a:p>
            <a:r>
              <a:rPr lang="vi-VN" dirty="0"/>
              <a:t>Trong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như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. </a:t>
            </a:r>
          </a:p>
          <a:p>
            <a:pPr lvl="1"/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giao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743D-1D22-4EBF-8534-2AF68E7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71961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2049-5387-4B0C-9B49-4CE652BB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256993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4.4. Implementation Approach to Quality Management System -Quality Manual: a Document for specifying QMS-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B6C4-187C-41DD-8B67-0FCF961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26273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QMS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ghi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"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". </a:t>
            </a:r>
          </a:p>
          <a:p>
            <a:r>
              <a:rPr lang="vi-VN" dirty="0"/>
              <a:t>Trong "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",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tranh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: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ban /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trong QMS?</a:t>
            </a:r>
          </a:p>
          <a:p>
            <a:pPr lvl="1"/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: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nên tuyên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ở đây </a:t>
            </a:r>
            <a:r>
              <a:rPr lang="vi-VN" dirty="0" err="1"/>
              <a:t>và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bên liên quan</a:t>
            </a:r>
          </a:p>
          <a:p>
            <a:pPr lvl="1"/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lvl="1"/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tương quan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</a:t>
            </a:r>
          </a:p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D71F-BCE7-4173-824B-474620E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38783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653A-4620-4F30-ABB0-C60A1AAA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33193"/>
          </a:xfrm>
        </p:spPr>
        <p:txBody>
          <a:bodyPr>
            <a:normAutofit fontScale="90000"/>
          </a:bodyPr>
          <a:lstStyle/>
          <a:p>
            <a:r>
              <a:rPr lang="vi-VN" dirty="0"/>
              <a:t>4.4.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-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7182-40C3-46B8-823B-0154B383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26273"/>
          </a:xfrm>
        </p:spPr>
        <p:txBody>
          <a:bodyPr>
            <a:normAutofit fontScale="85000" lnSpcReduction="2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như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/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/xem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/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khắc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ngừa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hồ</a:t>
            </a:r>
            <a:r>
              <a:rPr lang="vi-VN" dirty="0"/>
              <a:t> sơ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không tuân </a:t>
            </a:r>
            <a:r>
              <a:rPr lang="vi-VN" dirty="0" err="1"/>
              <a:t>thủ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nhân.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2CAF-782E-4F2A-AF2C-323B1B8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86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u="sng" dirty="0" err="1"/>
              <a:t>Chất</a:t>
            </a:r>
            <a:r>
              <a:rPr lang="vi-VN" altLang="en-VN" u="sng" dirty="0"/>
              <a:t> </a:t>
            </a:r>
            <a:r>
              <a:rPr lang="vi-VN" altLang="en-VN" u="sng" dirty="0" err="1"/>
              <a:t>lượng</a:t>
            </a:r>
            <a:r>
              <a:rPr lang="vi-VN" altLang="en-VN" u="sng" dirty="0"/>
              <a:t> </a:t>
            </a:r>
            <a:r>
              <a:rPr lang="vi-VN" altLang="en-VN" u="sng" dirty="0" err="1"/>
              <a:t>sản</a:t>
            </a:r>
            <a:r>
              <a:rPr lang="vi-VN" altLang="en-VN" u="sng" dirty="0"/>
              <a:t> </a:t>
            </a:r>
            <a:r>
              <a:rPr lang="vi-VN" altLang="en-VN" u="sng" dirty="0" err="1"/>
              <a:t>phẩm</a:t>
            </a:r>
            <a:r>
              <a:rPr lang="vi-VN" altLang="en-VN" u="sng" dirty="0"/>
              <a:t> </a:t>
            </a:r>
            <a:r>
              <a:rPr lang="vi-VN" altLang="en-VN" u="sng" dirty="0" err="1"/>
              <a:t>phần</a:t>
            </a:r>
            <a:r>
              <a:rPr lang="vi-VN" altLang="en-VN" u="sng" dirty="0"/>
              <a:t> </a:t>
            </a:r>
            <a:r>
              <a:rPr lang="vi-VN" altLang="en-VN" u="sng" dirty="0" err="1"/>
              <a:t>mềm</a:t>
            </a:r>
            <a:r>
              <a:rPr lang="vi-VN" altLang="en-VN" u="sng" dirty="0"/>
              <a:t> </a:t>
            </a:r>
            <a:r>
              <a:rPr lang="vi-VN" altLang="en-VN" u="sng" dirty="0" err="1"/>
              <a:t>là</a:t>
            </a:r>
            <a:r>
              <a:rPr lang="vi-VN" altLang="en-VN" u="sng" dirty="0"/>
              <a:t> </a:t>
            </a:r>
            <a:r>
              <a:rPr lang="vi-VN" altLang="en-VN" u="sng" dirty="0" err="1"/>
              <a:t>gì</a:t>
            </a:r>
            <a:endParaRPr lang="vi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Mô </a:t>
            </a:r>
            <a:r>
              <a:rPr lang="vi-VN" altLang="en-VN" dirty="0" err="1"/>
              <a:t>hình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r>
              <a:rPr lang="vi-VN" altLang="en-VN" dirty="0"/>
              <a:t> </a:t>
            </a:r>
            <a:r>
              <a:rPr lang="vi-VN" altLang="en-VN" dirty="0" err="1"/>
              <a:t>phần</a:t>
            </a:r>
            <a:r>
              <a:rPr lang="vi-VN" altLang="en-VN" dirty="0"/>
              <a:t> </a:t>
            </a:r>
            <a:r>
              <a:rPr lang="vi-VN" altLang="en-VN" dirty="0" err="1"/>
              <a:t>mềm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Quy </a:t>
            </a:r>
            <a:r>
              <a:rPr lang="vi-VN" altLang="en-VN" dirty="0" err="1"/>
              <a:t>trình</a:t>
            </a:r>
            <a:r>
              <a:rPr lang="vi-VN" altLang="en-VN" dirty="0"/>
              <a:t> </a:t>
            </a:r>
            <a:r>
              <a:rPr lang="vi-VN" altLang="en-VN" dirty="0" err="1"/>
              <a:t>đánh</a:t>
            </a:r>
            <a:r>
              <a:rPr lang="vi-VN" altLang="en-VN" dirty="0"/>
              <a:t> </a:t>
            </a:r>
            <a:r>
              <a:rPr lang="vi-VN" altLang="en-VN" dirty="0" err="1"/>
              <a:t>giá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 err="1"/>
              <a:t>Hệ</a:t>
            </a:r>
            <a:r>
              <a:rPr lang="vi-VN" altLang="en-VN" dirty="0"/>
              <a:t> </a:t>
            </a:r>
            <a:r>
              <a:rPr lang="vi-VN" altLang="en-VN" dirty="0" err="1"/>
              <a:t>thống</a:t>
            </a:r>
            <a:r>
              <a:rPr lang="vi-VN" altLang="en-VN" dirty="0"/>
              <a:t> </a:t>
            </a:r>
            <a:r>
              <a:rPr lang="vi-VN" altLang="en-VN" dirty="0" err="1"/>
              <a:t>quản</a:t>
            </a:r>
            <a:r>
              <a:rPr lang="vi-VN" altLang="en-VN" dirty="0"/>
              <a:t> </a:t>
            </a:r>
            <a:r>
              <a:rPr lang="vi-VN" altLang="en-VN" dirty="0" err="1"/>
              <a:t>lý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0" indent="0">
              <a:buNone/>
            </a:pP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34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9BA-FAB5-405E-8353-56730ABB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485593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4.4. Implementation Approach to Quality Management System</a:t>
            </a:r>
            <a:br>
              <a:rPr lang="en-US" altLang="ja-JP" sz="3200" dirty="0">
                <a:ea typeface="+mj-ea"/>
                <a:cs typeface="+mj-cs"/>
              </a:rPr>
            </a:br>
            <a:r>
              <a:rPr lang="en-US" altLang="ja-JP" sz="3200" dirty="0">
                <a:ea typeface="+mj-ea"/>
                <a:cs typeface="+mj-cs"/>
              </a:rPr>
              <a:t>- Documentations and their Development &amp; Change Control-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DDEB-99F0-4E79-B5A2-BDC10DF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>
            <a:normAutofit fontScale="92500"/>
          </a:bodyPr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 </a:t>
            </a:r>
          </a:p>
          <a:p>
            <a:pPr lvl="1"/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177A-FE4E-40F5-BCBE-1C5C87F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21414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B43A-8D8F-48B7-A7EF-75767D0B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637993"/>
          </a:xfrm>
        </p:spPr>
        <p:txBody>
          <a:bodyPr>
            <a:normAutofit fontScale="90000"/>
          </a:bodyPr>
          <a:lstStyle/>
          <a:p>
            <a:r>
              <a:rPr lang="vi-VN" dirty="0"/>
              <a:t>4.4.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br>
              <a:rPr lang="vi-VN" dirty="0"/>
            </a:br>
            <a:r>
              <a:rPr lang="vi-VN" dirty="0"/>
              <a:t>-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&amp;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(2)-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9237-3EC1-4161-B9C1-D7A2F74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Verdana" panose="020B0604030504040204" pitchFamily="34" charset="0"/>
                <a:cs typeface="Arial" panose="020B0604020202020204" pitchFamily="34" charset="0"/>
              </a:rPr>
              <a:t>Change control procedure, how to change each document when change requests are coming, should be established</a:t>
            </a:r>
          </a:p>
          <a:p>
            <a:pPr eaLnBrk="1" hangingPunct="1"/>
            <a:r>
              <a:rPr lang="en-US" altLang="ja-JP" sz="2800" dirty="0">
                <a:latin typeface="Verdana" panose="020B0604030504040204" pitchFamily="34" charset="0"/>
                <a:cs typeface="Arial" panose="020B0604020202020204" pitchFamily="34" charset="0"/>
              </a:rPr>
              <a:t>Principles of the procedure are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After the approve, changes are carried out.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Evaluate extent of the impact, and confirm them by testing or review.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Notify the related stakeholders.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9F13-7035-446F-AD11-AF48CAC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600606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D6D-34B7-48BB-B8AF-B34D9949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2547"/>
            <a:ext cx="7886700" cy="737960"/>
          </a:xfrm>
        </p:spPr>
        <p:txBody>
          <a:bodyPr>
            <a:normAutofit fontScale="90000"/>
          </a:bodyPr>
          <a:lstStyle/>
          <a:p>
            <a:r>
              <a:rPr lang="en-US" altLang="ja-JP" sz="3600" dirty="0">
                <a:ea typeface="+mj-ea"/>
                <a:cs typeface="+mj-cs"/>
              </a:rPr>
              <a:t>4.5. </a:t>
            </a:r>
            <a:r>
              <a:rPr lang="en-US" altLang="ja-JP" sz="3600" dirty="0" err="1">
                <a:ea typeface="+mj-ea"/>
                <a:cs typeface="+mj-cs"/>
              </a:rPr>
              <a:t>Tóm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tắt</a:t>
            </a:r>
            <a:br>
              <a:rPr lang="en-US" altLang="ja-JP" sz="3600" dirty="0">
                <a:ea typeface="+mj-ea"/>
                <a:cs typeface="+mj-cs"/>
              </a:rPr>
            </a:br>
            <a:r>
              <a:rPr lang="en-US" altLang="ja-JP" sz="3600" dirty="0">
                <a:ea typeface="+mj-ea"/>
                <a:cs typeface="+mj-cs"/>
              </a:rPr>
              <a:t>- </a:t>
            </a:r>
            <a:r>
              <a:rPr lang="en-US" altLang="ja-JP" sz="3600" dirty="0" err="1">
                <a:ea typeface="+mj-ea"/>
                <a:cs typeface="+mj-cs"/>
              </a:rPr>
              <a:t>Chúng</a:t>
            </a:r>
            <a:r>
              <a:rPr lang="en-US" altLang="ja-JP" sz="3600" dirty="0">
                <a:ea typeface="+mj-ea"/>
                <a:cs typeface="+mj-cs"/>
              </a:rPr>
              <a:t> ta </a:t>
            </a:r>
            <a:r>
              <a:rPr lang="en-US" altLang="ja-JP" sz="3600" dirty="0" err="1">
                <a:ea typeface="+mj-ea"/>
                <a:cs typeface="+mj-cs"/>
              </a:rPr>
              <a:t>có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thể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làm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gì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bằng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cách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sử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dụng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các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tiêu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chuẩn</a:t>
            </a:r>
            <a:r>
              <a:rPr lang="en-US" altLang="ja-JP" sz="3600" dirty="0">
                <a:ea typeface="+mj-ea"/>
                <a:cs typeface="+mj-cs"/>
              </a:rPr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54EC-CB2A-4294-B81B-2BA06C5C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Trong "ISO9001: 2008",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.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iso</a:t>
            </a:r>
            <a:r>
              <a:rPr lang="vi-VN" dirty="0"/>
              <a:t> 9000 </a:t>
            </a:r>
            <a:r>
              <a:rPr lang="vi-VN" dirty="0" err="1"/>
              <a:t>series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công ty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nâng </a:t>
            </a:r>
            <a:r>
              <a:rPr lang="vi-VN" dirty="0" err="1"/>
              <a:t>cấp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 </a:t>
            </a:r>
          </a:p>
          <a:p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tin </a:t>
            </a:r>
            <a:r>
              <a:rPr lang="vi-VN" dirty="0" err="1"/>
              <a:t>tưởng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53EB-8907-42AB-B1EB-621F172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41008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C195-8A5E-410C-B0EF-E176066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ISO9001-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48A7-DD91-4EA5-924F-D317A23C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ISO 9001: 2008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 </a:t>
            </a:r>
          </a:p>
          <a:p>
            <a:endParaRPr lang="vi-VN" dirty="0"/>
          </a:p>
          <a:p>
            <a:r>
              <a:rPr lang="vi-VN" dirty="0"/>
              <a:t>"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ISO 9001:2008 cho </a:t>
            </a:r>
            <a:r>
              <a:rPr lang="vi-VN" dirty="0" err="1"/>
              <a:t>thấy</a:t>
            </a:r>
            <a:r>
              <a:rPr lang="vi-VN" dirty="0"/>
              <a:t>;</a:t>
            </a:r>
          </a:p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ISO 9001: 2008".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5B45C-D2D4-4504-AC87-A86079CE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430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DF08-44D5-4632-B030-1714B5F1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2DBD-594B-4117-88AF-319F154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những</a:t>
            </a:r>
            <a:r>
              <a:rPr lang="vi-VN" dirty="0"/>
              <a:t> năm 1970,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.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Boehm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mang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ngoặt</a:t>
            </a:r>
            <a:r>
              <a:rPr lang="vi-VN" dirty="0"/>
              <a:t>. </a:t>
            </a:r>
          </a:p>
          <a:p>
            <a:r>
              <a:rPr lang="vi-VN" dirty="0"/>
              <a:t>Trong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,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như ba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như </a:t>
            </a:r>
            <a:r>
              <a:rPr lang="vi-VN" dirty="0" err="1"/>
              <a:t>cấp</a:t>
            </a:r>
            <a:r>
              <a:rPr lang="vi-VN" dirty="0"/>
              <a:t> cao, trung </a:t>
            </a:r>
            <a:r>
              <a:rPr lang="vi-VN" dirty="0" err="1"/>
              <a:t>cấp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nguyên </a:t>
            </a:r>
            <a:r>
              <a:rPr lang="vi-VN" dirty="0" err="1"/>
              <a:t>thủy</a:t>
            </a:r>
            <a:r>
              <a:rPr lang="vi-VN" dirty="0"/>
              <a:t>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trung gian </a:t>
            </a:r>
            <a:r>
              <a:rPr lang="vi-VN" dirty="0" err="1"/>
              <a:t>đã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"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", "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",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", "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" </a:t>
            </a:r>
            <a:r>
              <a:rPr lang="vi-VN" dirty="0" err="1"/>
              <a:t>vv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nay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3AD9-7D3F-4BBF-BFC6-293F6A53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9244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88A4-E9B5-48DC-AD27-E95321A8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 dirty="0">
                <a:ea typeface="+mj-ea"/>
                <a:cs typeface="+mj-cs"/>
              </a:rPr>
              <a:t>Mô </a:t>
            </a:r>
            <a:r>
              <a:rPr lang="vi-VN" altLang="ja-JP" dirty="0" err="1">
                <a:ea typeface="+mj-ea"/>
                <a:cs typeface="+mj-cs"/>
              </a:rPr>
              <a:t>hình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chất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lượng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phần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5FB1-AAF1-48D2-9859-0B510020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ISO / IEC 9126 "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"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Boehm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năm 1991.</a:t>
            </a:r>
          </a:p>
          <a:p>
            <a:endParaRPr lang="vi-VN" dirty="0"/>
          </a:p>
          <a:p>
            <a:r>
              <a:rPr lang="vi-VN" dirty="0"/>
              <a:t>Trong chương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tổng</a:t>
            </a:r>
            <a:r>
              <a:rPr lang="vi-VN" dirty="0"/>
              <a:t> quan </a:t>
            </a:r>
            <a:r>
              <a:rPr lang="vi-VN" dirty="0" err="1"/>
              <a:t>về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"ISO / IEC 9126-1: 2001,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B52C-60B1-43AD-8256-A7E9F761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388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DDC9-AAEC-48ED-87A7-13C89E6A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9B22-4C38-4458-BE5C-71AFA2E1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pPr lvl="1"/>
            <a:r>
              <a:rPr lang="vi-VN" dirty="0"/>
              <a:t>".....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nêu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ngụ</a:t>
            </a:r>
            <a:r>
              <a:rPr lang="vi-VN" dirty="0"/>
              <a:t> ý" trong "ISO/IEC 9126-1:2001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theo ba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ai </a:t>
            </a:r>
            <a:r>
              <a:rPr lang="vi-VN" dirty="0" err="1"/>
              <a:t>và</a:t>
            </a:r>
            <a:r>
              <a:rPr lang="vi-VN" dirty="0"/>
              <a:t> khi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lang="vi-VN" dirty="0"/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sau khi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EF6E-6330-4C31-B67D-C0FCFA57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44524108"/>
      </p:ext>
    </p:extLst>
  </p:cSld>
  <p:clrMapOvr>
    <a:masterClrMapping/>
  </p:clrMapOvr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TotalTime>6099</TotalTime>
  <Words>8930</Words>
  <Application>Microsoft Office PowerPoint</Application>
  <PresentationFormat>On-screen Show (4:3)</PresentationFormat>
  <Paragraphs>543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Helvetica</vt:lpstr>
      <vt:lpstr>Linh AvantGarde</vt:lpstr>
      <vt:lpstr>Segoe UI</vt:lpstr>
      <vt:lpstr>Tahoma</vt:lpstr>
      <vt:lpstr>Times New Roman</vt:lpstr>
      <vt:lpstr>Verdana</vt:lpstr>
      <vt:lpstr>Wingdings</vt:lpstr>
      <vt:lpstr>Bai 4</vt:lpstr>
      <vt:lpstr>Phát triển phần mềm ITSS </vt:lpstr>
      <vt:lpstr>PowerPoint Presentation</vt:lpstr>
      <vt:lpstr>Tại sao lại là tiêu chuẩn chất lượng?</vt:lpstr>
      <vt:lpstr>Tại sao lại là tiêu chuẩn chất lượng?</vt:lpstr>
      <vt:lpstr>Nội dung</vt:lpstr>
      <vt:lpstr>Nội dung</vt:lpstr>
      <vt:lpstr>Tiêu chuẩn mô hình chất lượng phần mềm</vt:lpstr>
      <vt:lpstr>Mô hình chất lượng phần mềm</vt:lpstr>
      <vt:lpstr>1. Chất lượng sản phẩm phần mềm là gì?</vt:lpstr>
      <vt:lpstr>Đánh giá chất lượng sản phẩm phần mềm</vt:lpstr>
      <vt:lpstr>Chất lượng trong vòng đời</vt:lpstr>
      <vt:lpstr>Chất lượng trong vòng đời phần mềm</vt:lpstr>
      <vt:lpstr>Nội dung</vt:lpstr>
      <vt:lpstr>2.1. Chất lượng sử dụng</vt:lpstr>
      <vt:lpstr>2.1. Chất lượng sử dụng (2)</vt:lpstr>
      <vt:lpstr>2.1. Chất lượng sử dụng (3)</vt:lpstr>
      <vt:lpstr>2.1. Chất lượng sử dụng (4)</vt:lpstr>
      <vt:lpstr>2.2. Chất lượng phần mềm bên ngoài</vt:lpstr>
      <vt:lpstr>2.2. Chất lượng phần mềm bên ngoài (2)</vt:lpstr>
      <vt:lpstr>2.2. Chất lượng phần mềm bên ngoài (3)</vt:lpstr>
      <vt:lpstr>2.2.1. Chức năng</vt:lpstr>
      <vt:lpstr>2.2.1. Chức năng (2)</vt:lpstr>
      <vt:lpstr>2.2.1. Chức năng (3)</vt:lpstr>
      <vt:lpstr>2.2.2. Độ tin cậy</vt:lpstr>
      <vt:lpstr>2.2.3. Khả năng sử dụng</vt:lpstr>
      <vt:lpstr>2.2.3. Khả năng sử dụng (2)</vt:lpstr>
      <vt:lpstr>2.2.3. Khả năng sử dụng (3)</vt:lpstr>
      <vt:lpstr>2.2.4. Hiệu quả</vt:lpstr>
      <vt:lpstr>2.2.4. Hiệu quả (2)</vt:lpstr>
      <vt:lpstr>2.2.4. Hiệu quả (3)</vt:lpstr>
      <vt:lpstr>2.2.5. Khả năng bảo trì</vt:lpstr>
      <vt:lpstr>2.2.6. Tính di động</vt:lpstr>
      <vt:lpstr>2.2.7. Tóm tắt</vt:lpstr>
      <vt:lpstr>2.2.7. Tóm tắt (2)</vt:lpstr>
      <vt:lpstr>2.3. Chất lượng phần mềm nội bộ</vt:lpstr>
      <vt:lpstr>2.3. Chất lượng phần mềm nội bộ (2)</vt:lpstr>
      <vt:lpstr>2.3. Chất lượng phần mềm nội bộ (2)</vt:lpstr>
      <vt:lpstr>Nội dung</vt:lpstr>
      <vt:lpstr>3. Quy trình đánh giá chất lượng</vt:lpstr>
      <vt:lpstr>3.1. Xác nhận chất lượng trong thiết kế/thi công - Phương pháp đánh giá trong quá trình thiết kế và thi công -</vt:lpstr>
      <vt:lpstr>3.1. Xác nhận chất lượng trong thiết kế/thi công - Loại đánh giá và mục đích – (2)</vt:lpstr>
      <vt:lpstr>3.1. Xác nhận chất lượng trong thiết kế/thi công - Loại đánh giá và mục đích – (3)</vt:lpstr>
      <vt:lpstr>3.2. Làm thế nào để xây dựng và đánh giá chất lượng? -Trong trường hợp nghiên cứu "Hệ thống đăng ký khóa học"(1)-</vt:lpstr>
      <vt:lpstr>3.2. Làm thế nào để xây dựng và đánh giá chất lượng? -Trong trường hợp nghiên cứu "Hệ thống đăng ký khóa học"(1)-</vt:lpstr>
      <vt:lpstr>3.3. Cách xây dựng và đánh giá hiệu suất trong nghiên cứu tình huống</vt:lpstr>
      <vt:lpstr>3.4. Quản lý rủi ro về chất lượng -Làm thế nào để lựa chọn các đặc điểm chất lượng quan trọng-</vt:lpstr>
      <vt:lpstr>Nội dung</vt:lpstr>
      <vt:lpstr>4.1. "Hệ thống quản lý chất lượng" là gì</vt:lpstr>
      <vt:lpstr>ISO 9000 family</vt:lpstr>
      <vt:lpstr>4.2. Tám "Nguyên tắc quản lý chất lượng"</vt:lpstr>
      <vt:lpstr>4.2. Eight “Quality Management Principles” (2)</vt:lpstr>
      <vt:lpstr>4.2. Eight “Quality Management Principles” (3)</vt:lpstr>
      <vt:lpstr>4.3. Application to Software Development Project -User Needs and Requirements-</vt:lpstr>
      <vt:lpstr>4.3. Ứng dụng vào dự án phát triển phần mềm -Nhu cầu và yêu cầu của người dùng (2)-</vt:lpstr>
      <vt:lpstr>4.3. Ứng dụng vào dự án phát triển phần mềm -Quá trình phát triển-</vt:lpstr>
      <vt:lpstr>4.3. Ứng dụng vào dự án phát triển phần mềm -Quá trình phát triển- (2)</vt:lpstr>
      <vt:lpstr>4.3. Ứng dụng cho Dự án phát triển phần mềm -Cách tiếp cận thực tế để xây dựng và đánh giá chất lượng-</vt:lpstr>
      <vt:lpstr>4.4. Implementation Approach to Quality Management System -Quality Manual: a Document for specifying QMS-</vt:lpstr>
      <vt:lpstr>4.4. Phương pháp tiếp cận thực hiện hệ thống quản lý chất lượng -Các thủ tục bằng văn bản-</vt:lpstr>
      <vt:lpstr>4.4. Implementation Approach to Quality Management System - Documentations and their Development &amp; Change Control-</vt:lpstr>
      <vt:lpstr>4.4. Phương pháp tiếp cận thực hiện hệ thống quản lý chất lượng - Tài liệu hướng dẫn và phát triển của họ &amp; Kiểm soát thay đổi (2)-</vt:lpstr>
      <vt:lpstr>4.5. Tóm tắt - Chúng ta có thể làm gì bằng cách sử dụng các tiêu chuẩn...</vt:lpstr>
      <vt:lpstr>4.5. Tóm tắt -Hệ thống chứng nhận ISO9001-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Le Thi Hoa</cp:lastModifiedBy>
  <cp:revision>525</cp:revision>
  <cp:lastPrinted>2020-12-14T00:03:47Z</cp:lastPrinted>
  <dcterms:created xsi:type="dcterms:W3CDTF">2010-07-07T04:33:35Z</dcterms:created>
  <dcterms:modified xsi:type="dcterms:W3CDTF">2021-01-14T05:55:44Z</dcterms:modified>
</cp:coreProperties>
</file>