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9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044" y="201295"/>
            <a:ext cx="746191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3013075"/>
            <a:ext cx="769239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21193" y="6445862"/>
            <a:ext cx="2743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gvn.org/for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267" y="707033"/>
            <a:ext cx="8686800" cy="5638800"/>
            <a:chOff x="228600" y="381000"/>
            <a:chExt cx="8686800" cy="5638800"/>
          </a:xfrm>
        </p:grpSpPr>
        <p:sp>
          <p:nvSpPr>
            <p:cNvPr id="3" name="object 3"/>
            <p:cNvSpPr/>
            <p:nvPr/>
          </p:nvSpPr>
          <p:spPr>
            <a:xfrm>
              <a:off x="228600" y="381000"/>
              <a:ext cx="8686800" cy="5638800"/>
            </a:xfrm>
            <a:custGeom>
              <a:avLst/>
              <a:gdLst/>
              <a:ahLst/>
              <a:cxnLst/>
              <a:rect l="l" t="t" r="r" b="b"/>
              <a:pathLst>
                <a:path w="8686800" h="5638800">
                  <a:moveTo>
                    <a:pt x="8240649" y="0"/>
                  </a:moveTo>
                  <a:lnTo>
                    <a:pt x="446138" y="0"/>
                  </a:lnTo>
                  <a:lnTo>
                    <a:pt x="397527" y="2618"/>
                  </a:lnTo>
                  <a:lnTo>
                    <a:pt x="350431" y="10291"/>
                  </a:lnTo>
                  <a:lnTo>
                    <a:pt x="305125" y="22747"/>
                  </a:lnTo>
                  <a:lnTo>
                    <a:pt x="261878" y="39713"/>
                  </a:lnTo>
                  <a:lnTo>
                    <a:pt x="220964" y="60917"/>
                  </a:lnTo>
                  <a:lnTo>
                    <a:pt x="182655" y="86087"/>
                  </a:lnTo>
                  <a:lnTo>
                    <a:pt x="147223" y="114951"/>
                  </a:lnTo>
                  <a:lnTo>
                    <a:pt x="114941" y="147236"/>
                  </a:lnTo>
                  <a:lnTo>
                    <a:pt x="86079" y="182669"/>
                  </a:lnTo>
                  <a:lnTo>
                    <a:pt x="60911" y="220979"/>
                  </a:lnTo>
                  <a:lnTo>
                    <a:pt x="39709" y="261894"/>
                  </a:lnTo>
                  <a:lnTo>
                    <a:pt x="22744" y="305141"/>
                  </a:lnTo>
                  <a:lnTo>
                    <a:pt x="10290" y="350447"/>
                  </a:lnTo>
                  <a:lnTo>
                    <a:pt x="2617" y="397541"/>
                  </a:lnTo>
                  <a:lnTo>
                    <a:pt x="0" y="446150"/>
                  </a:lnTo>
                  <a:lnTo>
                    <a:pt x="0" y="5192649"/>
                  </a:lnTo>
                  <a:lnTo>
                    <a:pt x="2617" y="5241262"/>
                  </a:lnTo>
                  <a:lnTo>
                    <a:pt x="10290" y="5288359"/>
                  </a:lnTo>
                  <a:lnTo>
                    <a:pt x="22744" y="5333668"/>
                  </a:lnTo>
                  <a:lnTo>
                    <a:pt x="39709" y="5376916"/>
                  </a:lnTo>
                  <a:lnTo>
                    <a:pt x="60911" y="5417831"/>
                  </a:lnTo>
                  <a:lnTo>
                    <a:pt x="86079" y="5456141"/>
                  </a:lnTo>
                  <a:lnTo>
                    <a:pt x="114941" y="5491574"/>
                  </a:lnTo>
                  <a:lnTo>
                    <a:pt x="147223" y="5523857"/>
                  </a:lnTo>
                  <a:lnTo>
                    <a:pt x="182655" y="5552719"/>
                  </a:lnTo>
                  <a:lnTo>
                    <a:pt x="220964" y="5577887"/>
                  </a:lnTo>
                  <a:lnTo>
                    <a:pt x="261878" y="5599090"/>
                  </a:lnTo>
                  <a:lnTo>
                    <a:pt x="305125" y="5616055"/>
                  </a:lnTo>
                  <a:lnTo>
                    <a:pt x="350431" y="5628509"/>
                  </a:lnTo>
                  <a:lnTo>
                    <a:pt x="397527" y="5636182"/>
                  </a:lnTo>
                  <a:lnTo>
                    <a:pt x="446138" y="5638800"/>
                  </a:lnTo>
                  <a:lnTo>
                    <a:pt x="8240649" y="5638800"/>
                  </a:lnTo>
                  <a:lnTo>
                    <a:pt x="8289258" y="5636182"/>
                  </a:lnTo>
                  <a:lnTo>
                    <a:pt x="8336352" y="5628509"/>
                  </a:lnTo>
                  <a:lnTo>
                    <a:pt x="8381658" y="5616055"/>
                  </a:lnTo>
                  <a:lnTo>
                    <a:pt x="8424905" y="5599090"/>
                  </a:lnTo>
                  <a:lnTo>
                    <a:pt x="8465820" y="5577887"/>
                  </a:lnTo>
                  <a:lnTo>
                    <a:pt x="8504130" y="5552719"/>
                  </a:lnTo>
                  <a:lnTo>
                    <a:pt x="8539563" y="5523857"/>
                  </a:lnTo>
                  <a:lnTo>
                    <a:pt x="8571848" y="5491574"/>
                  </a:lnTo>
                  <a:lnTo>
                    <a:pt x="8600712" y="5456141"/>
                  </a:lnTo>
                  <a:lnTo>
                    <a:pt x="8625882" y="5417831"/>
                  </a:lnTo>
                  <a:lnTo>
                    <a:pt x="8647086" y="5376916"/>
                  </a:lnTo>
                  <a:lnTo>
                    <a:pt x="8664052" y="5333668"/>
                  </a:lnTo>
                  <a:lnTo>
                    <a:pt x="8676508" y="5288359"/>
                  </a:lnTo>
                  <a:lnTo>
                    <a:pt x="8684181" y="5241262"/>
                  </a:lnTo>
                  <a:lnTo>
                    <a:pt x="8686800" y="5192649"/>
                  </a:lnTo>
                  <a:lnTo>
                    <a:pt x="8686800" y="446150"/>
                  </a:lnTo>
                  <a:lnTo>
                    <a:pt x="8684181" y="397541"/>
                  </a:lnTo>
                  <a:lnTo>
                    <a:pt x="8676508" y="350447"/>
                  </a:lnTo>
                  <a:lnTo>
                    <a:pt x="8664052" y="305141"/>
                  </a:lnTo>
                  <a:lnTo>
                    <a:pt x="8647086" y="261894"/>
                  </a:lnTo>
                  <a:lnTo>
                    <a:pt x="8625882" y="220979"/>
                  </a:lnTo>
                  <a:lnTo>
                    <a:pt x="8600712" y="182669"/>
                  </a:lnTo>
                  <a:lnTo>
                    <a:pt x="8571848" y="147236"/>
                  </a:lnTo>
                  <a:lnTo>
                    <a:pt x="8539563" y="114951"/>
                  </a:lnTo>
                  <a:lnTo>
                    <a:pt x="8504130" y="86087"/>
                  </a:lnTo>
                  <a:lnTo>
                    <a:pt x="8465820" y="60917"/>
                  </a:lnTo>
                  <a:lnTo>
                    <a:pt x="8424905" y="39713"/>
                  </a:lnTo>
                  <a:lnTo>
                    <a:pt x="8381658" y="22747"/>
                  </a:lnTo>
                  <a:lnTo>
                    <a:pt x="8336352" y="10291"/>
                  </a:lnTo>
                  <a:lnTo>
                    <a:pt x="8289258" y="2618"/>
                  </a:lnTo>
                  <a:lnTo>
                    <a:pt x="8240649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025" y="488949"/>
              <a:ext cx="8435975" cy="5135880"/>
            </a:xfrm>
            <a:custGeom>
              <a:avLst/>
              <a:gdLst/>
              <a:ahLst/>
              <a:cxnLst/>
              <a:rect l="l" t="t" r="r" b="b"/>
              <a:pathLst>
                <a:path w="8435975" h="5135880">
                  <a:moveTo>
                    <a:pt x="8435975" y="348615"/>
                  </a:moveTo>
                  <a:lnTo>
                    <a:pt x="8432787" y="301320"/>
                  </a:lnTo>
                  <a:lnTo>
                    <a:pt x="8423516" y="255943"/>
                  </a:lnTo>
                  <a:lnTo>
                    <a:pt x="8408568" y="212928"/>
                  </a:lnTo>
                  <a:lnTo>
                    <a:pt x="8388375" y="172669"/>
                  </a:lnTo>
                  <a:lnTo>
                    <a:pt x="8363331" y="135597"/>
                  </a:lnTo>
                  <a:lnTo>
                    <a:pt x="8333867" y="102108"/>
                  </a:lnTo>
                  <a:lnTo>
                    <a:pt x="8300377" y="72644"/>
                  </a:lnTo>
                  <a:lnTo>
                    <a:pt x="8263306" y="47599"/>
                  </a:lnTo>
                  <a:lnTo>
                    <a:pt x="8223047" y="27406"/>
                  </a:lnTo>
                  <a:lnTo>
                    <a:pt x="8180032" y="12458"/>
                  </a:lnTo>
                  <a:lnTo>
                    <a:pt x="8134655" y="3187"/>
                  </a:lnTo>
                  <a:lnTo>
                    <a:pt x="8087360" y="0"/>
                  </a:lnTo>
                  <a:lnTo>
                    <a:pt x="348602" y="0"/>
                  </a:lnTo>
                  <a:lnTo>
                    <a:pt x="301294" y="3187"/>
                  </a:lnTo>
                  <a:lnTo>
                    <a:pt x="255917" y="12458"/>
                  </a:lnTo>
                  <a:lnTo>
                    <a:pt x="212902" y="27406"/>
                  </a:lnTo>
                  <a:lnTo>
                    <a:pt x="172643" y="47599"/>
                  </a:lnTo>
                  <a:lnTo>
                    <a:pt x="135572" y="72644"/>
                  </a:lnTo>
                  <a:lnTo>
                    <a:pt x="102095" y="102108"/>
                  </a:lnTo>
                  <a:lnTo>
                    <a:pt x="72631" y="135597"/>
                  </a:lnTo>
                  <a:lnTo>
                    <a:pt x="47586" y="172669"/>
                  </a:lnTo>
                  <a:lnTo>
                    <a:pt x="27393" y="212928"/>
                  </a:lnTo>
                  <a:lnTo>
                    <a:pt x="12446" y="255943"/>
                  </a:lnTo>
                  <a:lnTo>
                    <a:pt x="3175" y="301320"/>
                  </a:lnTo>
                  <a:lnTo>
                    <a:pt x="0" y="348615"/>
                  </a:lnTo>
                  <a:lnTo>
                    <a:pt x="0" y="4420235"/>
                  </a:lnTo>
                  <a:lnTo>
                    <a:pt x="3175" y="4467542"/>
                  </a:lnTo>
                  <a:lnTo>
                    <a:pt x="12446" y="4512919"/>
                  </a:lnTo>
                  <a:lnTo>
                    <a:pt x="27393" y="4555934"/>
                  </a:lnTo>
                  <a:lnTo>
                    <a:pt x="47586" y="4596193"/>
                  </a:lnTo>
                  <a:lnTo>
                    <a:pt x="72631" y="4633265"/>
                  </a:lnTo>
                  <a:lnTo>
                    <a:pt x="102095" y="4666742"/>
                  </a:lnTo>
                  <a:lnTo>
                    <a:pt x="135572" y="4696218"/>
                  </a:lnTo>
                  <a:lnTo>
                    <a:pt x="172643" y="4721263"/>
                  </a:lnTo>
                  <a:lnTo>
                    <a:pt x="212902" y="4741456"/>
                  </a:lnTo>
                  <a:lnTo>
                    <a:pt x="255917" y="4756404"/>
                  </a:lnTo>
                  <a:lnTo>
                    <a:pt x="301294" y="4765675"/>
                  </a:lnTo>
                  <a:lnTo>
                    <a:pt x="348602" y="4768850"/>
                  </a:lnTo>
                  <a:lnTo>
                    <a:pt x="1045451" y="4768850"/>
                  </a:lnTo>
                  <a:lnTo>
                    <a:pt x="1047534" y="4802302"/>
                  </a:lnTo>
                  <a:lnTo>
                    <a:pt x="1056208" y="4848326"/>
                  </a:lnTo>
                  <a:lnTo>
                    <a:pt x="1070216" y="4892230"/>
                  </a:lnTo>
                  <a:lnTo>
                    <a:pt x="1089202" y="4933632"/>
                  </a:lnTo>
                  <a:lnTo>
                    <a:pt x="1112824" y="4972202"/>
                  </a:lnTo>
                  <a:lnTo>
                    <a:pt x="1140714" y="5007572"/>
                  </a:lnTo>
                  <a:lnTo>
                    <a:pt x="1172527" y="5039385"/>
                  </a:lnTo>
                  <a:lnTo>
                    <a:pt x="1207884" y="5067287"/>
                  </a:lnTo>
                  <a:lnTo>
                    <a:pt x="1246454" y="5090922"/>
                  </a:lnTo>
                  <a:lnTo>
                    <a:pt x="1287856" y="5109921"/>
                  </a:lnTo>
                  <a:lnTo>
                    <a:pt x="1331747" y="5123929"/>
                  </a:lnTo>
                  <a:lnTo>
                    <a:pt x="1377772" y="5132603"/>
                  </a:lnTo>
                  <a:lnTo>
                    <a:pt x="1425575" y="5135562"/>
                  </a:lnTo>
                  <a:lnTo>
                    <a:pt x="7064375" y="5135562"/>
                  </a:lnTo>
                  <a:lnTo>
                    <a:pt x="7112165" y="5132603"/>
                  </a:lnTo>
                  <a:lnTo>
                    <a:pt x="7158190" y="5123929"/>
                  </a:lnTo>
                  <a:lnTo>
                    <a:pt x="7202081" y="5109921"/>
                  </a:lnTo>
                  <a:lnTo>
                    <a:pt x="7243483" y="5090922"/>
                  </a:lnTo>
                  <a:lnTo>
                    <a:pt x="7282053" y="5067287"/>
                  </a:lnTo>
                  <a:lnTo>
                    <a:pt x="7317410" y="5039385"/>
                  </a:lnTo>
                  <a:lnTo>
                    <a:pt x="7349223" y="5007572"/>
                  </a:lnTo>
                  <a:lnTo>
                    <a:pt x="7377112" y="4972202"/>
                  </a:lnTo>
                  <a:lnTo>
                    <a:pt x="7400734" y="4933632"/>
                  </a:lnTo>
                  <a:lnTo>
                    <a:pt x="7419721" y="4892230"/>
                  </a:lnTo>
                  <a:lnTo>
                    <a:pt x="7433729" y="4848326"/>
                  </a:lnTo>
                  <a:lnTo>
                    <a:pt x="7442403" y="4802302"/>
                  </a:lnTo>
                  <a:lnTo>
                    <a:pt x="7444473" y="4768850"/>
                  </a:lnTo>
                  <a:lnTo>
                    <a:pt x="8087360" y="4768850"/>
                  </a:lnTo>
                  <a:lnTo>
                    <a:pt x="8134655" y="4765675"/>
                  </a:lnTo>
                  <a:lnTo>
                    <a:pt x="8180032" y="4756404"/>
                  </a:lnTo>
                  <a:lnTo>
                    <a:pt x="8223047" y="4741456"/>
                  </a:lnTo>
                  <a:lnTo>
                    <a:pt x="8263306" y="4721263"/>
                  </a:lnTo>
                  <a:lnTo>
                    <a:pt x="8300377" y="4696218"/>
                  </a:lnTo>
                  <a:lnTo>
                    <a:pt x="8333867" y="4666742"/>
                  </a:lnTo>
                  <a:lnTo>
                    <a:pt x="8363331" y="4633265"/>
                  </a:lnTo>
                  <a:lnTo>
                    <a:pt x="8388375" y="4596193"/>
                  </a:lnTo>
                  <a:lnTo>
                    <a:pt x="8408568" y="4555934"/>
                  </a:lnTo>
                  <a:lnTo>
                    <a:pt x="8423516" y="4512919"/>
                  </a:lnTo>
                  <a:lnTo>
                    <a:pt x="8432787" y="4467542"/>
                  </a:lnTo>
                  <a:lnTo>
                    <a:pt x="8435975" y="4420235"/>
                  </a:lnTo>
                  <a:lnTo>
                    <a:pt x="8435975" y="348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872" y="1392936"/>
              <a:ext cx="588263" cy="789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2352" y="1947672"/>
              <a:ext cx="588263" cy="789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57757" y="1484756"/>
            <a:ext cx="7205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</a:rPr>
              <a:t>IT4460 - </a:t>
            </a:r>
            <a:r>
              <a:rPr sz="2800" spc="-10" dirty="0">
                <a:solidFill>
                  <a:srgbClr val="040808"/>
                </a:solidFill>
              </a:rPr>
              <a:t>PHÂN </a:t>
            </a:r>
            <a:r>
              <a:rPr sz="2800" spc="-5" dirty="0">
                <a:solidFill>
                  <a:srgbClr val="040808"/>
                </a:solidFill>
              </a:rPr>
              <a:t>TÍCH </a:t>
            </a:r>
            <a:r>
              <a:rPr sz="2800" spc="-10" dirty="0">
                <a:solidFill>
                  <a:srgbClr val="040808"/>
                </a:solidFill>
              </a:rPr>
              <a:t>YÊU CẦU PHẦN</a:t>
            </a:r>
            <a:r>
              <a:rPr sz="2800" spc="105" dirty="0">
                <a:solidFill>
                  <a:srgbClr val="040808"/>
                </a:solidFill>
              </a:rPr>
              <a:t> </a:t>
            </a:r>
            <a:r>
              <a:rPr sz="2800" spc="-5" dirty="0">
                <a:solidFill>
                  <a:srgbClr val="040808"/>
                </a:solidFill>
              </a:rPr>
              <a:t>MỀM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2224" y="2735964"/>
            <a:ext cx="5502910" cy="826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sz="2400" b="1" dirty="0" smtClean="0">
                <a:latin typeface="Times New Roman"/>
                <a:cs typeface="Times New Roman"/>
              </a:rPr>
              <a:t>BM </a:t>
            </a:r>
            <a:r>
              <a:rPr sz="2400" b="1" spc="-5" dirty="0">
                <a:latin typeface="Times New Roman"/>
                <a:cs typeface="Times New Roman"/>
              </a:rPr>
              <a:t>Công nghệ phần</a:t>
            </a:r>
            <a:r>
              <a:rPr sz="2400" b="1" dirty="0">
                <a:latin typeface="Times New Roman"/>
                <a:cs typeface="Times New Roman"/>
              </a:rPr>
              <a:t> mềm</a:t>
            </a: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Times New Roman"/>
                <a:cs typeface="Times New Roman"/>
              </a:rPr>
              <a:t>Viện CNTT-TT, ĐHBK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HN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9501"/>
            <a:ext cx="4804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89405"/>
            <a:ext cx="1727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1443355" algn="l"/>
              </a:tabLst>
            </a:pPr>
            <a:r>
              <a:rPr sz="2400" dirty="0">
                <a:latin typeface="Times New Roman"/>
                <a:cs typeface="Times New Roman"/>
              </a:rPr>
              <a:t>8)	</a:t>
            </a:r>
            <a:r>
              <a:rPr sz="2400" spc="-5" dirty="0">
                <a:latin typeface="Times New Roman"/>
                <a:cs typeface="Times New Roman"/>
              </a:rPr>
              <a:t>Quả</a:t>
            </a:r>
            <a:r>
              <a:rPr sz="2400" dirty="0">
                <a:latin typeface="Times New Roman"/>
                <a:cs typeface="Times New Roman"/>
              </a:rPr>
              <a:t>n	trị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3657" y="1089405"/>
            <a:ext cx="633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713230" algn="l"/>
                <a:tab pos="2562860" algn="l"/>
                <a:tab pos="3426460" algn="l"/>
                <a:tab pos="4888865" algn="l"/>
              </a:tabLst>
            </a:pPr>
            <a:r>
              <a:rPr sz="2400" dirty="0">
                <a:latin typeface="Times New Roman"/>
                <a:cs typeface="Times New Roman"/>
              </a:rPr>
              <a:t>công	</a:t>
            </a:r>
            <a:r>
              <a:rPr sz="2400" spc="-5" dirty="0">
                <a:latin typeface="Times New Roman"/>
                <a:cs typeface="Times New Roman"/>
              </a:rPr>
              <a:t>nghệ	</a:t>
            </a:r>
            <a:r>
              <a:rPr sz="2400" dirty="0">
                <a:latin typeface="Times New Roman"/>
                <a:cs typeface="Times New Roman"/>
              </a:rPr>
              <a:t>phần	</a:t>
            </a:r>
            <a:r>
              <a:rPr sz="2400" spc="-5" dirty="0">
                <a:latin typeface="Times New Roman"/>
                <a:cs typeface="Times New Roman"/>
              </a:rPr>
              <a:t>mềm	</a:t>
            </a:r>
            <a:r>
              <a:rPr sz="2400" dirty="0">
                <a:latin typeface="Times New Roman"/>
                <a:cs typeface="Times New Roman"/>
              </a:rPr>
              <a:t>(Software	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455165"/>
            <a:ext cx="83026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management)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Software Engineering Management addresses the  management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of software </a:t>
            </a:r>
            <a:r>
              <a:rPr sz="2400" spc="-5" dirty="0">
                <a:latin typeface="Times New Roman"/>
                <a:cs typeface="Times New Roman"/>
              </a:rPr>
              <a:t>engineering. While  measurement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important aspect, </a:t>
            </a:r>
            <a:r>
              <a:rPr sz="2400" dirty="0">
                <a:latin typeface="Times New Roman"/>
                <a:cs typeface="Times New Roman"/>
              </a:rPr>
              <a:t>it is here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topic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measurement programs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presented. </a:t>
            </a: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5" dirty="0">
                <a:latin typeface="Times New Roman"/>
                <a:cs typeface="Times New Roman"/>
              </a:rPr>
              <a:t>are six sub-areas  for software engineering management.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five cover  software project management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sixth </a:t>
            </a:r>
            <a:r>
              <a:rPr sz="2400" dirty="0">
                <a:latin typeface="Times New Roman"/>
                <a:cs typeface="Times New Roman"/>
              </a:rPr>
              <a:t>describes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measurement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sub-area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initiation and </a:t>
            </a:r>
            <a:r>
              <a:rPr sz="2400" i="1" dirty="0">
                <a:latin typeface="Times New Roman"/>
                <a:cs typeface="Times New Roman"/>
              </a:rPr>
              <a:t>scope </a:t>
            </a:r>
            <a:r>
              <a:rPr sz="2400" i="1" spc="-5" dirty="0">
                <a:latin typeface="Times New Roman"/>
                <a:cs typeface="Times New Roman"/>
              </a:rPr>
              <a:t>definition</a:t>
            </a:r>
            <a:r>
              <a:rPr sz="2400" spc="-5" dirty="0">
                <a:latin typeface="Times New Roman"/>
                <a:cs typeface="Times New Roman"/>
              </a:rPr>
              <a:t>, which  comprises determination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negotiation of requirements,  feasibility analysis,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review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revision </a:t>
            </a:r>
            <a:r>
              <a:rPr sz="2400" dirty="0">
                <a:latin typeface="Times New Roman"/>
                <a:cs typeface="Times New Roman"/>
              </a:rPr>
              <a:t>of  requirements.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2625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6985" indent="-51562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8) </a:t>
            </a:r>
            <a:r>
              <a:rPr sz="2400" spc="-5" dirty="0">
                <a:latin typeface="Times New Roman"/>
                <a:cs typeface="Times New Roman"/>
              </a:rPr>
              <a:t>Quản </a:t>
            </a:r>
            <a:r>
              <a:rPr sz="2400" dirty="0">
                <a:latin typeface="Times New Roman"/>
                <a:cs typeface="Times New Roman"/>
              </a:rPr>
              <a:t>trị công </a:t>
            </a:r>
            <a:r>
              <a:rPr sz="2400" spc="-5" dirty="0">
                <a:latin typeface="Times New Roman"/>
                <a:cs typeface="Times New Roman"/>
              </a:rPr>
              <a:t>nghệ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5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</a:t>
            </a:r>
            <a:r>
              <a:rPr sz="2400" spc="-5" dirty="0">
                <a:latin typeface="Times New Roman"/>
                <a:cs typeface="Times New Roman"/>
              </a:rPr>
              <a:t>engineering  management)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sub-area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software project planning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includes  process planning, determining deliverables, effort, schedule  </a:t>
            </a:r>
            <a:r>
              <a:rPr sz="2400" dirty="0">
                <a:latin typeface="Times New Roman"/>
                <a:cs typeface="Times New Roman"/>
              </a:rPr>
              <a:t>and cost </a:t>
            </a:r>
            <a:r>
              <a:rPr sz="2400" spc="-5" dirty="0">
                <a:latin typeface="Times New Roman"/>
                <a:cs typeface="Times New Roman"/>
              </a:rPr>
              <a:t>estimation, resource allocation, </a:t>
            </a:r>
            <a:r>
              <a:rPr sz="2400" dirty="0">
                <a:latin typeface="Times New Roman"/>
                <a:cs typeface="Times New Roman"/>
              </a:rPr>
              <a:t>risk </a:t>
            </a:r>
            <a:r>
              <a:rPr sz="2400" spc="-5" dirty="0">
                <a:latin typeface="Times New Roman"/>
                <a:cs typeface="Times New Roman"/>
              </a:rPr>
              <a:t>management,  </a:t>
            </a:r>
            <a:r>
              <a:rPr sz="2400" dirty="0">
                <a:latin typeface="Times New Roman"/>
                <a:cs typeface="Times New Roman"/>
              </a:rPr>
              <a:t>quality </a:t>
            </a:r>
            <a:r>
              <a:rPr sz="2400" spc="-5" dirty="0">
                <a:latin typeface="Times New Roman"/>
                <a:cs typeface="Times New Roman"/>
              </a:rPr>
              <a:t>management, </a:t>
            </a:r>
            <a:r>
              <a:rPr sz="2400" dirty="0">
                <a:latin typeface="Times New Roman"/>
                <a:cs typeface="Times New Roman"/>
              </a:rPr>
              <a:t>and plan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third sub-area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software project </a:t>
            </a:r>
            <a:r>
              <a:rPr sz="2400" i="1" dirty="0">
                <a:latin typeface="Times New Roman"/>
                <a:cs typeface="Times New Roman"/>
              </a:rPr>
              <a:t>enactment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topics  </a:t>
            </a:r>
            <a:r>
              <a:rPr sz="2400" dirty="0">
                <a:latin typeface="Times New Roman"/>
                <a:cs typeface="Times New Roman"/>
              </a:rPr>
              <a:t>here are </a:t>
            </a:r>
            <a:r>
              <a:rPr sz="2400" spc="-5" dirty="0">
                <a:latin typeface="Times New Roman"/>
                <a:cs typeface="Times New Roman"/>
              </a:rPr>
              <a:t>implementation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plans, supplier contract  management, implementation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measurement process, monitor  </a:t>
            </a:r>
            <a:r>
              <a:rPr sz="2400" dirty="0">
                <a:latin typeface="Times New Roman"/>
                <a:cs typeface="Times New Roman"/>
              </a:rPr>
              <a:t>process, control process, 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fourth </a:t>
            </a:r>
            <a:r>
              <a:rPr sz="2400" dirty="0">
                <a:latin typeface="Times New Roman"/>
                <a:cs typeface="Times New Roman"/>
              </a:rPr>
              <a:t>sub-area is </a:t>
            </a:r>
            <a:r>
              <a:rPr sz="2400" i="1" spc="-5" dirty="0">
                <a:latin typeface="Times New Roman"/>
                <a:cs typeface="Times New Roman"/>
              </a:rPr>
              <a:t>review and evaluation</a:t>
            </a:r>
            <a:r>
              <a:rPr sz="2400" spc="-5" dirty="0">
                <a:latin typeface="Times New Roman"/>
                <a:cs typeface="Times New Roman"/>
              </a:rPr>
              <a:t>, which includes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topics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determining satisfaction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requirements and  </a:t>
            </a:r>
            <a:r>
              <a:rPr sz="2400" dirty="0">
                <a:latin typeface="Times New Roman"/>
                <a:cs typeface="Times New Roman"/>
              </a:rPr>
              <a:t>reviewing and </a:t>
            </a:r>
            <a:r>
              <a:rPr sz="2400" spc="-5" dirty="0">
                <a:latin typeface="Times New Roman"/>
                <a:cs typeface="Times New Roman"/>
              </a:rPr>
              <a:t>evaluating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0720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5715" indent="-515620">
              <a:lnSpc>
                <a:spcPct val="100000"/>
              </a:lnSpc>
              <a:spcBef>
                <a:spcPts val="1920"/>
              </a:spcBef>
              <a:tabLst>
                <a:tab pos="526415" algn="l"/>
                <a:tab pos="1443355" algn="l"/>
                <a:tab pos="1972310" algn="l"/>
                <a:tab pos="2823210" algn="l"/>
                <a:tab pos="3673475" algn="l"/>
                <a:tab pos="4522470" algn="l"/>
                <a:tab pos="5386705" algn="l"/>
                <a:tab pos="6848475" algn="l"/>
              </a:tabLst>
            </a:pPr>
            <a:r>
              <a:rPr sz="2400" dirty="0">
                <a:latin typeface="Times New Roman"/>
                <a:cs typeface="Times New Roman"/>
              </a:rPr>
              <a:t>8)	</a:t>
            </a:r>
            <a:r>
              <a:rPr sz="2400" spc="-5" dirty="0">
                <a:latin typeface="Times New Roman"/>
                <a:cs typeface="Times New Roman"/>
              </a:rPr>
              <a:t>Quả</a:t>
            </a:r>
            <a:r>
              <a:rPr sz="2400" dirty="0">
                <a:latin typeface="Times New Roman"/>
                <a:cs typeface="Times New Roman"/>
              </a:rPr>
              <a:t>n	trị	công	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ghệ	phần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ề</a:t>
            </a:r>
            <a:r>
              <a:rPr sz="2400" dirty="0">
                <a:latin typeface="Times New Roman"/>
                <a:cs typeface="Times New Roman"/>
              </a:rPr>
              <a:t>m	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twa</a:t>
            </a:r>
            <a:r>
              <a:rPr sz="2400" dirty="0">
                <a:latin typeface="Times New Roman"/>
                <a:cs typeface="Times New Roman"/>
              </a:rPr>
              <a:t>re	eng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eering  </a:t>
            </a:r>
            <a:r>
              <a:rPr sz="2400" spc="-5" dirty="0">
                <a:latin typeface="Times New Roman"/>
                <a:cs typeface="Times New Roman"/>
              </a:rPr>
              <a:t>management)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fifth </a:t>
            </a:r>
            <a:r>
              <a:rPr sz="2400" dirty="0">
                <a:latin typeface="Times New Roman"/>
                <a:cs typeface="Times New Roman"/>
              </a:rPr>
              <a:t>sub-area </a:t>
            </a:r>
            <a:r>
              <a:rPr sz="2400" spc="-5" dirty="0">
                <a:latin typeface="Times New Roman"/>
                <a:cs typeface="Times New Roman"/>
              </a:rPr>
              <a:t>describes </a:t>
            </a:r>
            <a:r>
              <a:rPr sz="2400" i="1" spc="-5" dirty="0">
                <a:latin typeface="Times New Roman"/>
                <a:cs typeface="Times New Roman"/>
              </a:rPr>
              <a:t>closure</a:t>
            </a:r>
            <a:r>
              <a:rPr sz="2400" spc="-5" dirty="0">
                <a:latin typeface="Times New Roman"/>
                <a:cs typeface="Times New Roman"/>
              </a:rPr>
              <a:t>: determining closure and 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7685" algn="l"/>
                <a:tab pos="528320" algn="l"/>
                <a:tab pos="1664335" algn="l"/>
                <a:tab pos="2233295" algn="l"/>
                <a:tab pos="3025775" algn="l"/>
                <a:tab pos="4254500" algn="l"/>
                <a:tab pos="5584825" algn="l"/>
                <a:tab pos="6833234" algn="l"/>
              </a:tabLst>
            </a:pPr>
            <a:r>
              <a:rPr sz="2400" dirty="0">
                <a:latin typeface="Times New Roman"/>
                <a:cs typeface="Times New Roman"/>
              </a:rPr>
              <a:t>Finally,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six</a:t>
            </a:r>
            <a:r>
              <a:rPr sz="2400" dirty="0">
                <a:latin typeface="Times New Roman"/>
                <a:cs typeface="Times New Roman"/>
              </a:rPr>
              <a:t>th	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5" dirty="0">
                <a:latin typeface="Times New Roman"/>
                <a:cs typeface="Times New Roman"/>
              </a:rPr>
              <a:t>b-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	desc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software	en</a:t>
            </a:r>
            <a:r>
              <a:rPr sz="2400" i="1" spc="-10" dirty="0">
                <a:latin typeface="Times New Roman"/>
                <a:cs typeface="Times New Roman"/>
              </a:rPr>
              <a:t>g</a:t>
            </a:r>
            <a:r>
              <a:rPr sz="2400" i="1" dirty="0">
                <a:latin typeface="Times New Roman"/>
                <a:cs typeface="Times New Roman"/>
              </a:rPr>
              <a:t>ineer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ng  measurement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specifically, </a:t>
            </a:r>
            <a:r>
              <a:rPr sz="2400" spc="-5" dirty="0">
                <a:latin typeface="Times New Roman"/>
                <a:cs typeface="Times New Roman"/>
              </a:rPr>
              <a:t>measurement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8956" y="3650360"/>
            <a:ext cx="419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  <a:tab pos="3655060" algn="l"/>
              </a:tabLst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ea</a:t>
            </a:r>
            <a:r>
              <a:rPr sz="2400" dirty="0">
                <a:latin typeface="Times New Roman"/>
                <a:cs typeface="Times New Roman"/>
              </a:rPr>
              <a:t>sure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	co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ment,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84296"/>
            <a:ext cx="8302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14984" algn="r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14984" algn="l"/>
                <a:tab pos="515620" algn="l"/>
                <a:tab pos="1242060" algn="l"/>
                <a:tab pos="2222500" algn="l"/>
                <a:tab pos="2727960" algn="l"/>
                <a:tab pos="3423285" algn="l"/>
                <a:tab pos="4709795" algn="l"/>
                <a:tab pos="5419725" algn="l"/>
                <a:tab pos="6736715" algn="l"/>
                <a:tab pos="7430134" algn="l"/>
              </a:tabLst>
            </a:pPr>
            <a:r>
              <a:rPr sz="2400" dirty="0">
                <a:latin typeface="Times New Roman"/>
                <a:cs typeface="Times New Roman"/>
              </a:rPr>
              <a:t>The	to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ics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this	su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-area	ar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	e</a:t>
            </a:r>
            <a:r>
              <a:rPr sz="2400" spc="-10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ab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ish	and	susta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R="8890" algn="r">
              <a:lnSpc>
                <a:spcPct val="100000"/>
              </a:lnSpc>
              <a:tabLst>
                <a:tab pos="574040" algn="l"/>
                <a:tab pos="2399030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ea</a:t>
            </a:r>
            <a:r>
              <a:rPr sz="2400" dirty="0">
                <a:latin typeface="Times New Roman"/>
                <a:cs typeface="Times New Roman"/>
              </a:rPr>
              <a:t>sure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	proc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956" y="4016120"/>
            <a:ext cx="760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perform the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process, and evaluate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135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1920"/>
              </a:spcBef>
              <a:tabLst>
                <a:tab pos="1152525" algn="l"/>
                <a:tab pos="2460625" algn="l"/>
                <a:tab pos="4156710" algn="l"/>
                <a:tab pos="5295265" algn="l"/>
                <a:tab pos="5706745" algn="l"/>
                <a:tab pos="7167245" algn="l"/>
                <a:tab pos="7915909" algn="l"/>
              </a:tabLst>
            </a:pPr>
            <a:r>
              <a:rPr sz="2400" dirty="0">
                <a:latin typeface="Times New Roman"/>
                <a:cs typeface="Times New Roman"/>
              </a:rPr>
              <a:t>9) </a:t>
            </a: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engineering process)  The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ftware</a:t>
            </a:r>
            <a:r>
              <a:rPr sz="2400" dirty="0">
                <a:latin typeface="Times New Roman"/>
                <a:cs typeface="Times New Roman"/>
              </a:rPr>
              <a:t>	En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inee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ing	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ocess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ed	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	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8956" y="1820926"/>
            <a:ext cx="3731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33550" algn="l"/>
                <a:tab pos="1885950" algn="l"/>
                <a:tab pos="3067050" algn="l"/>
              </a:tabLst>
            </a:pPr>
            <a:r>
              <a:rPr sz="2400" dirty="0">
                <a:latin typeface="Times New Roman"/>
                <a:cs typeface="Times New Roman"/>
              </a:rPr>
              <a:t>defini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ion,	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tion,  </a:t>
            </a:r>
            <a:r>
              <a:rPr sz="2400" spc="-5" dirty="0">
                <a:latin typeface="Times New Roman"/>
                <a:cs typeface="Times New Roman"/>
              </a:rPr>
              <a:t>management,		</a:t>
            </a:r>
            <a:r>
              <a:rPr sz="2400" dirty="0">
                <a:latin typeface="Times New Roman"/>
                <a:cs typeface="Times New Roman"/>
              </a:rPr>
              <a:t>change,	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389" y="1820926"/>
            <a:ext cx="40500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165">
              <a:lnSpc>
                <a:spcPct val="100000"/>
              </a:lnSpc>
              <a:spcBef>
                <a:spcPts val="100"/>
              </a:spcBef>
              <a:tabLst>
                <a:tab pos="1878330" algn="l"/>
                <a:tab pos="2336800" algn="l"/>
                <a:tab pos="2373630" algn="l"/>
                <a:tab pos="2988945" algn="l"/>
              </a:tabLst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ssess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	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ea</a:t>
            </a:r>
            <a:r>
              <a:rPr sz="2400" dirty="0">
                <a:latin typeface="Times New Roman"/>
                <a:cs typeface="Times New Roman"/>
              </a:rPr>
              <a:t>sure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 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prove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	of		the	</a:t>
            </a:r>
            <a:r>
              <a:rPr sz="2400" spc="-5" dirty="0">
                <a:latin typeface="Times New Roman"/>
                <a:cs typeface="Times New Roman"/>
              </a:rPr>
              <a:t>softw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52827"/>
            <a:ext cx="83026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itself. It is divided into four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subareas.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sub-area presents </a:t>
            </a:r>
            <a:r>
              <a:rPr sz="2400" i="1" spc="-5" dirty="0">
                <a:latin typeface="Times New Roman"/>
                <a:cs typeface="Times New Roman"/>
              </a:rPr>
              <a:t>process implementation and  </a:t>
            </a:r>
            <a:r>
              <a:rPr sz="2400" i="1" dirty="0">
                <a:latin typeface="Times New Roman"/>
                <a:cs typeface="Times New Roman"/>
              </a:rPr>
              <a:t>change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topics 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process infrastructure,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software  process management </a:t>
            </a:r>
            <a:r>
              <a:rPr sz="2400" dirty="0">
                <a:latin typeface="Times New Roman"/>
                <a:cs typeface="Times New Roman"/>
              </a:rPr>
              <a:t>cycle,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process implementation  </a:t>
            </a:r>
            <a:r>
              <a:rPr sz="2400" dirty="0">
                <a:latin typeface="Times New Roman"/>
                <a:cs typeface="Times New Roman"/>
              </a:rPr>
              <a:t>and change, and practical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considerations.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sub-area deals with </a:t>
            </a:r>
            <a:r>
              <a:rPr sz="2400" i="1" spc="-5" dirty="0">
                <a:latin typeface="Times New Roman"/>
                <a:cs typeface="Times New Roman"/>
              </a:rPr>
              <a:t>process definition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includes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topics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life cycle models, software life-cycle  </a:t>
            </a:r>
            <a:r>
              <a:rPr sz="2400" dirty="0">
                <a:latin typeface="Times New Roman"/>
                <a:cs typeface="Times New Roman"/>
              </a:rPr>
              <a:t>processes, </a:t>
            </a:r>
            <a:r>
              <a:rPr sz="2400" spc="-5" dirty="0">
                <a:latin typeface="Times New Roman"/>
                <a:cs typeface="Times New Roman"/>
              </a:rPr>
              <a:t>notations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process definitions, process adaptation,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automation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26452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9) </a:t>
            </a: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engineering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process)</a:t>
            </a:r>
            <a:endParaRPr sz="2400">
              <a:latin typeface="Times New Roman"/>
              <a:cs typeface="Times New Roman"/>
            </a:endParaRPr>
          </a:p>
          <a:p>
            <a:pPr marL="527685" marR="522605" indent="-5156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third sub-area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process </a:t>
            </a:r>
            <a:r>
              <a:rPr sz="2400" i="1" dirty="0">
                <a:latin typeface="Times New Roman"/>
                <a:cs typeface="Times New Roman"/>
              </a:rPr>
              <a:t>assessment</a:t>
            </a:r>
            <a:r>
              <a:rPr sz="2400" dirty="0">
                <a:latin typeface="Times New Roman"/>
                <a:cs typeface="Times New Roman"/>
              </a:rPr>
              <a:t>. The topics here  include </a:t>
            </a:r>
            <a:r>
              <a:rPr sz="2400" spc="-5" dirty="0">
                <a:latin typeface="Times New Roman"/>
                <a:cs typeface="Times New Roman"/>
              </a:rPr>
              <a:t>process assessment models </a:t>
            </a:r>
            <a:r>
              <a:rPr sz="2400" dirty="0">
                <a:latin typeface="Times New Roman"/>
                <a:cs typeface="Times New Roman"/>
              </a:rPr>
              <a:t>and process </a:t>
            </a:r>
            <a:r>
              <a:rPr sz="2400" spc="-5" dirty="0">
                <a:latin typeface="Times New Roman"/>
                <a:cs typeface="Times New Roman"/>
              </a:rPr>
              <a:t>assessment  methods.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fourth sub-area describes </a:t>
            </a:r>
            <a:r>
              <a:rPr sz="2400" i="1" spc="-5" dirty="0">
                <a:latin typeface="Times New Roman"/>
                <a:cs typeface="Times New Roman"/>
              </a:rPr>
              <a:t>process </a:t>
            </a:r>
            <a:r>
              <a:rPr sz="2400" i="1" dirty="0">
                <a:latin typeface="Times New Roman"/>
                <a:cs typeface="Times New Roman"/>
              </a:rPr>
              <a:t>and product  measurements</a:t>
            </a:r>
            <a:r>
              <a:rPr sz="2400" dirty="0">
                <a:latin typeface="Times New Roman"/>
                <a:cs typeface="Times New Roman"/>
              </a:rPr>
              <a:t>. The software engineering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covers  general product </a:t>
            </a:r>
            <a:r>
              <a:rPr sz="2400" spc="-5" dirty="0">
                <a:latin typeface="Times New Roman"/>
                <a:cs typeface="Times New Roman"/>
              </a:rPr>
              <a:t>measurement,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as process </a:t>
            </a:r>
            <a:r>
              <a:rPr sz="2400" spc="-5" dirty="0">
                <a:latin typeface="Times New Roman"/>
                <a:cs typeface="Times New Roman"/>
              </a:rPr>
              <a:t>measurement  </a:t>
            </a:r>
            <a:r>
              <a:rPr sz="2400" dirty="0">
                <a:latin typeface="Times New Roman"/>
                <a:cs typeface="Times New Roman"/>
              </a:rPr>
              <a:t>in general. The topics are </a:t>
            </a:r>
            <a:r>
              <a:rPr sz="2400" spc="-5" dirty="0">
                <a:latin typeface="Times New Roman"/>
                <a:cs typeface="Times New Roman"/>
              </a:rPr>
              <a:t>process measurement, </a:t>
            </a:r>
            <a:r>
              <a:rPr sz="2400" dirty="0">
                <a:latin typeface="Times New Roman"/>
                <a:cs typeface="Times New Roman"/>
              </a:rPr>
              <a:t>software  product </a:t>
            </a:r>
            <a:r>
              <a:rPr sz="2400" spc="-5" dirty="0">
                <a:latin typeface="Times New Roman"/>
                <a:cs typeface="Times New Roman"/>
              </a:rPr>
              <a:t>measurement, </a:t>
            </a:r>
            <a:r>
              <a:rPr sz="2400" dirty="0">
                <a:latin typeface="Times New Roman"/>
                <a:cs typeface="Times New Roman"/>
              </a:rPr>
              <a:t>quality of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results,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  </a:t>
            </a:r>
            <a:r>
              <a:rPr sz="2400" spc="-5" dirty="0">
                <a:latin typeface="Times New Roman"/>
                <a:cs typeface="Times New Roman"/>
              </a:rPr>
              <a:t>information models,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process measurement </a:t>
            </a:r>
            <a:r>
              <a:rPr sz="2400" dirty="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2625" cy="553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1413510" indent="-51562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10) Các công cụ và </a:t>
            </a:r>
            <a:r>
              <a:rPr sz="2400" spc="-5" dirty="0">
                <a:latin typeface="Times New Roman"/>
                <a:cs typeface="Times New Roman"/>
              </a:rPr>
              <a:t>phương </a:t>
            </a:r>
            <a:r>
              <a:rPr sz="2400" dirty="0">
                <a:latin typeface="Times New Roman"/>
                <a:cs typeface="Times New Roman"/>
              </a:rPr>
              <a:t>pháp trong </a:t>
            </a:r>
            <a:r>
              <a:rPr sz="2400" spc="-5" dirty="0">
                <a:latin typeface="Times New Roman"/>
                <a:cs typeface="Times New Roman"/>
              </a:rPr>
              <a:t>CNPM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  </a:t>
            </a:r>
            <a:r>
              <a:rPr sz="2400" dirty="0">
                <a:latin typeface="Times New Roman"/>
                <a:cs typeface="Times New Roman"/>
              </a:rPr>
              <a:t>engineering tools 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527685" indent="-58419" algn="just">
              <a:lnSpc>
                <a:spcPts val="2665"/>
              </a:lnSpc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Software Engineering Tools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Methods includes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527685" marR="5080" algn="just">
              <a:lnSpc>
                <a:spcPct val="950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software engineering tools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software engineering methods.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software </a:t>
            </a:r>
            <a:r>
              <a:rPr sz="2400" i="1" spc="-5" dirty="0">
                <a:latin typeface="Times New Roman"/>
                <a:cs typeface="Times New Roman"/>
              </a:rPr>
              <a:t>engineering tools </a:t>
            </a:r>
            <a:r>
              <a:rPr sz="2400" spc="-5" dirty="0">
                <a:latin typeface="Times New Roman"/>
                <a:cs typeface="Times New Roman"/>
              </a:rPr>
              <a:t>sub-area uses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same  </a:t>
            </a:r>
            <a:r>
              <a:rPr sz="2400" spc="-5" dirty="0">
                <a:latin typeface="Times New Roman"/>
                <a:cs typeface="Times New Roman"/>
              </a:rPr>
              <a:t>structure, with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topic </a:t>
            </a:r>
            <a:r>
              <a:rPr sz="2400" dirty="0">
                <a:latin typeface="Times New Roman"/>
                <a:cs typeface="Times New Roman"/>
              </a:rPr>
              <a:t>for each of 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nine </a:t>
            </a:r>
            <a:r>
              <a:rPr sz="2400" spc="-5" dirty="0">
                <a:latin typeface="Times New Roman"/>
                <a:cs typeface="Times New Roman"/>
              </a:rPr>
              <a:t>software  engineering topics. An additional </a:t>
            </a:r>
            <a:r>
              <a:rPr sz="2400" dirty="0">
                <a:latin typeface="Times New Roman"/>
                <a:cs typeface="Times New Roman"/>
              </a:rPr>
              <a:t>topic is </a:t>
            </a:r>
            <a:r>
              <a:rPr sz="2400" spc="-5" dirty="0">
                <a:latin typeface="Times New Roman"/>
                <a:cs typeface="Times New Roman"/>
              </a:rPr>
              <a:t>provided:  miscellaneous tools issues,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tool integration techniques,  which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potentially </a:t>
            </a:r>
            <a:r>
              <a:rPr sz="2400" dirty="0">
                <a:latin typeface="Times New Roman"/>
                <a:cs typeface="Times New Roman"/>
              </a:rPr>
              <a:t>applicable to all classes of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tools.</a:t>
            </a:r>
            <a:endParaRPr sz="2400">
              <a:latin typeface="Times New Roman"/>
              <a:cs typeface="Times New Roman"/>
            </a:endParaRPr>
          </a:p>
          <a:p>
            <a:pPr marL="527685" marR="5715" indent="-58419">
              <a:lnSpc>
                <a:spcPts val="2740"/>
              </a:lnSpc>
              <a:spcBef>
                <a:spcPts val="65"/>
              </a:spcBef>
              <a:tabLst>
                <a:tab pos="2358390" algn="l"/>
                <a:tab pos="3746500" algn="l"/>
                <a:tab pos="5120005" algn="l"/>
                <a:tab pos="6356350" algn="l"/>
                <a:tab pos="72390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spc="-5" dirty="0">
                <a:latin typeface="Times New Roman"/>
                <a:cs typeface="Times New Roman"/>
              </a:rPr>
              <a:t>software engineering methods </a:t>
            </a:r>
            <a:r>
              <a:rPr sz="2400" spc="-5" dirty="0">
                <a:latin typeface="Times New Roman"/>
                <a:cs typeface="Times New Roman"/>
              </a:rPr>
              <a:t>sub-area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divided into </a:t>
            </a:r>
            <a:r>
              <a:rPr sz="2400" dirty="0">
                <a:latin typeface="Times New Roman"/>
                <a:cs typeface="Times New Roman"/>
              </a:rPr>
              <a:t>four  </a:t>
            </a:r>
            <a:r>
              <a:rPr sz="2400" spc="-5" dirty="0">
                <a:latin typeface="Times New Roman"/>
                <a:cs typeface="Times New Roman"/>
              </a:rPr>
              <a:t>subsection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	heurist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hods	de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ling	with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approaches, </a:t>
            </a:r>
            <a:r>
              <a:rPr sz="2400" spc="-5" dirty="0">
                <a:latin typeface="Times New Roman"/>
                <a:cs typeface="Times New Roman"/>
              </a:rPr>
              <a:t>formal methods </a:t>
            </a:r>
            <a:r>
              <a:rPr sz="2400" dirty="0">
                <a:latin typeface="Times New Roman"/>
                <a:cs typeface="Times New Roman"/>
              </a:rPr>
              <a:t>dealing with </a:t>
            </a:r>
            <a:r>
              <a:rPr sz="2400" spc="-5" dirty="0">
                <a:latin typeface="Times New Roman"/>
                <a:cs typeface="Times New Roman"/>
              </a:rPr>
              <a:t>mathematically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endParaRPr sz="2400">
              <a:latin typeface="Times New Roman"/>
              <a:cs typeface="Times New Roman"/>
            </a:endParaRPr>
          </a:p>
          <a:p>
            <a:pPr marL="527685" marR="5080">
              <a:lnSpc>
                <a:spcPts val="2740"/>
              </a:lnSpc>
              <a:spcBef>
                <a:spcPts val="135"/>
              </a:spcBef>
              <a:tabLst>
                <a:tab pos="2129155" algn="l"/>
                <a:tab pos="2725420" algn="l"/>
                <a:tab pos="4303395" algn="l"/>
                <a:tab pos="5488940" algn="l"/>
                <a:tab pos="6541134" algn="l"/>
                <a:tab pos="7239000" algn="l"/>
              </a:tabLst>
            </a:pP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che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	and	pro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ping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ods</a:t>
            </a:r>
            <a:r>
              <a:rPr sz="2400" dirty="0">
                <a:latin typeface="Times New Roman"/>
                <a:cs typeface="Times New Roman"/>
              </a:rPr>
              <a:t>	dealing	with	software 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approachesbased on various </a:t>
            </a:r>
            <a:r>
              <a:rPr sz="2400" spc="-10" dirty="0">
                <a:latin typeface="Times New Roman"/>
                <a:cs typeface="Times New Roman"/>
              </a:rPr>
              <a:t>forms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prototyping.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55321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11) Chất lượng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455165"/>
            <a:ext cx="427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235" algn="l"/>
                <a:tab pos="2343150" algn="l"/>
                <a:tab pos="3634104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twa</a:t>
            </a:r>
            <a:r>
              <a:rPr sz="2400" dirty="0">
                <a:latin typeface="Times New Roman"/>
                <a:cs typeface="Times New Roman"/>
              </a:rPr>
              <a:t>re	Qua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ity	d</a:t>
            </a:r>
            <a:r>
              <a:rPr sz="2400" spc="-10" dirty="0">
                <a:latin typeface="Times New Roman"/>
                <a:cs typeface="Times New Roman"/>
              </a:rPr>
              <a:t>ea</a:t>
            </a:r>
            <a:r>
              <a:rPr sz="2400" spc="-5" dirty="0">
                <a:latin typeface="Times New Roman"/>
                <a:cs typeface="Times New Roman"/>
              </a:rPr>
              <a:t>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1820926"/>
            <a:ext cx="423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889" algn="l"/>
                <a:tab pos="305752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ns</a:t>
            </a:r>
            <a:r>
              <a:rPr sz="2400" dirty="0">
                <a:latin typeface="Times New Roman"/>
                <a:cs typeface="Times New Roman"/>
              </a:rPr>
              <a:t>	which	transc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625" y="1455165"/>
            <a:ext cx="2392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015365" algn="l"/>
                <a:tab pos="1974214" algn="l"/>
              </a:tabLst>
            </a:pPr>
            <a:r>
              <a:rPr sz="2400" spc="-5" dirty="0">
                <a:latin typeface="Times New Roman"/>
                <a:cs typeface="Times New Roman"/>
              </a:rPr>
              <a:t>with		software  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e	software	li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2785" y="1455165"/>
            <a:ext cx="873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qual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  cyc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187066"/>
            <a:ext cx="830325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processes. </a:t>
            </a:r>
            <a:r>
              <a:rPr sz="2400" spc="-5" dirty="0">
                <a:latin typeface="Times New Roman"/>
                <a:cs typeface="Times New Roman"/>
              </a:rPr>
              <a:t>Since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quality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ubiquitous </a:t>
            </a:r>
            <a:r>
              <a:rPr sz="2400" dirty="0">
                <a:latin typeface="Times New Roman"/>
                <a:cs typeface="Times New Roman"/>
              </a:rPr>
              <a:t>concern 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engineering,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also considered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other  </a:t>
            </a:r>
            <a:r>
              <a:rPr sz="2400" dirty="0">
                <a:latin typeface="Times New Roman"/>
                <a:cs typeface="Times New Roman"/>
              </a:rPr>
              <a:t>topics. The description of this topic covers three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sub-areas.</a:t>
            </a:r>
            <a:endParaRPr sz="24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sub-area describes the </a:t>
            </a:r>
            <a:r>
              <a:rPr sz="2400" i="1" spc="-5" dirty="0">
                <a:latin typeface="Times New Roman"/>
                <a:cs typeface="Times New Roman"/>
              </a:rPr>
              <a:t>software quality fundamentals 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engineering culture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ethics,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and  </a:t>
            </a:r>
            <a:r>
              <a:rPr sz="2400" dirty="0">
                <a:latin typeface="Times New Roman"/>
                <a:cs typeface="Times New Roman"/>
              </a:rPr>
              <a:t>costs of quality,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quality characteristics,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quality  improvement.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3259" cy="356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11) Chất lượng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sub-area covers </a:t>
            </a:r>
            <a:r>
              <a:rPr sz="2400" i="1" spc="-5" dirty="0">
                <a:latin typeface="Times New Roman"/>
                <a:cs typeface="Times New Roman"/>
              </a:rPr>
              <a:t>software quality management  </a:t>
            </a:r>
            <a:r>
              <a:rPr sz="2400" i="1" dirty="0"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. The </a:t>
            </a:r>
            <a:r>
              <a:rPr sz="2400" spc="-5" dirty="0">
                <a:latin typeface="Times New Roman"/>
                <a:cs typeface="Times New Roman"/>
              </a:rPr>
              <a:t>topics </a:t>
            </a:r>
            <a:r>
              <a:rPr sz="2400" dirty="0">
                <a:latin typeface="Times New Roman"/>
                <a:cs typeface="Times New Roman"/>
              </a:rPr>
              <a:t>here are software </a:t>
            </a:r>
            <a:r>
              <a:rPr sz="2400" spc="-5" dirty="0">
                <a:latin typeface="Times New Roman"/>
                <a:cs typeface="Times New Roman"/>
              </a:rPr>
              <a:t>quality assurance,  </a:t>
            </a:r>
            <a:r>
              <a:rPr sz="2400" dirty="0">
                <a:latin typeface="Times New Roman"/>
                <a:cs typeface="Times New Roman"/>
              </a:rPr>
              <a:t>verification and validation, and </a:t>
            </a:r>
            <a:r>
              <a:rPr sz="2400" spc="-5" dirty="0">
                <a:latin typeface="Times New Roman"/>
                <a:cs typeface="Times New Roman"/>
              </a:rPr>
              <a:t>reviews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audits.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third and final sub-area describes </a:t>
            </a:r>
            <a:r>
              <a:rPr sz="2400" i="1" spc="-5" dirty="0">
                <a:latin typeface="Times New Roman"/>
                <a:cs typeface="Times New Roman"/>
              </a:rPr>
              <a:t>practical considerations  </a:t>
            </a:r>
            <a:r>
              <a:rPr sz="2400" spc="-5" dirty="0">
                <a:latin typeface="Times New Roman"/>
                <a:cs typeface="Times New Roman"/>
              </a:rPr>
              <a:t>related </a:t>
            </a:r>
            <a:r>
              <a:rPr sz="2400" dirty="0">
                <a:latin typeface="Times New Roman"/>
                <a:cs typeface="Times New Roman"/>
              </a:rPr>
              <a:t>to software </a:t>
            </a:r>
            <a:r>
              <a:rPr sz="2400" spc="-5" dirty="0">
                <a:latin typeface="Times New Roman"/>
                <a:cs typeface="Times New Roman"/>
              </a:rPr>
              <a:t>quality. The topics are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quality  requirements, defect characterization, software quality  management </a:t>
            </a:r>
            <a:r>
              <a:rPr sz="2400" dirty="0">
                <a:latin typeface="Times New Roman"/>
                <a:cs typeface="Times New Roman"/>
              </a:rPr>
              <a:t>techniques, and software quality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0100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định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Quá trình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phát triển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phương pháp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tiếp cận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 và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xây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dựng phần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762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buAutoNum type="romanUcPeriod"/>
              <a:tabLst>
                <a:tab pos="38481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10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liên quan đến nội dung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0100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Các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khái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niệm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định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762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buAutoNum type="romanUcPeriod"/>
              <a:tabLst>
                <a:tab pos="38481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10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liên quan đến nội dung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32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I. 2. Phương </a:t>
            </a:r>
            <a:r>
              <a:rPr sz="2800" b="0" dirty="0">
                <a:latin typeface="Times New Roman"/>
                <a:cs typeface="Times New Roman"/>
              </a:rPr>
              <a:t>pháp </a:t>
            </a:r>
            <a:r>
              <a:rPr sz="2800" b="0" spc="-5" dirty="0">
                <a:latin typeface="Times New Roman"/>
                <a:cs typeface="Times New Roman"/>
              </a:rPr>
              <a:t>tiếp </a:t>
            </a:r>
            <a:r>
              <a:rPr sz="2800" b="0" spc="-10" dirty="0">
                <a:latin typeface="Times New Roman"/>
                <a:cs typeface="Times New Roman"/>
              </a:rPr>
              <a:t>cận </a:t>
            </a:r>
            <a:r>
              <a:rPr sz="2800" b="0" spc="-5" dirty="0">
                <a:latin typeface="Times New Roman"/>
                <a:cs typeface="Times New Roman"/>
              </a:rPr>
              <a:t>PTTK </a:t>
            </a:r>
            <a:r>
              <a:rPr sz="2800" b="0" dirty="0">
                <a:latin typeface="Times New Roman"/>
                <a:cs typeface="Times New Roman"/>
              </a:rPr>
              <a:t>phần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87881"/>
            <a:ext cx="8262620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  <a:tab pos="2998470" algn="l"/>
              </a:tabLst>
            </a:pPr>
            <a:r>
              <a:rPr sz="2800" spc="-10" dirty="0">
                <a:latin typeface="Times New Roman"/>
                <a:cs typeface="Times New Roman"/>
              </a:rPr>
              <a:t>Hướng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tiếp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cận:	</a:t>
            </a:r>
            <a:r>
              <a:rPr sz="2800" spc="-5" dirty="0">
                <a:latin typeface="Times New Roman"/>
                <a:cs typeface="Times New Roman"/>
              </a:rPr>
              <a:t>Process-Oriented</a:t>
            </a:r>
            <a:endParaRPr sz="2800">
              <a:latin typeface="Times New Roman"/>
              <a:cs typeface="Times New Roman"/>
            </a:endParaRPr>
          </a:p>
          <a:p>
            <a:pPr marL="889000" lvl="1" indent="-419734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dirty="0">
                <a:latin typeface="Times New Roman"/>
                <a:cs typeface="Times New Roman"/>
              </a:rPr>
              <a:t>Tập trung vào các giải thuật và thao tác xử lý dữ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endParaRPr sz="2400">
              <a:latin typeface="Times New Roman"/>
              <a:cs typeface="Times New Roman"/>
            </a:endParaRPr>
          </a:p>
          <a:p>
            <a:pPr marL="889000" lvl="1" indent="-419734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phát triển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tập trung vào thể hiện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endParaRPr sz="24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phương pháp xử lý dữ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endParaRPr sz="2400">
              <a:latin typeface="Times New Roman"/>
              <a:cs typeface="Times New Roman"/>
            </a:endParaRPr>
          </a:p>
          <a:p>
            <a:pPr marL="889000" lvl="1" indent="-419734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dirty="0">
                <a:latin typeface="Times New Roman"/>
                <a:cs typeface="Times New Roman"/>
              </a:rPr>
              <a:t>Cấu trúc dữ liệu thông thường không thể hiện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rõ</a:t>
            </a:r>
            <a:endParaRPr sz="2400">
              <a:latin typeface="Times New Roman"/>
              <a:cs typeface="Times New Roman"/>
            </a:endParaRPr>
          </a:p>
          <a:p>
            <a:pPr marL="889000" marR="5080" lvl="1" indent="-41910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Nhược </a:t>
            </a:r>
            <a:r>
              <a:rPr sz="2400" dirty="0">
                <a:latin typeface="Times New Roman"/>
                <a:cs typeface="Times New Roman"/>
              </a:rPr>
              <a:t>điểm của hướng tiếp cận: Các tệp dữ liệu rất khó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xây  </a:t>
            </a:r>
            <a:r>
              <a:rPr sz="2400" spc="-5" dirty="0">
                <a:latin typeface="Times New Roman"/>
                <a:cs typeface="Times New Roman"/>
              </a:rPr>
              <a:t>dựng </a:t>
            </a:r>
            <a:r>
              <a:rPr sz="2400" dirty="0">
                <a:latin typeface="Times New Roman"/>
                <a:cs typeface="Times New Roman"/>
              </a:rPr>
              <a:t>để thoả </a:t>
            </a:r>
            <a:r>
              <a:rPr sz="2400" spc="-10" dirty="0">
                <a:latin typeface="Times New Roman"/>
                <a:cs typeface="Times New Roman"/>
              </a:rPr>
              <a:t>mãn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32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I. 2. Phương </a:t>
            </a:r>
            <a:r>
              <a:rPr sz="2800" b="0" dirty="0">
                <a:latin typeface="Times New Roman"/>
                <a:cs typeface="Times New Roman"/>
              </a:rPr>
              <a:t>pháp </a:t>
            </a:r>
            <a:r>
              <a:rPr sz="2800" b="0" spc="-5" dirty="0">
                <a:latin typeface="Times New Roman"/>
                <a:cs typeface="Times New Roman"/>
              </a:rPr>
              <a:t>tiếp </a:t>
            </a:r>
            <a:r>
              <a:rPr sz="2800" b="0" spc="-10" dirty="0">
                <a:latin typeface="Times New Roman"/>
                <a:cs typeface="Times New Roman"/>
              </a:rPr>
              <a:t>cận </a:t>
            </a:r>
            <a:r>
              <a:rPr sz="2800" b="0" spc="-5" dirty="0">
                <a:latin typeface="Times New Roman"/>
                <a:cs typeface="Times New Roman"/>
              </a:rPr>
              <a:t>PTTK </a:t>
            </a:r>
            <a:r>
              <a:rPr sz="2800" b="0" dirty="0">
                <a:latin typeface="Times New Roman"/>
                <a:cs typeface="Times New Roman"/>
              </a:rPr>
              <a:t>phần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87881"/>
            <a:ext cx="8275955" cy="301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Hướng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spc="-10" dirty="0">
                <a:latin typeface="Times New Roman"/>
                <a:cs typeface="Times New Roman"/>
              </a:rPr>
              <a:t>cận: </a:t>
            </a:r>
            <a:r>
              <a:rPr sz="2800" spc="-5" dirty="0">
                <a:latin typeface="Times New Roman"/>
                <a:cs typeface="Times New Roman"/>
              </a:rPr>
              <a:t>Data-Oriented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889000" marR="572135" lvl="1" indent="-419100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tả tổ chức của dữ liệu, </a:t>
            </a:r>
            <a:r>
              <a:rPr sz="2400" spc="-10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tả dữ liệu lấy ở đâu và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sử  dụng như thế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nào</a:t>
            </a:r>
            <a:endParaRPr sz="2400">
              <a:latin typeface="Times New Roman"/>
              <a:cs typeface="Times New Roman"/>
            </a:endParaRPr>
          </a:p>
          <a:p>
            <a:pPr marL="889000" marR="5080" lvl="1" indent="-41910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hình dữ liệu được thành lập và được </a:t>
            </a:r>
            <a:r>
              <a:rPr sz="2400" spc="-10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tả </a:t>
            </a:r>
            <a:r>
              <a:rPr sz="2400" spc="-10" dirty="0">
                <a:latin typeface="Times New Roman"/>
                <a:cs typeface="Times New Roman"/>
              </a:rPr>
              <a:t>mối </a:t>
            </a:r>
            <a:r>
              <a:rPr sz="2400" dirty="0">
                <a:latin typeface="Times New Roman"/>
                <a:cs typeface="Times New Roman"/>
              </a:rPr>
              <a:t>quan hệ  giữa các dữ liệu tương ứng này và các quy định về </a:t>
            </a:r>
            <a:r>
              <a:rPr sz="2400" spc="-10" dirty="0">
                <a:latin typeface="Times New Roman"/>
                <a:cs typeface="Times New Roman"/>
              </a:rPr>
              <a:t>mối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  hệ</a:t>
            </a:r>
            <a:endParaRPr sz="2400">
              <a:latin typeface="Times New Roman"/>
              <a:cs typeface="Times New Roman"/>
            </a:endParaRPr>
          </a:p>
          <a:p>
            <a:pPr marL="889000" lvl="1" indent="-419734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các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rules để chỉ ra </a:t>
            </a:r>
            <a:r>
              <a:rPr sz="2400" spc="-5" dirty="0">
                <a:latin typeface="Times New Roman"/>
                <a:cs typeface="Times New Roman"/>
              </a:rPr>
              <a:t>phương </a:t>
            </a:r>
            <a:r>
              <a:rPr sz="2400" dirty="0">
                <a:latin typeface="Times New Roman"/>
                <a:cs typeface="Times New Roman"/>
              </a:rPr>
              <a:t>pháp xử lý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endParaRPr sz="24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liệu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23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I.2. Phương </a:t>
            </a:r>
            <a:r>
              <a:rPr sz="2800" b="0" dirty="0">
                <a:latin typeface="Times New Roman"/>
                <a:cs typeface="Times New Roman"/>
              </a:rPr>
              <a:t>pháp </a:t>
            </a:r>
            <a:r>
              <a:rPr sz="2800" b="0" spc="-5" dirty="0">
                <a:latin typeface="Times New Roman"/>
                <a:cs typeface="Times New Roman"/>
              </a:rPr>
              <a:t>tiếp </a:t>
            </a:r>
            <a:r>
              <a:rPr sz="2800" b="0" spc="-10" dirty="0">
                <a:latin typeface="Times New Roman"/>
                <a:cs typeface="Times New Roman"/>
              </a:rPr>
              <a:t>cận </a:t>
            </a:r>
            <a:r>
              <a:rPr sz="2800" b="0" spc="-5" dirty="0">
                <a:latin typeface="Times New Roman"/>
                <a:cs typeface="Times New Roman"/>
              </a:rPr>
              <a:t>PTTK </a:t>
            </a:r>
            <a:r>
              <a:rPr sz="2800" b="0" dirty="0">
                <a:latin typeface="Times New Roman"/>
                <a:cs typeface="Times New Roman"/>
              </a:rPr>
              <a:t>phần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87881"/>
            <a:ext cx="8288020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Hướng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spc="-10" dirty="0">
                <a:latin typeface="Times New Roman"/>
                <a:cs typeface="Times New Roman"/>
              </a:rPr>
              <a:t>cận: </a:t>
            </a:r>
            <a:r>
              <a:rPr sz="2800" spc="-5" dirty="0">
                <a:latin typeface="Times New Roman"/>
                <a:cs typeface="Times New Roman"/>
              </a:rPr>
              <a:t>Architecture-Oriented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 dirty="0">
              <a:latin typeface="Times New Roman"/>
              <a:cs typeface="Times New Roman"/>
            </a:endParaRPr>
          </a:p>
          <a:p>
            <a:pPr marL="889000" marR="9525" lvl="1" indent="-419100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Lựa </a:t>
            </a:r>
            <a:r>
              <a:rPr sz="2400" dirty="0">
                <a:latin typeface="Times New Roman"/>
                <a:cs typeface="Times New Roman"/>
              </a:rPr>
              <a:t>chọn kiến trúc và 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để thực hiện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bài  toán</a:t>
            </a:r>
          </a:p>
          <a:p>
            <a:pPr marL="889000" marR="135255" lvl="1" indent="-41910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Áp </a:t>
            </a:r>
            <a:r>
              <a:rPr sz="2400" dirty="0">
                <a:latin typeface="Times New Roman"/>
                <a:cs typeface="Times New Roman"/>
              </a:rPr>
              <a:t>dụng các phương pháp </a:t>
            </a:r>
            <a:r>
              <a:rPr sz="2400" spc="-5" dirty="0">
                <a:latin typeface="Times New Roman"/>
                <a:cs typeface="Times New Roman"/>
              </a:rPr>
              <a:t>Prototyping </a:t>
            </a:r>
            <a:r>
              <a:rPr sz="2400" dirty="0">
                <a:latin typeface="Times New Roman"/>
                <a:cs typeface="Times New Roman"/>
              </a:rPr>
              <a:t>để nhanh chóng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xây  dựng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5" dirty="0">
                <a:latin typeface="Times New Roman"/>
                <a:cs typeface="Times New Roman"/>
              </a:rPr>
              <a:t>mềm</a:t>
            </a:r>
            <a:endParaRPr sz="2400" dirty="0">
              <a:latin typeface="Times New Roman"/>
              <a:cs typeface="Times New Roman"/>
            </a:endParaRPr>
          </a:p>
          <a:p>
            <a:pPr marL="889000" marR="5080" lvl="1" indent="-41910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các </a:t>
            </a:r>
            <a:r>
              <a:rPr sz="2400" spc="-5" dirty="0">
                <a:latin typeface="Times New Roman"/>
                <a:cs typeface="Times New Roman"/>
              </a:rPr>
              <a:t>Pattern </a:t>
            </a:r>
            <a:r>
              <a:rPr sz="2400" dirty="0">
                <a:latin typeface="Times New Roman"/>
                <a:cs typeface="Times New Roman"/>
              </a:rPr>
              <a:t>kiến trúc </a:t>
            </a:r>
            <a:r>
              <a:rPr sz="2400" spc="-10" dirty="0">
                <a:latin typeface="Times New Roman"/>
                <a:cs typeface="Times New Roman"/>
              </a:rPr>
              <a:t>mẫu </a:t>
            </a:r>
            <a:r>
              <a:rPr sz="2400" dirty="0">
                <a:latin typeface="Times New Roman"/>
                <a:cs typeface="Times New Roman"/>
              </a:rPr>
              <a:t>để chỉ ra phương pháp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xử  lý dữ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0100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định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Phân loại 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theo ứng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762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buAutoNum type="romanUcPeriod"/>
              <a:tabLst>
                <a:tab pos="38481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10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liên quan đến nội dung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2419"/>
            <a:ext cx="7898765" cy="520890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02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3. Phân loại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theo ứng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dirty="0">
                <a:latin typeface="Times New Roman"/>
                <a:cs typeface="Times New Roman"/>
              </a:rPr>
              <a:t>hệ thống</a:t>
            </a:r>
            <a:r>
              <a:rPr sz="2800" spc="-5" dirty="0">
                <a:latin typeface="Times New Roman"/>
                <a:cs typeface="Times New Roman"/>
              </a:rPr>
              <a:t> (system)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thời gian thực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(real-time)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dirty="0">
                <a:latin typeface="Times New Roman"/>
                <a:cs typeface="Times New Roman"/>
              </a:rPr>
              <a:t>quản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(business)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công nghệ và </a:t>
            </a:r>
            <a:r>
              <a:rPr sz="2800" dirty="0">
                <a:latin typeface="Times New Roman"/>
                <a:cs typeface="Times New Roman"/>
              </a:rPr>
              <a:t>khoa </a:t>
            </a:r>
            <a:r>
              <a:rPr sz="2800" spc="-5" dirty="0">
                <a:latin typeface="Times New Roman"/>
                <a:cs typeface="Times New Roman"/>
              </a:rPr>
              <a:t>học (engineering and  scientific)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dirty="0">
                <a:latin typeface="Times New Roman"/>
                <a:cs typeface="Times New Roman"/>
              </a:rPr>
              <a:t>nhúng </a:t>
            </a:r>
            <a:r>
              <a:rPr sz="2800" spc="-5" dirty="0">
                <a:latin typeface="Times New Roman"/>
                <a:cs typeface="Times New Roman"/>
              </a:rPr>
              <a:t>(embedded)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trí tuệ nhân tạo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(AI)</a:t>
            </a:r>
            <a:endParaRPr sz="2800">
              <a:latin typeface="Times New Roman"/>
              <a:cs typeface="Times New Roman"/>
            </a:endParaRPr>
          </a:p>
          <a:p>
            <a:pPr marL="527685" marR="659765" indent="-70485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Nguồn tài liệu: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[1] Hoffer J. A. Modern System  Analysis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Design. Third Edition.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Addison-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Wesley,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2004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0100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định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Quy trình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phát triển 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762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buAutoNum type="romanUcPeriod"/>
              <a:tabLst>
                <a:tab pos="38481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10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liên quan đến nội dung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00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Quy </a:t>
            </a:r>
            <a:r>
              <a:rPr sz="2800" b="0" dirty="0">
                <a:latin typeface="Times New Roman"/>
                <a:cs typeface="Times New Roman"/>
              </a:rPr>
              <a:t>trình phát </a:t>
            </a:r>
            <a:r>
              <a:rPr sz="2800" b="0" spc="-5" dirty="0">
                <a:latin typeface="Times New Roman"/>
                <a:cs typeface="Times New Roman"/>
              </a:rPr>
              <a:t>triển </a:t>
            </a:r>
            <a:r>
              <a:rPr sz="2800" b="0" dirty="0">
                <a:latin typeface="Times New Roman"/>
                <a:cs typeface="Times New Roman"/>
              </a:rPr>
              <a:t>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90929"/>
            <a:ext cx="6139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700" spc="-10" dirty="0">
                <a:latin typeface="Arial"/>
                <a:cs typeface="Arial"/>
              </a:rPr>
              <a:t>Mô </a:t>
            </a:r>
            <a:r>
              <a:rPr sz="2700" spc="-5" dirty="0">
                <a:latin typeface="Arial"/>
                <a:cs typeface="Arial"/>
              </a:rPr>
              <a:t>hình </a:t>
            </a:r>
            <a:r>
              <a:rPr sz="2700" dirty="0">
                <a:latin typeface="Arial"/>
                <a:cs typeface="Arial"/>
              </a:rPr>
              <a:t>thác </a:t>
            </a:r>
            <a:r>
              <a:rPr sz="2700" spc="-5" dirty="0">
                <a:latin typeface="Arial"/>
                <a:cs typeface="Arial"/>
              </a:rPr>
              <a:t>nước </a:t>
            </a:r>
            <a:r>
              <a:rPr sz="2700" dirty="0">
                <a:latin typeface="Arial"/>
                <a:cs typeface="Arial"/>
              </a:rPr>
              <a:t>(Waterfall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model)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831" y="1549301"/>
            <a:ext cx="3514090" cy="1775460"/>
            <a:chOff x="361831" y="1549301"/>
            <a:chExt cx="3514090" cy="1775460"/>
          </a:xfrm>
        </p:grpSpPr>
        <p:sp>
          <p:nvSpPr>
            <p:cNvPr id="5" name="object 5"/>
            <p:cNvSpPr/>
            <p:nvPr/>
          </p:nvSpPr>
          <p:spPr>
            <a:xfrm>
              <a:off x="535074" y="1746540"/>
              <a:ext cx="1757680" cy="641350"/>
            </a:xfrm>
            <a:custGeom>
              <a:avLst/>
              <a:gdLst/>
              <a:ahLst/>
              <a:cxnLst/>
              <a:rect l="l" t="t" r="r" b="b"/>
              <a:pathLst>
                <a:path w="1757680" h="641350">
                  <a:moveTo>
                    <a:pt x="1757099" y="0"/>
                  </a:moveTo>
                  <a:lnTo>
                    <a:pt x="0" y="0"/>
                  </a:lnTo>
                  <a:lnTo>
                    <a:pt x="0" y="641181"/>
                  </a:lnTo>
                  <a:lnTo>
                    <a:pt x="1757099" y="641181"/>
                  </a:lnTo>
                  <a:lnTo>
                    <a:pt x="1757099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596" y="1574066"/>
              <a:ext cx="1732914" cy="617220"/>
            </a:xfrm>
            <a:custGeom>
              <a:avLst/>
              <a:gdLst/>
              <a:ahLst/>
              <a:cxnLst/>
              <a:rect l="l" t="t" r="r" b="b"/>
              <a:pathLst>
                <a:path w="1732914" h="617219">
                  <a:moveTo>
                    <a:pt x="1704937" y="0"/>
                  </a:moveTo>
                  <a:lnTo>
                    <a:pt x="20" y="0"/>
                  </a:lnTo>
                  <a:lnTo>
                    <a:pt x="0" y="591820"/>
                  </a:lnTo>
                  <a:lnTo>
                    <a:pt x="7807" y="614650"/>
                  </a:lnTo>
                  <a:lnTo>
                    <a:pt x="8599" y="616641"/>
                  </a:lnTo>
                  <a:lnTo>
                    <a:pt x="1695891" y="616641"/>
                  </a:lnTo>
                  <a:lnTo>
                    <a:pt x="1696726" y="614650"/>
                  </a:lnTo>
                  <a:lnTo>
                    <a:pt x="1712324" y="571395"/>
                  </a:lnTo>
                  <a:lnTo>
                    <a:pt x="1725714" y="527260"/>
                  </a:lnTo>
                  <a:lnTo>
                    <a:pt x="1732452" y="500006"/>
                  </a:lnTo>
                  <a:lnTo>
                    <a:pt x="1732452" y="91806"/>
                  </a:lnTo>
                  <a:lnTo>
                    <a:pt x="1725714" y="64574"/>
                  </a:lnTo>
                  <a:lnTo>
                    <a:pt x="1712324" y="20471"/>
                  </a:lnTo>
                  <a:lnTo>
                    <a:pt x="1704937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596" y="1574066"/>
              <a:ext cx="1707190" cy="616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3529" y="1845317"/>
              <a:ext cx="73939" cy="74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596" y="1574066"/>
              <a:ext cx="1732914" cy="617220"/>
            </a:xfrm>
            <a:custGeom>
              <a:avLst/>
              <a:gdLst/>
              <a:ahLst/>
              <a:cxnLst/>
              <a:rect l="l" t="t" r="r" b="b"/>
              <a:pathLst>
                <a:path w="1732914" h="617219">
                  <a:moveTo>
                    <a:pt x="0" y="616641"/>
                  </a:moveTo>
                  <a:lnTo>
                    <a:pt x="1732452" y="616641"/>
                  </a:lnTo>
                  <a:lnTo>
                    <a:pt x="1732452" y="0"/>
                  </a:lnTo>
                  <a:lnTo>
                    <a:pt x="0" y="0"/>
                  </a:lnTo>
                  <a:lnTo>
                    <a:pt x="0" y="616641"/>
                  </a:lnTo>
                  <a:close/>
                </a:path>
              </a:pathLst>
            </a:custGeom>
            <a:ln w="49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8292" y="2215273"/>
              <a:ext cx="173990" cy="295910"/>
            </a:xfrm>
            <a:custGeom>
              <a:avLst/>
              <a:gdLst/>
              <a:ahLst/>
              <a:cxnLst/>
              <a:rect l="l" t="t" r="r" b="b"/>
              <a:pathLst>
                <a:path w="173990" h="295910">
                  <a:moveTo>
                    <a:pt x="156986" y="245899"/>
                  </a:moveTo>
                  <a:lnTo>
                    <a:pt x="74530" y="245899"/>
                  </a:lnTo>
                  <a:lnTo>
                    <a:pt x="173708" y="295767"/>
                  </a:lnTo>
                  <a:lnTo>
                    <a:pt x="156986" y="245899"/>
                  </a:lnTo>
                  <a:close/>
                </a:path>
                <a:path w="173990" h="295910">
                  <a:moveTo>
                    <a:pt x="74530" y="0"/>
                  </a:moveTo>
                  <a:lnTo>
                    <a:pt x="0" y="295767"/>
                  </a:lnTo>
                  <a:lnTo>
                    <a:pt x="74530" y="245899"/>
                  </a:lnTo>
                  <a:lnTo>
                    <a:pt x="156986" y="245899"/>
                  </a:lnTo>
                  <a:lnTo>
                    <a:pt x="74530" y="0"/>
                  </a:lnTo>
                  <a:close/>
                </a:path>
                <a:path w="173990" h="295910">
                  <a:moveTo>
                    <a:pt x="156986" y="245899"/>
                  </a:moveTo>
                  <a:lnTo>
                    <a:pt x="74530" y="245899"/>
                  </a:lnTo>
                  <a:lnTo>
                    <a:pt x="156986" y="245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8292" y="2215273"/>
              <a:ext cx="173990" cy="295910"/>
            </a:xfrm>
            <a:custGeom>
              <a:avLst/>
              <a:gdLst/>
              <a:ahLst/>
              <a:cxnLst/>
              <a:rect l="l" t="t" r="r" b="b"/>
              <a:pathLst>
                <a:path w="173990" h="295910">
                  <a:moveTo>
                    <a:pt x="74530" y="245899"/>
                  </a:moveTo>
                  <a:lnTo>
                    <a:pt x="0" y="295767"/>
                  </a:lnTo>
                  <a:lnTo>
                    <a:pt x="74530" y="0"/>
                  </a:lnTo>
                  <a:lnTo>
                    <a:pt x="156986" y="245899"/>
                  </a:lnTo>
                  <a:lnTo>
                    <a:pt x="74530" y="245899"/>
                  </a:lnTo>
                </a:path>
                <a:path w="173990" h="295910">
                  <a:moveTo>
                    <a:pt x="156986" y="245899"/>
                  </a:moveTo>
                  <a:lnTo>
                    <a:pt x="173708" y="295767"/>
                  </a:lnTo>
                  <a:lnTo>
                    <a:pt x="74530" y="245899"/>
                  </a:lnTo>
                  <a:lnTo>
                    <a:pt x="156986" y="245899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3695" y="2708006"/>
              <a:ext cx="1732280" cy="617220"/>
            </a:xfrm>
            <a:custGeom>
              <a:avLst/>
              <a:gdLst/>
              <a:ahLst/>
              <a:cxnLst/>
              <a:rect l="l" t="t" r="r" b="b"/>
              <a:pathLst>
                <a:path w="1732279" h="617220">
                  <a:moveTo>
                    <a:pt x="1731837" y="0"/>
                  </a:moveTo>
                  <a:lnTo>
                    <a:pt x="0" y="0"/>
                  </a:lnTo>
                  <a:lnTo>
                    <a:pt x="0" y="616641"/>
                  </a:lnTo>
                  <a:lnTo>
                    <a:pt x="1731837" y="616641"/>
                  </a:lnTo>
                  <a:lnTo>
                    <a:pt x="1731837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78592" y="3422705"/>
            <a:ext cx="1905635" cy="838200"/>
            <a:chOff x="3578592" y="3422705"/>
            <a:chExt cx="1905635" cy="838200"/>
          </a:xfrm>
        </p:grpSpPr>
        <p:sp>
          <p:nvSpPr>
            <p:cNvPr id="14" name="object 14"/>
            <p:cNvSpPr/>
            <p:nvPr/>
          </p:nvSpPr>
          <p:spPr>
            <a:xfrm>
              <a:off x="3751659" y="3644857"/>
              <a:ext cx="1732914" cy="616585"/>
            </a:xfrm>
            <a:custGeom>
              <a:avLst/>
              <a:gdLst/>
              <a:ahLst/>
              <a:cxnLst/>
              <a:rect l="l" t="t" r="r" b="b"/>
              <a:pathLst>
                <a:path w="1732914" h="616585">
                  <a:moveTo>
                    <a:pt x="1732452" y="0"/>
                  </a:moveTo>
                  <a:lnTo>
                    <a:pt x="0" y="0"/>
                  </a:lnTo>
                  <a:lnTo>
                    <a:pt x="0" y="616051"/>
                  </a:lnTo>
                  <a:lnTo>
                    <a:pt x="1732452" y="616051"/>
                  </a:lnTo>
                  <a:lnTo>
                    <a:pt x="1732452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3188" y="3447302"/>
              <a:ext cx="1732914" cy="641350"/>
            </a:xfrm>
            <a:custGeom>
              <a:avLst/>
              <a:gdLst/>
              <a:ahLst/>
              <a:cxnLst/>
              <a:rect l="l" t="t" r="r" b="b"/>
              <a:pathLst>
                <a:path w="1732914" h="641350">
                  <a:moveTo>
                    <a:pt x="1695802" y="0"/>
                  </a:moveTo>
                  <a:lnTo>
                    <a:pt x="0" y="0"/>
                  </a:lnTo>
                  <a:lnTo>
                    <a:pt x="0" y="641181"/>
                  </a:lnTo>
                  <a:lnTo>
                    <a:pt x="1695936" y="641181"/>
                  </a:lnTo>
                  <a:lnTo>
                    <a:pt x="1696653" y="639474"/>
                  </a:lnTo>
                  <a:lnTo>
                    <a:pt x="1712251" y="596259"/>
                  </a:lnTo>
                  <a:lnTo>
                    <a:pt x="1725641" y="552167"/>
                  </a:lnTo>
                  <a:lnTo>
                    <a:pt x="1732452" y="524645"/>
                  </a:lnTo>
                  <a:lnTo>
                    <a:pt x="1732452" y="117013"/>
                  </a:lnTo>
                  <a:lnTo>
                    <a:pt x="1725641" y="89451"/>
                  </a:lnTo>
                  <a:lnTo>
                    <a:pt x="1712251" y="45300"/>
                  </a:lnTo>
                  <a:lnTo>
                    <a:pt x="1696653" y="2030"/>
                  </a:lnTo>
                  <a:lnTo>
                    <a:pt x="1695802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3188" y="3447302"/>
              <a:ext cx="1707781" cy="6411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0146" y="3718430"/>
              <a:ext cx="73865" cy="741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3188" y="3447302"/>
              <a:ext cx="1732914" cy="641350"/>
            </a:xfrm>
            <a:custGeom>
              <a:avLst/>
              <a:gdLst/>
              <a:ahLst/>
              <a:cxnLst/>
              <a:rect l="l" t="t" r="r" b="b"/>
              <a:pathLst>
                <a:path w="1732914" h="641350">
                  <a:moveTo>
                    <a:pt x="0" y="641181"/>
                  </a:moveTo>
                  <a:lnTo>
                    <a:pt x="1732452" y="641181"/>
                  </a:lnTo>
                  <a:lnTo>
                    <a:pt x="1732452" y="0"/>
                  </a:lnTo>
                  <a:lnTo>
                    <a:pt x="0" y="0"/>
                  </a:lnTo>
                  <a:lnTo>
                    <a:pt x="0" y="641181"/>
                  </a:lnTo>
                  <a:close/>
                </a:path>
              </a:pathLst>
            </a:custGeom>
            <a:ln w="49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186978" y="4384027"/>
            <a:ext cx="3481070" cy="1750695"/>
            <a:chOff x="5186978" y="4384027"/>
            <a:chExt cx="3481070" cy="1750695"/>
          </a:xfrm>
        </p:grpSpPr>
        <p:sp>
          <p:nvSpPr>
            <p:cNvPr id="20" name="object 20"/>
            <p:cNvSpPr/>
            <p:nvPr/>
          </p:nvSpPr>
          <p:spPr>
            <a:xfrm>
              <a:off x="5360214" y="4606347"/>
              <a:ext cx="1732914" cy="616585"/>
            </a:xfrm>
            <a:custGeom>
              <a:avLst/>
              <a:gdLst/>
              <a:ahLst/>
              <a:cxnLst/>
              <a:rect l="l" t="t" r="r" b="b"/>
              <a:pathLst>
                <a:path w="1732915" h="616585">
                  <a:moveTo>
                    <a:pt x="1732452" y="0"/>
                  </a:moveTo>
                  <a:lnTo>
                    <a:pt x="0" y="0"/>
                  </a:lnTo>
                  <a:lnTo>
                    <a:pt x="0" y="616051"/>
                  </a:lnTo>
                  <a:lnTo>
                    <a:pt x="1732452" y="616051"/>
                  </a:lnTo>
                  <a:lnTo>
                    <a:pt x="1732452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1743" y="4408792"/>
              <a:ext cx="1732914" cy="617220"/>
            </a:xfrm>
            <a:custGeom>
              <a:avLst/>
              <a:gdLst/>
              <a:ahLst/>
              <a:cxnLst/>
              <a:rect l="l" t="t" r="r" b="b"/>
              <a:pathLst>
                <a:path w="1732915" h="617220">
                  <a:moveTo>
                    <a:pt x="1705126" y="0"/>
                  </a:moveTo>
                  <a:lnTo>
                    <a:pt x="0" y="0"/>
                  </a:lnTo>
                  <a:lnTo>
                    <a:pt x="0" y="616641"/>
                  </a:lnTo>
                  <a:lnTo>
                    <a:pt x="1696042" y="616641"/>
                  </a:lnTo>
                  <a:lnTo>
                    <a:pt x="1696896" y="614603"/>
                  </a:lnTo>
                  <a:lnTo>
                    <a:pt x="1712495" y="571345"/>
                  </a:lnTo>
                  <a:lnTo>
                    <a:pt x="1725886" y="527206"/>
                  </a:lnTo>
                  <a:lnTo>
                    <a:pt x="1732452" y="500646"/>
                  </a:lnTo>
                  <a:lnTo>
                    <a:pt x="1705126" y="0"/>
                  </a:lnTo>
                  <a:close/>
                </a:path>
                <a:path w="1732915" h="617220">
                  <a:moveTo>
                    <a:pt x="1732452" y="0"/>
                  </a:moveTo>
                  <a:lnTo>
                    <a:pt x="1705126" y="0"/>
                  </a:lnTo>
                  <a:lnTo>
                    <a:pt x="1712495" y="20420"/>
                  </a:lnTo>
                  <a:lnTo>
                    <a:pt x="1725886" y="64522"/>
                  </a:lnTo>
                  <a:lnTo>
                    <a:pt x="1732452" y="91058"/>
                  </a:lnTo>
                  <a:lnTo>
                    <a:pt x="1732452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1743" y="4408792"/>
              <a:ext cx="1707288" cy="6166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8208" y="4679994"/>
              <a:ext cx="74930" cy="50165"/>
            </a:xfrm>
            <a:custGeom>
              <a:avLst/>
              <a:gdLst/>
              <a:ahLst/>
              <a:cxnLst/>
              <a:rect l="l" t="t" r="r" b="b"/>
              <a:pathLst>
                <a:path w="74929" h="50164">
                  <a:moveTo>
                    <a:pt x="25114" y="0"/>
                  </a:moveTo>
                  <a:lnTo>
                    <a:pt x="10595" y="383"/>
                  </a:lnTo>
                  <a:lnTo>
                    <a:pt x="3139" y="3067"/>
                  </a:lnTo>
                  <a:lnTo>
                    <a:pt x="392" y="10353"/>
                  </a:lnTo>
                  <a:lnTo>
                    <a:pt x="0" y="24540"/>
                  </a:lnTo>
                  <a:lnTo>
                    <a:pt x="392" y="39083"/>
                  </a:lnTo>
                  <a:lnTo>
                    <a:pt x="3139" y="46551"/>
                  </a:lnTo>
                  <a:lnTo>
                    <a:pt x="10595" y="49302"/>
                  </a:lnTo>
                  <a:lnTo>
                    <a:pt x="25114" y="49695"/>
                  </a:lnTo>
                  <a:lnTo>
                    <a:pt x="43338" y="49302"/>
                  </a:lnTo>
                  <a:lnTo>
                    <a:pt x="59185" y="46551"/>
                  </a:lnTo>
                  <a:lnTo>
                    <a:pt x="70368" y="39083"/>
                  </a:lnTo>
                  <a:lnTo>
                    <a:pt x="74604" y="24540"/>
                  </a:lnTo>
                  <a:lnTo>
                    <a:pt x="70368" y="10353"/>
                  </a:lnTo>
                  <a:lnTo>
                    <a:pt x="59185" y="3067"/>
                  </a:lnTo>
                  <a:lnTo>
                    <a:pt x="43338" y="383"/>
                  </a:lnTo>
                  <a:lnTo>
                    <a:pt x="25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1743" y="4408792"/>
              <a:ext cx="1732914" cy="617220"/>
            </a:xfrm>
            <a:custGeom>
              <a:avLst/>
              <a:gdLst/>
              <a:ahLst/>
              <a:cxnLst/>
              <a:rect l="l" t="t" r="r" b="b"/>
              <a:pathLst>
                <a:path w="1732915" h="617220">
                  <a:moveTo>
                    <a:pt x="0" y="616641"/>
                  </a:moveTo>
                  <a:lnTo>
                    <a:pt x="1732452" y="616641"/>
                  </a:lnTo>
                  <a:lnTo>
                    <a:pt x="1732452" y="0"/>
                  </a:lnTo>
                  <a:lnTo>
                    <a:pt x="0" y="0"/>
                  </a:lnTo>
                  <a:lnTo>
                    <a:pt x="0" y="616641"/>
                  </a:lnTo>
                  <a:close/>
                </a:path>
              </a:pathLst>
            </a:custGeom>
            <a:ln w="49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9032" y="5493601"/>
              <a:ext cx="1748789" cy="640715"/>
            </a:xfrm>
            <a:custGeom>
              <a:avLst/>
              <a:gdLst/>
              <a:ahLst/>
              <a:cxnLst/>
              <a:rect l="l" t="t" r="r" b="b"/>
              <a:pathLst>
                <a:path w="1748790" h="640714">
                  <a:moveTo>
                    <a:pt x="0" y="640592"/>
                  </a:moveTo>
                  <a:lnTo>
                    <a:pt x="1748653" y="640592"/>
                  </a:lnTo>
                  <a:lnTo>
                    <a:pt x="1748653" y="0"/>
                  </a:lnTo>
                  <a:lnTo>
                    <a:pt x="0" y="0"/>
                  </a:lnTo>
                  <a:lnTo>
                    <a:pt x="0" y="640592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6596" y="1574066"/>
            <a:ext cx="1732914" cy="617220"/>
          </a:xfrm>
          <a:prstGeom prst="rect">
            <a:avLst/>
          </a:prstGeom>
          <a:ln w="4919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45134" marR="252095" indent="-198120">
              <a:lnSpc>
                <a:spcPts val="1939"/>
              </a:lnSpc>
              <a:spcBef>
                <a:spcPts val="390"/>
              </a:spcBef>
            </a:pPr>
            <a:r>
              <a:rPr sz="1750" spc="-5" dirty="0">
                <a:latin typeface="Times New Roman"/>
                <a:cs typeface="Times New Roman"/>
              </a:rPr>
              <a:t>Re</a:t>
            </a:r>
            <a:r>
              <a:rPr sz="1750" spc="-100" dirty="0">
                <a:latin typeface="Times New Roman"/>
                <a:cs typeface="Times New Roman"/>
              </a:rPr>
              <a:t>q</a:t>
            </a:r>
            <a:r>
              <a:rPr sz="1750" spc="95" dirty="0">
                <a:latin typeface="Times New Roman"/>
                <a:cs typeface="Times New Roman"/>
              </a:rPr>
              <a:t>u</a:t>
            </a:r>
            <a:r>
              <a:rPr sz="1750" spc="-100" dirty="0">
                <a:latin typeface="Times New Roman"/>
                <a:cs typeface="Times New Roman"/>
              </a:rPr>
              <a:t>i</a:t>
            </a:r>
            <a:r>
              <a:rPr sz="1750" dirty="0">
                <a:latin typeface="Times New Roman"/>
                <a:cs typeface="Times New Roman"/>
              </a:rPr>
              <a:t>r</a:t>
            </a:r>
            <a:r>
              <a:rPr sz="1750" spc="-5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e</a:t>
            </a:r>
            <a:r>
              <a:rPr sz="1750" spc="-100" dirty="0">
                <a:latin typeface="Times New Roman"/>
                <a:cs typeface="Times New Roman"/>
              </a:rPr>
              <a:t>n</a:t>
            </a:r>
            <a:r>
              <a:rPr sz="1750" spc="90" dirty="0">
                <a:latin typeface="Times New Roman"/>
                <a:cs typeface="Times New Roman"/>
              </a:rPr>
              <a:t>t</a:t>
            </a:r>
            <a:r>
              <a:rPr sz="1750" dirty="0">
                <a:latin typeface="Times New Roman"/>
                <a:cs typeface="Times New Roman"/>
              </a:rPr>
              <a:t>s  </a:t>
            </a:r>
            <a:r>
              <a:rPr sz="1750" spc="-15" dirty="0">
                <a:latin typeface="Times New Roman"/>
                <a:cs typeface="Times New Roman"/>
              </a:rPr>
              <a:t>definition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70628" y="2486271"/>
            <a:ext cx="1781175" cy="690245"/>
            <a:chOff x="1970628" y="2486271"/>
            <a:chExt cx="1781175" cy="690245"/>
          </a:xfrm>
        </p:grpSpPr>
        <p:sp>
          <p:nvSpPr>
            <p:cNvPr id="28" name="object 28"/>
            <p:cNvSpPr/>
            <p:nvPr/>
          </p:nvSpPr>
          <p:spPr>
            <a:xfrm>
              <a:off x="1995225" y="2510868"/>
              <a:ext cx="1732280" cy="640715"/>
            </a:xfrm>
            <a:custGeom>
              <a:avLst/>
              <a:gdLst/>
              <a:ahLst/>
              <a:cxnLst/>
              <a:rect l="l" t="t" r="r" b="b"/>
              <a:pathLst>
                <a:path w="1732279" h="640714">
                  <a:moveTo>
                    <a:pt x="1703391" y="0"/>
                  </a:moveTo>
                  <a:lnTo>
                    <a:pt x="359" y="0"/>
                  </a:lnTo>
                  <a:lnTo>
                    <a:pt x="0" y="994"/>
                  </a:lnTo>
                  <a:lnTo>
                    <a:pt x="0" y="593188"/>
                  </a:lnTo>
                  <a:lnTo>
                    <a:pt x="7261" y="614378"/>
                  </a:lnTo>
                  <a:lnTo>
                    <a:pt x="17720" y="640592"/>
                  </a:lnTo>
                  <a:lnTo>
                    <a:pt x="1685163" y="640592"/>
                  </a:lnTo>
                  <a:lnTo>
                    <a:pt x="1696149" y="614378"/>
                  </a:lnTo>
                  <a:lnTo>
                    <a:pt x="1711727" y="571167"/>
                  </a:lnTo>
                  <a:lnTo>
                    <a:pt x="1725098" y="527080"/>
                  </a:lnTo>
                  <a:lnTo>
                    <a:pt x="1731837" y="499816"/>
                  </a:lnTo>
                  <a:lnTo>
                    <a:pt x="1731837" y="93095"/>
                  </a:lnTo>
                  <a:lnTo>
                    <a:pt x="1725098" y="66157"/>
                  </a:lnTo>
                  <a:lnTo>
                    <a:pt x="1711727" y="22720"/>
                  </a:lnTo>
                  <a:lnTo>
                    <a:pt x="1703391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5225" y="2510868"/>
              <a:ext cx="1707190" cy="6405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1542" y="2782242"/>
              <a:ext cx="74653" cy="734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95225" y="2510868"/>
              <a:ext cx="1732280" cy="640715"/>
            </a:xfrm>
            <a:custGeom>
              <a:avLst/>
              <a:gdLst/>
              <a:ahLst/>
              <a:cxnLst/>
              <a:rect l="l" t="t" r="r" b="b"/>
              <a:pathLst>
                <a:path w="1732279" h="640714">
                  <a:moveTo>
                    <a:pt x="0" y="640592"/>
                  </a:moveTo>
                  <a:lnTo>
                    <a:pt x="1731837" y="640592"/>
                  </a:lnTo>
                  <a:lnTo>
                    <a:pt x="1731837" y="0"/>
                  </a:lnTo>
                  <a:lnTo>
                    <a:pt x="0" y="0"/>
                  </a:lnTo>
                  <a:lnTo>
                    <a:pt x="0" y="640592"/>
                  </a:lnTo>
                  <a:close/>
                </a:path>
              </a:pathLst>
            </a:custGeom>
            <a:ln w="49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95225" y="2510868"/>
            <a:ext cx="1732280" cy="640715"/>
          </a:xfrm>
          <a:prstGeom prst="rect">
            <a:avLst/>
          </a:prstGeom>
          <a:ln w="49193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72720" marR="177800" indent="172720">
              <a:lnSpc>
                <a:spcPts val="1939"/>
              </a:lnSpc>
              <a:spcBef>
                <a:spcPts val="390"/>
              </a:spcBef>
            </a:pPr>
            <a:r>
              <a:rPr sz="1750" spc="15" dirty="0">
                <a:latin typeface="Times New Roman"/>
                <a:cs typeface="Times New Roman"/>
              </a:rPr>
              <a:t>System </a:t>
            </a:r>
            <a:r>
              <a:rPr sz="1750" spc="-35" dirty="0">
                <a:latin typeface="Times New Roman"/>
                <a:cs typeface="Times New Roman"/>
              </a:rPr>
              <a:t>and  </a:t>
            </a:r>
            <a:r>
              <a:rPr sz="1750" spc="-25" dirty="0">
                <a:latin typeface="Times New Roman"/>
                <a:cs typeface="Times New Roman"/>
              </a:rPr>
              <a:t>software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design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3188" y="3447302"/>
            <a:ext cx="1732914" cy="641350"/>
          </a:xfrm>
          <a:prstGeom prst="rect">
            <a:avLst/>
          </a:prstGeom>
          <a:ln w="49193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73355" marR="153035" indent="-25400">
              <a:lnSpc>
                <a:spcPts val="1939"/>
              </a:lnSpc>
              <a:spcBef>
                <a:spcPts val="580"/>
              </a:spcBef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m</a:t>
            </a:r>
            <a:r>
              <a:rPr sz="1750" spc="-100" dirty="0">
                <a:latin typeface="Times New Roman"/>
                <a:cs typeface="Times New Roman"/>
              </a:rPr>
              <a:t>p</a:t>
            </a:r>
            <a:r>
              <a:rPr sz="1750" spc="90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e</a:t>
            </a:r>
            <a:r>
              <a:rPr sz="1750" spc="-5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Times New Roman"/>
                <a:cs typeface="Times New Roman"/>
              </a:rPr>
              <a:t>e</a:t>
            </a:r>
            <a:r>
              <a:rPr sz="1750" spc="-105" dirty="0">
                <a:latin typeface="Times New Roman"/>
                <a:cs typeface="Times New Roman"/>
              </a:rPr>
              <a:t>n</a:t>
            </a:r>
            <a:r>
              <a:rPr sz="1750" spc="95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spc="95" dirty="0">
                <a:latin typeface="Times New Roman"/>
                <a:cs typeface="Times New Roman"/>
              </a:rPr>
              <a:t>t</a:t>
            </a:r>
            <a:r>
              <a:rPr sz="1750" spc="-105" dirty="0">
                <a:latin typeface="Times New Roman"/>
                <a:cs typeface="Times New Roman"/>
              </a:rPr>
              <a:t>i</a:t>
            </a:r>
            <a:r>
              <a:rPr sz="1750" spc="95" dirty="0">
                <a:latin typeface="Times New Roman"/>
                <a:cs typeface="Times New Roman"/>
              </a:rPr>
              <a:t>o</a:t>
            </a:r>
            <a:r>
              <a:rPr sz="1750" dirty="0">
                <a:latin typeface="Times New Roman"/>
                <a:cs typeface="Times New Roman"/>
              </a:rPr>
              <a:t>n  </a:t>
            </a:r>
            <a:r>
              <a:rPr sz="1750" spc="-35" dirty="0">
                <a:latin typeface="Times New Roman"/>
                <a:cs typeface="Times New Roman"/>
              </a:rPr>
              <a:t>and </a:t>
            </a:r>
            <a:r>
              <a:rPr sz="1750" spc="20" dirty="0">
                <a:latin typeface="Times New Roman"/>
                <a:cs typeface="Times New Roman"/>
              </a:rPr>
              <a:t>unit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testing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1743" y="4408792"/>
            <a:ext cx="1732914" cy="617220"/>
          </a:xfrm>
          <a:prstGeom prst="rect">
            <a:avLst/>
          </a:prstGeom>
          <a:ln w="4919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22885" marR="177165" indent="-50165">
              <a:lnSpc>
                <a:spcPts val="1939"/>
              </a:lnSpc>
              <a:spcBef>
                <a:spcPts val="390"/>
              </a:spcBef>
            </a:pPr>
            <a:r>
              <a:rPr sz="1750" spc="-20" dirty="0">
                <a:latin typeface="Times New Roman"/>
                <a:cs typeface="Times New Roman"/>
              </a:rPr>
              <a:t>Integr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ation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and  </a:t>
            </a:r>
            <a:r>
              <a:rPr sz="1750" spc="-5" dirty="0">
                <a:latin typeface="Times New Roman"/>
                <a:cs typeface="Times New Roman"/>
              </a:rPr>
              <a:t>system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testing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45796" y="5320952"/>
            <a:ext cx="1782445" cy="690245"/>
            <a:chOff x="6745796" y="5320952"/>
            <a:chExt cx="1782445" cy="690245"/>
          </a:xfrm>
        </p:grpSpPr>
        <p:sp>
          <p:nvSpPr>
            <p:cNvPr id="36" name="object 36"/>
            <p:cNvSpPr/>
            <p:nvPr/>
          </p:nvSpPr>
          <p:spPr>
            <a:xfrm>
              <a:off x="6770561" y="5345717"/>
              <a:ext cx="1732914" cy="640715"/>
            </a:xfrm>
            <a:custGeom>
              <a:avLst/>
              <a:gdLst/>
              <a:ahLst/>
              <a:cxnLst/>
              <a:rect l="l" t="t" r="r" b="b"/>
              <a:pathLst>
                <a:path w="1732915" h="640714">
                  <a:moveTo>
                    <a:pt x="1704954" y="0"/>
                  </a:moveTo>
                  <a:lnTo>
                    <a:pt x="47" y="0"/>
                  </a:lnTo>
                  <a:lnTo>
                    <a:pt x="0" y="591156"/>
                  </a:lnTo>
                  <a:lnTo>
                    <a:pt x="7928" y="614297"/>
                  </a:lnTo>
                  <a:lnTo>
                    <a:pt x="18417" y="640592"/>
                  </a:lnTo>
                  <a:lnTo>
                    <a:pt x="1685621" y="640592"/>
                  </a:lnTo>
                  <a:lnTo>
                    <a:pt x="1696653" y="614297"/>
                  </a:lnTo>
                  <a:lnTo>
                    <a:pt x="1712251" y="571077"/>
                  </a:lnTo>
                  <a:lnTo>
                    <a:pt x="1725641" y="526979"/>
                  </a:lnTo>
                  <a:lnTo>
                    <a:pt x="1732452" y="499452"/>
                  </a:lnTo>
                  <a:lnTo>
                    <a:pt x="1732452" y="91890"/>
                  </a:lnTo>
                  <a:lnTo>
                    <a:pt x="1725641" y="64346"/>
                  </a:lnTo>
                  <a:lnTo>
                    <a:pt x="1712251" y="20225"/>
                  </a:lnTo>
                  <a:lnTo>
                    <a:pt x="1704954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0561" y="5345717"/>
              <a:ext cx="1707781" cy="640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87519" y="5616944"/>
              <a:ext cx="73865" cy="736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70561" y="5345717"/>
              <a:ext cx="1732914" cy="640715"/>
            </a:xfrm>
            <a:custGeom>
              <a:avLst/>
              <a:gdLst/>
              <a:ahLst/>
              <a:cxnLst/>
              <a:rect l="l" t="t" r="r" b="b"/>
              <a:pathLst>
                <a:path w="1732915" h="640714">
                  <a:moveTo>
                    <a:pt x="0" y="640592"/>
                  </a:moveTo>
                  <a:lnTo>
                    <a:pt x="1732452" y="640592"/>
                  </a:lnTo>
                  <a:lnTo>
                    <a:pt x="1732452" y="0"/>
                  </a:lnTo>
                  <a:lnTo>
                    <a:pt x="0" y="0"/>
                  </a:lnTo>
                  <a:lnTo>
                    <a:pt x="0" y="640592"/>
                  </a:lnTo>
                  <a:close/>
                </a:path>
              </a:pathLst>
            </a:custGeom>
            <a:ln w="49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70561" y="5345717"/>
            <a:ext cx="1732914" cy="640715"/>
          </a:xfrm>
          <a:prstGeom prst="rect">
            <a:avLst/>
          </a:prstGeom>
          <a:ln w="49193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96545" marR="226695" indent="-49530">
              <a:lnSpc>
                <a:spcPts val="1939"/>
              </a:lnSpc>
              <a:spcBef>
                <a:spcPts val="390"/>
              </a:spcBef>
            </a:pPr>
            <a:r>
              <a:rPr sz="1750" spc="-15" dirty="0">
                <a:latin typeface="Times New Roman"/>
                <a:cs typeface="Times New Roman"/>
              </a:rPr>
              <a:t>Operation</a:t>
            </a:r>
            <a:r>
              <a:rPr sz="1750" spc="-19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and  </a:t>
            </a:r>
            <a:r>
              <a:rPr sz="1750" spc="-10" dirty="0">
                <a:latin typeface="Times New Roman"/>
                <a:cs typeface="Times New Roman"/>
              </a:rPr>
              <a:t>maintenance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240520" y="1881899"/>
            <a:ext cx="5542915" cy="3796665"/>
            <a:chOff x="1240520" y="1881899"/>
            <a:chExt cx="5542915" cy="3796665"/>
          </a:xfrm>
        </p:grpSpPr>
        <p:sp>
          <p:nvSpPr>
            <p:cNvPr id="42" name="object 42"/>
            <p:cNvSpPr/>
            <p:nvPr/>
          </p:nvSpPr>
          <p:spPr>
            <a:xfrm>
              <a:off x="1252822" y="1894202"/>
              <a:ext cx="5518150" cy="3771900"/>
            </a:xfrm>
            <a:custGeom>
              <a:avLst/>
              <a:gdLst/>
              <a:ahLst/>
              <a:cxnLst/>
              <a:rect l="l" t="t" r="r" b="b"/>
              <a:pathLst>
                <a:path w="5518150" h="3771900">
                  <a:moveTo>
                    <a:pt x="5517739" y="3771823"/>
                  </a:moveTo>
                  <a:lnTo>
                    <a:pt x="0" y="3771823"/>
                  </a:lnTo>
                  <a:lnTo>
                    <a:pt x="0" y="419085"/>
                  </a:lnTo>
                </a:path>
                <a:path w="5518150" h="3771900">
                  <a:moveTo>
                    <a:pt x="1608505" y="1380576"/>
                  </a:moveTo>
                  <a:lnTo>
                    <a:pt x="1608505" y="3771823"/>
                  </a:lnTo>
                </a:path>
                <a:path w="5518150" h="3771900">
                  <a:moveTo>
                    <a:pt x="3216567" y="2342164"/>
                  </a:moveTo>
                  <a:lnTo>
                    <a:pt x="3216567" y="3771823"/>
                  </a:lnTo>
                </a:path>
                <a:path w="5518150" h="3771900">
                  <a:moveTo>
                    <a:pt x="4825368" y="3303655"/>
                  </a:moveTo>
                  <a:lnTo>
                    <a:pt x="4825368" y="3771823"/>
                  </a:lnTo>
                </a:path>
                <a:path w="5518150" h="3771900">
                  <a:moveTo>
                    <a:pt x="866226" y="0"/>
                  </a:moveTo>
                  <a:lnTo>
                    <a:pt x="1608505" y="0"/>
                  </a:lnTo>
                  <a:lnTo>
                    <a:pt x="1608505" y="493519"/>
                  </a:lnTo>
                </a:path>
                <a:path w="5518150" h="3771900">
                  <a:moveTo>
                    <a:pt x="2474214" y="937170"/>
                  </a:moveTo>
                  <a:lnTo>
                    <a:pt x="3216567" y="937170"/>
                  </a:lnTo>
                  <a:lnTo>
                    <a:pt x="3216567" y="1455009"/>
                  </a:lnTo>
                </a:path>
                <a:path w="5518150" h="3771900">
                  <a:moveTo>
                    <a:pt x="4082769" y="1874095"/>
                  </a:moveTo>
                  <a:lnTo>
                    <a:pt x="4825368" y="1874095"/>
                  </a:lnTo>
                  <a:lnTo>
                    <a:pt x="4825368" y="2391246"/>
                  </a:lnTo>
                </a:path>
              </a:pathLst>
            </a:custGeom>
            <a:ln w="24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86896" y="2190707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89" h="320675">
                  <a:moveTo>
                    <a:pt x="0" y="0"/>
                  </a:moveTo>
                  <a:lnTo>
                    <a:pt x="74432" y="320332"/>
                  </a:lnTo>
                  <a:lnTo>
                    <a:pt x="131494" y="73696"/>
                  </a:lnTo>
                  <a:lnTo>
                    <a:pt x="74432" y="73696"/>
                  </a:lnTo>
                  <a:lnTo>
                    <a:pt x="0" y="0"/>
                  </a:lnTo>
                  <a:close/>
                </a:path>
                <a:path w="148589" h="320675">
                  <a:moveTo>
                    <a:pt x="148544" y="0"/>
                  </a:moveTo>
                  <a:lnTo>
                    <a:pt x="74432" y="73696"/>
                  </a:lnTo>
                  <a:lnTo>
                    <a:pt x="131494" y="73696"/>
                  </a:lnTo>
                  <a:lnTo>
                    <a:pt x="148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86896" y="2190707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89" h="320675">
                  <a:moveTo>
                    <a:pt x="0" y="0"/>
                  </a:moveTo>
                  <a:lnTo>
                    <a:pt x="74432" y="73696"/>
                  </a:lnTo>
                  <a:lnTo>
                    <a:pt x="131494" y="73696"/>
                  </a:lnTo>
                  <a:lnTo>
                    <a:pt x="74432" y="320332"/>
                  </a:lnTo>
                  <a:lnTo>
                    <a:pt x="0" y="0"/>
                  </a:lnTo>
                </a:path>
                <a:path w="148589" h="320675">
                  <a:moveTo>
                    <a:pt x="131494" y="73696"/>
                  </a:moveTo>
                  <a:lnTo>
                    <a:pt x="74432" y="73696"/>
                  </a:lnTo>
                  <a:lnTo>
                    <a:pt x="148544" y="0"/>
                  </a:lnTo>
                  <a:lnTo>
                    <a:pt x="131494" y="73696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86896" y="3151461"/>
              <a:ext cx="148590" cy="321310"/>
            </a:xfrm>
            <a:custGeom>
              <a:avLst/>
              <a:gdLst/>
              <a:ahLst/>
              <a:cxnLst/>
              <a:rect l="l" t="t" r="r" b="b"/>
              <a:pathLst>
                <a:path w="148589" h="321310">
                  <a:moveTo>
                    <a:pt x="131363" y="246636"/>
                  </a:moveTo>
                  <a:lnTo>
                    <a:pt x="74432" y="246636"/>
                  </a:lnTo>
                  <a:lnTo>
                    <a:pt x="148544" y="321069"/>
                  </a:lnTo>
                  <a:lnTo>
                    <a:pt x="131363" y="246636"/>
                  </a:lnTo>
                  <a:close/>
                </a:path>
                <a:path w="148589" h="321310">
                  <a:moveTo>
                    <a:pt x="74432" y="0"/>
                  </a:moveTo>
                  <a:lnTo>
                    <a:pt x="0" y="321069"/>
                  </a:lnTo>
                  <a:lnTo>
                    <a:pt x="74432" y="246636"/>
                  </a:lnTo>
                  <a:lnTo>
                    <a:pt x="131363" y="246636"/>
                  </a:lnTo>
                  <a:lnTo>
                    <a:pt x="74432" y="0"/>
                  </a:lnTo>
                  <a:close/>
                </a:path>
                <a:path w="148589" h="321310">
                  <a:moveTo>
                    <a:pt x="131363" y="246636"/>
                  </a:moveTo>
                  <a:lnTo>
                    <a:pt x="74432" y="246636"/>
                  </a:lnTo>
                  <a:lnTo>
                    <a:pt x="131363" y="246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86896" y="3151461"/>
              <a:ext cx="148590" cy="321310"/>
            </a:xfrm>
            <a:custGeom>
              <a:avLst/>
              <a:gdLst/>
              <a:ahLst/>
              <a:cxnLst/>
              <a:rect l="l" t="t" r="r" b="b"/>
              <a:pathLst>
                <a:path w="148589" h="321310">
                  <a:moveTo>
                    <a:pt x="74432" y="246636"/>
                  </a:moveTo>
                  <a:lnTo>
                    <a:pt x="0" y="321069"/>
                  </a:lnTo>
                  <a:lnTo>
                    <a:pt x="74432" y="0"/>
                  </a:lnTo>
                  <a:lnTo>
                    <a:pt x="131363" y="246636"/>
                  </a:lnTo>
                  <a:lnTo>
                    <a:pt x="74432" y="246636"/>
                  </a:lnTo>
                </a:path>
                <a:path w="148589" h="321310">
                  <a:moveTo>
                    <a:pt x="131363" y="246636"/>
                  </a:moveTo>
                  <a:lnTo>
                    <a:pt x="148544" y="321069"/>
                  </a:lnTo>
                  <a:lnTo>
                    <a:pt x="74432" y="246636"/>
                  </a:lnTo>
                  <a:lnTo>
                    <a:pt x="131363" y="246636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70902" y="3126895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0" y="0"/>
                  </a:moveTo>
                  <a:lnTo>
                    <a:pt x="98487" y="320332"/>
                  </a:lnTo>
                  <a:lnTo>
                    <a:pt x="155757" y="74433"/>
                  </a:lnTo>
                  <a:lnTo>
                    <a:pt x="98487" y="74433"/>
                  </a:lnTo>
                  <a:lnTo>
                    <a:pt x="0" y="0"/>
                  </a:lnTo>
                  <a:close/>
                </a:path>
                <a:path w="173354" h="320675">
                  <a:moveTo>
                    <a:pt x="173092" y="0"/>
                  </a:moveTo>
                  <a:lnTo>
                    <a:pt x="98487" y="74433"/>
                  </a:lnTo>
                  <a:lnTo>
                    <a:pt x="155757" y="74433"/>
                  </a:lnTo>
                  <a:lnTo>
                    <a:pt x="173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0902" y="3126895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0" y="0"/>
                  </a:moveTo>
                  <a:lnTo>
                    <a:pt x="98487" y="74433"/>
                  </a:lnTo>
                  <a:lnTo>
                    <a:pt x="155757" y="74433"/>
                  </a:lnTo>
                  <a:lnTo>
                    <a:pt x="98487" y="320332"/>
                  </a:lnTo>
                  <a:lnTo>
                    <a:pt x="0" y="0"/>
                  </a:lnTo>
                </a:path>
                <a:path w="173354" h="320675">
                  <a:moveTo>
                    <a:pt x="155757" y="74433"/>
                  </a:moveTo>
                  <a:lnTo>
                    <a:pt x="98487" y="74433"/>
                  </a:lnTo>
                  <a:lnTo>
                    <a:pt x="173092" y="0"/>
                  </a:lnTo>
                  <a:lnTo>
                    <a:pt x="155757" y="74433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95524" y="4088484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89" h="320675">
                  <a:moveTo>
                    <a:pt x="131317" y="246661"/>
                  </a:moveTo>
                  <a:lnTo>
                    <a:pt x="73866" y="246661"/>
                  </a:lnTo>
                  <a:lnTo>
                    <a:pt x="148470" y="320308"/>
                  </a:lnTo>
                  <a:lnTo>
                    <a:pt x="131317" y="246661"/>
                  </a:lnTo>
                  <a:close/>
                </a:path>
                <a:path w="148589" h="320675">
                  <a:moveTo>
                    <a:pt x="73865" y="0"/>
                  </a:moveTo>
                  <a:lnTo>
                    <a:pt x="0" y="320308"/>
                  </a:lnTo>
                  <a:lnTo>
                    <a:pt x="73865" y="246661"/>
                  </a:lnTo>
                  <a:lnTo>
                    <a:pt x="131317" y="246661"/>
                  </a:lnTo>
                  <a:lnTo>
                    <a:pt x="73865" y="0"/>
                  </a:lnTo>
                  <a:close/>
                </a:path>
                <a:path w="148589" h="320675">
                  <a:moveTo>
                    <a:pt x="131317" y="246661"/>
                  </a:moveTo>
                  <a:lnTo>
                    <a:pt x="73865" y="246661"/>
                  </a:lnTo>
                  <a:lnTo>
                    <a:pt x="131317" y="246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5524" y="4088484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89" h="320675">
                  <a:moveTo>
                    <a:pt x="73865" y="246661"/>
                  </a:moveTo>
                  <a:lnTo>
                    <a:pt x="0" y="320308"/>
                  </a:lnTo>
                  <a:lnTo>
                    <a:pt x="73865" y="0"/>
                  </a:lnTo>
                  <a:lnTo>
                    <a:pt x="131317" y="246661"/>
                  </a:lnTo>
                  <a:lnTo>
                    <a:pt x="73866" y="246661"/>
                  </a:lnTo>
                </a:path>
                <a:path w="148589" h="320675">
                  <a:moveTo>
                    <a:pt x="131317" y="246661"/>
                  </a:moveTo>
                  <a:lnTo>
                    <a:pt x="148470" y="320308"/>
                  </a:lnTo>
                  <a:lnTo>
                    <a:pt x="73866" y="246661"/>
                  </a:lnTo>
                  <a:lnTo>
                    <a:pt x="131317" y="246661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78965" y="4088484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0" y="0"/>
                  </a:moveTo>
                  <a:lnTo>
                    <a:pt x="99226" y="320308"/>
                  </a:lnTo>
                  <a:lnTo>
                    <a:pt x="155972" y="74236"/>
                  </a:lnTo>
                  <a:lnTo>
                    <a:pt x="99226" y="74236"/>
                  </a:lnTo>
                  <a:lnTo>
                    <a:pt x="0" y="0"/>
                  </a:lnTo>
                  <a:close/>
                </a:path>
                <a:path w="173354" h="320675">
                  <a:moveTo>
                    <a:pt x="173092" y="0"/>
                  </a:moveTo>
                  <a:lnTo>
                    <a:pt x="99226" y="74236"/>
                  </a:lnTo>
                  <a:lnTo>
                    <a:pt x="155972" y="74236"/>
                  </a:lnTo>
                  <a:lnTo>
                    <a:pt x="173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78965" y="4088484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0" y="0"/>
                  </a:moveTo>
                  <a:lnTo>
                    <a:pt x="99226" y="74236"/>
                  </a:lnTo>
                  <a:lnTo>
                    <a:pt x="155972" y="74236"/>
                  </a:lnTo>
                  <a:lnTo>
                    <a:pt x="99226" y="320308"/>
                  </a:lnTo>
                  <a:lnTo>
                    <a:pt x="95322" y="307705"/>
                  </a:lnTo>
                  <a:lnTo>
                    <a:pt x="0" y="0"/>
                  </a:lnTo>
                </a:path>
                <a:path w="173354" h="320675">
                  <a:moveTo>
                    <a:pt x="155972" y="74236"/>
                  </a:moveTo>
                  <a:lnTo>
                    <a:pt x="99226" y="74236"/>
                  </a:lnTo>
                  <a:lnTo>
                    <a:pt x="173092" y="0"/>
                  </a:lnTo>
                  <a:lnTo>
                    <a:pt x="155972" y="74236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78965" y="5025433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155971" y="246047"/>
                  </a:moveTo>
                  <a:lnTo>
                    <a:pt x="99226" y="246047"/>
                  </a:lnTo>
                  <a:lnTo>
                    <a:pt x="173092" y="320283"/>
                  </a:lnTo>
                  <a:lnTo>
                    <a:pt x="155971" y="246047"/>
                  </a:lnTo>
                  <a:close/>
                </a:path>
                <a:path w="173354" h="320675">
                  <a:moveTo>
                    <a:pt x="99226" y="0"/>
                  </a:moveTo>
                  <a:lnTo>
                    <a:pt x="0" y="320283"/>
                  </a:lnTo>
                  <a:lnTo>
                    <a:pt x="99226" y="246047"/>
                  </a:lnTo>
                  <a:lnTo>
                    <a:pt x="155971" y="246047"/>
                  </a:lnTo>
                  <a:lnTo>
                    <a:pt x="99226" y="0"/>
                  </a:lnTo>
                  <a:close/>
                </a:path>
                <a:path w="173354" h="320675">
                  <a:moveTo>
                    <a:pt x="155971" y="246047"/>
                  </a:moveTo>
                  <a:lnTo>
                    <a:pt x="99226" y="246047"/>
                  </a:lnTo>
                  <a:lnTo>
                    <a:pt x="155971" y="246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78965" y="5025433"/>
              <a:ext cx="173355" cy="320675"/>
            </a:xfrm>
            <a:custGeom>
              <a:avLst/>
              <a:gdLst/>
              <a:ahLst/>
              <a:cxnLst/>
              <a:rect l="l" t="t" r="r" b="b"/>
              <a:pathLst>
                <a:path w="173354" h="320675">
                  <a:moveTo>
                    <a:pt x="99226" y="246047"/>
                  </a:moveTo>
                  <a:lnTo>
                    <a:pt x="0" y="320283"/>
                  </a:lnTo>
                  <a:lnTo>
                    <a:pt x="99226" y="0"/>
                  </a:lnTo>
                  <a:lnTo>
                    <a:pt x="155971" y="246047"/>
                  </a:lnTo>
                  <a:lnTo>
                    <a:pt x="99226" y="246047"/>
                  </a:lnTo>
                </a:path>
                <a:path w="173354" h="320675">
                  <a:moveTo>
                    <a:pt x="99226" y="246047"/>
                  </a:moveTo>
                  <a:lnTo>
                    <a:pt x="155971" y="246047"/>
                  </a:lnTo>
                  <a:lnTo>
                    <a:pt x="173092" y="320283"/>
                  </a:lnTo>
                  <a:lnTo>
                    <a:pt x="99226" y="246047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932088" y="4692230"/>
            <a:ext cx="803910" cy="678180"/>
            <a:chOff x="6932088" y="4692230"/>
            <a:chExt cx="803910" cy="678180"/>
          </a:xfrm>
        </p:grpSpPr>
        <p:sp>
          <p:nvSpPr>
            <p:cNvPr id="56" name="object 56"/>
            <p:cNvSpPr/>
            <p:nvPr/>
          </p:nvSpPr>
          <p:spPr>
            <a:xfrm>
              <a:off x="6944393" y="4704535"/>
              <a:ext cx="692785" cy="518159"/>
            </a:xfrm>
            <a:custGeom>
              <a:avLst/>
              <a:gdLst/>
              <a:ahLst/>
              <a:cxnLst/>
              <a:rect l="l" t="t" r="r" b="b"/>
              <a:pathLst>
                <a:path w="692784" h="518160">
                  <a:moveTo>
                    <a:pt x="0" y="0"/>
                  </a:moveTo>
                  <a:lnTo>
                    <a:pt x="692370" y="0"/>
                  </a:lnTo>
                  <a:lnTo>
                    <a:pt x="692370" y="517863"/>
                  </a:lnTo>
                </a:path>
              </a:pathLst>
            </a:custGeom>
            <a:ln w="24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62898" y="5025433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90" h="320675">
                  <a:moveTo>
                    <a:pt x="0" y="0"/>
                  </a:moveTo>
                  <a:lnTo>
                    <a:pt x="73865" y="320283"/>
                  </a:lnTo>
                  <a:lnTo>
                    <a:pt x="131315" y="73647"/>
                  </a:lnTo>
                  <a:lnTo>
                    <a:pt x="73865" y="73647"/>
                  </a:lnTo>
                  <a:lnTo>
                    <a:pt x="0" y="0"/>
                  </a:lnTo>
                  <a:close/>
                </a:path>
                <a:path w="148590" h="320675">
                  <a:moveTo>
                    <a:pt x="148470" y="0"/>
                  </a:moveTo>
                  <a:lnTo>
                    <a:pt x="73865" y="73647"/>
                  </a:lnTo>
                  <a:lnTo>
                    <a:pt x="131315" y="73647"/>
                  </a:lnTo>
                  <a:lnTo>
                    <a:pt x="148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62898" y="5025433"/>
              <a:ext cx="148590" cy="320675"/>
            </a:xfrm>
            <a:custGeom>
              <a:avLst/>
              <a:gdLst/>
              <a:ahLst/>
              <a:cxnLst/>
              <a:rect l="l" t="t" r="r" b="b"/>
              <a:pathLst>
                <a:path w="148590" h="320675">
                  <a:moveTo>
                    <a:pt x="0" y="0"/>
                  </a:moveTo>
                  <a:lnTo>
                    <a:pt x="73865" y="73647"/>
                  </a:lnTo>
                  <a:lnTo>
                    <a:pt x="131315" y="73647"/>
                  </a:lnTo>
                  <a:lnTo>
                    <a:pt x="73865" y="320283"/>
                  </a:lnTo>
                  <a:lnTo>
                    <a:pt x="0" y="0"/>
                  </a:lnTo>
                </a:path>
                <a:path w="148590" h="320675">
                  <a:moveTo>
                    <a:pt x="131315" y="73647"/>
                  </a:moveTo>
                  <a:lnTo>
                    <a:pt x="73865" y="73647"/>
                  </a:lnTo>
                  <a:lnTo>
                    <a:pt x="148470" y="0"/>
                  </a:lnTo>
                  <a:lnTo>
                    <a:pt x="131315" y="73647"/>
                  </a:lnTo>
                </a:path>
              </a:pathLst>
            </a:custGeom>
            <a:ln w="4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435" y="418337"/>
            <a:ext cx="6002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</a:t>
            </a:r>
            <a:r>
              <a:rPr sz="2800" b="0" spc="-10" dirty="0">
                <a:latin typeface="Times New Roman"/>
                <a:cs typeface="Times New Roman"/>
              </a:rPr>
              <a:t>Quy </a:t>
            </a:r>
            <a:r>
              <a:rPr sz="2800" b="0" spc="-5" dirty="0">
                <a:latin typeface="Times New Roman"/>
                <a:cs typeface="Times New Roman"/>
              </a:rPr>
              <a:t>trình phát triển 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2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130" y="1239138"/>
            <a:ext cx="8220075" cy="447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indent="-46545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477520" algn="l"/>
                <a:tab pos="478155" algn="l"/>
              </a:tabLst>
            </a:pPr>
            <a:r>
              <a:rPr sz="2800" spc="-10" dirty="0">
                <a:latin typeface="Times New Roman"/>
                <a:cs typeface="Times New Roman"/>
              </a:rPr>
              <a:t>Mô </a:t>
            </a:r>
            <a:r>
              <a:rPr sz="2800" spc="-5" dirty="0">
                <a:latin typeface="Times New Roman"/>
                <a:cs typeface="Times New Roman"/>
              </a:rPr>
              <a:t>hình thác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nước</a:t>
            </a:r>
            <a:endParaRPr sz="2800">
              <a:latin typeface="Times New Roman"/>
              <a:cs typeface="Times New Roman"/>
            </a:endParaRPr>
          </a:p>
          <a:p>
            <a:pPr marL="1047750" marR="594995" lvl="1" indent="-45593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pos="1023619" algn="l"/>
              </a:tabLst>
            </a:pPr>
            <a:r>
              <a:rPr sz="2400" spc="-5" dirty="0">
                <a:latin typeface="Times New Roman"/>
                <a:cs typeface="Times New Roman"/>
              </a:rPr>
              <a:t>Phân </a:t>
            </a:r>
            <a:r>
              <a:rPr sz="2400" dirty="0">
                <a:latin typeface="Times New Roman"/>
                <a:cs typeface="Times New Roman"/>
              </a:rPr>
              <a:t>tích yêu cầu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và đặc tả /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  </a:t>
            </a:r>
            <a:r>
              <a:rPr sz="2400" dirty="0">
                <a:latin typeface="Times New Roman"/>
                <a:cs typeface="Times New Roman"/>
              </a:rPr>
              <a:t>analysis 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1047750" marR="857250" lvl="1" indent="-45593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1023619" algn="l"/>
              </a:tabLst>
            </a:pPr>
            <a:r>
              <a:rPr sz="2400" dirty="0">
                <a:latin typeface="Times New Roman"/>
                <a:cs typeface="Times New Roman"/>
              </a:rPr>
              <a:t>Thiết kế hệ thống và thiết kế phần </a:t>
            </a:r>
            <a:r>
              <a:rPr sz="2400" spc="-5" dirty="0">
                <a:latin typeface="Times New Roman"/>
                <a:cs typeface="Times New Roman"/>
              </a:rPr>
              <a:t>mềm/System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1047750" marR="105410" lvl="1" indent="-455930">
              <a:lnSpc>
                <a:spcPct val="100000"/>
              </a:lnSpc>
              <a:buAutoNum type="arabicParenBoth"/>
              <a:tabLst>
                <a:tab pos="1023619" algn="l"/>
              </a:tabLst>
            </a:pPr>
            <a:r>
              <a:rPr sz="2400" spc="-5" dirty="0">
                <a:latin typeface="Times New Roman"/>
                <a:cs typeface="Times New Roman"/>
              </a:rPr>
              <a:t>Thực </a:t>
            </a:r>
            <a:r>
              <a:rPr sz="2400" dirty="0">
                <a:latin typeface="Times New Roman"/>
                <a:cs typeface="Times New Roman"/>
              </a:rPr>
              <a:t>thi viết </a:t>
            </a:r>
            <a:r>
              <a:rPr sz="2400" spc="-10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 và kiểm thứ khối/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  </a:t>
            </a:r>
            <a:r>
              <a:rPr sz="2400" dirty="0">
                <a:latin typeface="Times New Roman"/>
                <a:cs typeface="Times New Roman"/>
              </a:rPr>
              <a:t>and unit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  <a:p>
            <a:pPr marL="1047750" marR="494030" lvl="1" indent="-455930">
              <a:lnSpc>
                <a:spcPct val="100000"/>
              </a:lnSpc>
              <a:buFont typeface="Times New Roman"/>
              <a:buAutoNum type="arabicParenBoth"/>
              <a:tabLst>
                <a:tab pos="1099185" algn="l"/>
                <a:tab pos="109982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Tích hợp và kiểm thử hệ </a:t>
            </a:r>
            <a:r>
              <a:rPr sz="2400" spc="-5" dirty="0">
                <a:latin typeface="Times New Roman"/>
                <a:cs typeface="Times New Roman"/>
              </a:rPr>
              <a:t>thống/Integration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 </a:t>
            </a:r>
            <a:r>
              <a:rPr sz="2400" dirty="0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  <a:p>
            <a:pPr marL="591820" marR="5080" lvl="1">
              <a:lnSpc>
                <a:spcPct val="100000"/>
              </a:lnSpc>
              <a:buAutoNum type="arabicParenBoth"/>
              <a:tabLst>
                <a:tab pos="1023619" algn="l"/>
                <a:tab pos="2738120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và bảo trì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/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maintenance  Đặc điểm: Quay	</a:t>
            </a:r>
            <a:r>
              <a:rPr sz="2400" dirty="0">
                <a:latin typeface="Times New Roman"/>
                <a:cs typeface="Times New Roman"/>
              </a:rPr>
              <a:t>lại từ các giai đoạn </a:t>
            </a:r>
            <a:r>
              <a:rPr sz="2400" spc="-5" dirty="0">
                <a:latin typeface="Times New Roman"/>
                <a:cs typeface="Times New Roman"/>
              </a:rPr>
              <a:t>sau </a:t>
            </a:r>
            <a:r>
              <a:rPr sz="2400" dirty="0">
                <a:latin typeface="Times New Roman"/>
                <a:cs typeface="Times New Roman"/>
              </a:rPr>
              <a:t>trở về các giai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đoạn</a:t>
            </a:r>
            <a:endParaRPr sz="240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trước để chỉnh </a:t>
            </a:r>
            <a:r>
              <a:rPr sz="2400" spc="-5" dirty="0">
                <a:latin typeface="Times New Roman"/>
                <a:cs typeface="Times New Roman"/>
              </a:rPr>
              <a:t>sửa </a:t>
            </a:r>
            <a:r>
              <a:rPr sz="2400" dirty="0">
                <a:latin typeface="Times New Roman"/>
                <a:cs typeface="Times New Roman"/>
              </a:rPr>
              <a:t>kết quả thực thi là không hiệu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435" y="418337"/>
            <a:ext cx="6002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</a:t>
            </a:r>
            <a:r>
              <a:rPr sz="2800" b="0" spc="-10" dirty="0">
                <a:latin typeface="Times New Roman"/>
                <a:cs typeface="Times New Roman"/>
              </a:rPr>
              <a:t>Quy </a:t>
            </a:r>
            <a:r>
              <a:rPr sz="2800" b="0" spc="-5" dirty="0">
                <a:latin typeface="Times New Roman"/>
                <a:cs typeface="Times New Roman"/>
              </a:rPr>
              <a:t>trình phát triển 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2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435" y="1239138"/>
            <a:ext cx="7232015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indent="-46545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476884" algn="l"/>
                <a:tab pos="4781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đặc điểm của </a:t>
            </a:r>
            <a:r>
              <a:rPr sz="2800" spc="-20" dirty="0">
                <a:latin typeface="Times New Roman"/>
                <a:cs typeface="Times New Roman"/>
              </a:rPr>
              <a:t>mô </a:t>
            </a:r>
            <a:r>
              <a:rPr sz="2800" spc="-5" dirty="0">
                <a:latin typeface="Times New Roman"/>
                <a:cs typeface="Times New Roman"/>
              </a:rPr>
              <a:t>hình thác nước</a:t>
            </a:r>
            <a:endParaRPr sz="2800">
              <a:latin typeface="Times New Roman"/>
              <a:cs typeface="Times New Roman"/>
            </a:endParaRPr>
          </a:p>
          <a:p>
            <a:pPr marL="1047115" marR="278765" lvl="1" indent="-455930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1047115" algn="l"/>
                <a:tab pos="1047750" algn="l"/>
              </a:tabLst>
            </a:pPr>
            <a:r>
              <a:rPr sz="2400" dirty="0">
                <a:latin typeface="Times New Roman"/>
                <a:cs typeface="Times New Roman"/>
              </a:rPr>
              <a:t>Inflexible </a:t>
            </a:r>
            <a:r>
              <a:rPr sz="2400" spc="-5" dirty="0">
                <a:latin typeface="Times New Roman"/>
                <a:cs typeface="Times New Roman"/>
              </a:rPr>
              <a:t>partitioning </a:t>
            </a:r>
            <a:r>
              <a:rPr sz="2400" dirty="0">
                <a:latin typeface="Times New Roman"/>
                <a:cs typeface="Times New Roman"/>
              </a:rPr>
              <a:t>of the project into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  stages</a:t>
            </a:r>
            <a:endParaRPr sz="2400">
              <a:latin typeface="Times New Roman"/>
              <a:cs typeface="Times New Roman"/>
            </a:endParaRPr>
          </a:p>
          <a:p>
            <a:pPr marL="1047115" marR="621665" lvl="1" indent="-45593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1047115" algn="l"/>
                <a:tab pos="104775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makes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to respond 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changing 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1047115" marR="5080" lvl="1" indent="-45593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1047115" algn="l"/>
                <a:tab pos="1047750" algn="l"/>
              </a:tabLst>
            </a:pPr>
            <a:r>
              <a:rPr sz="2400" dirty="0">
                <a:latin typeface="Times New Roman"/>
                <a:cs typeface="Times New Roman"/>
              </a:rPr>
              <a:t>Therefore, this </a:t>
            </a:r>
            <a:r>
              <a:rPr sz="2400" spc="-5" dirty="0">
                <a:latin typeface="Times New Roman"/>
                <a:cs typeface="Times New Roman"/>
              </a:rPr>
              <a:t>model is </a:t>
            </a:r>
            <a:r>
              <a:rPr sz="2400" dirty="0">
                <a:latin typeface="Times New Roman"/>
                <a:cs typeface="Times New Roman"/>
              </a:rPr>
              <a:t>only appropriate when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well-understood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435" y="418337"/>
            <a:ext cx="6002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</a:t>
            </a:r>
            <a:r>
              <a:rPr sz="2800" b="0" spc="-10" dirty="0">
                <a:latin typeface="Times New Roman"/>
                <a:cs typeface="Times New Roman"/>
              </a:rPr>
              <a:t>Quy </a:t>
            </a:r>
            <a:r>
              <a:rPr sz="2800" b="0" spc="-5" dirty="0">
                <a:latin typeface="Times New Roman"/>
                <a:cs typeface="Times New Roman"/>
              </a:rPr>
              <a:t>trình phát triển 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2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1647" y="2274833"/>
            <a:ext cx="7805420" cy="3649345"/>
            <a:chOff x="501647" y="2274833"/>
            <a:chExt cx="7805420" cy="3649345"/>
          </a:xfrm>
        </p:grpSpPr>
        <p:sp>
          <p:nvSpPr>
            <p:cNvPr id="4" name="object 4"/>
            <p:cNvSpPr/>
            <p:nvPr/>
          </p:nvSpPr>
          <p:spPr>
            <a:xfrm>
              <a:off x="6605272" y="4021772"/>
              <a:ext cx="1701800" cy="678180"/>
            </a:xfrm>
            <a:custGeom>
              <a:avLst/>
              <a:gdLst/>
              <a:ahLst/>
              <a:cxnLst/>
              <a:rect l="l" t="t" r="r" b="b"/>
              <a:pathLst>
                <a:path w="1701800" h="678179">
                  <a:moveTo>
                    <a:pt x="1701518" y="0"/>
                  </a:moveTo>
                  <a:lnTo>
                    <a:pt x="0" y="0"/>
                  </a:lnTo>
                  <a:lnTo>
                    <a:pt x="0" y="677713"/>
                  </a:lnTo>
                  <a:lnTo>
                    <a:pt x="1701518" y="677713"/>
                  </a:lnTo>
                  <a:lnTo>
                    <a:pt x="1701518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16128" y="3865638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1692744" y="0"/>
                  </a:moveTo>
                  <a:lnTo>
                    <a:pt x="8134" y="0"/>
                  </a:lnTo>
                  <a:lnTo>
                    <a:pt x="7821" y="704"/>
                  </a:lnTo>
                  <a:lnTo>
                    <a:pt x="0" y="21204"/>
                  </a:lnTo>
                  <a:lnTo>
                    <a:pt x="0" y="616927"/>
                  </a:lnTo>
                  <a:lnTo>
                    <a:pt x="7821" y="638213"/>
                  </a:lnTo>
                  <a:lnTo>
                    <a:pt x="13371" y="651151"/>
                  </a:lnTo>
                  <a:lnTo>
                    <a:pt x="1687430" y="651151"/>
                  </a:lnTo>
                  <a:lnTo>
                    <a:pt x="1696908" y="628453"/>
                  </a:lnTo>
                  <a:lnTo>
                    <a:pt x="1712091" y="585982"/>
                  </a:lnTo>
                  <a:lnTo>
                    <a:pt x="1725103" y="542517"/>
                  </a:lnTo>
                  <a:lnTo>
                    <a:pt x="1728411" y="528891"/>
                  </a:lnTo>
                  <a:lnTo>
                    <a:pt x="1728411" y="106049"/>
                  </a:lnTo>
                  <a:lnTo>
                    <a:pt x="1723088" y="85730"/>
                  </a:lnTo>
                  <a:lnTo>
                    <a:pt x="1709226" y="42747"/>
                  </a:lnTo>
                  <a:lnTo>
                    <a:pt x="1693059" y="704"/>
                  </a:lnTo>
                  <a:lnTo>
                    <a:pt x="1692744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6128" y="3865638"/>
              <a:ext cx="1700953" cy="651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6438" y="4126104"/>
              <a:ext cx="80601" cy="77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6128" y="3865638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0" y="651151"/>
                  </a:moveTo>
                  <a:lnTo>
                    <a:pt x="1728412" y="651151"/>
                  </a:lnTo>
                  <a:lnTo>
                    <a:pt x="1728412" y="0"/>
                  </a:lnTo>
                  <a:lnTo>
                    <a:pt x="0" y="0"/>
                  </a:lnTo>
                  <a:lnTo>
                    <a:pt x="0" y="651151"/>
                  </a:lnTo>
                  <a:close/>
                </a:path>
              </a:pathLst>
            </a:custGeom>
            <a:ln w="5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34989" y="3787247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1692333" y="0"/>
                  </a:moveTo>
                  <a:lnTo>
                    <a:pt x="0" y="0"/>
                  </a:lnTo>
                  <a:lnTo>
                    <a:pt x="0" y="651151"/>
                  </a:lnTo>
                  <a:lnTo>
                    <a:pt x="1687491" y="651151"/>
                  </a:lnTo>
                  <a:lnTo>
                    <a:pt x="1696735" y="628994"/>
                  </a:lnTo>
                  <a:lnTo>
                    <a:pt x="1711896" y="586544"/>
                  </a:lnTo>
                  <a:lnTo>
                    <a:pt x="1724887" y="543097"/>
                  </a:lnTo>
                  <a:lnTo>
                    <a:pt x="1728411" y="528562"/>
                  </a:lnTo>
                  <a:lnTo>
                    <a:pt x="1728411" y="107482"/>
                  </a:lnTo>
                  <a:lnTo>
                    <a:pt x="1692333" y="0"/>
                  </a:lnTo>
                  <a:close/>
                </a:path>
                <a:path w="1728470" h="651510">
                  <a:moveTo>
                    <a:pt x="1728411" y="0"/>
                  </a:moveTo>
                  <a:lnTo>
                    <a:pt x="1692333" y="0"/>
                  </a:lnTo>
                  <a:lnTo>
                    <a:pt x="1692892" y="1248"/>
                  </a:lnTo>
                  <a:lnTo>
                    <a:pt x="1709035" y="43311"/>
                  </a:lnTo>
                  <a:lnTo>
                    <a:pt x="1722875" y="86310"/>
                  </a:lnTo>
                  <a:lnTo>
                    <a:pt x="1728411" y="107482"/>
                  </a:lnTo>
                  <a:lnTo>
                    <a:pt x="1728411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4989" y="3787247"/>
              <a:ext cx="1701491" cy="651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5032" y="4047712"/>
              <a:ext cx="81407" cy="78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4989" y="3787247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0" y="651151"/>
                  </a:moveTo>
                  <a:lnTo>
                    <a:pt x="1728412" y="651151"/>
                  </a:lnTo>
                  <a:lnTo>
                    <a:pt x="1728412" y="0"/>
                  </a:lnTo>
                  <a:lnTo>
                    <a:pt x="0" y="0"/>
                  </a:lnTo>
                  <a:lnTo>
                    <a:pt x="0" y="651151"/>
                  </a:lnTo>
                  <a:close/>
                </a:path>
              </a:pathLst>
            </a:custGeom>
            <a:ln w="5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6559" y="2458440"/>
              <a:ext cx="2133600" cy="3465829"/>
            </a:xfrm>
            <a:custGeom>
              <a:avLst/>
              <a:gdLst/>
              <a:ahLst/>
              <a:cxnLst/>
              <a:rect l="l" t="t" r="r" b="b"/>
              <a:pathLst>
                <a:path w="2133600" h="3465829">
                  <a:moveTo>
                    <a:pt x="2133104" y="0"/>
                  </a:moveTo>
                  <a:lnTo>
                    <a:pt x="0" y="0"/>
                  </a:lnTo>
                  <a:lnTo>
                    <a:pt x="0" y="3309455"/>
                  </a:lnTo>
                  <a:lnTo>
                    <a:pt x="0" y="3465614"/>
                  </a:lnTo>
                  <a:lnTo>
                    <a:pt x="2133104" y="3465614"/>
                  </a:lnTo>
                  <a:lnTo>
                    <a:pt x="2133104" y="3309455"/>
                  </a:lnTo>
                  <a:lnTo>
                    <a:pt x="2133104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94553" y="2301503"/>
              <a:ext cx="2106295" cy="3466465"/>
            </a:xfrm>
            <a:custGeom>
              <a:avLst/>
              <a:gdLst/>
              <a:ahLst/>
              <a:cxnLst/>
              <a:rect l="l" t="t" r="r" b="b"/>
              <a:pathLst>
                <a:path w="2106295" h="3466465">
                  <a:moveTo>
                    <a:pt x="2106216" y="0"/>
                  </a:moveTo>
                  <a:lnTo>
                    <a:pt x="0" y="0"/>
                  </a:lnTo>
                  <a:lnTo>
                    <a:pt x="0" y="3466390"/>
                  </a:lnTo>
                  <a:lnTo>
                    <a:pt x="2106216" y="3466390"/>
                  </a:lnTo>
                  <a:lnTo>
                    <a:pt x="2106216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4553" y="2301503"/>
              <a:ext cx="2106295" cy="3466465"/>
            </a:xfrm>
            <a:custGeom>
              <a:avLst/>
              <a:gdLst/>
              <a:ahLst/>
              <a:cxnLst/>
              <a:rect l="l" t="t" r="r" b="b"/>
              <a:pathLst>
                <a:path w="2106295" h="3466465">
                  <a:moveTo>
                    <a:pt x="0" y="3466390"/>
                  </a:moveTo>
                  <a:lnTo>
                    <a:pt x="2106216" y="3466390"/>
                  </a:lnTo>
                  <a:lnTo>
                    <a:pt x="2106216" y="0"/>
                  </a:lnTo>
                  <a:lnTo>
                    <a:pt x="0" y="0"/>
                  </a:lnTo>
                  <a:lnTo>
                    <a:pt x="0" y="3466390"/>
                  </a:lnTo>
                  <a:close/>
                </a:path>
              </a:pathLst>
            </a:custGeom>
            <a:ln w="53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0295" y="4855646"/>
              <a:ext cx="1675130" cy="652145"/>
            </a:xfrm>
            <a:custGeom>
              <a:avLst/>
              <a:gdLst/>
              <a:ahLst/>
              <a:cxnLst/>
              <a:rect l="l" t="t" r="r" b="b"/>
              <a:pathLst>
                <a:path w="1675129" h="652145">
                  <a:moveTo>
                    <a:pt x="1485211" y="625236"/>
                  </a:moveTo>
                  <a:lnTo>
                    <a:pt x="216011" y="625236"/>
                  </a:lnTo>
                  <a:lnTo>
                    <a:pt x="216011" y="651773"/>
                  </a:lnTo>
                  <a:lnTo>
                    <a:pt x="1485211" y="651773"/>
                  </a:lnTo>
                  <a:lnTo>
                    <a:pt x="1485211" y="625236"/>
                  </a:lnTo>
                  <a:close/>
                </a:path>
                <a:path w="1675129" h="652145">
                  <a:moveTo>
                    <a:pt x="1539482" y="599322"/>
                  </a:moveTo>
                  <a:lnTo>
                    <a:pt x="162008" y="599322"/>
                  </a:lnTo>
                  <a:lnTo>
                    <a:pt x="162008" y="625236"/>
                  </a:lnTo>
                  <a:lnTo>
                    <a:pt x="1539482" y="625236"/>
                  </a:lnTo>
                  <a:lnTo>
                    <a:pt x="1539482" y="599322"/>
                  </a:lnTo>
                  <a:close/>
                </a:path>
                <a:path w="1675129" h="652145">
                  <a:moveTo>
                    <a:pt x="1620352" y="547468"/>
                  </a:moveTo>
                  <a:lnTo>
                    <a:pt x="81407" y="547468"/>
                  </a:lnTo>
                  <a:lnTo>
                    <a:pt x="81407" y="599322"/>
                  </a:lnTo>
                  <a:lnTo>
                    <a:pt x="1593485" y="599322"/>
                  </a:lnTo>
                  <a:lnTo>
                    <a:pt x="1593485" y="573382"/>
                  </a:lnTo>
                  <a:lnTo>
                    <a:pt x="1620352" y="573382"/>
                  </a:lnTo>
                  <a:lnTo>
                    <a:pt x="1620352" y="547468"/>
                  </a:lnTo>
                  <a:close/>
                </a:path>
                <a:path w="1675129" h="652145">
                  <a:moveTo>
                    <a:pt x="1647219" y="156160"/>
                  </a:moveTo>
                  <a:lnTo>
                    <a:pt x="54002" y="156160"/>
                  </a:lnTo>
                  <a:lnTo>
                    <a:pt x="54002" y="208611"/>
                  </a:lnTo>
                  <a:lnTo>
                    <a:pt x="26867" y="208611"/>
                  </a:lnTo>
                  <a:lnTo>
                    <a:pt x="26867" y="312942"/>
                  </a:lnTo>
                  <a:lnTo>
                    <a:pt x="0" y="312942"/>
                  </a:lnTo>
                  <a:lnTo>
                    <a:pt x="0" y="390685"/>
                  </a:lnTo>
                  <a:lnTo>
                    <a:pt x="26867" y="390685"/>
                  </a:lnTo>
                  <a:lnTo>
                    <a:pt x="26867" y="494991"/>
                  </a:lnTo>
                  <a:lnTo>
                    <a:pt x="54002" y="494991"/>
                  </a:lnTo>
                  <a:lnTo>
                    <a:pt x="54002" y="547468"/>
                  </a:lnTo>
                  <a:lnTo>
                    <a:pt x="1641466" y="547468"/>
                  </a:lnTo>
                  <a:lnTo>
                    <a:pt x="1642273" y="544931"/>
                  </a:lnTo>
                  <a:lnTo>
                    <a:pt x="1647219" y="525730"/>
                  </a:lnTo>
                  <a:lnTo>
                    <a:pt x="1647219" y="520931"/>
                  </a:lnTo>
                  <a:lnTo>
                    <a:pt x="1648455" y="520931"/>
                  </a:lnTo>
                  <a:lnTo>
                    <a:pt x="1662778" y="454881"/>
                  </a:lnTo>
                  <a:lnTo>
                    <a:pt x="1669315" y="408419"/>
                  </a:lnTo>
                  <a:lnTo>
                    <a:pt x="1673285" y="361085"/>
                  </a:lnTo>
                  <a:lnTo>
                    <a:pt x="1674624" y="312942"/>
                  </a:lnTo>
                  <a:lnTo>
                    <a:pt x="1673285" y="264797"/>
                  </a:lnTo>
                  <a:lnTo>
                    <a:pt x="1669315" y="217461"/>
                  </a:lnTo>
                  <a:lnTo>
                    <a:pt x="1664424" y="182696"/>
                  </a:lnTo>
                  <a:lnTo>
                    <a:pt x="1647219" y="182696"/>
                  </a:lnTo>
                  <a:lnTo>
                    <a:pt x="1647219" y="156160"/>
                  </a:lnTo>
                  <a:close/>
                </a:path>
                <a:path w="1675129" h="652145">
                  <a:moveTo>
                    <a:pt x="1593485" y="104305"/>
                  </a:moveTo>
                  <a:lnTo>
                    <a:pt x="81407" y="104305"/>
                  </a:lnTo>
                  <a:lnTo>
                    <a:pt x="81407" y="156160"/>
                  </a:lnTo>
                  <a:lnTo>
                    <a:pt x="1620352" y="156160"/>
                  </a:lnTo>
                  <a:lnTo>
                    <a:pt x="1620352" y="130219"/>
                  </a:lnTo>
                  <a:lnTo>
                    <a:pt x="1593485" y="130219"/>
                  </a:lnTo>
                  <a:lnTo>
                    <a:pt x="1593485" y="104305"/>
                  </a:lnTo>
                  <a:close/>
                </a:path>
                <a:path w="1675129" h="652145">
                  <a:moveTo>
                    <a:pt x="1566349" y="78391"/>
                  </a:moveTo>
                  <a:lnTo>
                    <a:pt x="135141" y="78391"/>
                  </a:lnTo>
                  <a:lnTo>
                    <a:pt x="135141" y="104305"/>
                  </a:lnTo>
                  <a:lnTo>
                    <a:pt x="1566349" y="104305"/>
                  </a:lnTo>
                  <a:lnTo>
                    <a:pt x="1566349" y="78391"/>
                  </a:lnTo>
                  <a:close/>
                </a:path>
                <a:path w="1675129" h="652145">
                  <a:moveTo>
                    <a:pt x="1539482" y="51828"/>
                  </a:moveTo>
                  <a:lnTo>
                    <a:pt x="188875" y="51828"/>
                  </a:lnTo>
                  <a:lnTo>
                    <a:pt x="188875" y="78391"/>
                  </a:lnTo>
                  <a:lnTo>
                    <a:pt x="1539482" y="78391"/>
                  </a:lnTo>
                  <a:lnTo>
                    <a:pt x="1539482" y="51828"/>
                  </a:lnTo>
                  <a:close/>
                </a:path>
                <a:path w="1675129" h="652145">
                  <a:moveTo>
                    <a:pt x="1485211" y="25914"/>
                  </a:moveTo>
                  <a:lnTo>
                    <a:pt x="216011" y="25914"/>
                  </a:lnTo>
                  <a:lnTo>
                    <a:pt x="216011" y="51828"/>
                  </a:lnTo>
                  <a:lnTo>
                    <a:pt x="1485211" y="51828"/>
                  </a:lnTo>
                  <a:lnTo>
                    <a:pt x="1485211" y="25914"/>
                  </a:lnTo>
                  <a:close/>
                </a:path>
                <a:path w="1675129" h="652145">
                  <a:moveTo>
                    <a:pt x="1350607" y="0"/>
                  </a:moveTo>
                  <a:lnTo>
                    <a:pt x="324016" y="0"/>
                  </a:lnTo>
                  <a:lnTo>
                    <a:pt x="324016" y="25914"/>
                  </a:lnTo>
                  <a:lnTo>
                    <a:pt x="1350607" y="25914"/>
                  </a:lnTo>
                  <a:lnTo>
                    <a:pt x="1350607" y="0"/>
                  </a:lnTo>
                  <a:close/>
                </a:path>
              </a:pathLst>
            </a:custGeom>
            <a:solidFill>
              <a:srgbClr val="D7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7162" y="4855646"/>
              <a:ext cx="1593485" cy="651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0337" y="5142026"/>
              <a:ext cx="81407" cy="783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10295" y="4959263"/>
              <a:ext cx="1450340" cy="548640"/>
            </a:xfrm>
            <a:custGeom>
              <a:avLst/>
              <a:gdLst/>
              <a:ahLst/>
              <a:cxnLst/>
              <a:rect l="l" t="t" r="r" b="b"/>
              <a:pathLst>
                <a:path w="1450339" h="548639">
                  <a:moveTo>
                    <a:pt x="0" y="235239"/>
                  </a:moveTo>
                  <a:lnTo>
                    <a:pt x="3915" y="283566"/>
                  </a:lnTo>
                  <a:lnTo>
                    <a:pt x="15254" y="328993"/>
                  </a:lnTo>
                  <a:lnTo>
                    <a:pt x="33409" y="371162"/>
                  </a:lnTo>
                  <a:lnTo>
                    <a:pt x="57769" y="409714"/>
                  </a:lnTo>
                  <a:lnTo>
                    <a:pt x="87726" y="444291"/>
                  </a:lnTo>
                  <a:lnTo>
                    <a:pt x="122671" y="474532"/>
                  </a:lnTo>
                  <a:lnTo>
                    <a:pt x="161994" y="500080"/>
                  </a:lnTo>
                  <a:lnTo>
                    <a:pt x="205085" y="520575"/>
                  </a:lnTo>
                  <a:lnTo>
                    <a:pt x="251337" y="535658"/>
                  </a:lnTo>
                  <a:lnTo>
                    <a:pt x="300140" y="544972"/>
                  </a:lnTo>
                  <a:lnTo>
                    <a:pt x="350883" y="548156"/>
                  </a:lnTo>
                  <a:lnTo>
                    <a:pt x="1350607" y="548156"/>
                  </a:lnTo>
                  <a:lnTo>
                    <a:pt x="1401351" y="544972"/>
                  </a:lnTo>
                  <a:lnTo>
                    <a:pt x="1450153" y="535658"/>
                  </a:lnTo>
                </a:path>
                <a:path w="1450339" h="548639">
                  <a:moveTo>
                    <a:pt x="87726" y="0"/>
                  </a:moveTo>
                  <a:lnTo>
                    <a:pt x="57769" y="34556"/>
                  </a:lnTo>
                  <a:lnTo>
                    <a:pt x="33409" y="73117"/>
                  </a:lnTo>
                  <a:lnTo>
                    <a:pt x="15254" y="115332"/>
                  </a:lnTo>
                  <a:lnTo>
                    <a:pt x="3915" y="160852"/>
                  </a:lnTo>
                  <a:lnTo>
                    <a:pt x="0" y="209325"/>
                  </a:lnTo>
                  <a:lnTo>
                    <a:pt x="0" y="235239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2997" y="3943381"/>
              <a:ext cx="351790" cy="156845"/>
            </a:xfrm>
            <a:custGeom>
              <a:avLst/>
              <a:gdLst/>
              <a:ahLst/>
              <a:cxnLst/>
              <a:rect l="l" t="t" r="r" b="b"/>
              <a:pathLst>
                <a:path w="351789" h="156845">
                  <a:moveTo>
                    <a:pt x="0" y="0"/>
                  </a:moveTo>
                  <a:lnTo>
                    <a:pt x="81326" y="78391"/>
                  </a:lnTo>
                  <a:lnTo>
                    <a:pt x="0" y="156782"/>
                  </a:lnTo>
                  <a:lnTo>
                    <a:pt x="351555" y="78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2997" y="3943381"/>
              <a:ext cx="351790" cy="156845"/>
            </a:xfrm>
            <a:custGeom>
              <a:avLst/>
              <a:gdLst/>
              <a:ahLst/>
              <a:cxnLst/>
              <a:rect l="l" t="t" r="r" b="b"/>
              <a:pathLst>
                <a:path w="351789" h="156845">
                  <a:moveTo>
                    <a:pt x="81326" y="78391"/>
                  </a:moveTo>
                  <a:lnTo>
                    <a:pt x="0" y="0"/>
                  </a:lnTo>
                  <a:lnTo>
                    <a:pt x="351555" y="78391"/>
                  </a:lnTo>
                  <a:lnTo>
                    <a:pt x="0" y="156782"/>
                  </a:lnTo>
                  <a:lnTo>
                    <a:pt x="81326" y="78391"/>
                  </a:lnTo>
                </a:path>
              </a:pathLst>
            </a:custGeom>
            <a:ln w="5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1637" y="2718853"/>
              <a:ext cx="7643495" cy="2971165"/>
            </a:xfrm>
            <a:custGeom>
              <a:avLst/>
              <a:gdLst/>
              <a:ahLst/>
              <a:cxnLst/>
              <a:rect l="l" t="t" r="r" b="b"/>
              <a:pathLst>
                <a:path w="7643495" h="2971165">
                  <a:moveTo>
                    <a:pt x="1728419" y="1146784"/>
                  </a:moveTo>
                  <a:lnTo>
                    <a:pt x="0" y="1146784"/>
                  </a:lnTo>
                  <a:lnTo>
                    <a:pt x="0" y="1641779"/>
                  </a:lnTo>
                  <a:lnTo>
                    <a:pt x="0" y="1797939"/>
                  </a:lnTo>
                  <a:lnTo>
                    <a:pt x="1728419" y="1797939"/>
                  </a:lnTo>
                  <a:lnTo>
                    <a:pt x="1728419" y="1641779"/>
                  </a:lnTo>
                  <a:lnTo>
                    <a:pt x="1728419" y="1146784"/>
                  </a:lnTo>
                  <a:close/>
                </a:path>
                <a:path w="7643495" h="2971165">
                  <a:moveTo>
                    <a:pt x="7642898" y="2292934"/>
                  </a:moveTo>
                  <a:lnTo>
                    <a:pt x="5914479" y="2292934"/>
                  </a:lnTo>
                  <a:lnTo>
                    <a:pt x="5914479" y="2970644"/>
                  </a:lnTo>
                  <a:lnTo>
                    <a:pt x="7642898" y="2970644"/>
                  </a:lnTo>
                  <a:lnTo>
                    <a:pt x="7642898" y="2292934"/>
                  </a:lnTo>
                  <a:close/>
                </a:path>
                <a:path w="7643495" h="2971165">
                  <a:moveTo>
                    <a:pt x="7642898" y="0"/>
                  </a:moveTo>
                  <a:lnTo>
                    <a:pt x="5914479" y="0"/>
                  </a:lnTo>
                  <a:lnTo>
                    <a:pt x="5914479" y="677710"/>
                  </a:lnTo>
                  <a:lnTo>
                    <a:pt x="7642898" y="677710"/>
                  </a:lnTo>
                  <a:lnTo>
                    <a:pt x="7642898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1179" y="4998673"/>
            <a:ext cx="10261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spc="10" dirty="0">
                <a:latin typeface="Times New Roman"/>
                <a:cs typeface="Times New Roman"/>
              </a:rPr>
              <a:t>Validation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7767" y="4829268"/>
            <a:ext cx="1781175" cy="704850"/>
            <a:chOff x="6227767" y="4829268"/>
            <a:chExt cx="1781175" cy="704850"/>
          </a:xfrm>
        </p:grpSpPr>
        <p:sp>
          <p:nvSpPr>
            <p:cNvPr id="25" name="object 25"/>
            <p:cNvSpPr/>
            <p:nvPr/>
          </p:nvSpPr>
          <p:spPr>
            <a:xfrm>
              <a:off x="6254119" y="4855620"/>
              <a:ext cx="1728470" cy="652145"/>
            </a:xfrm>
            <a:custGeom>
              <a:avLst/>
              <a:gdLst/>
              <a:ahLst/>
              <a:cxnLst/>
              <a:rect l="l" t="t" r="r" b="b"/>
              <a:pathLst>
                <a:path w="1728470" h="652145">
                  <a:moveTo>
                    <a:pt x="1698140" y="0"/>
                  </a:moveTo>
                  <a:lnTo>
                    <a:pt x="0" y="0"/>
                  </a:lnTo>
                  <a:lnTo>
                    <a:pt x="0" y="651799"/>
                  </a:lnTo>
                  <a:lnTo>
                    <a:pt x="1687397" y="651799"/>
                  </a:lnTo>
                  <a:lnTo>
                    <a:pt x="1696908" y="629034"/>
                  </a:lnTo>
                  <a:lnTo>
                    <a:pt x="1712091" y="586585"/>
                  </a:lnTo>
                  <a:lnTo>
                    <a:pt x="1725103" y="543139"/>
                  </a:lnTo>
                  <a:lnTo>
                    <a:pt x="1728411" y="529517"/>
                  </a:lnTo>
                  <a:lnTo>
                    <a:pt x="1728411" y="96166"/>
                  </a:lnTo>
                  <a:lnTo>
                    <a:pt x="1725103" y="82531"/>
                  </a:lnTo>
                  <a:lnTo>
                    <a:pt x="1712091" y="39042"/>
                  </a:lnTo>
                  <a:lnTo>
                    <a:pt x="1698140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54119" y="4855620"/>
              <a:ext cx="1700953" cy="6517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4430" y="5142026"/>
              <a:ext cx="80601" cy="783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4120" y="4855620"/>
              <a:ext cx="1728470" cy="652145"/>
            </a:xfrm>
            <a:custGeom>
              <a:avLst/>
              <a:gdLst/>
              <a:ahLst/>
              <a:cxnLst/>
              <a:rect l="l" t="t" r="r" b="b"/>
              <a:pathLst>
                <a:path w="1728470" h="652145">
                  <a:moveTo>
                    <a:pt x="0" y="651799"/>
                  </a:moveTo>
                  <a:lnTo>
                    <a:pt x="1728412" y="651799"/>
                  </a:lnTo>
                  <a:lnTo>
                    <a:pt x="1728412" y="0"/>
                  </a:lnTo>
                  <a:lnTo>
                    <a:pt x="0" y="0"/>
                  </a:lnTo>
                  <a:lnTo>
                    <a:pt x="0" y="651799"/>
                  </a:lnTo>
                  <a:close/>
                </a:path>
              </a:pathLst>
            </a:custGeom>
            <a:ln w="52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16128" y="4868453"/>
            <a:ext cx="1540510" cy="5683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23850" marR="492125" indent="107314">
              <a:lnSpc>
                <a:spcPts val="2050"/>
              </a:lnSpc>
              <a:spcBef>
                <a:spcPts val="310"/>
              </a:spcBef>
            </a:pPr>
            <a:r>
              <a:rPr sz="1850" spc="20" dirty="0">
                <a:latin typeface="Times New Roman"/>
                <a:cs typeface="Times New Roman"/>
              </a:rPr>
              <a:t>Final  </a:t>
            </a:r>
            <a:r>
              <a:rPr sz="1850" spc="130" dirty="0">
                <a:latin typeface="Times New Roman"/>
                <a:cs typeface="Times New Roman"/>
              </a:rPr>
              <a:t>v</a:t>
            </a:r>
            <a:r>
              <a:rPr sz="1850" spc="20" dirty="0">
                <a:latin typeface="Times New Roman"/>
                <a:cs typeface="Times New Roman"/>
              </a:rPr>
              <a:t>er</a:t>
            </a:r>
            <a:r>
              <a:rPr sz="1850" spc="-90" dirty="0">
                <a:latin typeface="Times New Roman"/>
                <a:cs typeface="Times New Roman"/>
              </a:rPr>
              <a:t>s</a:t>
            </a:r>
            <a:r>
              <a:rPr sz="1850" spc="120" dirty="0">
                <a:latin typeface="Times New Roman"/>
                <a:cs typeface="Times New Roman"/>
              </a:rPr>
              <a:t>i</a:t>
            </a:r>
            <a:r>
              <a:rPr sz="1850" spc="-80" dirty="0">
                <a:latin typeface="Times New Roman"/>
                <a:cs typeface="Times New Roman"/>
              </a:rPr>
              <a:t>o</a:t>
            </a:r>
            <a:r>
              <a:rPr sz="1850" spc="30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83308" y="3708855"/>
            <a:ext cx="1701800" cy="678180"/>
            <a:chOff x="3283308" y="3708855"/>
            <a:chExt cx="1701800" cy="678180"/>
          </a:xfrm>
        </p:grpSpPr>
        <p:sp>
          <p:nvSpPr>
            <p:cNvPr id="31" name="object 31"/>
            <p:cNvSpPr/>
            <p:nvPr/>
          </p:nvSpPr>
          <p:spPr>
            <a:xfrm>
              <a:off x="3310295" y="3708855"/>
              <a:ext cx="1675130" cy="652145"/>
            </a:xfrm>
            <a:custGeom>
              <a:avLst/>
              <a:gdLst/>
              <a:ahLst/>
              <a:cxnLst/>
              <a:rect l="l" t="t" r="r" b="b"/>
              <a:pathLst>
                <a:path w="1675129" h="652145">
                  <a:moveTo>
                    <a:pt x="1485211" y="625859"/>
                  </a:moveTo>
                  <a:lnTo>
                    <a:pt x="216011" y="625859"/>
                  </a:lnTo>
                  <a:lnTo>
                    <a:pt x="216011" y="651773"/>
                  </a:lnTo>
                  <a:lnTo>
                    <a:pt x="1485211" y="651773"/>
                  </a:lnTo>
                  <a:lnTo>
                    <a:pt x="1485211" y="625859"/>
                  </a:lnTo>
                  <a:close/>
                </a:path>
                <a:path w="1675129" h="652145">
                  <a:moveTo>
                    <a:pt x="1539482" y="599322"/>
                  </a:moveTo>
                  <a:lnTo>
                    <a:pt x="188875" y="599322"/>
                  </a:lnTo>
                  <a:lnTo>
                    <a:pt x="188875" y="625859"/>
                  </a:lnTo>
                  <a:lnTo>
                    <a:pt x="1539482" y="625859"/>
                  </a:lnTo>
                  <a:lnTo>
                    <a:pt x="1539482" y="599322"/>
                  </a:lnTo>
                  <a:close/>
                </a:path>
                <a:path w="1675129" h="652145">
                  <a:moveTo>
                    <a:pt x="1566349" y="573382"/>
                  </a:moveTo>
                  <a:lnTo>
                    <a:pt x="135141" y="573382"/>
                  </a:lnTo>
                  <a:lnTo>
                    <a:pt x="135141" y="599322"/>
                  </a:lnTo>
                  <a:lnTo>
                    <a:pt x="1566349" y="599322"/>
                  </a:lnTo>
                  <a:lnTo>
                    <a:pt x="1566349" y="573382"/>
                  </a:lnTo>
                  <a:close/>
                </a:path>
                <a:path w="1675129" h="652145">
                  <a:moveTo>
                    <a:pt x="1620352" y="521553"/>
                  </a:moveTo>
                  <a:lnTo>
                    <a:pt x="81407" y="521553"/>
                  </a:lnTo>
                  <a:lnTo>
                    <a:pt x="81407" y="573382"/>
                  </a:lnTo>
                  <a:lnTo>
                    <a:pt x="1593485" y="573382"/>
                  </a:lnTo>
                  <a:lnTo>
                    <a:pt x="1593485" y="547468"/>
                  </a:lnTo>
                  <a:lnTo>
                    <a:pt x="1620352" y="547468"/>
                  </a:lnTo>
                  <a:lnTo>
                    <a:pt x="1620352" y="521553"/>
                  </a:lnTo>
                  <a:close/>
                </a:path>
                <a:path w="1675129" h="652145">
                  <a:moveTo>
                    <a:pt x="1647219" y="130219"/>
                  </a:moveTo>
                  <a:lnTo>
                    <a:pt x="54002" y="130219"/>
                  </a:lnTo>
                  <a:lnTo>
                    <a:pt x="54002" y="182696"/>
                  </a:lnTo>
                  <a:lnTo>
                    <a:pt x="26867" y="182696"/>
                  </a:lnTo>
                  <a:lnTo>
                    <a:pt x="26867" y="287002"/>
                  </a:lnTo>
                  <a:lnTo>
                    <a:pt x="0" y="287002"/>
                  </a:lnTo>
                  <a:lnTo>
                    <a:pt x="0" y="364771"/>
                  </a:lnTo>
                  <a:lnTo>
                    <a:pt x="26867" y="364771"/>
                  </a:lnTo>
                  <a:lnTo>
                    <a:pt x="26867" y="469076"/>
                  </a:lnTo>
                  <a:lnTo>
                    <a:pt x="54002" y="469076"/>
                  </a:lnTo>
                  <a:lnTo>
                    <a:pt x="54002" y="521553"/>
                  </a:lnTo>
                  <a:lnTo>
                    <a:pt x="1647219" y="521553"/>
                  </a:lnTo>
                  <a:lnTo>
                    <a:pt x="1647219" y="494991"/>
                  </a:lnTo>
                  <a:lnTo>
                    <a:pt x="1654814" y="494991"/>
                  </a:lnTo>
                  <a:lnTo>
                    <a:pt x="1662778" y="454862"/>
                  </a:lnTo>
                  <a:lnTo>
                    <a:pt x="1669315" y="408398"/>
                  </a:lnTo>
                  <a:lnTo>
                    <a:pt x="1673285" y="361061"/>
                  </a:lnTo>
                  <a:lnTo>
                    <a:pt x="1674624" y="312916"/>
                  </a:lnTo>
                  <a:lnTo>
                    <a:pt x="1673285" y="264774"/>
                  </a:lnTo>
                  <a:lnTo>
                    <a:pt x="1669315" y="217439"/>
                  </a:lnTo>
                  <a:lnTo>
                    <a:pt x="1662778" y="170977"/>
                  </a:lnTo>
                  <a:lnTo>
                    <a:pt x="1659961" y="156782"/>
                  </a:lnTo>
                  <a:lnTo>
                    <a:pt x="1647219" y="156782"/>
                  </a:lnTo>
                  <a:lnTo>
                    <a:pt x="1647219" y="130219"/>
                  </a:lnTo>
                  <a:close/>
                </a:path>
                <a:path w="1675129" h="652145">
                  <a:moveTo>
                    <a:pt x="1620352" y="104305"/>
                  </a:moveTo>
                  <a:lnTo>
                    <a:pt x="81407" y="104305"/>
                  </a:lnTo>
                  <a:lnTo>
                    <a:pt x="81407" y="130219"/>
                  </a:lnTo>
                  <a:lnTo>
                    <a:pt x="1620352" y="130219"/>
                  </a:lnTo>
                  <a:lnTo>
                    <a:pt x="1620352" y="104305"/>
                  </a:lnTo>
                  <a:close/>
                </a:path>
                <a:path w="1675129" h="652145">
                  <a:moveTo>
                    <a:pt x="1566349" y="78391"/>
                  </a:moveTo>
                  <a:lnTo>
                    <a:pt x="135141" y="78391"/>
                  </a:lnTo>
                  <a:lnTo>
                    <a:pt x="135141" y="104305"/>
                  </a:lnTo>
                  <a:lnTo>
                    <a:pt x="1566349" y="104305"/>
                  </a:lnTo>
                  <a:lnTo>
                    <a:pt x="1566349" y="78391"/>
                  </a:lnTo>
                  <a:close/>
                </a:path>
                <a:path w="1675129" h="652145">
                  <a:moveTo>
                    <a:pt x="1539482" y="52477"/>
                  </a:moveTo>
                  <a:lnTo>
                    <a:pt x="188875" y="52477"/>
                  </a:lnTo>
                  <a:lnTo>
                    <a:pt x="188875" y="78391"/>
                  </a:lnTo>
                  <a:lnTo>
                    <a:pt x="1539482" y="78391"/>
                  </a:lnTo>
                  <a:lnTo>
                    <a:pt x="1539482" y="52477"/>
                  </a:lnTo>
                  <a:close/>
                </a:path>
                <a:path w="1675129" h="652145">
                  <a:moveTo>
                    <a:pt x="1485211" y="25914"/>
                  </a:moveTo>
                  <a:lnTo>
                    <a:pt x="216011" y="25914"/>
                  </a:lnTo>
                  <a:lnTo>
                    <a:pt x="216011" y="52477"/>
                  </a:lnTo>
                  <a:lnTo>
                    <a:pt x="1485211" y="52477"/>
                  </a:lnTo>
                  <a:lnTo>
                    <a:pt x="1485211" y="25914"/>
                  </a:lnTo>
                  <a:close/>
                </a:path>
                <a:path w="1675129" h="652145">
                  <a:moveTo>
                    <a:pt x="1350607" y="0"/>
                  </a:moveTo>
                  <a:lnTo>
                    <a:pt x="324016" y="0"/>
                  </a:lnTo>
                  <a:lnTo>
                    <a:pt x="324016" y="25914"/>
                  </a:lnTo>
                  <a:lnTo>
                    <a:pt x="1350607" y="25914"/>
                  </a:lnTo>
                  <a:lnTo>
                    <a:pt x="1350607" y="0"/>
                  </a:lnTo>
                  <a:close/>
                </a:path>
              </a:pathLst>
            </a:custGeom>
            <a:solidFill>
              <a:srgbClr val="D7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37163" y="3708855"/>
              <a:ext cx="1593485" cy="6517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20338" y="3969321"/>
              <a:ext cx="81407" cy="783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10296" y="3927791"/>
              <a:ext cx="1644014" cy="433070"/>
            </a:xfrm>
            <a:custGeom>
              <a:avLst/>
              <a:gdLst/>
              <a:ahLst/>
              <a:cxnLst/>
              <a:rect l="l" t="t" r="r" b="b"/>
              <a:pathLst>
                <a:path w="1644014" h="433070">
                  <a:moveTo>
                    <a:pt x="0" y="119921"/>
                  </a:moveTo>
                  <a:lnTo>
                    <a:pt x="3915" y="168388"/>
                  </a:lnTo>
                  <a:lnTo>
                    <a:pt x="15254" y="213902"/>
                  </a:lnTo>
                  <a:lnTo>
                    <a:pt x="33409" y="256113"/>
                  </a:lnTo>
                  <a:lnTo>
                    <a:pt x="57769" y="294671"/>
                  </a:lnTo>
                  <a:lnTo>
                    <a:pt x="87726" y="329225"/>
                  </a:lnTo>
                  <a:lnTo>
                    <a:pt x="122671" y="359424"/>
                  </a:lnTo>
                  <a:lnTo>
                    <a:pt x="161994" y="384918"/>
                  </a:lnTo>
                  <a:lnTo>
                    <a:pt x="205085" y="405357"/>
                  </a:lnTo>
                  <a:lnTo>
                    <a:pt x="251337" y="420391"/>
                  </a:lnTo>
                  <a:lnTo>
                    <a:pt x="300140" y="429668"/>
                  </a:lnTo>
                  <a:lnTo>
                    <a:pt x="350883" y="432838"/>
                  </a:lnTo>
                  <a:lnTo>
                    <a:pt x="1350607" y="432838"/>
                  </a:lnTo>
                  <a:lnTo>
                    <a:pt x="1401351" y="429668"/>
                  </a:lnTo>
                  <a:lnTo>
                    <a:pt x="1450153" y="420391"/>
                  </a:lnTo>
                  <a:lnTo>
                    <a:pt x="1496405" y="405357"/>
                  </a:lnTo>
                  <a:lnTo>
                    <a:pt x="1539497" y="384918"/>
                  </a:lnTo>
                  <a:lnTo>
                    <a:pt x="1578819" y="359424"/>
                  </a:lnTo>
                  <a:lnTo>
                    <a:pt x="1613764" y="329225"/>
                  </a:lnTo>
                  <a:lnTo>
                    <a:pt x="1643721" y="294671"/>
                  </a:lnTo>
                </a:path>
                <a:path w="1644014" h="433070">
                  <a:moveTo>
                    <a:pt x="15254" y="0"/>
                  </a:moveTo>
                  <a:lnTo>
                    <a:pt x="3915" y="45514"/>
                  </a:lnTo>
                  <a:lnTo>
                    <a:pt x="0" y="93981"/>
                  </a:lnTo>
                  <a:lnTo>
                    <a:pt x="0" y="119921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26307" y="3825968"/>
            <a:ext cx="126873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spc="-65" dirty="0">
                <a:latin typeface="Times New Roman"/>
                <a:cs typeface="Times New Roman"/>
              </a:rPr>
              <a:t>D</a:t>
            </a:r>
            <a:r>
              <a:rPr sz="1850" spc="20" dirty="0">
                <a:latin typeface="Times New Roman"/>
                <a:cs typeface="Times New Roman"/>
              </a:rPr>
              <a:t>e</a:t>
            </a:r>
            <a:r>
              <a:rPr sz="1850" spc="-80" dirty="0">
                <a:latin typeface="Times New Roman"/>
                <a:cs typeface="Times New Roman"/>
              </a:rPr>
              <a:t>v</a:t>
            </a:r>
            <a:r>
              <a:rPr sz="1850" spc="20" dirty="0">
                <a:latin typeface="Times New Roman"/>
                <a:cs typeface="Times New Roman"/>
              </a:rPr>
              <a:t>e</a:t>
            </a:r>
            <a:r>
              <a:rPr sz="1850" spc="-90" dirty="0">
                <a:latin typeface="Times New Roman"/>
                <a:cs typeface="Times New Roman"/>
              </a:rPr>
              <a:t>l</a:t>
            </a:r>
            <a:r>
              <a:rPr sz="1850" spc="135" dirty="0">
                <a:latin typeface="Times New Roman"/>
                <a:cs typeface="Times New Roman"/>
              </a:rPr>
              <a:t>o</a:t>
            </a:r>
            <a:r>
              <a:rPr sz="1850" spc="-80" dirty="0">
                <a:latin typeface="Times New Roman"/>
                <a:cs typeface="Times New Roman"/>
              </a:rPr>
              <a:t>p</a:t>
            </a:r>
            <a:r>
              <a:rPr sz="1850" spc="50" dirty="0">
                <a:latin typeface="Times New Roman"/>
                <a:cs typeface="Times New Roman"/>
              </a:rPr>
              <a:t>m</a:t>
            </a:r>
            <a:r>
              <a:rPr sz="1850" spc="20" dirty="0">
                <a:latin typeface="Times New Roman"/>
                <a:cs typeface="Times New Roman"/>
              </a:rPr>
              <a:t>e</a:t>
            </a:r>
            <a:r>
              <a:rPr sz="1850" spc="-80" dirty="0">
                <a:latin typeface="Times New Roman"/>
                <a:cs typeface="Times New Roman"/>
              </a:rPr>
              <a:t>n</a:t>
            </a:r>
            <a:r>
              <a:rPr sz="1850" spc="1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27767" y="3682477"/>
            <a:ext cx="1781175" cy="704850"/>
            <a:chOff x="6227767" y="3682477"/>
            <a:chExt cx="1781175" cy="704850"/>
          </a:xfrm>
        </p:grpSpPr>
        <p:sp>
          <p:nvSpPr>
            <p:cNvPr id="37" name="object 37"/>
            <p:cNvSpPr/>
            <p:nvPr/>
          </p:nvSpPr>
          <p:spPr>
            <a:xfrm>
              <a:off x="6254119" y="3708830"/>
              <a:ext cx="1728470" cy="652145"/>
            </a:xfrm>
            <a:custGeom>
              <a:avLst/>
              <a:gdLst/>
              <a:ahLst/>
              <a:cxnLst/>
              <a:rect l="l" t="t" r="r" b="b"/>
              <a:pathLst>
                <a:path w="1728470" h="652145">
                  <a:moveTo>
                    <a:pt x="1692453" y="0"/>
                  </a:moveTo>
                  <a:lnTo>
                    <a:pt x="0" y="0"/>
                  </a:lnTo>
                  <a:lnTo>
                    <a:pt x="0" y="651799"/>
                  </a:lnTo>
                  <a:lnTo>
                    <a:pt x="1680832" y="651799"/>
                  </a:lnTo>
                  <a:lnTo>
                    <a:pt x="1693059" y="624539"/>
                  </a:lnTo>
                  <a:lnTo>
                    <a:pt x="1709226" y="582496"/>
                  </a:lnTo>
                  <a:lnTo>
                    <a:pt x="1723088" y="539513"/>
                  </a:lnTo>
                  <a:lnTo>
                    <a:pt x="1728411" y="519194"/>
                  </a:lnTo>
                  <a:lnTo>
                    <a:pt x="1728411" y="106697"/>
                  </a:lnTo>
                  <a:lnTo>
                    <a:pt x="1723088" y="86378"/>
                  </a:lnTo>
                  <a:lnTo>
                    <a:pt x="1709226" y="43396"/>
                  </a:lnTo>
                  <a:lnTo>
                    <a:pt x="1693059" y="1352"/>
                  </a:lnTo>
                  <a:lnTo>
                    <a:pt x="1692453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54119" y="3708830"/>
              <a:ext cx="1700953" cy="6517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64430" y="3969321"/>
              <a:ext cx="80601" cy="783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54120" y="3708830"/>
              <a:ext cx="1728470" cy="652145"/>
            </a:xfrm>
            <a:custGeom>
              <a:avLst/>
              <a:gdLst/>
              <a:ahLst/>
              <a:cxnLst/>
              <a:rect l="l" t="t" r="r" b="b"/>
              <a:pathLst>
                <a:path w="1728470" h="652145">
                  <a:moveTo>
                    <a:pt x="0" y="651799"/>
                  </a:moveTo>
                  <a:lnTo>
                    <a:pt x="1728412" y="651799"/>
                  </a:lnTo>
                  <a:lnTo>
                    <a:pt x="1728412" y="0"/>
                  </a:lnTo>
                  <a:lnTo>
                    <a:pt x="0" y="0"/>
                  </a:lnTo>
                  <a:lnTo>
                    <a:pt x="0" y="651799"/>
                  </a:lnTo>
                  <a:close/>
                </a:path>
              </a:pathLst>
            </a:custGeom>
            <a:ln w="52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57431" y="3695722"/>
            <a:ext cx="126809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30" dirty="0">
                <a:latin typeface="Times New Roman"/>
                <a:cs typeface="Times New Roman"/>
              </a:rPr>
              <a:t>Intermediate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46306" y="3982751"/>
            <a:ext cx="84963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35" dirty="0">
                <a:latin typeface="Times New Roman"/>
                <a:cs typeface="Times New Roman"/>
              </a:rPr>
              <a:t>versions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3308" y="2562739"/>
            <a:ext cx="1721485" cy="677545"/>
            <a:chOff x="3283308" y="2562739"/>
            <a:chExt cx="1721485" cy="677545"/>
          </a:xfrm>
        </p:grpSpPr>
        <p:sp>
          <p:nvSpPr>
            <p:cNvPr id="44" name="object 44"/>
            <p:cNvSpPr/>
            <p:nvPr/>
          </p:nvSpPr>
          <p:spPr>
            <a:xfrm>
              <a:off x="3310295" y="2562739"/>
              <a:ext cx="1675130" cy="651510"/>
            </a:xfrm>
            <a:custGeom>
              <a:avLst/>
              <a:gdLst/>
              <a:ahLst/>
              <a:cxnLst/>
              <a:rect l="l" t="t" r="r" b="b"/>
              <a:pathLst>
                <a:path w="1675129" h="651510">
                  <a:moveTo>
                    <a:pt x="1485211" y="625159"/>
                  </a:moveTo>
                  <a:lnTo>
                    <a:pt x="216011" y="625159"/>
                  </a:lnTo>
                  <a:lnTo>
                    <a:pt x="216011" y="651099"/>
                  </a:lnTo>
                  <a:lnTo>
                    <a:pt x="1485211" y="651099"/>
                  </a:lnTo>
                  <a:lnTo>
                    <a:pt x="1485211" y="625159"/>
                  </a:lnTo>
                  <a:close/>
                </a:path>
                <a:path w="1675129" h="651510">
                  <a:moveTo>
                    <a:pt x="1539482" y="599218"/>
                  </a:moveTo>
                  <a:lnTo>
                    <a:pt x="188875" y="599218"/>
                  </a:lnTo>
                  <a:lnTo>
                    <a:pt x="188875" y="625159"/>
                  </a:lnTo>
                  <a:lnTo>
                    <a:pt x="1539482" y="625159"/>
                  </a:lnTo>
                  <a:lnTo>
                    <a:pt x="1539482" y="599218"/>
                  </a:lnTo>
                  <a:close/>
                </a:path>
                <a:path w="1675129" h="651510">
                  <a:moveTo>
                    <a:pt x="1566349" y="572759"/>
                  </a:moveTo>
                  <a:lnTo>
                    <a:pt x="135141" y="572759"/>
                  </a:lnTo>
                  <a:lnTo>
                    <a:pt x="135141" y="599218"/>
                  </a:lnTo>
                  <a:lnTo>
                    <a:pt x="1566349" y="599218"/>
                  </a:lnTo>
                  <a:lnTo>
                    <a:pt x="1566349" y="572759"/>
                  </a:lnTo>
                  <a:close/>
                </a:path>
                <a:path w="1675129" h="651510">
                  <a:moveTo>
                    <a:pt x="1620352" y="520879"/>
                  </a:moveTo>
                  <a:lnTo>
                    <a:pt x="81407" y="520879"/>
                  </a:lnTo>
                  <a:lnTo>
                    <a:pt x="81407" y="572759"/>
                  </a:lnTo>
                  <a:lnTo>
                    <a:pt x="1593485" y="572759"/>
                  </a:lnTo>
                  <a:lnTo>
                    <a:pt x="1593485" y="546819"/>
                  </a:lnTo>
                  <a:lnTo>
                    <a:pt x="1620352" y="546819"/>
                  </a:lnTo>
                  <a:lnTo>
                    <a:pt x="1620352" y="520879"/>
                  </a:lnTo>
                  <a:close/>
                </a:path>
                <a:path w="1675129" h="651510">
                  <a:moveTo>
                    <a:pt x="1647219" y="130219"/>
                  </a:moveTo>
                  <a:lnTo>
                    <a:pt x="54002" y="130219"/>
                  </a:lnTo>
                  <a:lnTo>
                    <a:pt x="54002" y="182100"/>
                  </a:lnTo>
                  <a:lnTo>
                    <a:pt x="26867" y="182100"/>
                  </a:lnTo>
                  <a:lnTo>
                    <a:pt x="26867" y="286379"/>
                  </a:lnTo>
                  <a:lnTo>
                    <a:pt x="0" y="286379"/>
                  </a:lnTo>
                  <a:lnTo>
                    <a:pt x="0" y="364719"/>
                  </a:lnTo>
                  <a:lnTo>
                    <a:pt x="26867" y="364719"/>
                  </a:lnTo>
                  <a:lnTo>
                    <a:pt x="26867" y="468998"/>
                  </a:lnTo>
                  <a:lnTo>
                    <a:pt x="54002" y="468998"/>
                  </a:lnTo>
                  <a:lnTo>
                    <a:pt x="54002" y="520879"/>
                  </a:lnTo>
                  <a:lnTo>
                    <a:pt x="1647219" y="520879"/>
                  </a:lnTo>
                  <a:lnTo>
                    <a:pt x="1647219" y="494939"/>
                  </a:lnTo>
                  <a:lnTo>
                    <a:pt x="1654699" y="494939"/>
                  </a:lnTo>
                  <a:lnTo>
                    <a:pt x="1662778" y="454237"/>
                  </a:lnTo>
                  <a:lnTo>
                    <a:pt x="1669315" y="407781"/>
                  </a:lnTo>
                  <a:lnTo>
                    <a:pt x="1673285" y="360454"/>
                  </a:lnTo>
                  <a:lnTo>
                    <a:pt x="1674624" y="312319"/>
                  </a:lnTo>
                  <a:lnTo>
                    <a:pt x="1673285" y="264159"/>
                  </a:lnTo>
                  <a:lnTo>
                    <a:pt x="1669315" y="216809"/>
                  </a:lnTo>
                  <a:lnTo>
                    <a:pt x="1662778" y="170332"/>
                  </a:lnTo>
                  <a:lnTo>
                    <a:pt x="1659966" y="156160"/>
                  </a:lnTo>
                  <a:lnTo>
                    <a:pt x="1647219" y="156160"/>
                  </a:lnTo>
                  <a:lnTo>
                    <a:pt x="1647219" y="130219"/>
                  </a:lnTo>
                  <a:close/>
                </a:path>
                <a:path w="1675129" h="651510">
                  <a:moveTo>
                    <a:pt x="1593485" y="77820"/>
                  </a:moveTo>
                  <a:lnTo>
                    <a:pt x="81407" y="77820"/>
                  </a:lnTo>
                  <a:lnTo>
                    <a:pt x="81407" y="130219"/>
                  </a:lnTo>
                  <a:lnTo>
                    <a:pt x="1620352" y="130219"/>
                  </a:lnTo>
                  <a:lnTo>
                    <a:pt x="1620352" y="103501"/>
                  </a:lnTo>
                  <a:lnTo>
                    <a:pt x="1593485" y="103501"/>
                  </a:lnTo>
                  <a:lnTo>
                    <a:pt x="1593485" y="77820"/>
                  </a:lnTo>
                  <a:close/>
                </a:path>
                <a:path w="1675129" h="651510">
                  <a:moveTo>
                    <a:pt x="1539482" y="51880"/>
                  </a:moveTo>
                  <a:lnTo>
                    <a:pt x="162008" y="51880"/>
                  </a:lnTo>
                  <a:lnTo>
                    <a:pt x="162008" y="77820"/>
                  </a:lnTo>
                  <a:lnTo>
                    <a:pt x="1539482" y="77820"/>
                  </a:lnTo>
                  <a:lnTo>
                    <a:pt x="1539482" y="51880"/>
                  </a:lnTo>
                  <a:close/>
                </a:path>
                <a:path w="1675129" h="651510">
                  <a:moveTo>
                    <a:pt x="1485211" y="25940"/>
                  </a:moveTo>
                  <a:lnTo>
                    <a:pt x="216011" y="25940"/>
                  </a:lnTo>
                  <a:lnTo>
                    <a:pt x="216011" y="51880"/>
                  </a:lnTo>
                  <a:lnTo>
                    <a:pt x="1485211" y="51880"/>
                  </a:lnTo>
                  <a:lnTo>
                    <a:pt x="1485211" y="25940"/>
                  </a:lnTo>
                  <a:close/>
                </a:path>
                <a:path w="1675129" h="651510">
                  <a:moveTo>
                    <a:pt x="1350607" y="0"/>
                  </a:moveTo>
                  <a:lnTo>
                    <a:pt x="324016" y="0"/>
                  </a:lnTo>
                  <a:lnTo>
                    <a:pt x="324016" y="25940"/>
                  </a:lnTo>
                  <a:lnTo>
                    <a:pt x="1350607" y="25940"/>
                  </a:lnTo>
                  <a:lnTo>
                    <a:pt x="1350607" y="0"/>
                  </a:lnTo>
                  <a:close/>
                </a:path>
              </a:pathLst>
            </a:custGeom>
            <a:solidFill>
              <a:srgbClr val="D7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37163" y="2562739"/>
              <a:ext cx="1593485" cy="6510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0338" y="2823179"/>
              <a:ext cx="81407" cy="778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0296" y="2826741"/>
              <a:ext cx="1668145" cy="387350"/>
            </a:xfrm>
            <a:custGeom>
              <a:avLst/>
              <a:gdLst/>
              <a:ahLst/>
              <a:cxnLst/>
              <a:rect l="l" t="t" r="r" b="b"/>
              <a:pathLst>
                <a:path w="1668145" h="387350">
                  <a:moveTo>
                    <a:pt x="0" y="74258"/>
                  </a:moveTo>
                  <a:lnTo>
                    <a:pt x="3915" y="122706"/>
                  </a:lnTo>
                  <a:lnTo>
                    <a:pt x="15254" y="168204"/>
                  </a:lnTo>
                  <a:lnTo>
                    <a:pt x="33409" y="210403"/>
                  </a:lnTo>
                  <a:lnTo>
                    <a:pt x="57769" y="248951"/>
                  </a:lnTo>
                  <a:lnTo>
                    <a:pt x="87726" y="283497"/>
                  </a:lnTo>
                  <a:lnTo>
                    <a:pt x="122671" y="313691"/>
                  </a:lnTo>
                  <a:lnTo>
                    <a:pt x="161994" y="339182"/>
                  </a:lnTo>
                  <a:lnTo>
                    <a:pt x="205085" y="359619"/>
                  </a:lnTo>
                  <a:lnTo>
                    <a:pt x="251337" y="374651"/>
                  </a:lnTo>
                  <a:lnTo>
                    <a:pt x="300140" y="383927"/>
                  </a:lnTo>
                  <a:lnTo>
                    <a:pt x="350883" y="387097"/>
                  </a:lnTo>
                  <a:lnTo>
                    <a:pt x="1350607" y="387097"/>
                  </a:lnTo>
                  <a:lnTo>
                    <a:pt x="1401351" y="383927"/>
                  </a:lnTo>
                  <a:lnTo>
                    <a:pt x="1450153" y="374651"/>
                  </a:lnTo>
                  <a:lnTo>
                    <a:pt x="1496405" y="359619"/>
                  </a:lnTo>
                  <a:lnTo>
                    <a:pt x="1539497" y="339182"/>
                  </a:lnTo>
                  <a:lnTo>
                    <a:pt x="1578819" y="313691"/>
                  </a:lnTo>
                  <a:lnTo>
                    <a:pt x="1613764" y="283497"/>
                  </a:lnTo>
                  <a:lnTo>
                    <a:pt x="1643721" y="248951"/>
                  </a:lnTo>
                  <a:lnTo>
                    <a:pt x="1668081" y="210403"/>
                  </a:lnTo>
                </a:path>
                <a:path w="1668145" h="387350">
                  <a:moveTo>
                    <a:pt x="3915" y="0"/>
                  </a:moveTo>
                  <a:lnTo>
                    <a:pt x="0" y="48318"/>
                  </a:lnTo>
                  <a:lnTo>
                    <a:pt x="0" y="74258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26307" y="2705740"/>
            <a:ext cx="126936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50" spc="5" dirty="0">
                <a:latin typeface="Times New Roman"/>
                <a:cs typeface="Times New Roman"/>
              </a:rPr>
              <a:t>Specification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227767" y="2536335"/>
            <a:ext cx="1781175" cy="704215"/>
            <a:chOff x="6227767" y="2536335"/>
            <a:chExt cx="1781175" cy="704215"/>
          </a:xfrm>
        </p:grpSpPr>
        <p:sp>
          <p:nvSpPr>
            <p:cNvPr id="50" name="object 50"/>
            <p:cNvSpPr/>
            <p:nvPr/>
          </p:nvSpPr>
          <p:spPr>
            <a:xfrm>
              <a:off x="6254119" y="2562687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1698267" y="0"/>
                  </a:moveTo>
                  <a:lnTo>
                    <a:pt x="0" y="0"/>
                  </a:lnTo>
                  <a:lnTo>
                    <a:pt x="0" y="651151"/>
                  </a:lnTo>
                  <a:lnTo>
                    <a:pt x="1687446" y="651151"/>
                  </a:lnTo>
                  <a:lnTo>
                    <a:pt x="1696908" y="628492"/>
                  </a:lnTo>
                  <a:lnTo>
                    <a:pt x="1712091" y="586026"/>
                  </a:lnTo>
                  <a:lnTo>
                    <a:pt x="1725103" y="542565"/>
                  </a:lnTo>
                  <a:lnTo>
                    <a:pt x="1728411" y="528940"/>
                  </a:lnTo>
                  <a:lnTo>
                    <a:pt x="1728411" y="95744"/>
                  </a:lnTo>
                  <a:lnTo>
                    <a:pt x="1725103" y="82118"/>
                  </a:lnTo>
                  <a:lnTo>
                    <a:pt x="1712091" y="38660"/>
                  </a:lnTo>
                  <a:lnTo>
                    <a:pt x="1698267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54119" y="2562687"/>
              <a:ext cx="1700953" cy="6511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64430" y="2823179"/>
              <a:ext cx="80601" cy="778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54120" y="2562687"/>
              <a:ext cx="1728470" cy="651510"/>
            </a:xfrm>
            <a:custGeom>
              <a:avLst/>
              <a:gdLst/>
              <a:ahLst/>
              <a:cxnLst/>
              <a:rect l="l" t="t" r="r" b="b"/>
              <a:pathLst>
                <a:path w="1728470" h="651510">
                  <a:moveTo>
                    <a:pt x="0" y="651151"/>
                  </a:moveTo>
                  <a:lnTo>
                    <a:pt x="1728412" y="651151"/>
                  </a:lnTo>
                  <a:lnTo>
                    <a:pt x="1728412" y="0"/>
                  </a:lnTo>
                  <a:lnTo>
                    <a:pt x="0" y="0"/>
                  </a:lnTo>
                  <a:lnTo>
                    <a:pt x="0" y="651151"/>
                  </a:lnTo>
                  <a:close/>
                </a:path>
              </a:pathLst>
            </a:custGeom>
            <a:ln w="5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16128" y="2575520"/>
            <a:ext cx="1540510" cy="5683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23850" marR="492125" indent="80010">
              <a:lnSpc>
                <a:spcPts val="2050"/>
              </a:lnSpc>
              <a:spcBef>
                <a:spcPts val="310"/>
              </a:spcBef>
            </a:pPr>
            <a:r>
              <a:rPr sz="1850" spc="15" dirty="0">
                <a:latin typeface="Times New Roman"/>
                <a:cs typeface="Times New Roman"/>
              </a:rPr>
              <a:t>Initial  </a:t>
            </a:r>
            <a:r>
              <a:rPr sz="1850" spc="130" dirty="0">
                <a:latin typeface="Times New Roman"/>
                <a:cs typeface="Times New Roman"/>
              </a:rPr>
              <a:t>v</a:t>
            </a:r>
            <a:r>
              <a:rPr sz="1850" spc="20" dirty="0">
                <a:latin typeface="Times New Roman"/>
                <a:cs typeface="Times New Roman"/>
              </a:rPr>
              <a:t>er</a:t>
            </a:r>
            <a:r>
              <a:rPr sz="1850" spc="-90" dirty="0">
                <a:latin typeface="Times New Roman"/>
                <a:cs typeface="Times New Roman"/>
              </a:rPr>
              <a:t>s</a:t>
            </a:r>
            <a:r>
              <a:rPr sz="1850" spc="120" dirty="0">
                <a:latin typeface="Times New Roman"/>
                <a:cs typeface="Times New Roman"/>
              </a:rPr>
              <a:t>i</a:t>
            </a:r>
            <a:r>
              <a:rPr sz="1850" spc="-80" dirty="0">
                <a:latin typeface="Times New Roman"/>
                <a:cs typeface="Times New Roman"/>
              </a:rPr>
              <a:t>o</a:t>
            </a:r>
            <a:r>
              <a:rPr sz="1850" spc="30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13278" y="3682477"/>
            <a:ext cx="1754505" cy="704850"/>
            <a:chOff x="313278" y="3682477"/>
            <a:chExt cx="1754505" cy="704850"/>
          </a:xfrm>
        </p:grpSpPr>
        <p:sp>
          <p:nvSpPr>
            <p:cNvPr id="56" name="object 56"/>
            <p:cNvSpPr/>
            <p:nvPr/>
          </p:nvSpPr>
          <p:spPr>
            <a:xfrm>
              <a:off x="339631" y="3708830"/>
              <a:ext cx="1701800" cy="652145"/>
            </a:xfrm>
            <a:custGeom>
              <a:avLst/>
              <a:gdLst/>
              <a:ahLst/>
              <a:cxnLst/>
              <a:rect l="l" t="t" r="r" b="b"/>
              <a:pathLst>
                <a:path w="1701800" h="652145">
                  <a:moveTo>
                    <a:pt x="1692353" y="0"/>
                  </a:moveTo>
                  <a:lnTo>
                    <a:pt x="0" y="0"/>
                  </a:lnTo>
                  <a:lnTo>
                    <a:pt x="0" y="651799"/>
                  </a:lnTo>
                  <a:lnTo>
                    <a:pt x="1680746" y="651799"/>
                  </a:lnTo>
                  <a:lnTo>
                    <a:pt x="1692959" y="624539"/>
                  </a:lnTo>
                  <a:lnTo>
                    <a:pt x="1701518" y="602253"/>
                  </a:lnTo>
                  <a:lnTo>
                    <a:pt x="1701518" y="23638"/>
                  </a:lnTo>
                  <a:lnTo>
                    <a:pt x="1692959" y="1352"/>
                  </a:lnTo>
                  <a:lnTo>
                    <a:pt x="1692353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9631" y="3708830"/>
              <a:ext cx="1701518" cy="6517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49727" y="3969321"/>
              <a:ext cx="81326" cy="783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9631" y="3708830"/>
              <a:ext cx="1701800" cy="652145"/>
            </a:xfrm>
            <a:custGeom>
              <a:avLst/>
              <a:gdLst/>
              <a:ahLst/>
              <a:cxnLst/>
              <a:rect l="l" t="t" r="r" b="b"/>
              <a:pathLst>
                <a:path w="1701800" h="652145">
                  <a:moveTo>
                    <a:pt x="0" y="651799"/>
                  </a:moveTo>
                  <a:lnTo>
                    <a:pt x="1701518" y="651799"/>
                  </a:lnTo>
                  <a:lnTo>
                    <a:pt x="1701518" y="0"/>
                  </a:lnTo>
                  <a:lnTo>
                    <a:pt x="0" y="0"/>
                  </a:lnTo>
                  <a:lnTo>
                    <a:pt x="0" y="651799"/>
                  </a:lnTo>
                  <a:close/>
                </a:path>
              </a:pathLst>
            </a:custGeom>
            <a:ln w="5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12983" y="3695722"/>
            <a:ext cx="75501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65" dirty="0">
                <a:latin typeface="Times New Roman"/>
                <a:cs typeface="Times New Roman"/>
              </a:rPr>
              <a:t>O</a:t>
            </a:r>
            <a:r>
              <a:rPr sz="1850" spc="130" dirty="0">
                <a:latin typeface="Times New Roman"/>
                <a:cs typeface="Times New Roman"/>
              </a:rPr>
              <a:t>ut</a:t>
            </a:r>
            <a:r>
              <a:rPr sz="1850" spc="-95" dirty="0">
                <a:latin typeface="Times New Roman"/>
                <a:cs typeface="Times New Roman"/>
              </a:rPr>
              <a:t>l</a:t>
            </a:r>
            <a:r>
              <a:rPr sz="1850" spc="120" dirty="0">
                <a:latin typeface="Times New Roman"/>
                <a:cs typeface="Times New Roman"/>
              </a:rPr>
              <a:t>i</a:t>
            </a:r>
            <a:r>
              <a:rPr sz="1850" spc="-85" dirty="0">
                <a:latin typeface="Times New Roman"/>
                <a:cs typeface="Times New Roman"/>
              </a:rPr>
              <a:t>n</a:t>
            </a:r>
            <a:r>
              <a:rPr sz="1850" spc="25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0975" y="3982751"/>
            <a:ext cx="109283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10" dirty="0">
                <a:latin typeface="Times New Roman"/>
                <a:cs typeface="Times New Roman"/>
              </a:rPr>
              <a:t>description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041149" y="2614431"/>
            <a:ext cx="4239260" cy="2684780"/>
            <a:chOff x="2041149" y="2614431"/>
            <a:chExt cx="4239260" cy="2684780"/>
          </a:xfrm>
        </p:grpSpPr>
        <p:sp>
          <p:nvSpPr>
            <p:cNvPr id="63" name="object 63"/>
            <p:cNvSpPr/>
            <p:nvPr/>
          </p:nvSpPr>
          <p:spPr>
            <a:xfrm>
              <a:off x="5902699" y="3787247"/>
              <a:ext cx="351790" cy="156210"/>
            </a:xfrm>
            <a:custGeom>
              <a:avLst/>
              <a:gdLst/>
              <a:ahLst/>
              <a:cxnLst/>
              <a:rect l="l" t="t" r="r" b="b"/>
              <a:pathLst>
                <a:path w="351789" h="156210">
                  <a:moveTo>
                    <a:pt x="0" y="0"/>
                  </a:moveTo>
                  <a:lnTo>
                    <a:pt x="81407" y="78391"/>
                  </a:lnTo>
                  <a:lnTo>
                    <a:pt x="0" y="156133"/>
                  </a:lnTo>
                  <a:lnTo>
                    <a:pt x="351420" y="78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2699" y="3787247"/>
              <a:ext cx="351790" cy="156210"/>
            </a:xfrm>
            <a:custGeom>
              <a:avLst/>
              <a:gdLst/>
              <a:ahLst/>
              <a:cxnLst/>
              <a:rect l="l" t="t" r="r" b="b"/>
              <a:pathLst>
                <a:path w="351789" h="156210">
                  <a:moveTo>
                    <a:pt x="81407" y="78391"/>
                  </a:moveTo>
                  <a:lnTo>
                    <a:pt x="0" y="0"/>
                  </a:lnTo>
                  <a:lnTo>
                    <a:pt x="351420" y="78391"/>
                  </a:lnTo>
                  <a:lnTo>
                    <a:pt x="0" y="156133"/>
                  </a:lnTo>
                  <a:lnTo>
                    <a:pt x="81407" y="78391"/>
                  </a:lnTo>
                </a:path>
              </a:pathLst>
            </a:custGeom>
            <a:ln w="5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41149" y="3865638"/>
              <a:ext cx="3996690" cy="156210"/>
            </a:xfrm>
            <a:custGeom>
              <a:avLst/>
              <a:gdLst/>
              <a:ahLst/>
              <a:cxnLst/>
              <a:rect l="l" t="t" r="r" b="b"/>
              <a:pathLst>
                <a:path w="3996690" h="156210">
                  <a:moveTo>
                    <a:pt x="0" y="156134"/>
                  </a:moveTo>
                  <a:lnTo>
                    <a:pt x="836962" y="156134"/>
                  </a:lnTo>
                </a:path>
                <a:path w="3996690" h="156210">
                  <a:moveTo>
                    <a:pt x="3159781" y="0"/>
                  </a:moveTo>
                  <a:lnTo>
                    <a:pt x="3996690" y="0"/>
                  </a:lnTo>
                </a:path>
              </a:pathLst>
            </a:custGeom>
            <a:ln w="26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7798" y="4100163"/>
              <a:ext cx="324485" cy="182245"/>
            </a:xfrm>
            <a:custGeom>
              <a:avLst/>
              <a:gdLst/>
              <a:ahLst/>
              <a:cxnLst/>
              <a:rect l="l" t="t" r="r" b="b"/>
              <a:pathLst>
                <a:path w="324485" h="182245">
                  <a:moveTo>
                    <a:pt x="324016" y="0"/>
                  </a:moveTo>
                  <a:lnTo>
                    <a:pt x="0" y="77768"/>
                  </a:lnTo>
                  <a:lnTo>
                    <a:pt x="324016" y="182074"/>
                  </a:lnTo>
                  <a:lnTo>
                    <a:pt x="270013" y="77768"/>
                  </a:lnTo>
                  <a:lnTo>
                    <a:pt x="324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27798" y="4100163"/>
              <a:ext cx="324485" cy="182245"/>
            </a:xfrm>
            <a:custGeom>
              <a:avLst/>
              <a:gdLst/>
              <a:ahLst/>
              <a:cxnLst/>
              <a:rect l="l" t="t" r="r" b="b"/>
              <a:pathLst>
                <a:path w="324485" h="182245">
                  <a:moveTo>
                    <a:pt x="324016" y="0"/>
                  </a:moveTo>
                  <a:lnTo>
                    <a:pt x="0" y="77768"/>
                  </a:lnTo>
                  <a:lnTo>
                    <a:pt x="324016" y="182074"/>
                  </a:lnTo>
                  <a:lnTo>
                    <a:pt x="270013" y="77768"/>
                  </a:lnTo>
                  <a:lnTo>
                    <a:pt x="324016" y="0"/>
                  </a:lnTo>
                </a:path>
              </a:pathLst>
            </a:custGeom>
            <a:ln w="52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16673" y="4177932"/>
              <a:ext cx="837565" cy="0"/>
            </a:xfrm>
            <a:custGeom>
              <a:avLst/>
              <a:gdLst/>
              <a:ahLst/>
              <a:cxnLst/>
              <a:rect l="l" t="t" r="r" b="b"/>
              <a:pathLst>
                <a:path w="837564">
                  <a:moveTo>
                    <a:pt x="837446" y="0"/>
                  </a:moveTo>
                  <a:lnTo>
                    <a:pt x="0" y="0"/>
                  </a:lnTo>
                </a:path>
              </a:pathLst>
            </a:custGeom>
            <a:ln w="25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02699" y="2640560"/>
              <a:ext cx="351790" cy="156845"/>
            </a:xfrm>
            <a:custGeom>
              <a:avLst/>
              <a:gdLst/>
              <a:ahLst/>
              <a:cxnLst/>
              <a:rect l="l" t="t" r="r" b="b"/>
              <a:pathLst>
                <a:path w="351789" h="156844">
                  <a:moveTo>
                    <a:pt x="0" y="0"/>
                  </a:moveTo>
                  <a:lnTo>
                    <a:pt x="81407" y="78339"/>
                  </a:lnTo>
                  <a:lnTo>
                    <a:pt x="0" y="156678"/>
                  </a:lnTo>
                  <a:lnTo>
                    <a:pt x="351420" y="78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02699" y="2640560"/>
              <a:ext cx="351790" cy="156845"/>
            </a:xfrm>
            <a:custGeom>
              <a:avLst/>
              <a:gdLst/>
              <a:ahLst/>
              <a:cxnLst/>
              <a:rect l="l" t="t" r="r" b="b"/>
              <a:pathLst>
                <a:path w="351789" h="156844">
                  <a:moveTo>
                    <a:pt x="81407" y="78339"/>
                  </a:moveTo>
                  <a:lnTo>
                    <a:pt x="0" y="0"/>
                  </a:lnTo>
                  <a:lnTo>
                    <a:pt x="351420" y="78339"/>
                  </a:lnTo>
                  <a:lnTo>
                    <a:pt x="0" y="156678"/>
                  </a:lnTo>
                  <a:lnTo>
                    <a:pt x="81407" y="78339"/>
                  </a:lnTo>
                </a:path>
              </a:pathLst>
            </a:custGeom>
            <a:ln w="52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00931" y="271889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909" y="0"/>
                  </a:lnTo>
                </a:path>
              </a:pathLst>
            </a:custGeom>
            <a:ln w="25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27798" y="2953399"/>
              <a:ext cx="324485" cy="182245"/>
            </a:xfrm>
            <a:custGeom>
              <a:avLst/>
              <a:gdLst/>
              <a:ahLst/>
              <a:cxnLst/>
              <a:rect l="l" t="t" r="r" b="b"/>
              <a:pathLst>
                <a:path w="324485" h="182244">
                  <a:moveTo>
                    <a:pt x="324016" y="0"/>
                  </a:moveTo>
                  <a:lnTo>
                    <a:pt x="0" y="104279"/>
                  </a:lnTo>
                  <a:lnTo>
                    <a:pt x="324016" y="182100"/>
                  </a:lnTo>
                  <a:lnTo>
                    <a:pt x="270013" y="104279"/>
                  </a:lnTo>
                  <a:lnTo>
                    <a:pt x="324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27798" y="2953399"/>
              <a:ext cx="324485" cy="182245"/>
            </a:xfrm>
            <a:custGeom>
              <a:avLst/>
              <a:gdLst/>
              <a:ahLst/>
              <a:cxnLst/>
              <a:rect l="l" t="t" r="r" b="b"/>
              <a:pathLst>
                <a:path w="324485" h="182244">
                  <a:moveTo>
                    <a:pt x="270013" y="104279"/>
                  </a:moveTo>
                  <a:lnTo>
                    <a:pt x="324016" y="0"/>
                  </a:lnTo>
                  <a:lnTo>
                    <a:pt x="0" y="104279"/>
                  </a:lnTo>
                  <a:lnTo>
                    <a:pt x="324016" y="182100"/>
                  </a:lnTo>
                  <a:lnTo>
                    <a:pt x="270013" y="104279"/>
                  </a:lnTo>
                </a:path>
              </a:pathLst>
            </a:custGeom>
            <a:ln w="52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16673" y="3057678"/>
              <a:ext cx="837565" cy="0"/>
            </a:xfrm>
            <a:custGeom>
              <a:avLst/>
              <a:gdLst/>
              <a:ahLst/>
              <a:cxnLst/>
              <a:rect l="l" t="t" r="r" b="b"/>
              <a:pathLst>
                <a:path w="837564">
                  <a:moveTo>
                    <a:pt x="837446" y="0"/>
                  </a:moveTo>
                  <a:lnTo>
                    <a:pt x="0" y="0"/>
                  </a:lnTo>
                </a:path>
              </a:pathLst>
            </a:custGeom>
            <a:ln w="25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02699" y="5090198"/>
              <a:ext cx="351790" cy="182880"/>
            </a:xfrm>
            <a:custGeom>
              <a:avLst/>
              <a:gdLst/>
              <a:ahLst/>
              <a:cxnLst/>
              <a:rect l="l" t="t" r="r" b="b"/>
              <a:pathLst>
                <a:path w="351789" h="182879">
                  <a:moveTo>
                    <a:pt x="0" y="0"/>
                  </a:moveTo>
                  <a:lnTo>
                    <a:pt x="81407" y="104305"/>
                  </a:lnTo>
                  <a:lnTo>
                    <a:pt x="0" y="182696"/>
                  </a:lnTo>
                  <a:lnTo>
                    <a:pt x="351421" y="104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02699" y="5090198"/>
              <a:ext cx="351790" cy="182880"/>
            </a:xfrm>
            <a:custGeom>
              <a:avLst/>
              <a:gdLst/>
              <a:ahLst/>
              <a:cxnLst/>
              <a:rect l="l" t="t" r="r" b="b"/>
              <a:pathLst>
                <a:path w="351789" h="182879">
                  <a:moveTo>
                    <a:pt x="81407" y="104305"/>
                  </a:moveTo>
                  <a:lnTo>
                    <a:pt x="0" y="0"/>
                  </a:lnTo>
                  <a:lnTo>
                    <a:pt x="351421" y="104305"/>
                  </a:lnTo>
                  <a:lnTo>
                    <a:pt x="0" y="182696"/>
                  </a:lnTo>
                  <a:lnTo>
                    <a:pt x="81407" y="104305"/>
                  </a:lnTo>
                </a:path>
              </a:pathLst>
            </a:custGeom>
            <a:ln w="52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00931" y="5194503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909" y="0"/>
                  </a:lnTo>
                </a:path>
              </a:pathLst>
            </a:custGeom>
            <a:ln w="25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5479" y="3369998"/>
              <a:ext cx="162560" cy="339090"/>
            </a:xfrm>
            <a:custGeom>
              <a:avLst/>
              <a:gdLst/>
              <a:ahLst/>
              <a:cxnLst/>
              <a:rect l="l" t="t" r="r" b="b"/>
              <a:pathLst>
                <a:path w="162560" h="339089">
                  <a:moveTo>
                    <a:pt x="0" y="0"/>
                  </a:moveTo>
                  <a:lnTo>
                    <a:pt x="81407" y="338856"/>
                  </a:lnTo>
                  <a:lnTo>
                    <a:pt x="143361" y="78391"/>
                  </a:lnTo>
                  <a:lnTo>
                    <a:pt x="81407" y="78391"/>
                  </a:lnTo>
                  <a:lnTo>
                    <a:pt x="0" y="0"/>
                  </a:lnTo>
                  <a:close/>
                </a:path>
                <a:path w="162560" h="339089">
                  <a:moveTo>
                    <a:pt x="162008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162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5479" y="3369998"/>
              <a:ext cx="162560" cy="339090"/>
            </a:xfrm>
            <a:custGeom>
              <a:avLst/>
              <a:gdLst/>
              <a:ahLst/>
              <a:cxnLst/>
              <a:rect l="l" t="t" r="r" b="b"/>
              <a:pathLst>
                <a:path w="162560" h="339089">
                  <a:moveTo>
                    <a:pt x="0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81407" y="338856"/>
                  </a:lnTo>
                  <a:lnTo>
                    <a:pt x="0" y="0"/>
                  </a:lnTo>
                </a:path>
                <a:path w="162560" h="339089">
                  <a:moveTo>
                    <a:pt x="162008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162008" y="0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36886" y="3213838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028"/>
                  </a:lnTo>
                </a:path>
              </a:pathLst>
            </a:custGeom>
            <a:ln w="2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04595" y="3213838"/>
              <a:ext cx="189230" cy="339090"/>
            </a:xfrm>
            <a:custGeom>
              <a:avLst/>
              <a:gdLst/>
              <a:ahLst/>
              <a:cxnLst/>
              <a:rect l="l" t="t" r="r" b="b"/>
              <a:pathLst>
                <a:path w="189229" h="339089">
                  <a:moveTo>
                    <a:pt x="80869" y="0"/>
                  </a:moveTo>
                  <a:lnTo>
                    <a:pt x="0" y="338856"/>
                  </a:lnTo>
                  <a:lnTo>
                    <a:pt x="80869" y="260465"/>
                  </a:lnTo>
                  <a:lnTo>
                    <a:pt x="163889" y="260465"/>
                  </a:lnTo>
                  <a:lnTo>
                    <a:pt x="80869" y="0"/>
                  </a:lnTo>
                  <a:close/>
                </a:path>
                <a:path w="189229" h="339089">
                  <a:moveTo>
                    <a:pt x="163889" y="260465"/>
                  </a:moveTo>
                  <a:lnTo>
                    <a:pt x="80869" y="260465"/>
                  </a:lnTo>
                  <a:lnTo>
                    <a:pt x="188875" y="338856"/>
                  </a:lnTo>
                  <a:lnTo>
                    <a:pt x="163889" y="260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04595" y="3213838"/>
              <a:ext cx="189230" cy="339090"/>
            </a:xfrm>
            <a:custGeom>
              <a:avLst/>
              <a:gdLst/>
              <a:ahLst/>
              <a:cxnLst/>
              <a:rect l="l" t="t" r="r" b="b"/>
              <a:pathLst>
                <a:path w="189229" h="339089">
                  <a:moveTo>
                    <a:pt x="80869" y="260465"/>
                  </a:moveTo>
                  <a:lnTo>
                    <a:pt x="163889" y="260465"/>
                  </a:lnTo>
                  <a:lnTo>
                    <a:pt x="80869" y="0"/>
                  </a:lnTo>
                  <a:lnTo>
                    <a:pt x="0" y="338856"/>
                  </a:lnTo>
                  <a:lnTo>
                    <a:pt x="80869" y="260465"/>
                  </a:lnTo>
                </a:path>
                <a:path w="189229" h="339089">
                  <a:moveTo>
                    <a:pt x="163889" y="260465"/>
                  </a:moveTo>
                  <a:lnTo>
                    <a:pt x="80870" y="260465"/>
                  </a:lnTo>
                  <a:lnTo>
                    <a:pt x="188875" y="338856"/>
                  </a:lnTo>
                  <a:lnTo>
                    <a:pt x="163889" y="260465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85465" y="3422475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379"/>
                  </a:moveTo>
                  <a:lnTo>
                    <a:pt x="0" y="0"/>
                  </a:lnTo>
                </a:path>
              </a:pathLst>
            </a:custGeom>
            <a:ln w="2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55479" y="4516789"/>
              <a:ext cx="162560" cy="339090"/>
            </a:xfrm>
            <a:custGeom>
              <a:avLst/>
              <a:gdLst/>
              <a:ahLst/>
              <a:cxnLst/>
              <a:rect l="l" t="t" r="r" b="b"/>
              <a:pathLst>
                <a:path w="162560" h="339089">
                  <a:moveTo>
                    <a:pt x="0" y="0"/>
                  </a:moveTo>
                  <a:lnTo>
                    <a:pt x="81407" y="338856"/>
                  </a:lnTo>
                  <a:lnTo>
                    <a:pt x="143361" y="78391"/>
                  </a:lnTo>
                  <a:lnTo>
                    <a:pt x="81407" y="78391"/>
                  </a:lnTo>
                  <a:lnTo>
                    <a:pt x="0" y="0"/>
                  </a:lnTo>
                  <a:close/>
                </a:path>
                <a:path w="162560" h="339089">
                  <a:moveTo>
                    <a:pt x="162008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162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55479" y="4516789"/>
              <a:ext cx="162560" cy="339090"/>
            </a:xfrm>
            <a:custGeom>
              <a:avLst/>
              <a:gdLst/>
              <a:ahLst/>
              <a:cxnLst/>
              <a:rect l="l" t="t" r="r" b="b"/>
              <a:pathLst>
                <a:path w="162560" h="339089">
                  <a:moveTo>
                    <a:pt x="0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81407" y="338856"/>
                  </a:lnTo>
                  <a:lnTo>
                    <a:pt x="0" y="0"/>
                  </a:lnTo>
                </a:path>
                <a:path w="162560" h="339089">
                  <a:moveTo>
                    <a:pt x="162008" y="0"/>
                  </a:moveTo>
                  <a:lnTo>
                    <a:pt x="81407" y="78391"/>
                  </a:lnTo>
                  <a:lnTo>
                    <a:pt x="143361" y="78391"/>
                  </a:lnTo>
                  <a:lnTo>
                    <a:pt x="162008" y="0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36886" y="4360629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0"/>
                  </a:moveTo>
                  <a:lnTo>
                    <a:pt x="0" y="286379"/>
                  </a:lnTo>
                </a:path>
              </a:pathLst>
            </a:custGeom>
            <a:ln w="2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04595" y="4360629"/>
              <a:ext cx="189230" cy="339090"/>
            </a:xfrm>
            <a:custGeom>
              <a:avLst/>
              <a:gdLst/>
              <a:ahLst/>
              <a:cxnLst/>
              <a:rect l="l" t="t" r="r" b="b"/>
              <a:pathLst>
                <a:path w="189229" h="339089">
                  <a:moveTo>
                    <a:pt x="80869" y="0"/>
                  </a:moveTo>
                  <a:lnTo>
                    <a:pt x="0" y="338856"/>
                  </a:lnTo>
                  <a:lnTo>
                    <a:pt x="80869" y="260465"/>
                  </a:lnTo>
                  <a:lnTo>
                    <a:pt x="163889" y="260465"/>
                  </a:lnTo>
                  <a:lnTo>
                    <a:pt x="80869" y="0"/>
                  </a:lnTo>
                  <a:close/>
                </a:path>
                <a:path w="189229" h="339089">
                  <a:moveTo>
                    <a:pt x="163889" y="260465"/>
                  </a:moveTo>
                  <a:lnTo>
                    <a:pt x="80869" y="260465"/>
                  </a:lnTo>
                  <a:lnTo>
                    <a:pt x="188875" y="338856"/>
                  </a:lnTo>
                  <a:lnTo>
                    <a:pt x="163889" y="260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04595" y="4360629"/>
              <a:ext cx="189230" cy="339090"/>
            </a:xfrm>
            <a:custGeom>
              <a:avLst/>
              <a:gdLst/>
              <a:ahLst/>
              <a:cxnLst/>
              <a:rect l="l" t="t" r="r" b="b"/>
              <a:pathLst>
                <a:path w="189229" h="339089">
                  <a:moveTo>
                    <a:pt x="80869" y="260465"/>
                  </a:moveTo>
                  <a:lnTo>
                    <a:pt x="163889" y="260465"/>
                  </a:lnTo>
                  <a:lnTo>
                    <a:pt x="80869" y="0"/>
                  </a:lnTo>
                  <a:lnTo>
                    <a:pt x="0" y="338856"/>
                  </a:lnTo>
                  <a:lnTo>
                    <a:pt x="80869" y="260465"/>
                  </a:lnTo>
                </a:path>
                <a:path w="189229" h="339089">
                  <a:moveTo>
                    <a:pt x="163889" y="260465"/>
                  </a:moveTo>
                  <a:lnTo>
                    <a:pt x="80869" y="260465"/>
                  </a:lnTo>
                  <a:lnTo>
                    <a:pt x="188875" y="338856"/>
                  </a:lnTo>
                  <a:lnTo>
                    <a:pt x="163889" y="260465"/>
                  </a:lnTo>
                </a:path>
              </a:pathLst>
            </a:custGeom>
            <a:ln w="5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85465" y="4569266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379"/>
                  </a:moveTo>
                  <a:lnTo>
                    <a:pt x="0" y="0"/>
                  </a:lnTo>
                </a:path>
              </a:pathLst>
            </a:custGeom>
            <a:ln w="2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83540" y="897788"/>
            <a:ext cx="4384675" cy="130746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b="1" dirty="0">
                <a:solidFill>
                  <a:srgbClr val="040808"/>
                </a:solidFill>
                <a:latin typeface="Times New Roman"/>
                <a:cs typeface="Times New Roman"/>
              </a:rPr>
              <a:t>Evolutionary</a:t>
            </a:r>
            <a:r>
              <a:rPr sz="2400" b="1" spc="-3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0808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3412490" marR="5080" indent="-108585">
              <a:lnSpc>
                <a:spcPct val="101600"/>
              </a:lnSpc>
              <a:spcBef>
                <a:spcPts val="1155"/>
              </a:spcBef>
            </a:pPr>
            <a:r>
              <a:rPr sz="1850" spc="10" dirty="0">
                <a:latin typeface="Times New Roman"/>
                <a:cs typeface="Times New Roman"/>
              </a:rPr>
              <a:t>Concurr</a:t>
            </a:r>
            <a:r>
              <a:rPr sz="1850" spc="-305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ent  </a:t>
            </a:r>
            <a:r>
              <a:rPr sz="1850" spc="20" dirty="0">
                <a:latin typeface="Times New Roman"/>
                <a:cs typeface="Times New Roman"/>
              </a:rPr>
              <a:t>activities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9501"/>
            <a:ext cx="4804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89405"/>
            <a:ext cx="61696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Yêu cầu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Thiết kế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Xây dựng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construction)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Kiểm </a:t>
            </a:r>
            <a:r>
              <a:rPr sz="2400" dirty="0">
                <a:latin typeface="Times New Roman"/>
                <a:cs typeface="Times New Roman"/>
              </a:rPr>
              <a:t>thử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testing)</a:t>
            </a:r>
            <a:endParaRPr sz="2400">
              <a:latin typeface="Times New Roman"/>
              <a:cs typeface="Times New Roman"/>
            </a:endParaRPr>
          </a:p>
          <a:p>
            <a:pPr marL="12700" marR="448309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Bảo trì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maintenance)  7)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3284296"/>
            <a:ext cx="7787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260" algn="l"/>
                <a:tab pos="1440180" algn="l"/>
                <a:tab pos="2129790" algn="l"/>
                <a:tab pos="2935605" algn="l"/>
                <a:tab pos="3794125" algn="l"/>
                <a:tab pos="4667250" algn="l"/>
                <a:tab pos="6135370" algn="l"/>
              </a:tabLst>
            </a:pPr>
            <a:r>
              <a:rPr sz="2400" spc="-5" dirty="0">
                <a:latin typeface="Times New Roman"/>
                <a:cs typeface="Times New Roman"/>
              </a:rPr>
              <a:t>Quản	</a:t>
            </a:r>
            <a:r>
              <a:rPr sz="2400" dirty="0">
                <a:latin typeface="Times New Roman"/>
                <a:cs typeface="Times New Roman"/>
              </a:rPr>
              <a:t>lý	cấu	</a:t>
            </a:r>
            <a:r>
              <a:rPr sz="2400" spc="-5" dirty="0">
                <a:latin typeface="Times New Roman"/>
                <a:cs typeface="Times New Roman"/>
              </a:rPr>
              <a:t>hình	</a:t>
            </a:r>
            <a:r>
              <a:rPr sz="2400" dirty="0">
                <a:latin typeface="Times New Roman"/>
                <a:cs typeface="Times New Roman"/>
              </a:rPr>
              <a:t>phần	</a:t>
            </a:r>
            <a:r>
              <a:rPr sz="2400" spc="-5" dirty="0">
                <a:latin typeface="Times New Roman"/>
                <a:cs typeface="Times New Roman"/>
              </a:rPr>
              <a:t>mềm	(Software	configuration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650360"/>
            <a:ext cx="83026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management)</a:t>
            </a:r>
            <a:endParaRPr sz="2400">
              <a:latin typeface="Times New Roman"/>
              <a:cs typeface="Times New Roman"/>
            </a:endParaRPr>
          </a:p>
          <a:p>
            <a:pPr marL="527685" marR="5715" indent="-515620">
              <a:lnSpc>
                <a:spcPct val="100000"/>
              </a:lnSpc>
              <a:buAutoNum type="arabicParenR" startAt="8"/>
              <a:tabLst>
                <a:tab pos="527685" algn="l"/>
                <a:tab pos="528320" algn="l"/>
                <a:tab pos="1445260" algn="l"/>
                <a:tab pos="1974214" algn="l"/>
                <a:tab pos="2824480" algn="l"/>
                <a:tab pos="3673475" algn="l"/>
                <a:tab pos="4524375" algn="l"/>
                <a:tab pos="5389880" algn="l"/>
                <a:tab pos="6851650" algn="l"/>
              </a:tabLst>
            </a:pPr>
            <a:r>
              <a:rPr sz="2400" spc="-5" dirty="0">
                <a:latin typeface="Times New Roman"/>
                <a:cs typeface="Times New Roman"/>
              </a:rPr>
              <a:t>Quả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5" dirty="0">
                <a:latin typeface="Times New Roman"/>
                <a:cs typeface="Times New Roman"/>
              </a:rPr>
              <a:t>tr</a:t>
            </a:r>
            <a:r>
              <a:rPr sz="2400" dirty="0">
                <a:latin typeface="Times New Roman"/>
                <a:cs typeface="Times New Roman"/>
              </a:rPr>
              <a:t>ị	công	nghệ	phần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ề</a:t>
            </a:r>
            <a:r>
              <a:rPr sz="2400" dirty="0">
                <a:latin typeface="Times New Roman"/>
                <a:cs typeface="Times New Roman"/>
              </a:rPr>
              <a:t>m	(Softw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	en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inee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ing  </a:t>
            </a:r>
            <a:r>
              <a:rPr sz="2400" spc="-5" dirty="0">
                <a:latin typeface="Times New Roman"/>
                <a:cs typeface="Times New Roman"/>
              </a:rPr>
              <a:t>management)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 startAt="8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công </a:t>
            </a:r>
            <a:r>
              <a:rPr sz="2400" spc="-5" dirty="0">
                <a:latin typeface="Times New Roman"/>
                <a:cs typeface="Times New Roman"/>
              </a:rPr>
              <a:t>nghệ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spc="-5" dirty="0">
                <a:latin typeface="Times New Roman"/>
                <a:cs typeface="Times New Roman"/>
              </a:rPr>
              <a:t>(Software </a:t>
            </a:r>
            <a:r>
              <a:rPr sz="2400" dirty="0">
                <a:latin typeface="Times New Roman"/>
                <a:cs typeface="Times New Roman"/>
              </a:rPr>
              <a:t>engineering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AutoNum type="arabicParenR" startAt="8"/>
              <a:tabLst>
                <a:tab pos="528320" algn="l"/>
                <a:tab pos="1236345" algn="l"/>
                <a:tab pos="2063750" algn="l"/>
                <a:tab pos="2586990" algn="l"/>
                <a:tab pos="3109595" algn="l"/>
                <a:tab pos="4280535" algn="l"/>
                <a:tab pos="5107940" algn="l"/>
                <a:tab pos="5987415" algn="l"/>
                <a:tab pos="7086600" algn="l"/>
              </a:tabLst>
            </a:pPr>
            <a:r>
              <a:rPr sz="2400" dirty="0">
                <a:latin typeface="Times New Roman"/>
                <a:cs typeface="Times New Roman"/>
              </a:rPr>
              <a:t>Các	công	cụ	và	phương	pháp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ong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(Softw</a:t>
            </a:r>
            <a:r>
              <a:rPr sz="2400" dirty="0">
                <a:latin typeface="Times New Roman"/>
                <a:cs typeface="Times New Roman"/>
              </a:rPr>
              <a:t>are  engineering tools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arenR" startAt="8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Chất lượng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00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Quy </a:t>
            </a:r>
            <a:r>
              <a:rPr sz="2800" b="0" dirty="0">
                <a:latin typeface="Times New Roman"/>
                <a:cs typeface="Times New Roman"/>
              </a:rPr>
              <a:t>trình phát </a:t>
            </a:r>
            <a:r>
              <a:rPr sz="2800" b="0" spc="-5" dirty="0">
                <a:latin typeface="Times New Roman"/>
                <a:cs typeface="Times New Roman"/>
              </a:rPr>
              <a:t>triển </a:t>
            </a:r>
            <a:r>
              <a:rPr sz="2800" b="0" dirty="0">
                <a:latin typeface="Times New Roman"/>
                <a:cs typeface="Times New Roman"/>
              </a:rPr>
              <a:t>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639" y="2291692"/>
            <a:ext cx="8387413" cy="2779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1063" y="2370815"/>
            <a:ext cx="1149985" cy="7080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7785" marR="5080" indent="-45720">
              <a:lnSpc>
                <a:spcPts val="2580"/>
              </a:lnSpc>
              <a:spcBef>
                <a:spcPts val="360"/>
              </a:spcBef>
            </a:pPr>
            <a:r>
              <a:rPr sz="2300" spc="-470" dirty="0">
                <a:latin typeface="Times New Roman"/>
                <a:cs typeface="Times New Roman"/>
              </a:rPr>
              <a:t>R</a:t>
            </a:r>
            <a:r>
              <a:rPr sz="2300" spc="-310" dirty="0">
                <a:latin typeface="Times New Roman"/>
                <a:cs typeface="Times New Roman"/>
              </a:rPr>
              <a:t>e</a:t>
            </a:r>
            <a:r>
              <a:rPr sz="2300" spc="-434" dirty="0">
                <a:latin typeface="Times New Roman"/>
                <a:cs typeface="Times New Roman"/>
              </a:rPr>
              <a:t>q</a:t>
            </a:r>
            <a:r>
              <a:rPr sz="2300" spc="-260" dirty="0">
                <a:latin typeface="Times New Roman"/>
                <a:cs typeface="Times New Roman"/>
              </a:rPr>
              <a:t>u</a:t>
            </a:r>
            <a:r>
              <a:rPr sz="2300" spc="-280" dirty="0">
                <a:latin typeface="Times New Roman"/>
                <a:cs typeface="Times New Roman"/>
              </a:rPr>
              <a:t>i</a:t>
            </a:r>
            <a:r>
              <a:rPr sz="2300" spc="-240" dirty="0">
                <a:latin typeface="Times New Roman"/>
                <a:cs typeface="Times New Roman"/>
              </a:rPr>
              <a:t>r</a:t>
            </a:r>
            <a:r>
              <a:rPr sz="2300" spc="-310" dirty="0">
                <a:latin typeface="Times New Roman"/>
                <a:cs typeface="Times New Roman"/>
              </a:rPr>
              <a:t>e</a:t>
            </a:r>
            <a:r>
              <a:rPr sz="2300" spc="-425" dirty="0">
                <a:latin typeface="Times New Roman"/>
                <a:cs typeface="Times New Roman"/>
              </a:rPr>
              <a:t>me</a:t>
            </a:r>
            <a:r>
              <a:rPr sz="2300" spc="-260" dirty="0">
                <a:latin typeface="Times New Roman"/>
                <a:cs typeface="Times New Roman"/>
              </a:rPr>
              <a:t>n</a:t>
            </a:r>
            <a:r>
              <a:rPr sz="2300" spc="-285" dirty="0">
                <a:latin typeface="Times New Roman"/>
                <a:cs typeface="Times New Roman"/>
              </a:rPr>
              <a:t>t</a:t>
            </a:r>
            <a:r>
              <a:rPr sz="2300" spc="-204" dirty="0">
                <a:latin typeface="Times New Roman"/>
                <a:cs typeface="Times New Roman"/>
              </a:rPr>
              <a:t>s  </a:t>
            </a:r>
            <a:r>
              <a:rPr sz="2300" spc="-280" dirty="0">
                <a:latin typeface="Times New Roman"/>
                <a:cs typeface="Times New Roman"/>
              </a:rPr>
              <a:t>specification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474112" y="2403993"/>
            <a:ext cx="968375" cy="707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7955" marR="5080" indent="-135890">
              <a:lnSpc>
                <a:spcPts val="2580"/>
              </a:lnSpc>
              <a:spcBef>
                <a:spcPts val="360"/>
              </a:spcBef>
            </a:pPr>
            <a:r>
              <a:rPr sz="2300" spc="-470" dirty="0">
                <a:latin typeface="Times New Roman"/>
                <a:cs typeface="Times New Roman"/>
              </a:rPr>
              <a:t>C</a:t>
            </a:r>
            <a:r>
              <a:rPr sz="2300" spc="-260" dirty="0">
                <a:latin typeface="Times New Roman"/>
                <a:cs typeface="Times New Roman"/>
              </a:rPr>
              <a:t>o</a:t>
            </a:r>
            <a:r>
              <a:rPr sz="2300" spc="-540" dirty="0">
                <a:latin typeface="Times New Roman"/>
                <a:cs typeface="Times New Roman"/>
              </a:rPr>
              <a:t>m</a:t>
            </a:r>
            <a:r>
              <a:rPr sz="2300" spc="-434" dirty="0">
                <a:latin typeface="Times New Roman"/>
                <a:cs typeface="Times New Roman"/>
              </a:rPr>
              <a:t>p</a:t>
            </a:r>
            <a:r>
              <a:rPr sz="2300" spc="-260" dirty="0">
                <a:latin typeface="Times New Roman"/>
                <a:cs typeface="Times New Roman"/>
              </a:rPr>
              <a:t>o</a:t>
            </a:r>
            <a:r>
              <a:rPr sz="2300" spc="-440" dirty="0">
                <a:latin typeface="Times New Roman"/>
                <a:cs typeface="Times New Roman"/>
              </a:rPr>
              <a:t>n</a:t>
            </a:r>
            <a:r>
              <a:rPr sz="2300" spc="-310" dirty="0">
                <a:latin typeface="Times New Roman"/>
                <a:cs typeface="Times New Roman"/>
              </a:rPr>
              <a:t>e</a:t>
            </a:r>
            <a:r>
              <a:rPr sz="2300" spc="-440" dirty="0">
                <a:latin typeface="Times New Roman"/>
                <a:cs typeface="Times New Roman"/>
              </a:rPr>
              <a:t>n</a:t>
            </a:r>
            <a:r>
              <a:rPr sz="2300" spc="-180" dirty="0">
                <a:latin typeface="Times New Roman"/>
                <a:cs typeface="Times New Roman"/>
              </a:rPr>
              <a:t>t  </a:t>
            </a:r>
            <a:r>
              <a:rPr sz="2300" spc="-295" dirty="0">
                <a:latin typeface="Times New Roman"/>
                <a:cs typeface="Times New Roman"/>
              </a:rPr>
              <a:t>analysis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5972" y="4009320"/>
            <a:ext cx="1219200" cy="7080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67945">
              <a:lnSpc>
                <a:spcPts val="2580"/>
              </a:lnSpc>
              <a:spcBef>
                <a:spcPts val="360"/>
              </a:spcBef>
            </a:pPr>
            <a:r>
              <a:rPr sz="2300" spc="-375" dirty="0">
                <a:latin typeface="Times New Roman"/>
                <a:cs typeface="Times New Roman"/>
              </a:rPr>
              <a:t>Development  </a:t>
            </a:r>
            <a:r>
              <a:rPr sz="2300" spc="-365" dirty="0">
                <a:latin typeface="Times New Roman"/>
                <a:cs typeface="Times New Roman"/>
              </a:rPr>
              <a:t>and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-300" dirty="0">
                <a:latin typeface="Times New Roman"/>
                <a:cs typeface="Times New Roman"/>
              </a:rPr>
              <a:t>integration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4438" y="2338415"/>
            <a:ext cx="1173480" cy="7080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71450" marR="5080" indent="-159385">
              <a:lnSpc>
                <a:spcPts val="2580"/>
              </a:lnSpc>
              <a:spcBef>
                <a:spcPts val="360"/>
              </a:spcBef>
            </a:pPr>
            <a:r>
              <a:rPr sz="2300" spc="-355" dirty="0">
                <a:latin typeface="Times New Roman"/>
                <a:cs typeface="Times New Roman"/>
              </a:rPr>
              <a:t>System </a:t>
            </a:r>
            <a:r>
              <a:rPr sz="2300" spc="-335" dirty="0">
                <a:latin typeface="Times New Roman"/>
                <a:cs typeface="Times New Roman"/>
              </a:rPr>
              <a:t>design  </a:t>
            </a:r>
            <a:r>
              <a:rPr sz="2300" spc="-330" dirty="0">
                <a:latin typeface="Times New Roman"/>
                <a:cs typeface="Times New Roman"/>
              </a:rPr>
              <a:t>with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-330" dirty="0">
                <a:latin typeface="Times New Roman"/>
                <a:cs typeface="Times New Roman"/>
              </a:rPr>
              <a:t>reuse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038" y="2338415"/>
            <a:ext cx="1150620" cy="7080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7785" marR="5080" indent="-45720">
              <a:lnSpc>
                <a:spcPts val="2580"/>
              </a:lnSpc>
              <a:spcBef>
                <a:spcPts val="360"/>
              </a:spcBef>
            </a:pPr>
            <a:r>
              <a:rPr sz="2300" spc="-465" dirty="0">
                <a:latin typeface="Times New Roman"/>
                <a:cs typeface="Times New Roman"/>
              </a:rPr>
              <a:t>R</a:t>
            </a:r>
            <a:r>
              <a:rPr sz="2300" spc="-310" dirty="0">
                <a:latin typeface="Times New Roman"/>
                <a:cs typeface="Times New Roman"/>
              </a:rPr>
              <a:t>e</a:t>
            </a:r>
            <a:r>
              <a:rPr sz="2300" spc="-440" dirty="0">
                <a:latin typeface="Times New Roman"/>
                <a:cs typeface="Times New Roman"/>
              </a:rPr>
              <a:t>q</a:t>
            </a:r>
            <a:r>
              <a:rPr sz="2300" spc="-260" dirty="0">
                <a:latin typeface="Times New Roman"/>
                <a:cs typeface="Times New Roman"/>
              </a:rPr>
              <a:t>u</a:t>
            </a:r>
            <a:r>
              <a:rPr sz="2300" spc="-280" dirty="0">
                <a:latin typeface="Times New Roman"/>
                <a:cs typeface="Times New Roman"/>
              </a:rPr>
              <a:t>i</a:t>
            </a:r>
            <a:r>
              <a:rPr sz="2300" spc="-240" dirty="0">
                <a:latin typeface="Times New Roman"/>
                <a:cs typeface="Times New Roman"/>
              </a:rPr>
              <a:t>r</a:t>
            </a:r>
            <a:r>
              <a:rPr sz="2300" spc="-310" dirty="0">
                <a:latin typeface="Times New Roman"/>
                <a:cs typeface="Times New Roman"/>
              </a:rPr>
              <a:t>e</a:t>
            </a:r>
            <a:r>
              <a:rPr sz="2300" spc="-425" dirty="0">
                <a:latin typeface="Times New Roman"/>
                <a:cs typeface="Times New Roman"/>
              </a:rPr>
              <a:t>me</a:t>
            </a:r>
            <a:r>
              <a:rPr sz="2300" spc="-260" dirty="0">
                <a:latin typeface="Times New Roman"/>
                <a:cs typeface="Times New Roman"/>
              </a:rPr>
              <a:t>n</a:t>
            </a:r>
            <a:r>
              <a:rPr sz="2300" spc="-285" dirty="0">
                <a:latin typeface="Times New Roman"/>
                <a:cs typeface="Times New Roman"/>
              </a:rPr>
              <a:t>t</a:t>
            </a:r>
            <a:r>
              <a:rPr sz="2300" spc="-204" dirty="0">
                <a:latin typeface="Times New Roman"/>
                <a:cs typeface="Times New Roman"/>
              </a:rPr>
              <a:t>s  </a:t>
            </a:r>
            <a:r>
              <a:rPr sz="2300" spc="-305" dirty="0">
                <a:latin typeface="Times New Roman"/>
                <a:cs typeface="Times New Roman"/>
              </a:rPr>
              <a:t>modification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0073" y="4074930"/>
            <a:ext cx="832485" cy="6750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90170">
              <a:lnSpc>
                <a:spcPts val="2320"/>
              </a:lnSpc>
              <a:spcBef>
                <a:spcPts val="570"/>
              </a:spcBef>
            </a:pPr>
            <a:r>
              <a:rPr sz="2300" spc="-330" dirty="0">
                <a:latin typeface="Times New Roman"/>
                <a:cs typeface="Times New Roman"/>
              </a:rPr>
              <a:t>System  </a:t>
            </a:r>
            <a:r>
              <a:rPr sz="2300" spc="-260" dirty="0">
                <a:latin typeface="Times New Roman"/>
                <a:cs typeface="Times New Roman"/>
              </a:rPr>
              <a:t>v</a:t>
            </a:r>
            <a:r>
              <a:rPr sz="2300" spc="-490" dirty="0">
                <a:latin typeface="Times New Roman"/>
                <a:cs typeface="Times New Roman"/>
              </a:rPr>
              <a:t>a</a:t>
            </a:r>
            <a:r>
              <a:rPr sz="2300" spc="-110" dirty="0">
                <a:latin typeface="Times New Roman"/>
                <a:cs typeface="Times New Roman"/>
              </a:rPr>
              <a:t>l</a:t>
            </a:r>
            <a:r>
              <a:rPr sz="2300" spc="-285" dirty="0">
                <a:latin typeface="Times New Roman"/>
                <a:cs typeface="Times New Roman"/>
              </a:rPr>
              <a:t>i</a:t>
            </a:r>
            <a:r>
              <a:rPr sz="2300" spc="-260" dirty="0">
                <a:latin typeface="Times New Roman"/>
                <a:cs typeface="Times New Roman"/>
              </a:rPr>
              <a:t>d</a:t>
            </a:r>
            <a:r>
              <a:rPr sz="2300" spc="-310" dirty="0">
                <a:latin typeface="Times New Roman"/>
                <a:cs typeface="Times New Roman"/>
              </a:rPr>
              <a:t>a</a:t>
            </a:r>
            <a:r>
              <a:rPr sz="2300" spc="-285" dirty="0">
                <a:latin typeface="Times New Roman"/>
                <a:cs typeface="Times New Roman"/>
              </a:rPr>
              <a:t>t</a:t>
            </a:r>
            <a:r>
              <a:rPr sz="2300" spc="-105" dirty="0">
                <a:latin typeface="Times New Roman"/>
                <a:cs typeface="Times New Roman"/>
              </a:rPr>
              <a:t>i</a:t>
            </a:r>
            <a:r>
              <a:rPr sz="2300" spc="-440" dirty="0">
                <a:latin typeface="Times New Roman"/>
                <a:cs typeface="Times New Roman"/>
              </a:rPr>
              <a:t>o</a:t>
            </a:r>
            <a:r>
              <a:rPr sz="2300" spc="-34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044" y="1170254"/>
            <a:ext cx="3517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40808"/>
                </a:solidFill>
                <a:latin typeface="Times New Roman"/>
                <a:cs typeface="Times New Roman"/>
              </a:rPr>
              <a:t>Reuse-oriented</a:t>
            </a:r>
            <a:r>
              <a:rPr sz="2400" spc="-3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0808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1027887"/>
            <a:ext cx="5225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Spiral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model of the software</a:t>
            </a:r>
            <a:r>
              <a:rPr sz="2800" spc="-2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718" y="1547908"/>
            <a:ext cx="8488045" cy="4860925"/>
            <a:chOff x="231718" y="1547908"/>
            <a:chExt cx="8488045" cy="4860925"/>
          </a:xfrm>
        </p:grpSpPr>
        <p:sp>
          <p:nvSpPr>
            <p:cNvPr id="4" name="object 4"/>
            <p:cNvSpPr/>
            <p:nvPr/>
          </p:nvSpPr>
          <p:spPr>
            <a:xfrm>
              <a:off x="231718" y="1654995"/>
              <a:ext cx="8488045" cy="4753610"/>
            </a:xfrm>
            <a:custGeom>
              <a:avLst/>
              <a:gdLst/>
              <a:ahLst/>
              <a:cxnLst/>
              <a:rect l="l" t="t" r="r" b="b"/>
              <a:pathLst>
                <a:path w="8488045" h="4753610">
                  <a:moveTo>
                    <a:pt x="0" y="2298762"/>
                  </a:moveTo>
                  <a:lnTo>
                    <a:pt x="8487693" y="2298762"/>
                  </a:lnTo>
                </a:path>
                <a:path w="8488045" h="4753610">
                  <a:moveTo>
                    <a:pt x="4295237" y="0"/>
                  </a:moveTo>
                  <a:lnTo>
                    <a:pt x="4295237" y="4753553"/>
                  </a:lnTo>
                </a:path>
              </a:pathLst>
            </a:custGeom>
            <a:ln w="18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094" y="1845092"/>
              <a:ext cx="7868284" cy="4460240"/>
            </a:xfrm>
            <a:custGeom>
              <a:avLst/>
              <a:gdLst/>
              <a:ahLst/>
              <a:cxnLst/>
              <a:rect l="l" t="t" r="r" b="b"/>
              <a:pathLst>
                <a:path w="7868284" h="4460240">
                  <a:moveTo>
                    <a:pt x="2622243" y="2108665"/>
                  </a:moveTo>
                  <a:lnTo>
                    <a:pt x="2642803" y="1970318"/>
                  </a:lnTo>
                  <a:lnTo>
                    <a:pt x="2725661" y="1849394"/>
                  </a:lnTo>
                  <a:lnTo>
                    <a:pt x="2849640" y="1728643"/>
                  </a:lnTo>
                  <a:lnTo>
                    <a:pt x="3014740" y="1624797"/>
                  </a:lnTo>
                  <a:lnTo>
                    <a:pt x="3200605" y="1538201"/>
                  </a:lnTo>
                  <a:lnTo>
                    <a:pt x="3428002" y="1486450"/>
                  </a:lnTo>
                  <a:lnTo>
                    <a:pt x="3943861" y="1434872"/>
                  </a:lnTo>
                  <a:lnTo>
                    <a:pt x="4439981" y="1486450"/>
                  </a:lnTo>
                  <a:lnTo>
                    <a:pt x="4873599" y="1624797"/>
                  </a:lnTo>
                  <a:lnTo>
                    <a:pt x="5018138" y="1728643"/>
                  </a:lnTo>
                  <a:lnTo>
                    <a:pt x="5141705" y="1849394"/>
                  </a:lnTo>
                  <a:lnTo>
                    <a:pt x="5224358" y="1970318"/>
                  </a:lnTo>
                  <a:lnTo>
                    <a:pt x="5245124" y="2108665"/>
                  </a:lnTo>
                  <a:lnTo>
                    <a:pt x="5203797" y="2298762"/>
                  </a:lnTo>
                  <a:lnTo>
                    <a:pt x="5121145" y="2471954"/>
                  </a:lnTo>
                  <a:lnTo>
                    <a:pt x="4955840" y="2627551"/>
                  </a:lnTo>
                  <a:lnTo>
                    <a:pt x="4729060" y="2765725"/>
                  </a:lnTo>
                  <a:lnTo>
                    <a:pt x="4605081" y="2817476"/>
                  </a:lnTo>
                  <a:lnTo>
                    <a:pt x="4481102" y="2869227"/>
                  </a:lnTo>
                  <a:lnTo>
                    <a:pt x="4171258" y="2955823"/>
                  </a:lnTo>
                  <a:lnTo>
                    <a:pt x="3841059" y="3007539"/>
                  </a:lnTo>
                  <a:lnTo>
                    <a:pt x="3489683" y="3024772"/>
                  </a:lnTo>
                  <a:lnTo>
                    <a:pt x="3138718" y="3007539"/>
                  </a:lnTo>
                  <a:lnTo>
                    <a:pt x="2808519" y="2955823"/>
                  </a:lnTo>
                  <a:lnTo>
                    <a:pt x="2250718" y="2765725"/>
                  </a:lnTo>
                  <a:lnTo>
                    <a:pt x="2044087" y="2627551"/>
                  </a:lnTo>
                  <a:lnTo>
                    <a:pt x="1878782" y="2471954"/>
                  </a:lnTo>
                  <a:lnTo>
                    <a:pt x="1775980" y="2298762"/>
                  </a:lnTo>
                  <a:lnTo>
                    <a:pt x="1754803" y="2108665"/>
                  </a:lnTo>
                  <a:lnTo>
                    <a:pt x="1796540" y="1884240"/>
                  </a:lnTo>
                  <a:lnTo>
                    <a:pt x="1920519" y="1659297"/>
                  </a:lnTo>
                  <a:lnTo>
                    <a:pt x="2126739" y="1469200"/>
                  </a:lnTo>
                  <a:lnTo>
                    <a:pt x="2395463" y="1279275"/>
                  </a:lnTo>
                  <a:lnTo>
                    <a:pt x="2705101" y="1140928"/>
                  </a:lnTo>
                  <a:lnTo>
                    <a:pt x="3076626" y="1019832"/>
                  </a:lnTo>
                  <a:lnTo>
                    <a:pt x="3489683" y="950486"/>
                  </a:lnTo>
                  <a:lnTo>
                    <a:pt x="3943861" y="933236"/>
                  </a:lnTo>
                  <a:lnTo>
                    <a:pt x="4377684" y="950486"/>
                  </a:lnTo>
                  <a:lnTo>
                    <a:pt x="4790740" y="1019832"/>
                  </a:lnTo>
                  <a:lnTo>
                    <a:pt x="5162266" y="1140928"/>
                  </a:lnTo>
                  <a:lnTo>
                    <a:pt x="5493081" y="1279275"/>
                  </a:lnTo>
                  <a:lnTo>
                    <a:pt x="5740422" y="1469200"/>
                  </a:lnTo>
                  <a:lnTo>
                    <a:pt x="5947259" y="1659297"/>
                  </a:lnTo>
                  <a:lnTo>
                    <a:pt x="6029500" y="1763143"/>
                  </a:lnTo>
                  <a:lnTo>
                    <a:pt x="6071238" y="1884240"/>
                  </a:lnTo>
                  <a:lnTo>
                    <a:pt x="6132919" y="2108665"/>
                  </a:lnTo>
                  <a:lnTo>
                    <a:pt x="6071238" y="2385358"/>
                  </a:lnTo>
                  <a:lnTo>
                    <a:pt x="5926699" y="2661879"/>
                  </a:lnTo>
                  <a:lnTo>
                    <a:pt x="5802720" y="2782976"/>
                  </a:lnTo>
                  <a:lnTo>
                    <a:pt x="5678741" y="2904124"/>
                  </a:lnTo>
                  <a:lnTo>
                    <a:pt x="5348337" y="3111368"/>
                  </a:lnTo>
                  <a:lnTo>
                    <a:pt x="4976400" y="3284163"/>
                  </a:lnTo>
                  <a:lnTo>
                    <a:pt x="4522223" y="3422475"/>
                  </a:lnTo>
                  <a:lnTo>
                    <a:pt x="4026719" y="3509071"/>
                  </a:lnTo>
                  <a:lnTo>
                    <a:pt x="3489683" y="3526322"/>
                  </a:lnTo>
                  <a:lnTo>
                    <a:pt x="2973619" y="3509071"/>
                  </a:lnTo>
                  <a:lnTo>
                    <a:pt x="2477704" y="3422475"/>
                  </a:lnTo>
                  <a:lnTo>
                    <a:pt x="2023321" y="3284163"/>
                  </a:lnTo>
                  <a:lnTo>
                    <a:pt x="1631379" y="3111368"/>
                  </a:lnTo>
                  <a:lnTo>
                    <a:pt x="1321165" y="2904124"/>
                  </a:lnTo>
                  <a:lnTo>
                    <a:pt x="1197680" y="2782976"/>
                  </a:lnTo>
                  <a:lnTo>
                    <a:pt x="1073701" y="2661879"/>
                  </a:lnTo>
                  <a:lnTo>
                    <a:pt x="990884" y="2523705"/>
                  </a:lnTo>
                  <a:lnTo>
                    <a:pt x="929141" y="2385358"/>
                  </a:lnTo>
                  <a:lnTo>
                    <a:pt x="866885" y="2108665"/>
                  </a:lnTo>
                  <a:lnTo>
                    <a:pt x="929141" y="1797644"/>
                  </a:lnTo>
                  <a:lnTo>
                    <a:pt x="1114863" y="1486450"/>
                  </a:lnTo>
                  <a:lnTo>
                    <a:pt x="1238841" y="1348276"/>
                  </a:lnTo>
                  <a:lnTo>
                    <a:pt x="1404002" y="1209929"/>
                  </a:lnTo>
                  <a:lnTo>
                    <a:pt x="1569143" y="1071582"/>
                  </a:lnTo>
                  <a:lnTo>
                    <a:pt x="1775980" y="950486"/>
                  </a:lnTo>
                  <a:lnTo>
                    <a:pt x="2230158" y="760389"/>
                  </a:lnTo>
                  <a:lnTo>
                    <a:pt x="2477704" y="673793"/>
                  </a:lnTo>
                  <a:lnTo>
                    <a:pt x="2746222" y="604964"/>
                  </a:lnTo>
                  <a:lnTo>
                    <a:pt x="3324584" y="501118"/>
                  </a:lnTo>
                  <a:lnTo>
                    <a:pt x="3943861" y="466618"/>
                  </a:lnTo>
                  <a:lnTo>
                    <a:pt x="4542783" y="501118"/>
                  </a:lnTo>
                  <a:lnTo>
                    <a:pt x="4852421" y="535963"/>
                  </a:lnTo>
                  <a:lnTo>
                    <a:pt x="5121145" y="604964"/>
                  </a:lnTo>
                  <a:lnTo>
                    <a:pt x="5389663" y="673793"/>
                  </a:lnTo>
                  <a:lnTo>
                    <a:pt x="5658181" y="760389"/>
                  </a:lnTo>
                  <a:lnTo>
                    <a:pt x="5884961" y="847157"/>
                  </a:lnTo>
                  <a:lnTo>
                    <a:pt x="6091798" y="950486"/>
                  </a:lnTo>
                  <a:lnTo>
                    <a:pt x="6298224" y="1071582"/>
                  </a:lnTo>
                  <a:lnTo>
                    <a:pt x="6483883" y="1209929"/>
                  </a:lnTo>
                  <a:lnTo>
                    <a:pt x="6752401" y="1486450"/>
                  </a:lnTo>
                  <a:lnTo>
                    <a:pt x="6938678" y="1797644"/>
                  </a:lnTo>
                  <a:lnTo>
                    <a:pt x="6979798" y="1953241"/>
                  </a:lnTo>
                  <a:lnTo>
                    <a:pt x="7000359" y="2108665"/>
                  </a:lnTo>
                  <a:lnTo>
                    <a:pt x="6938678" y="2489205"/>
                  </a:lnTo>
                  <a:lnTo>
                    <a:pt x="6835259" y="2661879"/>
                  </a:lnTo>
                  <a:lnTo>
                    <a:pt x="6731841" y="2834726"/>
                  </a:lnTo>
                  <a:lnTo>
                    <a:pt x="6566741" y="2990306"/>
                  </a:lnTo>
                  <a:lnTo>
                    <a:pt x="6401642" y="3145851"/>
                  </a:lnTo>
                  <a:lnTo>
                    <a:pt x="6194805" y="3301396"/>
                  </a:lnTo>
                  <a:lnTo>
                    <a:pt x="5967819" y="3439708"/>
                  </a:lnTo>
                  <a:lnTo>
                    <a:pt x="5451344" y="3664634"/>
                  </a:lnTo>
                  <a:lnTo>
                    <a:pt x="4852421" y="3837412"/>
                  </a:lnTo>
                  <a:lnTo>
                    <a:pt x="4212584" y="3958491"/>
                  </a:lnTo>
                  <a:lnTo>
                    <a:pt x="3489683" y="3992974"/>
                  </a:lnTo>
                  <a:lnTo>
                    <a:pt x="2787342" y="3958491"/>
                  </a:lnTo>
                  <a:lnTo>
                    <a:pt x="2457143" y="3906361"/>
                  </a:lnTo>
                  <a:lnTo>
                    <a:pt x="2126739" y="3837412"/>
                  </a:lnTo>
                  <a:lnTo>
                    <a:pt x="1548562" y="3664634"/>
                  </a:lnTo>
                  <a:lnTo>
                    <a:pt x="1032539" y="3439708"/>
                  </a:lnTo>
                  <a:lnTo>
                    <a:pt x="805142" y="3301396"/>
                  </a:lnTo>
                  <a:lnTo>
                    <a:pt x="598840" y="3145851"/>
                  </a:lnTo>
                  <a:lnTo>
                    <a:pt x="268044" y="2834726"/>
                  </a:lnTo>
                  <a:lnTo>
                    <a:pt x="144066" y="2661879"/>
                  </a:lnTo>
                  <a:lnTo>
                    <a:pt x="61742" y="2489205"/>
                  </a:lnTo>
                  <a:lnTo>
                    <a:pt x="0" y="2108665"/>
                  </a:lnTo>
                  <a:lnTo>
                    <a:pt x="20580" y="1901490"/>
                  </a:lnTo>
                  <a:lnTo>
                    <a:pt x="82323" y="1693797"/>
                  </a:lnTo>
                  <a:lnTo>
                    <a:pt x="309720" y="1296525"/>
                  </a:lnTo>
                  <a:lnTo>
                    <a:pt x="660582" y="950486"/>
                  </a:lnTo>
                  <a:lnTo>
                    <a:pt x="887979" y="777639"/>
                  </a:lnTo>
                  <a:lnTo>
                    <a:pt x="1156024" y="639465"/>
                  </a:lnTo>
                  <a:lnTo>
                    <a:pt x="1424583" y="501118"/>
                  </a:lnTo>
                  <a:lnTo>
                    <a:pt x="1734242" y="362771"/>
                  </a:lnTo>
                  <a:lnTo>
                    <a:pt x="2395463" y="172674"/>
                  </a:lnTo>
                  <a:lnTo>
                    <a:pt x="2766782" y="103846"/>
                  </a:lnTo>
                  <a:lnTo>
                    <a:pt x="3138718" y="51578"/>
                  </a:lnTo>
                  <a:lnTo>
                    <a:pt x="3943861" y="0"/>
                  </a:lnTo>
                  <a:lnTo>
                    <a:pt x="4729060" y="51578"/>
                  </a:lnTo>
                  <a:lnTo>
                    <a:pt x="5472521" y="172674"/>
                  </a:lnTo>
                  <a:lnTo>
                    <a:pt x="6132919" y="362771"/>
                  </a:lnTo>
                  <a:lnTo>
                    <a:pt x="6442763" y="501118"/>
                  </a:lnTo>
                  <a:lnTo>
                    <a:pt x="6711281" y="639465"/>
                  </a:lnTo>
                  <a:lnTo>
                    <a:pt x="7206784" y="950486"/>
                  </a:lnTo>
                  <a:lnTo>
                    <a:pt x="7392855" y="1123333"/>
                  </a:lnTo>
                  <a:lnTo>
                    <a:pt x="7558160" y="1296525"/>
                  </a:lnTo>
                  <a:lnTo>
                    <a:pt x="7702699" y="1503700"/>
                  </a:lnTo>
                  <a:lnTo>
                    <a:pt x="7784941" y="1693797"/>
                  </a:lnTo>
                  <a:lnTo>
                    <a:pt x="7847239" y="1901490"/>
                  </a:lnTo>
                  <a:lnTo>
                    <a:pt x="7867799" y="2108665"/>
                  </a:lnTo>
                  <a:lnTo>
                    <a:pt x="7847239" y="2333608"/>
                  </a:lnTo>
                  <a:lnTo>
                    <a:pt x="7784941" y="2540955"/>
                  </a:lnTo>
                  <a:lnTo>
                    <a:pt x="7702699" y="2748648"/>
                  </a:lnTo>
                  <a:lnTo>
                    <a:pt x="7558160" y="2955823"/>
                  </a:lnTo>
                  <a:lnTo>
                    <a:pt x="7392855" y="3163084"/>
                  </a:lnTo>
                  <a:lnTo>
                    <a:pt x="7206784" y="3353526"/>
                  </a:lnTo>
                  <a:lnTo>
                    <a:pt x="6711281" y="3716333"/>
                  </a:lnTo>
                  <a:lnTo>
                    <a:pt x="6132919" y="4010207"/>
                  </a:lnTo>
                  <a:lnTo>
                    <a:pt x="5472521" y="4252348"/>
                  </a:lnTo>
                  <a:lnTo>
                    <a:pt x="5100379" y="4338548"/>
                  </a:lnTo>
                  <a:lnTo>
                    <a:pt x="4729060" y="4407907"/>
                  </a:lnTo>
                  <a:lnTo>
                    <a:pt x="3943861" y="4459616"/>
                  </a:lnTo>
                </a:path>
              </a:pathLst>
            </a:custGeom>
            <a:ln w="18073">
              <a:solidFill>
                <a:srgbClr val="D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955" y="2571153"/>
              <a:ext cx="3924300" cy="2108835"/>
            </a:xfrm>
            <a:custGeom>
              <a:avLst/>
              <a:gdLst/>
              <a:ahLst/>
              <a:cxnLst/>
              <a:rect l="l" t="t" r="r" b="b"/>
              <a:pathLst>
                <a:path w="3924300" h="2108835">
                  <a:moveTo>
                    <a:pt x="0" y="1382604"/>
                  </a:moveTo>
                  <a:lnTo>
                    <a:pt x="3923938" y="2108665"/>
                  </a:lnTo>
                </a:path>
                <a:path w="3924300" h="2108835">
                  <a:moveTo>
                    <a:pt x="619482" y="1382604"/>
                  </a:moveTo>
                  <a:lnTo>
                    <a:pt x="619482" y="794889"/>
                  </a:lnTo>
                  <a:lnTo>
                    <a:pt x="2891398" y="0"/>
                  </a:lnTo>
                </a:path>
              </a:pathLst>
            </a:custGeom>
            <a:ln w="18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4783" y="1547908"/>
              <a:ext cx="162918" cy="248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32660" y="2056588"/>
            <a:ext cx="593725" cy="3860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3825">
              <a:lnSpc>
                <a:spcPts val="1360"/>
              </a:lnSpc>
              <a:spcBef>
                <a:spcPts val="235"/>
              </a:spcBef>
            </a:pPr>
            <a:r>
              <a:rPr sz="1200" spc="75" dirty="0">
                <a:latin typeface="Times New Roman"/>
                <a:cs typeface="Times New Roman"/>
              </a:rPr>
              <a:t>Risk  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0" dirty="0">
                <a:latin typeface="Times New Roman"/>
                <a:cs typeface="Times New Roman"/>
              </a:rPr>
              <a:t>y</a:t>
            </a:r>
            <a:r>
              <a:rPr sz="1200" spc="18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1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57716" y="2454205"/>
            <a:ext cx="593725" cy="3854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3825">
              <a:lnSpc>
                <a:spcPts val="1360"/>
              </a:lnSpc>
              <a:spcBef>
                <a:spcPts val="235"/>
              </a:spcBef>
            </a:pPr>
            <a:r>
              <a:rPr sz="1200" spc="75" dirty="0">
                <a:latin typeface="Times New Roman"/>
                <a:cs typeface="Times New Roman"/>
              </a:rPr>
              <a:t>Risk  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0" dirty="0">
                <a:latin typeface="Times New Roman"/>
                <a:cs typeface="Times New Roman"/>
              </a:rPr>
              <a:t>y</a:t>
            </a:r>
            <a:r>
              <a:rPr sz="1200" spc="18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1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2978" y="2869245"/>
            <a:ext cx="593090" cy="368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02870">
              <a:lnSpc>
                <a:spcPts val="1230"/>
              </a:lnSpc>
              <a:spcBef>
                <a:spcPts val="340"/>
              </a:spcBef>
            </a:pPr>
            <a:r>
              <a:rPr sz="1200" spc="75" dirty="0">
                <a:latin typeface="Times New Roman"/>
                <a:cs typeface="Times New Roman"/>
              </a:rPr>
              <a:t>Risk  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0" dirty="0">
                <a:latin typeface="Times New Roman"/>
                <a:cs typeface="Times New Roman"/>
              </a:rPr>
              <a:t>y</a:t>
            </a:r>
            <a:r>
              <a:rPr sz="1200" spc="175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1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000" y="3456960"/>
            <a:ext cx="38671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75" dirty="0">
                <a:latin typeface="Times New Roman"/>
                <a:cs typeface="Times New Roman"/>
              </a:rPr>
              <a:t>R</a:t>
            </a:r>
            <a:r>
              <a:rPr sz="1200" spc="145" dirty="0">
                <a:latin typeface="Times New Roman"/>
                <a:cs typeface="Times New Roman"/>
              </a:rPr>
              <a:t>i</a:t>
            </a:r>
            <a:r>
              <a:rPr sz="1200" spc="18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5475" y="3560806"/>
            <a:ext cx="45910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40" dirty="0">
                <a:latin typeface="Times New Roman"/>
                <a:cs typeface="Times New Roman"/>
              </a:rPr>
              <a:t>P</a:t>
            </a:r>
            <a:r>
              <a:rPr sz="1200" spc="-75" dirty="0">
                <a:latin typeface="Times New Roman"/>
                <a:cs typeface="Times New Roman"/>
              </a:rPr>
              <a:t>r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15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85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5992" y="3612557"/>
            <a:ext cx="1089025" cy="333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25"/>
              </a:spcBef>
            </a:pPr>
            <a:r>
              <a:rPr sz="1200" spc="-20" dirty="0">
                <a:latin typeface="Times New Roman"/>
                <a:cs typeface="Times New Roman"/>
              </a:rPr>
              <a:t>anayl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sis</a:t>
            </a:r>
            <a:endParaRPr sz="1200">
              <a:latin typeface="Times New Roman"/>
              <a:cs typeface="Times New Roman"/>
            </a:endParaRPr>
          </a:p>
          <a:p>
            <a:pPr marL="631825">
              <a:lnSpc>
                <a:spcPts val="1195"/>
              </a:lnSpc>
            </a:pPr>
            <a:r>
              <a:rPr sz="1200" spc="90" dirty="0">
                <a:latin typeface="Times New Roman"/>
                <a:cs typeface="Times New Roman"/>
              </a:rPr>
              <a:t>type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5674" y="3091255"/>
            <a:ext cx="1646555" cy="44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4545">
              <a:lnSpc>
                <a:spcPct val="113300"/>
              </a:lnSpc>
              <a:spcBef>
                <a:spcPts val="95"/>
              </a:spcBef>
            </a:pPr>
            <a:r>
              <a:rPr sz="1200" spc="75" dirty="0">
                <a:latin typeface="Times New Roman"/>
                <a:cs typeface="Times New Roman"/>
              </a:rPr>
              <a:t>Prototype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3  </a:t>
            </a:r>
            <a:r>
              <a:rPr sz="1200" spc="75" dirty="0">
                <a:latin typeface="Times New Roman"/>
                <a:cs typeface="Times New Roman"/>
              </a:rPr>
              <a:t>Prototype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9072" y="2973091"/>
            <a:ext cx="644525" cy="541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270"/>
              </a:spcBef>
            </a:pPr>
            <a:r>
              <a:rPr sz="1200" spc="90" dirty="0">
                <a:latin typeface="Times New Roman"/>
                <a:cs typeface="Times New Roman"/>
              </a:rPr>
              <a:t>Opera-  </a:t>
            </a:r>
            <a:r>
              <a:rPr sz="1200" spc="70" dirty="0">
                <a:latin typeface="Times New Roman"/>
                <a:cs typeface="Times New Roman"/>
              </a:rPr>
              <a:t>tional  </a:t>
            </a:r>
            <a:r>
              <a:rPr sz="1200" spc="45" dirty="0">
                <a:latin typeface="Times New Roman"/>
                <a:cs typeface="Times New Roman"/>
              </a:rPr>
              <a:t>p</a:t>
            </a:r>
            <a:r>
              <a:rPr sz="1200" spc="85" dirty="0">
                <a:latin typeface="Times New Roman"/>
                <a:cs typeface="Times New Roman"/>
              </a:rPr>
              <a:t>r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150" dirty="0">
                <a:latin typeface="Times New Roman"/>
                <a:cs typeface="Times New Roman"/>
              </a:rPr>
              <a:t>t</a:t>
            </a:r>
            <a:r>
              <a:rPr sz="1200" spc="-114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y</a:t>
            </a:r>
            <a:r>
              <a:rPr sz="1200" spc="210" dirty="0">
                <a:latin typeface="Times New Roman"/>
                <a:cs typeface="Times New Roman"/>
              </a:rPr>
              <a:t>p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5992" y="4148521"/>
            <a:ext cx="809625" cy="368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30"/>
              </a:lnSpc>
              <a:spcBef>
                <a:spcPts val="340"/>
              </a:spcBef>
            </a:pPr>
            <a:r>
              <a:rPr sz="1200" spc="85" dirty="0">
                <a:latin typeface="Times New Roman"/>
                <a:cs typeface="Times New Roman"/>
              </a:rPr>
              <a:t>Concept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of  </a:t>
            </a:r>
            <a:r>
              <a:rPr sz="1200" spc="85" dirty="0"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7199" y="3975329"/>
            <a:ext cx="236982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65" dirty="0">
                <a:latin typeface="Times New Roman"/>
                <a:cs typeface="Times New Roman"/>
              </a:rPr>
              <a:t>Simulations, models,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benchmarks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1135" y="4355696"/>
            <a:ext cx="944880" cy="3854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88925">
              <a:lnSpc>
                <a:spcPts val="1360"/>
              </a:lnSpc>
              <a:spcBef>
                <a:spcPts val="235"/>
              </a:spcBef>
            </a:pPr>
            <a:r>
              <a:rPr sz="1200" spc="125" dirty="0">
                <a:latin typeface="Times New Roman"/>
                <a:cs typeface="Times New Roman"/>
              </a:rPr>
              <a:t>S/W  </a:t>
            </a:r>
            <a:r>
              <a:rPr sz="1200" spc="-80" dirty="0">
                <a:latin typeface="Times New Roman"/>
                <a:cs typeface="Times New Roman"/>
              </a:rPr>
              <a:t>r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q</a:t>
            </a:r>
            <a:r>
              <a:rPr sz="1200" spc="50" dirty="0">
                <a:latin typeface="Times New Roman"/>
                <a:cs typeface="Times New Roman"/>
              </a:rPr>
              <a:t>u</a:t>
            </a:r>
            <a:r>
              <a:rPr sz="1200" spc="150" dirty="0">
                <a:latin typeface="Times New Roman"/>
                <a:cs typeface="Times New Roman"/>
              </a:rPr>
              <a:t>i</a:t>
            </a:r>
            <a:r>
              <a:rPr sz="1200" spc="1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m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n</a:t>
            </a:r>
            <a:r>
              <a:rPr sz="1200" spc="150" dirty="0">
                <a:latin typeface="Times New Roman"/>
                <a:cs typeface="Times New Roman"/>
              </a:rPr>
              <a:t>t</a:t>
            </a:r>
            <a:r>
              <a:rPr sz="1200" spc="1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8774" y="4494042"/>
            <a:ext cx="572770" cy="3854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3340" marR="5080" indent="-41275">
              <a:lnSpc>
                <a:spcPts val="1360"/>
              </a:lnSpc>
              <a:spcBef>
                <a:spcPts val="235"/>
              </a:spcBef>
            </a:pPr>
            <a:r>
              <a:rPr sz="1200" spc="145" dirty="0">
                <a:latin typeface="Times New Roman"/>
                <a:cs typeface="Times New Roman"/>
              </a:rPr>
              <a:t>P</a:t>
            </a:r>
            <a:r>
              <a:rPr sz="1200" spc="-80" dirty="0">
                <a:latin typeface="Times New Roman"/>
                <a:cs typeface="Times New Roman"/>
              </a:rPr>
              <a:t>r</a:t>
            </a:r>
            <a:r>
              <a:rPr sz="1200" spc="50" dirty="0">
                <a:latin typeface="Times New Roman"/>
                <a:cs typeface="Times New Roman"/>
              </a:rPr>
              <a:t>o</a:t>
            </a:r>
            <a:r>
              <a:rPr sz="1200" spc="204" dirty="0">
                <a:latin typeface="Times New Roman"/>
                <a:cs typeface="Times New Roman"/>
              </a:rPr>
              <a:t>d</a:t>
            </a:r>
            <a:r>
              <a:rPr sz="1200" spc="50" dirty="0">
                <a:latin typeface="Times New Roman"/>
                <a:cs typeface="Times New Roman"/>
              </a:rPr>
              <a:t>u</a:t>
            </a:r>
            <a:r>
              <a:rPr sz="1200" spc="110" dirty="0">
                <a:latin typeface="Times New Roman"/>
                <a:cs typeface="Times New Roman"/>
              </a:rPr>
              <a:t>c</a:t>
            </a:r>
            <a:r>
              <a:rPr sz="1200" spc="65" dirty="0">
                <a:latin typeface="Times New Roman"/>
                <a:cs typeface="Times New Roman"/>
              </a:rPr>
              <a:t>t  </a:t>
            </a:r>
            <a:r>
              <a:rPr sz="1200" spc="8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0554" y="4632389"/>
            <a:ext cx="779145" cy="6273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18440" marR="5080" indent="-62230">
              <a:lnSpc>
                <a:spcPts val="1220"/>
              </a:lnSpc>
              <a:spcBef>
                <a:spcPts val="350"/>
              </a:spcBef>
            </a:pPr>
            <a:r>
              <a:rPr sz="1200" spc="105" dirty="0">
                <a:latin typeface="Times New Roman"/>
                <a:cs typeface="Times New Roman"/>
              </a:rPr>
              <a:t>D</a:t>
            </a:r>
            <a:r>
              <a:rPr sz="1200" spc="1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114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150" dirty="0">
                <a:latin typeface="Times New Roman"/>
                <a:cs typeface="Times New Roman"/>
              </a:rPr>
              <a:t>l</a:t>
            </a:r>
            <a:r>
              <a:rPr sz="1200" spc="90" dirty="0">
                <a:latin typeface="Times New Roman"/>
                <a:cs typeface="Times New Roman"/>
              </a:rPr>
              <a:t>ed  </a:t>
            </a:r>
            <a:r>
              <a:rPr sz="1200" spc="8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9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7113" y="4822417"/>
            <a:ext cx="1491615" cy="11112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15570" marR="572135" indent="-103505">
              <a:lnSpc>
                <a:spcPts val="1360"/>
              </a:lnSpc>
              <a:spcBef>
                <a:spcPts val="235"/>
              </a:spcBef>
            </a:pP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qu</a:t>
            </a:r>
            <a:r>
              <a:rPr sz="1200" spc="150" dirty="0">
                <a:latin typeface="Times New Roman"/>
                <a:cs typeface="Times New Roman"/>
              </a:rPr>
              <a:t>i</a:t>
            </a:r>
            <a:r>
              <a:rPr sz="1200" spc="80" dirty="0">
                <a:latin typeface="Times New Roman"/>
                <a:cs typeface="Times New Roman"/>
              </a:rPr>
              <a:t>r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m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n</a:t>
            </a:r>
            <a:r>
              <a:rPr sz="1200" spc="65" dirty="0">
                <a:latin typeface="Times New Roman"/>
                <a:cs typeface="Times New Roman"/>
              </a:rPr>
              <a:t>t  </a:t>
            </a:r>
            <a:r>
              <a:rPr sz="1200" spc="60" dirty="0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  <a:p>
            <a:pPr marL="301625" marR="717550" indent="-41910">
              <a:lnSpc>
                <a:spcPts val="1360"/>
              </a:lnSpc>
              <a:spcBef>
                <a:spcPts val="1095"/>
              </a:spcBef>
            </a:pPr>
            <a:r>
              <a:rPr sz="1200" spc="105" dirty="0">
                <a:latin typeface="Times New Roman"/>
                <a:cs typeface="Times New Roman"/>
              </a:rPr>
              <a:t>D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150" dirty="0">
                <a:latin typeface="Times New Roman"/>
                <a:cs typeface="Times New Roman"/>
              </a:rPr>
              <a:t>i</a:t>
            </a:r>
            <a:r>
              <a:rPr sz="1200" spc="45" dirty="0">
                <a:latin typeface="Times New Roman"/>
                <a:cs typeface="Times New Roman"/>
              </a:rPr>
              <a:t>g</a:t>
            </a:r>
            <a:r>
              <a:rPr sz="1200" spc="85" dirty="0">
                <a:latin typeface="Times New Roman"/>
                <a:cs typeface="Times New Roman"/>
              </a:rPr>
              <a:t>n  </a:t>
            </a:r>
            <a:r>
              <a:rPr sz="1200" spc="165" dirty="0">
                <a:latin typeface="Times New Roman"/>
                <a:cs typeface="Times New Roman"/>
              </a:rPr>
              <a:t>V&amp;V</a:t>
            </a:r>
            <a:endParaRPr sz="1200">
              <a:latin typeface="Times New Roman"/>
              <a:cs typeface="Times New Roman"/>
            </a:endParaRPr>
          </a:p>
          <a:p>
            <a:pPr marL="652145">
              <a:lnSpc>
                <a:spcPct val="100000"/>
              </a:lnSpc>
              <a:spcBef>
                <a:spcPts val="434"/>
              </a:spcBef>
            </a:pPr>
            <a:r>
              <a:rPr sz="1200" spc="85" dirty="0">
                <a:latin typeface="Times New Roman"/>
                <a:cs typeface="Times New Roman"/>
              </a:rPr>
              <a:t>Acceptance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6234" y="5876784"/>
            <a:ext cx="26289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6553" y="5928914"/>
            <a:ext cx="5626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40" dirty="0">
                <a:latin typeface="Times New Roman"/>
                <a:cs typeface="Times New Roman"/>
              </a:rPr>
              <a:t>S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-80" dirty="0">
                <a:latin typeface="Times New Roman"/>
                <a:cs typeface="Times New Roman"/>
              </a:rPr>
              <a:t>r</a:t>
            </a:r>
            <a:r>
              <a:rPr sz="1200" spc="210" dirty="0">
                <a:latin typeface="Times New Roman"/>
                <a:cs typeface="Times New Roman"/>
              </a:rPr>
              <a:t>v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114" dirty="0">
                <a:latin typeface="Times New Roman"/>
                <a:cs typeface="Times New Roman"/>
              </a:rPr>
              <a:t>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66277" y="5216653"/>
            <a:ext cx="1729739" cy="1045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1334" indent="577850">
              <a:lnSpc>
                <a:spcPct val="123000"/>
              </a:lnSpc>
              <a:spcBef>
                <a:spcPts val="95"/>
              </a:spcBef>
            </a:pPr>
            <a:r>
              <a:rPr sz="1200" spc="95" dirty="0">
                <a:latin typeface="Times New Roman"/>
                <a:cs typeface="Times New Roman"/>
              </a:rPr>
              <a:t>Unit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test  </a:t>
            </a:r>
            <a:r>
              <a:rPr sz="1200" spc="60" dirty="0">
                <a:latin typeface="Times New Roman"/>
                <a:cs typeface="Times New Roman"/>
              </a:rPr>
              <a:t>Integr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ation</a:t>
            </a:r>
            <a:endParaRPr sz="1200">
              <a:latin typeface="Times New Roman"/>
              <a:cs typeface="Times New Roman"/>
            </a:endParaRPr>
          </a:p>
          <a:p>
            <a:pPr marL="280670">
              <a:lnSpc>
                <a:spcPts val="1360"/>
              </a:lnSpc>
            </a:pPr>
            <a:r>
              <a:rPr sz="1200" spc="45" dirty="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  <a:p>
            <a:pPr marL="425450" marR="5080">
              <a:lnSpc>
                <a:spcPts val="1230"/>
              </a:lnSpc>
              <a:spcBef>
                <a:spcPts val="675"/>
              </a:spcBef>
            </a:pPr>
            <a:r>
              <a:rPr sz="1200" spc="65" dirty="0">
                <a:latin typeface="Times New Roman"/>
                <a:cs typeface="Times New Roman"/>
              </a:rPr>
              <a:t>Develop, </a:t>
            </a:r>
            <a:r>
              <a:rPr sz="1200" spc="100" dirty="0">
                <a:latin typeface="Times New Roman"/>
                <a:cs typeface="Times New Roman"/>
              </a:rPr>
              <a:t>verify  </a:t>
            </a:r>
            <a:r>
              <a:rPr sz="1200" spc="75" dirty="0">
                <a:latin typeface="Times New Roman"/>
                <a:cs typeface="Times New Roman"/>
              </a:rPr>
              <a:t>next-level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product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9334" y="1762644"/>
            <a:ext cx="1543685" cy="368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30"/>
              </a:lnSpc>
              <a:spcBef>
                <a:spcPts val="340"/>
              </a:spcBef>
            </a:pPr>
            <a:r>
              <a:rPr sz="1200" spc="60" dirty="0">
                <a:latin typeface="Times New Roman"/>
                <a:cs typeface="Times New Roman"/>
              </a:rPr>
              <a:t>Evaluate </a:t>
            </a:r>
            <a:r>
              <a:rPr sz="1200" spc="70" dirty="0">
                <a:latin typeface="Times New Roman"/>
                <a:cs typeface="Times New Roman"/>
              </a:rPr>
              <a:t>alternatives  </a:t>
            </a:r>
            <a:r>
              <a:rPr sz="1200" spc="55" dirty="0">
                <a:latin typeface="Times New Roman"/>
                <a:cs typeface="Times New Roman"/>
              </a:rPr>
              <a:t>identify, </a:t>
            </a:r>
            <a:r>
              <a:rPr sz="1200" spc="80" dirty="0">
                <a:latin typeface="Times New Roman"/>
                <a:cs typeface="Times New Roman"/>
              </a:rPr>
              <a:t>resolve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risks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7579" y="1676566"/>
            <a:ext cx="1543685" cy="5410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algn="ctr">
              <a:lnSpc>
                <a:spcPts val="1360"/>
              </a:lnSpc>
              <a:spcBef>
                <a:spcPts val="235"/>
              </a:spcBef>
            </a:pPr>
            <a:r>
              <a:rPr sz="1200" spc="85" dirty="0">
                <a:latin typeface="Times New Roman"/>
                <a:cs typeface="Times New Roman"/>
              </a:rPr>
              <a:t>Determine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objectives  </a:t>
            </a:r>
            <a:r>
              <a:rPr sz="1200" spc="55" dirty="0">
                <a:latin typeface="Times New Roman"/>
                <a:cs typeface="Times New Roman"/>
              </a:rPr>
              <a:t>alternatives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195"/>
              </a:lnSpc>
            </a:pPr>
            <a:r>
              <a:rPr sz="1200" spc="75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3794" y="5635057"/>
            <a:ext cx="111950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90" dirty="0">
                <a:latin typeface="Times New Roman"/>
                <a:cs typeface="Times New Roman"/>
              </a:rPr>
              <a:t>Plan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next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6056" y="5375666"/>
            <a:ext cx="923925" cy="368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61594">
              <a:lnSpc>
                <a:spcPts val="1220"/>
              </a:lnSpc>
              <a:spcBef>
                <a:spcPts val="350"/>
              </a:spcBef>
            </a:pPr>
            <a:r>
              <a:rPr sz="1200" spc="70" dirty="0">
                <a:latin typeface="Times New Roman"/>
                <a:cs typeface="Times New Roman"/>
              </a:rPr>
              <a:t>Integration  </a:t>
            </a:r>
            <a:r>
              <a:rPr sz="1200" spc="95" dirty="0">
                <a:latin typeface="Times New Roman"/>
                <a:cs typeface="Times New Roman"/>
              </a:rPr>
              <a:t>and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test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75495" y="4874547"/>
            <a:ext cx="965200" cy="368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1945" marR="5080" indent="-309880">
              <a:lnSpc>
                <a:spcPts val="1220"/>
              </a:lnSpc>
              <a:spcBef>
                <a:spcPts val="350"/>
              </a:spcBef>
            </a:pPr>
            <a:r>
              <a:rPr sz="1200" spc="105" dirty="0">
                <a:latin typeface="Times New Roman"/>
                <a:cs typeface="Times New Roman"/>
              </a:rPr>
              <a:t>D</a:t>
            </a:r>
            <a:r>
              <a:rPr sz="1200" spc="11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v</a:t>
            </a:r>
            <a:r>
              <a:rPr sz="1200" spc="114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210" dirty="0">
                <a:latin typeface="Times New Roman"/>
                <a:cs typeface="Times New Roman"/>
              </a:rPr>
              <a:t>p</a:t>
            </a:r>
            <a:r>
              <a:rPr sz="1200" spc="35" dirty="0">
                <a:latin typeface="Times New Roman"/>
                <a:cs typeface="Times New Roman"/>
              </a:rPr>
              <a:t>m</a:t>
            </a:r>
            <a:r>
              <a:rPr sz="1200" spc="11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n</a:t>
            </a:r>
            <a:r>
              <a:rPr sz="1200" spc="65" dirty="0">
                <a:latin typeface="Times New Roman"/>
                <a:cs typeface="Times New Roman"/>
              </a:rPr>
              <a:t>t  </a:t>
            </a:r>
            <a:r>
              <a:rPr sz="1200" spc="70" dirty="0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6417" y="3958078"/>
            <a:ext cx="1357630" cy="368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6525" marR="5080" indent="-124460">
              <a:lnSpc>
                <a:spcPts val="1230"/>
              </a:lnSpc>
              <a:spcBef>
                <a:spcPts val="340"/>
              </a:spcBef>
            </a:pPr>
            <a:r>
              <a:rPr sz="1200" spc="85" dirty="0">
                <a:latin typeface="Times New Roman"/>
                <a:cs typeface="Times New Roman"/>
              </a:rPr>
              <a:t>Requirements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plan  </a:t>
            </a:r>
            <a:r>
              <a:rPr sz="1200" spc="70" dirty="0">
                <a:latin typeface="Times New Roman"/>
                <a:cs typeface="Times New Roman"/>
              </a:rPr>
              <a:t>Life-cycle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5694" y="3681385"/>
            <a:ext cx="7175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75" dirty="0">
                <a:latin typeface="Times New Roman"/>
                <a:cs typeface="Times New Roman"/>
              </a:rPr>
              <a:t>R</a:t>
            </a:r>
            <a:r>
              <a:rPr sz="1200" spc="8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V</a:t>
            </a:r>
            <a:r>
              <a:rPr sz="1200" spc="85" dirty="0">
                <a:latin typeface="Times New Roman"/>
                <a:cs typeface="Times New Roman"/>
              </a:rPr>
              <a:t>I</a:t>
            </a:r>
            <a:r>
              <a:rPr sz="1200" spc="80" dirty="0">
                <a:latin typeface="Times New Roman"/>
                <a:cs typeface="Times New Roman"/>
              </a:rPr>
              <a:t>E</a:t>
            </a:r>
            <a:r>
              <a:rPr sz="1200" spc="245" dirty="0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600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4. Quy </a:t>
            </a:r>
            <a:r>
              <a:rPr sz="2800" b="0" dirty="0">
                <a:latin typeface="Times New Roman"/>
                <a:cs typeface="Times New Roman"/>
              </a:rPr>
              <a:t>trình phát </a:t>
            </a:r>
            <a:r>
              <a:rPr sz="2800" b="0" spc="-5" dirty="0">
                <a:latin typeface="Times New Roman"/>
                <a:cs typeface="Times New Roman"/>
              </a:rPr>
              <a:t>triển </a:t>
            </a:r>
            <a:r>
              <a:rPr sz="2800" b="0" dirty="0">
                <a:latin typeface="Times New Roman"/>
                <a:cs typeface="Times New Roman"/>
              </a:rPr>
              <a:t>phần </a:t>
            </a:r>
            <a:r>
              <a:rPr sz="2800" b="0" spc="-10" dirty="0">
                <a:latin typeface="Times New Roman"/>
                <a:cs typeface="Times New Roman"/>
              </a:rPr>
              <a:t>mềm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(SDLC)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222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Iterative</a:t>
            </a:r>
            <a:r>
              <a:rPr sz="2800" b="0" spc="-5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51522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According to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Leffingwell</a:t>
            </a:r>
            <a:endParaRPr sz="3100">
              <a:latin typeface="Arial"/>
              <a:cs typeface="Arial"/>
            </a:endParaRPr>
          </a:p>
          <a:p>
            <a:pPr marL="756285" marR="143764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Four phases, Inception,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Elaboration,  Construction,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Transition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Multiple iterations in each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  <a:p>
            <a:pPr marL="756285" marR="189865" lvl="1" indent="-287020" algn="just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Each iteration is a sequence of activities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  a plan and evaluation criteria, </a:t>
            </a:r>
            <a:r>
              <a:rPr sz="2600" spc="-5" dirty="0">
                <a:latin typeface="Arial"/>
                <a:cs typeface="Arial"/>
              </a:rPr>
              <a:t>resulting </a:t>
            </a:r>
            <a:r>
              <a:rPr sz="2600" dirty="0">
                <a:latin typeface="Arial"/>
                <a:cs typeface="Arial"/>
              </a:rPr>
              <a:t>in an  execution of some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Each iteration builds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functionality of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prior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iteration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369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Iterative Lifecycle</a:t>
            </a:r>
            <a:r>
              <a:rPr sz="2800" b="0" spc="-4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Phases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2462910"/>
            <a:ext cx="7474584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27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Inception – </a:t>
            </a:r>
            <a:r>
              <a:rPr sz="2700" spc="-5" dirty="0">
                <a:latin typeface="Arial"/>
                <a:cs typeface="Arial"/>
              </a:rPr>
              <a:t>Define </a:t>
            </a:r>
            <a:r>
              <a:rPr sz="2700" dirty="0">
                <a:latin typeface="Arial"/>
                <a:cs typeface="Arial"/>
              </a:rPr>
              <a:t>the scope </a:t>
            </a:r>
            <a:r>
              <a:rPr sz="2700" spc="-5" dirty="0">
                <a:latin typeface="Arial"/>
                <a:cs typeface="Arial"/>
              </a:rPr>
              <a:t>and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business  </a:t>
            </a:r>
            <a:r>
              <a:rPr sz="2700" dirty="0">
                <a:latin typeface="Arial"/>
                <a:cs typeface="Arial"/>
              </a:rPr>
              <a:t>case of 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project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Elaboration </a:t>
            </a:r>
            <a:r>
              <a:rPr sz="2700" dirty="0">
                <a:latin typeface="Arial"/>
                <a:cs typeface="Arial"/>
              </a:rPr>
              <a:t>– </a:t>
            </a:r>
            <a:r>
              <a:rPr sz="2700" spc="-5" dirty="0">
                <a:latin typeface="Arial"/>
                <a:cs typeface="Arial"/>
              </a:rPr>
              <a:t>Refine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requirements,  baseline </a:t>
            </a:r>
            <a:r>
              <a:rPr sz="2700" dirty="0">
                <a:latin typeface="Arial"/>
                <a:cs typeface="Arial"/>
              </a:rPr>
              <a:t>architecture, </a:t>
            </a:r>
            <a:r>
              <a:rPr sz="2700" spc="-5" dirty="0">
                <a:latin typeface="Arial"/>
                <a:cs typeface="Arial"/>
              </a:rPr>
              <a:t>build </a:t>
            </a:r>
            <a:r>
              <a:rPr sz="2700" dirty="0">
                <a:latin typeface="Arial"/>
                <a:cs typeface="Arial"/>
              </a:rPr>
              <a:t>feasibility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prototype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Construction – </a:t>
            </a:r>
            <a:r>
              <a:rPr sz="2700" spc="-5" dirty="0">
                <a:latin typeface="Arial"/>
                <a:cs typeface="Arial"/>
              </a:rPr>
              <a:t>Build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product</a:t>
            </a:r>
            <a:endParaRPr sz="2700">
              <a:latin typeface="Arial"/>
              <a:cs typeface="Arial"/>
            </a:endParaRPr>
          </a:p>
          <a:p>
            <a:pPr marL="355600" marR="479425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Transition </a:t>
            </a:r>
            <a:r>
              <a:rPr sz="2700" dirty="0">
                <a:latin typeface="Arial"/>
                <a:cs typeface="Arial"/>
              </a:rPr>
              <a:t>– </a:t>
            </a:r>
            <a:r>
              <a:rPr sz="2700" spc="-5" dirty="0">
                <a:latin typeface="Arial"/>
                <a:cs typeface="Arial"/>
              </a:rPr>
              <a:t>Move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product into end-user  community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387" y="1447800"/>
            <a:ext cx="68961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3023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Iterations and</a:t>
            </a:r>
            <a:r>
              <a:rPr sz="2800" b="0" spc="-4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Phases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3985640"/>
            <a:ext cx="7306309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An iteration is a distinct sequence of  activities based on an established </a:t>
            </a:r>
            <a:r>
              <a:rPr sz="3100" spc="-10" dirty="0">
                <a:latin typeface="Arial"/>
                <a:cs typeface="Arial"/>
              </a:rPr>
              <a:t>plan  and evaluation </a:t>
            </a:r>
            <a:r>
              <a:rPr sz="3100" spc="-5" dirty="0">
                <a:latin typeface="Arial"/>
                <a:cs typeface="Arial"/>
              </a:rPr>
              <a:t>criteria, resulting in an  executable release (internal or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external)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142872"/>
            <a:ext cx="7527925" cy="2732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187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Risk</a:t>
            </a:r>
            <a:r>
              <a:rPr sz="2800" b="0" spc="-8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40808"/>
                </a:solidFill>
                <a:latin typeface="Times New Roman"/>
                <a:cs typeface="Times New Roman"/>
              </a:rPr>
              <a:t>Profiles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1910" y="1676463"/>
            <a:ext cx="7442001" cy="403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17017"/>
            <a:ext cx="3735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40808"/>
                </a:solidFill>
                <a:latin typeface="Times New Roman"/>
                <a:cs typeface="Times New Roman"/>
              </a:rPr>
              <a:t>RUP’s </a:t>
            </a: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Iterative</a:t>
            </a:r>
            <a:r>
              <a:rPr sz="2800" b="0" spc="-2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40808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212" y="1479550"/>
            <a:ext cx="6916674" cy="498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537" y="774700"/>
            <a:ext cx="8232775" cy="3733800"/>
            <a:chOff x="490537" y="774700"/>
            <a:chExt cx="8232775" cy="3733800"/>
          </a:xfrm>
        </p:grpSpPr>
        <p:sp>
          <p:nvSpPr>
            <p:cNvPr id="3" name="object 3"/>
            <p:cNvSpPr/>
            <p:nvPr/>
          </p:nvSpPr>
          <p:spPr>
            <a:xfrm>
              <a:off x="490537" y="774700"/>
              <a:ext cx="8232775" cy="3425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000" y="3213099"/>
              <a:ext cx="6248400" cy="1295400"/>
            </a:xfrm>
            <a:custGeom>
              <a:avLst/>
              <a:gdLst/>
              <a:ahLst/>
              <a:cxnLst/>
              <a:rect l="l" t="t" r="r" b="b"/>
              <a:pathLst>
                <a:path w="6248400" h="1295400">
                  <a:moveTo>
                    <a:pt x="127000" y="127000"/>
                  </a:moveTo>
                  <a:lnTo>
                    <a:pt x="120650" y="114300"/>
                  </a:lnTo>
                  <a:lnTo>
                    <a:pt x="63500" y="0"/>
                  </a:lnTo>
                  <a:lnTo>
                    <a:pt x="0" y="127000"/>
                  </a:lnTo>
                  <a:lnTo>
                    <a:pt x="57150" y="127000"/>
                  </a:lnTo>
                  <a:lnTo>
                    <a:pt x="57150" y="1219200"/>
                  </a:lnTo>
                  <a:lnTo>
                    <a:pt x="69850" y="1219200"/>
                  </a:lnTo>
                  <a:lnTo>
                    <a:pt x="69850" y="127000"/>
                  </a:lnTo>
                  <a:lnTo>
                    <a:pt x="127000" y="127000"/>
                  </a:lnTo>
                  <a:close/>
                </a:path>
                <a:path w="6248400" h="1295400">
                  <a:moveTo>
                    <a:pt x="1744726" y="203200"/>
                  </a:moveTo>
                  <a:lnTo>
                    <a:pt x="1738376" y="190500"/>
                  </a:lnTo>
                  <a:lnTo>
                    <a:pt x="1681226" y="76200"/>
                  </a:lnTo>
                  <a:lnTo>
                    <a:pt x="1617726" y="203200"/>
                  </a:lnTo>
                  <a:lnTo>
                    <a:pt x="1674863" y="203200"/>
                  </a:lnTo>
                  <a:lnTo>
                    <a:pt x="1674749" y="1295400"/>
                  </a:lnTo>
                  <a:lnTo>
                    <a:pt x="1687449" y="1295400"/>
                  </a:lnTo>
                  <a:lnTo>
                    <a:pt x="1687563" y="203200"/>
                  </a:lnTo>
                  <a:lnTo>
                    <a:pt x="1744726" y="203200"/>
                  </a:lnTo>
                  <a:close/>
                </a:path>
                <a:path w="6248400" h="1295400">
                  <a:moveTo>
                    <a:pt x="4700524" y="203200"/>
                  </a:moveTo>
                  <a:lnTo>
                    <a:pt x="4694174" y="190500"/>
                  </a:lnTo>
                  <a:lnTo>
                    <a:pt x="4637024" y="76200"/>
                  </a:lnTo>
                  <a:lnTo>
                    <a:pt x="4573524" y="203200"/>
                  </a:lnTo>
                  <a:lnTo>
                    <a:pt x="4630674" y="203200"/>
                  </a:lnTo>
                  <a:lnTo>
                    <a:pt x="4630674" y="1295400"/>
                  </a:lnTo>
                  <a:lnTo>
                    <a:pt x="4643374" y="1295400"/>
                  </a:lnTo>
                  <a:lnTo>
                    <a:pt x="4643374" y="203200"/>
                  </a:lnTo>
                  <a:lnTo>
                    <a:pt x="4700524" y="203200"/>
                  </a:lnTo>
                  <a:close/>
                </a:path>
                <a:path w="6248400" h="1295400">
                  <a:moveTo>
                    <a:pt x="6248400" y="127000"/>
                  </a:moveTo>
                  <a:lnTo>
                    <a:pt x="6242050" y="114300"/>
                  </a:lnTo>
                  <a:lnTo>
                    <a:pt x="6184900" y="0"/>
                  </a:lnTo>
                  <a:lnTo>
                    <a:pt x="6121400" y="127000"/>
                  </a:lnTo>
                  <a:lnTo>
                    <a:pt x="6178550" y="127000"/>
                  </a:lnTo>
                  <a:lnTo>
                    <a:pt x="6178550" y="1219200"/>
                  </a:lnTo>
                  <a:lnTo>
                    <a:pt x="6191250" y="1219200"/>
                  </a:lnTo>
                  <a:lnTo>
                    <a:pt x="6191250" y="127000"/>
                  </a:lnTo>
                  <a:lnTo>
                    <a:pt x="6248400" y="1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41780" y="4690364"/>
            <a:ext cx="939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Proposal  Sub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itted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357" y="4766564"/>
            <a:ext cx="1546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SRR, PDR,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CDR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Completed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1917" y="4766564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Beta  Relea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8945" y="4690364"/>
            <a:ext cx="10731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perational  Release  V1.0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8794" y="5666943"/>
            <a:ext cx="5097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Mapping for a large </a:t>
            </a:r>
            <a:r>
              <a:rPr sz="1400" spc="-5" dirty="0">
                <a:latin typeface="Arial"/>
                <a:cs typeface="Arial"/>
              </a:rPr>
              <a:t>development effort </a:t>
            </a:r>
            <a:r>
              <a:rPr sz="1400" dirty="0">
                <a:latin typeface="Arial"/>
                <a:cs typeface="Arial"/>
              </a:rPr>
              <a:t>and the </a:t>
            </a:r>
            <a:r>
              <a:rPr sz="1400" spc="-5" dirty="0">
                <a:latin typeface="Arial"/>
                <a:cs typeface="Arial"/>
              </a:rPr>
              <a:t>major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milestones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86090" cy="596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định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Một số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lưu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ý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liên quan đến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9271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00990" indent="-288925">
              <a:lnSpc>
                <a:spcPct val="100000"/>
              </a:lnSpc>
              <a:buAutoNum type="romanUcPeriod"/>
              <a:tabLst>
                <a:tab pos="301625" algn="l"/>
              </a:tabLst>
            </a:pPr>
            <a:r>
              <a:rPr sz="2400" spc="-5" dirty="0">
                <a:latin typeface="Arial"/>
                <a:cs typeface="Arial"/>
              </a:rPr>
              <a:t>Câu hỏi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bài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endParaRPr sz="24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buAutoNum type="romanUcPeriod"/>
              <a:tabLst>
                <a:tab pos="46863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5" dirty="0">
                <a:latin typeface="Arial"/>
                <a:cs typeface="Arial"/>
              </a:rPr>
              <a:t>liệu liên quan đến nội dung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  <a:p>
            <a:pPr marL="551180" indent="-539115">
              <a:lnSpc>
                <a:spcPct val="100000"/>
              </a:lnSpc>
              <a:buAutoNum type="romanUcPeriod"/>
              <a:tabLst>
                <a:tab pos="551815" algn="l"/>
              </a:tabLst>
            </a:pPr>
            <a:r>
              <a:rPr sz="2400" spc="-5" dirty="0">
                <a:latin typeface="Arial"/>
                <a:cs typeface="Arial"/>
              </a:rPr>
              <a:t>Nội dung đọc trước </a:t>
            </a:r>
            <a:r>
              <a:rPr sz="2400" dirty="0">
                <a:latin typeface="Arial"/>
                <a:cs typeface="Arial"/>
              </a:rPr>
              <a:t>cho tuần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65411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Một </a:t>
            </a:r>
            <a:r>
              <a:rPr spc="-5" dirty="0"/>
              <a:t>số nội dung </a:t>
            </a:r>
            <a:r>
              <a:rPr dirty="0"/>
              <a:t>cần lưu ý liên </a:t>
            </a:r>
            <a:r>
              <a:rPr spc="-5" dirty="0"/>
              <a:t>quan đến</a:t>
            </a:r>
            <a:r>
              <a:rPr spc="-55" dirty="0"/>
              <a:t> </a:t>
            </a:r>
            <a:r>
              <a:rPr spc="-10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14729"/>
            <a:ext cx="7844790" cy="396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IEEE 1997 định nghĩa yêu cầu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mềm:</a:t>
            </a:r>
            <a:endParaRPr sz="2800">
              <a:latin typeface="Arial"/>
              <a:cs typeface="Arial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(1) Điều kiện hay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để người </a:t>
            </a:r>
            <a:r>
              <a:rPr sz="2400" dirty="0">
                <a:latin typeface="Arial"/>
                <a:cs typeface="Arial"/>
              </a:rPr>
              <a:t>sử  </a:t>
            </a:r>
            <a:r>
              <a:rPr sz="2400" spc="-5" dirty="0">
                <a:latin typeface="Arial"/>
                <a:cs typeface="Arial"/>
              </a:rPr>
              <a:t>dụng giải quyết được </a:t>
            </a:r>
            <a:r>
              <a:rPr sz="2400" dirty="0">
                <a:latin typeface="Arial"/>
                <a:cs typeface="Arial"/>
              </a:rPr>
              <a:t>vấn </a:t>
            </a:r>
            <a:r>
              <a:rPr sz="2400" spc="-5" dirty="0">
                <a:latin typeface="Arial"/>
                <a:cs typeface="Arial"/>
              </a:rPr>
              <a:t>đề hoặc </a:t>
            </a:r>
            <a:r>
              <a:rPr sz="2400" dirty="0">
                <a:latin typeface="Arial"/>
                <a:cs typeface="Arial"/>
              </a:rPr>
              <a:t>mục tiêu </a:t>
            </a:r>
            <a:r>
              <a:rPr sz="2400" spc="-5" dirty="0">
                <a:latin typeface="Arial"/>
                <a:cs typeface="Arial"/>
              </a:rPr>
              <a:t>hay đôí  </a:t>
            </a:r>
            <a:r>
              <a:rPr sz="2400" dirty="0">
                <a:latin typeface="Arial"/>
                <a:cs typeface="Arial"/>
              </a:rPr>
              <a:t>tượng của</a:t>
            </a:r>
            <a:r>
              <a:rPr sz="2400" spc="-5" dirty="0">
                <a:latin typeface="Arial"/>
                <a:cs typeface="Arial"/>
              </a:rPr>
              <a:t> họ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(2) Điều kiện hay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được </a:t>
            </a:r>
            <a:r>
              <a:rPr sz="2400" spc="-5" dirty="0">
                <a:latin typeface="Arial"/>
                <a:cs typeface="Arial"/>
              </a:rPr>
              <a:t>hiểu </a:t>
            </a:r>
            <a:r>
              <a:rPr sz="2400" dirty="0">
                <a:latin typeface="Arial"/>
                <a:cs typeface="Arial"/>
              </a:rPr>
              <a:t>là </a:t>
            </a:r>
            <a:r>
              <a:rPr sz="2400" spc="-5" dirty="0">
                <a:latin typeface="Arial"/>
                <a:cs typeface="Arial"/>
              </a:rPr>
              <a:t>đáp </a:t>
            </a:r>
            <a:r>
              <a:rPr sz="2400" dirty="0">
                <a:latin typeface="Arial"/>
                <a:cs typeface="Arial"/>
              </a:rPr>
              <a:t>ứng  của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dirty="0">
                <a:latin typeface="Arial"/>
                <a:cs typeface="Arial"/>
              </a:rPr>
              <a:t>thành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hệ thống thoả </a:t>
            </a:r>
            <a:r>
              <a:rPr sz="2400" spc="-5" dirty="0">
                <a:latin typeface="Arial"/>
                <a:cs typeface="Arial"/>
              </a:rPr>
              <a:t>mãn  hợp đồng, </a:t>
            </a:r>
            <a:r>
              <a:rPr sz="2400" dirty="0">
                <a:latin typeface="Arial"/>
                <a:cs typeface="Arial"/>
              </a:rPr>
              <a:t>tiêu </a:t>
            </a:r>
            <a:r>
              <a:rPr sz="2400" spc="-5" dirty="0">
                <a:latin typeface="Arial"/>
                <a:cs typeface="Arial"/>
              </a:rPr>
              <a:t>chuẩn, đặc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hoặc </a:t>
            </a:r>
            <a:r>
              <a:rPr sz="2400" dirty="0">
                <a:latin typeface="Arial"/>
                <a:cs typeface="Arial"/>
              </a:rPr>
              <a:t>các văn </a:t>
            </a:r>
            <a:r>
              <a:rPr sz="2400" spc="-5" dirty="0">
                <a:latin typeface="Arial"/>
                <a:cs typeface="Arial"/>
              </a:rPr>
              <a:t>bản bắt  buộc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756285" marR="369570" lvl="1" indent="-287020" algn="just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(3) </a:t>
            </a:r>
            <a:r>
              <a:rPr sz="2400" spc="-10" dirty="0">
                <a:latin typeface="Arial"/>
                <a:cs typeface="Arial"/>
              </a:rPr>
              <a:t>Văn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điều kiện hoặc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 đã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ở (1) </a:t>
            </a:r>
            <a:r>
              <a:rPr sz="2400" spc="-5" dirty="0">
                <a:latin typeface="Arial"/>
                <a:cs typeface="Arial"/>
              </a:rPr>
              <a:t>và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1990" cy="546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1) 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Theo tổ </a:t>
            </a:r>
            <a:r>
              <a:rPr sz="2400" spc="-5" dirty="0">
                <a:latin typeface="Times New Roman"/>
                <a:cs typeface="Times New Roman"/>
              </a:rPr>
              <a:t>chức </a:t>
            </a:r>
            <a:r>
              <a:rPr sz="2400" dirty="0">
                <a:latin typeface="Times New Roman"/>
                <a:cs typeface="Times New Roman"/>
              </a:rPr>
              <a:t>IEEE </a:t>
            </a:r>
            <a:r>
              <a:rPr sz="2400" spc="-5" dirty="0">
                <a:latin typeface="Times New Roman"/>
                <a:cs typeface="Times New Roman"/>
              </a:rPr>
              <a:t>trong </a:t>
            </a:r>
            <a:r>
              <a:rPr sz="2400" dirty="0">
                <a:latin typeface="Times New Roman"/>
                <a:cs typeface="Times New Roman"/>
              </a:rPr>
              <a:t>“IEEE Standard </a:t>
            </a:r>
            <a:r>
              <a:rPr sz="2400" spc="-5" dirty="0">
                <a:latin typeface="Times New Roman"/>
                <a:cs typeface="Times New Roman"/>
              </a:rPr>
              <a:t>Glossary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 Engineering Terminology,” IEEE, Piscataway, NJ </a:t>
            </a:r>
            <a:r>
              <a:rPr sz="2400" dirty="0">
                <a:latin typeface="Times New Roman"/>
                <a:cs typeface="Times New Roman"/>
              </a:rPr>
              <a:t>std </a:t>
            </a:r>
            <a:r>
              <a:rPr sz="2400" spc="-5" dirty="0">
                <a:latin typeface="Times New Roman"/>
                <a:cs typeface="Times New Roman"/>
              </a:rPr>
              <a:t>610.12-  1990, </a:t>
            </a:r>
            <a:r>
              <a:rPr sz="2400" dirty="0">
                <a:latin typeface="Times New Roman"/>
                <a:cs typeface="Times New Roman"/>
              </a:rPr>
              <a:t>1990.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Công nghệ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được định nghĩa (nguyên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văn):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AutoNum type="arabicParenBoth"/>
              <a:tabLst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systematic, disciplined, quantifiable  approach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development, </a:t>
            </a:r>
            <a:r>
              <a:rPr sz="2400" dirty="0">
                <a:latin typeface="Times New Roman"/>
                <a:cs typeface="Times New Roman"/>
              </a:rPr>
              <a:t>operation, and </a:t>
            </a:r>
            <a:r>
              <a:rPr sz="2400" spc="-5" dirty="0">
                <a:latin typeface="Times New Roman"/>
                <a:cs typeface="Times New Roman"/>
              </a:rPr>
              <a:t>maintenance of  </a:t>
            </a:r>
            <a:r>
              <a:rPr sz="2400" dirty="0">
                <a:latin typeface="Times New Roman"/>
                <a:cs typeface="Times New Roman"/>
              </a:rPr>
              <a:t>software; that </a:t>
            </a:r>
            <a:r>
              <a:rPr sz="2400" spc="-5" dirty="0">
                <a:latin typeface="Times New Roman"/>
                <a:cs typeface="Times New Roman"/>
              </a:rPr>
              <a:t>is,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dirty="0">
                <a:latin typeface="Times New Roman"/>
                <a:cs typeface="Times New Roman"/>
              </a:rPr>
              <a:t>of engineering 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latin typeface="Times New Roman"/>
                <a:cs typeface="Times New Roman"/>
              </a:rPr>
              <a:t>Từ </a:t>
            </a:r>
            <a:r>
              <a:rPr sz="2400" i="1" dirty="0">
                <a:latin typeface="Times New Roman"/>
                <a:cs typeface="Times New Roman"/>
              </a:rPr>
              <a:t>khóa: hệ thống, </a:t>
            </a:r>
            <a:r>
              <a:rPr sz="2400" i="1" spc="-5" dirty="0">
                <a:latin typeface="Times New Roman"/>
                <a:cs typeface="Times New Roman"/>
              </a:rPr>
              <a:t>khoa </a:t>
            </a:r>
            <a:r>
              <a:rPr sz="2400" i="1" dirty="0">
                <a:latin typeface="Times New Roman"/>
                <a:cs typeface="Times New Roman"/>
              </a:rPr>
              <a:t>học, </a:t>
            </a:r>
            <a:r>
              <a:rPr sz="2400" i="1" spc="-5" dirty="0">
                <a:latin typeface="Times New Roman"/>
                <a:cs typeface="Times New Roman"/>
              </a:rPr>
              <a:t>định </a:t>
            </a:r>
            <a:r>
              <a:rPr sz="2400" i="1" dirty="0">
                <a:latin typeface="Times New Roman"/>
                <a:cs typeface="Times New Roman"/>
              </a:rPr>
              <a:t>lượng, </a:t>
            </a:r>
            <a:r>
              <a:rPr sz="2400" i="1" spc="-5" dirty="0">
                <a:latin typeface="Times New Roman"/>
                <a:cs typeface="Times New Roman"/>
              </a:rPr>
              <a:t>phát </a:t>
            </a:r>
            <a:r>
              <a:rPr sz="2400" i="1" dirty="0">
                <a:latin typeface="Times New Roman"/>
                <a:cs typeface="Times New Roman"/>
              </a:rPr>
              <a:t>triển, sử </a:t>
            </a:r>
            <a:r>
              <a:rPr sz="2400" i="1" spc="-5" dirty="0">
                <a:latin typeface="Times New Roman"/>
                <a:cs typeface="Times New Roman"/>
              </a:rPr>
              <a:t>dụng </a:t>
            </a:r>
            <a:r>
              <a:rPr sz="2400" i="1" dirty="0">
                <a:latin typeface="Times New Roman"/>
                <a:cs typeface="Times New Roman"/>
              </a:rPr>
              <a:t>và  bảo </a:t>
            </a:r>
            <a:r>
              <a:rPr sz="2400" i="1" spc="-5" dirty="0">
                <a:latin typeface="Times New Roman"/>
                <a:cs typeface="Times New Roman"/>
              </a:rPr>
              <a:t>trì </a:t>
            </a:r>
            <a:r>
              <a:rPr sz="2400" i="1" dirty="0">
                <a:latin typeface="Times New Roman"/>
                <a:cs typeface="Times New Roman"/>
              </a:rPr>
              <a:t>phần</a:t>
            </a:r>
            <a:r>
              <a:rPr sz="2400" i="1" spc="-5" dirty="0">
                <a:latin typeface="Times New Roman"/>
                <a:cs typeface="Times New Roman"/>
              </a:rPr>
              <a:t> mềm</a:t>
            </a:r>
            <a:endParaRPr sz="2400">
              <a:latin typeface="Times New Roman"/>
              <a:cs typeface="Times New Roman"/>
            </a:endParaRPr>
          </a:p>
          <a:p>
            <a:pPr marL="443865" indent="-431800" algn="just">
              <a:lnSpc>
                <a:spcPct val="100000"/>
              </a:lnSpc>
              <a:spcBef>
                <a:spcPts val="580"/>
              </a:spcBef>
              <a:buAutoNum type="arabicParenBoth" startAt="2"/>
              <a:tabLst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The study of approaches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Times New Roman"/>
                <a:cs typeface="Times New Roman"/>
              </a:rPr>
              <a:t>Từ </a:t>
            </a:r>
            <a:r>
              <a:rPr sz="2400" i="1" dirty="0">
                <a:latin typeface="Times New Roman"/>
                <a:cs typeface="Times New Roman"/>
              </a:rPr>
              <a:t>khóa: nghiên cứu các hướng tiếp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cận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65411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Một </a:t>
            </a:r>
            <a:r>
              <a:rPr spc="-5" dirty="0"/>
              <a:t>số nội dung </a:t>
            </a:r>
            <a:r>
              <a:rPr dirty="0"/>
              <a:t>cần lưu ý liên </a:t>
            </a:r>
            <a:r>
              <a:rPr spc="-5" dirty="0"/>
              <a:t>quan đến</a:t>
            </a:r>
            <a:r>
              <a:rPr spc="-55" dirty="0"/>
              <a:t> </a:t>
            </a:r>
            <a:r>
              <a:rPr spc="-10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14729"/>
            <a:ext cx="8148955" cy="439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Tính </a:t>
            </a:r>
            <a:r>
              <a:rPr sz="2800" dirty="0">
                <a:latin typeface="Arial"/>
                <a:cs typeface="Arial"/>
              </a:rPr>
              <a:t>chất hai </a:t>
            </a:r>
            <a:r>
              <a:rPr sz="2800" spc="-5" dirty="0">
                <a:latin typeface="Arial"/>
                <a:cs typeface="Arial"/>
              </a:rPr>
              <a:t>phía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Yêu </a:t>
            </a:r>
            <a:r>
              <a:rPr sz="2800" dirty="0">
                <a:latin typeface="Arial"/>
                <a:cs typeface="Arial"/>
              </a:rPr>
              <a:t>cầu phần mềm và  nhu cầu xác </a:t>
            </a:r>
            <a:r>
              <a:rPr sz="2800" spc="-5" dirty="0">
                <a:latin typeface="Arial"/>
                <a:cs typeface="Arial"/>
              </a:rPr>
              <a:t>định điểm </a:t>
            </a:r>
            <a:r>
              <a:rPr sz="2800" dirty="0">
                <a:latin typeface="Arial"/>
                <a:cs typeface="Arial"/>
              </a:rPr>
              <a:t>cân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Trên thực tế </a:t>
            </a:r>
            <a:r>
              <a:rPr sz="2400" spc="-5" dirty="0">
                <a:latin typeface="Arial"/>
                <a:cs typeface="Arial"/>
              </a:rPr>
              <a:t>đây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trong những </a:t>
            </a:r>
            <a:r>
              <a:rPr sz="2400" dirty="0">
                <a:latin typeface="Arial"/>
                <a:cs typeface="Arial"/>
              </a:rPr>
              <a:t>vấn </a:t>
            </a:r>
            <a:r>
              <a:rPr sz="2400" spc="-5" dirty="0">
                <a:latin typeface="Arial"/>
                <a:cs typeface="Arial"/>
              </a:rPr>
              <a:t>đề </a:t>
            </a:r>
            <a:r>
              <a:rPr sz="2400" dirty="0">
                <a:latin typeface="Arial"/>
                <a:cs typeface="Arial"/>
              </a:rPr>
              <a:t>của công  </a:t>
            </a:r>
            <a:r>
              <a:rPr sz="2400" spc="-5" dirty="0">
                <a:latin typeface="Arial"/>
                <a:cs typeface="Arial"/>
              </a:rPr>
              <a:t>nghiệp </a:t>
            </a:r>
            <a:r>
              <a:rPr sz="2400" dirty="0">
                <a:latin typeface="Arial"/>
                <a:cs typeface="Arial"/>
              </a:rPr>
              <a:t>phần mềm: thiếu sự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chính </a:t>
            </a:r>
            <a:r>
              <a:rPr sz="2400" dirty="0">
                <a:latin typeface="Arial"/>
                <a:cs typeface="Arial"/>
              </a:rPr>
              <a:t>xác về 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mềm.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Các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10" dirty="0">
                <a:latin typeface="Arial"/>
                <a:cs typeface="Arial"/>
              </a:rPr>
              <a:t>xuất </a:t>
            </a:r>
            <a:r>
              <a:rPr sz="2400" spc="-5" dirty="0">
                <a:latin typeface="Arial"/>
                <a:cs typeface="Arial"/>
              </a:rPr>
              <a:t>phát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chương </a:t>
            </a:r>
            <a:r>
              <a:rPr sz="2400" spc="-5" dirty="0">
                <a:latin typeface="Arial"/>
                <a:cs typeface="Arial"/>
              </a:rPr>
              <a:t>trình  đối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phát </a:t>
            </a:r>
            <a:r>
              <a:rPr sz="2400" spc="-5" dirty="0">
                <a:latin typeface="Arial"/>
                <a:cs typeface="Arial"/>
              </a:rPr>
              <a:t>triển phần </a:t>
            </a:r>
            <a:r>
              <a:rPr sz="2400" dirty="0">
                <a:latin typeface="Arial"/>
                <a:cs typeface="Arial"/>
              </a:rPr>
              <a:t>mềm thông thường </a:t>
            </a:r>
            <a:r>
              <a:rPr sz="2400" spc="-5" dirty="0">
                <a:latin typeface="Arial"/>
                <a:cs typeface="Arial"/>
              </a:rPr>
              <a:t>quá  là </a:t>
            </a:r>
            <a:r>
              <a:rPr sz="2400" dirty="0">
                <a:latin typeface="Arial"/>
                <a:cs typeface="Arial"/>
              </a:rPr>
              <a:t>trừu tượng, ở mức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cao.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Ngược lại những mô </a:t>
            </a:r>
            <a:r>
              <a:rPr sz="2400" dirty="0">
                <a:latin typeface="Arial"/>
                <a:cs typeface="Arial"/>
              </a:rPr>
              <a:t>tả từ </a:t>
            </a:r>
            <a:r>
              <a:rPr sz="2400" spc="-10" dirty="0">
                <a:latin typeface="Arial"/>
                <a:cs typeface="Arial"/>
              </a:rPr>
              <a:t>phía </a:t>
            </a:r>
            <a:r>
              <a:rPr sz="2400" spc="-5" dirty="0">
                <a:latin typeface="Arial"/>
                <a:cs typeface="Arial"/>
              </a:rPr>
              <a:t>những người </a:t>
            </a:r>
            <a:r>
              <a:rPr sz="2400" dirty="0">
                <a:latin typeface="Arial"/>
                <a:cs typeface="Arial"/>
              </a:rPr>
              <a:t>phát  </a:t>
            </a:r>
            <a:r>
              <a:rPr sz="2400" spc="-5" dirty="0">
                <a:latin typeface="Arial"/>
                <a:cs typeface="Arial"/>
              </a:rPr>
              <a:t>triển đối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spc="5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lại </a:t>
            </a:r>
            <a:r>
              <a:rPr sz="2400" dirty="0">
                <a:latin typeface="Arial"/>
                <a:cs typeface="Arial"/>
              </a:rPr>
              <a:t>ở mức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thấp, </a:t>
            </a:r>
            <a:r>
              <a:rPr sz="2400" spc="-10" dirty="0">
                <a:latin typeface="Arial"/>
                <a:cs typeface="Arial"/>
              </a:rPr>
              <a:t>quá  </a:t>
            </a:r>
            <a:r>
              <a:rPr sz="2400" spc="-5" dirty="0">
                <a:latin typeface="Arial"/>
                <a:cs typeface="Arial"/>
              </a:rPr>
              <a:t>chi </a:t>
            </a:r>
            <a:r>
              <a:rPr sz="2400" dirty="0">
                <a:latin typeface="Arial"/>
                <a:cs typeface="Arial"/>
              </a:rPr>
              <a:t>tiết </a:t>
            </a:r>
            <a:r>
              <a:rPr sz="2400" spc="-5" dirty="0">
                <a:latin typeface="Arial"/>
                <a:cs typeface="Arial"/>
              </a:rPr>
              <a:t>và 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lại không hiểu hết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08703"/>
            <a:ext cx="7844155" cy="53867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 Một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số nội dung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cần lưu ý liên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quan đến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YCPM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34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hai </a:t>
            </a:r>
            <a:r>
              <a:rPr sz="2400" dirty="0">
                <a:latin typeface="Arial"/>
                <a:cs typeface="Arial"/>
              </a:rPr>
              <a:t>mặt </a:t>
            </a:r>
            <a:r>
              <a:rPr sz="2400" spc="-5" dirty="0">
                <a:latin typeface="Arial"/>
                <a:cs typeface="Arial"/>
              </a:rPr>
              <a:t>của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mềm: cách nhìn  và </a:t>
            </a:r>
            <a:r>
              <a:rPr sz="2400" dirty="0">
                <a:latin typeface="Arial"/>
                <a:cs typeface="Arial"/>
              </a:rPr>
              <a:t>suy </a:t>
            </a:r>
            <a:r>
              <a:rPr sz="2400" spc="-5" dirty="0">
                <a:latin typeface="Arial"/>
                <a:cs typeface="Arial"/>
              </a:rPr>
              <a:t>nghĩ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từ </a:t>
            </a:r>
            <a:r>
              <a:rPr sz="2400" spc="-5" dirty="0">
                <a:latin typeface="Arial"/>
                <a:cs typeface="Arial"/>
              </a:rPr>
              <a:t>phía người </a:t>
            </a:r>
            <a:r>
              <a:rPr sz="2400" spc="5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và  cách nhìn và </a:t>
            </a:r>
            <a:r>
              <a:rPr sz="2400" dirty="0">
                <a:latin typeface="Arial"/>
                <a:cs typeface="Arial"/>
              </a:rPr>
              <a:t>suy nghĩ về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từ </a:t>
            </a:r>
            <a:r>
              <a:rPr sz="2400" spc="-5" dirty="0">
                <a:latin typeface="Arial"/>
                <a:cs typeface="Arial"/>
              </a:rPr>
              <a:t>phía người  phát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triển.</a:t>
            </a:r>
            <a:endParaRPr sz="2400">
              <a:latin typeface="Arial"/>
              <a:cs typeface="Arial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0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Một trong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điều </a:t>
            </a:r>
            <a:r>
              <a:rPr sz="2400" spc="-5" dirty="0">
                <a:latin typeface="Arial"/>
                <a:cs typeface="Arial"/>
              </a:rPr>
              <a:t>kiện quan trong nhất đã </a:t>
            </a:r>
            <a:r>
              <a:rPr sz="2400" dirty="0">
                <a:latin typeface="Arial"/>
                <a:cs typeface="Arial"/>
              </a:rPr>
              <a:t>chỉ </a:t>
            </a:r>
            <a:r>
              <a:rPr sz="2400" spc="-15" dirty="0">
                <a:latin typeface="Arial"/>
                <a:cs typeface="Arial"/>
              </a:rPr>
              <a:t>ra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định nghĩa này </a:t>
            </a:r>
            <a:r>
              <a:rPr sz="2400" dirty="0">
                <a:latin typeface="Arial"/>
                <a:cs typeface="Arial"/>
              </a:rPr>
              <a:t>là tính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 của </a:t>
            </a:r>
            <a:r>
              <a:rPr sz="2400" spc="-5" dirty="0">
                <a:latin typeface="Arial"/>
                <a:cs typeface="Arial"/>
              </a:rPr>
              <a:t>nó: phải </a:t>
            </a:r>
            <a:r>
              <a:rPr sz="2400" dirty="0">
                <a:latin typeface="Arial"/>
                <a:cs typeface="Arial"/>
              </a:rPr>
              <a:t>được  </a:t>
            </a:r>
            <a:r>
              <a:rPr sz="2400" spc="-5" dirty="0">
                <a:latin typeface="Arial"/>
                <a:cs typeface="Arial"/>
              </a:rPr>
              <a:t>đúc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lại bằng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bản.</a:t>
            </a:r>
            <a:endParaRPr sz="2400">
              <a:latin typeface="Arial"/>
              <a:cs typeface="Arial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tham </a:t>
            </a:r>
            <a:r>
              <a:rPr sz="2400" spc="-5" dirty="0">
                <a:latin typeface="Arial"/>
                <a:cs typeface="Arial"/>
              </a:rPr>
              <a:t>gia và </a:t>
            </a:r>
            <a:r>
              <a:rPr sz="2400" spc="-10" dirty="0">
                <a:latin typeface="Arial"/>
                <a:cs typeface="Arial"/>
              </a:rPr>
              <a:t>xác </a:t>
            </a:r>
            <a:r>
              <a:rPr sz="2400" spc="-5" dirty="0">
                <a:latin typeface="Arial"/>
                <a:cs typeface="Arial"/>
              </a:rPr>
              <a:t>nhận </a:t>
            </a:r>
            <a:r>
              <a:rPr sz="2400" dirty="0">
                <a:latin typeface="Arial"/>
                <a:cs typeface="Arial"/>
              </a:rPr>
              <a:t>của cả </a:t>
            </a:r>
            <a:r>
              <a:rPr sz="2400" spc="-5" dirty="0">
                <a:latin typeface="Arial"/>
                <a:cs typeface="Arial"/>
              </a:rPr>
              <a:t>hai phía: người </a:t>
            </a:r>
            <a:r>
              <a:rPr sz="2400" dirty="0">
                <a:latin typeface="Arial"/>
                <a:cs typeface="Arial"/>
              </a:rPr>
              <a:t>sử  </a:t>
            </a:r>
            <a:r>
              <a:rPr sz="2400" spc="-5" dirty="0">
                <a:latin typeface="Arial"/>
                <a:cs typeface="Arial"/>
              </a:rPr>
              <a:t>dụng va người phát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triển</a:t>
            </a:r>
            <a:endParaRPr sz="2400">
              <a:latin typeface="Arial"/>
              <a:cs typeface="Arial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8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cách hiểu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sẽ cho </a:t>
            </a:r>
            <a:r>
              <a:rPr sz="2400" dirty="0">
                <a:latin typeface="Arial"/>
                <a:cs typeface="Arial"/>
              </a:rPr>
              <a:t>thấy </a:t>
            </a:r>
            <a:r>
              <a:rPr sz="2400" spc="-5" dirty="0">
                <a:latin typeface="Arial"/>
                <a:cs typeface="Arial"/>
              </a:rPr>
              <a:t>tính đầy </a:t>
            </a:r>
            <a:r>
              <a:rPr sz="2400" dirty="0">
                <a:latin typeface="Arial"/>
                <a:cs typeface="Arial"/>
              </a:rPr>
              <a:t>đủ của </a:t>
            </a:r>
            <a:r>
              <a:rPr sz="2400" spc="-5" dirty="0">
                <a:latin typeface="Arial"/>
                <a:cs typeface="Arial"/>
              </a:rPr>
              <a:t>định nghĩa </a:t>
            </a:r>
            <a:r>
              <a:rPr sz="2400" dirty="0">
                <a:latin typeface="Arial"/>
                <a:cs typeface="Arial"/>
              </a:rPr>
              <a:t>thêo  </a:t>
            </a:r>
            <a:r>
              <a:rPr sz="2400" spc="-5" dirty="0">
                <a:latin typeface="Arial"/>
                <a:cs typeface="Arial"/>
              </a:rPr>
              <a:t>IEEE.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65411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Một </a:t>
            </a:r>
            <a:r>
              <a:rPr spc="-5" dirty="0"/>
              <a:t>số nội dung </a:t>
            </a:r>
            <a:r>
              <a:rPr dirty="0"/>
              <a:t>cần lưu ý liên </a:t>
            </a:r>
            <a:r>
              <a:rPr spc="-5" dirty="0"/>
              <a:t>quan đến</a:t>
            </a:r>
            <a:r>
              <a:rPr spc="-55" dirty="0"/>
              <a:t> </a:t>
            </a:r>
            <a:r>
              <a:rPr spc="-10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14729"/>
            <a:ext cx="8150225" cy="433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định nghĩa khác về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mềm: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Alan Davis (1993):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nhu </a:t>
            </a:r>
            <a:r>
              <a:rPr sz="2400" dirty="0">
                <a:latin typeface="Arial"/>
                <a:cs typeface="Arial"/>
              </a:rPr>
              <a:t>cầu 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 </a:t>
            </a:r>
            <a:r>
              <a:rPr sz="2400" dirty="0">
                <a:latin typeface="Arial"/>
                <a:cs typeface="Arial"/>
              </a:rPr>
              <a:t>(các </a:t>
            </a:r>
            <a:r>
              <a:rPr sz="2400" spc="-5" dirty="0">
                <a:latin typeface="Arial"/>
                <a:cs typeface="Arial"/>
              </a:rPr>
              <a:t>đặc tính,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spc="-5" dirty="0">
                <a:latin typeface="Arial"/>
                <a:cs typeface="Arial"/>
              </a:rPr>
              <a:t>và đặc điểm) </a:t>
            </a:r>
            <a:r>
              <a:rPr sz="2400" spc="-1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  cần phải thể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từ các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sát </a:t>
            </a:r>
            <a:r>
              <a:rPr sz="2400" spc="-5" dirty="0">
                <a:latin typeface="Arial"/>
                <a:cs typeface="Arial"/>
              </a:rPr>
              <a:t>bên ngoài vào </a:t>
            </a:r>
            <a:r>
              <a:rPr sz="2400" dirty="0">
                <a:latin typeface="Arial"/>
                <a:cs typeface="Arial"/>
              </a:rPr>
              <a:t>hê 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Jones </a:t>
            </a:r>
            <a:r>
              <a:rPr sz="2400" dirty="0">
                <a:latin typeface="Arial"/>
                <a:cs typeface="Arial"/>
              </a:rPr>
              <a:t>(1994): </a:t>
            </a:r>
            <a:r>
              <a:rPr sz="2400" spc="-5" dirty="0">
                <a:latin typeface="Arial"/>
                <a:cs typeface="Arial"/>
              </a:rPr>
              <a:t>Các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và phát biểu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 </a:t>
            </a:r>
            <a:r>
              <a:rPr sz="2400" spc="-5" dirty="0">
                <a:latin typeface="Arial"/>
                <a:cs typeface="Arial"/>
              </a:rPr>
              <a:t>dụng khởi sự quá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phát triển phần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mềm.</a:t>
            </a:r>
            <a:endParaRPr sz="240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Sommervile và </a:t>
            </a:r>
            <a:r>
              <a:rPr sz="2400" dirty="0">
                <a:latin typeface="Arial"/>
                <a:cs typeface="Arial"/>
              </a:rPr>
              <a:t>Sawyer </a:t>
            </a:r>
            <a:r>
              <a:rPr sz="2400" spc="-5" dirty="0">
                <a:latin typeface="Arial"/>
                <a:cs typeface="Arial"/>
              </a:rPr>
              <a:t>(1997): Yêu </a:t>
            </a:r>
            <a:r>
              <a:rPr sz="2400" dirty="0">
                <a:latin typeface="Arial"/>
                <a:cs typeface="Arial"/>
              </a:rPr>
              <a:t>cầu 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 </a:t>
            </a:r>
            <a:r>
              <a:rPr sz="2400" spc="-5" dirty="0">
                <a:latin typeface="Arial"/>
                <a:cs typeface="Arial"/>
              </a:rPr>
              <a:t>dụng là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10" dirty="0">
                <a:latin typeface="Arial"/>
                <a:cs typeface="Arial"/>
              </a:rPr>
              <a:t>mô </a:t>
            </a:r>
            <a:r>
              <a:rPr sz="2400" dirty="0">
                <a:latin typeface="Arial"/>
                <a:cs typeface="Arial"/>
              </a:rPr>
              <a:t>tả cần </a:t>
            </a:r>
            <a:r>
              <a:rPr sz="2400" spc="-5" dirty="0">
                <a:latin typeface="Arial"/>
                <a:cs typeface="Arial"/>
              </a:rPr>
              <a:t>phải làm cái gì. Các đặc 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này giải </a:t>
            </a:r>
            <a:r>
              <a:rPr sz="2400" dirty="0">
                <a:latin typeface="Arial"/>
                <a:cs typeface="Arial"/>
              </a:rPr>
              <a:t>thích các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đặc trưng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 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86090" cy="596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định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Clr>
                <a:srgbClr val="000000"/>
              </a:buClr>
              <a:buAutoNum type="romanUcPeriod"/>
              <a:tabLst>
                <a:tab pos="3498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Phân loại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các yêu cầu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9271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00990" indent="-288925">
              <a:lnSpc>
                <a:spcPct val="100000"/>
              </a:lnSpc>
              <a:buAutoNum type="romanUcPeriod"/>
              <a:tabLst>
                <a:tab pos="301625" algn="l"/>
              </a:tabLst>
            </a:pPr>
            <a:r>
              <a:rPr sz="2400" spc="-5" dirty="0">
                <a:latin typeface="Arial"/>
                <a:cs typeface="Arial"/>
              </a:rPr>
              <a:t>Câu hỏi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bài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endParaRPr sz="24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buAutoNum type="romanUcPeriod"/>
              <a:tabLst>
                <a:tab pos="46863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5" dirty="0">
                <a:latin typeface="Arial"/>
                <a:cs typeface="Arial"/>
              </a:rPr>
              <a:t>liệu liên quan đến nội dung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  <a:p>
            <a:pPr marL="551180" indent="-539115">
              <a:lnSpc>
                <a:spcPct val="100000"/>
              </a:lnSpc>
              <a:buAutoNum type="romanUcPeriod"/>
              <a:tabLst>
                <a:tab pos="551815" algn="l"/>
              </a:tabLst>
            </a:pPr>
            <a:r>
              <a:rPr sz="2400" spc="-5" dirty="0">
                <a:latin typeface="Arial"/>
                <a:cs typeface="Arial"/>
              </a:rPr>
              <a:t>Nội dung đọc trước </a:t>
            </a:r>
            <a:r>
              <a:rPr sz="2400" dirty="0">
                <a:latin typeface="Arial"/>
                <a:cs typeface="Arial"/>
              </a:rPr>
              <a:t>cho tuần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87" y="0"/>
            <a:ext cx="8851900" cy="634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987" y="125095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Y/c </a:t>
            </a:r>
            <a:r>
              <a:rPr sz="1800" b="0" dirty="0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sz="1800" b="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0000"/>
                </a:solidFill>
                <a:latin typeface="Times New Roman"/>
                <a:cs typeface="Times New Roman"/>
              </a:rPr>
              <a:t>việc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3076702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Các </a:t>
            </a:r>
            <a:r>
              <a:rPr sz="1800" spc="5" dirty="0">
                <a:solidFill>
                  <a:srgbClr val="00AF50"/>
                </a:solidFill>
                <a:latin typeface="Times New Roman"/>
                <a:cs typeface="Times New Roman"/>
              </a:rPr>
              <a:t>yêu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cầu</a:t>
            </a:r>
            <a:r>
              <a:rPr sz="1800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khác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2169" y="2070353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Các đặc</a:t>
            </a:r>
            <a:r>
              <a:rPr sz="1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trưng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859" y="4193794"/>
            <a:ext cx="105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Yêu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cầu</a:t>
            </a:r>
            <a:r>
              <a:rPr sz="1800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hệ  thống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3265" y="4202379"/>
            <a:ext cx="469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Y/C 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chức  năng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158" y="4113733"/>
            <a:ext cx="1346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Các ràng</a:t>
            </a:r>
            <a:r>
              <a:rPr sz="18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buộc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2136" y="2070353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Y/c</a:t>
            </a:r>
            <a:r>
              <a:rPr sz="1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973137"/>
            <a:ext cx="7924800" cy="582930"/>
          </a:xfrm>
          <a:custGeom>
            <a:avLst/>
            <a:gdLst/>
            <a:ahLst/>
            <a:cxnLst/>
            <a:rect l="l" t="t" r="r" b="b"/>
            <a:pathLst>
              <a:path w="7924800" h="582930">
                <a:moveTo>
                  <a:pt x="0" y="582612"/>
                </a:moveTo>
                <a:lnTo>
                  <a:pt x="7924800" y="582612"/>
                </a:lnTo>
                <a:lnTo>
                  <a:pt x="7924800" y="0"/>
                </a:lnTo>
                <a:lnTo>
                  <a:pt x="0" y="0"/>
                </a:lnTo>
                <a:lnTo>
                  <a:pt x="0" y="5826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58136" y="998677"/>
            <a:ext cx="5278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Tài liệu về khả năng, phạm vi và giới hạn của phần</a:t>
            </a:r>
            <a:r>
              <a:rPr sz="18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mềm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28956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845" y="2921634"/>
            <a:ext cx="356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0815" marR="5080" indent="-14287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Tài liều về các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case hoặc kịch</a:t>
            </a:r>
            <a:r>
              <a:rPr sz="1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bản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miêu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tả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8800" y="5446712"/>
            <a:ext cx="5562600" cy="802005"/>
          </a:xfrm>
          <a:custGeom>
            <a:avLst/>
            <a:gdLst/>
            <a:ahLst/>
            <a:cxnLst/>
            <a:rect l="l" t="t" r="r" b="b"/>
            <a:pathLst>
              <a:path w="5562600" h="802004">
                <a:moveTo>
                  <a:pt x="0" y="801687"/>
                </a:moveTo>
                <a:lnTo>
                  <a:pt x="5562600" y="801687"/>
                </a:lnTo>
                <a:lnTo>
                  <a:pt x="5562600" y="0"/>
                </a:lnTo>
                <a:lnTo>
                  <a:pt x="0" y="0"/>
                </a:lnTo>
                <a:lnTo>
                  <a:pt x="0" y="801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7197" y="547339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9139" marR="5080" indent="-1997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Tài liệu đặc tả </a:t>
            </a:r>
            <a:r>
              <a:rPr sz="1800" spc="5" dirty="0">
                <a:solidFill>
                  <a:srgbClr val="00AF50"/>
                </a:solidFill>
                <a:latin typeface="Times New Roman"/>
                <a:cs typeface="Times New Roman"/>
              </a:rPr>
              <a:t>yêu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cầu phần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mềm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(Software</a:t>
            </a:r>
            <a:r>
              <a:rPr sz="1800" spc="-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Requirement 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Specification)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596518"/>
            <a:ext cx="3671570" cy="4850130"/>
          </a:xfrm>
          <a:custGeom>
            <a:avLst/>
            <a:gdLst/>
            <a:ahLst/>
            <a:cxnLst/>
            <a:rect l="l" t="t" r="r" b="b"/>
            <a:pathLst>
              <a:path w="3671570" h="4850130">
                <a:moveTo>
                  <a:pt x="149225" y="1233805"/>
                </a:moveTo>
                <a:lnTo>
                  <a:pt x="111125" y="1233805"/>
                </a:lnTo>
                <a:lnTo>
                  <a:pt x="111125" y="959231"/>
                </a:lnTo>
                <a:lnTo>
                  <a:pt x="73025" y="959231"/>
                </a:lnTo>
                <a:lnTo>
                  <a:pt x="73025" y="1233805"/>
                </a:lnTo>
                <a:lnTo>
                  <a:pt x="34925" y="1233805"/>
                </a:lnTo>
                <a:lnTo>
                  <a:pt x="92075" y="1348105"/>
                </a:lnTo>
                <a:lnTo>
                  <a:pt x="139700" y="1252855"/>
                </a:lnTo>
                <a:lnTo>
                  <a:pt x="149225" y="1233805"/>
                </a:lnTo>
                <a:close/>
              </a:path>
              <a:path w="3671570" h="4850130">
                <a:moveTo>
                  <a:pt x="350774" y="305181"/>
                </a:moveTo>
                <a:lnTo>
                  <a:pt x="333921" y="248793"/>
                </a:lnTo>
                <a:lnTo>
                  <a:pt x="314198" y="182753"/>
                </a:lnTo>
                <a:lnTo>
                  <a:pt x="286410" y="208889"/>
                </a:lnTo>
                <a:lnTo>
                  <a:pt x="90043" y="0"/>
                </a:lnTo>
                <a:lnTo>
                  <a:pt x="62357" y="26162"/>
                </a:lnTo>
                <a:lnTo>
                  <a:pt x="258660" y="234988"/>
                </a:lnTo>
                <a:lnTo>
                  <a:pt x="230886" y="261112"/>
                </a:lnTo>
                <a:lnTo>
                  <a:pt x="350774" y="305181"/>
                </a:lnTo>
                <a:close/>
              </a:path>
              <a:path w="3671570" h="4850130">
                <a:moveTo>
                  <a:pt x="731774" y="3780155"/>
                </a:moveTo>
                <a:lnTo>
                  <a:pt x="693674" y="3761105"/>
                </a:lnTo>
                <a:lnTo>
                  <a:pt x="617474" y="3723005"/>
                </a:lnTo>
                <a:lnTo>
                  <a:pt x="617474" y="3761105"/>
                </a:lnTo>
                <a:lnTo>
                  <a:pt x="0" y="3761105"/>
                </a:lnTo>
                <a:lnTo>
                  <a:pt x="0" y="3799205"/>
                </a:lnTo>
                <a:lnTo>
                  <a:pt x="617474" y="3799205"/>
                </a:lnTo>
                <a:lnTo>
                  <a:pt x="617474" y="3837305"/>
                </a:lnTo>
                <a:lnTo>
                  <a:pt x="693674" y="3799205"/>
                </a:lnTo>
                <a:lnTo>
                  <a:pt x="731774" y="3780155"/>
                </a:lnTo>
                <a:close/>
              </a:path>
              <a:path w="3671570" h="4850130">
                <a:moveTo>
                  <a:pt x="823849" y="2306955"/>
                </a:moveTo>
                <a:lnTo>
                  <a:pt x="806996" y="2250821"/>
                </a:lnTo>
                <a:lnTo>
                  <a:pt x="787146" y="2184654"/>
                </a:lnTo>
                <a:lnTo>
                  <a:pt x="759358" y="2210828"/>
                </a:lnTo>
                <a:lnTo>
                  <a:pt x="471043" y="1905000"/>
                </a:lnTo>
                <a:lnTo>
                  <a:pt x="443357" y="1931162"/>
                </a:lnTo>
                <a:lnTo>
                  <a:pt x="731634" y="2236940"/>
                </a:lnTo>
                <a:lnTo>
                  <a:pt x="703961" y="2263013"/>
                </a:lnTo>
                <a:lnTo>
                  <a:pt x="823849" y="2306955"/>
                </a:lnTo>
                <a:close/>
              </a:path>
              <a:path w="3671570" h="4850130">
                <a:moveTo>
                  <a:pt x="1188974" y="3413506"/>
                </a:moveTo>
                <a:lnTo>
                  <a:pt x="1168158" y="3380359"/>
                </a:lnTo>
                <a:lnTo>
                  <a:pt x="1121029" y="3305302"/>
                </a:lnTo>
                <a:lnTo>
                  <a:pt x="1101280" y="3337814"/>
                </a:lnTo>
                <a:lnTo>
                  <a:pt x="559181" y="3008249"/>
                </a:lnTo>
                <a:lnTo>
                  <a:pt x="539369" y="3040888"/>
                </a:lnTo>
                <a:lnTo>
                  <a:pt x="1081468" y="3370440"/>
                </a:lnTo>
                <a:lnTo>
                  <a:pt x="1061720" y="3402965"/>
                </a:lnTo>
                <a:lnTo>
                  <a:pt x="1188974" y="3413506"/>
                </a:lnTo>
                <a:close/>
              </a:path>
              <a:path w="3671570" h="4850130">
                <a:moveTo>
                  <a:pt x="1849755" y="4724146"/>
                </a:moveTo>
                <a:lnTo>
                  <a:pt x="1813267" y="4735398"/>
                </a:lnTo>
                <a:lnTo>
                  <a:pt x="1694561" y="4350893"/>
                </a:lnTo>
                <a:lnTo>
                  <a:pt x="1658239" y="4362069"/>
                </a:lnTo>
                <a:lnTo>
                  <a:pt x="1776831" y="4746625"/>
                </a:lnTo>
                <a:lnTo>
                  <a:pt x="1740535" y="4757801"/>
                </a:lnTo>
                <a:lnTo>
                  <a:pt x="1828800" y="4850130"/>
                </a:lnTo>
                <a:lnTo>
                  <a:pt x="1842985" y="4764786"/>
                </a:lnTo>
                <a:lnTo>
                  <a:pt x="1849755" y="4724146"/>
                </a:lnTo>
                <a:close/>
              </a:path>
              <a:path w="3671570" h="4850130">
                <a:moveTo>
                  <a:pt x="2103374" y="1640332"/>
                </a:moveTo>
                <a:lnTo>
                  <a:pt x="1989074" y="1583182"/>
                </a:lnTo>
                <a:lnTo>
                  <a:pt x="1989074" y="1621282"/>
                </a:lnTo>
                <a:lnTo>
                  <a:pt x="731774" y="1621155"/>
                </a:lnTo>
                <a:lnTo>
                  <a:pt x="731774" y="1659255"/>
                </a:lnTo>
                <a:lnTo>
                  <a:pt x="1989074" y="1659382"/>
                </a:lnTo>
                <a:lnTo>
                  <a:pt x="1989074" y="1697482"/>
                </a:lnTo>
                <a:lnTo>
                  <a:pt x="2065274" y="1659382"/>
                </a:lnTo>
                <a:lnTo>
                  <a:pt x="2103374" y="1640332"/>
                </a:lnTo>
                <a:close/>
              </a:path>
              <a:path w="3671570" h="4850130">
                <a:moveTo>
                  <a:pt x="2671572" y="2032254"/>
                </a:moveTo>
                <a:lnTo>
                  <a:pt x="2633853" y="2026158"/>
                </a:lnTo>
                <a:lnTo>
                  <a:pt x="2194928" y="4734306"/>
                </a:lnTo>
                <a:lnTo>
                  <a:pt x="2157349" y="4728210"/>
                </a:lnTo>
                <a:lnTo>
                  <a:pt x="2195576" y="4850130"/>
                </a:lnTo>
                <a:lnTo>
                  <a:pt x="2261095" y="4759198"/>
                </a:lnTo>
                <a:lnTo>
                  <a:pt x="2270252" y="4746498"/>
                </a:lnTo>
                <a:lnTo>
                  <a:pt x="2232647" y="4740414"/>
                </a:lnTo>
                <a:lnTo>
                  <a:pt x="2671572" y="2032254"/>
                </a:lnTo>
                <a:close/>
              </a:path>
              <a:path w="3671570" h="4850130">
                <a:moveTo>
                  <a:pt x="3036570" y="3006102"/>
                </a:moveTo>
                <a:lnTo>
                  <a:pt x="2999105" y="2998597"/>
                </a:lnTo>
                <a:lnTo>
                  <a:pt x="2656217" y="4734369"/>
                </a:lnTo>
                <a:lnTo>
                  <a:pt x="2618740" y="4726940"/>
                </a:lnTo>
                <a:lnTo>
                  <a:pt x="2652776" y="4850130"/>
                </a:lnTo>
                <a:lnTo>
                  <a:pt x="2722130" y="4760468"/>
                </a:lnTo>
                <a:lnTo>
                  <a:pt x="2730881" y="4749165"/>
                </a:lnTo>
                <a:lnTo>
                  <a:pt x="2693543" y="4741773"/>
                </a:lnTo>
                <a:lnTo>
                  <a:pt x="3036570" y="3006102"/>
                </a:lnTo>
                <a:close/>
              </a:path>
              <a:path w="3671570" h="4850130">
                <a:moveTo>
                  <a:pt x="3671443" y="4085336"/>
                </a:moveTo>
                <a:lnTo>
                  <a:pt x="3643757" y="4059301"/>
                </a:lnTo>
                <a:lnTo>
                  <a:pt x="2991713" y="4753800"/>
                </a:lnTo>
                <a:lnTo>
                  <a:pt x="2963926" y="4727702"/>
                </a:lnTo>
                <a:lnTo>
                  <a:pt x="2927350" y="4850130"/>
                </a:lnTo>
                <a:lnTo>
                  <a:pt x="3047238" y="4805934"/>
                </a:lnTo>
                <a:lnTo>
                  <a:pt x="3034246" y="4793742"/>
                </a:lnTo>
                <a:lnTo>
                  <a:pt x="3019475" y="4779886"/>
                </a:lnTo>
                <a:lnTo>
                  <a:pt x="3671443" y="40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4168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dirty="0"/>
              <a:t>Phân loại yêu cầu </a:t>
            </a:r>
            <a:r>
              <a:rPr spc="-5" dirty="0"/>
              <a:t>phần</a:t>
            </a:r>
            <a:r>
              <a:rPr spc="-75" dirty="0"/>
              <a:t>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14729"/>
            <a:ext cx="8149590" cy="374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Các </a:t>
            </a:r>
            <a:r>
              <a:rPr sz="2800" b="1" spc="-10" dirty="0">
                <a:latin typeface="Arial"/>
                <a:cs typeface="Arial"/>
              </a:rPr>
              <a:t>mức </a:t>
            </a:r>
            <a:r>
              <a:rPr sz="2800" b="1" spc="-5" dirty="0">
                <a:latin typeface="Arial"/>
                <a:cs typeface="Arial"/>
              </a:rPr>
              <a:t>độ </a:t>
            </a:r>
            <a:r>
              <a:rPr sz="2800" b="1" dirty="0">
                <a:latin typeface="Arial"/>
                <a:cs typeface="Arial"/>
              </a:rPr>
              <a:t>(level) </a:t>
            </a:r>
            <a:r>
              <a:rPr sz="2800" b="1" spc="-10" dirty="0">
                <a:latin typeface="Arial"/>
                <a:cs typeface="Arial"/>
              </a:rPr>
              <a:t>của </a:t>
            </a:r>
            <a:r>
              <a:rPr sz="2800" b="1" spc="-15" dirty="0">
                <a:latin typeface="Arial"/>
                <a:cs typeface="Arial"/>
              </a:rPr>
              <a:t>yêu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cầu</a:t>
            </a:r>
            <a:endParaRPr sz="280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độ 1: </a:t>
            </a:r>
            <a:r>
              <a:rPr sz="2400" i="1" spc="-5" dirty="0">
                <a:latin typeface="Arial"/>
                <a:cs typeface="Arial"/>
              </a:rPr>
              <a:t>Yêu </a:t>
            </a:r>
            <a:r>
              <a:rPr sz="2400" i="1" dirty="0">
                <a:latin typeface="Arial"/>
                <a:cs typeface="Arial"/>
              </a:rPr>
              <a:t>cầu </a:t>
            </a:r>
            <a:r>
              <a:rPr sz="2400" i="1" spc="-5" dirty="0">
                <a:latin typeface="Arial"/>
                <a:cs typeface="Arial"/>
              </a:rPr>
              <a:t>công việc </a:t>
            </a:r>
            <a:r>
              <a:rPr sz="2400" spc="-5" dirty="0">
                <a:latin typeface="Arial"/>
                <a:cs typeface="Arial"/>
              </a:rPr>
              <a:t>(Business  </a:t>
            </a:r>
            <a:r>
              <a:rPr sz="2400" dirty="0">
                <a:latin typeface="Arial"/>
                <a:cs typeface="Arial"/>
              </a:rPr>
              <a:t>Requirement): thể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các mục </a:t>
            </a:r>
            <a:r>
              <a:rPr sz="2400" spc="-5" dirty="0">
                <a:latin typeface="Arial"/>
                <a:cs typeface="Arial"/>
              </a:rPr>
              <a:t>tiêu yêu </a:t>
            </a:r>
            <a:r>
              <a:rPr sz="2400" dirty="0">
                <a:latin typeface="Arial"/>
                <a:cs typeface="Arial"/>
              </a:rPr>
              <a:t>cầu ở mức  </a:t>
            </a:r>
            <a:r>
              <a:rPr sz="2400" spc="-5" dirty="0">
                <a:latin typeface="Arial"/>
                <a:cs typeface="Arial"/>
              </a:rPr>
              <a:t>cao </a:t>
            </a:r>
            <a:r>
              <a:rPr sz="2400" dirty="0">
                <a:latin typeface="Arial"/>
                <a:cs typeface="Arial"/>
              </a:rPr>
              <a:t>của tổ chức </a:t>
            </a:r>
            <a:r>
              <a:rPr sz="2400" spc="-5" dirty="0">
                <a:latin typeface="Arial"/>
                <a:cs typeface="Arial"/>
              </a:rPr>
              <a:t>hay khách </a:t>
            </a:r>
            <a:r>
              <a:rPr sz="2400" dirty="0">
                <a:latin typeface="Arial"/>
                <a:cs typeface="Arial"/>
              </a:rPr>
              <a:t>hàng về khả </a:t>
            </a:r>
            <a:r>
              <a:rPr sz="2400" spc="-5" dirty="0">
                <a:latin typeface="Arial"/>
                <a:cs typeface="Arial"/>
              </a:rPr>
              <a:t>năng, phạm  vi ứng dụng và giới hạn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độ 2: </a:t>
            </a:r>
            <a:r>
              <a:rPr sz="2400" i="1" spc="-5" dirty="0">
                <a:latin typeface="Arial"/>
                <a:cs typeface="Arial"/>
              </a:rPr>
              <a:t>Yêu </a:t>
            </a:r>
            <a:r>
              <a:rPr sz="2400" i="1" dirty="0">
                <a:latin typeface="Arial"/>
                <a:cs typeface="Arial"/>
              </a:rPr>
              <a:t>cầu </a:t>
            </a:r>
            <a:r>
              <a:rPr sz="2400" i="1" spc="-5" dirty="0">
                <a:latin typeface="Arial"/>
                <a:cs typeface="Arial"/>
              </a:rPr>
              <a:t>người </a:t>
            </a:r>
            <a:r>
              <a:rPr sz="2400" i="1" dirty="0">
                <a:latin typeface="Arial"/>
                <a:cs typeface="Arial"/>
              </a:rPr>
              <a:t>sử </a:t>
            </a:r>
            <a:r>
              <a:rPr sz="2400" i="1" spc="-5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(user </a:t>
            </a:r>
            <a:r>
              <a:rPr sz="2400" dirty="0">
                <a:latin typeface="Arial"/>
                <a:cs typeface="Arial"/>
              </a:rPr>
              <a:t>requirement):  thể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vụ cụ thể </a:t>
            </a:r>
            <a:r>
              <a:rPr sz="2400" spc="-5" dirty="0">
                <a:latin typeface="Arial"/>
                <a:cs typeface="Arial"/>
              </a:rPr>
              <a:t>mà NSD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hoàn  </a:t>
            </a:r>
            <a:r>
              <a:rPr sz="2400" spc="-5" dirty="0">
                <a:latin typeface="Arial"/>
                <a:cs typeface="Arial"/>
              </a:rPr>
              <a:t>thành, làm được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mềm. </a:t>
            </a:r>
            <a:r>
              <a:rPr sz="2400" spc="-5" dirty="0">
                <a:latin typeface="Arial"/>
                <a:cs typeface="Arial"/>
              </a:rPr>
              <a:t>Thông </a:t>
            </a:r>
            <a:r>
              <a:rPr sz="2400" dirty="0">
                <a:latin typeface="Arial"/>
                <a:cs typeface="Arial"/>
              </a:rPr>
              <a:t>thường được  </a:t>
            </a:r>
            <a:r>
              <a:rPr sz="2400" spc="-5" dirty="0">
                <a:latin typeface="Arial"/>
                <a:cs typeface="Arial"/>
              </a:rPr>
              <a:t>miêu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bằng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trường hợp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(user </a:t>
            </a:r>
            <a:r>
              <a:rPr sz="2400" spc="-5" dirty="0">
                <a:latin typeface="Arial"/>
                <a:cs typeface="Arial"/>
              </a:rPr>
              <a:t>case)  hoặc </a:t>
            </a:r>
            <a:r>
              <a:rPr sz="2400" dirty="0">
                <a:latin typeface="Arial"/>
                <a:cs typeface="Arial"/>
              </a:rPr>
              <a:t>các kịch </a:t>
            </a:r>
            <a:r>
              <a:rPr sz="2400" spc="-5" dirty="0">
                <a:latin typeface="Arial"/>
                <a:cs typeface="Arial"/>
              </a:rPr>
              <a:t>bản miêu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(scenario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description).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4168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dirty="0"/>
              <a:t>Phân loại yêu cầu </a:t>
            </a:r>
            <a:r>
              <a:rPr spc="-5" dirty="0"/>
              <a:t>phần</a:t>
            </a:r>
            <a:r>
              <a:rPr spc="-75" dirty="0"/>
              <a:t>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14729"/>
            <a:ext cx="8150225" cy="338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Các </a:t>
            </a:r>
            <a:r>
              <a:rPr sz="2800" b="1" spc="-10" dirty="0">
                <a:latin typeface="Arial"/>
                <a:cs typeface="Arial"/>
              </a:rPr>
              <a:t>mức </a:t>
            </a:r>
            <a:r>
              <a:rPr sz="2800" b="1" spc="-5" dirty="0">
                <a:latin typeface="Arial"/>
                <a:cs typeface="Arial"/>
              </a:rPr>
              <a:t>độ </a:t>
            </a:r>
            <a:r>
              <a:rPr sz="2800" b="1" dirty="0">
                <a:latin typeface="Arial"/>
                <a:cs typeface="Arial"/>
              </a:rPr>
              <a:t>(level) </a:t>
            </a:r>
            <a:r>
              <a:rPr sz="2800" b="1" spc="-10" dirty="0">
                <a:latin typeface="Arial"/>
                <a:cs typeface="Arial"/>
              </a:rPr>
              <a:t>của </a:t>
            </a:r>
            <a:r>
              <a:rPr sz="2800" b="1" spc="-15" dirty="0">
                <a:latin typeface="Arial"/>
                <a:cs typeface="Arial"/>
              </a:rPr>
              <a:t>yêu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cầu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độ </a:t>
            </a:r>
            <a:r>
              <a:rPr sz="2400" spc="-10" dirty="0">
                <a:latin typeface="Arial"/>
                <a:cs typeface="Arial"/>
              </a:rPr>
              <a:t>3: </a:t>
            </a:r>
            <a:r>
              <a:rPr sz="2400" i="1" spc="-5" dirty="0">
                <a:latin typeface="Arial"/>
                <a:cs typeface="Arial"/>
              </a:rPr>
              <a:t>Yêu </a:t>
            </a:r>
            <a:r>
              <a:rPr sz="2400" i="1" dirty="0">
                <a:latin typeface="Arial"/>
                <a:cs typeface="Arial"/>
              </a:rPr>
              <a:t>cầu </a:t>
            </a:r>
            <a:r>
              <a:rPr sz="2400" i="1" spc="-5" dirty="0">
                <a:latin typeface="Arial"/>
                <a:cs typeface="Arial"/>
              </a:rPr>
              <a:t>chức năng </a:t>
            </a:r>
            <a:r>
              <a:rPr sz="2400" dirty="0">
                <a:latin typeface="Arial"/>
                <a:cs typeface="Arial"/>
              </a:rPr>
              <a:t>(Functional  Requirement):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nghĩa các chức </a:t>
            </a:r>
            <a:r>
              <a:rPr sz="2400" spc="-5" dirty="0">
                <a:latin typeface="Arial"/>
                <a:cs typeface="Arial"/>
              </a:rPr>
              <a:t>năng phần </a:t>
            </a:r>
            <a:r>
              <a:rPr sz="2400" dirty="0">
                <a:latin typeface="Arial"/>
                <a:cs typeface="Arial"/>
              </a:rPr>
              <a:t>mềm  </a:t>
            </a:r>
            <a:r>
              <a:rPr sz="2400" spc="-5" dirty="0">
                <a:latin typeface="Arial"/>
                <a:cs typeface="Arial"/>
              </a:rPr>
              <a:t>mà người phát triển </a:t>
            </a:r>
            <a:r>
              <a:rPr sz="2400" dirty="0">
                <a:latin typeface="Arial"/>
                <a:cs typeface="Arial"/>
              </a:rPr>
              <a:t>cần phải 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đáp  ứng được </a:t>
            </a:r>
            <a:r>
              <a:rPr sz="2400" dirty="0">
                <a:latin typeface="Arial"/>
                <a:cs typeface="Arial"/>
              </a:rPr>
              <a:t>tất cả các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vụ </a:t>
            </a:r>
            <a:r>
              <a:rPr sz="2400" spc="-5" dirty="0">
                <a:latin typeface="Arial"/>
                <a:cs typeface="Arial"/>
              </a:rPr>
              <a:t>đã miêu </a:t>
            </a:r>
            <a:r>
              <a:rPr sz="2400" dirty="0">
                <a:latin typeface="Arial"/>
                <a:cs typeface="Arial"/>
              </a:rPr>
              <a:t>tả trong </a:t>
            </a:r>
            <a:r>
              <a:rPr sz="2400" spc="-5" dirty="0">
                <a:latin typeface="Arial"/>
                <a:cs typeface="Arial"/>
              </a:rPr>
              <a:t>yêu 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ở mức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trên.</a:t>
            </a:r>
            <a:endParaRPr sz="240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Các yêu </a:t>
            </a:r>
            <a:r>
              <a:rPr sz="2400" dirty="0">
                <a:latin typeface="Arial"/>
                <a:cs typeface="Arial"/>
              </a:rPr>
              <a:t>cầu chức </a:t>
            </a:r>
            <a:r>
              <a:rPr sz="2400" spc="-5" dirty="0">
                <a:latin typeface="Arial"/>
                <a:cs typeface="Arial"/>
              </a:rPr>
              <a:t>năng được </a:t>
            </a:r>
            <a:r>
              <a:rPr sz="2400" dirty="0">
                <a:latin typeface="Arial"/>
                <a:cs typeface="Arial"/>
              </a:rPr>
              <a:t>văn </a:t>
            </a:r>
            <a:r>
              <a:rPr sz="2400" spc="-5" dirty="0">
                <a:latin typeface="Arial"/>
                <a:cs typeface="Arial"/>
              </a:rPr>
              <a:t>bản hóa bằng </a:t>
            </a:r>
            <a:r>
              <a:rPr sz="2400" dirty="0">
                <a:latin typeface="Arial"/>
                <a:cs typeface="Arial"/>
              </a:rPr>
              <a:t>một  </a:t>
            </a:r>
            <a:r>
              <a:rPr sz="2400" spc="-5" dirty="0">
                <a:latin typeface="Arial"/>
                <a:cs typeface="Arial"/>
              </a:rPr>
              <a:t>tài liệu: Tài liệu đặc tả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(Software  Requirement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Specification)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4168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dirty="0"/>
              <a:t>Phân loại yêu cầu </a:t>
            </a:r>
            <a:r>
              <a:rPr spc="-5" dirty="0"/>
              <a:t>phần</a:t>
            </a:r>
            <a:r>
              <a:rPr spc="-75" dirty="0"/>
              <a:t> </a:t>
            </a:r>
            <a:r>
              <a:rPr dirty="0"/>
              <a:t>mềm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51305"/>
            <a:ext cx="8147050" cy="119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Các tài liệu trong </a:t>
            </a:r>
            <a:r>
              <a:rPr sz="2800" b="1" spc="-15" dirty="0">
                <a:latin typeface="Arial"/>
                <a:cs typeface="Arial"/>
              </a:rPr>
              <a:t>yêu </a:t>
            </a:r>
            <a:r>
              <a:rPr sz="2800" b="1" dirty="0">
                <a:latin typeface="Arial"/>
                <a:cs typeface="Arial"/>
              </a:rPr>
              <a:t>cầu </a:t>
            </a:r>
            <a:r>
              <a:rPr sz="2800" b="1" spc="-10" dirty="0">
                <a:latin typeface="Arial"/>
                <a:cs typeface="Arial"/>
              </a:rPr>
              <a:t>phần</a:t>
            </a:r>
            <a:r>
              <a:rPr sz="2800" b="1" spc="1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  <a:tab pos="2179955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độ 1: Tài liệu </a:t>
            </a:r>
            <a:r>
              <a:rPr sz="2400" dirty="0">
                <a:latin typeface="Arial"/>
                <a:cs typeface="Arial"/>
              </a:rPr>
              <a:t>về khả </a:t>
            </a:r>
            <a:r>
              <a:rPr sz="2400" spc="-5" dirty="0">
                <a:latin typeface="Arial"/>
                <a:cs typeface="Arial"/>
              </a:rPr>
              <a:t>năng, phạm vi </a:t>
            </a:r>
            <a:r>
              <a:rPr sz="2400" spc="-1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giới hạn 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	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2220595"/>
            <a:ext cx="622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  <a:tab pos="1047115" algn="l"/>
                <a:tab pos="1522730" algn="l"/>
                <a:tab pos="1911350" algn="l"/>
                <a:tab pos="2470785" algn="l"/>
                <a:tab pos="3080385" algn="l"/>
                <a:tab pos="3539490" algn="l"/>
                <a:tab pos="4150360" algn="l"/>
                <a:tab pos="4775200" algn="l"/>
                <a:tab pos="5556250" algn="l"/>
              </a:tabLst>
            </a:pPr>
            <a:r>
              <a:rPr sz="2400" dirty="0">
                <a:latin typeface="Arial"/>
                <a:cs typeface="Arial"/>
              </a:rPr>
              <a:t>Mức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dirty="0">
                <a:latin typeface="Arial"/>
                <a:cs typeface="Arial"/>
              </a:rPr>
              <a:t>ộ	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Tà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ề</a:t>
            </a:r>
            <a:r>
              <a:rPr sz="2400" dirty="0">
                <a:latin typeface="Arial"/>
                <a:cs typeface="Arial"/>
              </a:rPr>
              <a:t>u	về	các	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case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hoặc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9009" y="2220595"/>
            <a:ext cx="1211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2400" dirty="0">
                <a:latin typeface="Arial"/>
                <a:cs typeface="Arial"/>
              </a:rPr>
              <a:t>kịch	</a:t>
            </a:r>
            <a:r>
              <a:rPr sz="2400" spc="-5" dirty="0"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2586354"/>
            <a:ext cx="769239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miêu</a:t>
            </a:r>
            <a:r>
              <a:rPr sz="2400" spc="5" dirty="0">
                <a:latin typeface="Arial"/>
                <a:cs typeface="Arial"/>
              </a:rPr>
              <a:t> tả</a:t>
            </a:r>
            <a:endParaRPr sz="24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độ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Tài liệu đặc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10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 (Software Requirement </a:t>
            </a:r>
            <a:r>
              <a:rPr sz="2400" spc="-5" dirty="0">
                <a:latin typeface="Arial"/>
                <a:cs typeface="Arial"/>
              </a:rPr>
              <a:t>Specification): </a:t>
            </a:r>
            <a:r>
              <a:rPr sz="2400" dirty="0">
                <a:latin typeface="Arial"/>
                <a:cs typeface="Arial"/>
              </a:rPr>
              <a:t>tài </a:t>
            </a:r>
            <a:r>
              <a:rPr sz="2400" spc="-5" dirty="0">
                <a:latin typeface="Arial"/>
                <a:cs typeface="Arial"/>
              </a:rPr>
              <a:t>liệu đặc </a:t>
            </a:r>
            <a:r>
              <a:rPr sz="2400" dirty="0">
                <a:latin typeface="Arial"/>
                <a:cs typeface="Arial"/>
              </a:rPr>
              <a:t>tả  </a:t>
            </a:r>
            <a:r>
              <a:rPr sz="2400" spc="-5" dirty="0">
                <a:latin typeface="Arial"/>
                <a:cs typeface="Arial"/>
              </a:rPr>
              <a:t>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đầy đủ </a:t>
            </a:r>
            <a:r>
              <a:rPr sz="2400" dirty="0">
                <a:latin typeface="Arial"/>
                <a:cs typeface="Arial"/>
              </a:rPr>
              <a:t>các hoạt </a:t>
            </a:r>
            <a:r>
              <a:rPr sz="2400" spc="-5" dirty="0">
                <a:latin typeface="Arial"/>
                <a:cs typeface="Arial"/>
              </a:rPr>
              <a:t>động,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cần phải </a:t>
            </a:r>
            <a:r>
              <a:rPr sz="2400" spc="-5" dirty="0">
                <a:latin typeface="Arial"/>
                <a:cs typeface="Arial"/>
              </a:rPr>
              <a:t>có 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mềm.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với các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 phần mềm </a:t>
            </a:r>
            <a:r>
              <a:rPr sz="2400" spc="-5" dirty="0">
                <a:latin typeface="Arial"/>
                <a:cs typeface="Arial"/>
              </a:rPr>
              <a:t>lơn  đây được coi </a:t>
            </a:r>
            <a:r>
              <a:rPr sz="2400" dirty="0">
                <a:latin typeface="Arial"/>
                <a:cs typeface="Arial"/>
              </a:rPr>
              <a:t>là một </a:t>
            </a:r>
            <a:r>
              <a:rPr sz="2400" spc="-5" dirty="0">
                <a:latin typeface="Arial"/>
                <a:cs typeface="Arial"/>
              </a:rPr>
              <a:t>thành phần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 sẽ  </a:t>
            </a:r>
            <a:r>
              <a:rPr sz="2400" spc="-5" dirty="0">
                <a:latin typeface="Arial"/>
                <a:cs typeface="Arial"/>
              </a:rPr>
              <a:t>chuyển giao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khách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hàng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4168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dirty="0"/>
              <a:t>Phân loại yêu cầu </a:t>
            </a:r>
            <a:r>
              <a:rPr spc="-5" dirty="0"/>
              <a:t>phần</a:t>
            </a:r>
            <a:r>
              <a:rPr spc="-75" dirty="0"/>
              <a:t> </a:t>
            </a:r>
            <a:r>
              <a:rPr dirty="0"/>
              <a:t>mềm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77544"/>
            <a:ext cx="814895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8600"/>
              </a:lnSpc>
              <a:spcBef>
                <a:spcPts val="10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Các </a:t>
            </a:r>
            <a:r>
              <a:rPr sz="2800" b="1" dirty="0">
                <a:latin typeface="Arial"/>
                <a:cs typeface="Arial"/>
              </a:rPr>
              <a:t>điểm </a:t>
            </a:r>
            <a:r>
              <a:rPr sz="2800" b="1" spc="-5" dirty="0">
                <a:latin typeface="Arial"/>
                <a:cs typeface="Arial"/>
              </a:rPr>
              <a:t>lưu ý trong phân loại yêu </a:t>
            </a:r>
            <a:r>
              <a:rPr sz="2800" b="1" dirty="0">
                <a:latin typeface="Arial"/>
                <a:cs typeface="Arial"/>
              </a:rPr>
              <a:t>cầu phần  </a:t>
            </a:r>
            <a:r>
              <a:rPr sz="2800" b="1" spc="-10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khác: </a:t>
            </a:r>
            <a:r>
              <a:rPr sz="2400" dirty="0">
                <a:latin typeface="Arial"/>
                <a:cs typeface="Arial"/>
              </a:rPr>
              <a:t>(nonfunctional requirement): thông  thường chứa các chuẩn, các </a:t>
            </a:r>
            <a:r>
              <a:rPr sz="2400" spc="-5" dirty="0">
                <a:latin typeface="Arial"/>
                <a:cs typeface="Arial"/>
              </a:rPr>
              <a:t>điều chỉnh,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điều kiện  mà phần </a:t>
            </a:r>
            <a:r>
              <a:rPr sz="2400" dirty="0">
                <a:latin typeface="Arial"/>
                <a:cs typeface="Arial"/>
              </a:rPr>
              <a:t>mềm cần </a:t>
            </a:r>
            <a:r>
              <a:rPr sz="2400" spc="-5" dirty="0">
                <a:latin typeface="Arial"/>
                <a:cs typeface="Arial"/>
              </a:rPr>
              <a:t>phải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4110608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pc="-5" dirty="0"/>
              <a:t>Các </a:t>
            </a:r>
            <a:r>
              <a:rPr dirty="0"/>
              <a:t>ràng </a:t>
            </a:r>
            <a:r>
              <a:rPr spc="-5" dirty="0"/>
              <a:t>buộc: </a:t>
            </a:r>
            <a:r>
              <a:rPr dirty="0"/>
              <a:t>(constraint): các </a:t>
            </a:r>
            <a:r>
              <a:rPr spc="-5" dirty="0"/>
              <a:t>quy định </a:t>
            </a:r>
            <a:r>
              <a:rPr dirty="0"/>
              <a:t>chặt chẽ </a:t>
            </a:r>
            <a:r>
              <a:rPr spc="-5" dirty="0"/>
              <a:t>mà  </a:t>
            </a:r>
            <a:r>
              <a:rPr dirty="0"/>
              <a:t>các </a:t>
            </a:r>
            <a:r>
              <a:rPr spc="-5" dirty="0"/>
              <a:t>phân tích viên và phát triển hệ </a:t>
            </a:r>
            <a:r>
              <a:rPr dirty="0"/>
              <a:t>thống cần </a:t>
            </a:r>
            <a:r>
              <a:rPr spc="-5" dirty="0"/>
              <a:t>phải  tuân</a:t>
            </a:r>
            <a:r>
              <a:rPr spc="355" dirty="0"/>
              <a:t> </a:t>
            </a:r>
            <a:r>
              <a:rPr dirty="0"/>
              <a:t>thủ</a:t>
            </a:r>
            <a:r>
              <a:rPr spc="360" dirty="0"/>
              <a:t> </a:t>
            </a:r>
            <a:r>
              <a:rPr spc="-5" dirty="0"/>
              <a:t>và</a:t>
            </a:r>
            <a:r>
              <a:rPr spc="360" dirty="0"/>
              <a:t> </a:t>
            </a:r>
            <a:r>
              <a:rPr spc="-5" dirty="0"/>
              <a:t>giữ</a:t>
            </a:r>
            <a:r>
              <a:rPr spc="355" dirty="0"/>
              <a:t> </a:t>
            </a:r>
            <a:r>
              <a:rPr dirty="0"/>
              <a:t>vững</a:t>
            </a:r>
            <a:r>
              <a:rPr spc="360" dirty="0"/>
              <a:t> </a:t>
            </a:r>
            <a:r>
              <a:rPr dirty="0"/>
              <a:t>trong</a:t>
            </a:r>
            <a:r>
              <a:rPr spc="360" dirty="0"/>
              <a:t> </a:t>
            </a:r>
            <a:r>
              <a:rPr spc="-5" dirty="0"/>
              <a:t>quá</a:t>
            </a:r>
            <a:r>
              <a:rPr spc="360" dirty="0"/>
              <a:t> </a:t>
            </a:r>
            <a:r>
              <a:rPr dirty="0"/>
              <a:t>trình</a:t>
            </a:r>
            <a:r>
              <a:rPr spc="360" dirty="0"/>
              <a:t> </a:t>
            </a:r>
            <a:r>
              <a:rPr spc="-5" dirty="0"/>
              <a:t>phá</a:t>
            </a:r>
            <a:r>
              <a:rPr spc="370" dirty="0"/>
              <a:t> </a:t>
            </a:r>
            <a:r>
              <a:rPr spc="-5" dirty="0"/>
              <a:t>triển</a:t>
            </a:r>
            <a:r>
              <a:rPr spc="355" dirty="0"/>
              <a:t> </a:t>
            </a:r>
            <a:r>
              <a:rPr spc="-5" dirty="0"/>
              <a:t>phần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Font typeface="Arial"/>
              <a:buChar char="•"/>
            </a:pPr>
            <a:endParaRPr sz="2500"/>
          </a:p>
          <a:p>
            <a:pPr marL="299085" marR="5080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pc="-5" dirty="0"/>
              <a:t>Các </a:t>
            </a:r>
            <a:r>
              <a:rPr dirty="0"/>
              <a:t>đặc tính chất lượng (quality </a:t>
            </a:r>
            <a:r>
              <a:rPr spc="-5" dirty="0"/>
              <a:t>attributes): </a:t>
            </a:r>
            <a:r>
              <a:rPr dirty="0"/>
              <a:t>các </a:t>
            </a:r>
            <a:r>
              <a:rPr spc="-5" dirty="0"/>
              <a:t>đặc  điểm xác định tính chất và chất lượng </a:t>
            </a:r>
            <a:r>
              <a:rPr dirty="0"/>
              <a:t>của </a:t>
            </a:r>
            <a:r>
              <a:rPr spc="-5" dirty="0"/>
              <a:t>phần </a:t>
            </a:r>
            <a:r>
              <a:rPr dirty="0"/>
              <a:t>mềm.  </a:t>
            </a:r>
            <a:r>
              <a:rPr spc="-5" dirty="0"/>
              <a:t>Lưu </a:t>
            </a:r>
            <a:r>
              <a:rPr dirty="0"/>
              <a:t>ý cần </a:t>
            </a:r>
            <a:r>
              <a:rPr spc="-5" dirty="0"/>
              <a:t>nên rõ phương pháp đo và </a:t>
            </a:r>
            <a:r>
              <a:rPr spc="-10" dirty="0"/>
              <a:t>có </a:t>
            </a:r>
            <a:r>
              <a:rPr dirty="0"/>
              <a:t>sự </a:t>
            </a:r>
            <a:r>
              <a:rPr spc="-5" dirty="0"/>
              <a:t>thông  nhất giữa NSD và </a:t>
            </a:r>
            <a:r>
              <a:rPr spc="-10" dirty="0"/>
              <a:t>các </a:t>
            </a:r>
            <a:r>
              <a:rPr dirty="0"/>
              <a:t>PTV về </a:t>
            </a:r>
            <a:r>
              <a:rPr spc="-10" dirty="0"/>
              <a:t>các </a:t>
            </a:r>
            <a:r>
              <a:rPr spc="-5" dirty="0"/>
              <a:t>đặc </a:t>
            </a:r>
            <a:r>
              <a:rPr dirty="0"/>
              <a:t>tính chất </a:t>
            </a:r>
            <a:r>
              <a:rPr spc="-5" dirty="0"/>
              <a:t>lượng  </a:t>
            </a:r>
            <a:r>
              <a:rPr spc="-10" dirty="0"/>
              <a:t>này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86090" cy="6029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 dirty="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 dirty="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 dirty="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 dirty="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 dirty="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 dirty="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Phân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Các thuộc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tính chất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lượng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của yêu cầu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endParaRPr sz="2400" dirty="0">
              <a:latin typeface="Arial"/>
              <a:cs typeface="Arial"/>
            </a:endParaRPr>
          </a:p>
          <a:p>
            <a:pPr marL="469265" marR="92710" indent="-469265">
              <a:lnSpc>
                <a:spcPct val="100000"/>
              </a:lnSpc>
              <a:buAutoNum type="romanUcPeriod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Quy trình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mềm: mô </a:t>
            </a:r>
            <a:r>
              <a:rPr sz="2400" spc="-5" dirty="0">
                <a:latin typeface="Arial"/>
                <a:cs typeface="Arial"/>
              </a:rPr>
              <a:t>hình,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nhân, hỗ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  và </a:t>
            </a:r>
            <a:r>
              <a:rPr sz="2400" spc="-5" dirty="0">
                <a:latin typeface="Arial"/>
                <a:cs typeface="Arial"/>
              </a:rPr>
              <a:t>quản lí,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 dirty="0">
              <a:latin typeface="Arial"/>
              <a:cs typeface="Arial"/>
            </a:endParaRPr>
          </a:p>
          <a:p>
            <a:pPr marL="300990" indent="-288925">
              <a:lnSpc>
                <a:spcPct val="100000"/>
              </a:lnSpc>
              <a:buSzPct val="95833"/>
              <a:buAutoNum type="romanUcPeriod"/>
              <a:tabLst>
                <a:tab pos="301625" algn="l"/>
              </a:tabLst>
            </a:pPr>
            <a:r>
              <a:rPr sz="2400" spc="-5" dirty="0">
                <a:latin typeface="Arial"/>
                <a:cs typeface="Arial"/>
              </a:rPr>
              <a:t>Câu hỏi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bài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</a:p>
          <a:p>
            <a:pPr marL="467995" indent="-455930">
              <a:lnSpc>
                <a:spcPct val="100000"/>
              </a:lnSpc>
              <a:buAutoNum type="romanUcPeriod"/>
              <a:tabLst>
                <a:tab pos="46863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5" dirty="0">
                <a:latin typeface="Arial"/>
                <a:cs typeface="Arial"/>
              </a:rPr>
              <a:t>liệu liên quan đến nội dung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</a:p>
          <a:p>
            <a:pPr marL="551180" indent="-539115">
              <a:lnSpc>
                <a:spcPct val="100000"/>
              </a:lnSpc>
              <a:buAutoNum type="romanUcPeriod"/>
              <a:tabLst>
                <a:tab pos="551815" algn="l"/>
              </a:tabLst>
            </a:pPr>
            <a:r>
              <a:rPr sz="2400" spc="-5" dirty="0">
                <a:latin typeface="Arial"/>
                <a:cs typeface="Arial"/>
              </a:rPr>
              <a:t>Nội dung đọc trước </a:t>
            </a:r>
            <a:r>
              <a:rPr sz="2400" dirty="0">
                <a:latin typeface="Arial"/>
                <a:cs typeface="Arial"/>
              </a:rPr>
              <a:t>cho tuần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283575" cy="575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920"/>
              </a:spcBef>
              <a:buAutoNum type="arabicParenR" startAt="2"/>
              <a:tabLst>
                <a:tab pos="34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Yêu </a:t>
            </a:r>
            <a:r>
              <a:rPr sz="2400" dirty="0">
                <a:latin typeface="Times New Roman"/>
                <a:cs typeface="Times New Roman"/>
              </a:rPr>
              <a:t>cầu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</a:t>
            </a:r>
            <a:r>
              <a:rPr sz="2400" spc="-5" dirty="0">
                <a:latin typeface="Times New Roman"/>
                <a:cs typeface="Times New Roman"/>
              </a:rPr>
              <a:t>requirements)</a:t>
            </a:r>
            <a:endParaRPr sz="2400">
              <a:latin typeface="Times New Roman"/>
              <a:cs typeface="Times New Roman"/>
            </a:endParaRPr>
          </a:p>
          <a:p>
            <a:pPr marL="527685" marR="38100" indent="-58419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 requirement is </a:t>
            </a:r>
            <a:r>
              <a:rPr sz="2400" dirty="0">
                <a:latin typeface="Times New Roman"/>
                <a:cs typeface="Times New Roman"/>
              </a:rPr>
              <a:t>defined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property that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exhibited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order to solve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real-world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Từ </a:t>
            </a:r>
            <a:r>
              <a:rPr sz="2400" i="1" dirty="0">
                <a:latin typeface="Times New Roman"/>
                <a:cs typeface="Times New Roman"/>
              </a:rPr>
              <a:t>khóa: property (thuộc tính/yêu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cầu)</a:t>
            </a:r>
            <a:endParaRPr sz="2400">
              <a:latin typeface="Times New Roman"/>
              <a:cs typeface="Times New Roman"/>
            </a:endParaRPr>
          </a:p>
          <a:p>
            <a:pPr marL="342900" marR="1012190" indent="-342900">
              <a:lnSpc>
                <a:spcPct val="100000"/>
              </a:lnSpc>
              <a:buAutoNum type="arabicParenR" startAt="3"/>
              <a:tabLst>
                <a:tab pos="342900" algn="l"/>
              </a:tabLst>
            </a:pPr>
            <a:r>
              <a:rPr sz="2400" dirty="0">
                <a:latin typeface="Times New Roman"/>
                <a:cs typeface="Times New Roman"/>
              </a:rPr>
              <a:t>Thiết kế phần </a:t>
            </a:r>
            <a:r>
              <a:rPr sz="2400" spc="-5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design) [IEEE610.12-90]:  </a:t>
            </a:r>
            <a:r>
              <a:rPr sz="2400" spc="-5" dirty="0">
                <a:latin typeface="Times New Roman"/>
                <a:cs typeface="Times New Roman"/>
              </a:rPr>
              <a:t>Design </a:t>
            </a:r>
            <a:r>
              <a:rPr sz="2400" dirty="0">
                <a:latin typeface="Times New Roman"/>
                <a:cs typeface="Times New Roman"/>
              </a:rPr>
              <a:t>is both “the process of defining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architecture,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components, </a:t>
            </a:r>
            <a:r>
              <a:rPr sz="2400" dirty="0">
                <a:latin typeface="Times New Roman"/>
                <a:cs typeface="Times New Roman"/>
              </a:rPr>
              <a:t>interfaces, and other </a:t>
            </a:r>
            <a:r>
              <a:rPr sz="2400" spc="-5" dirty="0">
                <a:latin typeface="Times New Roman"/>
                <a:cs typeface="Times New Roman"/>
              </a:rPr>
              <a:t>characteristics </a:t>
            </a:r>
            <a:r>
              <a:rPr sz="2400" dirty="0">
                <a:latin typeface="Times New Roman"/>
                <a:cs typeface="Times New Roman"/>
              </a:rPr>
              <a:t>of a system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component” </a:t>
            </a:r>
            <a:r>
              <a:rPr sz="2400" dirty="0">
                <a:latin typeface="Times New Roman"/>
                <a:cs typeface="Times New Roman"/>
              </a:rPr>
              <a:t>and “the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[that]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process.”</a:t>
            </a:r>
            <a:endParaRPr sz="2400">
              <a:latin typeface="Times New Roman"/>
              <a:cs typeface="Times New Roman"/>
            </a:endParaRPr>
          </a:p>
          <a:p>
            <a:pPr marL="527685" marR="31750" indent="-51562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Từ </a:t>
            </a:r>
            <a:r>
              <a:rPr sz="2400" i="1" dirty="0">
                <a:latin typeface="Times New Roman"/>
                <a:cs typeface="Times New Roman"/>
              </a:rPr>
              <a:t>khóa: </a:t>
            </a:r>
            <a:r>
              <a:rPr sz="2400" i="1" spc="-5" dirty="0">
                <a:latin typeface="Times New Roman"/>
                <a:cs typeface="Times New Roman"/>
              </a:rPr>
              <a:t>process; </a:t>
            </a:r>
            <a:r>
              <a:rPr sz="2400" i="1" dirty="0">
                <a:latin typeface="Times New Roman"/>
                <a:cs typeface="Times New Roman"/>
              </a:rPr>
              <a:t>kết quả của </a:t>
            </a:r>
            <a:r>
              <a:rPr sz="2400" i="1" spc="-5" dirty="0">
                <a:latin typeface="Times New Roman"/>
                <a:cs typeface="Times New Roman"/>
              </a:rPr>
              <a:t>process; </a:t>
            </a:r>
            <a:r>
              <a:rPr sz="2400" i="1" dirty="0">
                <a:latin typeface="Times New Roman"/>
                <a:cs typeface="Times New Roman"/>
              </a:rPr>
              <a:t>kiến trúc; thành phần;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giao  diện; các thuộc tính của hệ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thống</a:t>
            </a:r>
            <a:endParaRPr sz="24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34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dựng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spc="-5" dirty="0">
                <a:latin typeface="Times New Roman"/>
                <a:cs typeface="Times New Roman"/>
              </a:rPr>
              <a:t>(Software</a:t>
            </a:r>
            <a:r>
              <a:rPr sz="2400" dirty="0">
                <a:latin typeface="Times New Roman"/>
                <a:cs typeface="Times New Roman"/>
              </a:rPr>
              <a:t> construction)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8419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construction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detailed creation of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working,  </a:t>
            </a:r>
            <a:r>
              <a:rPr sz="2400" spc="-5" dirty="0">
                <a:latin typeface="Times New Roman"/>
                <a:cs typeface="Times New Roman"/>
              </a:rPr>
              <a:t>meaningful </a:t>
            </a:r>
            <a:r>
              <a:rPr sz="2400" dirty="0">
                <a:latin typeface="Times New Roman"/>
                <a:cs typeface="Times New Roman"/>
              </a:rPr>
              <a:t>software through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coding,  verification, unit testing, </a:t>
            </a:r>
            <a:r>
              <a:rPr sz="2400" spc="-5" dirty="0">
                <a:latin typeface="Times New Roman"/>
                <a:cs typeface="Times New Roman"/>
              </a:rPr>
              <a:t>integration </a:t>
            </a:r>
            <a:r>
              <a:rPr sz="2400" dirty="0">
                <a:latin typeface="Times New Roman"/>
                <a:cs typeface="Times New Roman"/>
              </a:rPr>
              <a:t>testing, 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debugging.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9501"/>
            <a:ext cx="6977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III.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thuộc tính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chất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lượng của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7556" y="3468700"/>
            <a:ext cx="6527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cầ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13205"/>
            <a:ext cx="8149590" cy="3703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Các </a:t>
            </a:r>
            <a:r>
              <a:rPr sz="3100" spc="-10" dirty="0">
                <a:latin typeface="Arial"/>
                <a:cs typeface="Arial"/>
              </a:rPr>
              <a:t>đặc điểm </a:t>
            </a:r>
            <a:r>
              <a:rPr sz="3100" spc="-5" dirty="0">
                <a:latin typeface="Arial"/>
                <a:cs typeface="Arial"/>
              </a:rPr>
              <a:t>của từng 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mềm: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(1) </a:t>
            </a:r>
            <a:r>
              <a:rPr sz="2600" dirty="0">
                <a:latin typeface="Arial"/>
                <a:cs typeface="Arial"/>
              </a:rPr>
              <a:t>Hoàn thiện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(complete)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(2) Chính xác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(correct)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(3) </a:t>
            </a:r>
            <a:r>
              <a:rPr sz="2600" dirty="0">
                <a:latin typeface="Arial"/>
                <a:cs typeface="Arial"/>
              </a:rPr>
              <a:t>Khả thi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(feasible)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(4) </a:t>
            </a:r>
            <a:r>
              <a:rPr sz="2600" dirty="0">
                <a:latin typeface="Arial"/>
                <a:cs typeface="Arial"/>
              </a:rPr>
              <a:t>Cần thiết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(necessary)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  <a:tab pos="1321435" algn="l"/>
                <a:tab pos="2323465" algn="l"/>
                <a:tab pos="3020060" algn="l"/>
                <a:tab pos="3717925" algn="l"/>
                <a:tab pos="4524375" algn="l"/>
                <a:tab pos="5184140" algn="l"/>
                <a:tab pos="5659755" algn="l"/>
                <a:tab pos="6228715" algn="l"/>
                <a:tab pos="6923405" algn="l"/>
                <a:tab pos="7601584" algn="l"/>
              </a:tabLst>
            </a:pPr>
            <a:r>
              <a:rPr sz="2600" spc="-5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5)	</a:t>
            </a:r>
            <a:r>
              <a:rPr sz="2600" spc="-5" dirty="0">
                <a:latin typeface="Arial"/>
                <a:cs typeface="Arial"/>
              </a:rPr>
              <a:t>Đư</a:t>
            </a:r>
            <a:r>
              <a:rPr sz="2600" spc="-20" dirty="0">
                <a:latin typeface="Arial"/>
                <a:cs typeface="Arial"/>
              </a:rPr>
              <a:t>ợ</a:t>
            </a:r>
            <a:r>
              <a:rPr sz="2600" dirty="0">
                <a:latin typeface="Arial"/>
                <a:cs typeface="Arial"/>
              </a:rPr>
              <a:t>c	s</a:t>
            </a:r>
            <a:r>
              <a:rPr sz="2600" spc="5" dirty="0">
                <a:latin typeface="Arial"/>
                <a:cs typeface="Arial"/>
              </a:rPr>
              <a:t>ắ</a:t>
            </a:r>
            <a:r>
              <a:rPr sz="2600" dirty="0">
                <a:latin typeface="Arial"/>
                <a:cs typeface="Arial"/>
              </a:rPr>
              <a:t>p	x</a:t>
            </a:r>
            <a:r>
              <a:rPr sz="2600" spc="5" dirty="0">
                <a:latin typeface="Arial"/>
                <a:cs typeface="Arial"/>
              </a:rPr>
              <a:t>ế</a:t>
            </a:r>
            <a:r>
              <a:rPr sz="2600" dirty="0">
                <a:latin typeface="Arial"/>
                <a:cs typeface="Arial"/>
              </a:rPr>
              <a:t>p	theo	thứ	</a:t>
            </a:r>
            <a:r>
              <a:rPr sz="2600" spc="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ự	</a:t>
            </a:r>
            <a:r>
              <a:rPr sz="2600" spc="-5" dirty="0">
                <a:latin typeface="Arial"/>
                <a:cs typeface="Arial"/>
              </a:rPr>
              <a:t>ư</a:t>
            </a:r>
            <a:r>
              <a:rPr sz="2600" dirty="0">
                <a:latin typeface="Arial"/>
                <a:cs typeface="Arial"/>
              </a:rPr>
              <a:t>u	tiên	c</a:t>
            </a:r>
            <a:r>
              <a:rPr sz="2600" spc="5" dirty="0">
                <a:latin typeface="Arial"/>
                <a:cs typeface="Arial"/>
              </a:rPr>
              <a:t>á</a:t>
            </a:r>
            <a:r>
              <a:rPr sz="2600" dirty="0">
                <a:latin typeface="Arial"/>
                <a:cs typeface="Arial"/>
              </a:rPr>
              <a:t>c	y</a:t>
            </a:r>
            <a:r>
              <a:rPr sz="2600" spc="5" dirty="0">
                <a:latin typeface="Arial"/>
                <a:cs typeface="Arial"/>
              </a:rPr>
              <a:t>ê</a:t>
            </a:r>
            <a:r>
              <a:rPr sz="2600" dirty="0">
                <a:latin typeface="Arial"/>
                <a:cs typeface="Arial"/>
              </a:rPr>
              <a:t>u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1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(6) </a:t>
            </a:r>
            <a:r>
              <a:rPr sz="2600" dirty="0">
                <a:latin typeface="Arial"/>
                <a:cs typeface="Arial"/>
              </a:rPr>
              <a:t>Rõ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ràng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(7) </a:t>
            </a:r>
            <a:r>
              <a:rPr sz="2600" dirty="0">
                <a:latin typeface="Arial"/>
                <a:cs typeface="Arial"/>
              </a:rPr>
              <a:t>Kiểm </a:t>
            </a:r>
            <a:r>
              <a:rPr sz="2600" spc="-5" dirty="0">
                <a:latin typeface="Arial"/>
                <a:cs typeface="Arial"/>
              </a:rPr>
              <a:t>tra được, </a:t>
            </a:r>
            <a:r>
              <a:rPr sz="2600" dirty="0">
                <a:latin typeface="Arial"/>
                <a:cs typeface="Arial"/>
              </a:rPr>
              <a:t>xác minh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được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49465"/>
            <a:ext cx="7841615" cy="325501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12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III.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thuộc tính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chất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lượng của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31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Các </a:t>
            </a:r>
            <a:r>
              <a:rPr sz="3100" spc="-10" dirty="0">
                <a:latin typeface="Arial"/>
                <a:cs typeface="Arial"/>
              </a:rPr>
              <a:t>đặc </a:t>
            </a:r>
            <a:r>
              <a:rPr sz="3100" spc="-5" dirty="0">
                <a:latin typeface="Arial"/>
                <a:cs typeface="Arial"/>
              </a:rPr>
              <a:t>điểm của </a:t>
            </a:r>
            <a:r>
              <a:rPr sz="3100" dirty="0">
                <a:latin typeface="Arial"/>
                <a:cs typeface="Arial"/>
              </a:rPr>
              <a:t>tài </a:t>
            </a:r>
            <a:r>
              <a:rPr sz="3100" spc="-5" dirty="0">
                <a:latin typeface="Arial"/>
                <a:cs typeface="Arial"/>
              </a:rPr>
              <a:t>liệu </a:t>
            </a:r>
            <a:r>
              <a:rPr sz="3100" spc="-10" dirty="0">
                <a:latin typeface="Arial"/>
                <a:cs typeface="Arial"/>
              </a:rPr>
              <a:t>đặc </a:t>
            </a:r>
            <a:r>
              <a:rPr sz="3100" spc="-5" dirty="0">
                <a:latin typeface="Arial"/>
                <a:cs typeface="Arial"/>
              </a:rPr>
              <a:t>tả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mềm: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(1) Hoàn thiện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(complete)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(2) </a:t>
            </a:r>
            <a:r>
              <a:rPr sz="2600" dirty="0">
                <a:latin typeface="Arial"/>
                <a:cs typeface="Arial"/>
              </a:rPr>
              <a:t>Phù </a:t>
            </a:r>
            <a:r>
              <a:rPr sz="2600" spc="-5" dirty="0">
                <a:latin typeface="Arial"/>
                <a:cs typeface="Arial"/>
              </a:rPr>
              <a:t>hợp </a:t>
            </a:r>
            <a:r>
              <a:rPr sz="2600" dirty="0">
                <a:latin typeface="Arial"/>
                <a:cs typeface="Arial"/>
              </a:rPr>
              <a:t>(consistent)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(3) </a:t>
            </a:r>
            <a:r>
              <a:rPr sz="2600" dirty="0">
                <a:latin typeface="Arial"/>
                <a:cs typeface="Arial"/>
              </a:rPr>
              <a:t>Sửa đổi </a:t>
            </a:r>
            <a:r>
              <a:rPr sz="2600" spc="-5" dirty="0">
                <a:latin typeface="Arial"/>
                <a:cs typeface="Arial"/>
              </a:rPr>
              <a:t>được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(modifiable)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(4) </a:t>
            </a:r>
            <a:r>
              <a:rPr sz="2600" spc="5" dirty="0">
                <a:latin typeface="Arial"/>
                <a:cs typeface="Arial"/>
              </a:rPr>
              <a:t>Theo </a:t>
            </a:r>
            <a:r>
              <a:rPr sz="2600" dirty="0">
                <a:latin typeface="Arial"/>
                <a:cs typeface="Arial"/>
              </a:rPr>
              <a:t>dõi </a:t>
            </a:r>
            <a:r>
              <a:rPr sz="2600" spc="-5" dirty="0">
                <a:latin typeface="Arial"/>
                <a:cs typeface="Arial"/>
              </a:rPr>
              <a:t>được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(traceable)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2528"/>
            <a:ext cx="800100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quan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quy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TKXDPM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buAutoNum type="romanUcPeriod"/>
              <a:tabLst>
                <a:tab pos="26543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căn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Quá trình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dirty="0">
                <a:latin typeface="Arial"/>
                <a:cs typeface="Arial"/>
              </a:rPr>
              <a:t>tiếp cận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 và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"/>
                <a:cs typeface="Arial"/>
              </a:rPr>
              <a:t>Phân loại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theo ứng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Quy trình </a:t>
            </a:r>
            <a:r>
              <a:rPr sz="2400" spc="-5" dirty="0">
                <a:latin typeface="Arial"/>
                <a:cs typeface="Arial"/>
              </a:rPr>
              <a:t>phát triển phần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</a:t>
            </a:r>
            <a:endParaRPr sz="2400">
              <a:latin typeface="Arial"/>
              <a:cs typeface="Arial"/>
            </a:endParaRPr>
          </a:p>
          <a:p>
            <a:pPr marL="1003300" lvl="1" indent="-5905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2400" dirty="0">
                <a:latin typeface="Arial"/>
                <a:cs typeface="Arial"/>
              </a:rPr>
              <a:t>Một số </a:t>
            </a: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 </a:t>
            </a:r>
            <a:r>
              <a:rPr sz="2400" spc="-5" dirty="0">
                <a:latin typeface="Arial"/>
                <a:cs typeface="Arial"/>
              </a:rPr>
              <a:t>liên quan đến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YCPM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AutoNum type="romanUcPeriod"/>
              <a:tabLst>
                <a:tab pos="349885" algn="l"/>
              </a:tabLst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romanUcPeriod"/>
              <a:tabLst>
                <a:tab pos="433705" algn="l"/>
              </a:tabLst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469265" marR="7620" indent="-469265">
              <a:lnSpc>
                <a:spcPct val="100000"/>
              </a:lnSpc>
              <a:buClr>
                <a:srgbClr val="000000"/>
              </a:buClr>
              <a:buAutoNum type="romanUcPeriod"/>
              <a:tabLst>
                <a:tab pos="46926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Quy trình yêu cầu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mềm: mô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hình,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nhân, hỗ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trợ  và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quản lí,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buAutoNum type="romanUcPeriod"/>
              <a:tabLst>
                <a:tab pos="384810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dirty="0">
                <a:latin typeface="Arial"/>
                <a:cs typeface="Arial"/>
              </a:rPr>
              <a:t>một số tài </a:t>
            </a:r>
            <a:r>
              <a:rPr sz="2400" spc="-10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liên quan đến nội dung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IV. </a:t>
            </a:r>
            <a:r>
              <a:rPr dirty="0"/>
              <a:t>Quy trình yêu cầu </a:t>
            </a:r>
            <a:r>
              <a:rPr spc="-5" dirty="0"/>
              <a:t>phần </a:t>
            </a:r>
            <a:r>
              <a:rPr dirty="0"/>
              <a:t>mềm: mô </a:t>
            </a:r>
            <a:r>
              <a:rPr spc="-5" dirty="0"/>
              <a:t>hình, </a:t>
            </a:r>
            <a:r>
              <a:rPr dirty="0"/>
              <a:t>tác </a:t>
            </a:r>
            <a:r>
              <a:rPr spc="-5" dirty="0"/>
              <a:t>nhân, hỗ  </a:t>
            </a:r>
            <a:r>
              <a:rPr dirty="0"/>
              <a:t>trợ và </a:t>
            </a:r>
            <a:r>
              <a:rPr spc="-5" dirty="0"/>
              <a:t>quản </a:t>
            </a:r>
            <a:r>
              <a:rPr dirty="0"/>
              <a:t>lí, kết</a:t>
            </a:r>
            <a:r>
              <a:rPr spc="-50" dirty="0"/>
              <a:t> </a:t>
            </a:r>
            <a:r>
              <a:rPr spc="-5" dirty="0"/>
              <a:t>quả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0" y="1295400"/>
            <a:ext cx="23622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ts val="2020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2590800"/>
            <a:ext cx="2362200" cy="838200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96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5400" y="2590800"/>
            <a:ext cx="23622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ts val="2020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2514600"/>
            <a:ext cx="2362200" cy="838200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96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8800" y="2514600"/>
            <a:ext cx="23622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3715">
              <a:lnSpc>
                <a:spcPts val="2020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4419600"/>
            <a:ext cx="16764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2025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Verification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4419600"/>
            <a:ext cx="20574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0680">
              <a:lnSpc>
                <a:spcPts val="2025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Specification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14637" y="4414837"/>
            <a:ext cx="1838325" cy="847725"/>
            <a:chOff x="2814637" y="4414837"/>
            <a:chExt cx="1838325" cy="847725"/>
          </a:xfrm>
        </p:grpSpPr>
        <p:sp>
          <p:nvSpPr>
            <p:cNvPr id="11" name="object 11"/>
            <p:cNvSpPr/>
            <p:nvPr/>
          </p:nvSpPr>
          <p:spPr>
            <a:xfrm>
              <a:off x="2819400" y="44196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1828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828800" y="838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44196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838200"/>
                  </a:moveTo>
                  <a:lnTo>
                    <a:pt x="1828800" y="838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4162" y="4389501"/>
            <a:ext cx="181927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4419600"/>
            <a:ext cx="21336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ts val="2025"/>
              </a:lnSpc>
            </a:pPr>
            <a:r>
              <a:rPr sz="1800" b="1" spc="-5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Elicitation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600" y="2191003"/>
            <a:ext cx="4343400" cy="437515"/>
          </a:xfrm>
          <a:custGeom>
            <a:avLst/>
            <a:gdLst/>
            <a:ahLst/>
            <a:cxnLst/>
            <a:rect l="l" t="t" r="r" b="b"/>
            <a:pathLst>
              <a:path w="4343400" h="437514">
                <a:moveTo>
                  <a:pt x="4343400" y="323596"/>
                </a:moveTo>
                <a:lnTo>
                  <a:pt x="4238752" y="250317"/>
                </a:lnTo>
                <a:lnTo>
                  <a:pt x="4233151" y="288048"/>
                </a:lnTo>
                <a:lnTo>
                  <a:pt x="2288794" y="0"/>
                </a:lnTo>
                <a:lnTo>
                  <a:pt x="2286000" y="18796"/>
                </a:lnTo>
                <a:lnTo>
                  <a:pt x="2282825" y="0"/>
                </a:lnTo>
                <a:lnTo>
                  <a:pt x="109639" y="362242"/>
                </a:lnTo>
                <a:lnTo>
                  <a:pt x="103378" y="324612"/>
                </a:lnTo>
                <a:lnTo>
                  <a:pt x="0" y="399796"/>
                </a:lnTo>
                <a:lnTo>
                  <a:pt x="122174" y="437388"/>
                </a:lnTo>
                <a:lnTo>
                  <a:pt x="116433" y="402971"/>
                </a:lnTo>
                <a:lnTo>
                  <a:pt x="115912" y="399834"/>
                </a:lnTo>
                <a:lnTo>
                  <a:pt x="2286355" y="38061"/>
                </a:lnTo>
                <a:lnTo>
                  <a:pt x="4227576" y="325640"/>
                </a:lnTo>
                <a:lnTo>
                  <a:pt x="4221988" y="363347"/>
                </a:lnTo>
                <a:lnTo>
                  <a:pt x="4328655" y="328422"/>
                </a:lnTo>
                <a:lnTo>
                  <a:pt x="4343400" y="323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3486403"/>
            <a:ext cx="6934200" cy="959485"/>
          </a:xfrm>
          <a:custGeom>
            <a:avLst/>
            <a:gdLst/>
            <a:ahLst/>
            <a:cxnLst/>
            <a:rect l="l" t="t" r="r" b="b"/>
            <a:pathLst>
              <a:path w="6934200" h="959485">
                <a:moveTo>
                  <a:pt x="6934200" y="856996"/>
                </a:moveTo>
                <a:lnTo>
                  <a:pt x="6829425" y="783844"/>
                </a:lnTo>
                <a:lnTo>
                  <a:pt x="6823875" y="821588"/>
                </a:lnTo>
                <a:lnTo>
                  <a:pt x="1221994" y="0"/>
                </a:lnTo>
                <a:lnTo>
                  <a:pt x="1219187" y="18808"/>
                </a:lnTo>
                <a:lnTo>
                  <a:pt x="1218806" y="19278"/>
                </a:lnTo>
                <a:lnTo>
                  <a:pt x="1147953" y="381"/>
                </a:lnTo>
                <a:lnTo>
                  <a:pt x="1143000" y="18796"/>
                </a:lnTo>
                <a:lnTo>
                  <a:pt x="1131062" y="3937"/>
                </a:lnTo>
                <a:lnTo>
                  <a:pt x="77368" y="846874"/>
                </a:lnTo>
                <a:lnTo>
                  <a:pt x="53594" y="817118"/>
                </a:lnTo>
                <a:lnTo>
                  <a:pt x="0" y="933196"/>
                </a:lnTo>
                <a:lnTo>
                  <a:pt x="124968" y="906399"/>
                </a:lnTo>
                <a:lnTo>
                  <a:pt x="110744" y="888619"/>
                </a:lnTo>
                <a:lnTo>
                  <a:pt x="101180" y="876655"/>
                </a:lnTo>
                <a:lnTo>
                  <a:pt x="1147368" y="39712"/>
                </a:lnTo>
                <a:lnTo>
                  <a:pt x="1248537" y="66687"/>
                </a:lnTo>
                <a:lnTo>
                  <a:pt x="2261006" y="876655"/>
                </a:lnTo>
                <a:lnTo>
                  <a:pt x="2237232" y="906399"/>
                </a:lnTo>
                <a:lnTo>
                  <a:pt x="2362200" y="933196"/>
                </a:lnTo>
                <a:lnTo>
                  <a:pt x="2341613" y="888619"/>
                </a:lnTo>
                <a:lnTo>
                  <a:pt x="2308606" y="817118"/>
                </a:lnTo>
                <a:lnTo>
                  <a:pt x="2284819" y="846874"/>
                </a:lnTo>
                <a:lnTo>
                  <a:pt x="1340040" y="91084"/>
                </a:lnTo>
                <a:lnTo>
                  <a:pt x="4456582" y="922172"/>
                </a:lnTo>
                <a:lnTo>
                  <a:pt x="4446778" y="958977"/>
                </a:lnTo>
                <a:lnTo>
                  <a:pt x="4572000" y="933196"/>
                </a:lnTo>
                <a:lnTo>
                  <a:pt x="4565104" y="927100"/>
                </a:lnTo>
                <a:lnTo>
                  <a:pt x="4476242" y="848487"/>
                </a:lnTo>
                <a:lnTo>
                  <a:pt x="4466412" y="885355"/>
                </a:lnTo>
                <a:lnTo>
                  <a:pt x="1374444" y="60794"/>
                </a:lnTo>
                <a:lnTo>
                  <a:pt x="6818325" y="859320"/>
                </a:lnTo>
                <a:lnTo>
                  <a:pt x="6812788" y="897001"/>
                </a:lnTo>
                <a:lnTo>
                  <a:pt x="6918782" y="862076"/>
                </a:lnTo>
                <a:lnTo>
                  <a:pt x="6934200" y="856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253746"/>
            <a:ext cx="7343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IV.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Quy trình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mềm: mô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hình,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nhân, hỗ 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trợ 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quản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lí, kết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quả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1544" y="1426209"/>
            <a:ext cx="22917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843859"/>
            <a:ext cx="7844790" cy="224218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4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  <a:tab pos="2484755" algn="l"/>
                <a:tab pos="4765040" algn="l"/>
                <a:tab pos="5748655" algn="l"/>
                <a:tab pos="6580505" algn="l"/>
                <a:tab pos="7279005" algn="l"/>
              </a:tabLst>
            </a:pPr>
            <a:r>
              <a:rPr sz="2700" spc="-5" dirty="0">
                <a:latin typeface="Arial"/>
                <a:cs typeface="Arial"/>
              </a:rPr>
              <a:t>Requirement	Deve</a:t>
            </a:r>
            <a:r>
              <a:rPr sz="2700" spc="-20" dirty="0">
                <a:latin typeface="Arial"/>
                <a:cs typeface="Arial"/>
              </a:rPr>
              <a:t>l</a:t>
            </a:r>
            <a:r>
              <a:rPr sz="2700" spc="-5" dirty="0">
                <a:latin typeface="Arial"/>
                <a:cs typeface="Arial"/>
              </a:rPr>
              <a:t>opmen</a:t>
            </a:r>
            <a:r>
              <a:rPr sz="2700" spc="-10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:	</a:t>
            </a:r>
            <a:r>
              <a:rPr sz="2700" spc="-15" dirty="0">
                <a:latin typeface="Arial"/>
                <a:cs typeface="Arial"/>
              </a:rPr>
              <a:t>(</a:t>
            </a:r>
            <a:r>
              <a:rPr sz="2700" dirty="0">
                <a:latin typeface="Arial"/>
                <a:cs typeface="Arial"/>
              </a:rPr>
              <a:t>Phát	triển	các	</a:t>
            </a:r>
            <a:r>
              <a:rPr sz="2700" spc="-5" dirty="0">
                <a:latin typeface="Arial"/>
                <a:cs typeface="Arial"/>
              </a:rPr>
              <a:t>yêu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CC99"/>
              </a:buClr>
              <a:buFont typeface="Wingdings"/>
              <a:buChar char=""/>
            </a:pP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Phát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các yêu cầu (Requirement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Elicitation)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Phân </a:t>
            </a:r>
            <a:r>
              <a:rPr sz="2600" spc="-5" dirty="0">
                <a:latin typeface="Arial"/>
                <a:cs typeface="Arial"/>
              </a:rPr>
              <a:t>tích </a:t>
            </a:r>
            <a:r>
              <a:rPr sz="2600" dirty="0">
                <a:latin typeface="Arial"/>
                <a:cs typeface="Arial"/>
              </a:rPr>
              <a:t>các yêu cầu (Requirement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Analysis)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Đặc </a:t>
            </a:r>
            <a:r>
              <a:rPr sz="2600" spc="-5" dirty="0">
                <a:latin typeface="Arial"/>
                <a:cs typeface="Arial"/>
              </a:rPr>
              <a:t>tả </a:t>
            </a:r>
            <a:r>
              <a:rPr sz="2600" dirty="0">
                <a:latin typeface="Arial"/>
                <a:cs typeface="Arial"/>
              </a:rPr>
              <a:t>các yêu cầu (Requirement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Specification)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026791"/>
            <a:ext cx="738632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  <a:tab pos="1501140" algn="l"/>
                <a:tab pos="2444750" algn="l"/>
                <a:tab pos="3406775" algn="l"/>
                <a:tab pos="4388485" algn="l"/>
                <a:tab pos="5371465" algn="l"/>
              </a:tabLst>
            </a:pPr>
            <a:r>
              <a:rPr sz="2600" dirty="0">
                <a:latin typeface="Arial"/>
                <a:cs typeface="Arial"/>
              </a:rPr>
              <a:t>Kiểm	t</a:t>
            </a:r>
            <a:r>
              <a:rPr sz="2600" spc="-1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ử	các	y</a:t>
            </a:r>
            <a:r>
              <a:rPr sz="2600" spc="5" dirty="0">
                <a:latin typeface="Arial"/>
                <a:cs typeface="Arial"/>
              </a:rPr>
              <a:t>ê</a:t>
            </a:r>
            <a:r>
              <a:rPr sz="2600" dirty="0">
                <a:latin typeface="Arial"/>
                <a:cs typeface="Arial"/>
              </a:rPr>
              <a:t>u	c</a:t>
            </a:r>
            <a:r>
              <a:rPr sz="2600" spc="5" dirty="0">
                <a:latin typeface="Arial"/>
                <a:cs typeface="Arial"/>
              </a:rPr>
              <a:t>ầ</a:t>
            </a:r>
            <a:r>
              <a:rPr sz="2600" dirty="0">
                <a:latin typeface="Arial"/>
                <a:cs typeface="Arial"/>
              </a:rPr>
              <a:t>u	</a:t>
            </a:r>
            <a:r>
              <a:rPr sz="2600" spc="-20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Requirement  Verification)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253746"/>
            <a:ext cx="7343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IV.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Quy trình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mềm: mô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hình,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nhân, hỗ 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trợ 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quản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lí, kết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quả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14729"/>
            <a:ext cx="78384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Requirement Management: </a:t>
            </a:r>
            <a:r>
              <a:rPr sz="2700" dirty="0">
                <a:latin typeface="Arial"/>
                <a:cs typeface="Arial"/>
              </a:rPr>
              <a:t>Quản </a:t>
            </a:r>
            <a:r>
              <a:rPr sz="2700" spc="-5" dirty="0">
                <a:latin typeface="Arial"/>
                <a:cs typeface="Arial"/>
              </a:rPr>
              <a:t>lý </a:t>
            </a:r>
            <a:r>
              <a:rPr sz="2700" dirty="0">
                <a:latin typeface="Arial"/>
                <a:cs typeface="Arial"/>
              </a:rPr>
              <a:t>các yêu cầu 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thực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giao </a:t>
            </a:r>
            <a:r>
              <a:rPr sz="2700" dirty="0">
                <a:latin typeface="Arial"/>
                <a:cs typeface="Arial"/>
              </a:rPr>
              <a:t>tiếp và thoả thuận  với </a:t>
            </a:r>
            <a:r>
              <a:rPr sz="2700" spc="-5" dirty="0">
                <a:latin typeface="Arial"/>
                <a:cs typeface="Arial"/>
              </a:rPr>
              <a:t>NSD </a:t>
            </a:r>
            <a:r>
              <a:rPr sz="2700" dirty="0">
                <a:latin typeface="Arial"/>
                <a:cs typeface="Arial"/>
              </a:rPr>
              <a:t>về các yêu cầu của </a:t>
            </a:r>
            <a:r>
              <a:rPr sz="2700" spc="-5" dirty="0">
                <a:latin typeface="Arial"/>
                <a:cs typeface="Arial"/>
              </a:rPr>
              <a:t>phần mềm </a:t>
            </a:r>
            <a:r>
              <a:rPr sz="2700" dirty="0">
                <a:latin typeface="Arial"/>
                <a:cs typeface="Arial"/>
              </a:rPr>
              <a:t>cần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thực 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(CMU/SEI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1995)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5" y="3057270"/>
            <a:ext cx="13690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line)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506897"/>
            <a:ext cx="7257415" cy="21621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1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spc="-10" dirty="0">
                <a:latin typeface="Arial"/>
                <a:cs typeface="Arial"/>
              </a:rPr>
              <a:t>Xác </a:t>
            </a:r>
            <a:r>
              <a:rPr sz="2600" spc="-5" dirty="0">
                <a:latin typeface="Arial"/>
                <a:cs typeface="Arial"/>
              </a:rPr>
              <a:t>định giới hạn </a:t>
            </a:r>
            <a:r>
              <a:rPr sz="2600" dirty="0">
                <a:latin typeface="Arial"/>
                <a:cs typeface="Arial"/>
              </a:rPr>
              <a:t>của </a:t>
            </a:r>
            <a:r>
              <a:rPr sz="2600" spc="-5" dirty="0">
                <a:latin typeface="Arial"/>
                <a:cs typeface="Arial"/>
              </a:rPr>
              <a:t>phần </a:t>
            </a:r>
            <a:r>
              <a:rPr sz="2600" dirty="0">
                <a:latin typeface="Arial"/>
                <a:cs typeface="Arial"/>
              </a:rPr>
              <a:t>mềm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(Requirement</a:t>
            </a:r>
            <a:endParaRPr sz="2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12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Duyệt </a:t>
            </a:r>
            <a:r>
              <a:rPr sz="2600" spc="-5" dirty="0">
                <a:latin typeface="Arial"/>
                <a:cs typeface="Arial"/>
              </a:rPr>
              <a:t>lại </a:t>
            </a:r>
            <a:r>
              <a:rPr sz="2600" dirty="0">
                <a:latin typeface="Arial"/>
                <a:cs typeface="Arial"/>
              </a:rPr>
              <a:t>các </a:t>
            </a:r>
            <a:r>
              <a:rPr sz="2600" spc="-5" dirty="0">
                <a:latin typeface="Arial"/>
                <a:cs typeface="Arial"/>
              </a:rPr>
              <a:t>giới </a:t>
            </a:r>
            <a:r>
              <a:rPr sz="2600" dirty="0">
                <a:latin typeface="Arial"/>
                <a:cs typeface="Arial"/>
              </a:rPr>
              <a:t>hạn của phần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mềm</a:t>
            </a:r>
            <a:endParaRPr sz="2600">
              <a:latin typeface="Arial"/>
              <a:cs typeface="Arial"/>
            </a:endParaRPr>
          </a:p>
          <a:p>
            <a:pPr marL="299085" marR="202565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Quản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các thay </a:t>
            </a:r>
            <a:r>
              <a:rPr sz="2600" spc="-5" dirty="0">
                <a:latin typeface="Arial"/>
                <a:cs typeface="Arial"/>
              </a:rPr>
              <a:t>đổi trong </a:t>
            </a:r>
            <a:r>
              <a:rPr sz="2600" dirty="0">
                <a:latin typeface="Arial"/>
                <a:cs typeface="Arial"/>
              </a:rPr>
              <a:t>yêu cầu </a:t>
            </a:r>
            <a:r>
              <a:rPr sz="2600" spc="-5" dirty="0">
                <a:latin typeface="Arial"/>
                <a:cs typeface="Arial"/>
              </a:rPr>
              <a:t>phần </a:t>
            </a:r>
            <a:r>
              <a:rPr sz="2600" dirty="0">
                <a:latin typeface="Arial"/>
                <a:cs typeface="Arial"/>
              </a:rPr>
              <a:t>mềm  (Requirement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Changes</a:t>
            </a:r>
            <a:r>
              <a:rPr sz="2200" spc="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637" y="1214437"/>
            <a:ext cx="2143125" cy="1381125"/>
            <a:chOff x="3576637" y="1214437"/>
            <a:chExt cx="2143125" cy="1381125"/>
          </a:xfrm>
        </p:grpSpPr>
        <p:sp>
          <p:nvSpPr>
            <p:cNvPr id="3" name="object 3"/>
            <p:cNvSpPr/>
            <p:nvPr/>
          </p:nvSpPr>
          <p:spPr>
            <a:xfrm>
              <a:off x="3581400" y="1219200"/>
              <a:ext cx="2133600" cy="1371600"/>
            </a:xfrm>
            <a:custGeom>
              <a:avLst/>
              <a:gdLst/>
              <a:ahLst/>
              <a:cxnLst/>
              <a:rect l="l" t="t" r="r" b="b"/>
              <a:pathLst>
                <a:path w="2133600" h="1371600">
                  <a:moveTo>
                    <a:pt x="1731899" y="0"/>
                  </a:moveTo>
                  <a:lnTo>
                    <a:pt x="401700" y="0"/>
                  </a:lnTo>
                  <a:lnTo>
                    <a:pt x="0" y="401700"/>
                  </a:lnTo>
                  <a:lnTo>
                    <a:pt x="0" y="969899"/>
                  </a:lnTo>
                  <a:lnTo>
                    <a:pt x="401700" y="1371600"/>
                  </a:lnTo>
                  <a:lnTo>
                    <a:pt x="1731899" y="1371600"/>
                  </a:lnTo>
                  <a:lnTo>
                    <a:pt x="2133600" y="969899"/>
                  </a:lnTo>
                  <a:lnTo>
                    <a:pt x="2133600" y="401700"/>
                  </a:lnTo>
                  <a:lnTo>
                    <a:pt x="1731899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0" y="1219200"/>
              <a:ext cx="2133600" cy="1371600"/>
            </a:xfrm>
            <a:custGeom>
              <a:avLst/>
              <a:gdLst/>
              <a:ahLst/>
              <a:cxnLst/>
              <a:rect l="l" t="t" r="r" b="b"/>
              <a:pathLst>
                <a:path w="2133600" h="1371600">
                  <a:moveTo>
                    <a:pt x="0" y="401700"/>
                  </a:moveTo>
                  <a:lnTo>
                    <a:pt x="401700" y="0"/>
                  </a:lnTo>
                  <a:lnTo>
                    <a:pt x="1731899" y="0"/>
                  </a:lnTo>
                  <a:lnTo>
                    <a:pt x="2133600" y="401700"/>
                  </a:lnTo>
                  <a:lnTo>
                    <a:pt x="2133600" y="969899"/>
                  </a:lnTo>
                  <a:lnTo>
                    <a:pt x="1731899" y="1371600"/>
                  </a:lnTo>
                  <a:lnTo>
                    <a:pt x="401700" y="1371600"/>
                  </a:lnTo>
                  <a:lnTo>
                    <a:pt x="0" y="969899"/>
                  </a:lnTo>
                  <a:lnTo>
                    <a:pt x="0" y="401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68395" y="1304899"/>
            <a:ext cx="196278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20100"/>
              </a:lnSpc>
              <a:spcBef>
                <a:spcPts val="95"/>
              </a:spcBef>
            </a:pPr>
            <a:r>
              <a:rPr sz="2000" spc="-5" dirty="0">
                <a:solidFill>
                  <a:srgbClr val="000000"/>
                </a:solidFill>
              </a:rPr>
              <a:t>Analyze  </a:t>
            </a:r>
            <a:r>
              <a:rPr sz="2000" dirty="0">
                <a:solidFill>
                  <a:srgbClr val="000000"/>
                </a:solidFill>
              </a:rPr>
              <a:t>Document  </a:t>
            </a:r>
            <a:r>
              <a:rPr sz="2000" spc="-15" dirty="0">
                <a:solidFill>
                  <a:srgbClr val="000000"/>
                </a:solidFill>
              </a:rPr>
              <a:t>Review,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Negotiate</a:t>
            </a:r>
            <a:endParaRPr sz="2000"/>
          </a:p>
        </p:txBody>
      </p:sp>
      <p:grpSp>
        <p:nvGrpSpPr>
          <p:cNvPr id="6" name="object 6"/>
          <p:cNvGrpSpPr/>
          <p:nvPr/>
        </p:nvGrpSpPr>
        <p:grpSpPr>
          <a:xfrm>
            <a:off x="3652837" y="4719637"/>
            <a:ext cx="2143125" cy="1152525"/>
            <a:chOff x="3652837" y="4719637"/>
            <a:chExt cx="2143125" cy="1152525"/>
          </a:xfrm>
        </p:grpSpPr>
        <p:sp>
          <p:nvSpPr>
            <p:cNvPr id="7" name="object 7"/>
            <p:cNvSpPr/>
            <p:nvPr/>
          </p:nvSpPr>
          <p:spPr>
            <a:xfrm>
              <a:off x="3657600" y="4724400"/>
              <a:ext cx="2133600" cy="1143000"/>
            </a:xfrm>
            <a:custGeom>
              <a:avLst/>
              <a:gdLst/>
              <a:ahLst/>
              <a:cxnLst/>
              <a:rect l="l" t="t" r="r" b="b"/>
              <a:pathLst>
                <a:path w="2133600" h="1143000">
                  <a:moveTo>
                    <a:pt x="1798827" y="0"/>
                  </a:moveTo>
                  <a:lnTo>
                    <a:pt x="334772" y="0"/>
                  </a:lnTo>
                  <a:lnTo>
                    <a:pt x="0" y="334772"/>
                  </a:lnTo>
                  <a:lnTo>
                    <a:pt x="0" y="808228"/>
                  </a:lnTo>
                  <a:lnTo>
                    <a:pt x="334772" y="1143000"/>
                  </a:lnTo>
                  <a:lnTo>
                    <a:pt x="1798827" y="1143000"/>
                  </a:lnTo>
                  <a:lnTo>
                    <a:pt x="2133600" y="808228"/>
                  </a:lnTo>
                  <a:lnTo>
                    <a:pt x="2133600" y="334772"/>
                  </a:lnTo>
                  <a:lnTo>
                    <a:pt x="1798827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0" y="4724400"/>
              <a:ext cx="2133600" cy="1143000"/>
            </a:xfrm>
            <a:custGeom>
              <a:avLst/>
              <a:gdLst/>
              <a:ahLst/>
              <a:cxnLst/>
              <a:rect l="l" t="t" r="r" b="b"/>
              <a:pathLst>
                <a:path w="2133600" h="1143000">
                  <a:moveTo>
                    <a:pt x="0" y="334772"/>
                  </a:moveTo>
                  <a:lnTo>
                    <a:pt x="334772" y="0"/>
                  </a:lnTo>
                  <a:lnTo>
                    <a:pt x="1798827" y="0"/>
                  </a:lnTo>
                  <a:lnTo>
                    <a:pt x="2133600" y="334772"/>
                  </a:lnTo>
                  <a:lnTo>
                    <a:pt x="2133600" y="808228"/>
                  </a:lnTo>
                  <a:lnTo>
                    <a:pt x="1798827" y="1143000"/>
                  </a:lnTo>
                  <a:lnTo>
                    <a:pt x="334772" y="1143000"/>
                  </a:lnTo>
                  <a:lnTo>
                    <a:pt x="0" y="808228"/>
                  </a:lnTo>
                  <a:lnTo>
                    <a:pt x="0" y="3347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56101" y="4879379"/>
            <a:ext cx="173736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Times New Roman"/>
                <a:cs typeface="Times New Roman"/>
              </a:rPr>
              <a:t>Requirement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Change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3837" y="3043237"/>
          <a:ext cx="64008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3810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692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Base Line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6CD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90525">
                        <a:lnSpc>
                          <a:spcPts val="1535"/>
                        </a:lnSpc>
                        <a:spcBef>
                          <a:spcPts val="760"/>
                        </a:spcBef>
                      </a:pPr>
                      <a:r>
                        <a:rPr sz="1800" b="1" i="1" spc="-5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6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6CDCC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21893" y="3981069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8954" y="4589141"/>
            <a:ext cx="1016000" cy="684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Marketing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800" b="1" i="1" spc="-5" dirty="0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2461" y="5517591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990" y="1836165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R</a:t>
            </a:r>
            <a:r>
              <a:rPr sz="1800" b="1" i="1" spc="5" dirty="0">
                <a:latin typeface="Times New Roman"/>
                <a:cs typeface="Times New Roman"/>
              </a:rPr>
              <a:t>e</a:t>
            </a:r>
            <a:r>
              <a:rPr sz="1800" b="1" i="1" spc="-5" dirty="0">
                <a:latin typeface="Times New Roman"/>
                <a:cs typeface="Times New Roman"/>
              </a:rPr>
              <a:t>quire</a:t>
            </a:r>
            <a:r>
              <a:rPr sz="1800" b="1" i="1" dirty="0">
                <a:latin typeface="Times New Roman"/>
                <a:cs typeface="Times New Roman"/>
              </a:rPr>
              <a:t>m</a:t>
            </a:r>
            <a:r>
              <a:rPr sz="1800" b="1" i="1" spc="-5" dirty="0">
                <a:latin typeface="Times New Roman"/>
                <a:cs typeface="Times New Roman"/>
              </a:rPr>
              <a:t>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370" y="2380615"/>
            <a:ext cx="126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De</a:t>
            </a:r>
            <a:r>
              <a:rPr sz="1800" b="1" i="1" dirty="0">
                <a:latin typeface="Times New Roman"/>
                <a:cs typeface="Times New Roman"/>
              </a:rPr>
              <a:t>ve</a:t>
            </a:r>
            <a:r>
              <a:rPr sz="1800" b="1" i="1" spc="5" dirty="0">
                <a:latin typeface="Times New Roman"/>
                <a:cs typeface="Times New Roman"/>
              </a:rPr>
              <a:t>l</a:t>
            </a:r>
            <a:r>
              <a:rPr sz="1800" b="1" i="1" dirty="0">
                <a:latin typeface="Times New Roman"/>
                <a:cs typeface="Times New Roman"/>
              </a:rPr>
              <a:t>op</a:t>
            </a:r>
            <a:r>
              <a:rPr sz="1800" b="1" i="1" spc="5" dirty="0">
                <a:latin typeface="Times New Roman"/>
                <a:cs typeface="Times New Roman"/>
              </a:rPr>
              <a:t>m</a:t>
            </a:r>
            <a:r>
              <a:rPr sz="1800" b="1" i="1" spc="-5" dirty="0">
                <a:latin typeface="Times New Roman"/>
                <a:cs typeface="Times New Roman"/>
              </a:rPr>
              <a:t>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890" y="4665341"/>
            <a:ext cx="1016000" cy="684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Marketing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800" b="1" i="1" spc="-5" dirty="0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398" y="5593791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5600" y="335280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26842" y="147320"/>
            <a:ext cx="328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Marketing Customer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14850" y="533399"/>
            <a:ext cx="190500" cy="2514600"/>
          </a:xfrm>
          <a:custGeom>
            <a:avLst/>
            <a:gdLst/>
            <a:ahLst/>
            <a:cxnLst/>
            <a:rect l="l" t="t" r="r" b="b"/>
            <a:pathLst>
              <a:path w="190500" h="2514600">
                <a:moveTo>
                  <a:pt x="114300" y="571500"/>
                </a:moveTo>
                <a:lnTo>
                  <a:pt x="76200" y="5715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571500"/>
                </a:lnTo>
                <a:lnTo>
                  <a:pt x="0" y="571500"/>
                </a:lnTo>
                <a:lnTo>
                  <a:pt x="57150" y="685800"/>
                </a:lnTo>
                <a:lnTo>
                  <a:pt x="104775" y="590550"/>
                </a:lnTo>
                <a:lnTo>
                  <a:pt x="114300" y="571500"/>
                </a:lnTo>
                <a:close/>
              </a:path>
              <a:path w="190500" h="2514600">
                <a:moveTo>
                  <a:pt x="190500" y="2400300"/>
                </a:moveTo>
                <a:lnTo>
                  <a:pt x="152400" y="2400300"/>
                </a:lnTo>
                <a:lnTo>
                  <a:pt x="152400" y="2057400"/>
                </a:lnTo>
                <a:lnTo>
                  <a:pt x="114300" y="2057400"/>
                </a:lnTo>
                <a:lnTo>
                  <a:pt x="114300" y="2400300"/>
                </a:lnTo>
                <a:lnTo>
                  <a:pt x="76200" y="2400300"/>
                </a:lnTo>
                <a:lnTo>
                  <a:pt x="133350" y="2514600"/>
                </a:lnTo>
                <a:lnTo>
                  <a:pt x="180975" y="2419350"/>
                </a:lnTo>
                <a:lnTo>
                  <a:pt x="190500" y="2400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4600" y="3657600"/>
            <a:ext cx="4648200" cy="1657350"/>
          </a:xfrm>
          <a:custGeom>
            <a:avLst/>
            <a:gdLst/>
            <a:ahLst/>
            <a:cxnLst/>
            <a:rect l="l" t="t" r="r" b="b"/>
            <a:pathLst>
              <a:path w="4648200" h="1657350">
                <a:moveTo>
                  <a:pt x="1143000" y="1600200"/>
                </a:moveTo>
                <a:lnTo>
                  <a:pt x="1104900" y="1581150"/>
                </a:lnTo>
                <a:lnTo>
                  <a:pt x="1028700" y="1543050"/>
                </a:lnTo>
                <a:lnTo>
                  <a:pt x="1028700" y="1581150"/>
                </a:lnTo>
                <a:lnTo>
                  <a:pt x="0" y="1581150"/>
                </a:lnTo>
                <a:lnTo>
                  <a:pt x="0" y="1619250"/>
                </a:lnTo>
                <a:lnTo>
                  <a:pt x="1028700" y="1619250"/>
                </a:lnTo>
                <a:lnTo>
                  <a:pt x="1028700" y="1657350"/>
                </a:lnTo>
                <a:lnTo>
                  <a:pt x="1104900" y="1619250"/>
                </a:lnTo>
                <a:lnTo>
                  <a:pt x="1143000" y="1600200"/>
                </a:lnTo>
                <a:close/>
              </a:path>
              <a:path w="4648200" h="1657350">
                <a:moveTo>
                  <a:pt x="1885950" y="952500"/>
                </a:moveTo>
                <a:lnTo>
                  <a:pt x="1847850" y="952500"/>
                </a:lnTo>
                <a:lnTo>
                  <a:pt x="1847850" y="0"/>
                </a:lnTo>
                <a:lnTo>
                  <a:pt x="1809750" y="0"/>
                </a:lnTo>
                <a:lnTo>
                  <a:pt x="1809750" y="952500"/>
                </a:lnTo>
                <a:lnTo>
                  <a:pt x="1771650" y="952500"/>
                </a:lnTo>
                <a:lnTo>
                  <a:pt x="1828800" y="1066800"/>
                </a:lnTo>
                <a:lnTo>
                  <a:pt x="1876425" y="971550"/>
                </a:lnTo>
                <a:lnTo>
                  <a:pt x="1885950" y="952500"/>
                </a:lnTo>
                <a:close/>
              </a:path>
              <a:path w="4648200" h="1657350">
                <a:moveTo>
                  <a:pt x="2495550" y="114300"/>
                </a:moveTo>
                <a:lnTo>
                  <a:pt x="2486025" y="95250"/>
                </a:lnTo>
                <a:lnTo>
                  <a:pt x="2438400" y="0"/>
                </a:lnTo>
                <a:lnTo>
                  <a:pt x="2381250" y="114300"/>
                </a:lnTo>
                <a:lnTo>
                  <a:pt x="2419350" y="114300"/>
                </a:lnTo>
                <a:lnTo>
                  <a:pt x="2419350" y="1066800"/>
                </a:lnTo>
                <a:lnTo>
                  <a:pt x="2457450" y="1066800"/>
                </a:lnTo>
                <a:lnTo>
                  <a:pt x="2457450" y="114300"/>
                </a:lnTo>
                <a:lnTo>
                  <a:pt x="2495550" y="114300"/>
                </a:lnTo>
                <a:close/>
              </a:path>
              <a:path w="4648200" h="1657350">
                <a:moveTo>
                  <a:pt x="4648200" y="1581150"/>
                </a:moveTo>
                <a:lnTo>
                  <a:pt x="3390900" y="1581150"/>
                </a:lnTo>
                <a:lnTo>
                  <a:pt x="3390900" y="1543050"/>
                </a:lnTo>
                <a:lnTo>
                  <a:pt x="3276600" y="1600200"/>
                </a:lnTo>
                <a:lnTo>
                  <a:pt x="3390900" y="1657350"/>
                </a:lnTo>
                <a:lnTo>
                  <a:pt x="3390900" y="1619250"/>
                </a:lnTo>
                <a:lnTo>
                  <a:pt x="4648200" y="1619250"/>
                </a:lnTo>
                <a:lnTo>
                  <a:pt x="4648200" y="1581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01844" y="708101"/>
            <a:ext cx="1304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0" dirty="0">
                <a:latin typeface="Times New Roman"/>
                <a:cs typeface="Times New Roman"/>
              </a:rPr>
              <a:t>qu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eme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2252852" y="416090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Req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em</a:t>
            </a:r>
            <a:r>
              <a:rPr sz="1800" b="1" spc="-5" dirty="0">
                <a:latin typeface="Times New Roman"/>
                <a:cs typeface="Times New Roman"/>
              </a:rPr>
              <a:t>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33650" y="4704969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changes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0232" y="3932301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6703" y="4476369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changes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22528"/>
            <a:ext cx="730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V. Giới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thiệu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số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tài liệu liên quan đến nội dung</a:t>
            </a:r>
            <a:r>
              <a:rPr sz="24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240281"/>
            <a:ext cx="7781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885" marR="5080" indent="-591820">
              <a:lnSpc>
                <a:spcPct val="100000"/>
              </a:lnSpc>
              <a:spcBef>
                <a:spcPts val="95"/>
              </a:spcBef>
              <a:tabLst>
                <a:tab pos="603885" algn="l"/>
                <a:tab pos="2795270" algn="l"/>
              </a:tabLst>
            </a:pP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1.	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Hoffer J. A. Modern System Analysis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Design.  Third</a:t>
            </a:r>
            <a:r>
              <a:rPr sz="28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Edition.	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Addison-Wesley,</a:t>
            </a:r>
            <a:r>
              <a:rPr sz="2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2004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179142"/>
            <a:ext cx="806069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885" marR="483234" indent="-59182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603885" algn="l"/>
                <a:tab pos="60452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Sommerville, I.: Software </a:t>
            </a:r>
            <a:r>
              <a:rPr sz="2800" dirty="0">
                <a:latin typeface="Times New Roman"/>
                <a:cs typeface="Times New Roman"/>
              </a:rPr>
              <a:t>Engineering, </a:t>
            </a:r>
            <a:r>
              <a:rPr sz="2800" spc="-5" dirty="0">
                <a:latin typeface="Times New Roman"/>
                <a:cs typeface="Times New Roman"/>
              </a:rPr>
              <a:t>7th ed.  Reading, Massachusetts: </a:t>
            </a:r>
            <a:r>
              <a:rPr sz="2800" dirty="0">
                <a:latin typeface="Times New Roman"/>
                <a:cs typeface="Times New Roman"/>
              </a:rPr>
              <a:t>Addison-Wesley,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2005.</a:t>
            </a:r>
            <a:endParaRPr sz="2800">
              <a:latin typeface="Times New Roman"/>
              <a:cs typeface="Times New Roman"/>
            </a:endParaRPr>
          </a:p>
          <a:p>
            <a:pPr marL="603885" marR="5080" indent="-591820">
              <a:lnSpc>
                <a:spcPct val="100400"/>
              </a:lnSpc>
              <a:spcBef>
                <a:spcPts val="660"/>
              </a:spcBef>
              <a:buAutoNum type="arabicPeriod" startAt="2"/>
              <a:tabLst>
                <a:tab pos="603885" algn="l"/>
                <a:tab pos="604520" algn="l"/>
              </a:tabLst>
            </a:pPr>
            <a:r>
              <a:rPr sz="2800" spc="-5" dirty="0">
                <a:latin typeface="Times New Roman"/>
                <a:cs typeface="Times New Roman"/>
              </a:rPr>
              <a:t>Guide to the Software Engineering Body of  Knowledge </a:t>
            </a:r>
            <a:r>
              <a:rPr sz="2800" dirty="0">
                <a:latin typeface="Times New Roman"/>
                <a:cs typeface="Times New Roman"/>
              </a:rPr>
              <a:t>2004 </a:t>
            </a:r>
            <a:r>
              <a:rPr sz="2800" spc="-5" dirty="0">
                <a:latin typeface="Times New Roman"/>
                <a:cs typeface="Times New Roman"/>
              </a:rPr>
              <a:t>Version. SWEBOK. IEEE</a:t>
            </a:r>
            <a:r>
              <a:rPr sz="2800" dirty="0">
                <a:latin typeface="Times New Roman"/>
                <a:cs typeface="Times New Roman"/>
              </a:rPr>
              <a:t> project.</a:t>
            </a:r>
            <a:endParaRPr sz="2800">
              <a:latin typeface="Times New Roman"/>
              <a:cs typeface="Times New Roman"/>
            </a:endParaRPr>
          </a:p>
          <a:p>
            <a:pPr marL="603885" indent="-591820">
              <a:lnSpc>
                <a:spcPct val="100000"/>
              </a:lnSpc>
              <a:spcBef>
                <a:spcPts val="660"/>
              </a:spcBef>
              <a:buAutoNum type="arabicPeriod" startAt="2"/>
              <a:tabLst>
                <a:tab pos="603885" algn="l"/>
                <a:tab pos="60452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Địa </a:t>
            </a:r>
            <a:r>
              <a:rPr sz="2800" spc="-5" dirty="0">
                <a:latin typeface="Times New Roman"/>
                <a:cs typeface="Times New Roman"/>
              </a:rPr>
              <a:t>chỉ trang Web: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  <a:hlinkClick r:id="rId2"/>
              </a:rPr>
              <a:t>http://www.segvn.org/forum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135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342900" indent="-330835" algn="just">
              <a:lnSpc>
                <a:spcPct val="100000"/>
              </a:lnSpc>
              <a:spcBef>
                <a:spcPts val="1920"/>
              </a:spcBef>
              <a:buAutoNum type="arabicParenR" startAt="5"/>
              <a:tabLst>
                <a:tab pos="34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Kiểm </a:t>
            </a:r>
            <a:r>
              <a:rPr sz="2400" dirty="0">
                <a:latin typeface="Times New Roman"/>
                <a:cs typeface="Times New Roman"/>
              </a:rPr>
              <a:t>thử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8419" algn="just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Software Testing </a:t>
            </a:r>
            <a:r>
              <a:rPr sz="2400" spc="-5" dirty="0">
                <a:latin typeface="Times New Roman"/>
                <a:cs typeface="Times New Roman"/>
              </a:rPr>
              <a:t>consists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dynamic verification </a:t>
            </a:r>
            <a:r>
              <a:rPr sz="2400" dirty="0">
                <a:latin typeface="Times New Roman"/>
                <a:cs typeface="Times New Roman"/>
              </a:rPr>
              <a:t>of the  </a:t>
            </a:r>
            <a:r>
              <a:rPr sz="2400" spc="-5" dirty="0">
                <a:latin typeface="Times New Roman"/>
                <a:cs typeface="Times New Roman"/>
              </a:rPr>
              <a:t>behavior </a:t>
            </a:r>
            <a:r>
              <a:rPr sz="2400" dirty="0">
                <a:latin typeface="Times New Roman"/>
                <a:cs typeface="Times New Roman"/>
              </a:rPr>
              <a:t>of a program on a </a:t>
            </a:r>
            <a:r>
              <a:rPr sz="2400" spc="-5" dirty="0">
                <a:latin typeface="Times New Roman"/>
                <a:cs typeface="Times New Roman"/>
              </a:rPr>
              <a:t>finite 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test cases, suitably  selected from </a:t>
            </a:r>
            <a:r>
              <a:rPr sz="2400" dirty="0">
                <a:latin typeface="Times New Roman"/>
                <a:cs typeface="Times New Roman"/>
              </a:rPr>
              <a:t>the usually </a:t>
            </a:r>
            <a:r>
              <a:rPr sz="2400" spc="-5" dirty="0">
                <a:latin typeface="Times New Roman"/>
                <a:cs typeface="Times New Roman"/>
              </a:rPr>
              <a:t>infinite executions domain, against  </a:t>
            </a:r>
            <a:r>
              <a:rPr sz="2400" dirty="0">
                <a:latin typeface="Times New Roman"/>
                <a:cs typeface="Times New Roman"/>
              </a:rPr>
              <a:t>the expected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behavior.</a:t>
            </a:r>
            <a:endParaRPr sz="2400">
              <a:latin typeface="Times New Roman"/>
              <a:cs typeface="Times New Roman"/>
            </a:endParaRPr>
          </a:p>
          <a:p>
            <a:pPr marL="342900" indent="-330835" algn="just">
              <a:lnSpc>
                <a:spcPct val="100000"/>
              </a:lnSpc>
              <a:spcBef>
                <a:spcPts val="5"/>
              </a:spcBef>
              <a:buAutoNum type="arabicParenR" startAt="6"/>
              <a:tabLst>
                <a:tab pos="343535" algn="l"/>
              </a:tabLst>
            </a:pPr>
            <a:r>
              <a:rPr sz="2400" dirty="0">
                <a:latin typeface="Times New Roman"/>
                <a:cs typeface="Times New Roman"/>
              </a:rPr>
              <a:t>Bảo trì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maintenance)</a:t>
            </a:r>
            <a:endParaRPr sz="2400">
              <a:latin typeface="Times New Roman"/>
              <a:cs typeface="Times New Roman"/>
            </a:endParaRPr>
          </a:p>
          <a:p>
            <a:pPr marL="527685" marR="5080" indent="1778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maintenance </a:t>
            </a:r>
            <a:r>
              <a:rPr sz="2400" dirty="0">
                <a:latin typeface="Times New Roman"/>
                <a:cs typeface="Times New Roman"/>
              </a:rPr>
              <a:t>phase </a:t>
            </a:r>
            <a:r>
              <a:rPr sz="2400" spc="-5" dirty="0">
                <a:latin typeface="Times New Roman"/>
                <a:cs typeface="Times New Roman"/>
              </a:rPr>
              <a:t>of the lifecycle commences upon  delivery but maintenance activities occur much earlier. </a:t>
            </a: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1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operation, anomalies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uncovered, operating environments  </a:t>
            </a:r>
            <a:r>
              <a:rPr sz="2400" dirty="0">
                <a:latin typeface="Times New Roman"/>
                <a:cs typeface="Times New Roman"/>
              </a:rPr>
              <a:t>change, and </a:t>
            </a:r>
            <a:r>
              <a:rPr sz="2400" spc="-5" dirty="0">
                <a:latin typeface="Times New Roman"/>
                <a:cs typeface="Times New Roman"/>
              </a:rPr>
              <a:t>new user requirements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surface.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262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7) </a:t>
            </a:r>
            <a:r>
              <a:rPr sz="2400" spc="-5" dirty="0">
                <a:latin typeface="Times New Roman"/>
                <a:cs typeface="Times New Roman"/>
              </a:rPr>
              <a:t>Quản lý </a:t>
            </a:r>
            <a:r>
              <a:rPr sz="2400" dirty="0">
                <a:latin typeface="Times New Roman"/>
                <a:cs typeface="Times New Roman"/>
              </a:rPr>
              <a:t>cấu </a:t>
            </a:r>
            <a:r>
              <a:rPr sz="2400" spc="-5" dirty="0">
                <a:latin typeface="Times New Roman"/>
                <a:cs typeface="Times New Roman"/>
              </a:rPr>
              <a:t>hình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</a:t>
            </a:r>
            <a:r>
              <a:rPr sz="2400" spc="-5" dirty="0">
                <a:latin typeface="Times New Roman"/>
                <a:cs typeface="Times New Roman"/>
              </a:rPr>
              <a:t>configuration  management)</a:t>
            </a:r>
            <a:endParaRPr sz="2400">
              <a:latin typeface="Times New Roman"/>
              <a:cs typeface="Times New Roman"/>
            </a:endParaRPr>
          </a:p>
          <a:p>
            <a:pPr marL="527685" marR="5080" indent="1778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Software Configuration Management (SCM)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discipline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identifying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configuration </a:t>
            </a:r>
            <a:r>
              <a:rPr sz="2400" dirty="0">
                <a:latin typeface="Times New Roman"/>
                <a:cs typeface="Times New Roman"/>
              </a:rPr>
              <a:t>of software at </a:t>
            </a:r>
            <a:r>
              <a:rPr sz="2400" spc="-5" dirty="0">
                <a:latin typeface="Times New Roman"/>
                <a:cs typeface="Times New Roman"/>
              </a:rPr>
              <a:t>distinct points </a:t>
            </a:r>
            <a:r>
              <a:rPr sz="2400" spc="-10" dirty="0">
                <a:latin typeface="Times New Roman"/>
                <a:cs typeface="Times New Roman"/>
              </a:rPr>
              <a:t>in  time </a:t>
            </a:r>
            <a:r>
              <a:rPr sz="2400" dirty="0">
                <a:latin typeface="Times New Roman"/>
                <a:cs typeface="Times New Roman"/>
              </a:rPr>
              <a:t>for the purpose of </a:t>
            </a:r>
            <a:r>
              <a:rPr sz="2400" spc="-5" dirty="0">
                <a:latin typeface="Times New Roman"/>
                <a:cs typeface="Times New Roman"/>
              </a:rPr>
              <a:t>systematically controlling </a:t>
            </a:r>
            <a:r>
              <a:rPr sz="2400" dirty="0">
                <a:latin typeface="Times New Roman"/>
                <a:cs typeface="Times New Roman"/>
              </a:rPr>
              <a:t>changes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configuration </a:t>
            </a:r>
            <a:r>
              <a:rPr sz="2400" dirty="0">
                <a:latin typeface="Times New Roman"/>
                <a:cs typeface="Times New Roman"/>
              </a:rPr>
              <a:t>and of </a:t>
            </a:r>
            <a:r>
              <a:rPr sz="2400" spc="-5" dirty="0">
                <a:latin typeface="Times New Roman"/>
                <a:cs typeface="Times New Roman"/>
              </a:rPr>
              <a:t>maintaining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integrity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traceability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configuration </a:t>
            </a:r>
            <a:r>
              <a:rPr sz="2400" dirty="0">
                <a:latin typeface="Times New Roman"/>
                <a:cs typeface="Times New Roman"/>
              </a:rPr>
              <a:t>throughout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life  </a:t>
            </a:r>
            <a:r>
              <a:rPr sz="2400" dirty="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i="1" dirty="0">
                <a:latin typeface="Times New Roman"/>
                <a:cs typeface="Times New Roman"/>
              </a:rPr>
              <a:t>Management of the </a:t>
            </a:r>
            <a:r>
              <a:rPr sz="2400" i="1" spc="-10" dirty="0">
                <a:latin typeface="Times New Roman"/>
                <a:cs typeface="Times New Roman"/>
              </a:rPr>
              <a:t>SCM </a:t>
            </a:r>
            <a:r>
              <a:rPr sz="2400" i="1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. It </a:t>
            </a:r>
            <a:r>
              <a:rPr sz="2400" spc="-5" dirty="0">
                <a:latin typeface="Times New Roman"/>
                <a:cs typeface="Times New Roman"/>
              </a:rPr>
              <a:t>covers the topics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 organizational context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SCM, constraints and </a:t>
            </a:r>
            <a:r>
              <a:rPr sz="2400" dirty="0">
                <a:latin typeface="Times New Roman"/>
                <a:cs typeface="Times New Roman"/>
              </a:rPr>
              <a:t>guidance for  </a:t>
            </a:r>
            <a:r>
              <a:rPr sz="2400" spc="-5" dirty="0">
                <a:latin typeface="Times New Roman"/>
                <a:cs typeface="Times New Roman"/>
              </a:rPr>
              <a:t>SCM, planning for SCM, the SCM </a:t>
            </a:r>
            <a:r>
              <a:rPr sz="2400" dirty="0">
                <a:latin typeface="Times New Roman"/>
                <a:cs typeface="Times New Roman"/>
              </a:rPr>
              <a:t>plan </a:t>
            </a:r>
            <a:r>
              <a:rPr sz="2400" spc="-5" dirty="0">
                <a:latin typeface="Times New Roman"/>
                <a:cs typeface="Times New Roman"/>
              </a:rPr>
              <a:t>itself, and surveillance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SCM.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79501"/>
            <a:ext cx="8302625" cy="553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7) </a:t>
            </a:r>
            <a:r>
              <a:rPr sz="2400" spc="-5" dirty="0">
                <a:latin typeface="Times New Roman"/>
                <a:cs typeface="Times New Roman"/>
              </a:rPr>
              <a:t>Quản lý </a:t>
            </a:r>
            <a:r>
              <a:rPr sz="2400" dirty="0">
                <a:latin typeface="Times New Roman"/>
                <a:cs typeface="Times New Roman"/>
              </a:rPr>
              <a:t>cấu </a:t>
            </a:r>
            <a:r>
              <a:rPr sz="2400" spc="-5" dirty="0">
                <a:latin typeface="Times New Roman"/>
                <a:cs typeface="Times New Roman"/>
              </a:rPr>
              <a:t>hình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(Software </a:t>
            </a:r>
            <a:r>
              <a:rPr sz="2400" spc="-5" dirty="0">
                <a:latin typeface="Times New Roman"/>
                <a:cs typeface="Times New Roman"/>
              </a:rPr>
              <a:t>configuration  management)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Software configuration identification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identifies items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controlled, establishes identification schemes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10" dirty="0">
                <a:latin typeface="Times New Roman"/>
                <a:cs typeface="Times New Roman"/>
              </a:rPr>
              <a:t>items  </a:t>
            </a:r>
            <a:r>
              <a:rPr sz="2400" dirty="0">
                <a:latin typeface="Times New Roman"/>
                <a:cs typeface="Times New Roman"/>
              </a:rPr>
              <a:t>and their </a:t>
            </a:r>
            <a:r>
              <a:rPr sz="2400" spc="-5" dirty="0">
                <a:latin typeface="Times New Roman"/>
                <a:cs typeface="Times New Roman"/>
              </a:rPr>
              <a:t>versions, and establishes the </a:t>
            </a:r>
            <a:r>
              <a:rPr sz="2400" dirty="0">
                <a:latin typeface="Times New Roman"/>
                <a:cs typeface="Times New Roman"/>
              </a:rPr>
              <a:t>tools and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be used in </a:t>
            </a:r>
            <a:r>
              <a:rPr sz="2400" spc="-5" dirty="0">
                <a:latin typeface="Times New Roman"/>
                <a:cs typeface="Times New Roman"/>
              </a:rPr>
              <a:t>acquiring and managing controlled items.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 topics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this sub-area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identification of the items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controlled and the software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283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Software configuration </a:t>
            </a:r>
            <a:r>
              <a:rPr sz="2400" i="1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management </a:t>
            </a:r>
            <a:r>
              <a:rPr sz="2400" dirty="0">
                <a:latin typeface="Times New Roman"/>
                <a:cs typeface="Times New Roman"/>
              </a:rPr>
              <a:t>of  changes during the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life </a:t>
            </a:r>
            <a:r>
              <a:rPr sz="2400" spc="-5" dirty="0">
                <a:latin typeface="Times New Roman"/>
                <a:cs typeface="Times New Roman"/>
              </a:rPr>
              <a:t>cycle. The topics </a:t>
            </a:r>
            <a:r>
              <a:rPr sz="2400" dirty="0">
                <a:latin typeface="Times New Roman"/>
                <a:cs typeface="Times New Roman"/>
              </a:rPr>
              <a:t>are: </a:t>
            </a:r>
            <a:r>
              <a:rPr sz="2400" spc="-5" dirty="0">
                <a:latin typeface="Times New Roman"/>
                <a:cs typeface="Times New Roman"/>
              </a:rPr>
              <a:t>first,  requesting, evaluating, </a:t>
            </a:r>
            <a:r>
              <a:rPr sz="2400" dirty="0">
                <a:latin typeface="Times New Roman"/>
                <a:cs typeface="Times New Roman"/>
              </a:rPr>
              <a:t>and approving </a:t>
            </a:r>
            <a:r>
              <a:rPr sz="2400" spc="-5" dirty="0">
                <a:latin typeface="Times New Roman"/>
                <a:cs typeface="Times New Roman"/>
              </a:rPr>
              <a:t>software changes;  second, implementing software changes;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third, deviations,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waivers.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0306" y="1089405"/>
            <a:ext cx="166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1485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79501"/>
            <a:ext cx="63976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Các khái niệm căn bản và định</a:t>
            </a:r>
            <a:r>
              <a:rPr sz="24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nghĩa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1920"/>
              </a:spcBef>
              <a:tabLst>
                <a:tab pos="532130" algn="l"/>
                <a:tab pos="1457325" algn="l"/>
                <a:tab pos="1958975" algn="l"/>
                <a:tab pos="2646680" algn="l"/>
                <a:tab pos="3452495" algn="l"/>
                <a:tab pos="4311015" algn="l"/>
                <a:tab pos="5180965" algn="l"/>
              </a:tabLst>
            </a:pPr>
            <a:r>
              <a:rPr sz="2400" dirty="0">
                <a:latin typeface="Times New Roman"/>
                <a:cs typeface="Times New Roman"/>
              </a:rPr>
              <a:t>7)		</a:t>
            </a:r>
            <a:r>
              <a:rPr sz="2400" spc="-5" dirty="0">
                <a:latin typeface="Times New Roman"/>
                <a:cs typeface="Times New Roman"/>
              </a:rPr>
              <a:t>Quả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ý	cấu	hì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h	phần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ềm	</a:t>
            </a:r>
            <a:r>
              <a:rPr sz="2400" spc="-5" dirty="0">
                <a:latin typeface="Times New Roman"/>
                <a:cs typeface="Times New Roman"/>
              </a:rPr>
              <a:t>(Softw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management)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820926"/>
            <a:ext cx="1591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14984" algn="r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14984" algn="l"/>
                <a:tab pos="5156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sof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5" dirty="0">
                <a:latin typeface="Times New Roman"/>
                <a:cs typeface="Times New Roman"/>
              </a:rPr>
              <a:t>ware</a:t>
            </a:r>
            <a:endParaRPr sz="24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0401" y="1820926"/>
            <a:ext cx="1703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30" y="1820926"/>
            <a:ext cx="777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3777" y="1820926"/>
            <a:ext cx="1540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accounting</a:t>
            </a:r>
            <a:r>
              <a:rPr sz="2400" spc="-5" dirty="0">
                <a:latin typeface="Times New Roman"/>
                <a:cs typeface="Times New Roman"/>
              </a:rPr>
              <a:t>. 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3606" y="1820926"/>
            <a:ext cx="193293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867410" algn="l"/>
                <a:tab pos="1547495" algn="l"/>
              </a:tabLst>
            </a:pPr>
            <a:r>
              <a:rPr sz="2400" spc="-5" dirty="0">
                <a:latin typeface="Times New Roman"/>
                <a:cs typeface="Times New Roman"/>
              </a:rPr>
              <a:t>Its	to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ics</a:t>
            </a:r>
            <a:r>
              <a:rPr sz="2400" dirty="0">
                <a:latin typeface="Times New Roman"/>
                <a:cs typeface="Times New Roman"/>
              </a:rPr>
              <a:t>	are  and	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956" y="2552827"/>
            <a:ext cx="370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configuration status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956" y="3284296"/>
            <a:ext cx="633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750" algn="l"/>
                <a:tab pos="3760470" algn="l"/>
                <a:tab pos="5272405" algn="l"/>
              </a:tabLst>
            </a:pPr>
            <a:r>
              <a:rPr sz="2400" spc="-5" dirty="0">
                <a:latin typeface="Times New Roman"/>
                <a:cs typeface="Times New Roman"/>
              </a:rPr>
              <a:t>functional	configuration	auditing,	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918586"/>
            <a:ext cx="8302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14984" algn="r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514984" algn="l"/>
                <a:tab pos="515620" algn="l"/>
                <a:tab pos="1816735" algn="l"/>
                <a:tab pos="3724910" algn="l"/>
                <a:tab pos="5067935" algn="l"/>
                <a:tab pos="5505450" algn="l"/>
                <a:tab pos="6721475" algn="l"/>
                <a:tab pos="7226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sof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5" dirty="0">
                <a:latin typeface="Times New Roman"/>
                <a:cs typeface="Times New Roman"/>
              </a:rPr>
              <a:t>ware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10" dirty="0">
                <a:latin typeface="Times New Roman"/>
                <a:cs typeface="Times New Roman"/>
              </a:rPr>
              <a:t>c</a:t>
            </a:r>
            <a:r>
              <a:rPr sz="2400" i="1" dirty="0">
                <a:latin typeface="Times New Roman"/>
                <a:cs typeface="Times New Roman"/>
              </a:rPr>
              <a:t>on</a:t>
            </a:r>
            <a:r>
              <a:rPr sz="2400" i="1" spc="-10" dirty="0">
                <a:latin typeface="Times New Roman"/>
                <a:cs typeface="Times New Roman"/>
              </a:rPr>
              <a:t>f</a:t>
            </a:r>
            <a:r>
              <a:rPr sz="2400" i="1" dirty="0">
                <a:latin typeface="Times New Roman"/>
                <a:cs typeface="Times New Roman"/>
              </a:rPr>
              <a:t>igur</a:t>
            </a:r>
            <a:r>
              <a:rPr sz="2400" i="1" spc="5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tion	aud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	It	cons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5" dirty="0">
                <a:latin typeface="Times New Roman"/>
                <a:cs typeface="Times New Roman"/>
              </a:rPr>
              <a:t>softw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ph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650360"/>
            <a:ext cx="83013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>
              <a:lnSpc>
                <a:spcPct val="100000"/>
              </a:lnSpc>
              <a:spcBef>
                <a:spcPts val="100"/>
              </a:spcBef>
              <a:tabLst>
                <a:tab pos="2336800" algn="l"/>
                <a:tab pos="3580765" algn="l"/>
                <a:tab pos="4190365" algn="l"/>
                <a:tab pos="5614035" algn="l"/>
                <a:tab pos="6510655" algn="l"/>
                <a:tab pos="6934200" algn="l"/>
                <a:tab pos="7239000" algn="l"/>
              </a:tabLst>
            </a:pPr>
            <a:r>
              <a:rPr sz="2400" dirty="0">
                <a:latin typeface="Times New Roman"/>
                <a:cs typeface="Times New Roman"/>
              </a:rPr>
              <a:t>configura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auditing,	and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n-pr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audits	of	a	</a:t>
            </a:r>
            <a:r>
              <a:rPr sz="2400" spc="-5" dirty="0">
                <a:latin typeface="Times New Roman"/>
                <a:cs typeface="Times New Roman"/>
              </a:rPr>
              <a:t>sof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 baseline.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527685" algn="l"/>
                <a:tab pos="528320" algn="l"/>
              </a:tabLst>
            </a:pPr>
            <a:r>
              <a:rPr sz="2400" i="1" dirty="0">
                <a:latin typeface="Times New Roman"/>
                <a:cs typeface="Times New Roman"/>
              </a:rPr>
              <a:t>software </a:t>
            </a:r>
            <a:r>
              <a:rPr sz="2400" i="1" spc="-5" dirty="0">
                <a:latin typeface="Times New Roman"/>
                <a:cs typeface="Times New Roman"/>
              </a:rPr>
              <a:t>release management and delivery</a:t>
            </a:r>
            <a:r>
              <a:rPr sz="2400" spc="-5" dirty="0">
                <a:latin typeface="Times New Roman"/>
                <a:cs typeface="Times New Roman"/>
              </a:rPr>
              <a:t>, covering software  </a:t>
            </a:r>
            <a:r>
              <a:rPr sz="2400" dirty="0">
                <a:latin typeface="Times New Roman"/>
                <a:cs typeface="Times New Roman"/>
              </a:rPr>
              <a:t>building and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release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4446</Words>
  <Application>Microsoft Office PowerPoint</Application>
  <PresentationFormat>On-screen Show (4:3)</PresentationFormat>
  <Paragraphs>522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IT4460 - PHÂN TÍCH YÊU CẦU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2. Phương pháp tiếp cận PTTK phần mềm</vt:lpstr>
      <vt:lpstr>I. 2. Phương pháp tiếp cận PTTK phần mềm</vt:lpstr>
      <vt:lpstr>I.2. Phương pháp tiếp cận PTTK phần mềm</vt:lpstr>
      <vt:lpstr>PowerPoint Presentation</vt:lpstr>
      <vt:lpstr>PowerPoint Presentation</vt:lpstr>
      <vt:lpstr>PowerPoint Presentation</vt:lpstr>
      <vt:lpstr>4. Quy trình phát triển phần mềm (SDLC)</vt:lpstr>
      <vt:lpstr>4. Quy trình phát triển phần mềm (SDLC)</vt:lpstr>
      <vt:lpstr>4. Quy trình phát triển phần mềm (SDLC)</vt:lpstr>
      <vt:lpstr>4. Quy trình phát triển phần mềm (SDLC)</vt:lpstr>
      <vt:lpstr>4. Quy trình phát triển phần mềm (SDLC)</vt:lpstr>
      <vt:lpstr>4. Quy trình phát triển phần mềm (SDLC)</vt:lpstr>
      <vt:lpstr>Iterative Model</vt:lpstr>
      <vt:lpstr>Iterative Lifecycle Phases</vt:lpstr>
      <vt:lpstr>Iterations and Phases</vt:lpstr>
      <vt:lpstr>Risk Profiles</vt:lpstr>
      <vt:lpstr>RUP’s Iterative Approach</vt:lpstr>
      <vt:lpstr>PowerPoint Presentation</vt:lpstr>
      <vt:lpstr>PowerPoint Presentation</vt:lpstr>
      <vt:lpstr>5. Một số nội dung cần lưu ý liên quan đến YCPM</vt:lpstr>
      <vt:lpstr>5. Một số nội dung cần lưu ý liên quan đến YCPM</vt:lpstr>
      <vt:lpstr>PowerPoint Presentation</vt:lpstr>
      <vt:lpstr>5. Một số nội dung cần lưu ý liên quan đến YCPM</vt:lpstr>
      <vt:lpstr>PowerPoint Presentation</vt:lpstr>
      <vt:lpstr>Y/c công việc</vt:lpstr>
      <vt:lpstr>II. Phân loại yêu cầu phần mềm</vt:lpstr>
      <vt:lpstr>II. Phân loại yêu cầu phần mềm</vt:lpstr>
      <vt:lpstr>II. Phân loại yêu cầu phần mềm</vt:lpstr>
      <vt:lpstr>II. Phân loại yêu cầu phần mềm</vt:lpstr>
      <vt:lpstr>PowerPoint Presentation</vt:lpstr>
      <vt:lpstr>PowerPoint Presentation</vt:lpstr>
      <vt:lpstr>PowerPoint Presentation</vt:lpstr>
      <vt:lpstr>PowerPoint Presentation</vt:lpstr>
      <vt:lpstr>IV. Quy trình yêu cầu phần mềm: mô hình, tác nhân, hỗ  trợ và quản lí, kết quả</vt:lpstr>
      <vt:lpstr>PowerPoint Presentation</vt:lpstr>
      <vt:lpstr>PowerPoint Presentation</vt:lpstr>
      <vt:lpstr>Analyze  Document  Review, Negotiate</vt:lpstr>
      <vt:lpstr>1. Hoffer J. A. Modern System Analysis and Design.  Third Edition. Addison-Wesley, 2004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UML VÀ QUY TRÌNH PHÁT TRIỂN PHẦN MỀM  HỢP NHẤT HƯỚNG THÀNH PHẦN TRONG XÂY DỰNG THƯ VIỆN TRỰC TUYẾN KHOA CÔNG NGHỆ THÔNG TIN</dc:title>
  <dc:creator>Tran Minh Duc</dc:creator>
  <cp:lastModifiedBy>Admin</cp:lastModifiedBy>
  <cp:revision>3</cp:revision>
  <dcterms:created xsi:type="dcterms:W3CDTF">2020-02-21T05:49:25Z</dcterms:created>
  <dcterms:modified xsi:type="dcterms:W3CDTF">2020-03-17T04:18:20Z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2020-02-21T00:00:00Z</vt:filetime>
  </property>
</Properties>
</file>