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440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3625"/>
            <a:ext cx="7696200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89991"/>
            <a:ext cx="776731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990166"/>
            <a:ext cx="7477759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21193" y="6436385"/>
            <a:ext cx="274320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://www.ivarjacobso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forge.net/" TargetMode="External"/><Relationship Id="rId2" Type="http://schemas.openxmlformats.org/officeDocument/2006/relationships/hyperlink" Target="http://www.uml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hyperlink" Target="http://sysiphus.in.tum.de/" TargetMode="External"/><Relationship Id="rId4" Type="http://schemas.openxmlformats.org/officeDocument/2006/relationships/hyperlink" Target="http://unicase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22528"/>
            <a:ext cx="677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pc="-5" dirty="0"/>
              <a:t>Chương</a:t>
            </a:r>
            <a:r>
              <a:rPr spc="5" dirty="0"/>
              <a:t> </a:t>
            </a:r>
            <a:r>
              <a:rPr dirty="0"/>
              <a:t>2.	Phát </a:t>
            </a:r>
            <a:r>
              <a:rPr spc="-5" dirty="0"/>
              <a:t>hiện, </a:t>
            </a:r>
            <a:r>
              <a:rPr dirty="0"/>
              <a:t>tổng </a:t>
            </a:r>
            <a:r>
              <a:rPr spc="-5" dirty="0"/>
              <a:t>hợp </a:t>
            </a:r>
            <a:r>
              <a:rPr dirty="0"/>
              <a:t>và </a:t>
            </a:r>
            <a:r>
              <a:rPr spc="-5" dirty="0"/>
              <a:t>phân </a:t>
            </a:r>
            <a:r>
              <a:rPr dirty="0"/>
              <a:t>tích</a:t>
            </a:r>
            <a:r>
              <a:rPr spc="-80" dirty="0"/>
              <a:t> </a:t>
            </a:r>
            <a:r>
              <a:rPr spc="-5" dirty="0"/>
              <a:t>YCPM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57376"/>
            <a:ext cx="7943850" cy="34397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Nguồn gốc yêu cầu phần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0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Quy trình phát hiện yêu cầu phần mềm và phân  nhóm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NSD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1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kỹ thuật phát hiện yêu cầu phần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và phân tích </a:t>
            </a:r>
            <a:r>
              <a:rPr sz="2800" spc="-5" dirty="0">
                <a:latin typeface="Arial"/>
                <a:cs typeface="Arial"/>
              </a:rPr>
              <a:t>các yêu cầu phần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58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Thương lượng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thỏa thuận các yêu cầu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541985"/>
            <a:ext cx="4404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Các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quyền </a:t>
            </a: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(bill of right) của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khách</a:t>
            </a:r>
            <a:r>
              <a:rPr sz="2000" b="1" spc="-14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hàng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014729"/>
            <a:ext cx="771588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(7) Giải thích các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đặc điểm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của công việc và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phần 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mềm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để nó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được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làm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tốt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hơn, dễ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sử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dụng</a:t>
            </a:r>
            <a:r>
              <a:rPr sz="270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hơn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37766"/>
            <a:ext cx="774445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26415">
              <a:lnSpc>
                <a:spcPct val="100000"/>
              </a:lnSpc>
              <a:spcBef>
                <a:spcPts val="100"/>
              </a:spcBef>
              <a:buAutoNum type="arabicParenBoth" startAt="8"/>
              <a:tabLst>
                <a:tab pos="526415" algn="l"/>
              </a:tabLst>
            </a:pPr>
            <a:r>
              <a:rPr sz="2700" spc="-5" dirty="0">
                <a:latin typeface="Arial"/>
                <a:cs typeface="Arial"/>
              </a:rPr>
              <a:t>Cần </a:t>
            </a:r>
            <a:r>
              <a:rPr sz="2700" dirty="0">
                <a:latin typeface="Arial"/>
                <a:cs typeface="Arial"/>
              </a:rPr>
              <a:t>suy </a:t>
            </a:r>
            <a:r>
              <a:rPr sz="2700" spc="-10" dirty="0">
                <a:latin typeface="Arial"/>
                <a:cs typeface="Arial"/>
              </a:rPr>
              <a:t>nghĩ </a:t>
            </a:r>
            <a:r>
              <a:rPr sz="2700" dirty="0">
                <a:latin typeface="Arial"/>
                <a:cs typeface="Arial"/>
              </a:rPr>
              <a:t>về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để điều </a:t>
            </a:r>
            <a:r>
              <a:rPr sz="2700" dirty="0">
                <a:latin typeface="Arial"/>
                <a:cs typeface="Arial"/>
              </a:rPr>
              <a:t>chỉnh các  yêu cầu sao cho tăng khả </a:t>
            </a:r>
            <a:r>
              <a:rPr sz="2700" spc="-5" dirty="0">
                <a:latin typeface="Arial"/>
                <a:cs typeface="Arial"/>
              </a:rPr>
              <a:t>năngtái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</a:t>
            </a:r>
            <a:r>
              <a:rPr sz="2700" spc="-1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các 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của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nó</a:t>
            </a:r>
            <a:endParaRPr sz="2700">
              <a:latin typeface="Arial"/>
              <a:cs typeface="Arial"/>
            </a:endParaRPr>
          </a:p>
          <a:p>
            <a:pPr marL="527685" marR="236220" indent="-527685">
              <a:lnSpc>
                <a:spcPct val="100000"/>
              </a:lnSpc>
              <a:buAutoNum type="arabicParenBoth" startAt="8"/>
              <a:tabLst>
                <a:tab pos="527685" algn="l"/>
              </a:tabLst>
            </a:pPr>
            <a:r>
              <a:rPr sz="2700" spc="-5" dirty="0">
                <a:latin typeface="Arial"/>
                <a:cs typeface="Arial"/>
              </a:rPr>
              <a:t>Cần đánh giá đúng giá </a:t>
            </a:r>
            <a:r>
              <a:rPr sz="2700" dirty="0">
                <a:latin typeface="Arial"/>
                <a:cs typeface="Arial"/>
              </a:rPr>
              <a:t>thành của các yêu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 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dirty="0">
                <a:latin typeface="Arial"/>
                <a:cs typeface="Arial"/>
              </a:rPr>
              <a:t>các sự </a:t>
            </a:r>
            <a:r>
              <a:rPr sz="2700" spc="-5" dirty="0">
                <a:latin typeface="Arial"/>
                <a:cs typeface="Arial"/>
              </a:rPr>
              <a:t>thay đổi </a:t>
            </a:r>
            <a:r>
              <a:rPr sz="2700" dirty="0">
                <a:latin typeface="Arial"/>
                <a:cs typeface="Arial"/>
              </a:rPr>
              <a:t>trong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  <a:p>
            <a:pPr marL="622300" marR="256540" indent="-610235">
              <a:lnSpc>
                <a:spcPct val="100000"/>
              </a:lnSpc>
              <a:spcBef>
                <a:spcPts val="5"/>
              </a:spcBef>
              <a:buAutoNum type="arabicParenBoth" startAt="8"/>
              <a:tabLst>
                <a:tab pos="718185" algn="l"/>
              </a:tabLst>
            </a:pPr>
            <a:r>
              <a:rPr sz="2700" spc="-10" dirty="0">
                <a:latin typeface="Arial"/>
                <a:cs typeface="Arial"/>
              </a:rPr>
              <a:t>Cần </a:t>
            </a:r>
            <a:r>
              <a:rPr sz="2700" spc="-5" dirty="0">
                <a:latin typeface="Arial"/>
                <a:cs typeface="Arial"/>
              </a:rPr>
              <a:t>đòi hỏi để hệ thống đáp ứng đầy đủ </a:t>
            </a:r>
            <a:r>
              <a:rPr sz="2700" dirty="0">
                <a:latin typeface="Arial"/>
                <a:cs typeface="Arial"/>
              </a:rPr>
              <a:t>các  yêu cầu về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và chất </a:t>
            </a:r>
            <a:r>
              <a:rPr sz="2700" spc="-5" dirty="0">
                <a:latin typeface="Arial"/>
                <a:cs typeface="Arial"/>
              </a:rPr>
              <a:t>lượng như  </a:t>
            </a:r>
            <a:r>
              <a:rPr sz="2700" dirty="0">
                <a:latin typeface="Arial"/>
                <a:cs typeface="Arial"/>
              </a:rPr>
              <a:t>mong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muốn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541985"/>
            <a:ext cx="3603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Các trách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nhiệm </a:t>
            </a: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của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khách</a:t>
            </a:r>
            <a:r>
              <a:rPr sz="2000" b="1" spc="-9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hàng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014729"/>
            <a:ext cx="7800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(1) Khách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hàng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có trách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nhiệm đào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tạo các PTV</a:t>
            </a:r>
            <a:r>
              <a:rPr sz="2700" b="0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về  công việc của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họ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(khách</a:t>
            </a:r>
            <a:r>
              <a:rPr sz="27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Arial"/>
                <a:cs typeface="Arial"/>
              </a:rPr>
              <a:t>hàng)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37766"/>
            <a:ext cx="757174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104139" indent="-526415">
              <a:lnSpc>
                <a:spcPct val="100000"/>
              </a:lnSpc>
              <a:spcBef>
                <a:spcPts val="100"/>
              </a:spcBef>
              <a:buAutoNum type="arabicParenBoth" startAt="2"/>
              <a:tabLst>
                <a:tab pos="526415" algn="l"/>
              </a:tabLst>
            </a:pP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có trách </a:t>
            </a:r>
            <a:r>
              <a:rPr sz="2700" spc="-5" dirty="0">
                <a:latin typeface="Arial"/>
                <a:cs typeface="Arial"/>
              </a:rPr>
              <a:t>nhiệm dành </a:t>
            </a:r>
            <a:r>
              <a:rPr sz="2700" dirty="0">
                <a:latin typeface="Arial"/>
                <a:cs typeface="Arial"/>
              </a:rPr>
              <a:t>thời </a:t>
            </a:r>
            <a:r>
              <a:rPr sz="2700" spc="-5" dirty="0">
                <a:latin typeface="Arial"/>
                <a:cs typeface="Arial"/>
              </a:rPr>
              <a:t>gian để  </a:t>
            </a:r>
            <a:r>
              <a:rPr sz="2700" dirty="0">
                <a:latin typeface="Arial"/>
                <a:cs typeface="Arial"/>
              </a:rPr>
              <a:t>chuẩn </a:t>
            </a:r>
            <a:r>
              <a:rPr sz="2700" spc="-5" dirty="0">
                <a:latin typeface="Arial"/>
                <a:cs typeface="Arial"/>
              </a:rPr>
              <a:t>bị </a:t>
            </a:r>
            <a:r>
              <a:rPr sz="2700" dirty="0">
                <a:latin typeface="Arial"/>
                <a:cs typeface="Arial"/>
              </a:rPr>
              <a:t>chu </a:t>
            </a:r>
            <a:r>
              <a:rPr sz="2700" spc="-5" dirty="0">
                <a:latin typeface="Arial"/>
                <a:cs typeface="Arial"/>
              </a:rPr>
              <a:t>đáo </a:t>
            </a:r>
            <a:r>
              <a:rPr sz="2700" dirty="0">
                <a:latin typeface="Arial"/>
                <a:cs typeface="Arial"/>
              </a:rPr>
              <a:t>và rõ ràng các yêu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</a:t>
            </a:r>
            <a:endParaRPr sz="2700">
              <a:latin typeface="Arial"/>
              <a:cs typeface="Arial"/>
            </a:endParaRPr>
          </a:p>
          <a:p>
            <a:pPr marL="527685" marR="481965" indent="-527685">
              <a:lnSpc>
                <a:spcPct val="100000"/>
              </a:lnSpc>
              <a:buAutoNum type="arabicParenBoth" startAt="2"/>
              <a:tabLst>
                <a:tab pos="527685" algn="l"/>
              </a:tabLst>
            </a:pP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cần có các yêu cầu thật cụ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thể  (specific) và thật chính xác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(precise)</a:t>
            </a:r>
            <a:endParaRPr sz="2700">
              <a:latin typeface="Arial"/>
              <a:cs typeface="Arial"/>
            </a:endParaRPr>
          </a:p>
          <a:p>
            <a:pPr marL="526415" marR="5080" indent="-526415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526415" algn="l"/>
              </a:tabLst>
            </a:pP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cần có trách </a:t>
            </a:r>
            <a:r>
              <a:rPr sz="2700" spc="-5" dirty="0">
                <a:latin typeface="Arial"/>
                <a:cs typeface="Arial"/>
              </a:rPr>
              <a:t>nhiệm quyết định </a:t>
            </a:r>
            <a:r>
              <a:rPr sz="2700" dirty="0">
                <a:latin typeface="Arial"/>
                <a:cs typeface="Arial"/>
              </a:rPr>
              <a:t>kịp  thời chính xác về </a:t>
            </a:r>
            <a:r>
              <a:rPr sz="2700" spc="-5" dirty="0">
                <a:latin typeface="Arial"/>
                <a:cs typeface="Arial"/>
              </a:rPr>
              <a:t>những điểm </a:t>
            </a:r>
            <a:r>
              <a:rPr sz="2700" dirty="0">
                <a:latin typeface="Arial"/>
                <a:cs typeface="Arial"/>
              </a:rPr>
              <a:t>tranh </a:t>
            </a:r>
            <a:r>
              <a:rPr sz="2700" spc="-5" dirty="0">
                <a:latin typeface="Arial"/>
                <a:cs typeface="Arial"/>
              </a:rPr>
              <a:t>luận </a:t>
            </a:r>
            <a:r>
              <a:rPr sz="2700" dirty="0">
                <a:latin typeface="Arial"/>
                <a:cs typeface="Arial"/>
              </a:rPr>
              <a:t>với  các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LTV</a:t>
            </a:r>
            <a:endParaRPr sz="2700">
              <a:latin typeface="Arial"/>
              <a:cs typeface="Arial"/>
            </a:endParaRPr>
          </a:p>
          <a:p>
            <a:pPr marL="527685" marR="117475" indent="-527685">
              <a:lnSpc>
                <a:spcPct val="100000"/>
              </a:lnSpc>
              <a:buAutoNum type="arabicParenBoth" startAt="2"/>
              <a:tabLst>
                <a:tab pos="527685" algn="l"/>
              </a:tabLst>
            </a:pPr>
            <a:r>
              <a:rPr sz="2700" spc="-5" dirty="0">
                <a:latin typeface="Arial"/>
                <a:cs typeface="Arial"/>
              </a:rPr>
              <a:t>Có </a:t>
            </a:r>
            <a:r>
              <a:rPr sz="2700" dirty="0">
                <a:latin typeface="Arial"/>
                <a:cs typeface="Arial"/>
              </a:rPr>
              <a:t>trách </a:t>
            </a:r>
            <a:r>
              <a:rPr sz="2700" spc="-5" dirty="0">
                <a:latin typeface="Arial"/>
                <a:cs typeface="Arial"/>
              </a:rPr>
              <a:t>nhiệm </a:t>
            </a:r>
            <a:r>
              <a:rPr sz="2700" dirty="0">
                <a:latin typeface="Arial"/>
                <a:cs typeface="Arial"/>
              </a:rPr>
              <a:t>tôn trọng </a:t>
            </a:r>
            <a:r>
              <a:rPr sz="2700" spc="-5" dirty="0">
                <a:latin typeface="Arial"/>
                <a:cs typeface="Arial"/>
              </a:rPr>
              <a:t>những đánh giá của  </a:t>
            </a:r>
            <a:r>
              <a:rPr sz="2700" dirty="0">
                <a:latin typeface="Arial"/>
                <a:cs typeface="Arial"/>
              </a:rPr>
              <a:t>cac PTV về </a:t>
            </a:r>
            <a:r>
              <a:rPr sz="2700" spc="-5" dirty="0">
                <a:latin typeface="Arial"/>
                <a:cs typeface="Arial"/>
              </a:rPr>
              <a:t>giá </a:t>
            </a:r>
            <a:r>
              <a:rPr sz="2700" dirty="0">
                <a:latin typeface="Arial"/>
                <a:cs typeface="Arial"/>
              </a:rPr>
              <a:t>thanh fvà tinh skhả thi của 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541985"/>
            <a:ext cx="36036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Các trách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nhiệm </a:t>
            </a: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của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khách</a:t>
            </a:r>
            <a:r>
              <a:rPr sz="2000" b="1" spc="-9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hàng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014729"/>
            <a:ext cx="70370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(7) Khách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hàng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có trách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nhiệm gán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sz="27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quyền 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(trọng số)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ưu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tiên cho các yêu cầu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đặt</a:t>
            </a:r>
            <a:r>
              <a:rPr sz="27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ra.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37766"/>
            <a:ext cx="77997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61594" indent="-526415">
              <a:lnSpc>
                <a:spcPct val="100000"/>
              </a:lnSpc>
              <a:spcBef>
                <a:spcPts val="100"/>
              </a:spcBef>
              <a:buAutoNum type="arabicParenBoth" startAt="8"/>
              <a:tabLst>
                <a:tab pos="526415" algn="l"/>
              </a:tabLst>
            </a:pP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có trách </a:t>
            </a:r>
            <a:r>
              <a:rPr sz="2700" spc="-5" dirty="0">
                <a:latin typeface="Arial"/>
                <a:cs typeface="Arial"/>
              </a:rPr>
              <a:t>nhiệm duyệt lại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  yêu cầu và </a:t>
            </a:r>
            <a:r>
              <a:rPr sz="2700" spc="-5" dirty="0">
                <a:latin typeface="Arial"/>
                <a:cs typeface="Arial"/>
              </a:rPr>
              <a:t>nguyên mẫu (prototype) </a:t>
            </a:r>
            <a:r>
              <a:rPr sz="2700" dirty="0">
                <a:latin typeface="Arial"/>
                <a:cs typeface="Arial"/>
              </a:rPr>
              <a:t>yêu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cầu</a:t>
            </a:r>
            <a:endParaRPr sz="2700">
              <a:latin typeface="Arial"/>
              <a:cs typeface="Arial"/>
            </a:endParaRPr>
          </a:p>
          <a:p>
            <a:pPr marL="527685" marR="5080" indent="-527685">
              <a:lnSpc>
                <a:spcPct val="100000"/>
              </a:lnSpc>
              <a:buAutoNum type="arabicParenBoth" startAt="8"/>
              <a:tabLst>
                <a:tab pos="527685" algn="l"/>
              </a:tabLst>
            </a:pP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có trách </a:t>
            </a:r>
            <a:r>
              <a:rPr sz="2700" spc="-5" dirty="0">
                <a:latin typeface="Arial"/>
                <a:cs typeface="Arial"/>
              </a:rPr>
              <a:t>nhiệm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kịp thời,  không </a:t>
            </a:r>
            <a:r>
              <a:rPr sz="2700" spc="-5" dirty="0">
                <a:latin typeface="Arial"/>
                <a:cs typeface="Arial"/>
              </a:rPr>
              <a:t>được phép </a:t>
            </a:r>
            <a:r>
              <a:rPr sz="2700" dirty="0">
                <a:latin typeface="Arial"/>
                <a:cs typeface="Arial"/>
              </a:rPr>
              <a:t>chậm trễ </a:t>
            </a: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thay </a:t>
            </a:r>
            <a:r>
              <a:rPr sz="2700" spc="-5" dirty="0">
                <a:latin typeface="Arial"/>
                <a:cs typeface="Arial"/>
              </a:rPr>
              <a:t>đổi yêu 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10" dirty="0">
                <a:latin typeface="Arial"/>
                <a:cs typeface="Arial"/>
              </a:rPr>
              <a:t>nếu </a:t>
            </a:r>
            <a:r>
              <a:rPr sz="2700" spc="-5" dirty="0">
                <a:latin typeface="Arial"/>
                <a:cs typeface="Arial"/>
              </a:rPr>
              <a:t>điều đó là </a:t>
            </a:r>
            <a:r>
              <a:rPr sz="2700" dirty="0">
                <a:latin typeface="Arial"/>
                <a:cs typeface="Arial"/>
              </a:rPr>
              <a:t>cần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thiết.</a:t>
            </a:r>
            <a:endParaRPr sz="2700">
              <a:latin typeface="Arial"/>
              <a:cs typeface="Arial"/>
            </a:endParaRPr>
          </a:p>
          <a:p>
            <a:pPr marL="622300" marR="175895" indent="-610235">
              <a:lnSpc>
                <a:spcPct val="100000"/>
              </a:lnSpc>
              <a:spcBef>
                <a:spcPts val="5"/>
              </a:spcBef>
              <a:buAutoNum type="arabicParenBoth" startAt="8"/>
              <a:tabLst>
                <a:tab pos="718185" algn="l"/>
              </a:tabLst>
            </a:pP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có trách </a:t>
            </a:r>
            <a:r>
              <a:rPr sz="2700" spc="-5" dirty="0">
                <a:latin typeface="Arial"/>
                <a:cs typeface="Arial"/>
              </a:rPr>
              <a:t>nhiệm </a:t>
            </a:r>
            <a:r>
              <a:rPr sz="2700" dirty="0">
                <a:latin typeface="Arial"/>
                <a:cs typeface="Arial"/>
              </a:rPr>
              <a:t>tôn trọng các</a:t>
            </a:r>
            <a:r>
              <a:rPr sz="2700" spc="-114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quy  </a:t>
            </a:r>
            <a:r>
              <a:rPr sz="2700" dirty="0">
                <a:latin typeface="Arial"/>
                <a:cs typeface="Arial"/>
              </a:rPr>
              <a:t>trình thực </a:t>
            </a:r>
            <a:r>
              <a:rPr sz="2700" spc="-5" dirty="0">
                <a:latin typeface="Arial"/>
                <a:cs typeface="Arial"/>
              </a:rPr>
              <a:t>hiện trong </a:t>
            </a:r>
            <a:r>
              <a:rPr sz="2700" dirty="0">
                <a:latin typeface="Arial"/>
                <a:cs typeface="Arial"/>
              </a:rPr>
              <a:t>công </a:t>
            </a:r>
            <a:r>
              <a:rPr sz="2700" spc="-5" dirty="0">
                <a:latin typeface="Arial"/>
                <a:cs typeface="Arial"/>
              </a:rPr>
              <a:t>nghệ học </a:t>
            </a:r>
            <a:r>
              <a:rPr sz="2700" dirty="0">
                <a:latin typeface="Arial"/>
                <a:cs typeface="Arial"/>
              </a:rPr>
              <a:t>xác </a:t>
            </a:r>
            <a:r>
              <a:rPr sz="2700" spc="-5" dirty="0">
                <a:latin typeface="Arial"/>
                <a:cs typeface="Arial"/>
              </a:rPr>
              <a:t>định  </a:t>
            </a:r>
            <a:r>
              <a:rPr sz="2700" dirty="0">
                <a:latin typeface="Arial"/>
                <a:cs typeface="Arial"/>
              </a:rPr>
              <a:t>yêu 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và công </a:t>
            </a:r>
            <a:r>
              <a:rPr sz="2700" spc="-5" dirty="0">
                <a:latin typeface="Arial"/>
                <a:cs typeface="Arial"/>
              </a:rPr>
              <a:t>nghệ phần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22528"/>
            <a:ext cx="677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pc="-5" dirty="0"/>
              <a:t>Chương</a:t>
            </a:r>
            <a:r>
              <a:rPr spc="5" dirty="0"/>
              <a:t> </a:t>
            </a:r>
            <a:r>
              <a:rPr dirty="0"/>
              <a:t>2.	Phát </a:t>
            </a:r>
            <a:r>
              <a:rPr spc="-5" dirty="0"/>
              <a:t>hiện, </a:t>
            </a:r>
            <a:r>
              <a:rPr dirty="0"/>
              <a:t>tổng </a:t>
            </a:r>
            <a:r>
              <a:rPr spc="-5" dirty="0"/>
              <a:t>hợp </a:t>
            </a:r>
            <a:r>
              <a:rPr dirty="0"/>
              <a:t>và </a:t>
            </a:r>
            <a:r>
              <a:rPr spc="-5" dirty="0"/>
              <a:t>phân </a:t>
            </a:r>
            <a:r>
              <a:rPr dirty="0"/>
              <a:t>tích</a:t>
            </a:r>
            <a:r>
              <a:rPr spc="-80" dirty="0"/>
              <a:t> </a:t>
            </a:r>
            <a:r>
              <a:rPr spc="-5" dirty="0"/>
              <a:t>YCPM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57376"/>
            <a:ext cx="7943850" cy="34397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Nguồn gốc yêu cầu phần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0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Quy trình phát hiện yêu cầu phần mềm và phân  nhóm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NSD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1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kỹ thuật phát hiện yêu cầu phần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và phân tích </a:t>
            </a:r>
            <a:r>
              <a:rPr sz="2800" spc="-5" dirty="0">
                <a:latin typeface="Arial"/>
                <a:cs typeface="Arial"/>
              </a:rPr>
              <a:t>các yêu cầu phần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58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Thương lượng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thỏa thuận các yêu cầu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22528"/>
            <a:ext cx="677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pc="-5" dirty="0"/>
              <a:t>Chương</a:t>
            </a:r>
            <a:r>
              <a:rPr spc="5" dirty="0"/>
              <a:t> </a:t>
            </a:r>
            <a:r>
              <a:rPr dirty="0"/>
              <a:t>2.	Phát </a:t>
            </a:r>
            <a:r>
              <a:rPr spc="-5" dirty="0"/>
              <a:t>hiện, </a:t>
            </a:r>
            <a:r>
              <a:rPr dirty="0"/>
              <a:t>tổng </a:t>
            </a:r>
            <a:r>
              <a:rPr spc="-5" dirty="0"/>
              <a:t>hợp </a:t>
            </a:r>
            <a:r>
              <a:rPr dirty="0"/>
              <a:t>và </a:t>
            </a:r>
            <a:r>
              <a:rPr spc="-5" dirty="0"/>
              <a:t>phân </a:t>
            </a:r>
            <a:r>
              <a:rPr dirty="0"/>
              <a:t>tích</a:t>
            </a:r>
            <a:r>
              <a:rPr spc="-80" dirty="0"/>
              <a:t> </a:t>
            </a:r>
            <a:r>
              <a:rPr spc="-5" dirty="0"/>
              <a:t>YCPM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57376"/>
            <a:ext cx="7943850" cy="34397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Nguồn gốc yêu cầu phần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080" indent="-40767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AutoNum type="arabicPeriod"/>
              <a:tabLst>
                <a:tab pos="40767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Quy trình phát hiện yêu cầu phần mềm và phân  nhóm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NSD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1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kỹ thuật phát hiện yêu cầu phần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và phân tích </a:t>
            </a:r>
            <a:r>
              <a:rPr sz="2800" spc="-5" dirty="0">
                <a:latin typeface="Arial"/>
                <a:cs typeface="Arial"/>
              </a:rPr>
              <a:t>các yêu cầu phần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58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Thương lượng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thỏa thuận các yêu cầu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35965"/>
            <a:ext cx="75025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 Quy trình và kỹ thuật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phát hiện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(Software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Elicitation)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014729"/>
            <a:ext cx="74936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1.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Xác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định quá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trình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phát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triển các yêu cầu</a:t>
            </a:r>
            <a:r>
              <a:rPr sz="2700" b="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10" dirty="0">
                <a:solidFill>
                  <a:srgbClr val="000000"/>
                </a:solidFill>
                <a:latin typeface="Arial"/>
                <a:cs typeface="Arial"/>
              </a:rPr>
              <a:t>phần 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37766"/>
            <a:ext cx="7608570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20320" indent="-39433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Xây </a:t>
            </a:r>
            <a:r>
              <a:rPr sz="2700" spc="-5" dirty="0">
                <a:latin typeface="Arial"/>
                <a:cs typeface="Arial"/>
              </a:rPr>
              <a:t>dựng </a:t>
            </a:r>
            <a:r>
              <a:rPr sz="2700" dirty="0">
                <a:latin typeface="Arial"/>
                <a:cs typeface="Arial"/>
              </a:rPr>
              <a:t>khả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(vision) và </a:t>
            </a:r>
            <a:r>
              <a:rPr sz="2700" spc="-5" dirty="0">
                <a:latin typeface="Arial"/>
                <a:cs typeface="Arial"/>
              </a:rPr>
              <a:t>phạm </a:t>
            </a:r>
            <a:r>
              <a:rPr sz="2700" dirty="0">
                <a:latin typeface="Arial"/>
                <a:cs typeface="Arial"/>
              </a:rPr>
              <a:t>vi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(scope)  của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  <a:p>
            <a:pPr marL="394335" marR="156845" indent="-394335">
              <a:lnSpc>
                <a:spcPct val="100000"/>
              </a:lnSpc>
              <a:buAutoNum type="arabicPeriod" startAt="2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Xác </a:t>
            </a:r>
            <a:r>
              <a:rPr sz="2700" spc="-5" dirty="0">
                <a:latin typeface="Arial"/>
                <a:cs typeface="Arial"/>
              </a:rPr>
              <a:t>định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nhóm 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tính  của </a:t>
            </a:r>
            <a:r>
              <a:rPr sz="2700" spc="-5" dirty="0">
                <a:latin typeface="Arial"/>
                <a:cs typeface="Arial"/>
              </a:rPr>
              <a:t>họ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đại diện </a:t>
            </a:r>
            <a:r>
              <a:rPr sz="2700" dirty="0">
                <a:latin typeface="Arial"/>
                <a:cs typeface="Arial"/>
              </a:rPr>
              <a:t>tiêu </a:t>
            </a:r>
            <a:r>
              <a:rPr sz="2700" spc="-5" dirty="0">
                <a:latin typeface="Arial"/>
                <a:cs typeface="Arial"/>
              </a:rPr>
              <a:t>biểu </a:t>
            </a:r>
            <a:r>
              <a:rPr sz="2700" dirty="0">
                <a:latin typeface="Arial"/>
                <a:cs typeface="Arial"/>
              </a:rPr>
              <a:t>cho mỗi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nhóm</a:t>
            </a:r>
            <a:endParaRPr sz="2700">
              <a:latin typeface="Arial"/>
              <a:cs typeface="Arial"/>
            </a:endParaRPr>
          </a:p>
          <a:p>
            <a:pPr marL="394335" marR="290830" indent="-39433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Phân </a:t>
            </a:r>
            <a:r>
              <a:rPr sz="2700" dirty="0">
                <a:latin typeface="Arial"/>
                <a:cs typeface="Arial"/>
              </a:rPr>
              <a:t>tích và xác </a:t>
            </a:r>
            <a:r>
              <a:rPr sz="2700" spc="-5" dirty="0">
                <a:latin typeface="Arial"/>
                <a:cs typeface="Arial"/>
              </a:rPr>
              <a:t>định </a:t>
            </a:r>
            <a:r>
              <a:rPr sz="2700" dirty="0">
                <a:latin typeface="Arial"/>
                <a:cs typeface="Arial"/>
              </a:rPr>
              <a:t>các yêu cầu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  </a:t>
            </a:r>
            <a:r>
              <a:rPr sz="2700" spc="-5" dirty="0">
                <a:latin typeface="Arial"/>
                <a:cs typeface="Arial"/>
              </a:rPr>
              <a:t>dựa </a:t>
            </a:r>
            <a:r>
              <a:rPr sz="2700" dirty="0">
                <a:latin typeface="Arial"/>
                <a:cs typeface="Arial"/>
              </a:rPr>
              <a:t>trên các </a:t>
            </a:r>
            <a:r>
              <a:rPr sz="2700" spc="-5" dirty="0">
                <a:latin typeface="Arial"/>
                <a:cs typeface="Arial"/>
              </a:rPr>
              <a:t>đại diện </a:t>
            </a:r>
            <a:r>
              <a:rPr sz="2700" dirty="0">
                <a:latin typeface="Arial"/>
                <a:cs typeface="Arial"/>
              </a:rPr>
              <a:t>của các </a:t>
            </a:r>
            <a:r>
              <a:rPr sz="2700" spc="-5" dirty="0">
                <a:latin typeface="Arial"/>
                <a:cs typeface="Arial"/>
              </a:rPr>
              <a:t>nhóm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NSD</a:t>
            </a:r>
            <a:endParaRPr sz="2700">
              <a:latin typeface="Arial"/>
              <a:cs typeface="Arial"/>
            </a:endParaRPr>
          </a:p>
          <a:p>
            <a:pPr marL="394335" marR="5080" indent="-394335">
              <a:lnSpc>
                <a:spcPct val="100000"/>
              </a:lnSpc>
              <a:buAutoNum type="arabicPeriod" startAt="2"/>
              <a:tabLst>
                <a:tab pos="394335" algn="l"/>
              </a:tabLst>
            </a:pPr>
            <a:r>
              <a:rPr sz="2700" dirty="0">
                <a:latin typeface="Arial"/>
                <a:cs typeface="Arial"/>
              </a:rPr>
              <a:t>Xây </a:t>
            </a:r>
            <a:r>
              <a:rPr sz="2700" spc="-5" dirty="0">
                <a:latin typeface="Arial"/>
                <a:cs typeface="Arial"/>
              </a:rPr>
              <a:t>dựng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tính xác </a:t>
            </a:r>
            <a:r>
              <a:rPr sz="2700" spc="-5" dirty="0">
                <a:latin typeface="Arial"/>
                <a:cs typeface="Arial"/>
              </a:rPr>
              <a:t>định chất lượng </a:t>
            </a:r>
            <a:r>
              <a:rPr sz="2700" dirty="0">
                <a:latin typeface="Arial"/>
                <a:cs typeface="Arial"/>
              </a:rPr>
              <a:t>yêu  cầu và các yêu cầu khác </a:t>
            </a:r>
            <a:r>
              <a:rPr sz="2700" spc="-5" dirty="0">
                <a:latin typeface="Arial"/>
                <a:cs typeface="Arial"/>
              </a:rPr>
              <a:t>(non-functional  requirement)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5701"/>
            <a:ext cx="8150225" cy="481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Xác định quá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trình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phát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triển 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622300" marR="635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Xác định các bước </a:t>
            </a:r>
            <a:r>
              <a:rPr sz="2400" spc="-1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tài </a:t>
            </a:r>
            <a:r>
              <a:rPr sz="2400" spc="-5" dirty="0">
                <a:latin typeface="Arial"/>
                <a:cs typeface="Arial"/>
              </a:rPr>
              <a:t>liệu 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quy trình chúng </a:t>
            </a:r>
            <a:r>
              <a:rPr sz="2400" dirty="0">
                <a:latin typeface="Arial"/>
                <a:cs typeface="Arial"/>
              </a:rPr>
              <a:t>ta  sẽ thực </a:t>
            </a:r>
            <a:r>
              <a:rPr sz="2400" spc="-5" dirty="0">
                <a:latin typeface="Arial"/>
                <a:cs typeface="Arial"/>
              </a:rPr>
              <a:t>hiện quá trình phát triển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622300" marR="508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phương pháp </a:t>
            </a:r>
            <a:r>
              <a:rPr sz="2400" spc="-10" dirty="0">
                <a:latin typeface="Arial"/>
                <a:cs typeface="Arial"/>
              </a:rPr>
              <a:t>xác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NSD trong phạm vi  </a:t>
            </a:r>
            <a:r>
              <a:rPr sz="2400" dirty="0">
                <a:latin typeface="Arial"/>
                <a:cs typeface="Arial"/>
              </a:rPr>
              <a:t>bài toán của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kỹ </a:t>
            </a:r>
            <a:r>
              <a:rPr sz="2400" dirty="0">
                <a:latin typeface="Arial"/>
                <a:cs typeface="Arial"/>
              </a:rPr>
              <a:t>thuật </a:t>
            </a:r>
            <a:r>
              <a:rPr sz="2400" spc="-5" dirty="0">
                <a:latin typeface="Arial"/>
                <a:cs typeface="Arial"/>
              </a:rPr>
              <a:t>sẽ sử dụng </a:t>
            </a:r>
            <a:r>
              <a:rPr sz="2400" spc="5" dirty="0">
                <a:latin typeface="Arial"/>
                <a:cs typeface="Arial"/>
              </a:rPr>
              <a:t>để  </a:t>
            </a:r>
            <a:r>
              <a:rPr sz="2400" spc="-5" dirty="0">
                <a:latin typeface="Arial"/>
                <a:cs typeface="Arial"/>
              </a:rPr>
              <a:t>phát hiện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622300" marR="762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Mô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cácđặc </a:t>
            </a:r>
            <a:r>
              <a:rPr sz="2400" dirty="0">
                <a:latin typeface="Arial"/>
                <a:cs typeface="Arial"/>
              </a:rPr>
              <a:t>tả </a:t>
            </a:r>
            <a:r>
              <a:rPr sz="2400" spc="-5" dirty="0">
                <a:latin typeface="Arial"/>
                <a:cs typeface="Arial"/>
              </a:rPr>
              <a:t>hoặc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mô hình phân </a:t>
            </a:r>
            <a:r>
              <a:rPr sz="2400" dirty="0">
                <a:latin typeface="Arial"/>
                <a:cs typeface="Arial"/>
              </a:rPr>
              <a:t>tích của </a:t>
            </a:r>
            <a:r>
              <a:rPr sz="2400" spc="-5" dirty="0">
                <a:latin typeface="Arial"/>
                <a:cs typeface="Arial"/>
              </a:rPr>
              <a:t>phần  </a:t>
            </a:r>
            <a:r>
              <a:rPr sz="2400" dirty="0"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622300" indent="-610235" algn="just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thông tin cho mỗi yêu </a:t>
            </a:r>
            <a:r>
              <a:rPr sz="2400" spc="-5" dirty="0">
                <a:latin typeface="Arial"/>
                <a:cs typeface="Arial"/>
              </a:rPr>
              <a:t>cầu, trọng số </a:t>
            </a:r>
            <a:r>
              <a:rPr sz="2400" dirty="0">
                <a:latin typeface="Arial"/>
                <a:cs typeface="Arial"/>
              </a:rPr>
              <a:t>của yêu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endParaRPr sz="2400">
              <a:latin typeface="Arial"/>
              <a:cs typeface="Arial"/>
            </a:endParaRPr>
          </a:p>
          <a:p>
            <a:pPr marL="622300" marR="762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Các bước </a:t>
            </a:r>
            <a:r>
              <a:rPr sz="2400" dirty="0">
                <a:latin typeface="Arial"/>
                <a:cs typeface="Arial"/>
              </a:rPr>
              <a:t>tiến </a:t>
            </a:r>
            <a:r>
              <a:rPr sz="2400" spc="-5" dirty="0">
                <a:latin typeface="Arial"/>
                <a:cs typeface="Arial"/>
              </a:rPr>
              <a:t>hành phát hiện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 cầu, phân tích  yêu </a:t>
            </a:r>
            <a:r>
              <a:rPr sz="2400" dirty="0">
                <a:latin typeface="Arial"/>
                <a:cs typeface="Arial"/>
              </a:rPr>
              <a:t>cầu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89991"/>
            <a:ext cx="7769859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4965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2.2.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Xây dựng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khả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năng (vision)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phạm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vi (scope) của 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622300" marR="635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Khả năng và phạm vi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tập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các 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ở mức </a:t>
            </a:r>
            <a:r>
              <a:rPr sz="2400" spc="-5" dirty="0">
                <a:latin typeface="Arial"/>
                <a:cs typeface="Arial"/>
              </a:rPr>
              <a:t>độ cao (business  requirement)</a:t>
            </a:r>
            <a:endParaRPr sz="2400">
              <a:latin typeface="Arial"/>
              <a:cs typeface="Arial"/>
            </a:endParaRPr>
          </a:p>
          <a:p>
            <a:pPr marL="622300" marR="6985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dirty="0">
                <a:latin typeface="Arial"/>
                <a:cs typeface="Arial"/>
              </a:rPr>
              <a:t>Mô tả khả </a:t>
            </a:r>
            <a:r>
              <a:rPr sz="2400" spc="-5" dirty="0">
                <a:latin typeface="Arial"/>
                <a:cs typeface="Arial"/>
              </a:rPr>
              <a:t>năng, </a:t>
            </a:r>
            <a:r>
              <a:rPr sz="2400" dirty="0">
                <a:latin typeface="Arial"/>
                <a:cs typeface="Arial"/>
              </a:rPr>
              <a:t>mục </a:t>
            </a:r>
            <a:r>
              <a:rPr sz="2400" spc="-5" dirty="0">
                <a:latin typeface="Arial"/>
                <a:cs typeface="Arial"/>
              </a:rPr>
              <a:t>tiêu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mềm, </a:t>
            </a:r>
            <a:r>
              <a:rPr sz="2400" spc="-1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phạm  vi </a:t>
            </a:r>
            <a:r>
              <a:rPr sz="2400" dirty="0">
                <a:latin typeface="Arial"/>
                <a:cs typeface="Arial"/>
              </a:rPr>
              <a:t>ứng </a:t>
            </a:r>
            <a:r>
              <a:rPr sz="2400" spc="-5" dirty="0">
                <a:latin typeface="Arial"/>
                <a:cs typeface="Arial"/>
              </a:rPr>
              <a:t>dụng </a:t>
            </a:r>
            <a:r>
              <a:rPr sz="2400" dirty="0">
                <a:latin typeface="Arial"/>
                <a:cs typeface="Arial"/>
              </a:rPr>
              <a:t>của phần mềm, các </a:t>
            </a:r>
            <a:r>
              <a:rPr sz="2400" spc="-5" dirty="0">
                <a:latin typeface="Arial"/>
                <a:cs typeface="Arial"/>
              </a:rPr>
              <a:t>hạn </a:t>
            </a:r>
            <a:r>
              <a:rPr sz="2400" dirty="0">
                <a:latin typeface="Arial"/>
                <a:cs typeface="Arial"/>
              </a:rPr>
              <a:t>chế của </a:t>
            </a:r>
            <a:r>
              <a:rPr sz="2400" spc="-5" dirty="0">
                <a:latin typeface="Arial"/>
                <a:cs typeface="Arial"/>
              </a:rPr>
              <a:t>phần  </a:t>
            </a:r>
            <a:r>
              <a:rPr sz="2400" dirty="0">
                <a:latin typeface="Arial"/>
                <a:cs typeface="Arial"/>
              </a:rPr>
              <a:t>mềm, một số </a:t>
            </a:r>
            <a:r>
              <a:rPr sz="2400" spc="-5" dirty="0">
                <a:latin typeface="Arial"/>
                <a:cs typeface="Arial"/>
              </a:rPr>
              <a:t>đặc </a:t>
            </a:r>
            <a:r>
              <a:rPr sz="2400" dirty="0">
                <a:latin typeface="Arial"/>
                <a:cs typeface="Arial"/>
              </a:rPr>
              <a:t>điểm của </a:t>
            </a:r>
            <a:r>
              <a:rPr sz="2400" spc="-5" dirty="0">
                <a:latin typeface="Arial"/>
                <a:cs typeface="Arial"/>
              </a:rPr>
              <a:t>ứng dụng: ai </a:t>
            </a:r>
            <a:r>
              <a:rPr sz="2400" spc="5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dụng,  </a:t>
            </a:r>
            <a:r>
              <a:rPr sz="2400" dirty="0">
                <a:latin typeface="Arial"/>
                <a:cs typeface="Arial"/>
              </a:rPr>
              <a:t>trong mô </a:t>
            </a:r>
            <a:r>
              <a:rPr sz="2400" spc="-5" dirty="0">
                <a:latin typeface="Arial"/>
                <a:cs typeface="Arial"/>
              </a:rPr>
              <a:t>trường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nào</a:t>
            </a:r>
            <a:endParaRPr sz="2400">
              <a:latin typeface="Arial"/>
              <a:cs typeface="Arial"/>
            </a:endParaRPr>
          </a:p>
          <a:p>
            <a:pPr marL="622300" marR="5080" indent="-610235" algn="just">
              <a:lnSpc>
                <a:spcPct val="100000"/>
              </a:lnSpc>
              <a:buClr>
                <a:srgbClr val="CCCC99"/>
              </a:buClr>
              <a:buSzPct val="68750"/>
              <a:buFont typeface="Wingdings"/>
              <a:buChar char=""/>
              <a:tabLst>
                <a:tab pos="622935" algn="l"/>
              </a:tabLst>
            </a:pPr>
            <a:r>
              <a:rPr sz="2400" spc="-5" dirty="0">
                <a:latin typeface="Arial"/>
                <a:cs typeface="Arial"/>
              </a:rPr>
              <a:t>Thông </a:t>
            </a:r>
            <a:r>
              <a:rPr sz="2400" dirty="0">
                <a:latin typeface="Arial"/>
                <a:cs typeface="Arial"/>
              </a:rPr>
              <a:t>thường tất cả các </a:t>
            </a:r>
            <a:r>
              <a:rPr sz="2400" spc="-5" dirty="0">
                <a:latin typeface="Arial"/>
                <a:cs typeface="Arial"/>
              </a:rPr>
              <a:t>thôg </a:t>
            </a:r>
            <a:r>
              <a:rPr sz="2400" spc="-10" dirty="0">
                <a:latin typeface="Arial"/>
                <a:cs typeface="Arial"/>
              </a:rPr>
              <a:t>tin </a:t>
            </a:r>
            <a:r>
              <a:rPr sz="2400" dirty="0">
                <a:latin typeface="Arial"/>
                <a:cs typeface="Arial"/>
              </a:rPr>
              <a:t>này được mô </a:t>
            </a:r>
            <a:r>
              <a:rPr sz="2400" spc="5" dirty="0">
                <a:latin typeface="Arial"/>
                <a:cs typeface="Arial"/>
              </a:rPr>
              <a:t>tả  </a:t>
            </a:r>
            <a:r>
              <a:rPr sz="2400" spc="-5" dirty="0">
                <a:latin typeface="Arial"/>
                <a:cs typeface="Arial"/>
              </a:rPr>
              <a:t>ngắn gon trong 3-8 trang </a:t>
            </a:r>
            <a:r>
              <a:rPr sz="2400" dirty="0">
                <a:latin typeface="Arial"/>
                <a:cs typeface="Arial"/>
              </a:rPr>
              <a:t>theo cấu trúc </a:t>
            </a:r>
            <a:r>
              <a:rPr sz="2400" spc="-5" dirty="0">
                <a:latin typeface="Arial"/>
                <a:cs typeface="Arial"/>
              </a:rPr>
              <a:t>như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67129"/>
            <a:ext cx="6619240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Cấu </a:t>
            </a:r>
            <a:r>
              <a:rPr sz="2700" dirty="0">
                <a:latin typeface="Arial"/>
                <a:cs typeface="Arial"/>
              </a:rPr>
              <a:t>trúc của </a:t>
            </a:r>
            <a:r>
              <a:rPr sz="2700" spc="-5" dirty="0">
                <a:latin typeface="Arial"/>
                <a:cs typeface="Arial"/>
              </a:rPr>
              <a:t>tài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liệu:</a:t>
            </a:r>
            <a:endParaRPr sz="27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Yêu cầu phần mềm (mức cao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business)</a:t>
            </a:r>
            <a:endParaRPr sz="2200">
              <a:latin typeface="Arial"/>
              <a:cs typeface="Arial"/>
            </a:endParaRPr>
          </a:p>
          <a:p>
            <a:pPr marL="1166495" lvl="1" indent="-5448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67130" algn="l"/>
              </a:tabLst>
            </a:pPr>
            <a:r>
              <a:rPr sz="2200" spc="-5" dirty="0">
                <a:latin typeface="Arial"/>
                <a:cs typeface="Arial"/>
              </a:rPr>
              <a:t>Cơ sở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(background)</a:t>
            </a:r>
            <a:endParaRPr sz="2200">
              <a:latin typeface="Arial"/>
              <a:cs typeface="Arial"/>
            </a:endParaRPr>
          </a:p>
          <a:p>
            <a:pPr marL="1166495" lvl="1" indent="-544830">
              <a:lnSpc>
                <a:spcPct val="100000"/>
              </a:lnSpc>
              <a:buAutoNum type="arabicPeriod"/>
              <a:tabLst>
                <a:tab pos="1167130" algn="l"/>
              </a:tabLst>
            </a:pPr>
            <a:r>
              <a:rPr sz="2200" spc="-10" dirty="0">
                <a:latin typeface="Arial"/>
                <a:cs typeface="Arial"/>
              </a:rPr>
              <a:t>Cơ</a:t>
            </a:r>
            <a:r>
              <a:rPr sz="2200" spc="-5" dirty="0">
                <a:latin typeface="Arial"/>
                <a:cs typeface="Arial"/>
              </a:rPr>
              <a:t> hội</a:t>
            </a:r>
            <a:endParaRPr sz="2200">
              <a:latin typeface="Arial"/>
              <a:cs typeface="Arial"/>
            </a:endParaRPr>
          </a:p>
          <a:p>
            <a:pPr marL="1166495" lvl="1" indent="-544830">
              <a:lnSpc>
                <a:spcPct val="100000"/>
              </a:lnSpc>
              <a:buAutoNum type="arabicPeriod"/>
              <a:tabLst>
                <a:tab pos="1167130" algn="l"/>
              </a:tabLst>
            </a:pPr>
            <a:r>
              <a:rPr sz="2200" spc="-10" dirty="0">
                <a:latin typeface="Arial"/>
                <a:cs typeface="Arial"/>
              </a:rPr>
              <a:t>Đối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tượng</a:t>
            </a:r>
            <a:endParaRPr sz="2200">
              <a:latin typeface="Arial"/>
              <a:cs typeface="Arial"/>
            </a:endParaRPr>
          </a:p>
          <a:p>
            <a:pPr marL="1166495" lvl="1" indent="-544830">
              <a:lnSpc>
                <a:spcPct val="100000"/>
              </a:lnSpc>
              <a:buAutoNum type="arabicPeriod"/>
              <a:tabLst>
                <a:tab pos="1167130" algn="l"/>
              </a:tabLst>
            </a:pPr>
            <a:r>
              <a:rPr sz="2200" spc="-5" dirty="0">
                <a:latin typeface="Arial"/>
                <a:cs typeface="Arial"/>
              </a:rPr>
              <a:t>Yêu cầu khách hàng hay yêu cầu thị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trường</a:t>
            </a:r>
            <a:endParaRPr sz="2200">
              <a:latin typeface="Arial"/>
              <a:cs typeface="Arial"/>
            </a:endParaRPr>
          </a:p>
          <a:p>
            <a:pPr marL="1166495" lvl="1" indent="-544830">
              <a:lnSpc>
                <a:spcPct val="100000"/>
              </a:lnSpc>
              <a:buAutoNum type="arabicPeriod"/>
              <a:tabLst>
                <a:tab pos="1167130" algn="l"/>
              </a:tabLst>
            </a:pPr>
            <a:r>
              <a:rPr sz="2200" spc="-5" dirty="0">
                <a:latin typeface="Arial"/>
                <a:cs typeface="Arial"/>
              </a:rPr>
              <a:t>Các giá trị cung cấp cho khách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  <a:p>
            <a:pPr marL="1166495" lvl="1" indent="-544830">
              <a:lnSpc>
                <a:spcPct val="100000"/>
              </a:lnSpc>
              <a:buAutoNum type="arabicPeriod"/>
              <a:tabLst>
                <a:tab pos="1167130" algn="l"/>
              </a:tabLst>
            </a:pPr>
            <a:r>
              <a:rPr sz="2200" spc="-5" dirty="0">
                <a:latin typeface="Arial"/>
                <a:cs typeface="Arial"/>
              </a:rPr>
              <a:t>Các rủi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Khả năng của phần mềm (vision of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solution)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khả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đặc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điểm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Các phụ thuộc và chấp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nhận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67129"/>
            <a:ext cx="5687060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Arial"/>
                <a:cs typeface="Arial"/>
              </a:rPr>
              <a:t>Cấu </a:t>
            </a:r>
            <a:r>
              <a:rPr sz="2700" dirty="0">
                <a:latin typeface="Arial"/>
                <a:cs typeface="Arial"/>
              </a:rPr>
              <a:t>trúc của </a:t>
            </a:r>
            <a:r>
              <a:rPr sz="2700" spc="-5" dirty="0">
                <a:latin typeface="Arial"/>
                <a:cs typeface="Arial"/>
              </a:rPr>
              <a:t>tài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liệu:</a:t>
            </a:r>
            <a:endParaRPr sz="27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Phạm </a:t>
            </a:r>
            <a:r>
              <a:rPr sz="2200" spc="-10" dirty="0">
                <a:latin typeface="Arial"/>
                <a:cs typeface="Arial"/>
              </a:rPr>
              <a:t>vi và </a:t>
            </a:r>
            <a:r>
              <a:rPr sz="2200" spc="-5" dirty="0">
                <a:latin typeface="Arial"/>
                <a:cs typeface="Arial"/>
              </a:rPr>
              <a:t>giới hạn (scope and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limitation)</a:t>
            </a:r>
            <a:endParaRPr sz="2200">
              <a:latin typeface="Arial"/>
              <a:cs typeface="Arial"/>
            </a:endParaRPr>
          </a:p>
          <a:p>
            <a:pPr marL="1165860" lvl="1" indent="-5448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166495" algn="l"/>
              </a:tabLst>
            </a:pPr>
            <a:r>
              <a:rPr sz="2200" spc="-5" dirty="0">
                <a:latin typeface="Arial"/>
                <a:cs typeface="Arial"/>
              </a:rPr>
              <a:t>Phạm </a:t>
            </a:r>
            <a:r>
              <a:rPr sz="2200" spc="-10" dirty="0">
                <a:latin typeface="Arial"/>
                <a:cs typeface="Arial"/>
              </a:rPr>
              <a:t>vi </a:t>
            </a:r>
            <a:r>
              <a:rPr sz="2200" spc="-5" dirty="0">
                <a:latin typeface="Arial"/>
                <a:cs typeface="Arial"/>
              </a:rPr>
              <a:t>của phiên bản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đầu</a:t>
            </a:r>
            <a:endParaRPr sz="2200">
              <a:latin typeface="Arial"/>
              <a:cs typeface="Arial"/>
            </a:endParaRPr>
          </a:p>
          <a:p>
            <a:pPr marL="1165860" lvl="1" indent="-544830">
              <a:lnSpc>
                <a:spcPct val="100000"/>
              </a:lnSpc>
              <a:buAutoNum type="arabicPeriod"/>
              <a:tabLst>
                <a:tab pos="1166495" algn="l"/>
              </a:tabLst>
            </a:pPr>
            <a:r>
              <a:rPr sz="2200" spc="-5" dirty="0">
                <a:latin typeface="Arial"/>
                <a:cs typeface="Arial"/>
              </a:rPr>
              <a:t>Phạm </a:t>
            </a:r>
            <a:r>
              <a:rPr sz="2200" spc="-10" dirty="0">
                <a:latin typeface="Arial"/>
                <a:cs typeface="Arial"/>
              </a:rPr>
              <a:t>vi </a:t>
            </a:r>
            <a:r>
              <a:rPr sz="2200" spc="-5" dirty="0">
                <a:latin typeface="Arial"/>
                <a:cs typeface="Arial"/>
              </a:rPr>
              <a:t>của các phiên bản tiếp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theo</a:t>
            </a:r>
            <a:endParaRPr sz="2200">
              <a:latin typeface="Arial"/>
              <a:cs typeface="Arial"/>
            </a:endParaRPr>
          </a:p>
          <a:p>
            <a:pPr marL="1165860" lvl="1" indent="-544830">
              <a:lnSpc>
                <a:spcPct val="100000"/>
              </a:lnSpc>
              <a:buAutoNum type="arabicPeriod"/>
              <a:tabLst>
                <a:tab pos="1166495" algn="l"/>
              </a:tabLst>
            </a:pPr>
            <a:r>
              <a:rPr sz="2200" spc="-10" dirty="0">
                <a:latin typeface="Arial"/>
                <a:cs typeface="Arial"/>
              </a:rPr>
              <a:t>Hạn </a:t>
            </a:r>
            <a:r>
              <a:rPr sz="2200" spc="-5" dirty="0">
                <a:latin typeface="Arial"/>
                <a:cs typeface="Arial"/>
              </a:rPr>
              <a:t>chế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ngoại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lệ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 startAt="3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Ngữ cảnh công việc (business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context)</a:t>
            </a:r>
            <a:endParaRPr sz="2200">
              <a:latin typeface="Arial"/>
              <a:cs typeface="Arial"/>
            </a:endParaRPr>
          </a:p>
          <a:p>
            <a:pPr marL="1165225" lvl="1" indent="-544195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Tiểu sử khách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  <a:p>
            <a:pPr marL="1165225" lvl="1" indent="-544195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trong số dự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án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 startAt="3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Các yếu tố thành công của dự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án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549655"/>
            <a:ext cx="423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Nguồn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gốc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014729"/>
            <a:ext cx="80213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rgbClr val="000000"/>
                </a:solidFill>
                <a:latin typeface="Arial"/>
                <a:cs typeface="Arial"/>
              </a:rPr>
              <a:t>Nguồn </a:t>
            </a:r>
            <a:r>
              <a:rPr sz="2700" spc="-5" dirty="0">
                <a:solidFill>
                  <a:srgbClr val="000000"/>
                </a:solidFill>
                <a:latin typeface="Arial"/>
                <a:cs typeface="Arial"/>
              </a:rPr>
              <a:t>gốc </a:t>
            </a:r>
            <a:r>
              <a:rPr sz="2700" spc="-10" dirty="0">
                <a:solidFill>
                  <a:srgbClr val="000000"/>
                </a:solidFill>
                <a:latin typeface="Arial"/>
                <a:cs typeface="Arial"/>
              </a:rPr>
              <a:t>yêu </a:t>
            </a:r>
            <a:r>
              <a:rPr sz="2700" spc="-5" dirty="0">
                <a:solidFill>
                  <a:srgbClr val="000000"/>
                </a:solidFill>
                <a:latin typeface="Arial"/>
                <a:cs typeface="Arial"/>
              </a:rPr>
              <a:t>cầu 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phần </a:t>
            </a:r>
            <a:r>
              <a:rPr sz="2700" spc="-5" dirty="0">
                <a:solidFill>
                  <a:srgbClr val="000000"/>
                </a:solidFill>
                <a:latin typeface="Arial"/>
                <a:cs typeface="Arial"/>
              </a:rPr>
              <a:t>mềm </a:t>
            </a:r>
            <a:r>
              <a:rPr sz="2700" dirty="0">
                <a:solidFill>
                  <a:srgbClr val="000000"/>
                </a:solidFill>
                <a:latin typeface="Arial"/>
                <a:cs typeface="Arial"/>
              </a:rPr>
              <a:t>từ </a:t>
            </a:r>
            <a:r>
              <a:rPr sz="2700" spc="-5" dirty="0">
                <a:solidFill>
                  <a:srgbClr val="000000"/>
                </a:solidFill>
                <a:latin typeface="Arial"/>
                <a:cs typeface="Arial"/>
              </a:rPr>
              <a:t>người sử</a:t>
            </a:r>
            <a:r>
              <a:rPr sz="270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000000"/>
                </a:solidFill>
                <a:latin typeface="Arial"/>
                <a:cs typeface="Arial"/>
              </a:rPr>
              <a:t>dụng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426209"/>
            <a:ext cx="789559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(Khách </a:t>
            </a:r>
            <a:r>
              <a:rPr sz="2700" spc="-5" dirty="0">
                <a:latin typeface="Arial"/>
                <a:cs typeface="Arial"/>
              </a:rPr>
              <a:t>hàng): </a:t>
            </a:r>
            <a:r>
              <a:rPr sz="2700" dirty="0">
                <a:latin typeface="Arial"/>
                <a:cs typeface="Arial"/>
              </a:rPr>
              <a:t>theo mô </a:t>
            </a:r>
            <a:r>
              <a:rPr sz="2700" spc="-5" dirty="0">
                <a:latin typeface="Arial"/>
                <a:cs typeface="Arial"/>
              </a:rPr>
              <a:t>hình phân  lớp </a:t>
            </a:r>
            <a:r>
              <a:rPr sz="2700" dirty="0">
                <a:latin typeface="Arial"/>
                <a:cs typeface="Arial"/>
              </a:rPr>
              <a:t>của yêu 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Khách </a:t>
            </a:r>
            <a:r>
              <a:rPr sz="2700" spc="-5" dirty="0">
                <a:latin typeface="Arial"/>
                <a:cs typeface="Arial"/>
              </a:rPr>
              <a:t>hàng </a:t>
            </a:r>
            <a:r>
              <a:rPr sz="2700" dirty="0">
                <a:latin typeface="Arial"/>
                <a:cs typeface="Arial"/>
              </a:rPr>
              <a:t>được  chia </a:t>
            </a:r>
            <a:r>
              <a:rPr sz="2700" spc="-5" dirty="0">
                <a:latin typeface="Arial"/>
                <a:cs typeface="Arial"/>
              </a:rPr>
              <a:t>làm hai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loại: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105" y="3850004"/>
            <a:ext cx="13131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Arial"/>
                <a:cs typeface="Arial"/>
              </a:rPr>
              <a:t>hệ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thống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2661031"/>
            <a:ext cx="8067040" cy="3622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150495" indent="-287020">
              <a:lnSpc>
                <a:spcPct val="100000"/>
              </a:lnSpc>
              <a:spcBef>
                <a:spcPts val="10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Khách </a:t>
            </a:r>
            <a:r>
              <a:rPr sz="2600" spc="-5" dirty="0">
                <a:latin typeface="Arial"/>
                <a:cs typeface="Arial"/>
              </a:rPr>
              <a:t>hàng </a:t>
            </a:r>
            <a:r>
              <a:rPr sz="2600" dirty="0">
                <a:latin typeface="Arial"/>
                <a:cs typeface="Arial"/>
              </a:rPr>
              <a:t>cung cấp các business </a:t>
            </a:r>
            <a:r>
              <a:rPr sz="2600" spc="-5" dirty="0">
                <a:latin typeface="Arial"/>
                <a:cs typeface="Arial"/>
              </a:rPr>
              <a:t>requirement:  </a:t>
            </a:r>
            <a:r>
              <a:rPr sz="2600" dirty="0">
                <a:latin typeface="Arial"/>
                <a:cs typeface="Arial"/>
              </a:rPr>
              <a:t>cung cấp các thông tin về công ty, </a:t>
            </a:r>
            <a:r>
              <a:rPr sz="2600" spc="5" dirty="0">
                <a:latin typeface="Arial"/>
                <a:cs typeface="Arial"/>
              </a:rPr>
              <a:t>về </a:t>
            </a:r>
            <a:r>
              <a:rPr sz="2600" dirty="0">
                <a:latin typeface="Arial"/>
                <a:cs typeface="Arial"/>
              </a:rPr>
              <a:t>các đặc  </a:t>
            </a:r>
            <a:r>
              <a:rPr sz="2600" spc="-5" dirty="0">
                <a:latin typeface="Arial"/>
                <a:cs typeface="Arial"/>
              </a:rPr>
              <a:t>điểm </a:t>
            </a:r>
            <a:r>
              <a:rPr sz="2600" dirty="0">
                <a:latin typeface="Arial"/>
                <a:cs typeface="Arial"/>
              </a:rPr>
              <a:t>ở mức độ cao, về mô </a:t>
            </a:r>
            <a:r>
              <a:rPr sz="2600" spc="-5" dirty="0">
                <a:latin typeface="Arial"/>
                <a:cs typeface="Arial"/>
              </a:rPr>
              <a:t>hình </a:t>
            </a:r>
            <a:r>
              <a:rPr sz="2600" dirty="0">
                <a:latin typeface="Arial"/>
                <a:cs typeface="Arial"/>
              </a:rPr>
              <a:t>và phạm vi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của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Font typeface="Arial"/>
              <a:buChar char="•"/>
            </a:pPr>
            <a:endParaRPr sz="27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Khách </a:t>
            </a:r>
            <a:r>
              <a:rPr sz="2600" spc="-5" dirty="0">
                <a:latin typeface="Arial"/>
                <a:cs typeface="Arial"/>
              </a:rPr>
              <a:t>hàng </a:t>
            </a:r>
            <a:r>
              <a:rPr sz="2600" dirty="0">
                <a:latin typeface="Arial"/>
                <a:cs typeface="Arial"/>
              </a:rPr>
              <a:t>cung cấp các user requirement: cung  cấp các công </a:t>
            </a:r>
            <a:r>
              <a:rPr sz="2600" spc="-5" dirty="0">
                <a:latin typeface="Arial"/>
                <a:cs typeface="Arial"/>
              </a:rPr>
              <a:t>tin </a:t>
            </a:r>
            <a:r>
              <a:rPr sz="2600" dirty="0">
                <a:latin typeface="Arial"/>
                <a:cs typeface="Arial"/>
              </a:rPr>
              <a:t>về </a:t>
            </a:r>
            <a:r>
              <a:rPr sz="2600" spc="-5" dirty="0">
                <a:latin typeface="Arial"/>
                <a:cs typeface="Arial"/>
              </a:rPr>
              <a:t>từng nhiệm </a:t>
            </a:r>
            <a:r>
              <a:rPr sz="2600" dirty="0">
                <a:latin typeface="Arial"/>
                <a:cs typeface="Arial"/>
              </a:rPr>
              <a:t>vụ cụ thể mà </a:t>
            </a:r>
            <a:r>
              <a:rPr sz="2600" spc="-5" dirty="0">
                <a:latin typeface="Arial"/>
                <a:cs typeface="Arial"/>
              </a:rPr>
              <a:t>họ  </a:t>
            </a:r>
            <a:r>
              <a:rPr sz="2600" dirty="0">
                <a:latin typeface="Arial"/>
                <a:cs typeface="Arial"/>
              </a:rPr>
              <a:t>sẽ </a:t>
            </a:r>
            <a:r>
              <a:rPr sz="2600" spc="-5" dirty="0">
                <a:latin typeface="Arial"/>
                <a:cs typeface="Arial"/>
              </a:rPr>
              <a:t>làm </a:t>
            </a:r>
            <a:r>
              <a:rPr sz="2600" dirty="0">
                <a:latin typeface="Arial"/>
                <a:cs typeface="Arial"/>
              </a:rPr>
              <a:t>việc với </a:t>
            </a:r>
            <a:r>
              <a:rPr sz="2600" spc="-5" dirty="0">
                <a:latin typeface="Arial"/>
                <a:cs typeface="Arial"/>
              </a:rPr>
              <a:t>phần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mềm</a:t>
            </a:r>
          </a:p>
          <a:p>
            <a:pPr marL="355600" marR="170180" indent="-343535">
              <a:lnSpc>
                <a:spcPts val="3240"/>
              </a:lnSpc>
              <a:spcBef>
                <a:spcPts val="10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700" spc="-5" dirty="0">
                <a:latin typeface="Arial"/>
                <a:cs typeface="Arial"/>
              </a:rPr>
              <a:t>Cần phải phối hợp, </a:t>
            </a:r>
            <a:r>
              <a:rPr sz="2700" dirty="0">
                <a:latin typeface="Arial"/>
                <a:cs typeface="Arial"/>
              </a:rPr>
              <a:t>kết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chặt chẽ với </a:t>
            </a:r>
            <a:r>
              <a:rPr sz="2700" spc="-5" dirty="0">
                <a:latin typeface="Arial"/>
                <a:cs typeface="Arial"/>
              </a:rPr>
              <a:t>hai phân  loại </a:t>
            </a:r>
            <a:r>
              <a:rPr sz="2700" dirty="0">
                <a:latin typeface="Arial"/>
                <a:cs typeface="Arial"/>
              </a:rPr>
              <a:t>khách </a:t>
            </a:r>
            <a:r>
              <a:rPr sz="2700" spc="-5" dirty="0">
                <a:latin typeface="Arial"/>
                <a:cs typeface="Arial"/>
              </a:rPr>
              <a:t>hàng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trên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324178"/>
            <a:ext cx="751967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Yêu cầu phần </a:t>
            </a:r>
            <a:r>
              <a:rPr sz="2200" spc="-10" dirty="0">
                <a:latin typeface="Arial"/>
                <a:cs typeface="Arial"/>
              </a:rPr>
              <a:t>mềm </a:t>
            </a:r>
            <a:r>
              <a:rPr sz="2200" spc="-5" dirty="0">
                <a:latin typeface="Arial"/>
                <a:cs typeface="Arial"/>
              </a:rPr>
              <a:t>(mức cao business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requirement)</a:t>
            </a:r>
            <a:endParaRPr sz="2200">
              <a:latin typeface="Arial"/>
              <a:cs typeface="Arial"/>
            </a:endParaRPr>
          </a:p>
          <a:p>
            <a:pPr marL="621665" marR="146685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các đặc điểm chính mà phần mềm mới sẽ </a:t>
            </a:r>
            <a:r>
              <a:rPr sz="2200" spc="-10" dirty="0">
                <a:latin typeface="Arial"/>
                <a:cs typeface="Arial"/>
              </a:rPr>
              <a:t>cung  </a:t>
            </a:r>
            <a:r>
              <a:rPr sz="2200" spc="-5" dirty="0">
                <a:latin typeface="Arial"/>
                <a:cs typeface="Arial"/>
              </a:rPr>
              <a:t>cấp cho khách hàng. Thông thường phần này rất khác  nhau cho những phần mềm khác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nhau</a:t>
            </a:r>
            <a:endParaRPr sz="2200">
              <a:latin typeface="Arial"/>
              <a:cs typeface="Arial"/>
            </a:endParaRPr>
          </a:p>
          <a:p>
            <a:pPr marL="478155" lvl="1" indent="-466090" algn="just">
              <a:lnSpc>
                <a:spcPct val="100000"/>
              </a:lnSpc>
              <a:buAutoNum type="arabicPeriod"/>
              <a:tabLst>
                <a:tab pos="478790" algn="l"/>
              </a:tabLst>
            </a:pPr>
            <a:r>
              <a:rPr sz="2200" spc="-10" dirty="0">
                <a:latin typeface="Arial"/>
                <a:cs typeface="Arial"/>
              </a:rPr>
              <a:t>Cơ </a:t>
            </a:r>
            <a:r>
              <a:rPr sz="2200" spc="-5" dirty="0">
                <a:latin typeface="Arial"/>
                <a:cs typeface="Arial"/>
              </a:rPr>
              <a:t>sở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(background)</a:t>
            </a:r>
            <a:endParaRPr sz="2200">
              <a:latin typeface="Arial"/>
              <a:cs typeface="Arial"/>
            </a:endParaRPr>
          </a:p>
          <a:p>
            <a:pPr marL="621665" marR="1701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Mô tả </a:t>
            </a:r>
            <a:r>
              <a:rPr sz="2200" dirty="0">
                <a:latin typeface="Arial"/>
                <a:cs typeface="Arial"/>
              </a:rPr>
              <a:t>lý </a:t>
            </a:r>
            <a:r>
              <a:rPr sz="2200" spc="-5" dirty="0">
                <a:latin typeface="Arial"/>
                <a:cs typeface="Arial"/>
              </a:rPr>
              <a:t>do </a:t>
            </a:r>
            <a:r>
              <a:rPr sz="2200" spc="-10" dirty="0">
                <a:latin typeface="Arial"/>
                <a:cs typeface="Arial"/>
              </a:rPr>
              <a:t>hợp </a:t>
            </a:r>
            <a:r>
              <a:rPr sz="2200" spc="-5" dirty="0">
                <a:latin typeface="Arial"/>
                <a:cs typeface="Arial"/>
              </a:rPr>
              <a:t>lý cần phát triển phần mềm mới: tai  sao, </a:t>
            </a:r>
            <a:r>
              <a:rPr sz="2200" dirty="0">
                <a:latin typeface="Arial"/>
                <a:cs typeface="Arial"/>
              </a:rPr>
              <a:t>cơ </a:t>
            </a:r>
            <a:r>
              <a:rPr sz="2200" spc="-5" dirty="0">
                <a:latin typeface="Arial"/>
                <a:cs typeface="Arial"/>
              </a:rPr>
              <a:t>sở nào. </a:t>
            </a:r>
            <a:r>
              <a:rPr sz="2200" spc="-10" dirty="0">
                <a:latin typeface="Arial"/>
                <a:cs typeface="Arial"/>
              </a:rPr>
              <a:t>Có </a:t>
            </a:r>
            <a:r>
              <a:rPr sz="2200" spc="-5" dirty="0">
                <a:latin typeface="Arial"/>
                <a:cs typeface="Arial"/>
              </a:rPr>
              <a:t>thể giải thích tổng thể lịch sử </a:t>
            </a:r>
            <a:r>
              <a:rPr sz="2200" spc="-10" dirty="0">
                <a:latin typeface="Arial"/>
                <a:cs typeface="Arial"/>
              </a:rPr>
              <a:t>hoặc  </a:t>
            </a:r>
            <a:r>
              <a:rPr sz="2200" spc="-5" dirty="0">
                <a:latin typeface="Arial"/>
                <a:cs typeface="Arial"/>
              </a:rPr>
              <a:t>tình </a:t>
            </a:r>
            <a:r>
              <a:rPr sz="2200" spc="-10" dirty="0">
                <a:latin typeface="Arial"/>
                <a:cs typeface="Arial"/>
              </a:rPr>
              <a:t>huống quyết </a:t>
            </a:r>
            <a:r>
              <a:rPr sz="2200" spc="-5" dirty="0">
                <a:latin typeface="Arial"/>
                <a:cs typeface="Arial"/>
              </a:rPr>
              <a:t>định cần phải xây dựng phần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1.2. </a:t>
            </a:r>
            <a:r>
              <a:rPr sz="2200" spc="-10" dirty="0">
                <a:latin typeface="Arial"/>
                <a:cs typeface="Arial"/>
              </a:rPr>
              <a:t>Cơ </a:t>
            </a:r>
            <a:r>
              <a:rPr sz="2200" spc="-5" dirty="0">
                <a:latin typeface="Arial"/>
                <a:cs typeface="Arial"/>
              </a:rPr>
              <a:t>hội (business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opportunity)</a:t>
            </a:r>
            <a:endParaRPr sz="2200">
              <a:latin typeface="Arial"/>
              <a:cs typeface="Arial"/>
            </a:endParaRPr>
          </a:p>
          <a:p>
            <a:pPr marL="621665" marR="50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Mô </a:t>
            </a:r>
            <a:r>
              <a:rPr sz="2200" spc="-5" dirty="0">
                <a:latin typeface="Arial"/>
                <a:cs typeface="Arial"/>
              </a:rPr>
              <a:t>tả </a:t>
            </a:r>
            <a:r>
              <a:rPr sz="2200" dirty="0">
                <a:latin typeface="Arial"/>
                <a:cs typeface="Arial"/>
              </a:rPr>
              <a:t>cơ </a:t>
            </a:r>
            <a:r>
              <a:rPr sz="2200" spc="-5" dirty="0">
                <a:latin typeface="Arial"/>
                <a:cs typeface="Arial"/>
              </a:rPr>
              <a:t>hội trên thị </a:t>
            </a:r>
            <a:r>
              <a:rPr sz="2200" dirty="0">
                <a:latin typeface="Arial"/>
                <a:cs typeface="Arial"/>
              </a:rPr>
              <a:t>trường </a:t>
            </a:r>
            <a:r>
              <a:rPr sz="2200" spc="-5" dirty="0">
                <a:latin typeface="Arial"/>
                <a:cs typeface="Arial"/>
              </a:rPr>
              <a:t>đang tồn tại vấn đề mà  phần mềm sẽ giải </a:t>
            </a:r>
            <a:r>
              <a:rPr sz="2200" spc="-10" dirty="0">
                <a:latin typeface="Arial"/>
                <a:cs typeface="Arial"/>
              </a:rPr>
              <a:t>quyết. Có </a:t>
            </a:r>
            <a:r>
              <a:rPr sz="2200" spc="-5" dirty="0">
                <a:latin typeface="Arial"/>
                <a:cs typeface="Arial"/>
              </a:rPr>
              <a:t>thể mô tả ngắn </a:t>
            </a:r>
            <a:r>
              <a:rPr sz="2200" spc="-10" dirty="0">
                <a:latin typeface="Arial"/>
                <a:cs typeface="Arial"/>
              </a:rPr>
              <a:t>gọn </a:t>
            </a:r>
            <a:r>
              <a:rPr sz="2200" spc="-5" dirty="0">
                <a:latin typeface="Arial"/>
                <a:cs typeface="Arial"/>
              </a:rPr>
              <a:t>một số  phần mềm tương tự và các </a:t>
            </a:r>
            <a:r>
              <a:rPr sz="2200" spc="-10" dirty="0">
                <a:latin typeface="Arial"/>
                <a:cs typeface="Arial"/>
              </a:rPr>
              <a:t>đặc </a:t>
            </a:r>
            <a:r>
              <a:rPr sz="2200" spc="-5" dirty="0">
                <a:latin typeface="Arial"/>
                <a:cs typeface="Arial"/>
              </a:rPr>
              <a:t>tính của chúng và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giải</a:t>
            </a:r>
            <a:endParaRPr sz="220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thích </a:t>
            </a:r>
            <a:r>
              <a:rPr sz="2200" dirty="0">
                <a:latin typeface="Arial"/>
                <a:cs typeface="Arial"/>
              </a:rPr>
              <a:t>tại </a:t>
            </a:r>
            <a:r>
              <a:rPr sz="2200" spc="-5" dirty="0">
                <a:latin typeface="Arial"/>
                <a:cs typeface="Arial"/>
              </a:rPr>
              <a:t>sao càan làm </a:t>
            </a:r>
            <a:r>
              <a:rPr sz="2200" spc="-10" dirty="0">
                <a:latin typeface="Arial"/>
                <a:cs typeface="Arial"/>
              </a:rPr>
              <a:t>phần </a:t>
            </a:r>
            <a:r>
              <a:rPr sz="2200" spc="-5" dirty="0">
                <a:latin typeface="Arial"/>
                <a:cs typeface="Arial"/>
              </a:rPr>
              <a:t>mềm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này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4"/>
            <a:ext cx="7579359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5625" lvl="1" indent="-54356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Đối </a:t>
            </a:r>
            <a:r>
              <a:rPr sz="2200" spc="-5" dirty="0">
                <a:latin typeface="Arial"/>
                <a:cs typeface="Arial"/>
              </a:rPr>
              <a:t>tượng/mục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tiêu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mục tiêu mà phần mềm giải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quyết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 startAt="4"/>
              <a:tabLst>
                <a:tab pos="556260" algn="l"/>
              </a:tabLst>
            </a:pPr>
            <a:r>
              <a:rPr sz="2200" spc="-5" dirty="0">
                <a:latin typeface="Arial"/>
                <a:cs typeface="Arial"/>
              </a:rPr>
              <a:t>Yêu cầu khách hàng hay </a:t>
            </a:r>
            <a:r>
              <a:rPr sz="2200" spc="-10" dirty="0">
                <a:latin typeface="Arial"/>
                <a:cs typeface="Arial"/>
              </a:rPr>
              <a:t>yêu </a:t>
            </a:r>
            <a:r>
              <a:rPr sz="2200" spc="-5" dirty="0">
                <a:latin typeface="Arial"/>
                <a:cs typeface="Arial"/>
              </a:rPr>
              <a:t>cầu thị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trường</a:t>
            </a:r>
            <a:endParaRPr sz="2200">
              <a:latin typeface="Arial"/>
              <a:cs typeface="Arial"/>
            </a:endParaRPr>
          </a:p>
          <a:p>
            <a:pPr marL="6223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các đối tượng khách hàng mà phần mềm sẽ phục  vụ.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 startAt="5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giá trị cung cấp cho khách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chi tiết các khả năng của phần mềm sẽ cung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cấp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cho khách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hàng:</a:t>
            </a:r>
            <a:endParaRPr sz="2200">
              <a:latin typeface="Arial"/>
              <a:cs typeface="Arial"/>
            </a:endParaRPr>
          </a:p>
          <a:p>
            <a:pPr marL="793115" lvl="2" indent="-171450">
              <a:lnSpc>
                <a:spcPct val="100000"/>
              </a:lnSpc>
              <a:buChar char="-"/>
              <a:tabLst>
                <a:tab pos="793750" algn="l"/>
              </a:tabLst>
            </a:pPr>
            <a:r>
              <a:rPr sz="2200" spc="-5" dirty="0">
                <a:latin typeface="Arial"/>
                <a:cs typeface="Arial"/>
              </a:rPr>
              <a:t>Khả năng giải </a:t>
            </a:r>
            <a:r>
              <a:rPr sz="2200" spc="-10" dirty="0">
                <a:latin typeface="Arial"/>
                <a:cs typeface="Arial"/>
              </a:rPr>
              <a:t>quyết </a:t>
            </a:r>
            <a:r>
              <a:rPr sz="2200" spc="-5" dirty="0">
                <a:latin typeface="Arial"/>
                <a:cs typeface="Arial"/>
              </a:rPr>
              <a:t>công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việc</a:t>
            </a:r>
            <a:endParaRPr sz="2200">
              <a:latin typeface="Arial"/>
              <a:cs typeface="Arial"/>
            </a:endParaRPr>
          </a:p>
          <a:p>
            <a:pPr marL="793115" lvl="2" indent="-171450">
              <a:lnSpc>
                <a:spcPct val="100000"/>
              </a:lnSpc>
              <a:buChar char="-"/>
              <a:tabLst>
                <a:tab pos="793750" algn="l"/>
              </a:tabLst>
            </a:pPr>
            <a:r>
              <a:rPr sz="2200" spc="-5" dirty="0">
                <a:latin typeface="Arial"/>
                <a:cs typeface="Arial"/>
              </a:rPr>
              <a:t>Khả năng tiết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kiệm</a:t>
            </a:r>
            <a:endParaRPr sz="2200">
              <a:latin typeface="Arial"/>
              <a:cs typeface="Arial"/>
            </a:endParaRPr>
          </a:p>
          <a:p>
            <a:pPr marL="793115" lvl="2" indent="-171450">
              <a:lnSpc>
                <a:spcPct val="100000"/>
              </a:lnSpc>
              <a:buChar char="-"/>
              <a:tabLst>
                <a:tab pos="793750" algn="l"/>
              </a:tabLst>
            </a:pPr>
            <a:r>
              <a:rPr sz="2200" spc="-5" dirty="0">
                <a:latin typeface="Arial"/>
                <a:cs typeface="Arial"/>
              </a:rPr>
              <a:t>Khả năng tự độnghóa các công việc trước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đây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....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 startAt="6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rủi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</a:t>
            </a:r>
            <a:endParaRPr sz="2200">
              <a:latin typeface="Arial"/>
              <a:cs typeface="Arial"/>
            </a:endParaRPr>
          </a:p>
          <a:p>
            <a:pPr marL="622300" marR="8255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các rủi ro của công việc khi phát triển phần mềm.  </a:t>
            </a:r>
            <a:r>
              <a:rPr sz="2200" spc="-10" dirty="0">
                <a:latin typeface="Arial"/>
                <a:cs typeface="Arial"/>
              </a:rPr>
              <a:t>Đánh </a:t>
            </a:r>
            <a:r>
              <a:rPr sz="2200" spc="-5" dirty="0">
                <a:latin typeface="Arial"/>
                <a:cs typeface="Arial"/>
              </a:rPr>
              <a:t>giá các rủi ro và các phương pháp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tránh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4"/>
            <a:ext cx="7798434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Khả năng của phần mềm (vision of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solution)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cáckhả năng của phần mềm. ở đay sẽ không mô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tả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các </a:t>
            </a:r>
            <a:r>
              <a:rPr sz="2200" dirty="0">
                <a:latin typeface="Arial"/>
                <a:cs typeface="Arial"/>
              </a:rPr>
              <a:t>chức </a:t>
            </a:r>
            <a:r>
              <a:rPr sz="2200" spc="-5" dirty="0">
                <a:latin typeface="Arial"/>
                <a:cs typeface="Arial"/>
              </a:rPr>
              <a:t>năng phần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khả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6223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chính xác ngắn gọn các </a:t>
            </a:r>
            <a:r>
              <a:rPr sz="2200" spc="-10" dirty="0">
                <a:latin typeface="Arial"/>
                <a:cs typeface="Arial"/>
              </a:rPr>
              <a:t>mục </a:t>
            </a:r>
            <a:r>
              <a:rPr sz="2200" spc="-5" dirty="0">
                <a:latin typeface="Arial"/>
                <a:cs typeface="Arial"/>
              </a:rPr>
              <a:t>đích dài hạn của phần  mềm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 startAt="2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đặc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điểm</a:t>
            </a:r>
            <a:endParaRPr sz="2200">
              <a:latin typeface="Arial"/>
              <a:cs typeface="Arial"/>
            </a:endParaRPr>
          </a:p>
          <a:p>
            <a:pPr marL="622300" marR="158750" indent="7747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Danh </a:t>
            </a:r>
            <a:r>
              <a:rPr sz="2200" dirty="0">
                <a:latin typeface="Arial"/>
                <a:cs typeface="Arial"/>
              </a:rPr>
              <a:t>sách </a:t>
            </a:r>
            <a:r>
              <a:rPr sz="2200" spc="-5" dirty="0">
                <a:latin typeface="Arial"/>
                <a:cs typeface="Arial"/>
              </a:rPr>
              <a:t>các đặc điểm chính của phần mềm. Các đặc  điểm </a:t>
            </a:r>
            <a:r>
              <a:rPr sz="2200" spc="-10" dirty="0">
                <a:latin typeface="Arial"/>
                <a:cs typeface="Arial"/>
              </a:rPr>
              <a:t>này </a:t>
            </a:r>
            <a:r>
              <a:rPr sz="2200" spc="-5" dirty="0">
                <a:latin typeface="Arial"/>
                <a:cs typeface="Arial"/>
              </a:rPr>
              <a:t>sẽ khách những phần mềm tương tự như thế  nào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 startAt="3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phụ thuộc và chấp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nhận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Ghi nhận lại các phụ thuộc và các </a:t>
            </a:r>
            <a:r>
              <a:rPr sz="2200" dirty="0">
                <a:latin typeface="Arial"/>
                <a:cs typeface="Arial"/>
              </a:rPr>
              <a:t>chấp </a:t>
            </a:r>
            <a:r>
              <a:rPr sz="2200" spc="-5" dirty="0">
                <a:latin typeface="Arial"/>
                <a:cs typeface="Arial"/>
              </a:rPr>
              <a:t>nhận đã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thực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hiên trong phần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4"/>
            <a:ext cx="726694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Phạm vi và giới </a:t>
            </a:r>
            <a:r>
              <a:rPr sz="2200" spc="-10" dirty="0">
                <a:latin typeface="Arial"/>
                <a:cs typeface="Arial"/>
              </a:rPr>
              <a:t>hạn </a:t>
            </a:r>
            <a:r>
              <a:rPr sz="2200" spc="-5" dirty="0">
                <a:latin typeface="Arial"/>
                <a:cs typeface="Arial"/>
              </a:rPr>
              <a:t>(scope </a:t>
            </a:r>
            <a:r>
              <a:rPr sz="2200" spc="-10" dirty="0">
                <a:latin typeface="Arial"/>
                <a:cs typeface="Arial"/>
              </a:rPr>
              <a:t>and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limitation)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các giới </a:t>
            </a:r>
            <a:r>
              <a:rPr sz="2200" spc="-10" dirty="0">
                <a:latin typeface="Arial"/>
                <a:cs typeface="Arial"/>
              </a:rPr>
              <a:t>hạn </a:t>
            </a:r>
            <a:r>
              <a:rPr sz="2200" spc="-5" dirty="0">
                <a:latin typeface="Arial"/>
                <a:cs typeface="Arial"/>
              </a:rPr>
              <a:t>về khả năng của phần mềm.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mềm chỉ giải quyết bài toán ở mức độ như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vậy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Phạm vi của phiên </a:t>
            </a:r>
            <a:r>
              <a:rPr sz="2200" spc="-10" dirty="0">
                <a:latin typeface="Arial"/>
                <a:cs typeface="Arial"/>
              </a:rPr>
              <a:t>bản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đầu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phạm vi của phiên </a:t>
            </a:r>
            <a:r>
              <a:rPr sz="2200" spc="-10" dirty="0">
                <a:latin typeface="Arial"/>
                <a:cs typeface="Arial"/>
              </a:rPr>
              <a:t>bản </a:t>
            </a:r>
            <a:r>
              <a:rPr sz="2200" spc="-5" dirty="0">
                <a:latin typeface="Arial"/>
                <a:cs typeface="Arial"/>
              </a:rPr>
              <a:t>đầu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(1.0)</a:t>
            </a:r>
            <a:endParaRPr sz="2200">
              <a:latin typeface="Arial"/>
              <a:cs typeface="Arial"/>
            </a:endParaRPr>
          </a:p>
          <a:p>
            <a:pPr marL="622300" marR="1588135" lvl="1">
              <a:lnSpc>
                <a:spcPct val="100000"/>
              </a:lnSpc>
              <a:buAutoNum type="arabicPeriod" startAt="2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Phạm vi của các phiên </a:t>
            </a:r>
            <a:r>
              <a:rPr sz="2200" spc="-10" dirty="0">
                <a:latin typeface="Arial"/>
                <a:cs typeface="Arial"/>
              </a:rPr>
              <a:t>bản </a:t>
            </a:r>
            <a:r>
              <a:rPr sz="2200" spc="-5" dirty="0">
                <a:latin typeface="Arial"/>
                <a:cs typeface="Arial"/>
              </a:rPr>
              <a:t>tiếp theo  </a:t>
            </a: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phạm vi của các phiên </a:t>
            </a:r>
            <a:r>
              <a:rPr sz="2200" spc="-10" dirty="0">
                <a:latin typeface="Arial"/>
                <a:cs typeface="Arial"/>
              </a:rPr>
              <a:t>bản </a:t>
            </a:r>
            <a:r>
              <a:rPr sz="2200" spc="-5" dirty="0">
                <a:latin typeface="Arial"/>
                <a:cs typeface="Arial"/>
              </a:rPr>
              <a:t>tiếp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theo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Hạn chế và ngoại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lệ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Mô tả các hạn chế và ngoại lệ của </a:t>
            </a:r>
            <a:r>
              <a:rPr sz="2200" spc="-10" dirty="0">
                <a:latin typeface="Arial"/>
                <a:cs typeface="Arial"/>
              </a:rPr>
              <a:t>phần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 startAt="4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Ngữ cảnh công việc (business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context)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Tiểu sử khách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  <a:p>
            <a:pPr marL="1165225" lvl="1" indent="-543560">
              <a:lnSpc>
                <a:spcPct val="100000"/>
              </a:lnSpc>
              <a:buAutoNum type="arabicPeriod"/>
              <a:tabLst>
                <a:tab pos="1165860" algn="l"/>
              </a:tabLst>
            </a:pPr>
            <a:r>
              <a:rPr sz="2200" spc="-5" dirty="0">
                <a:latin typeface="Arial"/>
                <a:cs typeface="Arial"/>
              </a:rPr>
              <a:t>Các trong số dự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án</a:t>
            </a:r>
            <a:endParaRPr sz="2200">
              <a:latin typeface="Arial"/>
              <a:cs typeface="Arial"/>
            </a:endParaRPr>
          </a:p>
          <a:p>
            <a:pPr marL="322580" indent="-310515">
              <a:lnSpc>
                <a:spcPct val="100000"/>
              </a:lnSpc>
              <a:buAutoNum type="arabicPeriod" startAt="4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Các yếu tố thành công của dự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án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Xây dựng </a:t>
            </a:r>
            <a:r>
              <a:rPr dirty="0"/>
              <a:t>khả </a:t>
            </a:r>
            <a:r>
              <a:rPr spc="-5" dirty="0"/>
              <a:t>năng (vision) </a:t>
            </a:r>
            <a:r>
              <a:rPr dirty="0"/>
              <a:t>và </a:t>
            </a:r>
            <a:r>
              <a:rPr spc="-5" dirty="0"/>
              <a:t>phạm </a:t>
            </a:r>
            <a:r>
              <a:rPr dirty="0"/>
              <a:t>vi (scope) của  </a:t>
            </a:r>
            <a:r>
              <a:rPr spc="-5" dirty="0"/>
              <a:t>phần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4"/>
            <a:ext cx="7785734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23215" algn="l"/>
              </a:tabLst>
            </a:pPr>
            <a:r>
              <a:rPr sz="2200" spc="-5" dirty="0">
                <a:latin typeface="Arial"/>
                <a:cs typeface="Arial"/>
              </a:rPr>
              <a:t>Ngữ cảnh công việc (business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context)</a:t>
            </a:r>
            <a:endParaRPr sz="2200">
              <a:latin typeface="Arial"/>
              <a:cs typeface="Arial"/>
            </a:endParaRPr>
          </a:p>
          <a:p>
            <a:pPr marL="555625" lvl="1" indent="-543560">
              <a:lnSpc>
                <a:spcPct val="100000"/>
              </a:lnSpc>
              <a:buAutoNum type="arabicPeriod"/>
              <a:tabLst>
                <a:tab pos="556260" algn="l"/>
              </a:tabLst>
            </a:pPr>
            <a:r>
              <a:rPr sz="2200" spc="-5" dirty="0">
                <a:latin typeface="Arial"/>
                <a:cs typeface="Arial"/>
              </a:rPr>
              <a:t>Tiểu sử khách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Các đặc điểm của khách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hàng: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Phân loại khách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  <a:p>
            <a:pPr marL="556260" marR="4827270" lvl="1" indent="-556260">
              <a:lnSpc>
                <a:spcPct val="100000"/>
              </a:lnSpc>
              <a:buAutoNum type="arabicPeriod" startAt="2"/>
              <a:tabLst>
                <a:tab pos="55626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trong số dự </a:t>
            </a:r>
            <a:r>
              <a:rPr sz="2200" spc="-10" dirty="0">
                <a:latin typeface="Arial"/>
                <a:cs typeface="Arial"/>
              </a:rPr>
              <a:t>án  Chia </a:t>
            </a:r>
            <a:r>
              <a:rPr sz="2200" spc="-5" dirty="0">
                <a:latin typeface="Arial"/>
                <a:cs typeface="Arial"/>
              </a:rPr>
              <a:t>làm 03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loại: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mục tiêu chính của phần mềm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(objectives)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  <a:tabLst>
                <a:tab pos="4041140" algn="l"/>
              </a:tabLst>
            </a:pPr>
            <a:r>
              <a:rPr sz="2200" spc="-5" dirty="0">
                <a:latin typeface="Arial"/>
                <a:cs typeface="Arial"/>
              </a:rPr>
              <a:t>Các ràng buộc và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hạn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chế	(constraint)</a:t>
            </a:r>
            <a:endParaRPr sz="2200">
              <a:latin typeface="Arial"/>
              <a:cs typeface="Arial"/>
            </a:endParaRPr>
          </a:p>
          <a:p>
            <a:pPr marL="622300" marR="508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Mức độ tự do của phần mềm (khả năng cân </a:t>
            </a:r>
            <a:r>
              <a:rPr sz="2200" spc="-10" dirty="0">
                <a:latin typeface="Arial"/>
                <a:cs typeface="Arial"/>
              </a:rPr>
              <a:t>đối </a:t>
            </a:r>
            <a:r>
              <a:rPr sz="2200" spc="-5" dirty="0">
                <a:latin typeface="Arial"/>
                <a:cs typeface="Arial"/>
              </a:rPr>
              <a:t>giữa mục  tiêu và các ràng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buộc)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5. Các yếu tố thành công của dự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án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Các yếu tố làm dự án khả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yếu tố chứng tỏ khả </a:t>
            </a:r>
            <a:r>
              <a:rPr sz="2200" spc="-10" dirty="0">
                <a:latin typeface="Arial"/>
                <a:cs typeface="Arial"/>
              </a:rPr>
              <a:t>ăng </a:t>
            </a:r>
            <a:r>
              <a:rPr sz="2200" spc="-5" dirty="0">
                <a:latin typeface="Arial"/>
                <a:cs typeface="Arial"/>
              </a:rPr>
              <a:t>cạnh tranh của phần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89991"/>
            <a:ext cx="8051800" cy="539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29845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2.3.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Xác định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 người sử dụng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đặc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tính của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họ 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đại diện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tiêu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biểu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cho mỗi</a:t>
            </a:r>
            <a:r>
              <a:rPr sz="2400" b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</a:t>
            </a:r>
            <a:endParaRPr sz="2400">
              <a:latin typeface="Times New Roman"/>
              <a:cs typeface="Times New Roman"/>
            </a:endParaRPr>
          </a:p>
          <a:p>
            <a:pPr marL="471170" marR="733425" indent="-471170">
              <a:lnSpc>
                <a:spcPct val="100000"/>
              </a:lnSpc>
              <a:spcBef>
                <a:spcPts val="1945"/>
              </a:spcBef>
              <a:buAutoNum type="arabicParenBoth"/>
              <a:tabLst>
                <a:tab pos="471170" algn="l"/>
              </a:tabLst>
            </a:pPr>
            <a:r>
              <a:rPr sz="2400" spc="-10" dirty="0">
                <a:latin typeface="Arial"/>
                <a:cs typeface="Arial"/>
              </a:rPr>
              <a:t>Phân </a:t>
            </a:r>
            <a:r>
              <a:rPr sz="2400" spc="-5" dirty="0">
                <a:latin typeface="Arial"/>
                <a:cs typeface="Arial"/>
              </a:rPr>
              <a:t>lớp 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(user classes)  Phân loại </a:t>
            </a:r>
            <a:r>
              <a:rPr sz="2400" dirty="0">
                <a:latin typeface="Arial"/>
                <a:cs typeface="Arial"/>
              </a:rPr>
              <a:t>theo </a:t>
            </a:r>
            <a:r>
              <a:rPr sz="2400" spc="-5" dirty="0">
                <a:latin typeface="Arial"/>
                <a:cs typeface="Arial"/>
              </a:rPr>
              <a:t>đặc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điểm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theo vị trí </a:t>
            </a:r>
            <a:r>
              <a:rPr sz="2400" spc="-5" dirty="0">
                <a:latin typeface="Arial"/>
                <a:cs typeface="Arial"/>
              </a:rPr>
              <a:t>địa lý</a:t>
            </a:r>
            <a:endParaRPr sz="2400">
              <a:latin typeface="Arial"/>
              <a:cs typeface="Arial"/>
            </a:endParaRPr>
          </a:p>
          <a:p>
            <a:pPr marL="622300" marR="318516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theo vai trò công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  Phân loại </a:t>
            </a:r>
            <a:r>
              <a:rPr sz="2400" dirty="0">
                <a:latin typeface="Arial"/>
                <a:cs typeface="Arial"/>
              </a:rPr>
              <a:t>theo 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622300" marR="50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Liệt </a:t>
            </a:r>
            <a:r>
              <a:rPr sz="2400" dirty="0">
                <a:latin typeface="Arial"/>
                <a:cs typeface="Arial"/>
              </a:rPr>
              <a:t>kê các </a:t>
            </a:r>
            <a:r>
              <a:rPr sz="2400" spc="-5" dirty="0">
                <a:latin typeface="Arial"/>
                <a:cs typeface="Arial"/>
              </a:rPr>
              <a:t>phân loại </a:t>
            </a:r>
            <a:r>
              <a:rPr sz="2400" dirty="0">
                <a:latin typeface="Arial"/>
                <a:cs typeface="Arial"/>
              </a:rPr>
              <a:t>(các </a:t>
            </a:r>
            <a:r>
              <a:rPr sz="2400" spc="-5" dirty="0">
                <a:latin typeface="Arial"/>
                <a:cs typeface="Arial"/>
              </a:rPr>
              <a:t>lớp) </a:t>
            </a:r>
            <a:r>
              <a:rPr sz="2400" dirty="0">
                <a:latin typeface="Arial"/>
                <a:cs typeface="Arial"/>
              </a:rPr>
              <a:t>và mô tả chi </a:t>
            </a:r>
            <a:r>
              <a:rPr sz="2400" spc="-5" dirty="0">
                <a:latin typeface="Arial"/>
                <a:cs typeface="Arial"/>
              </a:rPr>
              <a:t>tiết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đặc  điểm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NSD </a:t>
            </a:r>
            <a:r>
              <a:rPr sz="2400" dirty="0">
                <a:latin typeface="Arial"/>
                <a:cs typeface="Arial"/>
              </a:rPr>
              <a:t>ở từng</a:t>
            </a:r>
            <a:r>
              <a:rPr sz="2400" spc="-5" dirty="0">
                <a:latin typeface="Arial"/>
                <a:cs typeface="Arial"/>
              </a:rPr>
              <a:t> lớp</a:t>
            </a:r>
            <a:endParaRPr sz="2400">
              <a:latin typeface="Arial"/>
              <a:cs typeface="Arial"/>
            </a:endParaRPr>
          </a:p>
          <a:p>
            <a:pPr marL="470534" indent="-458470">
              <a:lnSpc>
                <a:spcPct val="100000"/>
              </a:lnSpc>
              <a:buAutoNum type="arabicParenBoth" startAt="2"/>
              <a:tabLst>
                <a:tab pos="471170" algn="l"/>
              </a:tabLst>
            </a:pPr>
            <a:r>
              <a:rPr sz="2400" spc="-5" dirty="0">
                <a:latin typeface="Arial"/>
                <a:cs typeface="Arial"/>
              </a:rPr>
              <a:t>Tìm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NSD </a:t>
            </a:r>
            <a:r>
              <a:rPr sz="2400" dirty="0">
                <a:latin typeface="Arial"/>
                <a:cs typeface="Arial"/>
              </a:rPr>
              <a:t>tiêu </a:t>
            </a:r>
            <a:r>
              <a:rPr sz="2400" spc="-5" dirty="0">
                <a:latin typeface="Arial"/>
                <a:cs typeface="Arial"/>
              </a:rPr>
              <a:t>biểu (presentative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user)</a:t>
            </a:r>
            <a:endParaRPr sz="2400">
              <a:latin typeface="Arial"/>
              <a:cs typeface="Arial"/>
            </a:endParaRPr>
          </a:p>
          <a:p>
            <a:pPr marL="471170" marR="114300" indent="-471170">
              <a:lnSpc>
                <a:spcPct val="100000"/>
              </a:lnSpc>
              <a:buAutoNum type="arabicParenBoth" startAt="2"/>
              <a:tabLst>
                <a:tab pos="471170" algn="l"/>
              </a:tabLst>
            </a:pPr>
            <a:r>
              <a:rPr sz="2400" spc="-10" dirty="0">
                <a:latin typeface="Arial"/>
                <a:cs typeface="Arial"/>
              </a:rPr>
              <a:t>Khái </a:t>
            </a:r>
            <a:r>
              <a:rPr sz="2400" spc="-5" dirty="0">
                <a:latin typeface="Arial"/>
                <a:cs typeface="Arial"/>
              </a:rPr>
              <a:t>niệm Product </a:t>
            </a:r>
            <a:r>
              <a:rPr sz="2400" spc="-10" dirty="0">
                <a:latin typeface="Arial"/>
                <a:cs typeface="Arial"/>
              </a:rPr>
              <a:t>Champion: </a:t>
            </a:r>
            <a:r>
              <a:rPr sz="2400" spc="-5" dirty="0">
                <a:latin typeface="Arial"/>
                <a:cs typeface="Arial"/>
              </a:rPr>
              <a:t>Những đại diện </a:t>
            </a:r>
            <a:r>
              <a:rPr sz="2400" dirty="0">
                <a:latin typeface="Arial"/>
                <a:cs typeface="Arial"/>
              </a:rPr>
              <a:t>tiêu </a:t>
            </a:r>
            <a:r>
              <a:rPr sz="2400" spc="-10" dirty="0">
                <a:latin typeface="Arial"/>
                <a:cs typeface="Arial"/>
              </a:rPr>
              <a:t>biểu  </a:t>
            </a:r>
            <a:r>
              <a:rPr sz="2400" dirty="0">
                <a:latin typeface="Arial"/>
                <a:cs typeface="Arial"/>
              </a:rPr>
              <a:t>của từng </a:t>
            </a:r>
            <a:r>
              <a:rPr sz="2400" spc="-5" dirty="0">
                <a:latin typeface="Arial"/>
                <a:cs typeface="Arial"/>
              </a:rPr>
              <a:t>nhóm 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10" dirty="0">
                <a:latin typeface="Arial"/>
                <a:cs typeface="Arial"/>
              </a:rPr>
              <a:t>dụng.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thực </a:t>
            </a:r>
            <a:r>
              <a:rPr sz="2400" dirty="0">
                <a:latin typeface="Arial"/>
                <a:cs typeface="Arial"/>
              </a:rPr>
              <a:t>tế </a:t>
            </a: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yêu 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sẽ </a:t>
            </a:r>
            <a:r>
              <a:rPr sz="2400" spc="-5" dirty="0">
                <a:latin typeface="Arial"/>
                <a:cs typeface="Arial"/>
              </a:rPr>
              <a:t>được phát hiện </a:t>
            </a:r>
            <a:r>
              <a:rPr sz="2400" dirty="0">
                <a:latin typeface="Arial"/>
                <a:cs typeface="Arial"/>
              </a:rPr>
              <a:t>từ </a:t>
            </a:r>
            <a:r>
              <a:rPr sz="2400" spc="-5" dirty="0">
                <a:latin typeface="Arial"/>
                <a:cs typeface="Arial"/>
              </a:rPr>
              <a:t>những khách  hàng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340" y="342391"/>
            <a:ext cx="77825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769225" algn="l"/>
              </a:tabLst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2.3.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Xác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định các nhóm người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sử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dụng và đặc tính của họ và  đ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ại diện tiêu biểu cho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mỗi</a:t>
            </a:r>
            <a:r>
              <a:rPr sz="2400" u="heavy" spc="-170" dirty="0">
                <a:solidFill>
                  <a:srgbClr val="0000FF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nhóm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3200400"/>
            <a:ext cx="15240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1780"/>
              </a:spcBef>
            </a:pPr>
            <a:r>
              <a:rPr sz="2400" b="1" dirty="0"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1371600"/>
            <a:ext cx="15240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2254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775"/>
              </a:spcBef>
            </a:pPr>
            <a:r>
              <a:rPr sz="2400" b="1" spc="-5" dirty="0">
                <a:latin typeface="Times New Roman"/>
                <a:cs typeface="Times New Roman"/>
              </a:rPr>
              <a:t>Analyst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1800" y="2743200"/>
            <a:ext cx="15240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22606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780"/>
              </a:spcBef>
            </a:pPr>
            <a:r>
              <a:rPr sz="2400" b="1" spc="-5" dirty="0">
                <a:latin typeface="Times New Roman"/>
                <a:cs typeface="Times New Roman"/>
              </a:rPr>
              <a:t>Analyst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1800" y="4953000"/>
            <a:ext cx="1524000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785"/>
              </a:spcBef>
            </a:pPr>
            <a:r>
              <a:rPr sz="2400" b="1" spc="-5" dirty="0">
                <a:latin typeface="Times New Roman"/>
                <a:cs typeface="Times New Roman"/>
              </a:rPr>
              <a:t>Analyst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0526" y="1371600"/>
            <a:ext cx="1735455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7945" marR="57785" indent="238760">
              <a:lnSpc>
                <a:spcPct val="100000"/>
              </a:lnSpc>
              <a:spcBef>
                <a:spcPts val="335"/>
              </a:spcBef>
            </a:pPr>
            <a:r>
              <a:rPr sz="2400" b="1" spc="-10" dirty="0">
                <a:latin typeface="Times New Roman"/>
                <a:cs typeface="Times New Roman"/>
              </a:rPr>
              <a:t>Product  </a:t>
            </a:r>
            <a:r>
              <a:rPr sz="2400" b="1" spc="-5" dirty="0">
                <a:latin typeface="Times New Roman"/>
                <a:cs typeface="Times New Roman"/>
              </a:rPr>
              <a:t>Champion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0" y="2667000"/>
            <a:ext cx="1752600" cy="9144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76200" marR="67310" indent="240665">
              <a:lnSpc>
                <a:spcPct val="100000"/>
              </a:lnSpc>
              <a:spcBef>
                <a:spcPts val="640"/>
              </a:spcBef>
            </a:pPr>
            <a:r>
              <a:rPr sz="2400" b="1" spc="-10" dirty="0">
                <a:latin typeface="Times New Roman"/>
                <a:cs typeface="Times New Roman"/>
              </a:rPr>
              <a:t>Product  </a:t>
            </a:r>
            <a:r>
              <a:rPr sz="2400" b="1" spc="-5" dirty="0">
                <a:latin typeface="Times New Roman"/>
                <a:cs typeface="Times New Roman"/>
              </a:rPr>
              <a:t>Champion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58037" y="1366837"/>
            <a:ext cx="1533525" cy="771525"/>
            <a:chOff x="7158037" y="1366837"/>
            <a:chExt cx="1533525" cy="771525"/>
          </a:xfrm>
        </p:grpSpPr>
        <p:sp>
          <p:nvSpPr>
            <p:cNvPr id="11" name="object 11"/>
            <p:cNvSpPr/>
            <p:nvPr/>
          </p:nvSpPr>
          <p:spPr>
            <a:xfrm>
              <a:off x="7162800" y="137160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300860" y="0"/>
                  </a:moveTo>
                  <a:lnTo>
                    <a:pt x="223139" y="0"/>
                  </a:lnTo>
                  <a:lnTo>
                    <a:pt x="0" y="223138"/>
                  </a:lnTo>
                  <a:lnTo>
                    <a:pt x="0" y="538861"/>
                  </a:lnTo>
                  <a:lnTo>
                    <a:pt x="223139" y="762000"/>
                  </a:lnTo>
                  <a:lnTo>
                    <a:pt x="1300860" y="762000"/>
                  </a:lnTo>
                  <a:lnTo>
                    <a:pt x="1524000" y="538861"/>
                  </a:lnTo>
                  <a:lnTo>
                    <a:pt x="1524000" y="223138"/>
                  </a:lnTo>
                  <a:lnTo>
                    <a:pt x="130086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2800" y="137160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223138"/>
                  </a:moveTo>
                  <a:lnTo>
                    <a:pt x="223139" y="0"/>
                  </a:lnTo>
                  <a:lnTo>
                    <a:pt x="1300860" y="0"/>
                  </a:lnTo>
                  <a:lnTo>
                    <a:pt x="1524000" y="223138"/>
                  </a:lnTo>
                  <a:lnTo>
                    <a:pt x="1524000" y="538861"/>
                  </a:lnTo>
                  <a:lnTo>
                    <a:pt x="1300860" y="762000"/>
                  </a:lnTo>
                  <a:lnTo>
                    <a:pt x="223139" y="762000"/>
                  </a:lnTo>
                  <a:lnTo>
                    <a:pt x="0" y="538861"/>
                  </a:lnTo>
                  <a:lnTo>
                    <a:pt x="0" y="2231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60438" y="1546605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Requi</a:t>
            </a:r>
            <a:r>
              <a:rPr sz="2400" b="1" spc="-5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5400" y="4876800"/>
            <a:ext cx="1735455" cy="838200"/>
          </a:xfrm>
          <a:prstGeom prst="rect">
            <a:avLst/>
          </a:prstGeom>
          <a:solidFill>
            <a:srgbClr val="96CDCC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345"/>
              </a:spcBef>
            </a:pPr>
            <a:r>
              <a:rPr sz="2400" b="1" spc="-10" dirty="0">
                <a:latin typeface="Times New Roman"/>
                <a:cs typeface="Times New Roman"/>
              </a:rPr>
              <a:t>Product</a:t>
            </a: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Champion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10437" y="2738437"/>
            <a:ext cx="1533525" cy="771525"/>
            <a:chOff x="7310437" y="2738437"/>
            <a:chExt cx="1533525" cy="771525"/>
          </a:xfrm>
        </p:grpSpPr>
        <p:sp>
          <p:nvSpPr>
            <p:cNvPr id="16" name="object 16"/>
            <p:cNvSpPr/>
            <p:nvPr/>
          </p:nvSpPr>
          <p:spPr>
            <a:xfrm>
              <a:off x="7315200" y="274320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300860" y="0"/>
                  </a:moveTo>
                  <a:lnTo>
                    <a:pt x="223139" y="0"/>
                  </a:lnTo>
                  <a:lnTo>
                    <a:pt x="0" y="223138"/>
                  </a:lnTo>
                  <a:lnTo>
                    <a:pt x="0" y="538861"/>
                  </a:lnTo>
                  <a:lnTo>
                    <a:pt x="223139" y="762000"/>
                  </a:lnTo>
                  <a:lnTo>
                    <a:pt x="1300860" y="762000"/>
                  </a:lnTo>
                  <a:lnTo>
                    <a:pt x="1524000" y="538861"/>
                  </a:lnTo>
                  <a:lnTo>
                    <a:pt x="1524000" y="223138"/>
                  </a:lnTo>
                  <a:lnTo>
                    <a:pt x="130086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5200" y="274320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223138"/>
                  </a:moveTo>
                  <a:lnTo>
                    <a:pt x="223139" y="0"/>
                  </a:lnTo>
                  <a:lnTo>
                    <a:pt x="1300860" y="0"/>
                  </a:lnTo>
                  <a:lnTo>
                    <a:pt x="1524000" y="223138"/>
                  </a:lnTo>
                  <a:lnTo>
                    <a:pt x="1524000" y="538861"/>
                  </a:lnTo>
                  <a:lnTo>
                    <a:pt x="1300860" y="762000"/>
                  </a:lnTo>
                  <a:lnTo>
                    <a:pt x="223139" y="762000"/>
                  </a:lnTo>
                  <a:lnTo>
                    <a:pt x="0" y="538861"/>
                  </a:lnTo>
                  <a:lnTo>
                    <a:pt x="0" y="2231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12838" y="2918586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Requi</a:t>
            </a:r>
            <a:r>
              <a:rPr sz="2400" b="1" spc="-5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10437" y="4872037"/>
            <a:ext cx="1533525" cy="771525"/>
            <a:chOff x="7310437" y="4872037"/>
            <a:chExt cx="1533525" cy="771525"/>
          </a:xfrm>
        </p:grpSpPr>
        <p:sp>
          <p:nvSpPr>
            <p:cNvPr id="20" name="object 20"/>
            <p:cNvSpPr/>
            <p:nvPr/>
          </p:nvSpPr>
          <p:spPr>
            <a:xfrm>
              <a:off x="7315200" y="487680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1300860" y="0"/>
                  </a:moveTo>
                  <a:lnTo>
                    <a:pt x="223139" y="0"/>
                  </a:lnTo>
                  <a:lnTo>
                    <a:pt x="0" y="223138"/>
                  </a:lnTo>
                  <a:lnTo>
                    <a:pt x="0" y="538861"/>
                  </a:lnTo>
                  <a:lnTo>
                    <a:pt x="223139" y="762000"/>
                  </a:lnTo>
                  <a:lnTo>
                    <a:pt x="1300860" y="762000"/>
                  </a:lnTo>
                  <a:lnTo>
                    <a:pt x="1524000" y="538861"/>
                  </a:lnTo>
                  <a:lnTo>
                    <a:pt x="1524000" y="223138"/>
                  </a:lnTo>
                  <a:lnTo>
                    <a:pt x="130086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5200" y="4876800"/>
              <a:ext cx="1524000" cy="762000"/>
            </a:xfrm>
            <a:custGeom>
              <a:avLst/>
              <a:gdLst/>
              <a:ahLst/>
              <a:cxnLst/>
              <a:rect l="l" t="t" r="r" b="b"/>
              <a:pathLst>
                <a:path w="1524000" h="762000">
                  <a:moveTo>
                    <a:pt x="0" y="223138"/>
                  </a:moveTo>
                  <a:lnTo>
                    <a:pt x="223139" y="0"/>
                  </a:lnTo>
                  <a:lnTo>
                    <a:pt x="1300860" y="0"/>
                  </a:lnTo>
                  <a:lnTo>
                    <a:pt x="1524000" y="223138"/>
                  </a:lnTo>
                  <a:lnTo>
                    <a:pt x="1524000" y="538861"/>
                  </a:lnTo>
                  <a:lnTo>
                    <a:pt x="1300860" y="762000"/>
                  </a:lnTo>
                  <a:lnTo>
                    <a:pt x="223139" y="762000"/>
                  </a:lnTo>
                  <a:lnTo>
                    <a:pt x="0" y="538861"/>
                  </a:lnTo>
                  <a:lnTo>
                    <a:pt x="0" y="22313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12838" y="5052821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Requi</a:t>
            </a:r>
            <a:r>
              <a:rPr sz="2400" b="1" spc="-5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27885" y="1752599"/>
            <a:ext cx="845819" cy="1835150"/>
          </a:xfrm>
          <a:custGeom>
            <a:avLst/>
            <a:gdLst/>
            <a:ahLst/>
            <a:cxnLst/>
            <a:rect l="l" t="t" r="r" b="b"/>
            <a:pathLst>
              <a:path w="845819" h="1835150">
                <a:moveTo>
                  <a:pt x="843915" y="1447800"/>
                </a:moveTo>
                <a:lnTo>
                  <a:pt x="758825" y="1444625"/>
                </a:lnTo>
                <a:lnTo>
                  <a:pt x="771931" y="1473492"/>
                </a:lnTo>
                <a:lnTo>
                  <a:pt x="3048" y="1822970"/>
                </a:lnTo>
                <a:lnTo>
                  <a:pt x="8382" y="1834642"/>
                </a:lnTo>
                <a:lnTo>
                  <a:pt x="777189" y="1485087"/>
                </a:lnTo>
                <a:lnTo>
                  <a:pt x="790321" y="1513967"/>
                </a:lnTo>
                <a:lnTo>
                  <a:pt x="827341" y="1468247"/>
                </a:lnTo>
                <a:lnTo>
                  <a:pt x="843915" y="1447800"/>
                </a:lnTo>
                <a:close/>
              </a:path>
              <a:path w="845819" h="1835150">
                <a:moveTo>
                  <a:pt x="845439" y="85217"/>
                </a:moveTo>
                <a:lnTo>
                  <a:pt x="844880" y="54483"/>
                </a:lnTo>
                <a:lnTo>
                  <a:pt x="843915" y="0"/>
                </a:lnTo>
                <a:lnTo>
                  <a:pt x="776605" y="52324"/>
                </a:lnTo>
                <a:lnTo>
                  <a:pt x="805243" y="66014"/>
                </a:lnTo>
                <a:lnTo>
                  <a:pt x="0" y="1749806"/>
                </a:lnTo>
                <a:lnTo>
                  <a:pt x="11430" y="1755394"/>
                </a:lnTo>
                <a:lnTo>
                  <a:pt x="816724" y="71501"/>
                </a:lnTo>
                <a:lnTo>
                  <a:pt x="845439" y="85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7885" y="3654805"/>
            <a:ext cx="845819" cy="1755775"/>
          </a:xfrm>
          <a:custGeom>
            <a:avLst/>
            <a:gdLst/>
            <a:ahLst/>
            <a:cxnLst/>
            <a:rect l="l" t="t" r="r" b="b"/>
            <a:pathLst>
              <a:path w="845819" h="1755775">
                <a:moveTo>
                  <a:pt x="805253" y="1689380"/>
                </a:moveTo>
                <a:lnTo>
                  <a:pt x="776604" y="1703070"/>
                </a:lnTo>
                <a:lnTo>
                  <a:pt x="843914" y="1755394"/>
                </a:lnTo>
                <a:lnTo>
                  <a:pt x="844889" y="1700911"/>
                </a:lnTo>
                <a:lnTo>
                  <a:pt x="810767" y="1700911"/>
                </a:lnTo>
                <a:lnTo>
                  <a:pt x="805253" y="1689380"/>
                </a:lnTo>
                <a:close/>
              </a:path>
              <a:path w="845819" h="1755775">
                <a:moveTo>
                  <a:pt x="816732" y="1683894"/>
                </a:moveTo>
                <a:lnTo>
                  <a:pt x="805253" y="1689380"/>
                </a:lnTo>
                <a:lnTo>
                  <a:pt x="810767" y="1700911"/>
                </a:lnTo>
                <a:lnTo>
                  <a:pt x="822197" y="1695323"/>
                </a:lnTo>
                <a:lnTo>
                  <a:pt x="816732" y="1683894"/>
                </a:lnTo>
                <a:close/>
              </a:path>
              <a:path w="845819" h="1755775">
                <a:moveTo>
                  <a:pt x="845438" y="1670177"/>
                </a:moveTo>
                <a:lnTo>
                  <a:pt x="816732" y="1683894"/>
                </a:lnTo>
                <a:lnTo>
                  <a:pt x="822197" y="1695323"/>
                </a:lnTo>
                <a:lnTo>
                  <a:pt x="810767" y="1700911"/>
                </a:lnTo>
                <a:lnTo>
                  <a:pt x="844889" y="1700911"/>
                </a:lnTo>
                <a:lnTo>
                  <a:pt x="845438" y="1670177"/>
                </a:lnTo>
                <a:close/>
              </a:path>
              <a:path w="845819" h="1755775">
                <a:moveTo>
                  <a:pt x="11429" y="0"/>
                </a:moveTo>
                <a:lnTo>
                  <a:pt x="0" y="5588"/>
                </a:lnTo>
                <a:lnTo>
                  <a:pt x="805253" y="1689380"/>
                </a:lnTo>
                <a:lnTo>
                  <a:pt x="816732" y="1683894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800" y="17145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30861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95800" y="52959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17145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1800" y="30861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000" y="52959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2.4 Phân tích và xác </a:t>
            </a:r>
            <a:r>
              <a:rPr spc="-5" dirty="0"/>
              <a:t>định </a:t>
            </a:r>
            <a:r>
              <a:rPr dirty="0"/>
              <a:t>các yêu cầu </a:t>
            </a:r>
            <a:r>
              <a:rPr spc="-5" dirty="0"/>
              <a:t>phần </a:t>
            </a:r>
            <a:r>
              <a:rPr dirty="0"/>
              <a:t>mềm </a:t>
            </a:r>
            <a:r>
              <a:rPr spc="-5" dirty="0"/>
              <a:t>dựa</a:t>
            </a:r>
            <a:r>
              <a:rPr spc="-95" dirty="0"/>
              <a:t> </a:t>
            </a:r>
            <a:r>
              <a:rPr dirty="0"/>
              <a:t>trên  các </a:t>
            </a:r>
            <a:r>
              <a:rPr spc="-5" dirty="0"/>
              <a:t>đại diện </a:t>
            </a:r>
            <a:r>
              <a:rPr dirty="0"/>
              <a:t>của các </a:t>
            </a:r>
            <a:r>
              <a:rPr spc="-5" dirty="0"/>
              <a:t>nhóm</a:t>
            </a:r>
            <a:r>
              <a:rPr spc="-40" dirty="0"/>
              <a:t> </a:t>
            </a:r>
            <a:r>
              <a:rPr spc="-5" dirty="0"/>
              <a:t>NSD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68654"/>
            <a:ext cx="759079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Nguyên </a:t>
            </a:r>
            <a:r>
              <a:rPr sz="2200" spc="-5" dirty="0">
                <a:latin typeface="Arial"/>
                <a:cs typeface="Arial"/>
              </a:rPr>
              <a:t>tắc của phát hiện yêu cầu phần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mềm:</a:t>
            </a:r>
            <a:endParaRPr sz="2200">
              <a:latin typeface="Arial"/>
              <a:cs typeface="Arial"/>
            </a:endParaRPr>
          </a:p>
          <a:p>
            <a:pPr marL="432434" indent="-4203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10" dirty="0">
                <a:latin typeface="Arial"/>
                <a:cs typeface="Arial"/>
              </a:rPr>
              <a:t>Định nghĩa </a:t>
            </a:r>
            <a:r>
              <a:rPr sz="2200" spc="-5" dirty="0">
                <a:latin typeface="Arial"/>
                <a:cs typeface="Arial"/>
              </a:rPr>
              <a:t>phạm vi và giới </a:t>
            </a:r>
            <a:r>
              <a:rPr sz="2200" spc="-10" dirty="0">
                <a:latin typeface="Arial"/>
                <a:cs typeface="Arial"/>
              </a:rPr>
              <a:t>hạn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buAutoNum type="arabicParenBoth"/>
              <a:tabLst>
                <a:tab pos="433705" algn="l"/>
              </a:tabLst>
            </a:pPr>
            <a:r>
              <a:rPr sz="2200" spc="-1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các phân nhóm người sử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dụng</a:t>
            </a:r>
            <a:endParaRPr sz="2200">
              <a:latin typeface="Arial"/>
              <a:cs typeface="Arial"/>
            </a:endParaRPr>
          </a:p>
          <a:p>
            <a:pPr marL="432434" indent="-4203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1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các </a:t>
            </a:r>
            <a:r>
              <a:rPr sz="2200" spc="-10" dirty="0">
                <a:latin typeface="Arial"/>
                <a:cs typeface="Arial"/>
              </a:rPr>
              <a:t>đại </a:t>
            </a:r>
            <a:r>
              <a:rPr sz="2200" spc="-5" dirty="0">
                <a:latin typeface="Arial"/>
                <a:cs typeface="Arial"/>
              </a:rPr>
              <a:t>diện của từng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nhóm</a:t>
            </a:r>
            <a:endParaRPr sz="2200">
              <a:latin typeface="Arial"/>
              <a:cs typeface="Arial"/>
            </a:endParaRPr>
          </a:p>
          <a:p>
            <a:pPr marL="432434" indent="-4203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10" dirty="0">
                <a:latin typeface="Arial"/>
                <a:cs typeface="Arial"/>
              </a:rPr>
              <a:t>Xác </a:t>
            </a:r>
            <a:r>
              <a:rPr sz="2200" spc="-5" dirty="0">
                <a:latin typeface="Arial"/>
                <a:cs typeface="Arial"/>
              </a:rPr>
              <a:t>định Product </a:t>
            </a:r>
            <a:r>
              <a:rPr sz="2200" spc="-10" dirty="0">
                <a:latin typeface="Arial"/>
                <a:cs typeface="Arial"/>
              </a:rPr>
              <a:t>Champion </a:t>
            </a:r>
            <a:r>
              <a:rPr sz="2200" spc="-5" dirty="0">
                <a:latin typeface="Arial"/>
                <a:cs typeface="Arial"/>
              </a:rPr>
              <a:t>của từng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nhóm</a:t>
            </a:r>
            <a:endParaRPr sz="2200">
              <a:latin typeface="Arial"/>
              <a:cs typeface="Arial"/>
            </a:endParaRPr>
          </a:p>
          <a:p>
            <a:pPr marL="432434" indent="-4203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5" dirty="0">
                <a:latin typeface="Arial"/>
                <a:cs typeface="Arial"/>
              </a:rPr>
              <a:t>Lựa chọn kỹ thuật phát hiện yêu cầu phần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432434" indent="-4203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5" dirty="0">
                <a:latin typeface="Arial"/>
                <a:cs typeface="Arial"/>
              </a:rPr>
              <a:t>Áp dụng kỹ thuật cho từng </a:t>
            </a:r>
            <a:r>
              <a:rPr sz="2200" spc="-10" dirty="0">
                <a:latin typeface="Arial"/>
                <a:cs typeface="Arial"/>
              </a:rPr>
              <a:t>đại </a:t>
            </a:r>
            <a:r>
              <a:rPr sz="2200" spc="-5" dirty="0">
                <a:latin typeface="Arial"/>
                <a:cs typeface="Arial"/>
              </a:rPr>
              <a:t>diện - Product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Champion</a:t>
            </a:r>
            <a:endParaRPr sz="2200">
              <a:latin typeface="Arial"/>
              <a:cs typeface="Arial"/>
            </a:endParaRPr>
          </a:p>
          <a:p>
            <a:pPr marL="433070" indent="-42100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433705" algn="l"/>
              </a:tabLst>
            </a:pPr>
            <a:r>
              <a:rPr sz="2200" spc="-10" dirty="0">
                <a:latin typeface="Arial"/>
                <a:cs typeface="Arial"/>
              </a:rPr>
              <a:t>Xây </a:t>
            </a:r>
            <a:r>
              <a:rPr sz="2200" spc="-5" dirty="0">
                <a:latin typeface="Arial"/>
                <a:cs typeface="Arial"/>
              </a:rPr>
              <a:t>dựng các tiêu thức chất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lượng</a:t>
            </a:r>
            <a:endParaRPr sz="2200">
              <a:latin typeface="Arial"/>
              <a:cs typeface="Arial"/>
            </a:endParaRPr>
          </a:p>
          <a:p>
            <a:pPr marL="433070" marR="132715" indent="-4330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10" dirty="0">
                <a:latin typeface="Arial"/>
                <a:cs typeface="Arial"/>
              </a:rPr>
              <a:t>Chi </a:t>
            </a:r>
            <a:r>
              <a:rPr sz="2200" spc="-5" dirty="0">
                <a:latin typeface="Arial"/>
                <a:cs typeface="Arial"/>
              </a:rPr>
              <a:t>tiết hóa (chuyển hóa) các trường </a:t>
            </a:r>
            <a:r>
              <a:rPr sz="2200" spc="-10" dirty="0">
                <a:latin typeface="Arial"/>
                <a:cs typeface="Arial"/>
              </a:rPr>
              <a:t>hợp </a:t>
            </a:r>
            <a:r>
              <a:rPr sz="2200" spc="-5" dirty="0">
                <a:latin typeface="Arial"/>
                <a:cs typeface="Arial"/>
              </a:rPr>
              <a:t>sử dụng thành  chức </a:t>
            </a:r>
            <a:r>
              <a:rPr sz="2200" spc="-10" dirty="0">
                <a:latin typeface="Arial"/>
                <a:cs typeface="Arial"/>
              </a:rPr>
              <a:t>năng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  <a:p>
            <a:pPr marL="432434" indent="-420370">
              <a:lnSpc>
                <a:spcPct val="100000"/>
              </a:lnSpc>
              <a:buAutoNum type="arabicParenBoth"/>
              <a:tabLst>
                <a:tab pos="433070" algn="l"/>
              </a:tabLst>
            </a:pPr>
            <a:r>
              <a:rPr sz="2200" spc="-10" dirty="0">
                <a:latin typeface="Arial"/>
                <a:cs typeface="Arial"/>
              </a:rPr>
              <a:t>Xem </a:t>
            </a:r>
            <a:r>
              <a:rPr sz="2200" spc="-5" dirty="0">
                <a:latin typeface="Arial"/>
                <a:cs typeface="Arial"/>
              </a:rPr>
              <a:t>xét các trường </a:t>
            </a:r>
            <a:r>
              <a:rPr sz="2200" spc="-10" dirty="0">
                <a:latin typeface="Arial"/>
                <a:cs typeface="Arial"/>
              </a:rPr>
              <a:t>hợp </a:t>
            </a:r>
            <a:r>
              <a:rPr sz="2200" spc="-5" dirty="0">
                <a:latin typeface="Arial"/>
                <a:cs typeface="Arial"/>
              </a:rPr>
              <a:t>sử dụng và chức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năng</a:t>
            </a:r>
            <a:endParaRPr sz="2200">
              <a:latin typeface="Arial"/>
              <a:cs typeface="Arial"/>
            </a:endParaRPr>
          </a:p>
          <a:p>
            <a:pPr marL="588010" indent="-575945">
              <a:lnSpc>
                <a:spcPct val="100000"/>
              </a:lnSpc>
              <a:buAutoNum type="arabicParenBoth"/>
              <a:tabLst>
                <a:tab pos="588645" algn="l"/>
              </a:tabLst>
            </a:pPr>
            <a:r>
              <a:rPr sz="2200" spc="-5" dirty="0">
                <a:latin typeface="Arial"/>
                <a:cs typeface="Arial"/>
              </a:rPr>
              <a:t>Phát triển mô hình phân </a:t>
            </a:r>
            <a:r>
              <a:rPr sz="2200" dirty="0">
                <a:latin typeface="Arial"/>
                <a:cs typeface="Arial"/>
              </a:rPr>
              <a:t>tích, </a:t>
            </a:r>
            <a:r>
              <a:rPr sz="2200" spc="-5" dirty="0">
                <a:latin typeface="Arial"/>
                <a:cs typeface="Arial"/>
              </a:rPr>
              <a:t>giải thích và làm rõ với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endParaRPr sz="22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khách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991"/>
            <a:ext cx="7515225" cy="268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2.4 Phân tích và xác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định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dựa</a:t>
            </a:r>
            <a:r>
              <a:rPr sz="2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trên 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đại diện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của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NSD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200" spc="-10" dirty="0">
                <a:latin typeface="Arial"/>
                <a:cs typeface="Arial"/>
              </a:rPr>
              <a:t>Nguyên </a:t>
            </a:r>
            <a:r>
              <a:rPr sz="2200" spc="-5" dirty="0">
                <a:latin typeface="Arial"/>
                <a:cs typeface="Arial"/>
              </a:rPr>
              <a:t>tắc của phát hiện yêu cầu phần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mềm:</a:t>
            </a:r>
            <a:endParaRPr sz="2200">
              <a:latin typeface="Arial"/>
              <a:cs typeface="Arial"/>
            </a:endParaRPr>
          </a:p>
          <a:p>
            <a:pPr marL="588010" indent="-575945">
              <a:lnSpc>
                <a:spcPct val="100000"/>
              </a:lnSpc>
              <a:buAutoNum type="arabicParenBoth" startAt="11"/>
              <a:tabLst>
                <a:tab pos="588645" algn="l"/>
              </a:tabLst>
            </a:pPr>
            <a:r>
              <a:rPr sz="2200" spc="-5" dirty="0">
                <a:latin typeface="Arial"/>
                <a:cs typeface="Arial"/>
              </a:rPr>
              <a:t>Phát triển và đánh giá giao diện cho từng yêu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cầu</a:t>
            </a:r>
            <a:endParaRPr sz="2200">
              <a:latin typeface="Arial"/>
              <a:cs typeface="Arial"/>
            </a:endParaRPr>
          </a:p>
          <a:p>
            <a:pPr marL="588010" indent="-575945">
              <a:lnSpc>
                <a:spcPct val="100000"/>
              </a:lnSpc>
              <a:spcBef>
                <a:spcPts val="5"/>
              </a:spcBef>
              <a:buAutoNum type="arabicParenBoth" startAt="11"/>
              <a:tabLst>
                <a:tab pos="588645" algn="l"/>
              </a:tabLst>
            </a:pPr>
            <a:r>
              <a:rPr sz="2200" spc="-5" dirty="0">
                <a:latin typeface="Arial"/>
                <a:cs typeface="Arial"/>
              </a:rPr>
              <a:t>Phát triển các trường hợp kiểm thử cho các </a:t>
            </a:r>
            <a:r>
              <a:rPr sz="2200" spc="-10" dirty="0">
                <a:latin typeface="Arial"/>
                <a:cs typeface="Arial"/>
              </a:rPr>
              <a:t>yêu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cầu</a:t>
            </a:r>
            <a:endParaRPr sz="2200">
              <a:latin typeface="Arial"/>
              <a:cs typeface="Arial"/>
            </a:endParaRPr>
          </a:p>
          <a:p>
            <a:pPr marL="588010" indent="-575945">
              <a:lnSpc>
                <a:spcPct val="100000"/>
              </a:lnSpc>
              <a:buAutoNum type="arabicParenBoth" startAt="11"/>
              <a:tabLst>
                <a:tab pos="588645" algn="l"/>
              </a:tabLst>
            </a:pPr>
            <a:r>
              <a:rPr sz="2200" spc="-5" dirty="0">
                <a:latin typeface="Arial"/>
                <a:cs typeface="Arial"/>
              </a:rPr>
              <a:t>Sử dụng các trường </a:t>
            </a:r>
            <a:r>
              <a:rPr sz="2200" spc="-10" dirty="0">
                <a:latin typeface="Arial"/>
                <a:cs typeface="Arial"/>
              </a:rPr>
              <a:t>hợp </a:t>
            </a:r>
            <a:r>
              <a:rPr sz="2200" spc="-5" dirty="0">
                <a:latin typeface="Arial"/>
                <a:cs typeface="Arial"/>
              </a:rPr>
              <a:t>kiểm thử để kiểm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tra</a:t>
            </a:r>
            <a:endParaRPr sz="2200">
              <a:latin typeface="Arial"/>
              <a:cs typeface="Arial"/>
            </a:endParaRPr>
          </a:p>
          <a:p>
            <a:pPr marL="588010" indent="-575945">
              <a:lnSpc>
                <a:spcPct val="100000"/>
              </a:lnSpc>
              <a:buAutoNum type="arabicParenBoth" startAt="11"/>
              <a:tabLst>
                <a:tab pos="588645" algn="l"/>
              </a:tabLst>
            </a:pPr>
            <a:r>
              <a:rPr sz="2200" spc="-10" dirty="0">
                <a:latin typeface="Arial"/>
                <a:cs typeface="Arial"/>
              </a:rPr>
              <a:t>Lặp </a:t>
            </a:r>
            <a:r>
              <a:rPr sz="2200" spc="-5" dirty="0">
                <a:latin typeface="Arial"/>
                <a:cs typeface="Arial"/>
              </a:rPr>
              <a:t>lại các bước </a:t>
            </a:r>
            <a:r>
              <a:rPr sz="2200" dirty="0">
                <a:latin typeface="Arial"/>
                <a:cs typeface="Arial"/>
              </a:rPr>
              <a:t>6-13 </a:t>
            </a:r>
            <a:r>
              <a:rPr sz="2200" spc="-5" dirty="0">
                <a:latin typeface="Arial"/>
                <a:cs typeface="Arial"/>
              </a:rPr>
              <a:t>trước khi thiết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2037" y="3805237"/>
            <a:ext cx="1685925" cy="390525"/>
            <a:chOff x="1062037" y="3805237"/>
            <a:chExt cx="1685925" cy="390525"/>
          </a:xfrm>
        </p:grpSpPr>
        <p:sp>
          <p:nvSpPr>
            <p:cNvPr id="4" name="object 4"/>
            <p:cNvSpPr/>
            <p:nvPr/>
          </p:nvSpPr>
          <p:spPr>
            <a:xfrm>
              <a:off x="1066800" y="3810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85" y="4992"/>
                  </a:lnTo>
                  <a:lnTo>
                    <a:pt x="18600" y="18605"/>
                  </a:lnTo>
                  <a:lnTo>
                    <a:pt x="4990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09"/>
                  </a:lnTo>
                  <a:lnTo>
                    <a:pt x="18600" y="362394"/>
                  </a:lnTo>
                  <a:lnTo>
                    <a:pt x="38785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00" y="3810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400" y="3810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400" y="3810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94002" y="3731133"/>
            <a:ext cx="1219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sz="3200" dirty="0">
                <a:latin typeface="Times New Roman"/>
                <a:cs typeface="Times New Roman"/>
              </a:rPr>
              <a:t>1	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36887" y="3811587"/>
            <a:ext cx="3667125" cy="390525"/>
            <a:chOff x="3036887" y="3811587"/>
            <a:chExt cx="3667125" cy="390525"/>
          </a:xfrm>
        </p:grpSpPr>
        <p:sp>
          <p:nvSpPr>
            <p:cNvPr id="10" name="object 10"/>
            <p:cNvSpPr/>
            <p:nvPr/>
          </p:nvSpPr>
          <p:spPr>
            <a:xfrm>
              <a:off x="30416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16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22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22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28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28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34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3450" y="38163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69360" y="3737305"/>
            <a:ext cx="3201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2665" algn="l"/>
                <a:tab pos="1993900" algn="l"/>
                <a:tab pos="2984500" algn="l"/>
              </a:tabLst>
            </a:pPr>
            <a:r>
              <a:rPr sz="3200" dirty="0">
                <a:latin typeface="Times New Roman"/>
                <a:cs typeface="Times New Roman"/>
              </a:rPr>
              <a:t>3	4	5	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005637" y="3805237"/>
            <a:ext cx="695325" cy="390525"/>
            <a:chOff x="7005637" y="3805237"/>
            <a:chExt cx="695325" cy="390525"/>
          </a:xfrm>
        </p:grpSpPr>
        <p:sp>
          <p:nvSpPr>
            <p:cNvPr id="20" name="object 20"/>
            <p:cNvSpPr/>
            <p:nvPr/>
          </p:nvSpPr>
          <p:spPr>
            <a:xfrm>
              <a:off x="7010400" y="3810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0400" y="38100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38745" y="3731133"/>
            <a:ext cx="229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71637" y="4795837"/>
            <a:ext cx="1685925" cy="390525"/>
            <a:chOff x="1671637" y="4795837"/>
            <a:chExt cx="1685925" cy="390525"/>
          </a:xfrm>
        </p:grpSpPr>
        <p:sp>
          <p:nvSpPr>
            <p:cNvPr id="24" name="object 24"/>
            <p:cNvSpPr/>
            <p:nvPr/>
          </p:nvSpPr>
          <p:spPr>
            <a:xfrm>
              <a:off x="1676400" y="4800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76400" y="4800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7000" y="4800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7000" y="480060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03857" y="4721809"/>
            <a:ext cx="1219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2665" algn="l"/>
              </a:tabLst>
            </a:pPr>
            <a:r>
              <a:rPr sz="3200" dirty="0">
                <a:latin typeface="Times New Roman"/>
                <a:cs typeface="Times New Roman"/>
              </a:rPr>
              <a:t>8	9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46487" y="4802187"/>
            <a:ext cx="3667125" cy="390525"/>
            <a:chOff x="3646487" y="4802187"/>
            <a:chExt cx="3667125" cy="390525"/>
          </a:xfrm>
        </p:grpSpPr>
        <p:sp>
          <p:nvSpPr>
            <p:cNvPr id="30" name="object 30"/>
            <p:cNvSpPr/>
            <p:nvPr/>
          </p:nvSpPr>
          <p:spPr>
            <a:xfrm>
              <a:off x="36512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12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18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418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24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24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230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22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622300" y="381000"/>
                  </a:lnTo>
                  <a:lnTo>
                    <a:pt x="647009" y="376007"/>
                  </a:lnTo>
                  <a:lnTo>
                    <a:pt x="667194" y="362394"/>
                  </a:lnTo>
                  <a:lnTo>
                    <a:pt x="680807" y="342209"/>
                  </a:lnTo>
                  <a:lnTo>
                    <a:pt x="685800" y="317500"/>
                  </a:lnTo>
                  <a:lnTo>
                    <a:pt x="685800" y="63500"/>
                  </a:lnTo>
                  <a:lnTo>
                    <a:pt x="680807" y="38790"/>
                  </a:lnTo>
                  <a:lnTo>
                    <a:pt x="667194" y="18605"/>
                  </a:lnTo>
                  <a:lnTo>
                    <a:pt x="647009" y="4992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23050" y="4806950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22300" y="0"/>
                  </a:lnTo>
                  <a:lnTo>
                    <a:pt x="647009" y="4992"/>
                  </a:lnTo>
                  <a:lnTo>
                    <a:pt x="667194" y="18605"/>
                  </a:lnTo>
                  <a:lnTo>
                    <a:pt x="680807" y="38790"/>
                  </a:lnTo>
                  <a:lnTo>
                    <a:pt x="685800" y="63500"/>
                  </a:lnTo>
                  <a:lnTo>
                    <a:pt x="685800" y="317500"/>
                  </a:lnTo>
                  <a:lnTo>
                    <a:pt x="680807" y="342209"/>
                  </a:lnTo>
                  <a:lnTo>
                    <a:pt x="667194" y="362394"/>
                  </a:lnTo>
                  <a:lnTo>
                    <a:pt x="647009" y="376007"/>
                  </a:lnTo>
                  <a:lnTo>
                    <a:pt x="622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76853" y="4728209"/>
            <a:ext cx="3406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285" algn="l"/>
                <a:tab pos="1993900" algn="l"/>
                <a:tab pos="2984500" algn="l"/>
              </a:tabLst>
            </a:pPr>
            <a:r>
              <a:rPr sz="3200" spc="5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0	</a:t>
            </a:r>
            <a:r>
              <a:rPr sz="3200" spc="-114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1	</a:t>
            </a:r>
            <a:r>
              <a:rPr sz="3200" spc="5" dirty="0"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2	</a:t>
            </a:r>
            <a:r>
              <a:rPr sz="3200" spc="5" dirty="0"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57300" y="3543300"/>
            <a:ext cx="7162800" cy="1524000"/>
            <a:chOff x="1257300" y="3543300"/>
            <a:chExt cx="7162800" cy="1524000"/>
          </a:xfrm>
        </p:grpSpPr>
        <p:sp>
          <p:nvSpPr>
            <p:cNvPr id="40" name="object 40"/>
            <p:cNvSpPr/>
            <p:nvPr/>
          </p:nvSpPr>
          <p:spPr>
            <a:xfrm>
              <a:off x="1752600" y="3924299"/>
              <a:ext cx="5240655" cy="152400"/>
            </a:xfrm>
            <a:custGeom>
              <a:avLst/>
              <a:gdLst/>
              <a:ahLst/>
              <a:cxnLst/>
              <a:rect l="l" t="t" r="r" b="b"/>
              <a:pathLst>
                <a:path w="5240655" h="152400">
                  <a:moveTo>
                    <a:pt x="304800" y="114300"/>
                  </a:moveTo>
                  <a:lnTo>
                    <a:pt x="292100" y="107950"/>
                  </a:lnTo>
                  <a:lnTo>
                    <a:pt x="228600" y="76200"/>
                  </a:lnTo>
                  <a:lnTo>
                    <a:pt x="228600" y="107950"/>
                  </a:lnTo>
                  <a:lnTo>
                    <a:pt x="0" y="107950"/>
                  </a:lnTo>
                  <a:lnTo>
                    <a:pt x="0" y="120650"/>
                  </a:lnTo>
                  <a:lnTo>
                    <a:pt x="228600" y="120650"/>
                  </a:lnTo>
                  <a:lnTo>
                    <a:pt x="228600" y="152400"/>
                  </a:lnTo>
                  <a:lnTo>
                    <a:pt x="292100" y="120650"/>
                  </a:lnTo>
                  <a:lnTo>
                    <a:pt x="304800" y="114300"/>
                  </a:lnTo>
                  <a:close/>
                </a:path>
                <a:path w="5240655" h="152400">
                  <a:moveTo>
                    <a:pt x="1295400" y="114300"/>
                  </a:moveTo>
                  <a:lnTo>
                    <a:pt x="1282700" y="107950"/>
                  </a:lnTo>
                  <a:lnTo>
                    <a:pt x="1219200" y="76200"/>
                  </a:lnTo>
                  <a:lnTo>
                    <a:pt x="1219200" y="107950"/>
                  </a:lnTo>
                  <a:lnTo>
                    <a:pt x="990600" y="107950"/>
                  </a:lnTo>
                  <a:lnTo>
                    <a:pt x="990600" y="120650"/>
                  </a:lnTo>
                  <a:lnTo>
                    <a:pt x="1219200" y="120650"/>
                  </a:lnTo>
                  <a:lnTo>
                    <a:pt x="1219200" y="152400"/>
                  </a:lnTo>
                  <a:lnTo>
                    <a:pt x="1282700" y="120650"/>
                  </a:lnTo>
                  <a:lnTo>
                    <a:pt x="1295400" y="114300"/>
                  </a:lnTo>
                  <a:close/>
                </a:path>
                <a:path w="5240655" h="152400">
                  <a:moveTo>
                    <a:pt x="2286000" y="90424"/>
                  </a:moveTo>
                  <a:lnTo>
                    <a:pt x="2273300" y="84074"/>
                  </a:lnTo>
                  <a:lnTo>
                    <a:pt x="2209800" y="52324"/>
                  </a:lnTo>
                  <a:lnTo>
                    <a:pt x="2209800" y="84074"/>
                  </a:lnTo>
                  <a:lnTo>
                    <a:pt x="1981200" y="84074"/>
                  </a:lnTo>
                  <a:lnTo>
                    <a:pt x="1981200" y="96774"/>
                  </a:lnTo>
                  <a:lnTo>
                    <a:pt x="2209800" y="96774"/>
                  </a:lnTo>
                  <a:lnTo>
                    <a:pt x="2209800" y="128524"/>
                  </a:lnTo>
                  <a:lnTo>
                    <a:pt x="2273300" y="96774"/>
                  </a:lnTo>
                  <a:lnTo>
                    <a:pt x="2286000" y="90424"/>
                  </a:lnTo>
                  <a:close/>
                </a:path>
                <a:path w="5240655" h="152400">
                  <a:moveTo>
                    <a:pt x="3276600" y="38100"/>
                  </a:moveTo>
                  <a:lnTo>
                    <a:pt x="3263900" y="31750"/>
                  </a:lnTo>
                  <a:lnTo>
                    <a:pt x="3200400" y="0"/>
                  </a:lnTo>
                  <a:lnTo>
                    <a:pt x="3200400" y="31750"/>
                  </a:lnTo>
                  <a:lnTo>
                    <a:pt x="2971800" y="31750"/>
                  </a:lnTo>
                  <a:lnTo>
                    <a:pt x="2971800" y="44450"/>
                  </a:lnTo>
                  <a:lnTo>
                    <a:pt x="3200400" y="44450"/>
                  </a:lnTo>
                  <a:lnTo>
                    <a:pt x="3200400" y="76200"/>
                  </a:lnTo>
                  <a:lnTo>
                    <a:pt x="3263900" y="44450"/>
                  </a:lnTo>
                  <a:lnTo>
                    <a:pt x="3276600" y="38100"/>
                  </a:lnTo>
                  <a:close/>
                </a:path>
                <a:path w="5240655" h="152400">
                  <a:moveTo>
                    <a:pt x="4267200" y="79375"/>
                  </a:moveTo>
                  <a:lnTo>
                    <a:pt x="4254500" y="73025"/>
                  </a:lnTo>
                  <a:lnTo>
                    <a:pt x="4191000" y="41275"/>
                  </a:lnTo>
                  <a:lnTo>
                    <a:pt x="4191000" y="73025"/>
                  </a:lnTo>
                  <a:lnTo>
                    <a:pt x="3962400" y="73025"/>
                  </a:lnTo>
                  <a:lnTo>
                    <a:pt x="3962400" y="85725"/>
                  </a:lnTo>
                  <a:lnTo>
                    <a:pt x="4191000" y="85725"/>
                  </a:lnTo>
                  <a:lnTo>
                    <a:pt x="4191000" y="117475"/>
                  </a:lnTo>
                  <a:lnTo>
                    <a:pt x="4254500" y="85725"/>
                  </a:lnTo>
                  <a:lnTo>
                    <a:pt x="4267200" y="79375"/>
                  </a:lnTo>
                  <a:close/>
                </a:path>
                <a:path w="5240655" h="152400">
                  <a:moveTo>
                    <a:pt x="5240274" y="90424"/>
                  </a:moveTo>
                  <a:lnTo>
                    <a:pt x="5227574" y="84074"/>
                  </a:lnTo>
                  <a:lnTo>
                    <a:pt x="5164074" y="52324"/>
                  </a:lnTo>
                  <a:lnTo>
                    <a:pt x="5164074" y="84074"/>
                  </a:lnTo>
                  <a:lnTo>
                    <a:pt x="4935474" y="84074"/>
                  </a:lnTo>
                  <a:lnTo>
                    <a:pt x="4935474" y="96774"/>
                  </a:lnTo>
                  <a:lnTo>
                    <a:pt x="5164074" y="96774"/>
                  </a:lnTo>
                  <a:lnTo>
                    <a:pt x="5164074" y="128524"/>
                  </a:lnTo>
                  <a:lnTo>
                    <a:pt x="5227574" y="96774"/>
                  </a:lnTo>
                  <a:lnTo>
                    <a:pt x="5240274" y="90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6200" y="3924300"/>
              <a:ext cx="1524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7300" y="3543299"/>
              <a:ext cx="7162800" cy="1524000"/>
            </a:xfrm>
            <a:custGeom>
              <a:avLst/>
              <a:gdLst/>
              <a:ahLst/>
              <a:cxnLst/>
              <a:rect l="l" t="t" r="r" b="b"/>
              <a:pathLst>
                <a:path w="7162800" h="1524000">
                  <a:moveTo>
                    <a:pt x="1416050" y="1444625"/>
                  </a:moveTo>
                  <a:lnTo>
                    <a:pt x="1403350" y="1438275"/>
                  </a:lnTo>
                  <a:lnTo>
                    <a:pt x="1339850" y="1406525"/>
                  </a:lnTo>
                  <a:lnTo>
                    <a:pt x="1339850" y="1438275"/>
                  </a:lnTo>
                  <a:lnTo>
                    <a:pt x="1111250" y="1438275"/>
                  </a:lnTo>
                  <a:lnTo>
                    <a:pt x="1111250" y="1450975"/>
                  </a:lnTo>
                  <a:lnTo>
                    <a:pt x="1339850" y="1450975"/>
                  </a:lnTo>
                  <a:lnTo>
                    <a:pt x="1339850" y="1482725"/>
                  </a:lnTo>
                  <a:lnTo>
                    <a:pt x="1403350" y="1450975"/>
                  </a:lnTo>
                  <a:lnTo>
                    <a:pt x="1416050" y="1444625"/>
                  </a:lnTo>
                  <a:close/>
                </a:path>
                <a:path w="7162800" h="1524000">
                  <a:moveTo>
                    <a:pt x="2417699" y="1485900"/>
                  </a:moveTo>
                  <a:lnTo>
                    <a:pt x="2404999" y="1479550"/>
                  </a:lnTo>
                  <a:lnTo>
                    <a:pt x="2341499" y="1447800"/>
                  </a:lnTo>
                  <a:lnTo>
                    <a:pt x="2341499" y="1479550"/>
                  </a:lnTo>
                  <a:lnTo>
                    <a:pt x="2112899" y="1479550"/>
                  </a:lnTo>
                  <a:lnTo>
                    <a:pt x="2112899" y="1492250"/>
                  </a:lnTo>
                  <a:lnTo>
                    <a:pt x="2341499" y="1492250"/>
                  </a:lnTo>
                  <a:lnTo>
                    <a:pt x="2341499" y="1524000"/>
                  </a:lnTo>
                  <a:lnTo>
                    <a:pt x="2404999" y="1492250"/>
                  </a:lnTo>
                  <a:lnTo>
                    <a:pt x="2417699" y="1485900"/>
                  </a:lnTo>
                  <a:close/>
                </a:path>
                <a:path w="7162800" h="1524000">
                  <a:moveTo>
                    <a:pt x="3379724" y="1468374"/>
                  </a:moveTo>
                  <a:lnTo>
                    <a:pt x="3367024" y="1462024"/>
                  </a:lnTo>
                  <a:lnTo>
                    <a:pt x="3303524" y="1430274"/>
                  </a:lnTo>
                  <a:lnTo>
                    <a:pt x="3303524" y="1462024"/>
                  </a:lnTo>
                  <a:lnTo>
                    <a:pt x="3074924" y="1462024"/>
                  </a:lnTo>
                  <a:lnTo>
                    <a:pt x="3074924" y="1474724"/>
                  </a:lnTo>
                  <a:lnTo>
                    <a:pt x="3303524" y="1474724"/>
                  </a:lnTo>
                  <a:lnTo>
                    <a:pt x="3303524" y="1506474"/>
                  </a:lnTo>
                  <a:lnTo>
                    <a:pt x="3367024" y="1474724"/>
                  </a:lnTo>
                  <a:lnTo>
                    <a:pt x="3379724" y="1468374"/>
                  </a:lnTo>
                  <a:close/>
                </a:path>
                <a:path w="7162800" h="1524000">
                  <a:moveTo>
                    <a:pt x="4381500" y="1485900"/>
                  </a:moveTo>
                  <a:lnTo>
                    <a:pt x="4368800" y="1479550"/>
                  </a:lnTo>
                  <a:lnTo>
                    <a:pt x="4305300" y="1447800"/>
                  </a:lnTo>
                  <a:lnTo>
                    <a:pt x="4305300" y="1479550"/>
                  </a:lnTo>
                  <a:lnTo>
                    <a:pt x="4076700" y="1479550"/>
                  </a:lnTo>
                  <a:lnTo>
                    <a:pt x="4076700" y="1492250"/>
                  </a:lnTo>
                  <a:lnTo>
                    <a:pt x="4305300" y="1492250"/>
                  </a:lnTo>
                  <a:lnTo>
                    <a:pt x="4305300" y="1524000"/>
                  </a:lnTo>
                  <a:lnTo>
                    <a:pt x="4368800" y="1492250"/>
                  </a:lnTo>
                  <a:lnTo>
                    <a:pt x="4381500" y="1485900"/>
                  </a:lnTo>
                  <a:close/>
                </a:path>
                <a:path w="7162800" h="1524000">
                  <a:moveTo>
                    <a:pt x="5360924" y="1468374"/>
                  </a:moveTo>
                  <a:lnTo>
                    <a:pt x="5348224" y="1462024"/>
                  </a:lnTo>
                  <a:lnTo>
                    <a:pt x="5284724" y="1430274"/>
                  </a:lnTo>
                  <a:lnTo>
                    <a:pt x="5284724" y="1462024"/>
                  </a:lnTo>
                  <a:lnTo>
                    <a:pt x="5056124" y="1462024"/>
                  </a:lnTo>
                  <a:lnTo>
                    <a:pt x="5056124" y="1474724"/>
                  </a:lnTo>
                  <a:lnTo>
                    <a:pt x="5284724" y="1474724"/>
                  </a:lnTo>
                  <a:lnTo>
                    <a:pt x="5284724" y="1506474"/>
                  </a:lnTo>
                  <a:lnTo>
                    <a:pt x="5348224" y="1474724"/>
                  </a:lnTo>
                  <a:lnTo>
                    <a:pt x="5360924" y="1468374"/>
                  </a:lnTo>
                  <a:close/>
                </a:path>
                <a:path w="7162800" h="1524000">
                  <a:moveTo>
                    <a:pt x="6667500" y="869950"/>
                  </a:moveTo>
                  <a:lnTo>
                    <a:pt x="6618224" y="869950"/>
                  </a:lnTo>
                  <a:lnTo>
                    <a:pt x="6646799" y="812800"/>
                  </a:lnTo>
                  <a:lnTo>
                    <a:pt x="6653149" y="800100"/>
                  </a:lnTo>
                  <a:lnTo>
                    <a:pt x="6621399" y="800100"/>
                  </a:lnTo>
                  <a:lnTo>
                    <a:pt x="6621399" y="419100"/>
                  </a:lnTo>
                  <a:lnTo>
                    <a:pt x="6608699" y="419100"/>
                  </a:lnTo>
                  <a:lnTo>
                    <a:pt x="6608699" y="800100"/>
                  </a:lnTo>
                  <a:lnTo>
                    <a:pt x="6576949" y="800100"/>
                  </a:lnTo>
                  <a:lnTo>
                    <a:pt x="6611874" y="869950"/>
                  </a:lnTo>
                  <a:lnTo>
                    <a:pt x="114300" y="869950"/>
                  </a:lnTo>
                  <a:lnTo>
                    <a:pt x="114300" y="838200"/>
                  </a:lnTo>
                  <a:lnTo>
                    <a:pt x="38100" y="876300"/>
                  </a:lnTo>
                  <a:lnTo>
                    <a:pt x="31750" y="876300"/>
                  </a:lnTo>
                  <a:lnTo>
                    <a:pt x="31750" y="1409700"/>
                  </a:lnTo>
                  <a:lnTo>
                    <a:pt x="0" y="1409700"/>
                  </a:lnTo>
                  <a:lnTo>
                    <a:pt x="38100" y="1485900"/>
                  </a:lnTo>
                  <a:lnTo>
                    <a:pt x="38100" y="1492250"/>
                  </a:lnTo>
                  <a:lnTo>
                    <a:pt x="342900" y="1492250"/>
                  </a:lnTo>
                  <a:lnTo>
                    <a:pt x="342900" y="1524000"/>
                  </a:lnTo>
                  <a:lnTo>
                    <a:pt x="406400" y="1492250"/>
                  </a:lnTo>
                  <a:lnTo>
                    <a:pt x="419100" y="1485900"/>
                  </a:lnTo>
                  <a:lnTo>
                    <a:pt x="406400" y="1479550"/>
                  </a:lnTo>
                  <a:lnTo>
                    <a:pt x="342900" y="1447800"/>
                  </a:lnTo>
                  <a:lnTo>
                    <a:pt x="342900" y="1479550"/>
                  </a:lnTo>
                  <a:lnTo>
                    <a:pt x="41275" y="1479550"/>
                  </a:lnTo>
                  <a:lnTo>
                    <a:pt x="69850" y="1422400"/>
                  </a:lnTo>
                  <a:lnTo>
                    <a:pt x="76200" y="1409700"/>
                  </a:lnTo>
                  <a:lnTo>
                    <a:pt x="44450" y="1409700"/>
                  </a:lnTo>
                  <a:lnTo>
                    <a:pt x="44450" y="879475"/>
                  </a:lnTo>
                  <a:lnTo>
                    <a:pt x="114300" y="914400"/>
                  </a:lnTo>
                  <a:lnTo>
                    <a:pt x="114300" y="882650"/>
                  </a:lnTo>
                  <a:lnTo>
                    <a:pt x="6667500" y="882650"/>
                  </a:lnTo>
                  <a:lnTo>
                    <a:pt x="6667500" y="869950"/>
                  </a:lnTo>
                  <a:close/>
                </a:path>
                <a:path w="7162800" h="1524000">
                  <a:moveTo>
                    <a:pt x="7124700" y="1485900"/>
                  </a:moveTo>
                  <a:lnTo>
                    <a:pt x="7112000" y="1479550"/>
                  </a:lnTo>
                  <a:lnTo>
                    <a:pt x="7048500" y="1447800"/>
                  </a:lnTo>
                  <a:lnTo>
                    <a:pt x="7048500" y="1479550"/>
                  </a:lnTo>
                  <a:lnTo>
                    <a:pt x="6057900" y="1479550"/>
                  </a:lnTo>
                  <a:lnTo>
                    <a:pt x="6057900" y="1492250"/>
                  </a:lnTo>
                  <a:lnTo>
                    <a:pt x="7048500" y="1492250"/>
                  </a:lnTo>
                  <a:lnTo>
                    <a:pt x="7048500" y="1524000"/>
                  </a:lnTo>
                  <a:lnTo>
                    <a:pt x="7112000" y="1492250"/>
                  </a:lnTo>
                  <a:lnTo>
                    <a:pt x="7124700" y="1485900"/>
                  </a:lnTo>
                  <a:close/>
                </a:path>
                <a:path w="7162800" h="1524000">
                  <a:moveTo>
                    <a:pt x="7162800" y="114300"/>
                  </a:moveTo>
                  <a:lnTo>
                    <a:pt x="7156450" y="101600"/>
                  </a:lnTo>
                  <a:lnTo>
                    <a:pt x="7124700" y="38100"/>
                  </a:lnTo>
                  <a:lnTo>
                    <a:pt x="7124700" y="31750"/>
                  </a:lnTo>
                  <a:lnTo>
                    <a:pt x="4610100" y="31750"/>
                  </a:lnTo>
                  <a:lnTo>
                    <a:pt x="4610100" y="0"/>
                  </a:lnTo>
                  <a:lnTo>
                    <a:pt x="4533900" y="38100"/>
                  </a:lnTo>
                  <a:lnTo>
                    <a:pt x="4527550" y="38100"/>
                  </a:lnTo>
                  <a:lnTo>
                    <a:pt x="4527550" y="419100"/>
                  </a:lnTo>
                  <a:lnTo>
                    <a:pt x="4495800" y="419100"/>
                  </a:lnTo>
                  <a:lnTo>
                    <a:pt x="4533900" y="495300"/>
                  </a:lnTo>
                  <a:lnTo>
                    <a:pt x="4565650" y="431800"/>
                  </a:lnTo>
                  <a:lnTo>
                    <a:pt x="4572000" y="419100"/>
                  </a:lnTo>
                  <a:lnTo>
                    <a:pt x="4540250" y="419100"/>
                  </a:lnTo>
                  <a:lnTo>
                    <a:pt x="4540250" y="41275"/>
                  </a:lnTo>
                  <a:lnTo>
                    <a:pt x="4610100" y="76200"/>
                  </a:lnTo>
                  <a:lnTo>
                    <a:pt x="4610100" y="44450"/>
                  </a:lnTo>
                  <a:lnTo>
                    <a:pt x="7121525" y="44450"/>
                  </a:lnTo>
                  <a:lnTo>
                    <a:pt x="7086600" y="114300"/>
                  </a:lnTo>
                  <a:lnTo>
                    <a:pt x="7118350" y="114300"/>
                  </a:lnTo>
                  <a:lnTo>
                    <a:pt x="7118350" y="1409700"/>
                  </a:lnTo>
                  <a:lnTo>
                    <a:pt x="7131050" y="1409700"/>
                  </a:lnTo>
                  <a:lnTo>
                    <a:pt x="7131050" y="114300"/>
                  </a:lnTo>
                  <a:lnTo>
                    <a:pt x="71628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991"/>
            <a:ext cx="7706359" cy="470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2.4 Phân tích và xác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định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dựa</a:t>
            </a:r>
            <a:r>
              <a:rPr sz="2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trên 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đại diện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của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NSD</a:t>
            </a:r>
            <a:endParaRPr sz="2400">
              <a:latin typeface="Times New Roman"/>
              <a:cs typeface="Times New Roman"/>
            </a:endParaRPr>
          </a:p>
          <a:p>
            <a:pPr marL="622300" marR="120650" indent="-610235">
              <a:lnSpc>
                <a:spcPct val="100000"/>
              </a:lnSpc>
              <a:spcBef>
                <a:spcPts val="193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Phát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các yêu 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một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công  việc </a:t>
            </a:r>
            <a:r>
              <a:rPr sz="2700" spc="-5" dirty="0">
                <a:latin typeface="Arial"/>
                <a:cs typeface="Arial"/>
              </a:rPr>
              <a:t>phức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tạp</a:t>
            </a:r>
            <a:endParaRPr sz="27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Đây </a:t>
            </a:r>
            <a:r>
              <a:rPr sz="2700" dirty="0">
                <a:latin typeface="Arial"/>
                <a:cs typeface="Arial"/>
              </a:rPr>
              <a:t>chính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nối để giải quyết </a:t>
            </a:r>
            <a:r>
              <a:rPr sz="2700" spc="-10" dirty="0">
                <a:latin typeface="Arial"/>
                <a:cs typeface="Arial"/>
              </a:rPr>
              <a:t>bài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toán</a:t>
            </a:r>
            <a:endParaRPr sz="27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Đây </a:t>
            </a:r>
            <a:r>
              <a:rPr sz="2700" dirty="0">
                <a:latin typeface="Arial"/>
                <a:cs typeface="Arial"/>
              </a:rPr>
              <a:t>chính </a:t>
            </a:r>
            <a:r>
              <a:rPr sz="2700" spc="-5" dirty="0">
                <a:latin typeface="Arial"/>
                <a:cs typeface="Arial"/>
              </a:rPr>
              <a:t>là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nối giữa </a:t>
            </a:r>
            <a:r>
              <a:rPr sz="2700" dirty="0">
                <a:latin typeface="Arial"/>
                <a:cs typeface="Arial"/>
              </a:rPr>
              <a:t>PTV và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NSD</a:t>
            </a:r>
            <a:endParaRPr sz="2700">
              <a:latin typeface="Arial"/>
              <a:cs typeface="Arial"/>
            </a:endParaRPr>
          </a:p>
          <a:p>
            <a:pPr marL="622300" marR="100330" indent="-610235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Đòi hỏi </a:t>
            </a:r>
            <a:r>
              <a:rPr sz="2700" dirty="0">
                <a:latin typeface="Arial"/>
                <a:cs typeface="Arial"/>
              </a:rPr>
              <a:t>rất </a:t>
            </a:r>
            <a:r>
              <a:rPr sz="2700" spc="-5" dirty="0">
                <a:latin typeface="Arial"/>
                <a:cs typeface="Arial"/>
              </a:rPr>
              <a:t>nhiều nỗ </a:t>
            </a:r>
            <a:r>
              <a:rPr sz="2700" dirty="0">
                <a:latin typeface="Arial"/>
                <a:cs typeface="Arial"/>
              </a:rPr>
              <a:t>lực và các </a:t>
            </a:r>
            <a:r>
              <a:rPr sz="2700" spc="-5" dirty="0">
                <a:latin typeface="Arial"/>
                <a:cs typeface="Arial"/>
              </a:rPr>
              <a:t>phẩm </a:t>
            </a:r>
            <a:r>
              <a:rPr sz="2700" dirty="0">
                <a:latin typeface="Arial"/>
                <a:cs typeface="Arial"/>
              </a:rPr>
              <a:t>chất của  PTV</a:t>
            </a:r>
            <a:endParaRPr sz="2700">
              <a:latin typeface="Arial"/>
              <a:cs typeface="Arial"/>
            </a:endParaRPr>
          </a:p>
          <a:p>
            <a:pPr marL="622300" marR="5080" indent="-610235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Một trong </a:t>
            </a: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kỹ thuật tiêu </a:t>
            </a:r>
            <a:r>
              <a:rPr sz="2700" spc="-5" dirty="0">
                <a:latin typeface="Arial"/>
                <a:cs typeface="Arial"/>
              </a:rPr>
              <a:t>biểu để </a:t>
            </a:r>
            <a:r>
              <a:rPr sz="2700" dirty="0">
                <a:latin typeface="Arial"/>
                <a:cs typeface="Arial"/>
              </a:rPr>
              <a:t>xác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 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phát hiện </a:t>
            </a:r>
            <a:r>
              <a:rPr sz="2700" dirty="0">
                <a:latin typeface="Arial"/>
                <a:cs typeface="Arial"/>
              </a:rPr>
              <a:t>các yêu cầu sử </a:t>
            </a:r>
            <a:r>
              <a:rPr sz="2700" spc="-5" dirty="0">
                <a:latin typeface="Arial"/>
                <a:cs typeface="Arial"/>
              </a:rPr>
              <a:t>dụng là “Trường  hợp </a:t>
            </a:r>
            <a:r>
              <a:rPr sz="2700" dirty="0">
                <a:latin typeface="Arial"/>
                <a:cs typeface="Arial"/>
              </a:rPr>
              <a:t>sử </a:t>
            </a:r>
            <a:r>
              <a:rPr sz="2700" spc="-5" dirty="0">
                <a:latin typeface="Arial"/>
                <a:cs typeface="Arial"/>
              </a:rPr>
              <a:t>dụng”-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use-case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555701"/>
            <a:ext cx="4236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Nguồn </a:t>
            </a:r>
            <a:r>
              <a:rPr dirty="0"/>
              <a:t>gốc yêu cầu </a:t>
            </a:r>
            <a:r>
              <a:rPr spc="-5" dirty="0"/>
              <a:t>phần</a:t>
            </a:r>
            <a:r>
              <a:rPr spc="-55" dirty="0"/>
              <a:t> </a:t>
            </a:r>
            <a:r>
              <a:rPr dirty="0"/>
              <a:t>mềm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16253"/>
            <a:ext cx="7843520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Các khó khăn có thể xảy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ra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trong xây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dựng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yêu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cầu  phần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  <a:p>
            <a:pPr marL="355600" indent="-343535" algn="just">
              <a:lnSpc>
                <a:spcPts val="3345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(1) </a:t>
            </a:r>
            <a:r>
              <a:rPr sz="2800" spc="-10" dirty="0">
                <a:latin typeface="Arial"/>
                <a:cs typeface="Arial"/>
              </a:rPr>
              <a:t>Sự </a:t>
            </a:r>
            <a:r>
              <a:rPr sz="2800" dirty="0">
                <a:latin typeface="Arial"/>
                <a:cs typeface="Arial"/>
              </a:rPr>
              <a:t>tham </a:t>
            </a:r>
            <a:r>
              <a:rPr sz="2800" spc="-5" dirty="0">
                <a:latin typeface="Arial"/>
                <a:cs typeface="Arial"/>
              </a:rPr>
              <a:t>gia </a:t>
            </a:r>
            <a:r>
              <a:rPr sz="2800" dirty="0">
                <a:latin typeface="Arial"/>
                <a:cs typeface="Arial"/>
              </a:rPr>
              <a:t>quá </a:t>
            </a:r>
            <a:r>
              <a:rPr sz="2800" spc="-5" dirty="0">
                <a:latin typeface="Arial"/>
                <a:cs typeface="Arial"/>
              </a:rPr>
              <a:t>mức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NSD: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Thông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 không hiểu rõ </a:t>
            </a:r>
            <a:r>
              <a:rPr sz="2400" dirty="0">
                <a:latin typeface="Arial"/>
                <a:cs typeface="Arial"/>
              </a:rPr>
              <a:t>về </a:t>
            </a:r>
            <a:r>
              <a:rPr sz="2400" spc="-10" dirty="0">
                <a:latin typeface="Arial"/>
                <a:cs typeface="Arial"/>
              </a:rPr>
              <a:t>quá 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10" dirty="0">
                <a:latin typeface="Arial"/>
                <a:cs typeface="Arial"/>
              </a:rPr>
              <a:t>xây dựng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10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10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đặc  điểm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305" y="4003929"/>
            <a:ext cx="1112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code,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272154"/>
            <a:ext cx="7385684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  <a:tab pos="1111250" algn="l"/>
                <a:tab pos="1754505" algn="l"/>
                <a:tab pos="2396490" algn="l"/>
                <a:tab pos="3141345" algn="l"/>
                <a:tab pos="3868420" algn="l"/>
                <a:tab pos="4595495" algn="l"/>
                <a:tab pos="5407025" algn="l"/>
                <a:tab pos="6219190" algn="l"/>
                <a:tab pos="6896100" algn="l"/>
              </a:tabLst>
            </a:pPr>
            <a:r>
              <a:rPr sz="2400" spc="-5" dirty="0">
                <a:latin typeface="Arial"/>
                <a:cs typeface="Arial"/>
              </a:rPr>
              <a:t>Họ </a:t>
            </a:r>
            <a:r>
              <a:rPr sz="2400" dirty="0">
                <a:latin typeface="Arial"/>
                <a:cs typeface="Arial"/>
              </a:rPr>
              <a:t>sẽ </a:t>
            </a:r>
            <a:r>
              <a:rPr sz="2400" spc="-5" dirty="0">
                <a:latin typeface="Arial"/>
                <a:cs typeface="Arial"/>
              </a:rPr>
              <a:t>đưa những đòi hỏi quá cao hoặc chẳng liên  quan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đ</a:t>
            </a:r>
            <a:r>
              <a:rPr sz="2400" dirty="0">
                <a:latin typeface="Arial"/>
                <a:cs typeface="Arial"/>
              </a:rPr>
              <a:t>ến	</a:t>
            </a:r>
            <a:r>
              <a:rPr sz="2400" spc="-10" dirty="0">
                <a:latin typeface="Arial"/>
                <a:cs typeface="Arial"/>
              </a:rPr>
              <a:t>qu</a:t>
            </a:r>
            <a:r>
              <a:rPr sz="2400" spc="-5" dirty="0">
                <a:latin typeface="Arial"/>
                <a:cs typeface="Arial"/>
              </a:rPr>
              <a:t>á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ình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phá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	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ể</a:t>
            </a:r>
            <a:r>
              <a:rPr sz="2400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phầ</a:t>
            </a:r>
            <a:r>
              <a:rPr sz="2400" dirty="0">
                <a:latin typeface="Arial"/>
                <a:cs typeface="Arial"/>
              </a:rPr>
              <a:t>n	mềm	</a:t>
            </a:r>
            <a:r>
              <a:rPr sz="2400" spc="-5" dirty="0">
                <a:latin typeface="Arial"/>
                <a:cs typeface="Arial"/>
              </a:rPr>
              <a:t>nh</a:t>
            </a:r>
            <a:r>
              <a:rPr sz="2400" dirty="0">
                <a:latin typeface="Arial"/>
                <a:cs typeface="Arial"/>
              </a:rPr>
              <a:t>ư	</a:t>
            </a:r>
            <a:r>
              <a:rPr sz="2400" spc="5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ế</a:t>
            </a:r>
            <a:r>
              <a:rPr sz="240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Họ </a:t>
            </a:r>
            <a:r>
              <a:rPr sz="2400" dirty="0">
                <a:latin typeface="Arial"/>
                <a:cs typeface="Arial"/>
              </a:rPr>
              <a:t>đưa </a:t>
            </a:r>
            <a:r>
              <a:rPr sz="2400" spc="-5" dirty="0">
                <a:latin typeface="Arial"/>
                <a:cs typeface="Arial"/>
              </a:rPr>
              <a:t>ra những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và đề nghị </a:t>
            </a:r>
            <a:r>
              <a:rPr sz="2400" dirty="0">
                <a:latin typeface="Arial"/>
                <a:cs typeface="Arial"/>
              </a:rPr>
              <a:t>rất </a:t>
            </a:r>
            <a:r>
              <a:rPr sz="2400" spc="-10" dirty="0">
                <a:latin typeface="Arial"/>
                <a:cs typeface="Arial"/>
              </a:rPr>
              <a:t>khó </a:t>
            </a:r>
            <a:r>
              <a:rPr sz="2400" dirty="0">
                <a:latin typeface="Arial"/>
                <a:cs typeface="Arial"/>
              </a:rPr>
              <a:t>chấp  </a:t>
            </a:r>
            <a:r>
              <a:rPr sz="2400" spc="-5" dirty="0">
                <a:latin typeface="Arial"/>
                <a:cs typeface="Arial"/>
              </a:rPr>
              <a:t>nhận và gây </a:t>
            </a:r>
            <a:r>
              <a:rPr sz="2400" dirty="0">
                <a:latin typeface="Arial"/>
                <a:cs typeface="Arial"/>
              </a:rPr>
              <a:t>khó </a:t>
            </a:r>
            <a:r>
              <a:rPr sz="2400" spc="-5" dirty="0">
                <a:latin typeface="Arial"/>
                <a:cs typeface="Arial"/>
              </a:rPr>
              <a:t>khăn </a:t>
            </a:r>
            <a:r>
              <a:rPr sz="2400" dirty="0">
                <a:latin typeface="Arial"/>
                <a:cs typeface="Arial"/>
              </a:rPr>
              <a:t>cho các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PTV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991"/>
            <a:ext cx="7515225" cy="223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2.4 Phân tích và xác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định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dựa</a:t>
            </a:r>
            <a:r>
              <a:rPr sz="2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trên 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đại diện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của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NSD</a:t>
            </a:r>
            <a:endParaRPr sz="2400">
              <a:latin typeface="Times New Roman"/>
              <a:cs typeface="Times New Roman"/>
            </a:endParaRPr>
          </a:p>
          <a:p>
            <a:pPr marL="622300" marR="432434" indent="-610235">
              <a:lnSpc>
                <a:spcPct val="100000"/>
              </a:lnSpc>
              <a:spcBef>
                <a:spcPts val="1935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spc="-5" dirty="0">
                <a:latin typeface="Arial"/>
                <a:cs typeface="Arial"/>
              </a:rPr>
              <a:t>Use-case: </a:t>
            </a:r>
            <a:r>
              <a:rPr sz="2700" dirty="0">
                <a:latin typeface="Arial"/>
                <a:cs typeface="Arial"/>
              </a:rPr>
              <a:t>Thể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tập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các tương</a:t>
            </a:r>
            <a:r>
              <a:rPr sz="2700" spc="-8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tác  </a:t>
            </a:r>
            <a:r>
              <a:rPr sz="2700" spc="-5" dirty="0">
                <a:latin typeface="Arial"/>
                <a:cs typeface="Arial"/>
              </a:rPr>
              <a:t>giữa </a:t>
            </a:r>
            <a:r>
              <a:rPr sz="2700" dirty="0">
                <a:latin typeface="Arial"/>
                <a:cs typeface="Arial"/>
              </a:rPr>
              <a:t>các tác </a:t>
            </a:r>
            <a:r>
              <a:rPr sz="2700" spc="-5" dirty="0">
                <a:latin typeface="Arial"/>
                <a:cs typeface="Arial"/>
              </a:rPr>
              <a:t>nhân (actor) </a:t>
            </a:r>
            <a:r>
              <a:rPr sz="2700" dirty="0">
                <a:latin typeface="Arial"/>
                <a:cs typeface="Arial"/>
              </a:rPr>
              <a:t>và </a:t>
            </a:r>
            <a:r>
              <a:rPr sz="2700" spc="-5" dirty="0">
                <a:latin typeface="Arial"/>
                <a:cs typeface="Arial"/>
              </a:rPr>
              <a:t>hệ</a:t>
            </a:r>
            <a:r>
              <a:rPr sz="2700" spc="-4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thống</a:t>
            </a:r>
            <a:endParaRPr sz="2700">
              <a:latin typeface="Arial"/>
              <a:cs typeface="Arial"/>
            </a:endParaRPr>
          </a:p>
          <a:p>
            <a:pPr marL="622300" indent="-610235">
              <a:lnSpc>
                <a:spcPct val="10000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Actor (tác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nhân):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048125"/>
            <a:ext cx="394779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622300" algn="l"/>
                <a:tab pos="622935" algn="l"/>
              </a:tabLst>
            </a:pPr>
            <a:r>
              <a:rPr sz="2700" dirty="0">
                <a:latin typeface="Arial"/>
                <a:cs typeface="Arial"/>
              </a:rPr>
              <a:t>Trường hợp sử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dụng: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9637" y="2281237"/>
            <a:ext cx="771525" cy="1609725"/>
            <a:chOff x="4719637" y="2281237"/>
            <a:chExt cx="771525" cy="1609725"/>
          </a:xfrm>
        </p:grpSpPr>
        <p:sp>
          <p:nvSpPr>
            <p:cNvPr id="5" name="object 5"/>
            <p:cNvSpPr/>
            <p:nvPr/>
          </p:nvSpPr>
          <p:spPr>
            <a:xfrm>
              <a:off x="4876800" y="22860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345566" y="0"/>
                  </a:moveTo>
                  <a:lnTo>
                    <a:pt x="111633" y="0"/>
                  </a:lnTo>
                  <a:lnTo>
                    <a:pt x="0" y="111633"/>
                  </a:lnTo>
                  <a:lnTo>
                    <a:pt x="0" y="269366"/>
                  </a:lnTo>
                  <a:lnTo>
                    <a:pt x="111633" y="381000"/>
                  </a:lnTo>
                  <a:lnTo>
                    <a:pt x="345566" y="381000"/>
                  </a:lnTo>
                  <a:lnTo>
                    <a:pt x="457200" y="269366"/>
                  </a:lnTo>
                  <a:lnTo>
                    <a:pt x="457200" y="111633"/>
                  </a:lnTo>
                  <a:lnTo>
                    <a:pt x="345566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76800" y="228600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111633"/>
                  </a:moveTo>
                  <a:lnTo>
                    <a:pt x="111633" y="0"/>
                  </a:lnTo>
                  <a:lnTo>
                    <a:pt x="345566" y="0"/>
                  </a:lnTo>
                  <a:lnTo>
                    <a:pt x="457200" y="111633"/>
                  </a:lnTo>
                  <a:lnTo>
                    <a:pt x="457200" y="269366"/>
                  </a:lnTo>
                  <a:lnTo>
                    <a:pt x="345566" y="381000"/>
                  </a:lnTo>
                  <a:lnTo>
                    <a:pt x="111633" y="381000"/>
                  </a:lnTo>
                  <a:lnTo>
                    <a:pt x="0" y="269366"/>
                  </a:lnTo>
                  <a:lnTo>
                    <a:pt x="0" y="1116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2667000"/>
              <a:ext cx="762000" cy="1219200"/>
            </a:xfrm>
            <a:custGeom>
              <a:avLst/>
              <a:gdLst/>
              <a:ahLst/>
              <a:cxnLst/>
              <a:rect l="l" t="t" r="r" b="b"/>
              <a:pathLst>
                <a:path w="762000" h="1219200">
                  <a:moveTo>
                    <a:pt x="381000" y="0"/>
                  </a:moveTo>
                  <a:lnTo>
                    <a:pt x="381000" y="838200"/>
                  </a:lnTo>
                </a:path>
                <a:path w="762000" h="1219200">
                  <a:moveTo>
                    <a:pt x="76200" y="152400"/>
                  </a:moveTo>
                  <a:lnTo>
                    <a:pt x="762000" y="152400"/>
                  </a:lnTo>
                </a:path>
                <a:path w="762000" h="1219200">
                  <a:moveTo>
                    <a:pt x="381000" y="838200"/>
                  </a:moveTo>
                  <a:lnTo>
                    <a:pt x="0" y="1219200"/>
                  </a:lnTo>
                </a:path>
                <a:path w="762000" h="1219200">
                  <a:moveTo>
                    <a:pt x="404875" y="844550"/>
                  </a:moveTo>
                  <a:lnTo>
                    <a:pt x="762000" y="1219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110037" y="4567237"/>
            <a:ext cx="2905125" cy="1000125"/>
            <a:chOff x="4110037" y="4567237"/>
            <a:chExt cx="2905125" cy="1000125"/>
          </a:xfrm>
        </p:grpSpPr>
        <p:sp>
          <p:nvSpPr>
            <p:cNvPr id="9" name="object 9"/>
            <p:cNvSpPr/>
            <p:nvPr/>
          </p:nvSpPr>
          <p:spPr>
            <a:xfrm>
              <a:off x="4114800" y="4572000"/>
              <a:ext cx="2895600" cy="990600"/>
            </a:xfrm>
            <a:custGeom>
              <a:avLst/>
              <a:gdLst/>
              <a:ahLst/>
              <a:cxnLst/>
              <a:rect l="l" t="t" r="r" b="b"/>
              <a:pathLst>
                <a:path w="2895600" h="990600">
                  <a:moveTo>
                    <a:pt x="1447800" y="0"/>
                  </a:moveTo>
                  <a:lnTo>
                    <a:pt x="1379645" y="539"/>
                  </a:lnTo>
                  <a:lnTo>
                    <a:pt x="1312302" y="2140"/>
                  </a:lnTo>
                  <a:lnTo>
                    <a:pt x="1245840" y="4780"/>
                  </a:lnTo>
                  <a:lnTo>
                    <a:pt x="1180327" y="8435"/>
                  </a:lnTo>
                  <a:lnTo>
                    <a:pt x="1115834" y="13080"/>
                  </a:lnTo>
                  <a:lnTo>
                    <a:pt x="1052430" y="18693"/>
                  </a:lnTo>
                  <a:lnTo>
                    <a:pt x="990185" y="25249"/>
                  </a:lnTo>
                  <a:lnTo>
                    <a:pt x="929168" y="32725"/>
                  </a:lnTo>
                  <a:lnTo>
                    <a:pt x="869448" y="41097"/>
                  </a:lnTo>
                  <a:lnTo>
                    <a:pt x="811096" y="50340"/>
                  </a:lnTo>
                  <a:lnTo>
                    <a:pt x="754181" y="60432"/>
                  </a:lnTo>
                  <a:lnTo>
                    <a:pt x="698772" y="71349"/>
                  </a:lnTo>
                  <a:lnTo>
                    <a:pt x="644938" y="83066"/>
                  </a:lnTo>
                  <a:lnTo>
                    <a:pt x="592750" y="95560"/>
                  </a:lnTo>
                  <a:lnTo>
                    <a:pt x="542277" y="108808"/>
                  </a:lnTo>
                  <a:lnTo>
                    <a:pt x="493588" y="122785"/>
                  </a:lnTo>
                  <a:lnTo>
                    <a:pt x="446753" y="137467"/>
                  </a:lnTo>
                  <a:lnTo>
                    <a:pt x="401841" y="152831"/>
                  </a:lnTo>
                  <a:lnTo>
                    <a:pt x="358923" y="168853"/>
                  </a:lnTo>
                  <a:lnTo>
                    <a:pt x="318067" y="185510"/>
                  </a:lnTo>
                  <a:lnTo>
                    <a:pt x="279343" y="202777"/>
                  </a:lnTo>
                  <a:lnTo>
                    <a:pt x="242820" y="220631"/>
                  </a:lnTo>
                  <a:lnTo>
                    <a:pt x="208568" y="239047"/>
                  </a:lnTo>
                  <a:lnTo>
                    <a:pt x="147157" y="277474"/>
                  </a:lnTo>
                  <a:lnTo>
                    <a:pt x="95663" y="317867"/>
                  </a:lnTo>
                  <a:lnTo>
                    <a:pt x="54645" y="360037"/>
                  </a:lnTo>
                  <a:lnTo>
                    <a:pt x="24657" y="403792"/>
                  </a:lnTo>
                  <a:lnTo>
                    <a:pt x="6257" y="448943"/>
                  </a:lnTo>
                  <a:lnTo>
                    <a:pt x="0" y="495300"/>
                  </a:lnTo>
                  <a:lnTo>
                    <a:pt x="1575" y="518616"/>
                  </a:lnTo>
                  <a:lnTo>
                    <a:pt x="13974" y="564394"/>
                  </a:lnTo>
                  <a:lnTo>
                    <a:pt x="38237" y="608871"/>
                  </a:lnTo>
                  <a:lnTo>
                    <a:pt x="73810" y="651857"/>
                  </a:lnTo>
                  <a:lnTo>
                    <a:pt x="120135" y="693162"/>
                  </a:lnTo>
                  <a:lnTo>
                    <a:pt x="176657" y="732596"/>
                  </a:lnTo>
                  <a:lnTo>
                    <a:pt x="242820" y="769968"/>
                  </a:lnTo>
                  <a:lnTo>
                    <a:pt x="279343" y="787822"/>
                  </a:lnTo>
                  <a:lnTo>
                    <a:pt x="318067" y="805089"/>
                  </a:lnTo>
                  <a:lnTo>
                    <a:pt x="358923" y="821746"/>
                  </a:lnTo>
                  <a:lnTo>
                    <a:pt x="401841" y="837768"/>
                  </a:lnTo>
                  <a:lnTo>
                    <a:pt x="446753" y="853132"/>
                  </a:lnTo>
                  <a:lnTo>
                    <a:pt x="493588" y="867814"/>
                  </a:lnTo>
                  <a:lnTo>
                    <a:pt x="542277" y="881791"/>
                  </a:lnTo>
                  <a:lnTo>
                    <a:pt x="592750" y="895039"/>
                  </a:lnTo>
                  <a:lnTo>
                    <a:pt x="644938" y="907533"/>
                  </a:lnTo>
                  <a:lnTo>
                    <a:pt x="698772" y="919250"/>
                  </a:lnTo>
                  <a:lnTo>
                    <a:pt x="754181" y="930167"/>
                  </a:lnTo>
                  <a:lnTo>
                    <a:pt x="811096" y="940259"/>
                  </a:lnTo>
                  <a:lnTo>
                    <a:pt x="869448" y="949502"/>
                  </a:lnTo>
                  <a:lnTo>
                    <a:pt x="929168" y="957874"/>
                  </a:lnTo>
                  <a:lnTo>
                    <a:pt x="990185" y="965350"/>
                  </a:lnTo>
                  <a:lnTo>
                    <a:pt x="1052430" y="971906"/>
                  </a:lnTo>
                  <a:lnTo>
                    <a:pt x="1115834" y="977519"/>
                  </a:lnTo>
                  <a:lnTo>
                    <a:pt x="1180327" y="982164"/>
                  </a:lnTo>
                  <a:lnTo>
                    <a:pt x="1245840" y="985819"/>
                  </a:lnTo>
                  <a:lnTo>
                    <a:pt x="1312302" y="988459"/>
                  </a:lnTo>
                  <a:lnTo>
                    <a:pt x="1379645" y="990060"/>
                  </a:lnTo>
                  <a:lnTo>
                    <a:pt x="1447800" y="990600"/>
                  </a:lnTo>
                  <a:lnTo>
                    <a:pt x="1515954" y="990060"/>
                  </a:lnTo>
                  <a:lnTo>
                    <a:pt x="1583297" y="988459"/>
                  </a:lnTo>
                  <a:lnTo>
                    <a:pt x="1649759" y="985819"/>
                  </a:lnTo>
                  <a:lnTo>
                    <a:pt x="1715272" y="982164"/>
                  </a:lnTo>
                  <a:lnTo>
                    <a:pt x="1779765" y="977519"/>
                  </a:lnTo>
                  <a:lnTo>
                    <a:pt x="1843169" y="971906"/>
                  </a:lnTo>
                  <a:lnTo>
                    <a:pt x="1905414" y="965350"/>
                  </a:lnTo>
                  <a:lnTo>
                    <a:pt x="1966431" y="957874"/>
                  </a:lnTo>
                  <a:lnTo>
                    <a:pt x="2026151" y="949502"/>
                  </a:lnTo>
                  <a:lnTo>
                    <a:pt x="2084503" y="940259"/>
                  </a:lnTo>
                  <a:lnTo>
                    <a:pt x="2141418" y="930167"/>
                  </a:lnTo>
                  <a:lnTo>
                    <a:pt x="2196827" y="919250"/>
                  </a:lnTo>
                  <a:lnTo>
                    <a:pt x="2250661" y="907533"/>
                  </a:lnTo>
                  <a:lnTo>
                    <a:pt x="2302849" y="895039"/>
                  </a:lnTo>
                  <a:lnTo>
                    <a:pt x="2353322" y="881791"/>
                  </a:lnTo>
                  <a:lnTo>
                    <a:pt x="2402011" y="867814"/>
                  </a:lnTo>
                  <a:lnTo>
                    <a:pt x="2448846" y="853132"/>
                  </a:lnTo>
                  <a:lnTo>
                    <a:pt x="2493758" y="837768"/>
                  </a:lnTo>
                  <a:lnTo>
                    <a:pt x="2536676" y="821746"/>
                  </a:lnTo>
                  <a:lnTo>
                    <a:pt x="2577532" y="805089"/>
                  </a:lnTo>
                  <a:lnTo>
                    <a:pt x="2616256" y="787822"/>
                  </a:lnTo>
                  <a:lnTo>
                    <a:pt x="2652779" y="769968"/>
                  </a:lnTo>
                  <a:lnTo>
                    <a:pt x="2687031" y="751552"/>
                  </a:lnTo>
                  <a:lnTo>
                    <a:pt x="2748442" y="713125"/>
                  </a:lnTo>
                  <a:lnTo>
                    <a:pt x="2799936" y="672732"/>
                  </a:lnTo>
                  <a:lnTo>
                    <a:pt x="2840954" y="630562"/>
                  </a:lnTo>
                  <a:lnTo>
                    <a:pt x="2870942" y="586807"/>
                  </a:lnTo>
                  <a:lnTo>
                    <a:pt x="2889342" y="541656"/>
                  </a:lnTo>
                  <a:lnTo>
                    <a:pt x="2895600" y="495300"/>
                  </a:lnTo>
                  <a:lnTo>
                    <a:pt x="2894024" y="471983"/>
                  </a:lnTo>
                  <a:lnTo>
                    <a:pt x="2881625" y="426205"/>
                  </a:lnTo>
                  <a:lnTo>
                    <a:pt x="2857362" y="381728"/>
                  </a:lnTo>
                  <a:lnTo>
                    <a:pt x="2821789" y="338742"/>
                  </a:lnTo>
                  <a:lnTo>
                    <a:pt x="2775464" y="297437"/>
                  </a:lnTo>
                  <a:lnTo>
                    <a:pt x="2718942" y="258003"/>
                  </a:lnTo>
                  <a:lnTo>
                    <a:pt x="2652779" y="220631"/>
                  </a:lnTo>
                  <a:lnTo>
                    <a:pt x="2616256" y="202777"/>
                  </a:lnTo>
                  <a:lnTo>
                    <a:pt x="2577532" y="185510"/>
                  </a:lnTo>
                  <a:lnTo>
                    <a:pt x="2536676" y="168853"/>
                  </a:lnTo>
                  <a:lnTo>
                    <a:pt x="2493758" y="152831"/>
                  </a:lnTo>
                  <a:lnTo>
                    <a:pt x="2448846" y="137467"/>
                  </a:lnTo>
                  <a:lnTo>
                    <a:pt x="2402011" y="122785"/>
                  </a:lnTo>
                  <a:lnTo>
                    <a:pt x="2353322" y="108808"/>
                  </a:lnTo>
                  <a:lnTo>
                    <a:pt x="2302849" y="95560"/>
                  </a:lnTo>
                  <a:lnTo>
                    <a:pt x="2250661" y="83066"/>
                  </a:lnTo>
                  <a:lnTo>
                    <a:pt x="2196827" y="71349"/>
                  </a:lnTo>
                  <a:lnTo>
                    <a:pt x="2141418" y="60432"/>
                  </a:lnTo>
                  <a:lnTo>
                    <a:pt x="2084503" y="50340"/>
                  </a:lnTo>
                  <a:lnTo>
                    <a:pt x="2026151" y="41097"/>
                  </a:lnTo>
                  <a:lnTo>
                    <a:pt x="1966431" y="32725"/>
                  </a:lnTo>
                  <a:lnTo>
                    <a:pt x="1905414" y="25249"/>
                  </a:lnTo>
                  <a:lnTo>
                    <a:pt x="1843169" y="18693"/>
                  </a:lnTo>
                  <a:lnTo>
                    <a:pt x="1779765" y="13080"/>
                  </a:lnTo>
                  <a:lnTo>
                    <a:pt x="1715272" y="8435"/>
                  </a:lnTo>
                  <a:lnTo>
                    <a:pt x="1649759" y="4780"/>
                  </a:lnTo>
                  <a:lnTo>
                    <a:pt x="1583297" y="2140"/>
                  </a:lnTo>
                  <a:lnTo>
                    <a:pt x="1515954" y="5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4800" y="4572000"/>
              <a:ext cx="2895600" cy="990600"/>
            </a:xfrm>
            <a:custGeom>
              <a:avLst/>
              <a:gdLst/>
              <a:ahLst/>
              <a:cxnLst/>
              <a:rect l="l" t="t" r="r" b="b"/>
              <a:pathLst>
                <a:path w="2895600" h="990600">
                  <a:moveTo>
                    <a:pt x="0" y="495300"/>
                  </a:moveTo>
                  <a:lnTo>
                    <a:pt x="6257" y="448943"/>
                  </a:lnTo>
                  <a:lnTo>
                    <a:pt x="24657" y="403792"/>
                  </a:lnTo>
                  <a:lnTo>
                    <a:pt x="54645" y="360037"/>
                  </a:lnTo>
                  <a:lnTo>
                    <a:pt x="95663" y="317867"/>
                  </a:lnTo>
                  <a:lnTo>
                    <a:pt x="147157" y="277474"/>
                  </a:lnTo>
                  <a:lnTo>
                    <a:pt x="208568" y="239047"/>
                  </a:lnTo>
                  <a:lnTo>
                    <a:pt x="242820" y="220631"/>
                  </a:lnTo>
                  <a:lnTo>
                    <a:pt x="279343" y="202777"/>
                  </a:lnTo>
                  <a:lnTo>
                    <a:pt x="318067" y="185510"/>
                  </a:lnTo>
                  <a:lnTo>
                    <a:pt x="358923" y="168853"/>
                  </a:lnTo>
                  <a:lnTo>
                    <a:pt x="401841" y="152831"/>
                  </a:lnTo>
                  <a:lnTo>
                    <a:pt x="446753" y="137467"/>
                  </a:lnTo>
                  <a:lnTo>
                    <a:pt x="493588" y="122785"/>
                  </a:lnTo>
                  <a:lnTo>
                    <a:pt x="542277" y="108808"/>
                  </a:lnTo>
                  <a:lnTo>
                    <a:pt x="592750" y="95560"/>
                  </a:lnTo>
                  <a:lnTo>
                    <a:pt x="644938" y="83066"/>
                  </a:lnTo>
                  <a:lnTo>
                    <a:pt x="698772" y="71349"/>
                  </a:lnTo>
                  <a:lnTo>
                    <a:pt x="754181" y="60432"/>
                  </a:lnTo>
                  <a:lnTo>
                    <a:pt x="811096" y="50340"/>
                  </a:lnTo>
                  <a:lnTo>
                    <a:pt x="869448" y="41097"/>
                  </a:lnTo>
                  <a:lnTo>
                    <a:pt x="929168" y="32725"/>
                  </a:lnTo>
                  <a:lnTo>
                    <a:pt x="990185" y="25249"/>
                  </a:lnTo>
                  <a:lnTo>
                    <a:pt x="1052430" y="18693"/>
                  </a:lnTo>
                  <a:lnTo>
                    <a:pt x="1115834" y="13080"/>
                  </a:lnTo>
                  <a:lnTo>
                    <a:pt x="1180327" y="8435"/>
                  </a:lnTo>
                  <a:lnTo>
                    <a:pt x="1245840" y="4780"/>
                  </a:lnTo>
                  <a:lnTo>
                    <a:pt x="1312302" y="2140"/>
                  </a:lnTo>
                  <a:lnTo>
                    <a:pt x="1379645" y="539"/>
                  </a:lnTo>
                  <a:lnTo>
                    <a:pt x="1447800" y="0"/>
                  </a:lnTo>
                  <a:lnTo>
                    <a:pt x="1515954" y="539"/>
                  </a:lnTo>
                  <a:lnTo>
                    <a:pt x="1583297" y="2140"/>
                  </a:lnTo>
                  <a:lnTo>
                    <a:pt x="1649759" y="4780"/>
                  </a:lnTo>
                  <a:lnTo>
                    <a:pt x="1715272" y="8435"/>
                  </a:lnTo>
                  <a:lnTo>
                    <a:pt x="1779765" y="13080"/>
                  </a:lnTo>
                  <a:lnTo>
                    <a:pt x="1843169" y="18693"/>
                  </a:lnTo>
                  <a:lnTo>
                    <a:pt x="1905414" y="25249"/>
                  </a:lnTo>
                  <a:lnTo>
                    <a:pt x="1966431" y="32725"/>
                  </a:lnTo>
                  <a:lnTo>
                    <a:pt x="2026151" y="41097"/>
                  </a:lnTo>
                  <a:lnTo>
                    <a:pt x="2084503" y="50340"/>
                  </a:lnTo>
                  <a:lnTo>
                    <a:pt x="2141418" y="60432"/>
                  </a:lnTo>
                  <a:lnTo>
                    <a:pt x="2196827" y="71349"/>
                  </a:lnTo>
                  <a:lnTo>
                    <a:pt x="2250661" y="83066"/>
                  </a:lnTo>
                  <a:lnTo>
                    <a:pt x="2302849" y="95560"/>
                  </a:lnTo>
                  <a:lnTo>
                    <a:pt x="2353322" y="108808"/>
                  </a:lnTo>
                  <a:lnTo>
                    <a:pt x="2402011" y="122785"/>
                  </a:lnTo>
                  <a:lnTo>
                    <a:pt x="2448846" y="137467"/>
                  </a:lnTo>
                  <a:lnTo>
                    <a:pt x="2493758" y="152831"/>
                  </a:lnTo>
                  <a:lnTo>
                    <a:pt x="2536676" y="168853"/>
                  </a:lnTo>
                  <a:lnTo>
                    <a:pt x="2577532" y="185510"/>
                  </a:lnTo>
                  <a:lnTo>
                    <a:pt x="2616256" y="202777"/>
                  </a:lnTo>
                  <a:lnTo>
                    <a:pt x="2652779" y="220631"/>
                  </a:lnTo>
                  <a:lnTo>
                    <a:pt x="2687031" y="239047"/>
                  </a:lnTo>
                  <a:lnTo>
                    <a:pt x="2748442" y="277474"/>
                  </a:lnTo>
                  <a:lnTo>
                    <a:pt x="2799936" y="317867"/>
                  </a:lnTo>
                  <a:lnTo>
                    <a:pt x="2840954" y="360037"/>
                  </a:lnTo>
                  <a:lnTo>
                    <a:pt x="2870942" y="403792"/>
                  </a:lnTo>
                  <a:lnTo>
                    <a:pt x="2889342" y="448943"/>
                  </a:lnTo>
                  <a:lnTo>
                    <a:pt x="2895600" y="495300"/>
                  </a:lnTo>
                  <a:lnTo>
                    <a:pt x="2894024" y="518616"/>
                  </a:lnTo>
                  <a:lnTo>
                    <a:pt x="2881625" y="564394"/>
                  </a:lnTo>
                  <a:lnTo>
                    <a:pt x="2857362" y="608871"/>
                  </a:lnTo>
                  <a:lnTo>
                    <a:pt x="2821789" y="651857"/>
                  </a:lnTo>
                  <a:lnTo>
                    <a:pt x="2775464" y="693162"/>
                  </a:lnTo>
                  <a:lnTo>
                    <a:pt x="2718942" y="732596"/>
                  </a:lnTo>
                  <a:lnTo>
                    <a:pt x="2652779" y="769968"/>
                  </a:lnTo>
                  <a:lnTo>
                    <a:pt x="2616256" y="787822"/>
                  </a:lnTo>
                  <a:lnTo>
                    <a:pt x="2577532" y="805089"/>
                  </a:lnTo>
                  <a:lnTo>
                    <a:pt x="2536676" y="821746"/>
                  </a:lnTo>
                  <a:lnTo>
                    <a:pt x="2493758" y="837768"/>
                  </a:lnTo>
                  <a:lnTo>
                    <a:pt x="2448846" y="853132"/>
                  </a:lnTo>
                  <a:lnTo>
                    <a:pt x="2402011" y="867814"/>
                  </a:lnTo>
                  <a:lnTo>
                    <a:pt x="2353322" y="881791"/>
                  </a:lnTo>
                  <a:lnTo>
                    <a:pt x="2302849" y="895039"/>
                  </a:lnTo>
                  <a:lnTo>
                    <a:pt x="2250661" y="907533"/>
                  </a:lnTo>
                  <a:lnTo>
                    <a:pt x="2196827" y="919250"/>
                  </a:lnTo>
                  <a:lnTo>
                    <a:pt x="2141418" y="930167"/>
                  </a:lnTo>
                  <a:lnTo>
                    <a:pt x="2084503" y="940259"/>
                  </a:lnTo>
                  <a:lnTo>
                    <a:pt x="2026151" y="949502"/>
                  </a:lnTo>
                  <a:lnTo>
                    <a:pt x="1966431" y="957874"/>
                  </a:lnTo>
                  <a:lnTo>
                    <a:pt x="1905414" y="965350"/>
                  </a:lnTo>
                  <a:lnTo>
                    <a:pt x="1843169" y="971906"/>
                  </a:lnTo>
                  <a:lnTo>
                    <a:pt x="1779765" y="977519"/>
                  </a:lnTo>
                  <a:lnTo>
                    <a:pt x="1715272" y="982164"/>
                  </a:lnTo>
                  <a:lnTo>
                    <a:pt x="1649759" y="985819"/>
                  </a:lnTo>
                  <a:lnTo>
                    <a:pt x="1583297" y="988459"/>
                  </a:lnTo>
                  <a:lnTo>
                    <a:pt x="1515954" y="990060"/>
                  </a:lnTo>
                  <a:lnTo>
                    <a:pt x="1447800" y="990600"/>
                  </a:lnTo>
                  <a:lnTo>
                    <a:pt x="1379645" y="990060"/>
                  </a:lnTo>
                  <a:lnTo>
                    <a:pt x="1312302" y="988459"/>
                  </a:lnTo>
                  <a:lnTo>
                    <a:pt x="1245840" y="985819"/>
                  </a:lnTo>
                  <a:lnTo>
                    <a:pt x="1180327" y="982164"/>
                  </a:lnTo>
                  <a:lnTo>
                    <a:pt x="1115834" y="977519"/>
                  </a:lnTo>
                  <a:lnTo>
                    <a:pt x="1052430" y="971906"/>
                  </a:lnTo>
                  <a:lnTo>
                    <a:pt x="990185" y="965350"/>
                  </a:lnTo>
                  <a:lnTo>
                    <a:pt x="929168" y="957874"/>
                  </a:lnTo>
                  <a:lnTo>
                    <a:pt x="869448" y="949502"/>
                  </a:lnTo>
                  <a:lnTo>
                    <a:pt x="811096" y="940259"/>
                  </a:lnTo>
                  <a:lnTo>
                    <a:pt x="754181" y="930167"/>
                  </a:lnTo>
                  <a:lnTo>
                    <a:pt x="698772" y="919250"/>
                  </a:lnTo>
                  <a:lnTo>
                    <a:pt x="644938" y="907533"/>
                  </a:lnTo>
                  <a:lnTo>
                    <a:pt x="592750" y="895039"/>
                  </a:lnTo>
                  <a:lnTo>
                    <a:pt x="542277" y="881791"/>
                  </a:lnTo>
                  <a:lnTo>
                    <a:pt x="493588" y="867814"/>
                  </a:lnTo>
                  <a:lnTo>
                    <a:pt x="446753" y="853132"/>
                  </a:lnTo>
                  <a:lnTo>
                    <a:pt x="401841" y="837768"/>
                  </a:lnTo>
                  <a:lnTo>
                    <a:pt x="358923" y="821746"/>
                  </a:lnTo>
                  <a:lnTo>
                    <a:pt x="318067" y="805089"/>
                  </a:lnTo>
                  <a:lnTo>
                    <a:pt x="279343" y="787822"/>
                  </a:lnTo>
                  <a:lnTo>
                    <a:pt x="242820" y="769968"/>
                  </a:lnTo>
                  <a:lnTo>
                    <a:pt x="208568" y="751552"/>
                  </a:lnTo>
                  <a:lnTo>
                    <a:pt x="147157" y="713125"/>
                  </a:lnTo>
                  <a:lnTo>
                    <a:pt x="95663" y="672732"/>
                  </a:lnTo>
                  <a:lnTo>
                    <a:pt x="54645" y="630562"/>
                  </a:lnTo>
                  <a:lnTo>
                    <a:pt x="24657" y="586807"/>
                  </a:lnTo>
                  <a:lnTo>
                    <a:pt x="6257" y="541656"/>
                  </a:lnTo>
                  <a:lnTo>
                    <a:pt x="0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266191"/>
            <a:ext cx="7515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2.4 Phân tích và xác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định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dựa</a:t>
            </a:r>
            <a:r>
              <a:rPr sz="2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trên 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đại diện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của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NSD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837" y="2228850"/>
            <a:ext cx="8620125" cy="3748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5945" y="3307156"/>
            <a:ext cx="1430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use-case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workshops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5108" y="3197225"/>
            <a:ext cx="153352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0">
              <a:lnSpc>
                <a:spcPct val="1201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Use-Case  Descr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ption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7937" y="1395412"/>
            <a:ext cx="1457325" cy="1304925"/>
            <a:chOff x="3817937" y="1395412"/>
            <a:chExt cx="1457325" cy="1304925"/>
          </a:xfrm>
        </p:grpSpPr>
        <p:sp>
          <p:nvSpPr>
            <p:cNvPr id="7" name="object 7"/>
            <p:cNvSpPr/>
            <p:nvPr/>
          </p:nvSpPr>
          <p:spPr>
            <a:xfrm>
              <a:off x="3822700" y="1400175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723900" y="0"/>
                  </a:moveTo>
                  <a:lnTo>
                    <a:pt x="672202" y="1626"/>
                  </a:lnTo>
                  <a:lnTo>
                    <a:pt x="621485" y="6431"/>
                  </a:lnTo>
                  <a:lnTo>
                    <a:pt x="571872" y="14305"/>
                  </a:lnTo>
                  <a:lnTo>
                    <a:pt x="523485" y="25140"/>
                  </a:lnTo>
                  <a:lnTo>
                    <a:pt x="476446" y="38824"/>
                  </a:lnTo>
                  <a:lnTo>
                    <a:pt x="430879" y="55250"/>
                  </a:lnTo>
                  <a:lnTo>
                    <a:pt x="386905" y="74307"/>
                  </a:lnTo>
                  <a:lnTo>
                    <a:pt x="344647" y="95886"/>
                  </a:lnTo>
                  <a:lnTo>
                    <a:pt x="304227" y="119877"/>
                  </a:lnTo>
                  <a:lnTo>
                    <a:pt x="265769" y="146171"/>
                  </a:lnTo>
                  <a:lnTo>
                    <a:pt x="229394" y="174658"/>
                  </a:lnTo>
                  <a:lnTo>
                    <a:pt x="195225" y="205229"/>
                  </a:lnTo>
                  <a:lnTo>
                    <a:pt x="163385" y="237774"/>
                  </a:lnTo>
                  <a:lnTo>
                    <a:pt x="133995" y="272183"/>
                  </a:lnTo>
                  <a:lnTo>
                    <a:pt x="107179" y="308347"/>
                  </a:lnTo>
                  <a:lnTo>
                    <a:pt x="83059" y="346157"/>
                  </a:lnTo>
                  <a:lnTo>
                    <a:pt x="61758" y="385503"/>
                  </a:lnTo>
                  <a:lnTo>
                    <a:pt x="43398" y="426275"/>
                  </a:lnTo>
                  <a:lnTo>
                    <a:pt x="28101" y="468365"/>
                  </a:lnTo>
                  <a:lnTo>
                    <a:pt x="15990" y="511661"/>
                  </a:lnTo>
                  <a:lnTo>
                    <a:pt x="7188" y="556056"/>
                  </a:lnTo>
                  <a:lnTo>
                    <a:pt x="1817" y="601438"/>
                  </a:lnTo>
                  <a:lnTo>
                    <a:pt x="0" y="647700"/>
                  </a:lnTo>
                  <a:lnTo>
                    <a:pt x="1817" y="693961"/>
                  </a:lnTo>
                  <a:lnTo>
                    <a:pt x="7188" y="739343"/>
                  </a:lnTo>
                  <a:lnTo>
                    <a:pt x="15990" y="783738"/>
                  </a:lnTo>
                  <a:lnTo>
                    <a:pt x="28101" y="827034"/>
                  </a:lnTo>
                  <a:lnTo>
                    <a:pt x="43398" y="869124"/>
                  </a:lnTo>
                  <a:lnTo>
                    <a:pt x="61758" y="909896"/>
                  </a:lnTo>
                  <a:lnTo>
                    <a:pt x="83059" y="949242"/>
                  </a:lnTo>
                  <a:lnTo>
                    <a:pt x="107179" y="987052"/>
                  </a:lnTo>
                  <a:lnTo>
                    <a:pt x="133995" y="1023216"/>
                  </a:lnTo>
                  <a:lnTo>
                    <a:pt x="163385" y="1057625"/>
                  </a:lnTo>
                  <a:lnTo>
                    <a:pt x="195225" y="1090170"/>
                  </a:lnTo>
                  <a:lnTo>
                    <a:pt x="229394" y="1120741"/>
                  </a:lnTo>
                  <a:lnTo>
                    <a:pt x="265769" y="1149228"/>
                  </a:lnTo>
                  <a:lnTo>
                    <a:pt x="304227" y="1175522"/>
                  </a:lnTo>
                  <a:lnTo>
                    <a:pt x="344647" y="1199513"/>
                  </a:lnTo>
                  <a:lnTo>
                    <a:pt x="386905" y="1221092"/>
                  </a:lnTo>
                  <a:lnTo>
                    <a:pt x="430879" y="1240149"/>
                  </a:lnTo>
                  <a:lnTo>
                    <a:pt x="476446" y="1256575"/>
                  </a:lnTo>
                  <a:lnTo>
                    <a:pt x="523485" y="1270259"/>
                  </a:lnTo>
                  <a:lnTo>
                    <a:pt x="571872" y="1281094"/>
                  </a:lnTo>
                  <a:lnTo>
                    <a:pt x="621485" y="1288968"/>
                  </a:lnTo>
                  <a:lnTo>
                    <a:pt x="672202" y="1293773"/>
                  </a:lnTo>
                  <a:lnTo>
                    <a:pt x="723900" y="1295400"/>
                  </a:lnTo>
                  <a:lnTo>
                    <a:pt x="775597" y="1293773"/>
                  </a:lnTo>
                  <a:lnTo>
                    <a:pt x="826314" y="1288968"/>
                  </a:lnTo>
                  <a:lnTo>
                    <a:pt x="875927" y="1281094"/>
                  </a:lnTo>
                  <a:lnTo>
                    <a:pt x="924314" y="1270259"/>
                  </a:lnTo>
                  <a:lnTo>
                    <a:pt x="971353" y="1256575"/>
                  </a:lnTo>
                  <a:lnTo>
                    <a:pt x="1016920" y="1240149"/>
                  </a:lnTo>
                  <a:lnTo>
                    <a:pt x="1060894" y="1221092"/>
                  </a:lnTo>
                  <a:lnTo>
                    <a:pt x="1103152" y="1199513"/>
                  </a:lnTo>
                  <a:lnTo>
                    <a:pt x="1143572" y="1175522"/>
                  </a:lnTo>
                  <a:lnTo>
                    <a:pt x="1182030" y="1149228"/>
                  </a:lnTo>
                  <a:lnTo>
                    <a:pt x="1218405" y="1120741"/>
                  </a:lnTo>
                  <a:lnTo>
                    <a:pt x="1252574" y="1090170"/>
                  </a:lnTo>
                  <a:lnTo>
                    <a:pt x="1284414" y="1057625"/>
                  </a:lnTo>
                  <a:lnTo>
                    <a:pt x="1313804" y="1023216"/>
                  </a:lnTo>
                  <a:lnTo>
                    <a:pt x="1340620" y="987052"/>
                  </a:lnTo>
                  <a:lnTo>
                    <a:pt x="1364740" y="949242"/>
                  </a:lnTo>
                  <a:lnTo>
                    <a:pt x="1386041" y="909896"/>
                  </a:lnTo>
                  <a:lnTo>
                    <a:pt x="1404401" y="869124"/>
                  </a:lnTo>
                  <a:lnTo>
                    <a:pt x="1419698" y="827034"/>
                  </a:lnTo>
                  <a:lnTo>
                    <a:pt x="1431809" y="783738"/>
                  </a:lnTo>
                  <a:lnTo>
                    <a:pt x="1440611" y="739343"/>
                  </a:lnTo>
                  <a:lnTo>
                    <a:pt x="1445982" y="693961"/>
                  </a:lnTo>
                  <a:lnTo>
                    <a:pt x="1447800" y="647700"/>
                  </a:lnTo>
                  <a:lnTo>
                    <a:pt x="1445982" y="601438"/>
                  </a:lnTo>
                  <a:lnTo>
                    <a:pt x="1440611" y="556056"/>
                  </a:lnTo>
                  <a:lnTo>
                    <a:pt x="1431809" y="511661"/>
                  </a:lnTo>
                  <a:lnTo>
                    <a:pt x="1419698" y="468365"/>
                  </a:lnTo>
                  <a:lnTo>
                    <a:pt x="1404401" y="426275"/>
                  </a:lnTo>
                  <a:lnTo>
                    <a:pt x="1386041" y="385503"/>
                  </a:lnTo>
                  <a:lnTo>
                    <a:pt x="1364740" y="346157"/>
                  </a:lnTo>
                  <a:lnTo>
                    <a:pt x="1340620" y="308347"/>
                  </a:lnTo>
                  <a:lnTo>
                    <a:pt x="1313804" y="272183"/>
                  </a:lnTo>
                  <a:lnTo>
                    <a:pt x="1284414" y="237774"/>
                  </a:lnTo>
                  <a:lnTo>
                    <a:pt x="1252574" y="205229"/>
                  </a:lnTo>
                  <a:lnTo>
                    <a:pt x="1218405" y="174658"/>
                  </a:lnTo>
                  <a:lnTo>
                    <a:pt x="1182030" y="146171"/>
                  </a:lnTo>
                  <a:lnTo>
                    <a:pt x="1143572" y="119877"/>
                  </a:lnTo>
                  <a:lnTo>
                    <a:pt x="1103152" y="95886"/>
                  </a:lnTo>
                  <a:lnTo>
                    <a:pt x="1060894" y="74307"/>
                  </a:lnTo>
                  <a:lnTo>
                    <a:pt x="1016920" y="55250"/>
                  </a:lnTo>
                  <a:lnTo>
                    <a:pt x="971353" y="38824"/>
                  </a:lnTo>
                  <a:lnTo>
                    <a:pt x="924314" y="25140"/>
                  </a:lnTo>
                  <a:lnTo>
                    <a:pt x="875927" y="14305"/>
                  </a:lnTo>
                  <a:lnTo>
                    <a:pt x="826314" y="6431"/>
                  </a:lnTo>
                  <a:lnTo>
                    <a:pt x="775597" y="1626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96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2700" y="1400175"/>
              <a:ext cx="1447800" cy="1295400"/>
            </a:xfrm>
            <a:custGeom>
              <a:avLst/>
              <a:gdLst/>
              <a:ahLst/>
              <a:cxnLst/>
              <a:rect l="l" t="t" r="r" b="b"/>
              <a:pathLst>
                <a:path w="1447800" h="1295400">
                  <a:moveTo>
                    <a:pt x="0" y="647700"/>
                  </a:moveTo>
                  <a:lnTo>
                    <a:pt x="1817" y="601438"/>
                  </a:lnTo>
                  <a:lnTo>
                    <a:pt x="7188" y="556056"/>
                  </a:lnTo>
                  <a:lnTo>
                    <a:pt x="15990" y="511661"/>
                  </a:lnTo>
                  <a:lnTo>
                    <a:pt x="28101" y="468365"/>
                  </a:lnTo>
                  <a:lnTo>
                    <a:pt x="43398" y="426275"/>
                  </a:lnTo>
                  <a:lnTo>
                    <a:pt x="61758" y="385503"/>
                  </a:lnTo>
                  <a:lnTo>
                    <a:pt x="83059" y="346157"/>
                  </a:lnTo>
                  <a:lnTo>
                    <a:pt x="107179" y="308347"/>
                  </a:lnTo>
                  <a:lnTo>
                    <a:pt x="133995" y="272183"/>
                  </a:lnTo>
                  <a:lnTo>
                    <a:pt x="163385" y="237774"/>
                  </a:lnTo>
                  <a:lnTo>
                    <a:pt x="195225" y="205229"/>
                  </a:lnTo>
                  <a:lnTo>
                    <a:pt x="229394" y="174658"/>
                  </a:lnTo>
                  <a:lnTo>
                    <a:pt x="265769" y="146171"/>
                  </a:lnTo>
                  <a:lnTo>
                    <a:pt x="304227" y="119877"/>
                  </a:lnTo>
                  <a:lnTo>
                    <a:pt x="344647" y="95886"/>
                  </a:lnTo>
                  <a:lnTo>
                    <a:pt x="386905" y="74307"/>
                  </a:lnTo>
                  <a:lnTo>
                    <a:pt x="430879" y="55250"/>
                  </a:lnTo>
                  <a:lnTo>
                    <a:pt x="476446" y="38824"/>
                  </a:lnTo>
                  <a:lnTo>
                    <a:pt x="523485" y="25140"/>
                  </a:lnTo>
                  <a:lnTo>
                    <a:pt x="571872" y="14305"/>
                  </a:lnTo>
                  <a:lnTo>
                    <a:pt x="621485" y="6431"/>
                  </a:lnTo>
                  <a:lnTo>
                    <a:pt x="672202" y="1626"/>
                  </a:lnTo>
                  <a:lnTo>
                    <a:pt x="723900" y="0"/>
                  </a:lnTo>
                  <a:lnTo>
                    <a:pt x="775597" y="1626"/>
                  </a:lnTo>
                  <a:lnTo>
                    <a:pt x="826314" y="6431"/>
                  </a:lnTo>
                  <a:lnTo>
                    <a:pt x="875927" y="14305"/>
                  </a:lnTo>
                  <a:lnTo>
                    <a:pt x="924314" y="25140"/>
                  </a:lnTo>
                  <a:lnTo>
                    <a:pt x="971353" y="38824"/>
                  </a:lnTo>
                  <a:lnTo>
                    <a:pt x="1016920" y="55250"/>
                  </a:lnTo>
                  <a:lnTo>
                    <a:pt x="1060894" y="74307"/>
                  </a:lnTo>
                  <a:lnTo>
                    <a:pt x="1103152" y="95886"/>
                  </a:lnTo>
                  <a:lnTo>
                    <a:pt x="1143572" y="119877"/>
                  </a:lnTo>
                  <a:lnTo>
                    <a:pt x="1182030" y="146171"/>
                  </a:lnTo>
                  <a:lnTo>
                    <a:pt x="1218405" y="174658"/>
                  </a:lnTo>
                  <a:lnTo>
                    <a:pt x="1252574" y="205229"/>
                  </a:lnTo>
                  <a:lnTo>
                    <a:pt x="1284414" y="237774"/>
                  </a:lnTo>
                  <a:lnTo>
                    <a:pt x="1313804" y="272183"/>
                  </a:lnTo>
                  <a:lnTo>
                    <a:pt x="1340620" y="308347"/>
                  </a:lnTo>
                  <a:lnTo>
                    <a:pt x="1364740" y="346157"/>
                  </a:lnTo>
                  <a:lnTo>
                    <a:pt x="1386041" y="385503"/>
                  </a:lnTo>
                  <a:lnTo>
                    <a:pt x="1404401" y="426275"/>
                  </a:lnTo>
                  <a:lnTo>
                    <a:pt x="1419698" y="468365"/>
                  </a:lnTo>
                  <a:lnTo>
                    <a:pt x="1431809" y="511661"/>
                  </a:lnTo>
                  <a:lnTo>
                    <a:pt x="1440611" y="556056"/>
                  </a:lnTo>
                  <a:lnTo>
                    <a:pt x="1445982" y="601438"/>
                  </a:lnTo>
                  <a:lnTo>
                    <a:pt x="1447800" y="647700"/>
                  </a:lnTo>
                  <a:lnTo>
                    <a:pt x="1445982" y="693961"/>
                  </a:lnTo>
                  <a:lnTo>
                    <a:pt x="1440611" y="739343"/>
                  </a:lnTo>
                  <a:lnTo>
                    <a:pt x="1431809" y="783738"/>
                  </a:lnTo>
                  <a:lnTo>
                    <a:pt x="1419698" y="827034"/>
                  </a:lnTo>
                  <a:lnTo>
                    <a:pt x="1404401" y="869124"/>
                  </a:lnTo>
                  <a:lnTo>
                    <a:pt x="1386041" y="909896"/>
                  </a:lnTo>
                  <a:lnTo>
                    <a:pt x="1364740" y="949242"/>
                  </a:lnTo>
                  <a:lnTo>
                    <a:pt x="1340620" y="987052"/>
                  </a:lnTo>
                  <a:lnTo>
                    <a:pt x="1313804" y="1023216"/>
                  </a:lnTo>
                  <a:lnTo>
                    <a:pt x="1284414" y="1057625"/>
                  </a:lnTo>
                  <a:lnTo>
                    <a:pt x="1252574" y="1090170"/>
                  </a:lnTo>
                  <a:lnTo>
                    <a:pt x="1218405" y="1120741"/>
                  </a:lnTo>
                  <a:lnTo>
                    <a:pt x="1182030" y="1149228"/>
                  </a:lnTo>
                  <a:lnTo>
                    <a:pt x="1143572" y="1175522"/>
                  </a:lnTo>
                  <a:lnTo>
                    <a:pt x="1103152" y="1199513"/>
                  </a:lnTo>
                  <a:lnTo>
                    <a:pt x="1060894" y="1221092"/>
                  </a:lnTo>
                  <a:lnTo>
                    <a:pt x="1016920" y="1240149"/>
                  </a:lnTo>
                  <a:lnTo>
                    <a:pt x="971353" y="1256575"/>
                  </a:lnTo>
                  <a:lnTo>
                    <a:pt x="924314" y="1270259"/>
                  </a:lnTo>
                  <a:lnTo>
                    <a:pt x="875927" y="1281094"/>
                  </a:lnTo>
                  <a:lnTo>
                    <a:pt x="826314" y="1288968"/>
                  </a:lnTo>
                  <a:lnTo>
                    <a:pt x="775597" y="1293773"/>
                  </a:lnTo>
                  <a:lnTo>
                    <a:pt x="723900" y="1295400"/>
                  </a:lnTo>
                  <a:lnTo>
                    <a:pt x="672202" y="1293773"/>
                  </a:lnTo>
                  <a:lnTo>
                    <a:pt x="621485" y="1288968"/>
                  </a:lnTo>
                  <a:lnTo>
                    <a:pt x="571872" y="1281094"/>
                  </a:lnTo>
                  <a:lnTo>
                    <a:pt x="523485" y="1270259"/>
                  </a:lnTo>
                  <a:lnTo>
                    <a:pt x="476446" y="1256575"/>
                  </a:lnTo>
                  <a:lnTo>
                    <a:pt x="430879" y="1240149"/>
                  </a:lnTo>
                  <a:lnTo>
                    <a:pt x="386905" y="1221092"/>
                  </a:lnTo>
                  <a:lnTo>
                    <a:pt x="344647" y="1199513"/>
                  </a:lnTo>
                  <a:lnTo>
                    <a:pt x="304227" y="1175522"/>
                  </a:lnTo>
                  <a:lnTo>
                    <a:pt x="265769" y="1149228"/>
                  </a:lnTo>
                  <a:lnTo>
                    <a:pt x="229394" y="1120741"/>
                  </a:lnTo>
                  <a:lnTo>
                    <a:pt x="195225" y="1090170"/>
                  </a:lnTo>
                  <a:lnTo>
                    <a:pt x="163385" y="1057625"/>
                  </a:lnTo>
                  <a:lnTo>
                    <a:pt x="133995" y="1023216"/>
                  </a:lnTo>
                  <a:lnTo>
                    <a:pt x="107179" y="987052"/>
                  </a:lnTo>
                  <a:lnTo>
                    <a:pt x="83059" y="949242"/>
                  </a:lnTo>
                  <a:lnTo>
                    <a:pt x="61758" y="909896"/>
                  </a:lnTo>
                  <a:lnTo>
                    <a:pt x="43398" y="869124"/>
                  </a:lnTo>
                  <a:lnTo>
                    <a:pt x="28101" y="827034"/>
                  </a:lnTo>
                  <a:lnTo>
                    <a:pt x="15990" y="783738"/>
                  </a:lnTo>
                  <a:lnTo>
                    <a:pt x="7188" y="739343"/>
                  </a:lnTo>
                  <a:lnTo>
                    <a:pt x="1817" y="693961"/>
                  </a:lnTo>
                  <a:lnTo>
                    <a:pt x="0" y="647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1729" y="1329944"/>
            <a:ext cx="173037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76835" algn="ctr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Draft  Functional  </a:t>
            </a:r>
            <a:r>
              <a:rPr sz="2400" b="1" dirty="0">
                <a:latin typeface="Times New Roman"/>
                <a:cs typeface="Times New Roman"/>
              </a:rPr>
              <a:t>Re</a:t>
            </a:r>
            <a:r>
              <a:rPr sz="2400" b="1" spc="-10" dirty="0">
                <a:latin typeface="Times New Roman"/>
                <a:cs typeface="Times New Roman"/>
              </a:rPr>
              <a:t>q</a:t>
            </a:r>
            <a:r>
              <a:rPr sz="2400" b="1" dirty="0">
                <a:latin typeface="Times New Roman"/>
                <a:cs typeface="Times New Roman"/>
              </a:rPr>
              <a:t>ui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4526" y="3226050"/>
            <a:ext cx="1337945" cy="90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Draft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60" dirty="0">
                <a:latin typeface="Times New Roman"/>
                <a:cs typeface="Times New Roman"/>
              </a:rPr>
              <a:t>Test  </a:t>
            </a:r>
            <a:r>
              <a:rPr sz="2400" b="1" spc="-5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1582" y="4606925"/>
            <a:ext cx="112712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Draft  A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alys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  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0910" y="1875660"/>
            <a:ext cx="1729739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Verified  </a:t>
            </a:r>
            <a:r>
              <a:rPr sz="2400" b="1" dirty="0">
                <a:latin typeface="Times New Roman"/>
                <a:cs typeface="Times New Roman"/>
              </a:rPr>
              <a:t>Functional  </a:t>
            </a:r>
            <a:r>
              <a:rPr sz="2400" b="1" spc="-5" dirty="0">
                <a:latin typeface="Times New Roman"/>
                <a:cs typeface="Times New Roman"/>
              </a:rPr>
              <a:t>Requi</a:t>
            </a:r>
            <a:r>
              <a:rPr sz="2400" b="1" spc="-5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spc="-5" dirty="0">
                <a:latin typeface="Times New Roman"/>
                <a:cs typeface="Times New Roman"/>
              </a:rPr>
              <a:t>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9615" y="3997578"/>
            <a:ext cx="11334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 algn="just">
              <a:lnSpc>
                <a:spcPct val="120000"/>
              </a:lnSpc>
              <a:spcBef>
                <a:spcPts val="100"/>
              </a:spcBef>
            </a:pPr>
            <a:r>
              <a:rPr sz="2400" b="1" spc="-229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ery</a:t>
            </a:r>
            <a:r>
              <a:rPr sz="2400" b="1" spc="5" dirty="0">
                <a:latin typeface="Times New Roman"/>
                <a:cs typeface="Times New Roman"/>
              </a:rPr>
              <a:t>f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5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d  A</a:t>
            </a:r>
            <a:r>
              <a:rPr sz="2400" b="1" spc="-15" dirty="0">
                <a:latin typeface="Times New Roman"/>
                <a:cs typeface="Times New Roman"/>
              </a:rPr>
              <a:t>n</a:t>
            </a:r>
            <a:r>
              <a:rPr sz="2400" b="1" spc="-5" dirty="0">
                <a:latin typeface="Times New Roman"/>
                <a:cs typeface="Times New Roman"/>
              </a:rPr>
              <a:t>alys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  Model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2442" y="3459556"/>
            <a:ext cx="1972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Common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Understanding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68345" y="2286000"/>
            <a:ext cx="541655" cy="919480"/>
          </a:xfrm>
          <a:custGeom>
            <a:avLst/>
            <a:gdLst/>
            <a:ahLst/>
            <a:cxnLst/>
            <a:rect l="l" t="t" r="r" b="b"/>
            <a:pathLst>
              <a:path w="541654" h="919480">
                <a:moveTo>
                  <a:pt x="495024" y="60960"/>
                </a:moveTo>
                <a:lnTo>
                  <a:pt x="0" y="909574"/>
                </a:lnTo>
                <a:lnTo>
                  <a:pt x="16509" y="919226"/>
                </a:lnTo>
                <a:lnTo>
                  <a:pt x="511545" y="70592"/>
                </a:lnTo>
                <a:lnTo>
                  <a:pt x="495024" y="60960"/>
                </a:lnTo>
                <a:close/>
              </a:path>
              <a:path w="541654" h="919480">
                <a:moveTo>
                  <a:pt x="538438" y="50037"/>
                </a:moveTo>
                <a:lnTo>
                  <a:pt x="501395" y="50037"/>
                </a:lnTo>
                <a:lnTo>
                  <a:pt x="517905" y="59689"/>
                </a:lnTo>
                <a:lnTo>
                  <a:pt x="511545" y="70592"/>
                </a:lnTo>
                <a:lnTo>
                  <a:pt x="536193" y="84962"/>
                </a:lnTo>
                <a:lnTo>
                  <a:pt x="538438" y="50037"/>
                </a:lnTo>
                <a:close/>
              </a:path>
              <a:path w="541654" h="919480">
                <a:moveTo>
                  <a:pt x="501395" y="50037"/>
                </a:moveTo>
                <a:lnTo>
                  <a:pt x="495024" y="60960"/>
                </a:lnTo>
                <a:lnTo>
                  <a:pt x="511545" y="70592"/>
                </a:lnTo>
                <a:lnTo>
                  <a:pt x="517905" y="59689"/>
                </a:lnTo>
                <a:lnTo>
                  <a:pt x="501395" y="50037"/>
                </a:lnTo>
                <a:close/>
              </a:path>
              <a:path w="541654" h="919480">
                <a:moveTo>
                  <a:pt x="541654" y="0"/>
                </a:moveTo>
                <a:lnTo>
                  <a:pt x="470407" y="46609"/>
                </a:lnTo>
                <a:lnTo>
                  <a:pt x="495024" y="60960"/>
                </a:lnTo>
                <a:lnTo>
                  <a:pt x="501395" y="50037"/>
                </a:lnTo>
                <a:lnTo>
                  <a:pt x="538438" y="50037"/>
                </a:lnTo>
                <a:lnTo>
                  <a:pt x="5416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2465" y="2125726"/>
            <a:ext cx="462915" cy="313055"/>
          </a:xfrm>
          <a:custGeom>
            <a:avLst/>
            <a:gdLst/>
            <a:ahLst/>
            <a:cxnLst/>
            <a:rect l="l" t="t" r="r" b="b"/>
            <a:pathLst>
              <a:path w="462914" h="313055">
                <a:moveTo>
                  <a:pt x="393828" y="278341"/>
                </a:moveTo>
                <a:lnTo>
                  <a:pt x="377951" y="302133"/>
                </a:lnTo>
                <a:lnTo>
                  <a:pt x="462534" y="312674"/>
                </a:lnTo>
                <a:lnTo>
                  <a:pt x="446911" y="285369"/>
                </a:lnTo>
                <a:lnTo>
                  <a:pt x="404368" y="285369"/>
                </a:lnTo>
                <a:lnTo>
                  <a:pt x="393828" y="278341"/>
                </a:lnTo>
                <a:close/>
              </a:path>
              <a:path w="462914" h="313055">
                <a:moveTo>
                  <a:pt x="404443" y="262434"/>
                </a:moveTo>
                <a:lnTo>
                  <a:pt x="393828" y="278341"/>
                </a:lnTo>
                <a:lnTo>
                  <a:pt x="404368" y="285369"/>
                </a:lnTo>
                <a:lnTo>
                  <a:pt x="415036" y="269494"/>
                </a:lnTo>
                <a:lnTo>
                  <a:pt x="404443" y="262434"/>
                </a:lnTo>
                <a:close/>
              </a:path>
              <a:path w="462914" h="313055">
                <a:moveTo>
                  <a:pt x="420243" y="238760"/>
                </a:moveTo>
                <a:lnTo>
                  <a:pt x="404443" y="262434"/>
                </a:lnTo>
                <a:lnTo>
                  <a:pt x="415036" y="269494"/>
                </a:lnTo>
                <a:lnTo>
                  <a:pt x="404368" y="285369"/>
                </a:lnTo>
                <a:lnTo>
                  <a:pt x="446911" y="285369"/>
                </a:lnTo>
                <a:lnTo>
                  <a:pt x="420243" y="238760"/>
                </a:lnTo>
                <a:close/>
              </a:path>
              <a:path w="462914" h="313055">
                <a:moveTo>
                  <a:pt x="10668" y="0"/>
                </a:moveTo>
                <a:lnTo>
                  <a:pt x="0" y="15748"/>
                </a:lnTo>
                <a:lnTo>
                  <a:pt x="393828" y="278341"/>
                </a:lnTo>
                <a:lnTo>
                  <a:pt x="404443" y="262434"/>
                </a:lnTo>
                <a:lnTo>
                  <a:pt x="10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78091" y="4114800"/>
            <a:ext cx="237490" cy="461645"/>
          </a:xfrm>
          <a:custGeom>
            <a:avLst/>
            <a:gdLst/>
            <a:ahLst/>
            <a:cxnLst/>
            <a:rect l="l" t="t" r="r" b="b"/>
            <a:pathLst>
              <a:path w="237490" h="461645">
                <a:moveTo>
                  <a:pt x="194503" y="63874"/>
                </a:moveTo>
                <a:lnTo>
                  <a:pt x="0" y="452881"/>
                </a:lnTo>
                <a:lnTo>
                  <a:pt x="17017" y="461518"/>
                </a:lnTo>
                <a:lnTo>
                  <a:pt x="211516" y="72397"/>
                </a:lnTo>
                <a:lnTo>
                  <a:pt x="194503" y="63874"/>
                </a:lnTo>
                <a:close/>
              </a:path>
              <a:path w="237490" h="461645">
                <a:moveTo>
                  <a:pt x="237108" y="52577"/>
                </a:moveTo>
                <a:lnTo>
                  <a:pt x="200151" y="52577"/>
                </a:lnTo>
                <a:lnTo>
                  <a:pt x="217169" y="61087"/>
                </a:lnTo>
                <a:lnTo>
                  <a:pt x="211516" y="72397"/>
                </a:lnTo>
                <a:lnTo>
                  <a:pt x="237108" y="85217"/>
                </a:lnTo>
                <a:lnTo>
                  <a:pt x="237108" y="52577"/>
                </a:lnTo>
                <a:close/>
              </a:path>
              <a:path w="237490" h="461645">
                <a:moveTo>
                  <a:pt x="200151" y="52577"/>
                </a:moveTo>
                <a:lnTo>
                  <a:pt x="194503" y="63874"/>
                </a:lnTo>
                <a:lnTo>
                  <a:pt x="211516" y="72397"/>
                </a:lnTo>
                <a:lnTo>
                  <a:pt x="217169" y="61087"/>
                </a:lnTo>
                <a:lnTo>
                  <a:pt x="200151" y="52577"/>
                </a:lnTo>
                <a:close/>
              </a:path>
              <a:path w="237490" h="461645">
                <a:moveTo>
                  <a:pt x="237108" y="0"/>
                </a:moveTo>
                <a:lnTo>
                  <a:pt x="168909" y="51054"/>
                </a:lnTo>
                <a:lnTo>
                  <a:pt x="194503" y="63874"/>
                </a:lnTo>
                <a:lnTo>
                  <a:pt x="200151" y="52577"/>
                </a:lnTo>
                <a:lnTo>
                  <a:pt x="237108" y="52577"/>
                </a:lnTo>
                <a:lnTo>
                  <a:pt x="237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9991"/>
            <a:ext cx="75152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2.4 Phân tích và xác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định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các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dựa</a:t>
            </a:r>
            <a:r>
              <a:rPr sz="24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trên 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đại diện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của các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nhóm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NSD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167129"/>
            <a:ext cx="6962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Các lỗi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thường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hoặc là những điểm nên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tránh  trong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phát hiện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yêu</a:t>
            </a:r>
            <a:r>
              <a:rPr sz="27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cầu: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526415" algn="l"/>
              </a:tabLst>
            </a:pPr>
            <a:r>
              <a:rPr spc="-5" dirty="0"/>
              <a:t>Có quá nhiều</a:t>
            </a:r>
            <a:r>
              <a:rPr spc="-15" dirty="0"/>
              <a:t> </a:t>
            </a:r>
            <a:r>
              <a:rPr dirty="0"/>
              <a:t>use-case</a:t>
            </a:r>
          </a:p>
          <a:p>
            <a:pPr marL="527050" indent="-514350">
              <a:lnSpc>
                <a:spcPct val="100000"/>
              </a:lnSpc>
              <a:buAutoNum type="arabicParenBoth"/>
              <a:tabLst>
                <a:tab pos="527050" algn="l"/>
              </a:tabLst>
            </a:pPr>
            <a:r>
              <a:rPr spc="-10" dirty="0"/>
              <a:t>Có </a:t>
            </a:r>
            <a:r>
              <a:rPr dirty="0"/>
              <a:t>các use-case trùng</a:t>
            </a:r>
            <a:r>
              <a:rPr spc="-20" dirty="0"/>
              <a:t> </a:t>
            </a:r>
            <a:r>
              <a:rPr spc="-5" dirty="0"/>
              <a:t>lặp</a:t>
            </a:r>
          </a:p>
          <a:p>
            <a:pPr marL="527050" marR="5080" indent="-527050">
              <a:lnSpc>
                <a:spcPct val="100000"/>
              </a:lnSpc>
              <a:buAutoNum type="arabicParenBoth"/>
              <a:tabLst>
                <a:tab pos="527050" algn="l"/>
              </a:tabLst>
            </a:pPr>
            <a:r>
              <a:rPr spc="-5" dirty="0"/>
              <a:t>Trong mô hình </a:t>
            </a:r>
            <a:r>
              <a:rPr dirty="0"/>
              <a:t>use-case xây </a:t>
            </a:r>
            <a:r>
              <a:rPr spc="-5" dirty="0"/>
              <a:t>dựng </a:t>
            </a:r>
            <a:r>
              <a:rPr dirty="0"/>
              <a:t>không</a:t>
            </a:r>
            <a:r>
              <a:rPr spc="-55" dirty="0"/>
              <a:t> </a:t>
            </a:r>
            <a:r>
              <a:rPr spc="-5" dirty="0"/>
              <a:t>nên  đưa </a:t>
            </a:r>
            <a:r>
              <a:rPr dirty="0"/>
              <a:t>vào </a:t>
            </a:r>
            <a:r>
              <a:rPr spc="-5" dirty="0"/>
              <a:t>giao diện </a:t>
            </a:r>
            <a:r>
              <a:rPr dirty="0"/>
              <a:t>với</a:t>
            </a:r>
            <a:r>
              <a:rPr spc="-25" dirty="0"/>
              <a:t> </a:t>
            </a:r>
            <a:r>
              <a:rPr spc="-5" dirty="0"/>
              <a:t>NSD</a:t>
            </a:r>
          </a:p>
          <a:p>
            <a:pPr marL="527050" indent="-514984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527685" algn="l"/>
              </a:tabLst>
            </a:pPr>
            <a:r>
              <a:rPr spc="-5" dirty="0"/>
              <a:t>Định nghĩa dữ liệu </a:t>
            </a:r>
            <a:r>
              <a:rPr dirty="0"/>
              <a:t>trong các</a:t>
            </a:r>
            <a:r>
              <a:rPr spc="-40" dirty="0"/>
              <a:t> </a:t>
            </a:r>
            <a:r>
              <a:rPr dirty="0"/>
              <a:t>use-case</a:t>
            </a:r>
          </a:p>
          <a:p>
            <a:pPr marL="527050" indent="-514984">
              <a:lnSpc>
                <a:spcPct val="100000"/>
              </a:lnSpc>
              <a:buAutoNum type="arabicParenBoth"/>
              <a:tabLst>
                <a:tab pos="527685" algn="l"/>
              </a:tabLst>
            </a:pPr>
            <a:r>
              <a:rPr spc="-5" dirty="0"/>
              <a:t>Cố gắng gắn </a:t>
            </a:r>
            <a:r>
              <a:rPr dirty="0"/>
              <a:t>mỗi yêu cầu với một</a:t>
            </a:r>
            <a:r>
              <a:rPr spc="-7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22528"/>
            <a:ext cx="677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	Phát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hiện,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tổng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hợp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phân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tích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57376"/>
            <a:ext cx="7943850" cy="34397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Nguồn gốc yêu cầu phần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0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Quy trình phát hiện yêu cầu phần mềm và phân  nhóm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NSD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AutoNum type="arabicPeriod"/>
              <a:tabLst>
                <a:tab pos="407670" algn="l"/>
              </a:tabLst>
            </a:pP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Các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kỹ thuật phát hiện yêu cầu phần</a:t>
            </a:r>
            <a:r>
              <a:rPr sz="2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và phân tích </a:t>
            </a:r>
            <a:r>
              <a:rPr sz="2800" spc="-5" dirty="0">
                <a:latin typeface="Arial"/>
                <a:cs typeface="Arial"/>
              </a:rPr>
              <a:t>các yêu cầu phần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58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Thương lượng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thỏa thuận các yêu cầu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9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71881"/>
            <a:ext cx="7371080" cy="344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3.1. Các kỹ thuật phát hiện yêu cầu phần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mềm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 phỏng</a:t>
            </a:r>
            <a:r>
              <a:rPr sz="3100" spc="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vấn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 bảng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hỏi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 quan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sát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 nghiên </a:t>
            </a:r>
            <a:r>
              <a:rPr sz="3100" spc="-5" dirty="0">
                <a:latin typeface="Arial"/>
                <a:cs typeface="Arial"/>
              </a:rPr>
              <a:t>cứu tài </a:t>
            </a:r>
            <a:r>
              <a:rPr sz="3100" spc="-10" dirty="0">
                <a:latin typeface="Arial"/>
                <a:cs typeface="Arial"/>
              </a:rPr>
              <a:t>liệu </a:t>
            </a:r>
            <a:r>
              <a:rPr sz="3100" spc="-5" dirty="0">
                <a:latin typeface="Arial"/>
                <a:cs typeface="Arial"/>
              </a:rPr>
              <a:t>và các  </a:t>
            </a:r>
            <a:r>
              <a:rPr sz="3100" spc="-10" dirty="0">
                <a:latin typeface="Arial"/>
                <a:cs typeface="Arial"/>
              </a:rPr>
              <a:t>phần </a:t>
            </a:r>
            <a:r>
              <a:rPr sz="3100" spc="-5" dirty="0">
                <a:latin typeface="Arial"/>
                <a:cs typeface="Arial"/>
              </a:rPr>
              <a:t>mềm tương</a:t>
            </a:r>
            <a:r>
              <a:rPr sz="3100" spc="5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ứng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10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4944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Phương </a:t>
            </a:r>
            <a:r>
              <a:rPr dirty="0"/>
              <a:t>pháp phỏng</a:t>
            </a:r>
            <a:r>
              <a:rPr spc="-95" dirty="0"/>
              <a:t> </a:t>
            </a:r>
            <a:r>
              <a:rPr spc="-5" dirty="0"/>
              <a:t>vấn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241805"/>
            <a:ext cx="7548880" cy="3469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10" dirty="0">
                <a:latin typeface="Arial"/>
                <a:cs typeface="Arial"/>
              </a:rPr>
              <a:t>Phỏng </a:t>
            </a:r>
            <a:r>
              <a:rPr sz="3100" spc="-5" dirty="0">
                <a:latin typeface="Arial"/>
                <a:cs typeface="Arial"/>
              </a:rPr>
              <a:t>vấn là </a:t>
            </a:r>
            <a:r>
              <a:rPr sz="3100" spc="-10" dirty="0">
                <a:latin typeface="Arial"/>
                <a:cs typeface="Arial"/>
              </a:rPr>
              <a:t>người phỏng </a:t>
            </a:r>
            <a:r>
              <a:rPr sz="3100" spc="-5" dirty="0">
                <a:latin typeface="Arial"/>
                <a:cs typeface="Arial"/>
              </a:rPr>
              <a:t>vấn và </a:t>
            </a:r>
            <a:r>
              <a:rPr sz="3100" spc="-10" dirty="0">
                <a:latin typeface="Arial"/>
                <a:cs typeface="Arial"/>
              </a:rPr>
              <a:t>người  được phỏng </a:t>
            </a:r>
            <a:r>
              <a:rPr sz="3100" spc="-5" dirty="0">
                <a:latin typeface="Arial"/>
                <a:cs typeface="Arial"/>
              </a:rPr>
              <a:t>vấn tiếp xúc trực tiếp, </a:t>
            </a:r>
            <a:r>
              <a:rPr sz="3100" spc="-10" dirty="0">
                <a:latin typeface="Arial"/>
                <a:cs typeface="Arial"/>
              </a:rPr>
              <a:t>hỏi </a:t>
            </a:r>
            <a:r>
              <a:rPr sz="3100" spc="-5" dirty="0">
                <a:latin typeface="Arial"/>
                <a:cs typeface="Arial"/>
              </a:rPr>
              <a:t>và  </a:t>
            </a:r>
            <a:r>
              <a:rPr sz="3100" spc="-10" dirty="0">
                <a:latin typeface="Arial"/>
                <a:cs typeface="Arial"/>
              </a:rPr>
              <a:t>ghi </a:t>
            </a:r>
            <a:r>
              <a:rPr sz="3100" spc="-5" dirty="0">
                <a:latin typeface="Arial"/>
                <a:cs typeface="Arial"/>
              </a:rPr>
              <a:t>chép thông tin theo một </a:t>
            </a:r>
            <a:r>
              <a:rPr sz="3100" spc="-10" dirty="0">
                <a:latin typeface="Arial"/>
                <a:cs typeface="Arial"/>
              </a:rPr>
              <a:t>bảng hỏi  được </a:t>
            </a:r>
            <a:r>
              <a:rPr sz="3100" spc="-5" dirty="0">
                <a:latin typeface="Arial"/>
                <a:cs typeface="Arial"/>
              </a:rPr>
              <a:t>thiết kế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trước</a:t>
            </a:r>
            <a:endParaRPr sz="31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thức </a:t>
            </a:r>
            <a:r>
              <a:rPr sz="3100" spc="-10" dirty="0">
                <a:latin typeface="Arial"/>
                <a:cs typeface="Arial"/>
              </a:rPr>
              <a:t>đặt </a:t>
            </a:r>
            <a:r>
              <a:rPr sz="3100" spc="-5" dirty="0">
                <a:latin typeface="Arial"/>
                <a:cs typeface="Arial"/>
              </a:rPr>
              <a:t>câu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hỏi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Câu hỏi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mở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Câu hỏi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đóng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47497"/>
            <a:ext cx="6647180" cy="436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Câu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hỏi </a:t>
            </a:r>
            <a:r>
              <a:rPr sz="2800" spc="-15" dirty="0">
                <a:solidFill>
                  <a:srgbClr val="040808"/>
                </a:solidFill>
                <a:latin typeface="Times New Roman"/>
                <a:cs typeface="Times New Roman"/>
              </a:rPr>
              <a:t>mở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10" dirty="0">
                <a:latin typeface="Arial"/>
                <a:cs typeface="Arial"/>
              </a:rPr>
              <a:t>Loại </a:t>
            </a:r>
            <a:r>
              <a:rPr sz="3100" spc="-5" dirty="0">
                <a:latin typeface="Arial"/>
                <a:cs typeface="Arial"/>
              </a:rPr>
              <a:t>câu </a:t>
            </a:r>
            <a:r>
              <a:rPr sz="3100" spc="-10" dirty="0">
                <a:latin typeface="Arial"/>
                <a:cs typeface="Arial"/>
              </a:rPr>
              <a:t>hỏi </a:t>
            </a:r>
            <a:r>
              <a:rPr sz="3100" spc="-5" dirty="0">
                <a:latin typeface="Arial"/>
                <a:cs typeface="Arial"/>
              </a:rPr>
              <a:t>có </a:t>
            </a:r>
            <a:r>
              <a:rPr sz="3100" spc="-10" dirty="0">
                <a:latin typeface="Arial"/>
                <a:cs typeface="Arial"/>
              </a:rPr>
              <a:t>phạm </a:t>
            </a:r>
            <a:r>
              <a:rPr sz="3100" spc="-5" dirty="0">
                <a:latin typeface="Arial"/>
                <a:cs typeface="Arial"/>
              </a:rPr>
              <a:t>vi trả lời tự</a:t>
            </a:r>
            <a:r>
              <a:rPr sz="3100" spc="114" dirty="0">
                <a:latin typeface="Arial"/>
                <a:cs typeface="Arial"/>
              </a:rPr>
              <a:t> </a:t>
            </a:r>
            <a:r>
              <a:rPr sz="3100" spc="-15" dirty="0">
                <a:latin typeface="Arial"/>
                <a:cs typeface="Arial"/>
              </a:rPr>
              <a:t>do</a:t>
            </a:r>
            <a:endParaRPr sz="31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Ưu</a:t>
            </a:r>
            <a:r>
              <a:rPr sz="3100" spc="-10" dirty="0">
                <a:latin typeface="Arial"/>
                <a:cs typeface="Arial"/>
              </a:rPr>
              <a:t> điểm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Không ràng </a:t>
            </a:r>
            <a:r>
              <a:rPr sz="2600" spc="-5" dirty="0">
                <a:latin typeface="Arial"/>
                <a:cs typeface="Arial"/>
              </a:rPr>
              <a:t>buộc </a:t>
            </a:r>
            <a:r>
              <a:rPr sz="2600" dirty="0">
                <a:latin typeface="Arial"/>
                <a:cs typeface="Arial"/>
              </a:rPr>
              <a:t>kết </a:t>
            </a:r>
            <a:r>
              <a:rPr sz="2600" spc="-5" dirty="0">
                <a:latin typeface="Arial"/>
                <a:cs typeface="Arial"/>
              </a:rPr>
              <a:t>quả trả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lời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Có thể </a:t>
            </a:r>
            <a:r>
              <a:rPr sz="2600" spc="-5" dirty="0">
                <a:latin typeface="Arial"/>
                <a:cs typeface="Arial"/>
              </a:rPr>
              <a:t>phát </a:t>
            </a:r>
            <a:r>
              <a:rPr sz="2600" dirty="0">
                <a:latin typeface="Arial"/>
                <a:cs typeface="Arial"/>
              </a:rPr>
              <a:t>sinh ý </a:t>
            </a:r>
            <a:r>
              <a:rPr sz="2600" spc="-5" dirty="0">
                <a:latin typeface="Arial"/>
                <a:cs typeface="Arial"/>
              </a:rPr>
              <a:t>tưởng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mới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10" dirty="0">
                <a:latin typeface="Arial"/>
                <a:cs typeface="Arial"/>
              </a:rPr>
              <a:t>Nhược</a:t>
            </a:r>
            <a:r>
              <a:rPr sz="3100" spc="1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Thời </a:t>
            </a:r>
            <a:r>
              <a:rPr sz="2600" spc="-5" dirty="0">
                <a:latin typeface="Arial"/>
                <a:cs typeface="Arial"/>
              </a:rPr>
              <a:t>gian hỏi </a:t>
            </a:r>
            <a:r>
              <a:rPr sz="2600" dirty="0">
                <a:latin typeface="Arial"/>
                <a:cs typeface="Arial"/>
              </a:rPr>
              <a:t>kéo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dài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Nội </a:t>
            </a:r>
            <a:r>
              <a:rPr sz="2600" spc="-5" dirty="0">
                <a:latin typeface="Arial"/>
                <a:cs typeface="Arial"/>
              </a:rPr>
              <a:t>dung </a:t>
            </a:r>
            <a:r>
              <a:rPr sz="2600" dirty="0">
                <a:latin typeface="Arial"/>
                <a:cs typeface="Arial"/>
              </a:rPr>
              <a:t>có thể vượt phạm vi câu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hỏi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1941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Câu </a:t>
            </a:r>
            <a:r>
              <a:rPr dirty="0"/>
              <a:t>hỏi</a:t>
            </a:r>
            <a:r>
              <a:rPr spc="-70" dirty="0"/>
              <a:t> </a:t>
            </a:r>
            <a:r>
              <a:rPr dirty="0"/>
              <a:t>đóng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6976745" cy="404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Câu hỏi </a:t>
            </a:r>
            <a:r>
              <a:rPr sz="3100" spc="-5" dirty="0">
                <a:latin typeface="Arial"/>
                <a:cs typeface="Arial"/>
              </a:rPr>
              <a:t>mà </a:t>
            </a:r>
            <a:r>
              <a:rPr sz="3100" spc="-10" dirty="0">
                <a:latin typeface="Arial"/>
                <a:cs typeface="Arial"/>
              </a:rPr>
              <a:t>đáp </a:t>
            </a:r>
            <a:r>
              <a:rPr sz="3100" spc="-5" dirty="0">
                <a:latin typeface="Arial"/>
                <a:cs typeface="Arial"/>
              </a:rPr>
              <a:t>án thường </a:t>
            </a:r>
            <a:r>
              <a:rPr sz="3100" spc="-10" dirty="0">
                <a:latin typeface="Arial"/>
                <a:cs typeface="Arial"/>
              </a:rPr>
              <a:t>nằm </a:t>
            </a:r>
            <a:r>
              <a:rPr sz="3100" spc="-5" dirty="0">
                <a:latin typeface="Arial"/>
                <a:cs typeface="Arial"/>
              </a:rPr>
              <a:t>trong  các tính </a:t>
            </a:r>
            <a:r>
              <a:rPr sz="3100" spc="-10" dirty="0">
                <a:latin typeface="Arial"/>
                <a:cs typeface="Arial"/>
              </a:rPr>
              <a:t>huống </a:t>
            </a:r>
            <a:r>
              <a:rPr sz="3100" spc="-5" dirty="0">
                <a:latin typeface="Arial"/>
                <a:cs typeface="Arial"/>
              </a:rPr>
              <a:t>xác </a:t>
            </a:r>
            <a:r>
              <a:rPr sz="3100" spc="-10" dirty="0">
                <a:latin typeface="Arial"/>
                <a:cs typeface="Arial"/>
              </a:rPr>
              <a:t>định</a:t>
            </a:r>
            <a:r>
              <a:rPr sz="3100" spc="8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trước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Ưu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Thời </a:t>
            </a:r>
            <a:r>
              <a:rPr sz="2600" spc="-5" dirty="0">
                <a:latin typeface="Arial"/>
                <a:cs typeface="Arial"/>
              </a:rPr>
              <a:t>gian trả lời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ngắn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Nội </a:t>
            </a:r>
            <a:r>
              <a:rPr sz="2600" spc="-5" dirty="0">
                <a:latin typeface="Arial"/>
                <a:cs typeface="Arial"/>
              </a:rPr>
              <a:t>dung trả lời tập trung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Nhược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Mất thời </a:t>
            </a:r>
            <a:r>
              <a:rPr sz="2600" spc="-5" dirty="0">
                <a:latin typeface="Arial"/>
                <a:cs typeface="Arial"/>
              </a:rPr>
              <a:t>gian </a:t>
            </a:r>
            <a:r>
              <a:rPr sz="2600" dirty="0">
                <a:latin typeface="Arial"/>
                <a:cs typeface="Arial"/>
              </a:rPr>
              <a:t>chuẩn </a:t>
            </a:r>
            <a:r>
              <a:rPr sz="2600" spc="-5" dirty="0">
                <a:latin typeface="Arial"/>
                <a:cs typeface="Arial"/>
              </a:rPr>
              <a:t>bị </a:t>
            </a:r>
            <a:r>
              <a:rPr sz="2600" dirty="0">
                <a:latin typeface="Arial"/>
                <a:cs typeface="Arial"/>
              </a:rPr>
              <a:t>câu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hỏi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Không mở rộng kết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quả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683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25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Ưu nhược</a:t>
            </a:r>
            <a:r>
              <a:rPr spc="-65" dirty="0"/>
              <a:t> </a:t>
            </a:r>
            <a:r>
              <a:rPr spc="-5" dirty="0"/>
              <a:t>điểm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751014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Ưu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Tính </a:t>
            </a:r>
            <a:r>
              <a:rPr sz="2600" spc="-5" dirty="0">
                <a:latin typeface="Arial"/>
                <a:cs typeface="Arial"/>
              </a:rPr>
              <a:t>linh hoạt</a:t>
            </a:r>
            <a:r>
              <a:rPr sz="2600" dirty="0">
                <a:latin typeface="Arial"/>
                <a:cs typeface="Arial"/>
              </a:rPr>
              <a:t> cao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Tính chính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xác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Tính </a:t>
            </a:r>
            <a:r>
              <a:rPr sz="2600" spc="-5" dirty="0">
                <a:latin typeface="Arial"/>
                <a:cs typeface="Arial"/>
              </a:rPr>
              <a:t>thuận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lợi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Nhược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Nguồn thông tin phụ </a:t>
            </a:r>
            <a:r>
              <a:rPr sz="2600" spc="-5" dirty="0">
                <a:latin typeface="Arial"/>
                <a:cs typeface="Arial"/>
              </a:rPr>
              <a:t>thuộc người được </a:t>
            </a:r>
            <a:r>
              <a:rPr sz="2600" dirty="0">
                <a:latin typeface="Arial"/>
                <a:cs typeface="Arial"/>
              </a:rPr>
              <a:t>phỏng  vấn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phỏng vấn </a:t>
            </a:r>
            <a:r>
              <a:rPr sz="2600" spc="-5" dirty="0">
                <a:latin typeface="Arial"/>
                <a:cs typeface="Arial"/>
              </a:rPr>
              <a:t>phải </a:t>
            </a:r>
            <a:r>
              <a:rPr sz="2600" dirty="0">
                <a:latin typeface="Arial"/>
                <a:cs typeface="Arial"/>
              </a:rPr>
              <a:t>có kĩ </a:t>
            </a:r>
            <a:r>
              <a:rPr sz="2600" spc="-5" dirty="0">
                <a:latin typeface="Arial"/>
                <a:cs typeface="Arial"/>
              </a:rPr>
              <a:t>năng giao </a:t>
            </a:r>
            <a:r>
              <a:rPr sz="2600" dirty="0">
                <a:latin typeface="Arial"/>
                <a:cs typeface="Arial"/>
              </a:rPr>
              <a:t>tiếp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tốt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Nếu không chuẩn </a:t>
            </a:r>
            <a:r>
              <a:rPr sz="2600" spc="-5" dirty="0">
                <a:latin typeface="Arial"/>
                <a:cs typeface="Arial"/>
              </a:rPr>
              <a:t>bị </a:t>
            </a:r>
            <a:r>
              <a:rPr sz="2600" dirty="0">
                <a:latin typeface="Arial"/>
                <a:cs typeface="Arial"/>
              </a:rPr>
              <a:t>tốt </a:t>
            </a:r>
            <a:r>
              <a:rPr sz="2600" spc="-5" dirty="0">
                <a:latin typeface="Arial"/>
                <a:cs typeface="Arial"/>
              </a:rPr>
              <a:t>dễ bị thất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bại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Bất </a:t>
            </a:r>
            <a:r>
              <a:rPr sz="2600" spc="-5" dirty="0">
                <a:latin typeface="Arial"/>
                <a:cs typeface="Arial"/>
              </a:rPr>
              <a:t>đồng </a:t>
            </a:r>
            <a:r>
              <a:rPr sz="2600" dirty="0">
                <a:latin typeface="Arial"/>
                <a:cs typeface="Arial"/>
              </a:rPr>
              <a:t>về ngôn </a:t>
            </a:r>
            <a:r>
              <a:rPr sz="2600" spc="-5" dirty="0">
                <a:latin typeface="Arial"/>
                <a:cs typeface="Arial"/>
              </a:rPr>
              <a:t>ngữ, </a:t>
            </a:r>
            <a:r>
              <a:rPr sz="2600" dirty="0">
                <a:latin typeface="Arial"/>
                <a:cs typeface="Arial"/>
              </a:rPr>
              <a:t>khái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niệm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95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237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Phương </a:t>
            </a:r>
            <a:r>
              <a:rPr dirty="0"/>
              <a:t>pháp </a:t>
            </a:r>
            <a:r>
              <a:rPr spc="-5" dirty="0"/>
              <a:t>bảng</a:t>
            </a:r>
            <a:r>
              <a:rPr spc="-85" dirty="0"/>
              <a:t> </a:t>
            </a:r>
            <a:r>
              <a:rPr dirty="0"/>
              <a:t>hỏi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77190" algn="l"/>
                <a:tab pos="377825" algn="l"/>
              </a:tabLst>
            </a:pPr>
            <a:r>
              <a:rPr spc="-5" dirty="0"/>
              <a:t>Xây </a:t>
            </a:r>
            <a:r>
              <a:rPr spc="-10" dirty="0"/>
              <a:t>dựng bảng hỏi </a:t>
            </a:r>
            <a:r>
              <a:rPr spc="-5" dirty="0"/>
              <a:t>là một </a:t>
            </a:r>
            <a:r>
              <a:rPr spc="-10" dirty="0"/>
              <a:t>nghệ </a:t>
            </a:r>
            <a:r>
              <a:rPr spc="-5" dirty="0"/>
              <a:t>thuật </a:t>
            </a:r>
            <a:r>
              <a:rPr spc="-10" dirty="0"/>
              <a:t>đòi  hỏi phải </a:t>
            </a:r>
            <a:r>
              <a:rPr spc="-5" dirty="0"/>
              <a:t>có </a:t>
            </a:r>
            <a:r>
              <a:rPr spc="-10" dirty="0"/>
              <a:t>nhiều </a:t>
            </a:r>
            <a:r>
              <a:rPr spc="-5" dirty="0"/>
              <a:t>suy xét quyết </a:t>
            </a:r>
            <a:r>
              <a:rPr spc="-10" dirty="0"/>
              <a:t>định </a:t>
            </a:r>
            <a:r>
              <a:rPr spc="-5" dirty="0"/>
              <a:t>về  </a:t>
            </a:r>
            <a:r>
              <a:rPr spc="-10" dirty="0"/>
              <a:t>nội dung, </a:t>
            </a:r>
            <a:r>
              <a:rPr spc="-5" dirty="0"/>
              <a:t>từ </a:t>
            </a:r>
            <a:r>
              <a:rPr spc="-10" dirty="0"/>
              <a:t>ngữ, </a:t>
            </a:r>
            <a:r>
              <a:rPr spc="-5" dirty="0"/>
              <a:t>thứ</a:t>
            </a:r>
            <a:r>
              <a:rPr spc="105" dirty="0"/>
              <a:t> </a:t>
            </a:r>
            <a:r>
              <a:rPr spc="-5" dirty="0"/>
              <a:t>tự…</a:t>
            </a:r>
          </a:p>
          <a:p>
            <a:pPr marL="37719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77190" algn="l"/>
                <a:tab pos="377825" algn="l"/>
              </a:tabLst>
            </a:pPr>
            <a:r>
              <a:rPr spc="-5" dirty="0"/>
              <a:t>Viết các câu </a:t>
            </a:r>
            <a:r>
              <a:rPr spc="-10" dirty="0"/>
              <a:t>hỏi liên quan</a:t>
            </a:r>
            <a:r>
              <a:rPr spc="100" dirty="0"/>
              <a:t> </a:t>
            </a:r>
            <a:r>
              <a:rPr spc="-10" dirty="0"/>
              <a:t>đến:</a:t>
            </a:r>
          </a:p>
          <a:p>
            <a:pPr marL="777875" marR="542925" lvl="1" indent="-287020">
              <a:lnSpc>
                <a:spcPct val="100000"/>
              </a:lnSpc>
              <a:spcBef>
                <a:spcPts val="650"/>
              </a:spcBef>
              <a:buClr>
                <a:srgbClr val="96CDCC"/>
              </a:buClr>
              <a:buSzPct val="150000"/>
              <a:buChar char="•"/>
              <a:tabLst>
                <a:tab pos="779145" algn="l"/>
              </a:tabLst>
            </a:pPr>
            <a:r>
              <a:rPr sz="2600" dirty="0">
                <a:latin typeface="Arial"/>
                <a:cs typeface="Arial"/>
              </a:rPr>
              <a:t>Quyết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mục </a:t>
            </a:r>
            <a:r>
              <a:rPr sz="2600" spc="-5" dirty="0">
                <a:latin typeface="Arial"/>
                <a:cs typeface="Arial"/>
              </a:rPr>
              <a:t>đích, </a:t>
            </a:r>
            <a:r>
              <a:rPr sz="2600" dirty="0">
                <a:latin typeface="Arial"/>
                <a:cs typeface="Arial"/>
              </a:rPr>
              <a:t>phạm vi và </a:t>
            </a:r>
            <a:r>
              <a:rPr sz="2600" spc="-5" dirty="0">
                <a:latin typeface="Arial"/>
                <a:cs typeface="Arial"/>
              </a:rPr>
              <a:t>nội </a:t>
            </a:r>
            <a:r>
              <a:rPr sz="2600" dirty="0">
                <a:latin typeface="Arial"/>
                <a:cs typeface="Arial"/>
              </a:rPr>
              <a:t>dung  câu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hỏi</a:t>
            </a:r>
            <a:endParaRPr sz="2600">
              <a:latin typeface="Arial"/>
              <a:cs typeface="Arial"/>
            </a:endParaRPr>
          </a:p>
          <a:p>
            <a:pPr marL="777875" lvl="1" indent="-287655">
              <a:lnSpc>
                <a:spcPct val="100000"/>
              </a:lnSpc>
              <a:spcBef>
                <a:spcPts val="620"/>
              </a:spcBef>
              <a:buClr>
                <a:srgbClr val="96CDCC"/>
              </a:buClr>
              <a:buSzPct val="150000"/>
              <a:buChar char="•"/>
              <a:tabLst>
                <a:tab pos="779145" algn="l"/>
              </a:tabLst>
            </a:pPr>
            <a:r>
              <a:rPr sz="2600" spc="-5" dirty="0">
                <a:latin typeface="Arial"/>
                <a:cs typeface="Arial"/>
              </a:rPr>
              <a:t>Chọn dạng </a:t>
            </a:r>
            <a:r>
              <a:rPr sz="2600" dirty="0">
                <a:latin typeface="Arial"/>
                <a:cs typeface="Arial"/>
              </a:rPr>
              <a:t>câu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hỏi</a:t>
            </a:r>
            <a:endParaRPr sz="2600">
              <a:latin typeface="Arial"/>
              <a:cs typeface="Arial"/>
            </a:endParaRPr>
          </a:p>
          <a:p>
            <a:pPr marL="77787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79145" algn="l"/>
              </a:tabLst>
            </a:pPr>
            <a:r>
              <a:rPr sz="2600" dirty="0">
                <a:latin typeface="Arial"/>
                <a:cs typeface="Arial"/>
              </a:rPr>
              <a:t>Sử dụng từ ngữ </a:t>
            </a:r>
            <a:r>
              <a:rPr sz="2600" spc="-5" dirty="0">
                <a:latin typeface="Arial"/>
                <a:cs typeface="Arial"/>
              </a:rPr>
              <a:t>thú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vị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69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555701"/>
            <a:ext cx="4236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Nguồn </a:t>
            </a:r>
            <a:r>
              <a:rPr dirty="0"/>
              <a:t>gốc yêu cầu </a:t>
            </a:r>
            <a:r>
              <a:rPr spc="-5" dirty="0"/>
              <a:t>phần</a:t>
            </a:r>
            <a:r>
              <a:rPr spc="-55" dirty="0"/>
              <a:t> </a:t>
            </a:r>
            <a:r>
              <a:rPr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16253"/>
            <a:ext cx="8225790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Các khó khăn có thể xảy ra trong xây dựng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yêu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cầu  phần mềm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(tiếp)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ts val="3229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(2) </a:t>
            </a:r>
            <a:r>
              <a:rPr sz="2400" spc="-5" dirty="0">
                <a:latin typeface="Arial"/>
                <a:cs typeface="Arial"/>
              </a:rPr>
              <a:t>Có quá nhiều yêu </a:t>
            </a:r>
            <a:r>
              <a:rPr sz="2400" dirty="0">
                <a:latin typeface="Arial"/>
                <a:cs typeface="Arial"/>
              </a:rPr>
              <a:t>cầu trong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mềm: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Thông </a:t>
            </a:r>
            <a:r>
              <a:rPr sz="2400" dirty="0">
                <a:latin typeface="Arial"/>
                <a:cs typeface="Arial"/>
              </a:rPr>
              <a:t>thường các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được phát hiện 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dirty="0">
                <a:latin typeface="Arial"/>
                <a:cs typeface="Arial"/>
              </a:rPr>
              <a:t>trình khảo sát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rất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các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15" dirty="0">
                <a:latin typeface="Arial"/>
                <a:cs typeface="Arial"/>
              </a:rPr>
              <a:t>về 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sẽ </a:t>
            </a:r>
            <a:r>
              <a:rPr sz="2400" spc="-5" dirty="0">
                <a:latin typeface="Arial"/>
                <a:cs typeface="Arial"/>
              </a:rPr>
              <a:t>lớn hơn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đội ngũ phá triển  phần </a:t>
            </a:r>
            <a:r>
              <a:rPr sz="2400" dirty="0">
                <a:latin typeface="Arial"/>
                <a:cs typeface="Arial"/>
              </a:rPr>
              <a:t>mềm về: </a:t>
            </a:r>
            <a:r>
              <a:rPr sz="2400" spc="-5" dirty="0">
                <a:latin typeface="Arial"/>
                <a:cs typeface="Arial"/>
              </a:rPr>
              <a:t>nhân lực,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gian, tài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chính.</a:t>
            </a:r>
            <a:endParaRPr sz="2400">
              <a:latin typeface="Arial"/>
              <a:cs typeface="Arial"/>
            </a:endParaRPr>
          </a:p>
          <a:p>
            <a:pPr marL="756285" marR="5715" lvl="1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Cần hạn </a:t>
            </a:r>
            <a:r>
              <a:rPr sz="2400" dirty="0">
                <a:latin typeface="Arial"/>
                <a:cs typeface="Arial"/>
              </a:rPr>
              <a:t>chế </a:t>
            </a:r>
            <a:r>
              <a:rPr sz="2400" spc="-5" dirty="0">
                <a:latin typeface="Arial"/>
                <a:cs typeface="Arial"/>
              </a:rPr>
              <a:t>không để </a:t>
            </a:r>
            <a:r>
              <a:rPr sz="2400" dirty="0">
                <a:latin typeface="Arial"/>
                <a:cs typeface="Arial"/>
              </a:rPr>
              <a:t>các yêu cầu phần mềm </a:t>
            </a:r>
            <a:r>
              <a:rPr sz="2400" spc="-10" dirty="0">
                <a:latin typeface="Arial"/>
                <a:cs typeface="Arial"/>
              </a:rPr>
              <a:t>phá  </a:t>
            </a:r>
            <a:r>
              <a:rPr sz="2400" spc="-5" dirty="0">
                <a:latin typeface="Arial"/>
                <a:cs typeface="Arial"/>
              </a:rPr>
              <a:t>sinh đi quá phạm vi và giới hạn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mềm.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Cần quản </a:t>
            </a:r>
            <a:r>
              <a:rPr sz="2400" dirty="0">
                <a:latin typeface="Arial"/>
                <a:cs typeface="Arial"/>
              </a:rPr>
              <a:t>lý các thay </a:t>
            </a:r>
            <a:r>
              <a:rPr sz="2400" spc="-5" dirty="0">
                <a:latin typeface="Arial"/>
                <a:cs typeface="Arial"/>
              </a:rPr>
              <a:t>đổi </a:t>
            </a:r>
            <a:r>
              <a:rPr sz="2400" dirty="0">
                <a:latin typeface="Arial"/>
                <a:cs typeface="Arial"/>
              </a:rPr>
              <a:t>về yêu cầu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một  cách hợp </a:t>
            </a:r>
            <a:r>
              <a:rPr sz="2400" dirty="0">
                <a:latin typeface="Arial"/>
                <a:cs typeface="Arial"/>
              </a:rPr>
              <a:t>lý </a:t>
            </a:r>
            <a:r>
              <a:rPr sz="2400" spc="-5" dirty="0">
                <a:latin typeface="Arial"/>
                <a:cs typeface="Arial"/>
              </a:rPr>
              <a:t>và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spc="-5" dirty="0">
                <a:latin typeface="Arial"/>
                <a:cs typeface="Arial"/>
              </a:rPr>
              <a:t>xét ảnh hương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nói </a:t>
            </a:r>
            <a:r>
              <a:rPr sz="2400" dirty="0">
                <a:latin typeface="Arial"/>
                <a:cs typeface="Arial"/>
              </a:rPr>
              <a:t>tới </a:t>
            </a:r>
            <a:r>
              <a:rPr sz="2400" spc="-5" dirty="0">
                <a:latin typeface="Arial"/>
                <a:cs typeface="Arial"/>
              </a:rPr>
              <a:t>kiến  </a:t>
            </a:r>
            <a:r>
              <a:rPr sz="2400" dirty="0">
                <a:latin typeface="Arial"/>
                <a:cs typeface="Arial"/>
              </a:rPr>
              <a:t>trúc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thống, ... trong </a:t>
            </a:r>
            <a:r>
              <a:rPr sz="2400" spc="-5" dirty="0">
                <a:latin typeface="Arial"/>
                <a:cs typeface="Arial"/>
              </a:rPr>
              <a:t>quá </a:t>
            </a:r>
            <a:r>
              <a:rPr sz="2400" dirty="0">
                <a:latin typeface="Arial"/>
                <a:cs typeface="Arial"/>
              </a:rPr>
              <a:t>trình </a:t>
            </a:r>
            <a:r>
              <a:rPr sz="2400" spc="-5" dirty="0">
                <a:latin typeface="Arial"/>
                <a:cs typeface="Arial"/>
              </a:rPr>
              <a:t>phát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triển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7480934" cy="3938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Các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dạng 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câu</a:t>
            </a:r>
            <a:r>
              <a:rPr sz="2800" spc="1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hỏi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134366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Câu hỏi </a:t>
            </a:r>
            <a:r>
              <a:rPr sz="3100" spc="-5" dirty="0">
                <a:latin typeface="Arial"/>
                <a:cs typeface="Arial"/>
              </a:rPr>
              <a:t>có 2 </a:t>
            </a:r>
            <a:r>
              <a:rPr sz="3100" spc="-10" dirty="0">
                <a:latin typeface="Arial"/>
                <a:cs typeface="Arial"/>
              </a:rPr>
              <a:t>lựa </a:t>
            </a:r>
            <a:r>
              <a:rPr sz="3100" spc="-5" dirty="0">
                <a:latin typeface="Arial"/>
                <a:cs typeface="Arial"/>
              </a:rPr>
              <a:t>chọn: </a:t>
            </a:r>
            <a:r>
              <a:rPr sz="3100" spc="-10" dirty="0">
                <a:latin typeface="Arial"/>
                <a:cs typeface="Arial"/>
              </a:rPr>
              <a:t>có/không,  đúng/sai…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Câu hỏi </a:t>
            </a:r>
            <a:r>
              <a:rPr sz="3100" spc="-5" dirty="0">
                <a:latin typeface="Arial"/>
                <a:cs typeface="Arial"/>
              </a:rPr>
              <a:t>theo mức độ đo</a:t>
            </a:r>
            <a:r>
              <a:rPr sz="3100" spc="6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thường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Câu hỏi không liên </a:t>
            </a:r>
            <a:r>
              <a:rPr sz="3100" spc="-5" dirty="0">
                <a:latin typeface="Arial"/>
                <a:cs typeface="Arial"/>
              </a:rPr>
              <a:t>tục, câu </a:t>
            </a:r>
            <a:r>
              <a:rPr sz="3100" spc="-10" dirty="0">
                <a:latin typeface="Arial"/>
                <a:cs typeface="Arial"/>
              </a:rPr>
              <a:t>hỏi leo </a:t>
            </a:r>
            <a:r>
              <a:rPr sz="3100" spc="-5" dirty="0">
                <a:latin typeface="Arial"/>
                <a:cs typeface="Arial"/>
              </a:rPr>
              <a:t>thang  LIKERT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Câu hỏi </a:t>
            </a:r>
            <a:r>
              <a:rPr sz="3100" spc="-5" dirty="0">
                <a:latin typeface="Arial"/>
                <a:cs typeface="Arial"/>
              </a:rPr>
              <a:t>sàng </a:t>
            </a:r>
            <a:r>
              <a:rPr sz="3100" spc="-10" dirty="0">
                <a:latin typeface="Arial"/>
                <a:cs typeface="Arial"/>
              </a:rPr>
              <a:t>lọc, phân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loại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48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25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Ưu nhược</a:t>
            </a:r>
            <a:r>
              <a:rPr spc="-65" dirty="0"/>
              <a:t> </a:t>
            </a:r>
            <a:r>
              <a:rPr spc="-5" dirty="0"/>
              <a:t>điểm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94561"/>
            <a:ext cx="7349490" cy="489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Ưu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marR="516255" lvl="1" indent="-287020">
              <a:lnSpc>
                <a:spcPts val="2810"/>
              </a:lnSpc>
              <a:spcBef>
                <a:spcPts val="68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Thu </a:t>
            </a:r>
            <a:r>
              <a:rPr sz="2600" dirty="0">
                <a:latin typeface="Arial"/>
                <a:cs typeface="Arial"/>
              </a:rPr>
              <a:t>thập </a:t>
            </a:r>
            <a:r>
              <a:rPr sz="2600" spc="-5" dirty="0">
                <a:latin typeface="Arial"/>
                <a:cs typeface="Arial"/>
              </a:rPr>
              <a:t>được nhiều </a:t>
            </a:r>
            <a:r>
              <a:rPr sz="2600" dirty="0">
                <a:latin typeface="Arial"/>
                <a:cs typeface="Arial"/>
              </a:rPr>
              <a:t>thông tin theo chủ ý 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thiết kế bảng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hỏi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7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Thông </a:t>
            </a:r>
            <a:r>
              <a:rPr sz="2600" dirty="0">
                <a:latin typeface="Arial"/>
                <a:cs typeface="Arial"/>
              </a:rPr>
              <a:t>tin tập trung có </a:t>
            </a:r>
            <a:r>
              <a:rPr sz="2600" spc="-5" dirty="0">
                <a:latin typeface="Arial"/>
                <a:cs typeface="Arial"/>
              </a:rPr>
              <a:t>tính định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hướng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Dễ nhập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dirty="0">
                <a:latin typeface="Arial"/>
                <a:cs typeface="Arial"/>
              </a:rPr>
              <a:t>và xử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lí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Chi phí và thời gian vừa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phải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Nhược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3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Thông </a:t>
            </a:r>
            <a:r>
              <a:rPr sz="2600" dirty="0">
                <a:latin typeface="Arial"/>
                <a:cs typeface="Arial"/>
              </a:rPr>
              <a:t>tin cứng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nhắc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Đòi hỏi cần có kĩ năng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hỏi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Trả </a:t>
            </a:r>
            <a:r>
              <a:rPr sz="2600" spc="-5" dirty="0">
                <a:latin typeface="Arial"/>
                <a:cs typeface="Arial"/>
              </a:rPr>
              <a:t>lời </a:t>
            </a:r>
            <a:r>
              <a:rPr sz="2600" dirty="0">
                <a:latin typeface="Arial"/>
                <a:cs typeface="Arial"/>
              </a:rPr>
              <a:t>thụ động =&gt; không chắc chắn kết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quả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Sự phong phú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thấp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972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7479030" cy="374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Phương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pháp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quan</a:t>
            </a:r>
            <a:r>
              <a:rPr sz="2800" spc="-3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sát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Là </a:t>
            </a:r>
            <a:r>
              <a:rPr sz="3100" spc="-10" dirty="0">
                <a:latin typeface="Arial"/>
                <a:cs typeface="Arial"/>
              </a:rPr>
              <a:t>phương pháp ghi </a:t>
            </a:r>
            <a:r>
              <a:rPr sz="3100" spc="-5" dirty="0">
                <a:latin typeface="Arial"/>
                <a:cs typeface="Arial"/>
              </a:rPr>
              <a:t>lại có kiểm soát các  sự kiện </a:t>
            </a:r>
            <a:r>
              <a:rPr sz="3100" spc="-10" dirty="0">
                <a:latin typeface="Arial"/>
                <a:cs typeface="Arial"/>
              </a:rPr>
              <a:t>hoặc </a:t>
            </a:r>
            <a:r>
              <a:rPr sz="3100" spc="-5" dirty="0">
                <a:latin typeface="Arial"/>
                <a:cs typeface="Arial"/>
              </a:rPr>
              <a:t>các </a:t>
            </a:r>
            <a:r>
              <a:rPr sz="3100" spc="-10" dirty="0">
                <a:latin typeface="Arial"/>
                <a:cs typeface="Arial"/>
              </a:rPr>
              <a:t>hành </a:t>
            </a:r>
            <a:r>
              <a:rPr sz="3100" spc="-5" dirty="0">
                <a:latin typeface="Arial"/>
                <a:cs typeface="Arial"/>
              </a:rPr>
              <a:t>vi </a:t>
            </a:r>
            <a:r>
              <a:rPr sz="3100" spc="-10" dirty="0">
                <a:latin typeface="Arial"/>
                <a:cs typeface="Arial"/>
              </a:rPr>
              <a:t>ứng </a:t>
            </a:r>
            <a:r>
              <a:rPr sz="3100" spc="-5" dirty="0">
                <a:latin typeface="Arial"/>
                <a:cs typeface="Arial"/>
              </a:rPr>
              <a:t>xử của  con</a:t>
            </a:r>
            <a:r>
              <a:rPr sz="3100" spc="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người</a:t>
            </a:r>
            <a:endParaRPr sz="3100">
              <a:latin typeface="Arial"/>
              <a:cs typeface="Arial"/>
            </a:endParaRPr>
          </a:p>
          <a:p>
            <a:pPr marL="355600" marR="22225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Thường </a:t>
            </a:r>
            <a:r>
              <a:rPr sz="3100" spc="-10" dirty="0">
                <a:latin typeface="Arial"/>
                <a:cs typeface="Arial"/>
              </a:rPr>
              <a:t>được dùng </a:t>
            </a:r>
            <a:r>
              <a:rPr sz="3100" spc="-5" dirty="0">
                <a:latin typeface="Arial"/>
                <a:cs typeface="Arial"/>
              </a:rPr>
              <a:t>kết </a:t>
            </a:r>
            <a:r>
              <a:rPr sz="3100" spc="-10" dirty="0">
                <a:latin typeface="Arial"/>
                <a:cs typeface="Arial"/>
              </a:rPr>
              <a:t>hợp </a:t>
            </a:r>
            <a:r>
              <a:rPr sz="3100" spc="-5" dirty="0">
                <a:latin typeface="Arial"/>
                <a:cs typeface="Arial"/>
              </a:rPr>
              <a:t>với các  </a:t>
            </a:r>
            <a:r>
              <a:rPr sz="3100" spc="-10" dirty="0">
                <a:latin typeface="Arial"/>
                <a:cs typeface="Arial"/>
              </a:rPr>
              <a:t>phương pháp khác </a:t>
            </a:r>
            <a:r>
              <a:rPr sz="3100" spc="-5" dirty="0">
                <a:latin typeface="Arial"/>
                <a:cs typeface="Arial"/>
              </a:rPr>
              <a:t>để kiểm tra </a:t>
            </a:r>
            <a:r>
              <a:rPr sz="3100" spc="-10" dirty="0">
                <a:latin typeface="Arial"/>
                <a:cs typeface="Arial"/>
              </a:rPr>
              <a:t>chéo độ  </a:t>
            </a:r>
            <a:r>
              <a:rPr sz="3100" spc="-5" dirty="0">
                <a:latin typeface="Arial"/>
                <a:cs typeface="Arial"/>
              </a:rPr>
              <a:t>chính xác của dữ </a:t>
            </a:r>
            <a:r>
              <a:rPr sz="3100" spc="-10" dirty="0">
                <a:latin typeface="Arial"/>
                <a:cs typeface="Arial"/>
              </a:rPr>
              <a:t>liệu </a:t>
            </a:r>
            <a:r>
              <a:rPr sz="3100" spc="-5" dirty="0">
                <a:latin typeface="Arial"/>
                <a:cs typeface="Arial"/>
              </a:rPr>
              <a:t>thu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thập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823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1359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Phân</a:t>
            </a:r>
            <a:r>
              <a:rPr spc="-60" dirty="0"/>
              <a:t> </a:t>
            </a:r>
            <a:r>
              <a:rPr spc="-5" dirty="0"/>
              <a:t>loại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46327"/>
            <a:ext cx="3563620" cy="116014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Quan sát trực</a:t>
            </a:r>
            <a:r>
              <a:rPr sz="3100" spc="-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tiếp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Quan sát </a:t>
            </a:r>
            <a:r>
              <a:rPr sz="3100" spc="-10" dirty="0">
                <a:latin typeface="Arial"/>
                <a:cs typeface="Arial"/>
              </a:rPr>
              <a:t>gián</a:t>
            </a:r>
            <a:r>
              <a:rPr sz="3100" spc="-2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tiếp</a:t>
            </a:r>
            <a:endParaRPr sz="3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252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594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Kĩ </a:t>
            </a:r>
            <a:r>
              <a:rPr dirty="0"/>
              <a:t>thuật </a:t>
            </a:r>
            <a:r>
              <a:rPr spc="-5" dirty="0"/>
              <a:t>thực</a:t>
            </a:r>
            <a:r>
              <a:rPr spc="-90" dirty="0"/>
              <a:t> </a:t>
            </a:r>
            <a:r>
              <a:rPr spc="-5" dirty="0"/>
              <a:t>hiện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46327"/>
            <a:ext cx="6012815" cy="229425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Xác </a:t>
            </a:r>
            <a:r>
              <a:rPr sz="3100" spc="-10" dirty="0">
                <a:latin typeface="Arial"/>
                <a:cs typeface="Arial"/>
              </a:rPr>
              <a:t>định </a:t>
            </a:r>
            <a:r>
              <a:rPr sz="3100" spc="-5" dirty="0">
                <a:latin typeface="Arial"/>
                <a:cs typeface="Arial"/>
              </a:rPr>
              <a:t>mục </a:t>
            </a:r>
            <a:r>
              <a:rPr sz="3100" spc="-10" dirty="0">
                <a:latin typeface="Arial"/>
                <a:cs typeface="Arial"/>
              </a:rPr>
              <a:t>đích quan</a:t>
            </a:r>
            <a:r>
              <a:rPr sz="3100" spc="5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sát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Lựa </a:t>
            </a:r>
            <a:r>
              <a:rPr sz="3100" spc="-5" dirty="0">
                <a:latin typeface="Arial"/>
                <a:cs typeface="Arial"/>
              </a:rPr>
              <a:t>chọn </a:t>
            </a:r>
            <a:r>
              <a:rPr sz="3100" spc="-10" dirty="0">
                <a:latin typeface="Arial"/>
                <a:cs typeface="Arial"/>
              </a:rPr>
              <a:t>đối </a:t>
            </a:r>
            <a:r>
              <a:rPr sz="3100" spc="-5" dirty="0">
                <a:latin typeface="Arial"/>
                <a:cs typeface="Arial"/>
              </a:rPr>
              <a:t>tượng </a:t>
            </a:r>
            <a:r>
              <a:rPr sz="3100" spc="-10" dirty="0">
                <a:latin typeface="Arial"/>
                <a:cs typeface="Arial"/>
              </a:rPr>
              <a:t>quan</a:t>
            </a:r>
            <a:r>
              <a:rPr sz="3100" spc="7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sát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Tổ chức và </a:t>
            </a:r>
            <a:r>
              <a:rPr sz="3100" spc="-10" dirty="0">
                <a:latin typeface="Arial"/>
                <a:cs typeface="Arial"/>
              </a:rPr>
              <a:t>hướng dẫn quan</a:t>
            </a:r>
            <a:r>
              <a:rPr sz="3100" spc="6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sát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Báo cáo kết </a:t>
            </a:r>
            <a:r>
              <a:rPr sz="3100" spc="-10" dirty="0">
                <a:latin typeface="Arial"/>
                <a:cs typeface="Arial"/>
              </a:rPr>
              <a:t>quả quan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sát</a:t>
            </a:r>
            <a:endParaRPr sz="3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783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259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Ưu nhược</a:t>
            </a:r>
            <a:r>
              <a:rPr spc="-65" dirty="0"/>
              <a:t> </a:t>
            </a:r>
            <a:r>
              <a:rPr spc="-5" dirty="0"/>
              <a:t>điểm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94561"/>
            <a:ext cx="7506970" cy="481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Ưu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3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Dễ thực </a:t>
            </a:r>
            <a:r>
              <a:rPr sz="2600" spc="-5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đối với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quan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sát</a:t>
            </a:r>
            <a:endParaRPr sz="2600">
              <a:latin typeface="Arial"/>
              <a:cs typeface="Arial"/>
            </a:endParaRPr>
          </a:p>
          <a:p>
            <a:pPr marL="756285" marR="577215" lvl="1" indent="-287020">
              <a:lnSpc>
                <a:spcPts val="2810"/>
              </a:lnSpc>
              <a:spcBef>
                <a:spcPts val="67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Theo </a:t>
            </a:r>
            <a:r>
              <a:rPr sz="2600" dirty="0">
                <a:latin typeface="Arial"/>
                <a:cs typeface="Arial"/>
              </a:rPr>
              <a:t>dõi </a:t>
            </a:r>
            <a:r>
              <a:rPr sz="2600" spc="-5" dirty="0">
                <a:latin typeface="Arial"/>
                <a:cs typeface="Arial"/>
              </a:rPr>
              <a:t>trực </a:t>
            </a:r>
            <a:r>
              <a:rPr sz="2600" dirty="0">
                <a:latin typeface="Arial"/>
                <a:cs typeface="Arial"/>
              </a:rPr>
              <a:t>tiếp hoạt động của hệ thống  thực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tế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Nhược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3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Kết quả mang </a:t>
            </a:r>
            <a:r>
              <a:rPr sz="2600" spc="-5" dirty="0">
                <a:latin typeface="Arial"/>
                <a:cs typeface="Arial"/>
              </a:rPr>
              <a:t>tính </a:t>
            </a:r>
            <a:r>
              <a:rPr sz="2600" dirty="0">
                <a:latin typeface="Arial"/>
                <a:cs typeface="Arial"/>
              </a:rPr>
              <a:t>chủ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quan</a:t>
            </a:r>
            <a:endParaRPr sz="2600">
              <a:latin typeface="Arial"/>
              <a:cs typeface="Arial"/>
            </a:endParaRPr>
          </a:p>
          <a:p>
            <a:pPr marL="756285" marR="123825" lvl="1" indent="-287020">
              <a:lnSpc>
                <a:spcPts val="2810"/>
              </a:lnSpc>
              <a:spcBef>
                <a:spcPts val="66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Tâm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của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bị quan sát có </a:t>
            </a:r>
            <a:r>
              <a:rPr sz="2600" spc="-5" dirty="0">
                <a:latin typeface="Arial"/>
                <a:cs typeface="Arial"/>
              </a:rPr>
              <a:t>những </a:t>
            </a:r>
            <a:r>
              <a:rPr sz="2600" dirty="0">
                <a:latin typeface="Arial"/>
                <a:cs typeface="Arial"/>
              </a:rPr>
              <a:t>phản  </a:t>
            </a:r>
            <a:r>
              <a:rPr sz="2600" spc="-5" dirty="0">
                <a:latin typeface="Arial"/>
                <a:cs typeface="Arial"/>
              </a:rPr>
              <a:t>ứng </a:t>
            </a:r>
            <a:r>
              <a:rPr sz="2600" dirty="0">
                <a:latin typeface="Arial"/>
                <a:cs typeface="Arial"/>
              </a:rPr>
              <a:t>nhất</a:t>
            </a:r>
            <a:r>
              <a:rPr sz="2600" spc="-5" dirty="0">
                <a:latin typeface="Arial"/>
                <a:cs typeface="Arial"/>
              </a:rPr>
              <a:t> định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7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Sự bị động của </a:t>
            </a:r>
            <a:r>
              <a:rPr sz="2600" spc="-5" dirty="0">
                <a:latin typeface="Arial"/>
                <a:cs typeface="Arial"/>
              </a:rPr>
              <a:t>phương </a:t>
            </a:r>
            <a:r>
              <a:rPr sz="2600" dirty="0">
                <a:latin typeface="Arial"/>
                <a:cs typeface="Arial"/>
              </a:rPr>
              <a:t>pháp quan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sát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Tốn </a:t>
            </a:r>
            <a:r>
              <a:rPr sz="2600" dirty="0">
                <a:latin typeface="Arial"/>
                <a:cs typeface="Arial"/>
              </a:rPr>
              <a:t>kém thời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gian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Thông </a:t>
            </a:r>
            <a:r>
              <a:rPr sz="2600" dirty="0">
                <a:latin typeface="Arial"/>
                <a:cs typeface="Arial"/>
              </a:rPr>
              <a:t>tin bề ngoài, hạn chế không thể đầy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đủ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5215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281431"/>
            <a:ext cx="77216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Phương </a:t>
            </a:r>
            <a:r>
              <a:rPr sz="2500" spc="-5" dirty="0"/>
              <a:t>pháp nghiên cứu tài liệu và </a:t>
            </a:r>
            <a:r>
              <a:rPr sz="2500" spc="-10" dirty="0"/>
              <a:t>các </a:t>
            </a:r>
            <a:r>
              <a:rPr sz="2500" spc="-5" dirty="0"/>
              <a:t>phần </a:t>
            </a:r>
            <a:r>
              <a:rPr sz="2500" spc="-10" dirty="0"/>
              <a:t>mềm</a:t>
            </a:r>
            <a:r>
              <a:rPr sz="2500" spc="220" dirty="0"/>
              <a:t> </a:t>
            </a:r>
            <a:r>
              <a:rPr sz="2500" spc="-5" dirty="0"/>
              <a:t>tương</a:t>
            </a:r>
            <a:endParaRPr sz="2500"/>
          </a:p>
          <a:p>
            <a:pPr marL="12700">
              <a:lnSpc>
                <a:spcPct val="100000"/>
              </a:lnSpc>
              <a:tabLst>
                <a:tab pos="447040" algn="l"/>
                <a:tab pos="7708265" algn="l"/>
              </a:tabLst>
            </a:pPr>
            <a:r>
              <a:rPr sz="2500" u="heavy" spc="-5" dirty="0">
                <a:uFill>
                  <a:solidFill>
                    <a:srgbClr val="336666"/>
                  </a:solidFill>
                </a:uFill>
              </a:rPr>
              <a:t> 	ứng	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2906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7396480" cy="554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Các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tin 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mang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 lại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vấn đề còn tồn </a:t>
            </a:r>
            <a:r>
              <a:rPr sz="3100" spc="-10" dirty="0">
                <a:latin typeface="Arial"/>
                <a:cs typeface="Arial"/>
              </a:rPr>
              <a:t>đọng </a:t>
            </a:r>
            <a:r>
              <a:rPr sz="3100" spc="-5" dirty="0">
                <a:latin typeface="Arial"/>
                <a:cs typeface="Arial"/>
              </a:rPr>
              <a:t>trong hệ</a:t>
            </a:r>
            <a:r>
              <a:rPr sz="3100" spc="7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thống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cơ </a:t>
            </a:r>
            <a:r>
              <a:rPr sz="3100" spc="-10" dirty="0">
                <a:latin typeface="Arial"/>
                <a:cs typeface="Arial"/>
              </a:rPr>
              <a:t>hội </a:t>
            </a:r>
            <a:r>
              <a:rPr sz="3100" spc="-5" dirty="0">
                <a:latin typeface="Arial"/>
                <a:cs typeface="Arial"/>
              </a:rPr>
              <a:t>tiếp cận </a:t>
            </a:r>
            <a:r>
              <a:rPr sz="3100" spc="-10" dirty="0">
                <a:latin typeface="Arial"/>
                <a:cs typeface="Arial"/>
              </a:rPr>
              <a:t>nhu </a:t>
            </a:r>
            <a:r>
              <a:rPr sz="3100" spc="-5" dirty="0">
                <a:latin typeface="Arial"/>
                <a:cs typeface="Arial"/>
              </a:rPr>
              <a:t>cầu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mới</a:t>
            </a:r>
            <a:endParaRPr sz="3100">
              <a:latin typeface="Arial"/>
              <a:cs typeface="Arial"/>
            </a:endParaRPr>
          </a:p>
          <a:p>
            <a:pPr marL="355600" marR="1397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hướng </a:t>
            </a:r>
            <a:r>
              <a:rPr sz="3100" spc="-5" dirty="0">
                <a:latin typeface="Arial"/>
                <a:cs typeface="Arial"/>
              </a:rPr>
              <a:t>tiếp cận có thể tác </a:t>
            </a:r>
            <a:r>
              <a:rPr sz="3100" spc="-10" dirty="0">
                <a:latin typeface="Arial"/>
                <a:cs typeface="Arial"/>
              </a:rPr>
              <a:t>động  đến </a:t>
            </a:r>
            <a:r>
              <a:rPr sz="3100" spc="-5" dirty="0">
                <a:latin typeface="Arial"/>
                <a:cs typeface="Arial"/>
              </a:rPr>
              <a:t>yêu cầu của</a:t>
            </a:r>
            <a:r>
              <a:rPr sz="3100" spc="4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HTTT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Lí do tồn tại của hệ thống </a:t>
            </a:r>
            <a:r>
              <a:rPr sz="3100" spc="-10" dirty="0">
                <a:latin typeface="Arial"/>
                <a:cs typeface="Arial"/>
              </a:rPr>
              <a:t>hiện</a:t>
            </a:r>
            <a:r>
              <a:rPr sz="3100" spc="6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hành</a:t>
            </a:r>
            <a:endParaRPr sz="3100">
              <a:latin typeface="Arial"/>
              <a:cs typeface="Arial"/>
            </a:endParaRPr>
          </a:p>
          <a:p>
            <a:pPr marL="355600" marR="9652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Tìm ra tên và vị trí của </a:t>
            </a:r>
            <a:r>
              <a:rPr sz="3100" spc="-10" dirty="0">
                <a:latin typeface="Arial"/>
                <a:cs typeface="Arial"/>
              </a:rPr>
              <a:t>những </a:t>
            </a:r>
            <a:r>
              <a:rPr sz="3100" spc="-5" dirty="0">
                <a:latin typeface="Arial"/>
                <a:cs typeface="Arial"/>
              </a:rPr>
              <a:t>cá </a:t>
            </a:r>
            <a:r>
              <a:rPr sz="3100" spc="-10" dirty="0">
                <a:latin typeface="Arial"/>
                <a:cs typeface="Arial"/>
              </a:rPr>
              <a:t>nhân  </a:t>
            </a:r>
            <a:r>
              <a:rPr sz="3100" spc="-5" dirty="0">
                <a:latin typeface="Arial"/>
                <a:cs typeface="Arial"/>
              </a:rPr>
              <a:t>có </a:t>
            </a:r>
            <a:r>
              <a:rPr sz="3100" spc="-10" dirty="0">
                <a:latin typeface="Arial"/>
                <a:cs typeface="Arial"/>
              </a:rPr>
              <a:t>liên quan </a:t>
            </a:r>
            <a:r>
              <a:rPr sz="3100" spc="-5" dirty="0">
                <a:latin typeface="Arial"/>
                <a:cs typeface="Arial"/>
              </a:rPr>
              <a:t>tới hệ </a:t>
            </a:r>
            <a:r>
              <a:rPr sz="3100" spc="-10" dirty="0">
                <a:latin typeface="Arial"/>
                <a:cs typeface="Arial"/>
              </a:rPr>
              <a:t>thống. </a:t>
            </a:r>
            <a:r>
              <a:rPr sz="3100" spc="-5" dirty="0">
                <a:latin typeface="Arial"/>
                <a:cs typeface="Arial"/>
              </a:rPr>
              <a:t>Giúp cho việc  </a:t>
            </a:r>
            <a:r>
              <a:rPr sz="3100" spc="-10" dirty="0">
                <a:latin typeface="Arial"/>
                <a:cs typeface="Arial"/>
              </a:rPr>
              <a:t>giao </a:t>
            </a:r>
            <a:r>
              <a:rPr sz="3100" spc="-5" dirty="0">
                <a:latin typeface="Arial"/>
                <a:cs typeface="Arial"/>
              </a:rPr>
              <a:t>tiếp, </a:t>
            </a:r>
            <a:r>
              <a:rPr sz="3100" spc="-10" dirty="0">
                <a:latin typeface="Arial"/>
                <a:cs typeface="Arial"/>
              </a:rPr>
              <a:t>liên lạc đúng </a:t>
            </a:r>
            <a:r>
              <a:rPr sz="3100" spc="-5" dirty="0">
                <a:latin typeface="Arial"/>
                <a:cs typeface="Arial"/>
              </a:rPr>
              <a:t>mục tiêu</a:t>
            </a:r>
            <a:r>
              <a:rPr sz="3100" spc="13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hơn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Dữ liệu </a:t>
            </a:r>
            <a:r>
              <a:rPr sz="3100" spc="-5" dirty="0">
                <a:latin typeface="Arial"/>
                <a:cs typeface="Arial"/>
              </a:rPr>
              <a:t>cấu trúc, </a:t>
            </a:r>
            <a:r>
              <a:rPr sz="3100" spc="-10" dirty="0">
                <a:latin typeface="Arial"/>
                <a:cs typeface="Arial"/>
              </a:rPr>
              <a:t>quy </a:t>
            </a:r>
            <a:r>
              <a:rPr sz="3100" spc="-5" dirty="0">
                <a:latin typeface="Arial"/>
                <a:cs typeface="Arial"/>
              </a:rPr>
              <a:t>tắc xử lí dữ</a:t>
            </a:r>
            <a:r>
              <a:rPr sz="3100" spc="10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liệu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15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191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Những hạn</a:t>
            </a:r>
            <a:r>
              <a:rPr spc="-75" dirty="0"/>
              <a:t> </a:t>
            </a:r>
            <a:r>
              <a:rPr spc="-5" dirty="0"/>
              <a:t>chế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146327"/>
            <a:ext cx="6606540" cy="21996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Thiếu tài</a:t>
            </a:r>
            <a:r>
              <a:rPr sz="3100" spc="2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liệu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Tài </a:t>
            </a:r>
            <a:r>
              <a:rPr sz="3100" spc="-10" dirty="0">
                <a:latin typeface="Arial"/>
                <a:cs typeface="Arial"/>
              </a:rPr>
              <a:t>liệu hết</a:t>
            </a:r>
            <a:r>
              <a:rPr sz="3100" spc="3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hạn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4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tài </a:t>
            </a:r>
            <a:r>
              <a:rPr sz="3100" spc="-10" dirty="0">
                <a:latin typeface="Arial"/>
                <a:cs typeface="Arial"/>
              </a:rPr>
              <a:t>liệu </a:t>
            </a:r>
            <a:r>
              <a:rPr sz="3100" spc="-5" dirty="0">
                <a:latin typeface="Arial"/>
                <a:cs typeface="Arial"/>
              </a:rPr>
              <a:t>cũng là </a:t>
            </a:r>
            <a:r>
              <a:rPr sz="3100" spc="-10" dirty="0">
                <a:latin typeface="Arial"/>
                <a:cs typeface="Arial"/>
              </a:rPr>
              <a:t>nguồn </a:t>
            </a:r>
            <a:r>
              <a:rPr sz="3100" spc="-5" dirty="0">
                <a:latin typeface="Arial"/>
                <a:cs typeface="Arial"/>
              </a:rPr>
              <a:t>cung cấp  thông tin </a:t>
            </a:r>
            <a:r>
              <a:rPr sz="3100" spc="-10" dirty="0">
                <a:latin typeface="Arial"/>
                <a:cs typeface="Arial"/>
              </a:rPr>
              <a:t>không đúng, </a:t>
            </a:r>
            <a:r>
              <a:rPr sz="3100" spc="-5" dirty="0">
                <a:latin typeface="Arial"/>
                <a:cs typeface="Arial"/>
              </a:rPr>
              <a:t>trùng</a:t>
            </a:r>
            <a:r>
              <a:rPr sz="3100" spc="114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lặp</a:t>
            </a:r>
            <a:endParaRPr sz="3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599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71881"/>
            <a:ext cx="6308090" cy="3913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3.2. Các kĩ thuật nâng </a:t>
            </a:r>
            <a:r>
              <a:rPr sz="2500" spc="-10" dirty="0">
                <a:solidFill>
                  <a:srgbClr val="040808"/>
                </a:solidFill>
                <a:latin typeface="Times New Roman"/>
                <a:cs typeface="Times New Roman"/>
              </a:rPr>
              <a:t>cao </a:t>
            </a: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trong xác định yêu</a:t>
            </a:r>
            <a:r>
              <a:rPr sz="2500" spc="16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40808"/>
                </a:solidFill>
                <a:latin typeface="Times New Roman"/>
                <a:cs typeface="Times New Roman"/>
              </a:rPr>
              <a:t>cầu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 nguyên</a:t>
            </a:r>
            <a:r>
              <a:rPr sz="3100" spc="7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mẫu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Brainstorming</a:t>
            </a:r>
            <a:endParaRPr sz="3100">
              <a:latin typeface="Arial"/>
              <a:cs typeface="Arial"/>
            </a:endParaRPr>
          </a:p>
          <a:p>
            <a:pPr marL="355600" marR="589915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Phương </a:t>
            </a:r>
            <a:r>
              <a:rPr sz="3100" spc="-10" dirty="0">
                <a:latin typeface="Arial"/>
                <a:cs typeface="Arial"/>
              </a:rPr>
              <a:t>pháp Joint application  development</a:t>
            </a:r>
            <a:r>
              <a:rPr sz="3100" spc="5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(JAD)</a:t>
            </a:r>
            <a:endParaRPr sz="3100">
              <a:latin typeface="Arial"/>
              <a:cs typeface="Arial"/>
            </a:endParaRPr>
          </a:p>
          <a:p>
            <a:pPr marL="355600" marR="394970" indent="-342900">
              <a:lnSpc>
                <a:spcPct val="100000"/>
              </a:lnSpc>
              <a:spcBef>
                <a:spcPts val="74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Phương pháp Rapid application  development</a:t>
            </a:r>
            <a:r>
              <a:rPr sz="3100" spc="5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(RAD)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840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555701"/>
            <a:ext cx="4236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 Nguồn </a:t>
            </a:r>
            <a:r>
              <a:rPr dirty="0"/>
              <a:t>gốc yêu cầu </a:t>
            </a:r>
            <a:r>
              <a:rPr spc="-5" dirty="0"/>
              <a:t>phần</a:t>
            </a:r>
            <a:r>
              <a:rPr spc="-55" dirty="0"/>
              <a:t> </a:t>
            </a:r>
            <a:r>
              <a:rPr dirty="0"/>
              <a:t>mềm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32305" y="1763013"/>
            <a:ext cx="291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các yêu cầu phần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mềm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305" y="2433954"/>
            <a:ext cx="33070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phép hiểu theo nhiều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014729"/>
            <a:ext cx="7844155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700" spc="-5" dirty="0">
                <a:latin typeface="Arial"/>
                <a:cs typeface="Arial"/>
              </a:rPr>
              <a:t>(3) Các yêu </a:t>
            </a:r>
            <a:r>
              <a:rPr sz="2700" dirty="0">
                <a:latin typeface="Arial"/>
                <a:cs typeface="Arial"/>
              </a:rPr>
              <a:t>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 </a:t>
            </a:r>
            <a:r>
              <a:rPr sz="2700" spc="-5" dirty="0">
                <a:latin typeface="Arial"/>
                <a:cs typeface="Arial"/>
              </a:rPr>
              <a:t>mơ hồ nhập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nhằng: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200" spc="-10" dirty="0">
                <a:latin typeface="Arial"/>
                <a:cs typeface="Arial"/>
              </a:rPr>
              <a:t>Đây </a:t>
            </a:r>
            <a:r>
              <a:rPr sz="2200" spc="-5" dirty="0">
                <a:latin typeface="Arial"/>
                <a:cs typeface="Arial"/>
              </a:rPr>
              <a:t>là một vấn đề </a:t>
            </a:r>
            <a:r>
              <a:rPr sz="2200" dirty="0">
                <a:latin typeface="Arial"/>
                <a:cs typeface="Arial"/>
              </a:rPr>
              <a:t>rất hay </a:t>
            </a:r>
            <a:r>
              <a:rPr sz="2200" spc="-5" dirty="0">
                <a:latin typeface="Arial"/>
                <a:cs typeface="Arial"/>
              </a:rPr>
              <a:t>xảy ra </a:t>
            </a:r>
            <a:r>
              <a:rPr sz="2200" dirty="0">
                <a:latin typeface="Arial"/>
                <a:cs typeface="Arial"/>
              </a:rPr>
              <a:t>trog </a:t>
            </a:r>
            <a:r>
              <a:rPr sz="2200" spc="-5" dirty="0">
                <a:latin typeface="Arial"/>
                <a:cs typeface="Arial"/>
              </a:rPr>
              <a:t>quá trình phát</a:t>
            </a:r>
            <a:r>
              <a:rPr sz="2200" spc="5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triển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Các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yêu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cầu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phần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mềm</a:t>
            </a:r>
            <a:r>
              <a:rPr sz="2200" spc="2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cần</a:t>
            </a:r>
            <a:r>
              <a:rPr sz="2200" spc="3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phải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rõ</a:t>
            </a:r>
            <a:r>
              <a:rPr sz="2200" spc="2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ràng,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không</a:t>
            </a:r>
            <a:r>
              <a:rPr sz="2200" spc="29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4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  <a:tab pos="1905635" algn="l"/>
                <a:tab pos="2654300" algn="l"/>
                <a:tab pos="4979670" algn="l"/>
                <a:tab pos="7612380" algn="l"/>
              </a:tabLst>
            </a:pPr>
            <a:r>
              <a:rPr sz="2200" spc="-5" dirty="0">
                <a:latin typeface="Arial"/>
                <a:cs typeface="Arial"/>
              </a:rPr>
              <a:t>Ph</a:t>
            </a:r>
            <a:r>
              <a:rPr sz="2200" dirty="0">
                <a:latin typeface="Arial"/>
                <a:cs typeface="Arial"/>
              </a:rPr>
              <a:t>ư</a:t>
            </a:r>
            <a:r>
              <a:rPr sz="2200" spc="-5" dirty="0">
                <a:latin typeface="Arial"/>
                <a:cs typeface="Arial"/>
              </a:rPr>
              <a:t>ơng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pháp</a:t>
            </a:r>
            <a:r>
              <a:rPr sz="2200" dirty="0">
                <a:latin typeface="Arial"/>
                <a:cs typeface="Arial"/>
              </a:rPr>
              <a:t>	sử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á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yêu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dirty="0">
                <a:latin typeface="Arial"/>
                <a:cs typeface="Arial"/>
              </a:rPr>
              <a:t>ầ</a:t>
            </a:r>
            <a:r>
              <a:rPr sz="2200" spc="-5" dirty="0">
                <a:latin typeface="Arial"/>
                <a:cs typeface="Arial"/>
              </a:rPr>
              <a:t>u</a:t>
            </a:r>
            <a:r>
              <a:rPr sz="2200" dirty="0">
                <a:latin typeface="Arial"/>
                <a:cs typeface="Arial"/>
              </a:rPr>
              <a:t>	m</a:t>
            </a:r>
            <a:r>
              <a:rPr sz="2200" spc="-5" dirty="0">
                <a:latin typeface="Arial"/>
                <a:cs typeface="Arial"/>
              </a:rPr>
              <a:t>ơ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hồ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nhập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nhằng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" dirty="0">
                <a:latin typeface="Arial"/>
                <a:cs typeface="Arial"/>
              </a:rPr>
              <a:t>là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104514"/>
            <a:ext cx="7387590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làm lại, đặc tả lại các yêu cầu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này.</a:t>
            </a:r>
            <a:endParaRPr sz="220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  <a:tab pos="5956935" algn="l"/>
              </a:tabLst>
            </a:pPr>
            <a:r>
              <a:rPr sz="2200" spc="-5" dirty="0">
                <a:latin typeface="Arial"/>
                <a:cs typeface="Arial"/>
              </a:rPr>
              <a:t>Theo đánh giá của các nhà phân </a:t>
            </a:r>
            <a:r>
              <a:rPr sz="2200" dirty="0">
                <a:latin typeface="Arial"/>
                <a:cs typeface="Arial"/>
              </a:rPr>
              <a:t>tích: </a:t>
            </a:r>
            <a:r>
              <a:rPr sz="2200" spc="-5" dirty="0">
                <a:latin typeface="Arial"/>
                <a:cs typeface="Arial"/>
              </a:rPr>
              <a:t>làm lại yêu cầu  phần mềm thường </a:t>
            </a:r>
            <a:r>
              <a:rPr sz="2200" spc="-5" dirty="0" err="1">
                <a:latin typeface="Arial"/>
                <a:cs typeface="Arial"/>
              </a:rPr>
              <a:t>chiếm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 err="1" smtClean="0">
                <a:latin typeface="Arial"/>
                <a:cs typeface="Arial"/>
              </a:rPr>
              <a:t>kh</a:t>
            </a:r>
            <a:r>
              <a:rPr lang="en-US" sz="2200" spc="-5" dirty="0" err="1" smtClean="0">
                <a:latin typeface="Arial"/>
                <a:cs typeface="Arial"/>
              </a:rPr>
              <a:t>ỏa</a:t>
            </a:r>
            <a:r>
              <a:rPr sz="2200" spc="-5" dirty="0" err="1" smtClean="0">
                <a:latin typeface="Arial"/>
                <a:cs typeface="Arial"/>
              </a:rPr>
              <a:t>ng</a:t>
            </a:r>
            <a:r>
              <a:rPr sz="2200" spc="3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40%	quá trình  xây dựng nó </a:t>
            </a:r>
            <a:r>
              <a:rPr sz="2200" spc="-10" dirty="0">
                <a:latin typeface="Arial"/>
                <a:cs typeface="Arial"/>
              </a:rPr>
              <a:t>và </a:t>
            </a:r>
            <a:r>
              <a:rPr sz="2200" spc="-5" dirty="0">
                <a:latin typeface="Arial"/>
                <a:cs typeface="Arial"/>
              </a:rPr>
              <a:t>70, 80% các đặc tính xây dựng </a:t>
            </a:r>
            <a:r>
              <a:rPr sz="2200" dirty="0">
                <a:latin typeface="Arial"/>
                <a:cs typeface="Arial"/>
              </a:rPr>
              <a:t>lại có </a:t>
            </a:r>
            <a:r>
              <a:rPr sz="2200" spc="-10" dirty="0">
                <a:latin typeface="Arial"/>
                <a:cs typeface="Arial"/>
              </a:rPr>
              <a:t>thể  </a:t>
            </a:r>
            <a:r>
              <a:rPr sz="2200" spc="-5" dirty="0">
                <a:latin typeface="Arial"/>
                <a:cs typeface="Arial"/>
              </a:rPr>
              <a:t>dẫn đến các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lỗi</a:t>
            </a:r>
            <a:endParaRPr sz="22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  <a:tab pos="946785" algn="l"/>
                <a:tab pos="1236345" algn="l"/>
                <a:tab pos="1708785" algn="l"/>
                <a:tab pos="2434590" algn="l"/>
                <a:tab pos="3034665" algn="l"/>
                <a:tab pos="3635375" algn="l"/>
                <a:tab pos="4408170" algn="l"/>
                <a:tab pos="5179695" algn="l"/>
                <a:tab pos="5624830" algn="l"/>
                <a:tab pos="6537325" algn="l"/>
                <a:tab pos="6998334" algn="l"/>
              </a:tabLst>
            </a:pPr>
            <a:r>
              <a:rPr sz="2200" spc="-5" dirty="0">
                <a:latin typeface="Arial"/>
                <a:cs typeface="Arial"/>
              </a:rPr>
              <a:t>Lưu	ý	tới	</a:t>
            </a:r>
            <a:r>
              <a:rPr sz="2200" dirty="0">
                <a:latin typeface="Arial"/>
                <a:cs typeface="Arial"/>
              </a:rPr>
              <a:t>từng	</a:t>
            </a:r>
            <a:r>
              <a:rPr sz="2200" spc="-5" dirty="0">
                <a:latin typeface="Arial"/>
                <a:cs typeface="Arial"/>
              </a:rPr>
              <a:t>yêu	cầu	phần	</a:t>
            </a:r>
            <a:r>
              <a:rPr sz="2200" dirty="0">
                <a:latin typeface="Arial"/>
                <a:cs typeface="Arial"/>
              </a:rPr>
              <a:t>mềm	</a:t>
            </a:r>
            <a:r>
              <a:rPr sz="2200" spc="-10" dirty="0">
                <a:latin typeface="Arial"/>
                <a:cs typeface="Arial"/>
              </a:rPr>
              <a:t>và	</a:t>
            </a:r>
            <a:r>
              <a:rPr sz="2200" dirty="0">
                <a:latin typeface="Arial"/>
                <a:cs typeface="Arial"/>
              </a:rPr>
              <a:t>không	</a:t>
            </a:r>
            <a:r>
              <a:rPr sz="2200" spc="-5" dirty="0">
                <a:latin typeface="Arial"/>
                <a:cs typeface="Arial"/>
              </a:rPr>
              <a:t>để	sót</a:t>
            </a:r>
            <a:endParaRPr sz="2200" dirty="0">
              <a:latin typeface="Arial"/>
              <a:cs typeface="Arial"/>
            </a:endParaRPr>
          </a:p>
          <a:p>
            <a:pPr marL="299085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những yêu cầu </a:t>
            </a:r>
            <a:r>
              <a:rPr sz="2200" spc="-10" dirty="0">
                <a:latin typeface="Arial"/>
                <a:cs typeface="Arial"/>
              </a:rPr>
              <a:t>mơ </a:t>
            </a:r>
            <a:r>
              <a:rPr sz="2200" spc="-5" dirty="0">
                <a:latin typeface="Arial"/>
                <a:cs typeface="Arial"/>
              </a:rPr>
              <a:t>hồ, không rõ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ràng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47497"/>
            <a:ext cx="7422515" cy="5065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3.2.1 Phương pháp 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nguyên</a:t>
            </a:r>
            <a:r>
              <a:rPr sz="2800" spc="-2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mẫu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Định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nghĩa: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Là phương pháp </a:t>
            </a:r>
            <a:r>
              <a:rPr sz="2600" dirty="0">
                <a:latin typeface="Arial"/>
                <a:cs typeface="Arial"/>
              </a:rPr>
              <a:t>xác </a:t>
            </a:r>
            <a:r>
              <a:rPr sz="2600" spc="-5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yêu cầu </a:t>
            </a:r>
            <a:r>
              <a:rPr sz="2600" spc="-5" dirty="0">
                <a:latin typeface="Arial"/>
                <a:cs typeface="Arial"/>
              </a:rPr>
              <a:t>bằng </a:t>
            </a:r>
            <a:r>
              <a:rPr sz="2600" dirty="0">
                <a:latin typeface="Arial"/>
                <a:cs typeface="Arial"/>
              </a:rPr>
              <a:t>cách  </a:t>
            </a:r>
            <a:r>
              <a:rPr sz="2600" spc="-5" dirty="0">
                <a:latin typeface="Arial"/>
                <a:cs typeface="Arial"/>
              </a:rPr>
              <a:t>đưa </a:t>
            </a:r>
            <a:r>
              <a:rPr sz="2600" dirty="0">
                <a:latin typeface="Arial"/>
                <a:cs typeface="Arial"/>
              </a:rPr>
              <a:t>ra các mâu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Khách </a:t>
            </a:r>
            <a:r>
              <a:rPr sz="2600" spc="-5" dirty="0">
                <a:latin typeface="Arial"/>
                <a:cs typeface="Arial"/>
              </a:rPr>
              <a:t>hàng </a:t>
            </a:r>
            <a:r>
              <a:rPr sz="2600" dirty="0">
                <a:latin typeface="Arial"/>
                <a:cs typeface="Arial"/>
              </a:rPr>
              <a:t>sẽ </a:t>
            </a:r>
            <a:r>
              <a:rPr sz="2600" spc="-5" dirty="0">
                <a:latin typeface="Arial"/>
                <a:cs typeface="Arial"/>
              </a:rPr>
              <a:t>đánh giá tính năng </a:t>
            </a:r>
            <a:r>
              <a:rPr sz="2600" dirty="0">
                <a:latin typeface="Arial"/>
                <a:cs typeface="Arial"/>
              </a:rPr>
              <a:t>của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mẫu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=&gt; xác </a:t>
            </a:r>
            <a:r>
              <a:rPr sz="2600" spc="-5" dirty="0">
                <a:latin typeface="Arial"/>
                <a:cs typeface="Arial"/>
              </a:rPr>
              <a:t>định lại </a:t>
            </a:r>
            <a:r>
              <a:rPr sz="2600" dirty="0">
                <a:latin typeface="Arial"/>
                <a:cs typeface="Arial"/>
              </a:rPr>
              <a:t>yêu cầu cụ </a:t>
            </a:r>
            <a:r>
              <a:rPr sz="2600" spc="-5" dirty="0">
                <a:latin typeface="Arial"/>
                <a:cs typeface="Arial"/>
              </a:rPr>
              <a:t>thể, </a:t>
            </a:r>
            <a:r>
              <a:rPr sz="2600" dirty="0">
                <a:latin typeface="Arial"/>
                <a:cs typeface="Arial"/>
              </a:rPr>
              <a:t>rõ ràng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hơn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kĩ thuật thực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hiện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Khảo sát các yêu cầu của </a:t>
            </a:r>
            <a:r>
              <a:rPr sz="2600" spc="-5" dirty="0">
                <a:latin typeface="Arial"/>
                <a:cs typeface="Arial"/>
              </a:rPr>
              <a:t>hệ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thống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Lựa </a:t>
            </a:r>
            <a:r>
              <a:rPr sz="2600" dirty="0">
                <a:latin typeface="Arial"/>
                <a:cs typeface="Arial"/>
              </a:rPr>
              <a:t>chọn công cụ </a:t>
            </a:r>
            <a:r>
              <a:rPr sz="2600" spc="-5" dirty="0">
                <a:latin typeface="Arial"/>
                <a:cs typeface="Arial"/>
              </a:rPr>
              <a:t>phát triển </a:t>
            </a:r>
            <a:r>
              <a:rPr sz="2600" dirty="0">
                <a:latin typeface="Arial"/>
                <a:cs typeface="Arial"/>
              </a:rPr>
              <a:t>mẫu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Trao </a:t>
            </a:r>
            <a:r>
              <a:rPr sz="2600" spc="-5" dirty="0">
                <a:latin typeface="Arial"/>
                <a:cs typeface="Arial"/>
              </a:rPr>
              <a:t>đổi </a:t>
            </a:r>
            <a:r>
              <a:rPr sz="2600" dirty="0">
                <a:latin typeface="Arial"/>
                <a:cs typeface="Arial"/>
              </a:rPr>
              <a:t>với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dùng về mẫu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thử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414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428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2.1 Phương pháp </a:t>
            </a:r>
            <a:r>
              <a:rPr dirty="0"/>
              <a:t>nguyên</a:t>
            </a:r>
            <a:r>
              <a:rPr spc="-65" dirty="0"/>
              <a:t> </a:t>
            </a:r>
            <a:r>
              <a:rPr spc="-10" dirty="0"/>
              <a:t>mẫu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41806"/>
            <a:ext cx="7376795" cy="465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Ưu</a:t>
            </a:r>
            <a:r>
              <a:rPr sz="2900" spc="-3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điểm</a:t>
            </a:r>
            <a:endParaRPr sz="2900">
              <a:latin typeface="Arial"/>
              <a:cs typeface="Arial"/>
            </a:endParaRPr>
          </a:p>
          <a:p>
            <a:pPr marL="756285" marR="1085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Gắn </a:t>
            </a:r>
            <a:r>
              <a:rPr sz="2400" spc="-5" dirty="0">
                <a:latin typeface="Arial"/>
                <a:cs typeface="Arial"/>
              </a:rPr>
              <a:t>bó </a:t>
            </a:r>
            <a:r>
              <a:rPr sz="2400" dirty="0">
                <a:latin typeface="Arial"/>
                <a:cs typeface="Arial"/>
              </a:rPr>
              <a:t>chặt chẽ với </a:t>
            </a:r>
            <a:r>
              <a:rPr sz="2400" spc="-5" dirty="0">
                <a:latin typeface="Arial"/>
                <a:cs typeface="Arial"/>
              </a:rPr>
              <a:t>người dùng </a:t>
            </a:r>
            <a:r>
              <a:rPr sz="2400" dirty="0">
                <a:latin typeface="Arial"/>
                <a:cs typeface="Arial"/>
              </a:rPr>
              <a:t>trong </a:t>
            </a:r>
            <a:r>
              <a:rPr sz="2400" spc="-5" dirty="0">
                <a:latin typeface="Arial"/>
                <a:cs typeface="Arial"/>
              </a:rPr>
              <a:t>giai đoạn  phân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tích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Giải </a:t>
            </a:r>
            <a:r>
              <a:rPr sz="2400" spc="-5" dirty="0">
                <a:latin typeface="Arial"/>
                <a:cs typeface="Arial"/>
              </a:rPr>
              <a:t>quyết được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chưa </a:t>
            </a:r>
            <a:r>
              <a:rPr sz="2400" spc="-5" dirty="0">
                <a:latin typeface="Arial"/>
                <a:cs typeface="Arial"/>
              </a:rPr>
              <a:t>rõ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ràng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900" dirty="0">
                <a:latin typeface="Arial"/>
                <a:cs typeface="Arial"/>
              </a:rPr>
              <a:t>Nhược</a:t>
            </a:r>
            <a:r>
              <a:rPr sz="2900" spc="-2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điểm</a:t>
            </a:r>
            <a:endParaRPr sz="2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Hình thành </a:t>
            </a:r>
            <a:r>
              <a:rPr sz="2400" spc="-10" dirty="0">
                <a:latin typeface="Arial"/>
                <a:cs typeface="Arial"/>
              </a:rPr>
              <a:t>xu </a:t>
            </a:r>
            <a:r>
              <a:rPr sz="2400" spc="-5" dirty="0">
                <a:latin typeface="Arial"/>
                <a:cs typeface="Arial"/>
              </a:rPr>
              <a:t>hướng không chuẩn </a:t>
            </a:r>
            <a:r>
              <a:rPr sz="2400" dirty="0">
                <a:latin typeface="Arial"/>
                <a:cs typeface="Arial"/>
              </a:rPr>
              <a:t>mực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tạo </a:t>
            </a:r>
            <a:r>
              <a:rPr sz="2400" spc="-5" dirty="0">
                <a:latin typeface="Arial"/>
                <a:cs typeface="Arial"/>
              </a:rPr>
              <a:t>ra tài liệu hình </a:t>
            </a:r>
            <a:r>
              <a:rPr sz="2400" dirty="0">
                <a:latin typeface="Arial"/>
                <a:cs typeface="Arial"/>
              </a:rPr>
              <a:t>thức về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756285" marR="325755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mẫu thể </a:t>
            </a:r>
            <a:r>
              <a:rPr sz="2400" spc="-5" dirty="0">
                <a:latin typeface="Arial"/>
                <a:cs typeface="Arial"/>
              </a:rPr>
              <a:t>hiện phong cách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spc="-10" dirty="0">
                <a:latin typeface="Arial"/>
                <a:cs typeface="Arial"/>
              </a:rPr>
              <a:t>dùng  </a:t>
            </a:r>
            <a:r>
              <a:rPr sz="2400" spc="-5" dirty="0">
                <a:latin typeface="Arial"/>
                <a:cs typeface="Arial"/>
              </a:rPr>
              <a:t>ban đầu </a:t>
            </a:r>
            <a:r>
              <a:rPr sz="2400" dirty="0">
                <a:latin typeface="Arial"/>
                <a:cs typeface="Arial"/>
              </a:rPr>
              <a:t>=&gt; </a:t>
            </a:r>
            <a:r>
              <a:rPr sz="2400" spc="-5" dirty="0">
                <a:latin typeface="Arial"/>
                <a:cs typeface="Arial"/>
              </a:rPr>
              <a:t>khó </a:t>
            </a:r>
            <a:r>
              <a:rPr sz="2400" dirty="0">
                <a:latin typeface="Arial"/>
                <a:cs typeface="Arial"/>
              </a:rPr>
              <a:t>khăn </a:t>
            </a:r>
            <a:r>
              <a:rPr sz="2400" spc="-5" dirty="0">
                <a:latin typeface="Arial"/>
                <a:cs typeface="Arial"/>
              </a:rPr>
              <a:t>cho người dùng sau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này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mẫu thường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 </a:t>
            </a:r>
            <a:r>
              <a:rPr sz="2400" spc="-5" dirty="0">
                <a:latin typeface="Arial"/>
                <a:cs typeface="Arial"/>
              </a:rPr>
              <a:t>đơn </a:t>
            </a:r>
            <a:r>
              <a:rPr sz="2400" dirty="0">
                <a:latin typeface="Arial"/>
                <a:cs typeface="Arial"/>
              </a:rPr>
              <a:t>=&gt;  chưa </a:t>
            </a:r>
            <a:r>
              <a:rPr sz="2400" spc="-5" dirty="0">
                <a:latin typeface="Arial"/>
                <a:cs typeface="Arial"/>
              </a:rPr>
              <a:t>xét đến </a:t>
            </a:r>
            <a:r>
              <a:rPr sz="2400" dirty="0">
                <a:latin typeface="Arial"/>
                <a:cs typeface="Arial"/>
              </a:rPr>
              <a:t>tương tác với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5" dirty="0">
                <a:latin typeface="Arial"/>
                <a:cs typeface="Arial"/>
              </a:rPr>
              <a:t> khác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0819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1881"/>
            <a:ext cx="7621905" cy="464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3.2.2 Phương pháp</a:t>
            </a:r>
            <a:r>
              <a:rPr sz="2500" spc="2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Brainstorming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Brainstoming </a:t>
            </a:r>
            <a:r>
              <a:rPr sz="3100" spc="-10" dirty="0">
                <a:latin typeface="Arial"/>
                <a:cs typeface="Arial"/>
              </a:rPr>
              <a:t>gồm hai</a:t>
            </a:r>
            <a:r>
              <a:rPr sz="3100" spc="9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pha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Nêu các ý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tưởng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Thâu tóm </a:t>
            </a:r>
            <a:r>
              <a:rPr sz="2600" spc="-5" dirty="0">
                <a:latin typeface="Arial"/>
                <a:cs typeface="Arial"/>
              </a:rPr>
              <a:t>lại </a:t>
            </a:r>
            <a:r>
              <a:rPr sz="2600" dirty="0">
                <a:latin typeface="Arial"/>
                <a:cs typeface="Arial"/>
              </a:rPr>
              <a:t>các ý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tưởng</a:t>
            </a:r>
            <a:endParaRPr sz="2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kĩ thuật sử</a:t>
            </a:r>
            <a:r>
              <a:rPr sz="3100" spc="3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dụng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Hạn chế xung đột, chê bai ý </a:t>
            </a:r>
            <a:r>
              <a:rPr sz="2600" spc="-5" dirty="0">
                <a:latin typeface="Arial"/>
                <a:cs typeface="Arial"/>
              </a:rPr>
              <a:t>tưởng trong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nhóm</a:t>
            </a:r>
            <a:endParaRPr sz="2600">
              <a:latin typeface="Arial"/>
              <a:cs typeface="Arial"/>
            </a:endParaRPr>
          </a:p>
          <a:p>
            <a:pPr marL="756285" marR="30099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Thỏa thuận trước mục tiêu và </a:t>
            </a:r>
            <a:r>
              <a:rPr sz="2600" spc="-5" dirty="0">
                <a:latin typeface="Arial"/>
                <a:cs typeface="Arial"/>
              </a:rPr>
              <a:t>thời gian hoàn  </a:t>
            </a:r>
            <a:r>
              <a:rPr sz="2600" dirty="0">
                <a:latin typeface="Arial"/>
                <a:cs typeface="Arial"/>
              </a:rPr>
              <a:t>thành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Sử dụng các sticky note </a:t>
            </a:r>
            <a:r>
              <a:rPr sz="2600" spc="-5" dirty="0">
                <a:latin typeface="Arial"/>
                <a:cs typeface="Arial"/>
              </a:rPr>
              <a:t>để lưu </a:t>
            </a:r>
            <a:r>
              <a:rPr sz="2600" dirty="0">
                <a:latin typeface="Arial"/>
                <a:cs typeface="Arial"/>
              </a:rPr>
              <a:t>ý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tưởng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9484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471881"/>
            <a:ext cx="7474584" cy="587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2.2. Phương pháp</a:t>
            </a:r>
            <a:r>
              <a:rPr sz="2500" spc="2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040808"/>
                </a:solidFill>
                <a:latin typeface="Times New Roman"/>
                <a:cs typeface="Times New Roman"/>
              </a:rPr>
              <a:t>Brainstorming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Ưu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Khuyến khích các thành viên tham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gia</a:t>
            </a:r>
            <a:endParaRPr sz="2600">
              <a:latin typeface="Arial"/>
              <a:cs typeface="Arial"/>
            </a:endParaRPr>
          </a:p>
          <a:p>
            <a:pPr marL="756285" marR="18288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Cho </a:t>
            </a:r>
            <a:r>
              <a:rPr sz="2600" spc="-5" dirty="0">
                <a:latin typeface="Arial"/>
                <a:cs typeface="Arial"/>
              </a:rPr>
              <a:t>phép </a:t>
            </a:r>
            <a:r>
              <a:rPr sz="2600" dirty="0">
                <a:latin typeface="Arial"/>
                <a:cs typeface="Arial"/>
              </a:rPr>
              <a:t>các thành viên tranh </a:t>
            </a:r>
            <a:r>
              <a:rPr sz="2600" spc="-5" dirty="0">
                <a:latin typeface="Arial"/>
                <a:cs typeface="Arial"/>
              </a:rPr>
              <a:t>luận </a:t>
            </a:r>
            <a:r>
              <a:rPr sz="2600" dirty="0">
                <a:latin typeface="Arial"/>
                <a:cs typeface="Arial"/>
              </a:rPr>
              <a:t>về các ý  kiến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Người điều phối duy </a:t>
            </a:r>
            <a:r>
              <a:rPr sz="2600" dirty="0">
                <a:latin typeface="Arial"/>
                <a:cs typeface="Arial"/>
              </a:rPr>
              <a:t>trì hội </a:t>
            </a:r>
            <a:r>
              <a:rPr sz="2600" spc="-5" dirty="0">
                <a:latin typeface="Arial"/>
                <a:cs typeface="Arial"/>
              </a:rPr>
              <a:t>thảo </a:t>
            </a:r>
            <a:r>
              <a:rPr sz="2600" dirty="0">
                <a:latin typeface="Arial"/>
                <a:cs typeface="Arial"/>
              </a:rPr>
              <a:t>không </a:t>
            </a:r>
            <a:r>
              <a:rPr sz="2600" spc="-5" dirty="0">
                <a:latin typeface="Arial"/>
                <a:cs typeface="Arial"/>
              </a:rPr>
              <a:t>bị gián  </a:t>
            </a:r>
            <a:r>
              <a:rPr sz="2600" dirty="0">
                <a:latin typeface="Arial"/>
                <a:cs typeface="Arial"/>
              </a:rPr>
              <a:t>đoạn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Diễn </a:t>
            </a:r>
            <a:r>
              <a:rPr sz="2600" dirty="0">
                <a:latin typeface="Arial"/>
                <a:cs typeface="Arial"/>
              </a:rPr>
              <a:t>ra nhanh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chóng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Đưa </a:t>
            </a:r>
            <a:r>
              <a:rPr sz="2600" dirty="0">
                <a:latin typeface="Arial"/>
                <a:cs typeface="Arial"/>
              </a:rPr>
              <a:t>ra các </a:t>
            </a:r>
            <a:r>
              <a:rPr sz="2600" spc="-5" dirty="0">
                <a:latin typeface="Arial"/>
                <a:cs typeface="Arial"/>
              </a:rPr>
              <a:t>giải pháp </a:t>
            </a:r>
            <a:r>
              <a:rPr sz="2600" dirty="0">
                <a:latin typeface="Arial"/>
                <a:cs typeface="Arial"/>
              </a:rPr>
              <a:t>khả thi cho vấn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đề</a:t>
            </a:r>
            <a:endParaRPr sz="2600">
              <a:latin typeface="Arial"/>
              <a:cs typeface="Arial"/>
            </a:endParaRPr>
          </a:p>
          <a:p>
            <a:pPr marL="756285" marR="37465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Khuyến khích ý tưởng, suy nghĩ sáng </a:t>
            </a:r>
            <a:r>
              <a:rPr sz="2600" spc="-5" dirty="0">
                <a:latin typeface="Arial"/>
                <a:cs typeface="Arial"/>
              </a:rPr>
              <a:t>tạo độc  </a:t>
            </a:r>
            <a:r>
              <a:rPr sz="2600" dirty="0">
                <a:latin typeface="Arial"/>
                <a:cs typeface="Arial"/>
              </a:rPr>
              <a:t>đáo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Nhược</a:t>
            </a:r>
            <a:r>
              <a:rPr sz="3100" spc="1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67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0" marR="5080" indent="-3435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3.2.3. Phương pháp Joint application development  (JAD)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1805"/>
            <a:ext cx="8160384" cy="495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334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Là </a:t>
            </a:r>
            <a:r>
              <a:rPr sz="3100" spc="-10" dirty="0">
                <a:latin typeface="Arial"/>
                <a:cs typeface="Arial"/>
              </a:rPr>
              <a:t>hình </a:t>
            </a:r>
            <a:r>
              <a:rPr sz="3100" spc="-5" dirty="0">
                <a:latin typeface="Arial"/>
                <a:cs typeface="Arial"/>
              </a:rPr>
              <a:t>thức </a:t>
            </a:r>
            <a:r>
              <a:rPr sz="3100" spc="-10" dirty="0">
                <a:latin typeface="Arial"/>
                <a:cs typeface="Arial"/>
              </a:rPr>
              <a:t>phỏng </a:t>
            </a:r>
            <a:r>
              <a:rPr sz="3100" spc="-5" dirty="0">
                <a:latin typeface="Arial"/>
                <a:cs typeface="Arial"/>
              </a:rPr>
              <a:t>vấn </a:t>
            </a:r>
            <a:r>
              <a:rPr sz="3100" spc="-10" dirty="0">
                <a:latin typeface="Arial"/>
                <a:cs typeface="Arial"/>
              </a:rPr>
              <a:t>nhóm </a:t>
            </a:r>
            <a:r>
              <a:rPr sz="3100" spc="-5" dirty="0">
                <a:latin typeface="Arial"/>
                <a:cs typeface="Arial"/>
              </a:rPr>
              <a:t>theo một  chương trình và </a:t>
            </a:r>
            <a:r>
              <a:rPr sz="3100" spc="-10" dirty="0">
                <a:latin typeface="Arial"/>
                <a:cs typeface="Arial"/>
              </a:rPr>
              <a:t>phân </a:t>
            </a:r>
            <a:r>
              <a:rPr sz="3100" spc="-5" dirty="0">
                <a:latin typeface="Arial"/>
                <a:cs typeface="Arial"/>
              </a:rPr>
              <a:t>tích viên </a:t>
            </a:r>
            <a:r>
              <a:rPr sz="3100" spc="-10" dirty="0">
                <a:latin typeface="Arial"/>
                <a:cs typeface="Arial"/>
              </a:rPr>
              <a:t>điều khiển  </a:t>
            </a:r>
            <a:r>
              <a:rPr sz="3100" spc="-5" dirty="0">
                <a:latin typeface="Arial"/>
                <a:cs typeface="Arial"/>
              </a:rPr>
              <a:t>thứ </a:t>
            </a:r>
            <a:r>
              <a:rPr sz="3100" dirty="0">
                <a:latin typeface="Arial"/>
                <a:cs typeface="Arial"/>
              </a:rPr>
              <a:t>tự </a:t>
            </a:r>
            <a:r>
              <a:rPr sz="3100" spc="-5" dirty="0">
                <a:latin typeface="Arial"/>
                <a:cs typeface="Arial"/>
              </a:rPr>
              <a:t>câu</a:t>
            </a:r>
            <a:r>
              <a:rPr sz="3100" spc="1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hỏi</a:t>
            </a:r>
            <a:endParaRPr sz="31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Thành phần </a:t>
            </a:r>
            <a:r>
              <a:rPr sz="3100" spc="-5" dirty="0">
                <a:latin typeface="Arial"/>
                <a:cs typeface="Arial"/>
              </a:rPr>
              <a:t>tham dự </a:t>
            </a:r>
            <a:r>
              <a:rPr sz="3100" spc="-10" dirty="0">
                <a:latin typeface="Arial"/>
                <a:cs typeface="Arial"/>
              </a:rPr>
              <a:t>bao gồm người </a:t>
            </a:r>
            <a:r>
              <a:rPr sz="3100" spc="-5" dirty="0">
                <a:latin typeface="Arial"/>
                <a:cs typeface="Arial"/>
              </a:rPr>
              <a:t>tổ  chức, </a:t>
            </a:r>
            <a:r>
              <a:rPr sz="3100" spc="-10" dirty="0">
                <a:latin typeface="Arial"/>
                <a:cs typeface="Arial"/>
              </a:rPr>
              <a:t>người </a:t>
            </a:r>
            <a:r>
              <a:rPr sz="3100" spc="-5" dirty="0">
                <a:latin typeface="Arial"/>
                <a:cs typeface="Arial"/>
              </a:rPr>
              <a:t>sử </a:t>
            </a:r>
            <a:r>
              <a:rPr sz="3100" spc="-10" dirty="0">
                <a:latin typeface="Arial"/>
                <a:cs typeface="Arial"/>
              </a:rPr>
              <a:t>dụng, nhà quản </a:t>
            </a:r>
            <a:r>
              <a:rPr sz="3100" spc="-5" dirty="0">
                <a:latin typeface="Arial"/>
                <a:cs typeface="Arial"/>
              </a:rPr>
              <a:t>lý, </a:t>
            </a:r>
            <a:r>
              <a:rPr sz="3100" spc="-10" dirty="0">
                <a:latin typeface="Arial"/>
                <a:cs typeface="Arial"/>
              </a:rPr>
              <a:t>phân </a:t>
            </a:r>
            <a:r>
              <a:rPr sz="3100" spc="-5" dirty="0">
                <a:latin typeface="Arial"/>
                <a:cs typeface="Arial"/>
              </a:rPr>
              <a:t>tích  viên hệ </a:t>
            </a:r>
            <a:r>
              <a:rPr sz="3100" spc="-10" dirty="0">
                <a:latin typeface="Arial"/>
                <a:cs typeface="Arial"/>
              </a:rPr>
              <a:t>thống,</a:t>
            </a:r>
            <a:r>
              <a:rPr sz="3100" spc="4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….</a:t>
            </a: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Các </a:t>
            </a:r>
            <a:r>
              <a:rPr sz="3100" spc="-5" dirty="0">
                <a:latin typeface="Arial"/>
                <a:cs typeface="Arial"/>
              </a:rPr>
              <a:t>kĩ thuật thực</a:t>
            </a:r>
            <a:r>
              <a:rPr sz="3100" spc="50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hiện</a:t>
            </a:r>
            <a:endParaRPr sz="31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Tổ chức các cuộc họp từ </a:t>
            </a:r>
            <a:r>
              <a:rPr sz="2600" spc="-5" dirty="0">
                <a:latin typeface="Arial"/>
                <a:cs typeface="Arial"/>
              </a:rPr>
              <a:t>10 </a:t>
            </a:r>
            <a:r>
              <a:rPr sz="2600" dirty="0">
                <a:latin typeface="Arial"/>
                <a:cs typeface="Arial"/>
              </a:rPr>
              <a:t>đến </a:t>
            </a:r>
            <a:r>
              <a:rPr sz="2600" spc="-5" dirty="0">
                <a:latin typeface="Arial"/>
                <a:cs typeface="Arial"/>
              </a:rPr>
              <a:t>20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người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Thời </a:t>
            </a:r>
            <a:r>
              <a:rPr sz="2600" spc="-5" dirty="0">
                <a:latin typeface="Arial"/>
                <a:cs typeface="Arial"/>
              </a:rPr>
              <a:t>gian diễn </a:t>
            </a:r>
            <a:r>
              <a:rPr sz="2600" dirty="0">
                <a:latin typeface="Arial"/>
                <a:cs typeface="Arial"/>
              </a:rPr>
              <a:t>ra từ </a:t>
            </a:r>
            <a:r>
              <a:rPr sz="2600" spc="5" dirty="0">
                <a:latin typeface="Arial"/>
                <a:cs typeface="Arial"/>
              </a:rPr>
              <a:t>5- </a:t>
            </a:r>
            <a:r>
              <a:rPr sz="2600" dirty="0">
                <a:latin typeface="Arial"/>
                <a:cs typeface="Arial"/>
              </a:rPr>
              <a:t>10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ngày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Lưu giữ </a:t>
            </a:r>
            <a:r>
              <a:rPr sz="2600" dirty="0">
                <a:latin typeface="Arial"/>
                <a:cs typeface="Arial"/>
              </a:rPr>
              <a:t>các ý kiến </a:t>
            </a:r>
            <a:r>
              <a:rPr sz="2600" spc="-5" dirty="0">
                <a:latin typeface="Arial"/>
                <a:cs typeface="Arial"/>
              </a:rPr>
              <a:t>bằng băng </a:t>
            </a:r>
            <a:r>
              <a:rPr sz="2600" dirty="0">
                <a:latin typeface="Arial"/>
                <a:cs typeface="Arial"/>
              </a:rPr>
              <a:t>ghi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âm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Quản trị các xung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đột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81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57987"/>
            <a:ext cx="71704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3.2.3. Phương pháp Joint application development  (JAD)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745807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latin typeface="Arial"/>
                <a:cs typeface="Arial"/>
              </a:rPr>
              <a:t>Ưu </a:t>
            </a:r>
            <a:r>
              <a:rPr sz="3100" spc="-10" dirty="0">
                <a:latin typeface="Arial"/>
                <a:cs typeface="Arial"/>
              </a:rPr>
              <a:t>điểm</a:t>
            </a:r>
            <a:endParaRPr sz="3100">
              <a:latin typeface="Arial"/>
              <a:cs typeface="Arial"/>
            </a:endParaRPr>
          </a:p>
          <a:p>
            <a:pPr marL="756285" marR="20955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JAD </a:t>
            </a:r>
            <a:r>
              <a:rPr sz="2600" spc="-5" dirty="0">
                <a:latin typeface="Arial"/>
                <a:cs typeface="Arial"/>
              </a:rPr>
              <a:t>giúp thu thập </a:t>
            </a:r>
            <a:r>
              <a:rPr sz="2600" dirty="0">
                <a:latin typeface="Arial"/>
                <a:cs typeface="Arial"/>
              </a:rPr>
              <a:t>thông tin nhanh </a:t>
            </a:r>
            <a:r>
              <a:rPr sz="2600" spc="-5" dirty="0">
                <a:latin typeface="Arial"/>
                <a:cs typeface="Arial"/>
              </a:rPr>
              <a:t>hơn, </a:t>
            </a:r>
            <a:r>
              <a:rPr sz="2600" dirty="0">
                <a:latin typeface="Arial"/>
                <a:cs typeface="Arial"/>
              </a:rPr>
              <a:t>chính  xác </a:t>
            </a:r>
            <a:r>
              <a:rPr sz="2600" spc="-5" dirty="0">
                <a:latin typeface="Arial"/>
                <a:cs typeface="Arial"/>
              </a:rPr>
              <a:t>hơn </a:t>
            </a:r>
            <a:r>
              <a:rPr sz="2600" dirty="0">
                <a:latin typeface="Arial"/>
                <a:cs typeface="Arial"/>
              </a:rPr>
              <a:t>các </a:t>
            </a:r>
            <a:r>
              <a:rPr sz="2600" spc="-5" dirty="0">
                <a:latin typeface="Arial"/>
                <a:cs typeface="Arial"/>
              </a:rPr>
              <a:t>phương pháp </a:t>
            </a:r>
            <a:r>
              <a:rPr sz="2600" dirty="0">
                <a:latin typeface="Arial"/>
                <a:cs typeface="Arial"/>
              </a:rPr>
              <a:t>cổ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điển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Giảm </a:t>
            </a:r>
            <a:r>
              <a:rPr sz="2600" spc="-5" dirty="0">
                <a:latin typeface="Arial"/>
                <a:cs typeface="Arial"/>
              </a:rPr>
              <a:t>đáng </a:t>
            </a:r>
            <a:r>
              <a:rPr sz="2600" dirty="0">
                <a:latin typeface="Arial"/>
                <a:cs typeface="Arial"/>
              </a:rPr>
              <a:t>kể thời </a:t>
            </a:r>
            <a:r>
              <a:rPr sz="2600" spc="-5" dirty="0">
                <a:latin typeface="Arial"/>
                <a:cs typeface="Arial"/>
              </a:rPr>
              <a:t>gian, </a:t>
            </a:r>
            <a:r>
              <a:rPr sz="2600" dirty="0">
                <a:latin typeface="Arial"/>
                <a:cs typeface="Arial"/>
              </a:rPr>
              <a:t>chi phí và </a:t>
            </a:r>
            <a:r>
              <a:rPr sz="2600" spc="-5" dirty="0">
                <a:latin typeface="Arial"/>
                <a:cs typeface="Arial"/>
              </a:rPr>
              <a:t>lỗi </a:t>
            </a:r>
            <a:r>
              <a:rPr sz="2600" dirty="0">
                <a:latin typeface="Arial"/>
                <a:cs typeface="Arial"/>
              </a:rPr>
              <a:t>dự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án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Thường </a:t>
            </a:r>
            <a:r>
              <a:rPr sz="2600" spc="-5" dirty="0">
                <a:latin typeface="Arial"/>
                <a:cs typeface="Arial"/>
              </a:rPr>
              <a:t>dùng </a:t>
            </a:r>
            <a:r>
              <a:rPr sz="2600" dirty="0">
                <a:latin typeface="Arial"/>
                <a:cs typeface="Arial"/>
              </a:rPr>
              <a:t>trong các dự </a:t>
            </a:r>
            <a:r>
              <a:rPr sz="2600" spc="-5" dirty="0">
                <a:latin typeface="Arial"/>
                <a:cs typeface="Arial"/>
              </a:rPr>
              <a:t>án </a:t>
            </a:r>
            <a:r>
              <a:rPr sz="2600" dirty="0">
                <a:latin typeface="Arial"/>
                <a:cs typeface="Arial"/>
              </a:rPr>
              <a:t>có </a:t>
            </a:r>
            <a:r>
              <a:rPr sz="2600" spc="-5" dirty="0">
                <a:latin typeface="Arial"/>
                <a:cs typeface="Arial"/>
              </a:rPr>
              <a:t>nhiều </a:t>
            </a:r>
            <a:r>
              <a:rPr sz="2600" dirty="0">
                <a:latin typeface="Arial"/>
                <a:cs typeface="Arial"/>
              </a:rPr>
              <a:t>nhóm 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nhau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810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234187"/>
            <a:ext cx="7858759" cy="572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065" lvl="2" indent="-88900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901700" algn="l"/>
              </a:tabLst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Phương pháp Rapid application</a:t>
            </a:r>
            <a:r>
              <a:rPr sz="2800" spc="-25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development</a:t>
            </a:r>
            <a:endParaRPr sz="28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tabLst>
                <a:tab pos="7845425" algn="l"/>
              </a:tabLst>
            </a:pPr>
            <a:r>
              <a:rPr sz="2800" u="heavy" spc="-5" dirty="0">
                <a:solidFill>
                  <a:srgbClr val="040808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220" dirty="0">
                <a:solidFill>
                  <a:srgbClr val="040808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40808"/>
                </a:solidFill>
                <a:uFill>
                  <a:solidFill>
                    <a:srgbClr val="336666"/>
                  </a:solidFill>
                </a:uFill>
                <a:latin typeface="Times New Roman"/>
                <a:cs typeface="Times New Roman"/>
              </a:rPr>
              <a:t>(RAD)	</a:t>
            </a:r>
            <a:endParaRPr sz="2800">
              <a:latin typeface="Times New Roman"/>
              <a:cs typeface="Times New Roman"/>
            </a:endParaRPr>
          </a:p>
          <a:p>
            <a:pPr marL="584200" marR="559435" lvl="3" indent="-342900" algn="just">
              <a:lnSpc>
                <a:spcPct val="90000"/>
              </a:lnSpc>
              <a:spcBef>
                <a:spcPts val="122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584835" algn="l"/>
              </a:tabLst>
            </a:pPr>
            <a:r>
              <a:rPr sz="2900" dirty="0">
                <a:latin typeface="Arial"/>
                <a:cs typeface="Arial"/>
              </a:rPr>
              <a:t>Là </a:t>
            </a:r>
            <a:r>
              <a:rPr sz="2900" spc="5" dirty="0">
                <a:latin typeface="Arial"/>
                <a:cs typeface="Arial"/>
              </a:rPr>
              <a:t>quy </a:t>
            </a:r>
            <a:r>
              <a:rPr sz="2900" dirty="0">
                <a:latin typeface="Arial"/>
                <a:cs typeface="Arial"/>
              </a:rPr>
              <a:t>trình </a:t>
            </a:r>
            <a:r>
              <a:rPr sz="2900" spc="5" dirty="0">
                <a:latin typeface="Arial"/>
                <a:cs typeface="Arial"/>
              </a:rPr>
              <a:t>phát </a:t>
            </a:r>
            <a:r>
              <a:rPr sz="2900" dirty="0">
                <a:latin typeface="Arial"/>
                <a:cs typeface="Arial"/>
              </a:rPr>
              <a:t>triển tập trung vào </a:t>
            </a:r>
            <a:r>
              <a:rPr sz="2900" spc="5" dirty="0">
                <a:latin typeface="Arial"/>
                <a:cs typeface="Arial"/>
              </a:rPr>
              <a:t>phát  </a:t>
            </a:r>
            <a:r>
              <a:rPr sz="2900" dirty="0">
                <a:latin typeface="Arial"/>
                <a:cs typeface="Arial"/>
              </a:rPr>
              <a:t>triển </a:t>
            </a:r>
            <a:r>
              <a:rPr sz="2900" spc="-5" dirty="0">
                <a:latin typeface="Arial"/>
                <a:cs typeface="Arial"/>
              </a:rPr>
              <a:t>ứng </a:t>
            </a:r>
            <a:r>
              <a:rPr sz="2900" dirty="0">
                <a:latin typeface="Arial"/>
                <a:cs typeface="Arial"/>
              </a:rPr>
              <a:t>dụng trong thời gian ngắn,</a:t>
            </a:r>
            <a:r>
              <a:rPr sz="2900" spc="-204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tăng  dần từng bước với mỗi chu</a:t>
            </a:r>
            <a:r>
              <a:rPr sz="2900" spc="-140" dirty="0">
                <a:latin typeface="Arial"/>
                <a:cs typeface="Arial"/>
              </a:rPr>
              <a:t> </a:t>
            </a:r>
            <a:r>
              <a:rPr sz="2900" spc="-5" dirty="0">
                <a:latin typeface="Arial"/>
                <a:cs typeface="Arial"/>
              </a:rPr>
              <a:t>kì</a:t>
            </a:r>
            <a:endParaRPr sz="2900">
              <a:latin typeface="Arial"/>
              <a:cs typeface="Arial"/>
            </a:endParaRPr>
          </a:p>
          <a:p>
            <a:pPr marL="584200" marR="436880" lvl="3" indent="-342900" algn="just">
              <a:lnSpc>
                <a:spcPts val="3130"/>
              </a:lnSpc>
              <a:spcBef>
                <a:spcPts val="74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584835" algn="l"/>
              </a:tabLst>
            </a:pPr>
            <a:r>
              <a:rPr sz="2900" dirty="0">
                <a:latin typeface="Arial"/>
                <a:cs typeface="Arial"/>
              </a:rPr>
              <a:t>Xây dựng </a:t>
            </a:r>
            <a:r>
              <a:rPr sz="2900" spc="-5" dirty="0">
                <a:latin typeface="Arial"/>
                <a:cs typeface="Arial"/>
              </a:rPr>
              <a:t>dựa </a:t>
            </a:r>
            <a:r>
              <a:rPr sz="2900" dirty="0">
                <a:latin typeface="Arial"/>
                <a:cs typeface="Arial"/>
              </a:rPr>
              <a:t>trên hướng thành phần,</a:t>
            </a:r>
            <a:r>
              <a:rPr sz="2900" spc="-229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tái  sử</a:t>
            </a:r>
            <a:r>
              <a:rPr sz="2900" spc="-2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dụng</a:t>
            </a:r>
            <a:endParaRPr sz="2900">
              <a:latin typeface="Arial"/>
              <a:cs typeface="Arial"/>
            </a:endParaRPr>
          </a:p>
          <a:p>
            <a:pPr marL="584200" marR="497205" lvl="3" indent="-342900" algn="just">
              <a:lnSpc>
                <a:spcPts val="3130"/>
              </a:lnSpc>
              <a:spcBef>
                <a:spcPts val="700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584835" algn="l"/>
              </a:tabLst>
            </a:pPr>
            <a:r>
              <a:rPr sz="2900" dirty="0">
                <a:latin typeface="Arial"/>
                <a:cs typeface="Arial"/>
              </a:rPr>
              <a:t>Gồm một số nhóm, mỗi nhóm đảm</a:t>
            </a:r>
            <a:r>
              <a:rPr sz="2900" spc="-229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nhiệm  một </a:t>
            </a:r>
            <a:r>
              <a:rPr sz="2900" spc="5" dirty="0">
                <a:latin typeface="Arial"/>
                <a:cs typeface="Arial"/>
              </a:rPr>
              <a:t>pha </a:t>
            </a:r>
            <a:r>
              <a:rPr sz="2900" dirty="0">
                <a:latin typeface="Arial"/>
                <a:cs typeface="Arial"/>
              </a:rPr>
              <a:t>trong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RAD</a:t>
            </a:r>
            <a:endParaRPr sz="2900">
              <a:latin typeface="Arial"/>
              <a:cs typeface="Arial"/>
            </a:endParaRPr>
          </a:p>
          <a:p>
            <a:pPr marL="584200" lvl="3" indent="-343535" algn="just">
              <a:lnSpc>
                <a:spcPct val="100000"/>
              </a:lnSpc>
              <a:spcBef>
                <a:spcPts val="305"/>
              </a:spcBef>
              <a:buClr>
                <a:srgbClr val="CCCC99"/>
              </a:buClr>
              <a:buSzPct val="68965"/>
              <a:buFont typeface="Wingdings"/>
              <a:buChar char=""/>
              <a:tabLst>
                <a:tab pos="584835" algn="l"/>
              </a:tabLst>
            </a:pPr>
            <a:r>
              <a:rPr sz="2900" dirty="0">
                <a:latin typeface="Arial"/>
                <a:cs typeface="Arial"/>
              </a:rPr>
              <a:t>Các kĩ thuật thực</a:t>
            </a:r>
            <a:r>
              <a:rPr sz="2900" spc="-11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hiện</a:t>
            </a:r>
            <a:endParaRPr sz="2900">
              <a:latin typeface="Arial"/>
              <a:cs typeface="Arial"/>
            </a:endParaRPr>
          </a:p>
          <a:p>
            <a:pPr marL="984885" lvl="4" indent="-287020">
              <a:lnSpc>
                <a:spcPct val="100000"/>
              </a:lnSpc>
              <a:spcBef>
                <a:spcPts val="310"/>
              </a:spcBef>
              <a:buClr>
                <a:srgbClr val="96CDCC"/>
              </a:buClr>
              <a:buSzPct val="150000"/>
              <a:buChar char="•"/>
              <a:tabLst>
                <a:tab pos="985519" algn="l"/>
              </a:tabLst>
            </a:pPr>
            <a:r>
              <a:rPr sz="2400" spc="-5" dirty="0">
                <a:latin typeface="Arial"/>
                <a:cs typeface="Arial"/>
              </a:rPr>
              <a:t>RAD: Business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 marL="984885" lvl="4" indent="-287020">
              <a:lnSpc>
                <a:spcPct val="100000"/>
              </a:lnSpc>
              <a:spcBef>
                <a:spcPts val="290"/>
              </a:spcBef>
              <a:buClr>
                <a:srgbClr val="96CDCC"/>
              </a:buClr>
              <a:buSzPct val="150000"/>
              <a:buChar char="•"/>
              <a:tabLst>
                <a:tab pos="985519" algn="l"/>
              </a:tabLst>
            </a:pPr>
            <a:r>
              <a:rPr sz="2400" spc="-5" dirty="0">
                <a:latin typeface="Arial"/>
                <a:cs typeface="Arial"/>
              </a:rPr>
              <a:t>RAD: </a:t>
            </a: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and Data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 marL="984885" lvl="4" indent="-287020">
              <a:lnSpc>
                <a:spcPct val="100000"/>
              </a:lnSpc>
              <a:spcBef>
                <a:spcPts val="290"/>
              </a:spcBef>
              <a:buClr>
                <a:srgbClr val="96CDCC"/>
              </a:buClr>
              <a:buSzPct val="150000"/>
              <a:buChar char="•"/>
              <a:tabLst>
                <a:tab pos="985519" algn="l"/>
              </a:tabLst>
            </a:pPr>
            <a:r>
              <a:rPr sz="2400" spc="-5" dirty="0">
                <a:latin typeface="Arial"/>
                <a:cs typeface="Arial"/>
              </a:rPr>
              <a:t>RAD: Application Generation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220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3.2.4. Phương pháp Rapid application development  (RAD)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7512050" cy="311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10" dirty="0">
                <a:latin typeface="Arial"/>
                <a:cs typeface="Arial"/>
              </a:rPr>
              <a:t>Hạn </a:t>
            </a:r>
            <a:r>
              <a:rPr sz="3100" spc="-5" dirty="0">
                <a:latin typeface="Arial"/>
                <a:cs typeface="Arial"/>
              </a:rPr>
              <a:t>chế của</a:t>
            </a:r>
            <a:r>
              <a:rPr sz="3100" spc="25" dirty="0">
                <a:latin typeface="Arial"/>
                <a:cs typeface="Arial"/>
              </a:rPr>
              <a:t> </a:t>
            </a:r>
            <a:r>
              <a:rPr sz="3100" spc="-10" dirty="0">
                <a:latin typeface="Arial"/>
                <a:cs typeface="Arial"/>
              </a:rPr>
              <a:t>RAD</a:t>
            </a:r>
            <a:endParaRPr sz="3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Cần nguồn </a:t>
            </a:r>
            <a:r>
              <a:rPr sz="2600" spc="-5" dirty="0">
                <a:latin typeface="Arial"/>
                <a:cs typeface="Arial"/>
              </a:rPr>
              <a:t>lực </a:t>
            </a:r>
            <a:r>
              <a:rPr sz="2600" dirty="0">
                <a:latin typeface="Arial"/>
                <a:cs typeface="Arial"/>
              </a:rPr>
              <a:t>dồi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dào</a:t>
            </a:r>
            <a:endParaRPr sz="2600">
              <a:latin typeface="Arial"/>
              <a:cs typeface="Arial"/>
            </a:endParaRPr>
          </a:p>
          <a:p>
            <a:pPr marL="756285" marR="33147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Yêu cầu hai </a:t>
            </a:r>
            <a:r>
              <a:rPr sz="2600" spc="-5" dirty="0">
                <a:latin typeface="Arial"/>
                <a:cs typeface="Arial"/>
              </a:rPr>
              <a:t>bên giao </a:t>
            </a:r>
            <a:r>
              <a:rPr sz="2600" dirty="0">
                <a:latin typeface="Arial"/>
                <a:cs typeface="Arial"/>
              </a:rPr>
              <a:t>kèo trong khoảng thời  </a:t>
            </a:r>
            <a:r>
              <a:rPr sz="2600" spc="-5" dirty="0">
                <a:latin typeface="Arial"/>
                <a:cs typeface="Arial"/>
              </a:rPr>
              <a:t>gian ngắn phần </a:t>
            </a:r>
            <a:r>
              <a:rPr sz="2600" dirty="0">
                <a:latin typeface="Arial"/>
                <a:cs typeface="Arial"/>
              </a:rPr>
              <a:t>mềm </a:t>
            </a:r>
            <a:r>
              <a:rPr sz="2600" spc="-5" dirty="0">
                <a:latin typeface="Arial"/>
                <a:cs typeface="Arial"/>
              </a:rPr>
              <a:t>hoàn </a:t>
            </a:r>
            <a:r>
              <a:rPr sz="2600" dirty="0">
                <a:latin typeface="Arial"/>
                <a:cs typeface="Arial"/>
              </a:rPr>
              <a:t>chỉnh =&gt; thiếu  trách nhiệm </a:t>
            </a:r>
            <a:r>
              <a:rPr sz="2600" spc="-5" dirty="0">
                <a:latin typeface="Arial"/>
                <a:cs typeface="Arial"/>
              </a:rPr>
              <a:t>làm hỏng </a:t>
            </a:r>
            <a:r>
              <a:rPr sz="2600" dirty="0">
                <a:latin typeface="Arial"/>
                <a:cs typeface="Arial"/>
              </a:rPr>
              <a:t>dự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án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Không phù hợp với các ứng </a:t>
            </a:r>
            <a:r>
              <a:rPr sz="2600" spc="-5" dirty="0">
                <a:latin typeface="Arial"/>
                <a:cs typeface="Arial"/>
              </a:rPr>
              <a:t>dụng </a:t>
            </a:r>
            <a:r>
              <a:rPr sz="2600" dirty="0">
                <a:latin typeface="Arial"/>
                <a:cs typeface="Arial"/>
              </a:rPr>
              <a:t>khó module  hóa </a:t>
            </a:r>
            <a:r>
              <a:rPr sz="2600" spc="-5" dirty="0">
                <a:latin typeface="Arial"/>
                <a:cs typeface="Arial"/>
              </a:rPr>
              <a:t>hoặc </a:t>
            </a:r>
            <a:r>
              <a:rPr sz="2600" dirty="0">
                <a:latin typeface="Arial"/>
                <a:cs typeface="Arial"/>
              </a:rPr>
              <a:t>đòi </a:t>
            </a:r>
            <a:r>
              <a:rPr sz="2600" spc="-5" dirty="0">
                <a:latin typeface="Arial"/>
                <a:cs typeface="Arial"/>
              </a:rPr>
              <a:t>hỏi tính năng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cao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552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885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44" y="422528"/>
            <a:ext cx="6776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Chương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2.	Phát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hiện,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tổng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hợp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và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phân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tích</a:t>
            </a:r>
            <a:r>
              <a:rPr sz="2400" b="1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YCPM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157376"/>
            <a:ext cx="7943850" cy="34397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Nguồn gốc yêu cầu phần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0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Quy trình phát hiện yêu cầu phần mềm và phân  nhóm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NSD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1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kỹ thuật phát hiện yêu cầu phần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Tổng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dirty="0">
                <a:latin typeface="Arial"/>
                <a:cs typeface="Arial"/>
              </a:rPr>
              <a:t>và phân tích </a:t>
            </a:r>
            <a:r>
              <a:rPr sz="2800" spc="-5" dirty="0">
                <a:latin typeface="Arial"/>
                <a:cs typeface="Arial"/>
              </a:rPr>
              <a:t>các yêu cầu phần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  <a:p>
            <a:pPr marL="407670" marR="55880" indent="-40767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Thương lượng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thỏa thuận các yêu cầu </a:t>
            </a:r>
            <a:r>
              <a:rPr sz="2800" dirty="0">
                <a:latin typeface="Arial"/>
                <a:cs typeface="Arial"/>
              </a:rPr>
              <a:t>phần  </a:t>
            </a:r>
            <a:r>
              <a:rPr sz="2800" spc="-5" dirty="0">
                <a:latin typeface="Arial"/>
                <a:cs typeface="Arial"/>
              </a:rPr>
              <a:t>mềm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919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139" y="360448"/>
            <a:ext cx="7768590" cy="11074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780"/>
              </a:spcBef>
            </a:pP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What is UML? </a:t>
            </a:r>
            <a:r>
              <a:rPr sz="2800" u="heavy" spc="-5" dirty="0">
                <a:solidFill>
                  <a:srgbClr val="040808"/>
                </a:solidFill>
                <a:uFill>
                  <a:solidFill>
                    <a:srgbClr val="040808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nified </a:t>
            </a:r>
            <a:r>
              <a:rPr sz="2800" u="heavy" spc="-5" dirty="0">
                <a:solidFill>
                  <a:srgbClr val="040808"/>
                </a:solidFill>
                <a:uFill>
                  <a:solidFill>
                    <a:srgbClr val="040808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odeling</a:t>
            </a:r>
            <a:r>
              <a:rPr sz="280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040808"/>
                </a:solidFill>
                <a:uFill>
                  <a:solidFill>
                    <a:srgbClr val="040808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800" spc="-5" dirty="0">
                <a:solidFill>
                  <a:srgbClr val="040808"/>
                </a:solidFill>
                <a:latin typeface="Times New Roman"/>
                <a:cs typeface="Times New Roman"/>
              </a:rPr>
              <a:t>anguage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3100" spc="-5" dirty="0">
                <a:latin typeface="Arial"/>
                <a:cs typeface="Arial"/>
              </a:rPr>
              <a:t>Convergence of different notations used</a:t>
            </a:r>
            <a:r>
              <a:rPr sz="3100" spc="9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in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327" y="3270284"/>
            <a:ext cx="1402715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5"/>
              </a:lnSpc>
            </a:pPr>
            <a:r>
              <a:rPr sz="3100" spc="-5" dirty="0">
                <a:latin typeface="Arial"/>
                <a:cs typeface="Arial"/>
              </a:rPr>
              <a:t>ecame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t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5705" y="3270284"/>
            <a:ext cx="96139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5"/>
              </a:lnSpc>
            </a:pPr>
            <a:r>
              <a:rPr sz="3100" spc="-5" dirty="0">
                <a:latin typeface="Arial"/>
                <a:cs typeface="Arial"/>
              </a:rPr>
              <a:t>roces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4360" y="3220338"/>
            <a:ext cx="6413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Arial"/>
                <a:cs typeface="Arial"/>
              </a:rPr>
              <a:t>s</a:t>
            </a:r>
            <a:r>
              <a:rPr sz="3100" spc="-6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in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39" y="1442669"/>
            <a:ext cx="7726045" cy="274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Arial"/>
                <a:cs typeface="Arial"/>
              </a:rPr>
              <a:t>object-oriented methods,</a:t>
            </a:r>
            <a:r>
              <a:rPr sz="3100" spc="8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mainly</a:t>
            </a:r>
            <a:endParaRPr sz="3100">
              <a:latin typeface="Arial"/>
              <a:cs typeface="Arial"/>
            </a:endParaRPr>
          </a:p>
          <a:p>
            <a:pPr marL="1155700" marR="5080" indent="-228600">
              <a:lnSpc>
                <a:spcPct val="100000"/>
              </a:lnSpc>
              <a:spcBef>
                <a:spcPts val="555"/>
              </a:spcBef>
              <a:buSzPct val="150000"/>
              <a:buChar char="•"/>
              <a:tabLst>
                <a:tab pos="1156335" algn="l"/>
              </a:tabLst>
            </a:pPr>
            <a:r>
              <a:rPr sz="2200" spc="-10" dirty="0">
                <a:latin typeface="Arial"/>
                <a:cs typeface="Arial"/>
              </a:rPr>
              <a:t>OMT </a:t>
            </a:r>
            <a:r>
              <a:rPr sz="2200" spc="-5" dirty="0">
                <a:latin typeface="Arial"/>
                <a:cs typeface="Arial"/>
              </a:rPr>
              <a:t>(James Rumbaugh and collegues), </a:t>
            </a:r>
            <a:r>
              <a:rPr sz="2200" spc="-10" dirty="0">
                <a:latin typeface="Arial"/>
                <a:cs typeface="Arial"/>
              </a:rPr>
              <a:t>OOSE </a:t>
            </a:r>
            <a:r>
              <a:rPr sz="2200" spc="-5" dirty="0">
                <a:latin typeface="Arial"/>
                <a:cs typeface="Arial"/>
              </a:rPr>
              <a:t>(Ivar  Jacobson), Booch (Grady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Booch)</a:t>
            </a:r>
            <a:endParaRPr sz="2200">
              <a:latin typeface="Arial"/>
              <a:cs typeface="Arial"/>
            </a:endParaRPr>
          </a:p>
          <a:p>
            <a:pPr marL="355600" marR="186055" indent="-343535">
              <a:lnSpc>
                <a:spcPct val="100000"/>
              </a:lnSpc>
              <a:spcBef>
                <a:spcPts val="720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5600" algn="l"/>
                <a:tab pos="356235" algn="l"/>
                <a:tab pos="2280285" algn="l"/>
                <a:tab pos="4733290" algn="l"/>
              </a:tabLst>
            </a:pPr>
            <a:r>
              <a:rPr sz="3100" spc="-5" dirty="0">
                <a:latin typeface="Arial"/>
                <a:cs typeface="Arial"/>
              </a:rPr>
              <a:t>They also </a:t>
            </a:r>
            <a:r>
              <a:rPr sz="3100" spc="-10" dirty="0">
                <a:latin typeface="Arial"/>
                <a:cs typeface="Arial"/>
              </a:rPr>
              <a:t>developed </a:t>
            </a:r>
            <a:r>
              <a:rPr sz="3100" spc="-5" dirty="0">
                <a:latin typeface="Arial"/>
                <a:cs typeface="Arial"/>
              </a:rPr>
              <a:t>the Rational Unified  P	hich</a:t>
            </a:r>
            <a:r>
              <a:rPr sz="3100" spc="1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b	he Unified</a:t>
            </a:r>
            <a:r>
              <a:rPr sz="3100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P</a:t>
            </a:r>
            <a:endParaRPr sz="31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100" spc="-15" dirty="0">
                <a:latin typeface="Arial"/>
                <a:cs typeface="Arial"/>
              </a:rPr>
              <a:t>1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75" y="3270284"/>
            <a:ext cx="1707514" cy="91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3425"/>
              </a:lnSpc>
            </a:pPr>
            <a:r>
              <a:rPr sz="3100" spc="-5" dirty="0">
                <a:latin typeface="Arial"/>
                <a:cs typeface="Arial"/>
              </a:rPr>
              <a:t>rocess,</a:t>
            </a:r>
            <a:r>
              <a:rPr sz="3100" spc="-65" dirty="0">
                <a:latin typeface="Arial"/>
                <a:cs typeface="Arial"/>
              </a:rPr>
              <a:t> </a:t>
            </a:r>
            <a:r>
              <a:rPr sz="3100" spc="-5" dirty="0">
                <a:latin typeface="Arial"/>
                <a:cs typeface="Arial"/>
              </a:rPr>
              <a:t>w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3100" spc="-15" dirty="0">
                <a:latin typeface="Arial"/>
                <a:cs typeface="Arial"/>
              </a:rPr>
              <a:t>999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3287" y="3194050"/>
            <a:ext cx="1532001" cy="1911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5252973"/>
            <a:ext cx="272986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25 </a:t>
            </a:r>
            <a:r>
              <a:rPr sz="2000" spc="-5" dirty="0">
                <a:latin typeface="Times New Roman"/>
                <a:cs typeface="Times New Roman"/>
              </a:rPr>
              <a:t>year </a:t>
            </a:r>
            <a:r>
              <a:rPr sz="2000" dirty="0">
                <a:latin typeface="Times New Roman"/>
                <a:cs typeface="Times New Roman"/>
              </a:rPr>
              <a:t>at </a:t>
            </a:r>
            <a:r>
              <a:rPr sz="2000" spc="5" dirty="0">
                <a:latin typeface="Times New Roman"/>
                <a:cs typeface="Times New Roman"/>
              </a:rPr>
              <a:t>GE </a:t>
            </a:r>
            <a:r>
              <a:rPr sz="2000" spc="-5" dirty="0">
                <a:latin typeface="Times New Roman"/>
                <a:cs typeface="Times New Roman"/>
              </a:rPr>
              <a:t>Research,  </a:t>
            </a:r>
            <a:r>
              <a:rPr sz="2000" dirty="0">
                <a:latin typeface="Times New Roman"/>
                <a:cs typeface="Times New Roman"/>
              </a:rPr>
              <a:t>where he developed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OMT,  </a:t>
            </a:r>
            <a:r>
              <a:rPr sz="2000" dirty="0">
                <a:latin typeface="Times New Roman"/>
                <a:cs typeface="Times New Roman"/>
              </a:rPr>
              <a:t>joined (IBM) Rational in  1994, </a:t>
            </a:r>
            <a:r>
              <a:rPr sz="2000" spc="-5" dirty="0">
                <a:latin typeface="Times New Roman"/>
                <a:cs typeface="Times New Roman"/>
              </a:rPr>
              <a:t>CASE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OMTool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1326" y="3028950"/>
            <a:ext cx="1519301" cy="2010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30600" y="5192648"/>
            <a:ext cx="317627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613025" algn="l"/>
              </a:tabLst>
            </a:pP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Ericsson until </a:t>
            </a:r>
            <a:r>
              <a:rPr sz="2000" spc="5" dirty="0">
                <a:latin typeface="Times New Roman"/>
                <a:cs typeface="Times New Roman"/>
              </a:rPr>
              <a:t>1994,  </a:t>
            </a:r>
            <a:r>
              <a:rPr sz="2000" dirty="0">
                <a:latin typeface="Times New Roman"/>
                <a:cs typeface="Times New Roman"/>
              </a:rPr>
              <a:t>developed 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	the  CASE tool </a:t>
            </a:r>
            <a:r>
              <a:rPr sz="2000" spc="-15" dirty="0">
                <a:latin typeface="Times New Roman"/>
                <a:cs typeface="Times New Roman"/>
              </a:rPr>
              <a:t>Objectory, </a:t>
            </a:r>
            <a:r>
              <a:rPr sz="2000" dirty="0">
                <a:latin typeface="Times New Roman"/>
                <a:cs typeface="Times New Roman"/>
              </a:rPr>
              <a:t>at IBM  Rational </a:t>
            </a:r>
            <a:r>
              <a:rPr sz="2000" spc="-5" dirty="0">
                <a:latin typeface="Times New Roman"/>
                <a:cs typeface="Times New Roman"/>
              </a:rPr>
              <a:t>since </a:t>
            </a:r>
            <a:r>
              <a:rPr sz="2000" spc="5" dirty="0">
                <a:latin typeface="Times New Roman"/>
                <a:cs typeface="Times New Roman"/>
              </a:rPr>
              <a:t>1995,  </a:t>
            </a:r>
            <a:r>
              <a:rPr sz="2000" spc="-10" dirty="0">
                <a:latin typeface="Times New Roman"/>
                <a:cs typeface="Times New Roman"/>
                <a:hlinkClick r:id="rId4"/>
              </a:rPr>
              <a:t>http://www.ivarjacobson.com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9950" y="3224148"/>
            <a:ext cx="965200" cy="1308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76058" y="4595621"/>
            <a:ext cx="1917064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9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Developed the  Booch </a:t>
            </a:r>
            <a:r>
              <a:rPr sz="2000" spc="-5" dirty="0">
                <a:latin typeface="Times New Roman"/>
                <a:cs typeface="Times New Roman"/>
              </a:rPr>
              <a:t>method  </a:t>
            </a:r>
            <a:r>
              <a:rPr sz="2000" dirty="0">
                <a:latin typeface="Times New Roman"/>
                <a:cs typeface="Times New Roman"/>
              </a:rPr>
              <a:t>(“clouds”), </a:t>
            </a:r>
            <a:r>
              <a:rPr sz="2000" spc="-5" dirty="0">
                <a:latin typeface="Times New Roman"/>
                <a:cs typeface="Times New Roman"/>
              </a:rPr>
              <a:t>ACM  Fellow </a:t>
            </a:r>
            <a:r>
              <a:rPr sz="2000" spc="5" dirty="0">
                <a:latin typeface="Times New Roman"/>
                <a:cs typeface="Times New Roman"/>
              </a:rPr>
              <a:t>1995,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IBM </a:t>
            </a:r>
            <a:r>
              <a:rPr sz="2000" spc="-5" dirty="0">
                <a:latin typeface="Times New Roman"/>
                <a:cs typeface="Times New Roman"/>
              </a:rPr>
              <a:t>Fellow </a:t>
            </a:r>
            <a:r>
              <a:rPr sz="2000" dirty="0">
                <a:latin typeface="Times New Roman"/>
                <a:cs typeface="Times New Roman"/>
              </a:rPr>
              <a:t>2003  http: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/ww</a:t>
            </a:r>
            <a:r>
              <a:rPr sz="2000" spc="-125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.booc</a:t>
            </a:r>
            <a:r>
              <a:rPr sz="2000" spc="-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.  </a:t>
            </a:r>
            <a:r>
              <a:rPr sz="2000" spc="-5" dirty="0">
                <a:latin typeface="Times New Roman"/>
                <a:cs typeface="Times New Roman"/>
              </a:rPr>
              <a:t>com/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6750" y="3035300"/>
            <a:ext cx="1651000" cy="1587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47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61376"/>
            <a:ext cx="4617720" cy="9906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95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Nguồn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gốc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(4) Các đặc </a:t>
            </a:r>
            <a:r>
              <a:rPr sz="2700" dirty="0">
                <a:latin typeface="Arial"/>
                <a:cs typeface="Arial"/>
              </a:rPr>
              <a:t>tính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thừa: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3756" y="2615311"/>
            <a:ext cx="760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mềm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426209"/>
            <a:ext cx="761619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spc="5" dirty="0">
                <a:latin typeface="Arial"/>
                <a:cs typeface="Arial"/>
              </a:rPr>
              <a:t>Thông </a:t>
            </a:r>
            <a:r>
              <a:rPr sz="2600" dirty="0">
                <a:latin typeface="Arial"/>
                <a:cs typeface="Arial"/>
              </a:rPr>
              <a:t>thường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phát </a:t>
            </a:r>
            <a:r>
              <a:rPr sz="2600" spc="-5" dirty="0">
                <a:latin typeface="Arial"/>
                <a:cs typeface="Arial"/>
              </a:rPr>
              <a:t>triển </a:t>
            </a:r>
            <a:r>
              <a:rPr sz="2600" dirty="0">
                <a:latin typeface="Arial"/>
                <a:cs typeface="Arial"/>
              </a:rPr>
              <a:t>theo các thói  quen </a:t>
            </a:r>
            <a:r>
              <a:rPr sz="2600" spc="-5" dirty="0">
                <a:latin typeface="Arial"/>
                <a:cs typeface="Arial"/>
              </a:rPr>
              <a:t>nghề nghiệp </a:t>
            </a:r>
            <a:r>
              <a:rPr sz="2600" dirty="0">
                <a:latin typeface="Arial"/>
                <a:cs typeface="Arial"/>
              </a:rPr>
              <a:t>thêm vào các yêu cầu </a:t>
            </a:r>
            <a:r>
              <a:rPr sz="2600" spc="-5" dirty="0">
                <a:latin typeface="Arial"/>
                <a:cs typeface="Arial"/>
              </a:rPr>
              <a:t>phần  </a:t>
            </a:r>
            <a:r>
              <a:rPr sz="2600" dirty="0">
                <a:latin typeface="Arial"/>
                <a:cs typeface="Arial"/>
              </a:rPr>
              <a:t>mềm các chức </a:t>
            </a:r>
            <a:r>
              <a:rPr sz="2600" spc="-5" dirty="0">
                <a:latin typeface="Arial"/>
                <a:cs typeface="Arial"/>
              </a:rPr>
              <a:t>năng </a:t>
            </a:r>
            <a:r>
              <a:rPr sz="2600" dirty="0">
                <a:latin typeface="Arial"/>
                <a:cs typeface="Arial"/>
              </a:rPr>
              <a:t>không cần thiết cho</a:t>
            </a:r>
            <a:r>
              <a:rPr sz="2600" spc="4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phần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Tương </a:t>
            </a:r>
            <a:r>
              <a:rPr sz="2600" spc="-5" dirty="0">
                <a:latin typeface="Arial"/>
                <a:cs typeface="Arial"/>
              </a:rPr>
              <a:t>tự </a:t>
            </a:r>
            <a:r>
              <a:rPr sz="2600" dirty="0">
                <a:latin typeface="Arial"/>
                <a:cs typeface="Arial"/>
              </a:rPr>
              <a:t>như thế </a:t>
            </a:r>
            <a:r>
              <a:rPr sz="2600" spc="-5" dirty="0">
                <a:latin typeface="Arial"/>
                <a:cs typeface="Arial"/>
              </a:rPr>
              <a:t>người </a:t>
            </a:r>
            <a:r>
              <a:rPr sz="2600" dirty="0">
                <a:latin typeface="Arial"/>
                <a:cs typeface="Arial"/>
              </a:rPr>
              <a:t>sử dụng có thể </a:t>
            </a:r>
            <a:r>
              <a:rPr sz="2600" spc="-5" dirty="0">
                <a:latin typeface="Arial"/>
                <a:cs typeface="Arial"/>
              </a:rPr>
              <a:t>đưa ra  </a:t>
            </a:r>
            <a:r>
              <a:rPr sz="2600" dirty="0">
                <a:latin typeface="Arial"/>
                <a:cs typeface="Arial"/>
              </a:rPr>
              <a:t>một số yêu cầu phụ cho phần </a:t>
            </a:r>
            <a:r>
              <a:rPr sz="2600" spc="5" dirty="0">
                <a:latin typeface="Arial"/>
                <a:cs typeface="Arial"/>
              </a:rPr>
              <a:t>mềm. </a:t>
            </a:r>
            <a:r>
              <a:rPr sz="2600" dirty="0">
                <a:latin typeface="Arial"/>
                <a:cs typeface="Arial"/>
              </a:rPr>
              <a:t>Các yêu cầu  này có </a:t>
            </a:r>
            <a:r>
              <a:rPr sz="2600" spc="-5" dirty="0">
                <a:latin typeface="Arial"/>
                <a:cs typeface="Arial"/>
              </a:rPr>
              <a:t>thể </a:t>
            </a:r>
            <a:r>
              <a:rPr sz="2600" dirty="0">
                <a:latin typeface="Arial"/>
                <a:cs typeface="Arial"/>
              </a:rPr>
              <a:t>đòi hỏi các tốn kém </a:t>
            </a:r>
            <a:r>
              <a:rPr sz="2600" spc="-5" dirty="0">
                <a:latin typeface="Arial"/>
                <a:cs typeface="Arial"/>
              </a:rPr>
              <a:t>về mặt </a:t>
            </a:r>
            <a:r>
              <a:rPr sz="2600" dirty="0">
                <a:latin typeface="Arial"/>
                <a:cs typeface="Arial"/>
              </a:rPr>
              <a:t>xây </a:t>
            </a:r>
            <a:r>
              <a:rPr sz="2600" spc="-5" dirty="0">
                <a:latin typeface="Arial"/>
                <a:cs typeface="Arial"/>
              </a:rPr>
              <a:t>dựng  </a:t>
            </a:r>
            <a:r>
              <a:rPr sz="2600" dirty="0">
                <a:latin typeface="Arial"/>
                <a:cs typeface="Arial"/>
              </a:rPr>
              <a:t>mà trên thực </a:t>
            </a:r>
            <a:r>
              <a:rPr sz="2600" spc="-5" dirty="0">
                <a:latin typeface="Arial"/>
                <a:cs typeface="Arial"/>
              </a:rPr>
              <a:t>tế </a:t>
            </a:r>
            <a:r>
              <a:rPr sz="2600" dirty="0">
                <a:latin typeface="Arial"/>
                <a:cs typeface="Arial"/>
              </a:rPr>
              <a:t>hoàn toàn không cần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thiết.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4596765"/>
            <a:ext cx="761555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Cần đánh giá các đặc </a:t>
            </a:r>
            <a:r>
              <a:rPr sz="2600" spc="-5" dirty="0">
                <a:latin typeface="Arial"/>
                <a:cs typeface="Arial"/>
              </a:rPr>
              <a:t>tính </a:t>
            </a:r>
            <a:r>
              <a:rPr sz="2600" dirty="0">
                <a:latin typeface="Arial"/>
                <a:cs typeface="Arial"/>
              </a:rPr>
              <a:t>và tính cần thiết của  nó đối với các phần mềm. </a:t>
            </a:r>
            <a:r>
              <a:rPr sz="2600" spc="-5" dirty="0">
                <a:latin typeface="Arial"/>
                <a:cs typeface="Arial"/>
              </a:rPr>
              <a:t>Những </a:t>
            </a:r>
            <a:r>
              <a:rPr sz="2600" dirty="0">
                <a:latin typeface="Arial"/>
                <a:cs typeface="Arial"/>
              </a:rPr>
              <a:t>đặc </a:t>
            </a:r>
            <a:r>
              <a:rPr sz="2600" spc="-5" dirty="0">
                <a:latin typeface="Arial"/>
                <a:cs typeface="Arial"/>
              </a:rPr>
              <a:t>tính </a:t>
            </a:r>
            <a:r>
              <a:rPr sz="2600" dirty="0">
                <a:latin typeface="Arial"/>
                <a:cs typeface="Arial"/>
              </a:rPr>
              <a:t>phụ </a:t>
            </a:r>
            <a:r>
              <a:rPr sz="2600" spc="-10" dirty="0">
                <a:latin typeface="Arial"/>
                <a:cs typeface="Arial"/>
              </a:rPr>
              <a:t>có  </a:t>
            </a:r>
            <a:r>
              <a:rPr sz="2600" dirty="0">
                <a:latin typeface="Arial"/>
                <a:cs typeface="Arial"/>
              </a:rPr>
              <a:t>thể xem xét kỹ </a:t>
            </a:r>
            <a:r>
              <a:rPr sz="2600" spc="-5" dirty="0">
                <a:latin typeface="Arial"/>
                <a:cs typeface="Arial"/>
              </a:rPr>
              <a:t>hơn </a:t>
            </a:r>
            <a:r>
              <a:rPr sz="2600" dirty="0">
                <a:latin typeface="Arial"/>
                <a:cs typeface="Arial"/>
              </a:rPr>
              <a:t>xem khả </a:t>
            </a:r>
            <a:r>
              <a:rPr sz="2600" spc="-5" dirty="0">
                <a:latin typeface="Arial"/>
                <a:cs typeface="Arial"/>
              </a:rPr>
              <a:t>năng </a:t>
            </a:r>
            <a:r>
              <a:rPr sz="2600" dirty="0">
                <a:latin typeface="Arial"/>
                <a:cs typeface="Arial"/>
              </a:rPr>
              <a:t>đáp </a:t>
            </a:r>
            <a:r>
              <a:rPr sz="2600" spc="-5" dirty="0">
                <a:latin typeface="Arial"/>
                <a:cs typeface="Arial"/>
              </a:rPr>
              <a:t>ứng </a:t>
            </a:r>
            <a:r>
              <a:rPr sz="2600" dirty="0">
                <a:latin typeface="Arial"/>
                <a:cs typeface="Arial"/>
              </a:rPr>
              <a:t>nó </a:t>
            </a:r>
            <a:r>
              <a:rPr sz="2600" spc="-10" dirty="0">
                <a:latin typeface="Arial"/>
                <a:cs typeface="Arial"/>
              </a:rPr>
              <a:t>về  </a:t>
            </a:r>
            <a:r>
              <a:rPr sz="2600" dirty="0">
                <a:latin typeface="Arial"/>
                <a:cs typeface="Arial"/>
              </a:rPr>
              <a:t>mặt kỹ thuật có đáng giá hay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không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" y="211110"/>
            <a:ext cx="8007984" cy="575246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530225">
              <a:lnSpc>
                <a:spcPct val="100000"/>
              </a:lnSpc>
              <a:spcBef>
                <a:spcPts val="1960"/>
              </a:spcBef>
            </a:pPr>
            <a:r>
              <a:rPr sz="2800" spc="-10" dirty="0">
                <a:solidFill>
                  <a:srgbClr val="040808"/>
                </a:solidFill>
                <a:latin typeface="Times New Roman"/>
                <a:cs typeface="Times New Roman"/>
              </a:rPr>
              <a:t>UML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Nonproprietary standard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modeling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Current Version: UML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2.2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Information at the OMG portal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  <a:hlinkClick r:id="rId2"/>
              </a:rPr>
              <a:t>http://www.uml.org/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Commercial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756285" marR="74930" lvl="1" indent="-287020">
              <a:lnSpc>
                <a:spcPct val="107900"/>
              </a:lnSpc>
              <a:spcBef>
                <a:spcPts val="950"/>
              </a:spcBef>
              <a:buClr>
                <a:srgbClr val="96CDCC"/>
              </a:buClr>
              <a:buSzPct val="214285"/>
              <a:buFont typeface="Arial"/>
              <a:buChar char="•"/>
              <a:tabLst>
                <a:tab pos="826135" algn="l"/>
                <a:tab pos="827405" algn="l"/>
              </a:tabLst>
            </a:pPr>
            <a:r>
              <a:rPr dirty="0"/>
              <a:t>	</a:t>
            </a:r>
            <a:r>
              <a:rPr sz="1400" dirty="0">
                <a:latin typeface="Arial"/>
                <a:cs typeface="Arial"/>
              </a:rPr>
              <a:t>Rational </a:t>
            </a:r>
            <a:r>
              <a:rPr sz="1400" spc="-5" dirty="0">
                <a:latin typeface="Arial"/>
                <a:cs typeface="Arial"/>
              </a:rPr>
              <a:t>(IBM),Together </a:t>
            </a:r>
            <a:r>
              <a:rPr sz="1400" dirty="0">
                <a:latin typeface="Arial"/>
                <a:cs typeface="Arial"/>
              </a:rPr>
              <a:t>(Borland), Visual Architect (Visual Paradigm), Enterprise</a:t>
            </a:r>
            <a:r>
              <a:rPr sz="1400" spc="-25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Architect  (Sparx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Systems)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Open Source tools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  <a:hlinkClick r:id="rId3"/>
              </a:rPr>
              <a:t>http://www.sourceforge.net/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Arial"/>
                <a:cs typeface="Arial"/>
              </a:rPr>
              <a:t>ArgoUML, StarUML, Umbrello </a:t>
            </a:r>
            <a:r>
              <a:rPr sz="1400" dirty="0">
                <a:latin typeface="Arial"/>
                <a:cs typeface="Arial"/>
              </a:rPr>
              <a:t>(for KDE)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PoseidonUML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research </a:t>
            </a:r>
            <a:r>
              <a:rPr sz="2400" dirty="0">
                <a:latin typeface="Arial"/>
                <a:cs typeface="Arial"/>
              </a:rPr>
              <a:t>tools: </a:t>
            </a:r>
            <a:r>
              <a:rPr sz="2400" spc="-5" dirty="0">
                <a:latin typeface="Arial"/>
                <a:cs typeface="Arial"/>
              </a:rPr>
              <a:t>Unicase,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Sysiphus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Based on a unified project model for modeling, collaboration</a:t>
            </a:r>
            <a:r>
              <a:rPr sz="2000" spc="-1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 project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organization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u="sng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4"/>
              </a:rPr>
              <a:t>http://unicase.org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u="sng" spc="-5" dirty="0">
                <a:solidFill>
                  <a:srgbClr val="99CC00"/>
                </a:solidFill>
                <a:uFill>
                  <a:solidFill>
                    <a:srgbClr val="99CC00"/>
                  </a:solidFill>
                </a:uFill>
                <a:latin typeface="Arial"/>
                <a:cs typeface="Arial"/>
                <a:hlinkClick r:id="rId5"/>
              </a:rPr>
              <a:t>http://sysiphus.in.tum.de/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56450" y="4521136"/>
            <a:ext cx="1833626" cy="18336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4825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375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UML: </a:t>
            </a:r>
            <a:r>
              <a:rPr dirty="0"/>
              <a:t>First</a:t>
            </a:r>
            <a:r>
              <a:rPr spc="-75" dirty="0"/>
              <a:t> </a:t>
            </a:r>
            <a:r>
              <a:rPr spc="-5"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8879"/>
            <a:ext cx="7508875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You can </a:t>
            </a:r>
            <a:r>
              <a:rPr sz="2800" dirty="0">
                <a:latin typeface="Arial"/>
                <a:cs typeface="Arial"/>
              </a:rPr>
              <a:t>solve </a:t>
            </a:r>
            <a:r>
              <a:rPr sz="2800" spc="-5" dirty="0">
                <a:latin typeface="Arial"/>
                <a:cs typeface="Arial"/>
              </a:rPr>
              <a:t>80% of the modeling problems  by using 20 %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UML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We teach you those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20%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80-20 </a:t>
            </a:r>
            <a:r>
              <a:rPr sz="2800" dirty="0">
                <a:latin typeface="Arial"/>
                <a:cs typeface="Arial"/>
              </a:rPr>
              <a:t>rule: </a:t>
            </a:r>
            <a:r>
              <a:rPr sz="2800" spc="-5" dirty="0">
                <a:latin typeface="Arial"/>
                <a:cs typeface="Arial"/>
              </a:rPr>
              <a:t>Pareto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principle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1454" y="1846018"/>
            <a:ext cx="3190584" cy="2871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2150" y="3732212"/>
            <a:ext cx="1355725" cy="2168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31795" y="4841875"/>
            <a:ext cx="41890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598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Vilfredo </a:t>
            </a:r>
            <a:r>
              <a:rPr sz="2000" spc="-5" dirty="0">
                <a:latin typeface="Times New Roman"/>
                <a:cs typeface="Times New Roman"/>
              </a:rPr>
              <a:t>Pareto, </a:t>
            </a:r>
            <a:r>
              <a:rPr sz="2000" dirty="0">
                <a:latin typeface="Times New Roman"/>
                <a:cs typeface="Times New Roman"/>
              </a:rPr>
              <a:t>1848-1923  Introduced the concept of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Pareto  </a:t>
            </a:r>
            <a:r>
              <a:rPr sz="2000" spc="-20" dirty="0">
                <a:latin typeface="Times New Roman"/>
                <a:cs typeface="Times New Roman"/>
              </a:rPr>
              <a:t>Efficiency,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Founder of the </a:t>
            </a:r>
            <a:r>
              <a:rPr sz="2000" spc="-5" dirty="0">
                <a:latin typeface="Times New Roman"/>
                <a:cs typeface="Times New Roman"/>
              </a:rPr>
              <a:t>field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microeconomics.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9972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277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UML </a:t>
            </a:r>
            <a:r>
              <a:rPr dirty="0"/>
              <a:t>First</a:t>
            </a:r>
            <a:r>
              <a:rPr spc="-70" dirty="0"/>
              <a:t> </a:t>
            </a:r>
            <a:r>
              <a:rPr spc="-5" dirty="0"/>
              <a:t>Pass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41" y="1130553"/>
            <a:ext cx="7745730" cy="489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Use case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diagrams</a:t>
            </a:r>
            <a:endParaRPr sz="2400">
              <a:latin typeface="Arial"/>
              <a:cs typeface="Arial"/>
            </a:endParaRPr>
          </a:p>
          <a:p>
            <a:pPr marL="756285" marR="5905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 the functional behavior of the system as seen by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user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Class</a:t>
            </a:r>
            <a:r>
              <a:rPr sz="2400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diagrams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 the static structure of the system: Objects,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attributes,  associations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Sequence</a:t>
            </a:r>
            <a:r>
              <a:rPr sz="2400" spc="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diagrams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 the dynamic behavior between objects of the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Statechart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 diagrams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 the dynamic behavior of an individual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Activity diagrams</a:t>
            </a:r>
            <a:endParaRPr sz="2400">
              <a:latin typeface="Arial"/>
              <a:cs typeface="Arial"/>
            </a:endParaRPr>
          </a:p>
          <a:p>
            <a:pPr marL="756285" marR="255270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Describe the dynamic behavior of a system, in particular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workflow.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744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702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UML Use Case</a:t>
            </a:r>
            <a:r>
              <a:rPr spc="-40" dirty="0"/>
              <a:t> </a:t>
            </a:r>
            <a:r>
              <a:rPr spc="-10" dirty="0"/>
              <a:t>Diagrams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3287" y="1744726"/>
            <a:ext cx="725805" cy="1262380"/>
            <a:chOff x="903287" y="1744726"/>
            <a:chExt cx="725805" cy="1262380"/>
          </a:xfrm>
        </p:grpSpPr>
        <p:sp>
          <p:nvSpPr>
            <p:cNvPr id="4" name="object 4"/>
            <p:cNvSpPr/>
            <p:nvPr/>
          </p:nvSpPr>
          <p:spPr>
            <a:xfrm>
              <a:off x="912812" y="2009394"/>
              <a:ext cx="706755" cy="988060"/>
            </a:xfrm>
            <a:custGeom>
              <a:avLst/>
              <a:gdLst/>
              <a:ahLst/>
              <a:cxnLst/>
              <a:rect l="l" t="t" r="r" b="b"/>
              <a:pathLst>
                <a:path w="706755" h="988060">
                  <a:moveTo>
                    <a:pt x="337858" y="0"/>
                  </a:moveTo>
                  <a:lnTo>
                    <a:pt x="337858" y="621538"/>
                  </a:lnTo>
                  <a:lnTo>
                    <a:pt x="0" y="987805"/>
                  </a:lnTo>
                </a:path>
                <a:path w="706755" h="988060">
                  <a:moveTo>
                    <a:pt x="337858" y="621538"/>
                  </a:moveTo>
                  <a:lnTo>
                    <a:pt x="706437" y="987805"/>
                  </a:lnTo>
                </a:path>
                <a:path w="706755" h="988060">
                  <a:moveTo>
                    <a:pt x="0" y="281177"/>
                  </a:moveTo>
                  <a:lnTo>
                    <a:pt x="706437" y="2835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2929" y="1754251"/>
              <a:ext cx="366395" cy="368935"/>
            </a:xfrm>
            <a:custGeom>
              <a:avLst/>
              <a:gdLst/>
              <a:ahLst/>
              <a:cxnLst/>
              <a:rect l="l" t="t" r="r" b="b"/>
              <a:pathLst>
                <a:path w="366394" h="368935">
                  <a:moveTo>
                    <a:pt x="183108" y="0"/>
                  </a:moveTo>
                  <a:lnTo>
                    <a:pt x="134430" y="6576"/>
                  </a:lnTo>
                  <a:lnTo>
                    <a:pt x="90689" y="25141"/>
                  </a:lnTo>
                  <a:lnTo>
                    <a:pt x="53630" y="53943"/>
                  </a:lnTo>
                  <a:lnTo>
                    <a:pt x="24999" y="91233"/>
                  </a:lnTo>
                  <a:lnTo>
                    <a:pt x="6540" y="135260"/>
                  </a:lnTo>
                  <a:lnTo>
                    <a:pt x="0" y="184276"/>
                  </a:lnTo>
                  <a:lnTo>
                    <a:pt x="6540" y="233249"/>
                  </a:lnTo>
                  <a:lnTo>
                    <a:pt x="24999" y="277264"/>
                  </a:lnTo>
                  <a:lnTo>
                    <a:pt x="53630" y="314563"/>
                  </a:lnTo>
                  <a:lnTo>
                    <a:pt x="90689" y="343384"/>
                  </a:lnTo>
                  <a:lnTo>
                    <a:pt x="134430" y="361968"/>
                  </a:lnTo>
                  <a:lnTo>
                    <a:pt x="183108" y="368553"/>
                  </a:lnTo>
                  <a:lnTo>
                    <a:pt x="231786" y="361968"/>
                  </a:lnTo>
                  <a:lnTo>
                    <a:pt x="275535" y="343384"/>
                  </a:lnTo>
                  <a:lnTo>
                    <a:pt x="312607" y="314563"/>
                  </a:lnTo>
                  <a:lnTo>
                    <a:pt x="341252" y="277264"/>
                  </a:lnTo>
                  <a:lnTo>
                    <a:pt x="359722" y="233249"/>
                  </a:lnTo>
                  <a:lnTo>
                    <a:pt x="366268" y="184276"/>
                  </a:lnTo>
                  <a:lnTo>
                    <a:pt x="359722" y="135260"/>
                  </a:lnTo>
                  <a:lnTo>
                    <a:pt x="341252" y="91233"/>
                  </a:lnTo>
                  <a:lnTo>
                    <a:pt x="312607" y="53943"/>
                  </a:lnTo>
                  <a:lnTo>
                    <a:pt x="275535" y="25141"/>
                  </a:lnTo>
                  <a:lnTo>
                    <a:pt x="231786" y="6576"/>
                  </a:lnTo>
                  <a:lnTo>
                    <a:pt x="183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929" y="1754251"/>
              <a:ext cx="366395" cy="368935"/>
            </a:xfrm>
            <a:custGeom>
              <a:avLst/>
              <a:gdLst/>
              <a:ahLst/>
              <a:cxnLst/>
              <a:rect l="l" t="t" r="r" b="b"/>
              <a:pathLst>
                <a:path w="366394" h="368935">
                  <a:moveTo>
                    <a:pt x="0" y="184276"/>
                  </a:moveTo>
                  <a:lnTo>
                    <a:pt x="6540" y="135260"/>
                  </a:lnTo>
                  <a:lnTo>
                    <a:pt x="24999" y="91233"/>
                  </a:lnTo>
                  <a:lnTo>
                    <a:pt x="53630" y="53943"/>
                  </a:lnTo>
                  <a:lnTo>
                    <a:pt x="90689" y="25141"/>
                  </a:lnTo>
                  <a:lnTo>
                    <a:pt x="134430" y="6576"/>
                  </a:lnTo>
                  <a:lnTo>
                    <a:pt x="183108" y="0"/>
                  </a:lnTo>
                  <a:lnTo>
                    <a:pt x="231786" y="6576"/>
                  </a:lnTo>
                  <a:lnTo>
                    <a:pt x="275535" y="25141"/>
                  </a:lnTo>
                  <a:lnTo>
                    <a:pt x="312607" y="53943"/>
                  </a:lnTo>
                  <a:lnTo>
                    <a:pt x="341252" y="91233"/>
                  </a:lnTo>
                  <a:lnTo>
                    <a:pt x="359722" y="135260"/>
                  </a:lnTo>
                  <a:lnTo>
                    <a:pt x="366268" y="184276"/>
                  </a:lnTo>
                  <a:lnTo>
                    <a:pt x="359722" y="233249"/>
                  </a:lnTo>
                  <a:lnTo>
                    <a:pt x="341252" y="277264"/>
                  </a:lnTo>
                  <a:lnTo>
                    <a:pt x="312607" y="314563"/>
                  </a:lnTo>
                  <a:lnTo>
                    <a:pt x="275535" y="343384"/>
                  </a:lnTo>
                  <a:lnTo>
                    <a:pt x="231786" y="361968"/>
                  </a:lnTo>
                  <a:lnTo>
                    <a:pt x="183108" y="368553"/>
                  </a:lnTo>
                  <a:lnTo>
                    <a:pt x="134430" y="361968"/>
                  </a:lnTo>
                  <a:lnTo>
                    <a:pt x="90689" y="343384"/>
                  </a:lnTo>
                  <a:lnTo>
                    <a:pt x="53630" y="314563"/>
                  </a:lnTo>
                  <a:lnTo>
                    <a:pt x="24999" y="277264"/>
                  </a:lnTo>
                  <a:lnTo>
                    <a:pt x="6540" y="233249"/>
                  </a:lnTo>
                  <a:lnTo>
                    <a:pt x="0" y="18427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1276" y="3047491"/>
            <a:ext cx="148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ssen</a:t>
            </a:r>
            <a:r>
              <a:rPr sz="2400" spc="-15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9400" y="4129023"/>
            <a:ext cx="1779270" cy="760095"/>
          </a:xfrm>
          <a:custGeom>
            <a:avLst/>
            <a:gdLst/>
            <a:ahLst/>
            <a:cxnLst/>
            <a:rect l="l" t="t" r="r" b="b"/>
            <a:pathLst>
              <a:path w="1779270" h="760095">
                <a:moveTo>
                  <a:pt x="0" y="380111"/>
                </a:moveTo>
                <a:lnTo>
                  <a:pt x="9642" y="323940"/>
                </a:lnTo>
                <a:lnTo>
                  <a:pt x="37651" y="270329"/>
                </a:lnTo>
                <a:lnTo>
                  <a:pt x="82654" y="219865"/>
                </a:lnTo>
                <a:lnTo>
                  <a:pt x="143273" y="173135"/>
                </a:lnTo>
                <a:lnTo>
                  <a:pt x="179010" y="151355"/>
                </a:lnTo>
                <a:lnTo>
                  <a:pt x="218135" y="130729"/>
                </a:lnTo>
                <a:lnTo>
                  <a:pt x="260476" y="111331"/>
                </a:lnTo>
                <a:lnTo>
                  <a:pt x="305863" y="93234"/>
                </a:lnTo>
                <a:lnTo>
                  <a:pt x="354123" y="76511"/>
                </a:lnTo>
                <a:lnTo>
                  <a:pt x="405084" y="61237"/>
                </a:lnTo>
                <a:lnTo>
                  <a:pt x="458574" y="47485"/>
                </a:lnTo>
                <a:lnTo>
                  <a:pt x="514421" y="35328"/>
                </a:lnTo>
                <a:lnTo>
                  <a:pt x="572453" y="24839"/>
                </a:lnTo>
                <a:lnTo>
                  <a:pt x="632499" y="16093"/>
                </a:lnTo>
                <a:lnTo>
                  <a:pt x="694387" y="9162"/>
                </a:lnTo>
                <a:lnTo>
                  <a:pt x="757944" y="4121"/>
                </a:lnTo>
                <a:lnTo>
                  <a:pt x="822999" y="1042"/>
                </a:lnTo>
                <a:lnTo>
                  <a:pt x="889381" y="0"/>
                </a:lnTo>
                <a:lnTo>
                  <a:pt x="955746" y="1042"/>
                </a:lnTo>
                <a:lnTo>
                  <a:pt x="1020788" y="4121"/>
                </a:lnTo>
                <a:lnTo>
                  <a:pt x="1084335" y="9162"/>
                </a:lnTo>
                <a:lnTo>
                  <a:pt x="1146215" y="16093"/>
                </a:lnTo>
                <a:lnTo>
                  <a:pt x="1206256" y="24839"/>
                </a:lnTo>
                <a:lnTo>
                  <a:pt x="1264285" y="35328"/>
                </a:lnTo>
                <a:lnTo>
                  <a:pt x="1320131" y="47485"/>
                </a:lnTo>
                <a:lnTo>
                  <a:pt x="1373621" y="61237"/>
                </a:lnTo>
                <a:lnTo>
                  <a:pt x="1424584" y="76511"/>
                </a:lnTo>
                <a:lnTo>
                  <a:pt x="1472846" y="93234"/>
                </a:lnTo>
                <a:lnTo>
                  <a:pt x="1518237" y="111331"/>
                </a:lnTo>
                <a:lnTo>
                  <a:pt x="1560583" y="130729"/>
                </a:lnTo>
                <a:lnTo>
                  <a:pt x="1599714" y="151355"/>
                </a:lnTo>
                <a:lnTo>
                  <a:pt x="1635456" y="173135"/>
                </a:lnTo>
                <a:lnTo>
                  <a:pt x="1667638" y="195996"/>
                </a:lnTo>
                <a:lnTo>
                  <a:pt x="1720631" y="244667"/>
                </a:lnTo>
                <a:lnTo>
                  <a:pt x="1757318" y="296778"/>
                </a:lnTo>
                <a:lnTo>
                  <a:pt x="1776322" y="351742"/>
                </a:lnTo>
                <a:lnTo>
                  <a:pt x="1778762" y="380111"/>
                </a:lnTo>
                <a:lnTo>
                  <a:pt x="1776322" y="408462"/>
                </a:lnTo>
                <a:lnTo>
                  <a:pt x="1757318" y="463398"/>
                </a:lnTo>
                <a:lnTo>
                  <a:pt x="1720631" y="515486"/>
                </a:lnTo>
                <a:lnTo>
                  <a:pt x="1667638" y="564138"/>
                </a:lnTo>
                <a:lnTo>
                  <a:pt x="1635456" y="586991"/>
                </a:lnTo>
                <a:lnTo>
                  <a:pt x="1599714" y="608765"/>
                </a:lnTo>
                <a:lnTo>
                  <a:pt x="1560583" y="629385"/>
                </a:lnTo>
                <a:lnTo>
                  <a:pt x="1518237" y="648779"/>
                </a:lnTo>
                <a:lnTo>
                  <a:pt x="1472846" y="666872"/>
                </a:lnTo>
                <a:lnTo>
                  <a:pt x="1424584" y="683591"/>
                </a:lnTo>
                <a:lnTo>
                  <a:pt x="1373621" y="698863"/>
                </a:lnTo>
                <a:lnTo>
                  <a:pt x="1320131" y="712613"/>
                </a:lnTo>
                <a:lnTo>
                  <a:pt x="1264285" y="724769"/>
                </a:lnTo>
                <a:lnTo>
                  <a:pt x="1206256" y="735256"/>
                </a:lnTo>
                <a:lnTo>
                  <a:pt x="1146215" y="744002"/>
                </a:lnTo>
                <a:lnTo>
                  <a:pt x="1084335" y="750932"/>
                </a:lnTo>
                <a:lnTo>
                  <a:pt x="1020788" y="755973"/>
                </a:lnTo>
                <a:lnTo>
                  <a:pt x="955746" y="759052"/>
                </a:lnTo>
                <a:lnTo>
                  <a:pt x="889381" y="760094"/>
                </a:lnTo>
                <a:lnTo>
                  <a:pt x="822999" y="759052"/>
                </a:lnTo>
                <a:lnTo>
                  <a:pt x="757944" y="755973"/>
                </a:lnTo>
                <a:lnTo>
                  <a:pt x="694387" y="750932"/>
                </a:lnTo>
                <a:lnTo>
                  <a:pt x="632499" y="744002"/>
                </a:lnTo>
                <a:lnTo>
                  <a:pt x="572453" y="735256"/>
                </a:lnTo>
                <a:lnTo>
                  <a:pt x="514421" y="724769"/>
                </a:lnTo>
                <a:lnTo>
                  <a:pt x="458574" y="712613"/>
                </a:lnTo>
                <a:lnTo>
                  <a:pt x="405084" y="698863"/>
                </a:lnTo>
                <a:lnTo>
                  <a:pt x="354123" y="683591"/>
                </a:lnTo>
                <a:lnTo>
                  <a:pt x="305863" y="666872"/>
                </a:lnTo>
                <a:lnTo>
                  <a:pt x="260476" y="648779"/>
                </a:lnTo>
                <a:lnTo>
                  <a:pt x="218135" y="629385"/>
                </a:lnTo>
                <a:lnTo>
                  <a:pt x="179010" y="608765"/>
                </a:lnTo>
                <a:lnTo>
                  <a:pt x="143273" y="586991"/>
                </a:lnTo>
                <a:lnTo>
                  <a:pt x="111097" y="564138"/>
                </a:lnTo>
                <a:lnTo>
                  <a:pt x="58114" y="515486"/>
                </a:lnTo>
                <a:lnTo>
                  <a:pt x="21437" y="463398"/>
                </a:lnTo>
                <a:lnTo>
                  <a:pt x="2439" y="408462"/>
                </a:lnTo>
                <a:lnTo>
                  <a:pt x="0" y="38011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6980" y="4912309"/>
            <a:ext cx="2113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PurchaseTicket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3150" y="3495675"/>
            <a:ext cx="582930" cy="509905"/>
          </a:xfrm>
          <a:custGeom>
            <a:avLst/>
            <a:gdLst/>
            <a:ahLst/>
            <a:cxnLst/>
            <a:rect l="l" t="t" r="r" b="b"/>
            <a:pathLst>
              <a:path w="582930" h="509904">
                <a:moveTo>
                  <a:pt x="0" y="0"/>
                </a:moveTo>
                <a:lnTo>
                  <a:pt x="582676" y="5095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13482" y="1000505"/>
            <a:ext cx="560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Used </a:t>
            </a:r>
            <a:r>
              <a:rPr sz="2400" dirty="0">
                <a:latin typeface="Verdana"/>
                <a:cs typeface="Verdana"/>
              </a:rPr>
              <a:t>during </a:t>
            </a:r>
            <a:r>
              <a:rPr sz="2400" spc="-5" dirty="0">
                <a:latin typeface="Verdana"/>
                <a:cs typeface="Verdana"/>
              </a:rPr>
              <a:t>requirements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elicitation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9738" y="4406265"/>
            <a:ext cx="40684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Verdana"/>
                <a:cs typeface="Verdana"/>
              </a:rPr>
              <a:t>Use case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model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  <a:tabLst>
                <a:tab pos="3047365" algn="l"/>
              </a:tabLst>
            </a:pPr>
            <a:r>
              <a:rPr sz="2000" spc="-5" dirty="0">
                <a:latin typeface="Verdana"/>
                <a:cs typeface="Verdana"/>
              </a:rPr>
              <a:t>The set </a:t>
            </a:r>
            <a:r>
              <a:rPr sz="2000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all </a:t>
            </a:r>
            <a:r>
              <a:rPr sz="2000" dirty="0">
                <a:latin typeface="Verdana"/>
                <a:cs typeface="Verdana"/>
              </a:rPr>
              <a:t>use cases </a:t>
            </a:r>
            <a:r>
              <a:rPr sz="2000" spc="-5" dirty="0">
                <a:latin typeface="Verdana"/>
                <a:cs typeface="Verdana"/>
              </a:rPr>
              <a:t>that  completely describe the  </a:t>
            </a:r>
            <a:r>
              <a:rPr sz="2000" dirty="0">
                <a:latin typeface="Verdana"/>
                <a:cs typeface="Verdana"/>
              </a:rPr>
              <a:t>functi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na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it</a:t>
            </a:r>
            <a:r>
              <a:rPr sz="2000" dirty="0">
                <a:latin typeface="Verdana"/>
                <a:cs typeface="Verdana"/>
              </a:rPr>
              <a:t>y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e	syst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3482" y="1366265"/>
            <a:ext cx="6038850" cy="261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92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and analysis </a:t>
            </a:r>
            <a:r>
              <a:rPr sz="2400" spc="-5" dirty="0">
                <a:latin typeface="Verdana"/>
                <a:cs typeface="Verdana"/>
              </a:rPr>
              <a:t>to represent </a:t>
            </a:r>
            <a:r>
              <a:rPr sz="2400" dirty="0">
                <a:latin typeface="Verdana"/>
                <a:cs typeface="Verdana"/>
              </a:rPr>
              <a:t>external  </a:t>
            </a:r>
            <a:r>
              <a:rPr sz="2400" spc="-5" dirty="0">
                <a:latin typeface="Verdana"/>
                <a:cs typeface="Verdana"/>
              </a:rPr>
              <a:t>behavior (“visible from the </a:t>
            </a:r>
            <a:r>
              <a:rPr sz="2400" dirty="0">
                <a:latin typeface="Verdana"/>
                <a:cs typeface="Verdana"/>
              </a:rPr>
              <a:t>outside of 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dirty="0">
                <a:latin typeface="Verdana"/>
                <a:cs typeface="Verdana"/>
              </a:rPr>
              <a:t>system”)</a:t>
            </a:r>
            <a:endParaRPr sz="2400">
              <a:latin typeface="Verdana"/>
              <a:cs typeface="Verdana"/>
            </a:endParaRPr>
          </a:p>
          <a:p>
            <a:pPr marL="1774189" marR="485775" indent="-342900">
              <a:lnSpc>
                <a:spcPct val="100000"/>
              </a:lnSpc>
              <a:spcBef>
                <a:spcPts val="670"/>
              </a:spcBef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b="1" i="1" dirty="0">
                <a:latin typeface="Arial"/>
                <a:cs typeface="Arial"/>
              </a:rPr>
              <a:t>Actor </a:t>
            </a:r>
            <a:r>
              <a:rPr sz="2000" dirty="0">
                <a:latin typeface="Arial"/>
                <a:cs typeface="Arial"/>
              </a:rPr>
              <a:t>represents a role, that is,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type </a:t>
            </a:r>
            <a:r>
              <a:rPr sz="2000" dirty="0">
                <a:latin typeface="Arial"/>
                <a:cs typeface="Arial"/>
              </a:rPr>
              <a:t>of user of 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1358900">
              <a:lnSpc>
                <a:spcPct val="100000"/>
              </a:lnSpc>
              <a:spcBef>
                <a:spcPts val="1465"/>
              </a:spcBef>
            </a:pPr>
            <a:r>
              <a:rPr sz="2000" dirty="0">
                <a:latin typeface="Verdana"/>
                <a:cs typeface="Verdana"/>
              </a:rPr>
              <a:t>A </a:t>
            </a:r>
            <a:r>
              <a:rPr sz="2000" i="1" dirty="0">
                <a:latin typeface="Verdana"/>
                <a:cs typeface="Verdana"/>
              </a:rPr>
              <a:t>use case </a:t>
            </a:r>
            <a:r>
              <a:rPr sz="2000" spc="-5" dirty="0">
                <a:latin typeface="Verdana"/>
                <a:cs typeface="Verdana"/>
              </a:rPr>
              <a:t>represents </a:t>
            </a:r>
            <a:r>
              <a:rPr sz="2000" dirty="0">
                <a:latin typeface="Verdana"/>
                <a:cs typeface="Verdana"/>
              </a:rPr>
              <a:t>a class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1358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Verdana"/>
                <a:cs typeface="Verdana"/>
              </a:rPr>
              <a:t>functionality provided </a:t>
            </a:r>
            <a:r>
              <a:rPr sz="2000" dirty="0">
                <a:latin typeface="Verdana"/>
                <a:cs typeface="Verdana"/>
              </a:rPr>
              <a:t>by the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05672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9728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20" dirty="0"/>
              <a:t>c</a:t>
            </a:r>
            <a:r>
              <a:rPr spc="-5" dirty="0"/>
              <a:t>to</a:t>
            </a:r>
            <a:r>
              <a:rPr dirty="0"/>
              <a:t>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7498" y="1135202"/>
            <a:ext cx="5824220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An actor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model for an </a:t>
            </a:r>
            <a:r>
              <a:rPr sz="2400" spc="-5" dirty="0">
                <a:latin typeface="Arial"/>
                <a:cs typeface="Arial"/>
              </a:rPr>
              <a:t>external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entity  which interacts (communicates) with </a:t>
            </a:r>
            <a:r>
              <a:rPr sz="2400" dirty="0">
                <a:latin typeface="Arial"/>
                <a:cs typeface="Arial"/>
              </a:rPr>
              <a:t>the  system: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External system (Another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Physical environment (e.g.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Weather)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An actor has a unique name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7498" y="3691127"/>
            <a:ext cx="2994660" cy="9131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Arial"/>
                <a:cs typeface="Arial"/>
              </a:rPr>
              <a:t>optional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description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CCCC99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4698" y="4671821"/>
            <a:ext cx="52247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6CDCC"/>
              </a:buClr>
              <a:buSzPct val="150000"/>
              <a:buFont typeface="Arial"/>
              <a:buChar char="•"/>
              <a:tabLst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Passenger</a:t>
            </a:r>
            <a:r>
              <a:rPr sz="2000" dirty="0">
                <a:latin typeface="Arial"/>
                <a:cs typeface="Arial"/>
              </a:rPr>
              <a:t>: A person 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484"/>
              </a:spcBef>
              <a:buClr>
                <a:srgbClr val="96CDCC"/>
              </a:buClr>
              <a:buSzPct val="150000"/>
              <a:buFont typeface="Arial"/>
              <a:buChar char="•"/>
              <a:tabLst>
                <a:tab pos="299720" algn="l"/>
                <a:tab pos="3216910" algn="l"/>
              </a:tabLst>
            </a:pPr>
            <a:r>
              <a:rPr sz="2000" b="1" dirty="0">
                <a:latin typeface="Arial"/>
                <a:cs typeface="Arial"/>
              </a:rPr>
              <a:t>GPS satellite</a:t>
            </a:r>
            <a:r>
              <a:rPr sz="2000" dirty="0">
                <a:latin typeface="Arial"/>
                <a:cs typeface="Arial"/>
              </a:rPr>
              <a:t>: An external system that  provides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	GPS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coordinates.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2362" y="2112898"/>
            <a:ext cx="725805" cy="1262380"/>
            <a:chOff x="1122362" y="2112898"/>
            <a:chExt cx="725805" cy="1262380"/>
          </a:xfrm>
        </p:grpSpPr>
        <p:sp>
          <p:nvSpPr>
            <p:cNvPr id="7" name="object 7"/>
            <p:cNvSpPr/>
            <p:nvPr/>
          </p:nvSpPr>
          <p:spPr>
            <a:xfrm>
              <a:off x="1131887" y="2377693"/>
              <a:ext cx="706755" cy="988060"/>
            </a:xfrm>
            <a:custGeom>
              <a:avLst/>
              <a:gdLst/>
              <a:ahLst/>
              <a:cxnLst/>
              <a:rect l="l" t="t" r="r" b="b"/>
              <a:pathLst>
                <a:path w="706755" h="988060">
                  <a:moveTo>
                    <a:pt x="337883" y="0"/>
                  </a:moveTo>
                  <a:lnTo>
                    <a:pt x="337883" y="621538"/>
                  </a:lnTo>
                  <a:lnTo>
                    <a:pt x="0" y="987805"/>
                  </a:lnTo>
                </a:path>
                <a:path w="706755" h="988060">
                  <a:moveTo>
                    <a:pt x="337883" y="621538"/>
                  </a:moveTo>
                  <a:lnTo>
                    <a:pt x="706437" y="987805"/>
                  </a:lnTo>
                </a:path>
                <a:path w="706755" h="988060">
                  <a:moveTo>
                    <a:pt x="0" y="281177"/>
                  </a:moveTo>
                  <a:lnTo>
                    <a:pt x="706437" y="2835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2004" y="2122423"/>
              <a:ext cx="366395" cy="368935"/>
            </a:xfrm>
            <a:custGeom>
              <a:avLst/>
              <a:gdLst/>
              <a:ahLst/>
              <a:cxnLst/>
              <a:rect l="l" t="t" r="r" b="b"/>
              <a:pathLst>
                <a:path w="366394" h="368935">
                  <a:moveTo>
                    <a:pt x="183134" y="0"/>
                  </a:moveTo>
                  <a:lnTo>
                    <a:pt x="134423" y="6586"/>
                  </a:lnTo>
                  <a:lnTo>
                    <a:pt x="90668" y="25174"/>
                  </a:lnTo>
                  <a:lnTo>
                    <a:pt x="53609" y="54006"/>
                  </a:lnTo>
                  <a:lnTo>
                    <a:pt x="24986" y="91327"/>
                  </a:lnTo>
                  <a:lnTo>
                    <a:pt x="6536" y="135378"/>
                  </a:lnTo>
                  <a:lnTo>
                    <a:pt x="0" y="184403"/>
                  </a:lnTo>
                  <a:lnTo>
                    <a:pt x="6536" y="233376"/>
                  </a:lnTo>
                  <a:lnTo>
                    <a:pt x="24986" y="277391"/>
                  </a:lnTo>
                  <a:lnTo>
                    <a:pt x="53609" y="314690"/>
                  </a:lnTo>
                  <a:lnTo>
                    <a:pt x="90668" y="343511"/>
                  </a:lnTo>
                  <a:lnTo>
                    <a:pt x="134423" y="362095"/>
                  </a:lnTo>
                  <a:lnTo>
                    <a:pt x="183134" y="368680"/>
                  </a:lnTo>
                  <a:lnTo>
                    <a:pt x="231800" y="362095"/>
                  </a:lnTo>
                  <a:lnTo>
                    <a:pt x="275542" y="343511"/>
                  </a:lnTo>
                  <a:lnTo>
                    <a:pt x="312610" y="314690"/>
                  </a:lnTo>
                  <a:lnTo>
                    <a:pt x="341253" y="277391"/>
                  </a:lnTo>
                  <a:lnTo>
                    <a:pt x="359722" y="233376"/>
                  </a:lnTo>
                  <a:lnTo>
                    <a:pt x="366268" y="184403"/>
                  </a:lnTo>
                  <a:lnTo>
                    <a:pt x="359722" y="135378"/>
                  </a:lnTo>
                  <a:lnTo>
                    <a:pt x="341253" y="91327"/>
                  </a:lnTo>
                  <a:lnTo>
                    <a:pt x="312610" y="54006"/>
                  </a:lnTo>
                  <a:lnTo>
                    <a:pt x="275542" y="25174"/>
                  </a:lnTo>
                  <a:lnTo>
                    <a:pt x="231800" y="6586"/>
                  </a:lnTo>
                  <a:lnTo>
                    <a:pt x="183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2004" y="2122423"/>
              <a:ext cx="366395" cy="368935"/>
            </a:xfrm>
            <a:custGeom>
              <a:avLst/>
              <a:gdLst/>
              <a:ahLst/>
              <a:cxnLst/>
              <a:rect l="l" t="t" r="r" b="b"/>
              <a:pathLst>
                <a:path w="366394" h="368935">
                  <a:moveTo>
                    <a:pt x="0" y="184403"/>
                  </a:moveTo>
                  <a:lnTo>
                    <a:pt x="6536" y="135378"/>
                  </a:lnTo>
                  <a:lnTo>
                    <a:pt x="24986" y="91327"/>
                  </a:lnTo>
                  <a:lnTo>
                    <a:pt x="53609" y="54006"/>
                  </a:lnTo>
                  <a:lnTo>
                    <a:pt x="90668" y="25174"/>
                  </a:lnTo>
                  <a:lnTo>
                    <a:pt x="134423" y="6586"/>
                  </a:lnTo>
                  <a:lnTo>
                    <a:pt x="183134" y="0"/>
                  </a:lnTo>
                  <a:lnTo>
                    <a:pt x="231800" y="6586"/>
                  </a:lnTo>
                  <a:lnTo>
                    <a:pt x="275542" y="25174"/>
                  </a:lnTo>
                  <a:lnTo>
                    <a:pt x="312610" y="54006"/>
                  </a:lnTo>
                  <a:lnTo>
                    <a:pt x="341253" y="91327"/>
                  </a:lnTo>
                  <a:lnTo>
                    <a:pt x="359722" y="135378"/>
                  </a:lnTo>
                  <a:lnTo>
                    <a:pt x="366268" y="184403"/>
                  </a:lnTo>
                  <a:lnTo>
                    <a:pt x="359722" y="233376"/>
                  </a:lnTo>
                  <a:lnTo>
                    <a:pt x="341253" y="277391"/>
                  </a:lnTo>
                  <a:lnTo>
                    <a:pt x="312610" y="314690"/>
                  </a:lnTo>
                  <a:lnTo>
                    <a:pt x="275542" y="343511"/>
                  </a:lnTo>
                  <a:lnTo>
                    <a:pt x="231800" y="362095"/>
                  </a:lnTo>
                  <a:lnTo>
                    <a:pt x="183134" y="368680"/>
                  </a:lnTo>
                  <a:lnTo>
                    <a:pt x="134423" y="362095"/>
                  </a:lnTo>
                  <a:lnTo>
                    <a:pt x="90668" y="343511"/>
                  </a:lnTo>
                  <a:lnTo>
                    <a:pt x="53609" y="314690"/>
                  </a:lnTo>
                  <a:lnTo>
                    <a:pt x="24986" y="277391"/>
                  </a:lnTo>
                  <a:lnTo>
                    <a:pt x="6536" y="233376"/>
                  </a:lnTo>
                  <a:lnTo>
                    <a:pt x="0" y="184403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1024" y="3417265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Passeng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2012" y="4824476"/>
            <a:ext cx="2384425" cy="704850"/>
            <a:chOff x="862012" y="4824476"/>
            <a:chExt cx="2384425" cy="704850"/>
          </a:xfrm>
        </p:grpSpPr>
        <p:sp>
          <p:nvSpPr>
            <p:cNvPr id="12" name="object 12"/>
            <p:cNvSpPr/>
            <p:nvPr/>
          </p:nvSpPr>
          <p:spPr>
            <a:xfrm>
              <a:off x="868362" y="4830826"/>
              <a:ext cx="2371725" cy="692150"/>
            </a:xfrm>
            <a:custGeom>
              <a:avLst/>
              <a:gdLst/>
              <a:ahLst/>
              <a:cxnLst/>
              <a:rect l="l" t="t" r="r" b="b"/>
              <a:pathLst>
                <a:path w="2371725" h="692150">
                  <a:moveTo>
                    <a:pt x="1564449" y="58674"/>
                  </a:moveTo>
                  <a:lnTo>
                    <a:pt x="105575" y="58674"/>
                  </a:lnTo>
                  <a:lnTo>
                    <a:pt x="64481" y="66966"/>
                  </a:lnTo>
                  <a:lnTo>
                    <a:pt x="30922" y="89582"/>
                  </a:lnTo>
                  <a:lnTo>
                    <a:pt x="8296" y="123128"/>
                  </a:lnTo>
                  <a:lnTo>
                    <a:pt x="0" y="164211"/>
                  </a:lnTo>
                  <a:lnTo>
                    <a:pt x="0" y="586486"/>
                  </a:lnTo>
                  <a:lnTo>
                    <a:pt x="8296" y="627588"/>
                  </a:lnTo>
                  <a:lnTo>
                    <a:pt x="30922" y="661177"/>
                  </a:lnTo>
                  <a:lnTo>
                    <a:pt x="64481" y="683837"/>
                  </a:lnTo>
                  <a:lnTo>
                    <a:pt x="105575" y="692150"/>
                  </a:lnTo>
                  <a:lnTo>
                    <a:pt x="1564449" y="692150"/>
                  </a:lnTo>
                  <a:lnTo>
                    <a:pt x="1605551" y="683837"/>
                  </a:lnTo>
                  <a:lnTo>
                    <a:pt x="1639141" y="661177"/>
                  </a:lnTo>
                  <a:lnTo>
                    <a:pt x="1661800" y="627588"/>
                  </a:lnTo>
                  <a:lnTo>
                    <a:pt x="1670113" y="586486"/>
                  </a:lnTo>
                  <a:lnTo>
                    <a:pt x="1670113" y="322580"/>
                  </a:lnTo>
                  <a:lnTo>
                    <a:pt x="2014534" y="164211"/>
                  </a:lnTo>
                  <a:lnTo>
                    <a:pt x="1670113" y="164211"/>
                  </a:lnTo>
                  <a:lnTo>
                    <a:pt x="1661800" y="123128"/>
                  </a:lnTo>
                  <a:lnTo>
                    <a:pt x="1639141" y="89582"/>
                  </a:lnTo>
                  <a:lnTo>
                    <a:pt x="1605551" y="66966"/>
                  </a:lnTo>
                  <a:lnTo>
                    <a:pt x="1564449" y="58674"/>
                  </a:lnTo>
                  <a:close/>
                </a:path>
                <a:path w="2371725" h="692150">
                  <a:moveTo>
                    <a:pt x="2371661" y="0"/>
                  </a:moveTo>
                  <a:lnTo>
                    <a:pt x="1670113" y="164211"/>
                  </a:lnTo>
                  <a:lnTo>
                    <a:pt x="2014534" y="164211"/>
                  </a:lnTo>
                  <a:lnTo>
                    <a:pt x="2371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8362" y="4830826"/>
              <a:ext cx="2371725" cy="692150"/>
            </a:xfrm>
            <a:custGeom>
              <a:avLst/>
              <a:gdLst/>
              <a:ahLst/>
              <a:cxnLst/>
              <a:rect l="l" t="t" r="r" b="b"/>
              <a:pathLst>
                <a:path w="2371725" h="692150">
                  <a:moveTo>
                    <a:pt x="0" y="164211"/>
                  </a:moveTo>
                  <a:lnTo>
                    <a:pt x="8296" y="123128"/>
                  </a:lnTo>
                  <a:lnTo>
                    <a:pt x="30922" y="89582"/>
                  </a:lnTo>
                  <a:lnTo>
                    <a:pt x="64481" y="66966"/>
                  </a:lnTo>
                  <a:lnTo>
                    <a:pt x="105575" y="58674"/>
                  </a:lnTo>
                  <a:lnTo>
                    <a:pt x="974153" y="58674"/>
                  </a:lnTo>
                  <a:lnTo>
                    <a:pt x="1391729" y="58674"/>
                  </a:lnTo>
                  <a:lnTo>
                    <a:pt x="1564449" y="58674"/>
                  </a:lnTo>
                  <a:lnTo>
                    <a:pt x="1605551" y="66966"/>
                  </a:lnTo>
                  <a:lnTo>
                    <a:pt x="1639141" y="89582"/>
                  </a:lnTo>
                  <a:lnTo>
                    <a:pt x="1661800" y="123128"/>
                  </a:lnTo>
                  <a:lnTo>
                    <a:pt x="1670113" y="164211"/>
                  </a:lnTo>
                  <a:lnTo>
                    <a:pt x="2371661" y="0"/>
                  </a:lnTo>
                  <a:lnTo>
                    <a:pt x="1670113" y="322580"/>
                  </a:lnTo>
                  <a:lnTo>
                    <a:pt x="1670113" y="586486"/>
                  </a:lnTo>
                  <a:lnTo>
                    <a:pt x="1661800" y="627588"/>
                  </a:lnTo>
                  <a:lnTo>
                    <a:pt x="1639141" y="661177"/>
                  </a:lnTo>
                  <a:lnTo>
                    <a:pt x="1605551" y="683837"/>
                  </a:lnTo>
                  <a:lnTo>
                    <a:pt x="1564449" y="692150"/>
                  </a:lnTo>
                  <a:lnTo>
                    <a:pt x="1391729" y="692150"/>
                  </a:lnTo>
                  <a:lnTo>
                    <a:pt x="974153" y="692150"/>
                  </a:lnTo>
                  <a:lnTo>
                    <a:pt x="105575" y="692150"/>
                  </a:lnTo>
                  <a:lnTo>
                    <a:pt x="64481" y="683837"/>
                  </a:lnTo>
                  <a:lnTo>
                    <a:pt x="30922" y="661177"/>
                  </a:lnTo>
                  <a:lnTo>
                    <a:pt x="8296" y="627588"/>
                  </a:lnTo>
                  <a:lnTo>
                    <a:pt x="0" y="586486"/>
                  </a:lnTo>
                  <a:lnTo>
                    <a:pt x="0" y="322580"/>
                  </a:lnTo>
                  <a:lnTo>
                    <a:pt x="0" y="1642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8204" y="5034534"/>
            <a:ext cx="704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8701" y="3643376"/>
            <a:ext cx="3186430" cy="1012825"/>
            <a:chOff x="5608701" y="3643376"/>
            <a:chExt cx="3186430" cy="1012825"/>
          </a:xfrm>
        </p:grpSpPr>
        <p:sp>
          <p:nvSpPr>
            <p:cNvPr id="16" name="object 16"/>
            <p:cNvSpPr/>
            <p:nvPr/>
          </p:nvSpPr>
          <p:spPr>
            <a:xfrm>
              <a:off x="5615051" y="3649726"/>
              <a:ext cx="3173730" cy="1000125"/>
            </a:xfrm>
            <a:custGeom>
              <a:avLst/>
              <a:gdLst/>
              <a:ahLst/>
              <a:cxnLst/>
              <a:rect l="l" t="t" r="r" b="b"/>
              <a:pathLst>
                <a:path w="3173729" h="1000125">
                  <a:moveTo>
                    <a:pt x="3032379" y="0"/>
                  </a:moveTo>
                  <a:lnTo>
                    <a:pt x="1071245" y="0"/>
                  </a:lnTo>
                  <a:lnTo>
                    <a:pt x="1026689" y="7187"/>
                  </a:lnTo>
                  <a:lnTo>
                    <a:pt x="987991" y="27200"/>
                  </a:lnTo>
                  <a:lnTo>
                    <a:pt x="957475" y="57716"/>
                  </a:lnTo>
                  <a:lnTo>
                    <a:pt x="937462" y="96414"/>
                  </a:lnTo>
                  <a:lnTo>
                    <a:pt x="930275" y="140969"/>
                  </a:lnTo>
                  <a:lnTo>
                    <a:pt x="930275" y="493522"/>
                  </a:lnTo>
                  <a:lnTo>
                    <a:pt x="0" y="1000125"/>
                  </a:lnTo>
                  <a:lnTo>
                    <a:pt x="930275" y="705104"/>
                  </a:lnTo>
                  <a:lnTo>
                    <a:pt x="3173349" y="705104"/>
                  </a:lnTo>
                  <a:lnTo>
                    <a:pt x="3173349" y="140969"/>
                  </a:lnTo>
                  <a:lnTo>
                    <a:pt x="3166161" y="96414"/>
                  </a:lnTo>
                  <a:lnTo>
                    <a:pt x="3146148" y="57716"/>
                  </a:lnTo>
                  <a:lnTo>
                    <a:pt x="3115632" y="27200"/>
                  </a:lnTo>
                  <a:lnTo>
                    <a:pt x="3076934" y="7187"/>
                  </a:lnTo>
                  <a:lnTo>
                    <a:pt x="3032379" y="0"/>
                  </a:lnTo>
                  <a:close/>
                </a:path>
                <a:path w="3173729" h="1000125">
                  <a:moveTo>
                    <a:pt x="3173349" y="705104"/>
                  </a:moveTo>
                  <a:lnTo>
                    <a:pt x="930275" y="705104"/>
                  </a:lnTo>
                  <a:lnTo>
                    <a:pt x="937462" y="749659"/>
                  </a:lnTo>
                  <a:lnTo>
                    <a:pt x="957475" y="788357"/>
                  </a:lnTo>
                  <a:lnTo>
                    <a:pt x="987991" y="818873"/>
                  </a:lnTo>
                  <a:lnTo>
                    <a:pt x="1026689" y="838886"/>
                  </a:lnTo>
                  <a:lnTo>
                    <a:pt x="1071245" y="846074"/>
                  </a:lnTo>
                  <a:lnTo>
                    <a:pt x="3032379" y="846074"/>
                  </a:lnTo>
                  <a:lnTo>
                    <a:pt x="3076934" y="838886"/>
                  </a:lnTo>
                  <a:lnTo>
                    <a:pt x="3115632" y="818873"/>
                  </a:lnTo>
                  <a:lnTo>
                    <a:pt x="3146148" y="788357"/>
                  </a:lnTo>
                  <a:lnTo>
                    <a:pt x="3166161" y="749659"/>
                  </a:lnTo>
                  <a:lnTo>
                    <a:pt x="3173349" y="705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5051" y="3649726"/>
              <a:ext cx="3173730" cy="1000125"/>
            </a:xfrm>
            <a:custGeom>
              <a:avLst/>
              <a:gdLst/>
              <a:ahLst/>
              <a:cxnLst/>
              <a:rect l="l" t="t" r="r" b="b"/>
              <a:pathLst>
                <a:path w="3173729" h="1000125">
                  <a:moveTo>
                    <a:pt x="930275" y="140969"/>
                  </a:moveTo>
                  <a:lnTo>
                    <a:pt x="937462" y="96414"/>
                  </a:lnTo>
                  <a:lnTo>
                    <a:pt x="957475" y="57716"/>
                  </a:lnTo>
                  <a:lnTo>
                    <a:pt x="987991" y="27200"/>
                  </a:lnTo>
                  <a:lnTo>
                    <a:pt x="1026689" y="7187"/>
                  </a:lnTo>
                  <a:lnTo>
                    <a:pt x="1071245" y="0"/>
                  </a:lnTo>
                  <a:lnTo>
                    <a:pt x="1304035" y="0"/>
                  </a:lnTo>
                  <a:lnTo>
                    <a:pt x="1864868" y="0"/>
                  </a:lnTo>
                  <a:lnTo>
                    <a:pt x="3032379" y="0"/>
                  </a:lnTo>
                  <a:lnTo>
                    <a:pt x="3076934" y="7187"/>
                  </a:lnTo>
                  <a:lnTo>
                    <a:pt x="3115632" y="27200"/>
                  </a:lnTo>
                  <a:lnTo>
                    <a:pt x="3146148" y="57716"/>
                  </a:lnTo>
                  <a:lnTo>
                    <a:pt x="3166161" y="96414"/>
                  </a:lnTo>
                  <a:lnTo>
                    <a:pt x="3173349" y="140969"/>
                  </a:lnTo>
                  <a:lnTo>
                    <a:pt x="3173349" y="493522"/>
                  </a:lnTo>
                  <a:lnTo>
                    <a:pt x="3173349" y="705104"/>
                  </a:lnTo>
                  <a:lnTo>
                    <a:pt x="3166161" y="749659"/>
                  </a:lnTo>
                  <a:lnTo>
                    <a:pt x="3146148" y="788357"/>
                  </a:lnTo>
                  <a:lnTo>
                    <a:pt x="3115632" y="818873"/>
                  </a:lnTo>
                  <a:lnTo>
                    <a:pt x="3076934" y="838886"/>
                  </a:lnTo>
                  <a:lnTo>
                    <a:pt x="3032379" y="846074"/>
                  </a:lnTo>
                  <a:lnTo>
                    <a:pt x="1864868" y="846074"/>
                  </a:lnTo>
                  <a:lnTo>
                    <a:pt x="1304035" y="846074"/>
                  </a:lnTo>
                  <a:lnTo>
                    <a:pt x="1071245" y="846074"/>
                  </a:lnTo>
                  <a:lnTo>
                    <a:pt x="1026689" y="838886"/>
                  </a:lnTo>
                  <a:lnTo>
                    <a:pt x="987991" y="818873"/>
                  </a:lnTo>
                  <a:lnTo>
                    <a:pt x="957475" y="788357"/>
                  </a:lnTo>
                  <a:lnTo>
                    <a:pt x="937462" y="749659"/>
                  </a:lnTo>
                  <a:lnTo>
                    <a:pt x="930275" y="705104"/>
                  </a:lnTo>
                  <a:lnTo>
                    <a:pt x="0" y="1000125"/>
                  </a:lnTo>
                  <a:lnTo>
                    <a:pt x="930275" y="493522"/>
                  </a:lnTo>
                  <a:lnTo>
                    <a:pt x="930275" y="1409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66356" y="3748532"/>
            <a:ext cx="13004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Optional  Des</a:t>
            </a:r>
            <a:r>
              <a:rPr sz="2000" spc="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ription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514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</a:t>
            </a:r>
            <a:r>
              <a:rPr spc="-8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9450" y="833754"/>
            <a:ext cx="4621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Char char="•"/>
              <a:tabLst>
                <a:tab pos="2032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case represents a class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9450" y="1126363"/>
            <a:ext cx="5332730" cy="4660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functionality provided by 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203200" marR="5080" indent="-203200">
              <a:lnSpc>
                <a:spcPct val="100000"/>
              </a:lnSpc>
              <a:spcBef>
                <a:spcPts val="575"/>
              </a:spcBef>
              <a:buChar char="•"/>
              <a:tabLst>
                <a:tab pos="203200" algn="l"/>
              </a:tabLst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cases can </a:t>
            </a:r>
            <a:r>
              <a:rPr sz="2400" spc="-5" dirty="0">
                <a:latin typeface="Arial"/>
                <a:cs typeface="Arial"/>
              </a:rPr>
              <a:t>be described textually,  with </a:t>
            </a:r>
            <a:r>
              <a:rPr sz="2400" dirty="0">
                <a:latin typeface="Arial"/>
                <a:cs typeface="Arial"/>
              </a:rPr>
              <a:t>a focus on the </a:t>
            </a:r>
            <a:r>
              <a:rPr sz="2400" spc="-5" dirty="0">
                <a:latin typeface="Arial"/>
                <a:cs typeface="Arial"/>
              </a:rPr>
              <a:t>event flow  between </a:t>
            </a:r>
            <a:r>
              <a:rPr sz="2400" dirty="0">
                <a:latin typeface="Arial"/>
                <a:cs typeface="Arial"/>
              </a:rPr>
              <a:t>actor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system</a:t>
            </a:r>
            <a:endParaRPr sz="2400">
              <a:latin typeface="Arial"/>
              <a:cs typeface="Arial"/>
            </a:endParaRPr>
          </a:p>
          <a:p>
            <a:pPr marL="203200" marR="751840" indent="-203200">
              <a:lnSpc>
                <a:spcPct val="100000"/>
              </a:lnSpc>
              <a:spcBef>
                <a:spcPts val="580"/>
              </a:spcBef>
              <a:buChar char="•"/>
              <a:tabLst>
                <a:tab pos="20320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textual use </a:t>
            </a:r>
            <a:r>
              <a:rPr sz="2400" dirty="0">
                <a:latin typeface="Arial"/>
                <a:cs typeface="Arial"/>
              </a:rPr>
              <a:t>case </a:t>
            </a:r>
            <a:r>
              <a:rPr sz="2400" spc="-5" dirty="0">
                <a:latin typeface="Arial"/>
                <a:cs typeface="Arial"/>
              </a:rPr>
              <a:t>description  consists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6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parts: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ts val="2725"/>
              </a:lnSpc>
              <a:buClr>
                <a:srgbClr val="96CDCC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Unique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880"/>
              </a:lnSpc>
              <a:buClr>
                <a:srgbClr val="96CDCC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Participating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actors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880"/>
              </a:lnSpc>
              <a:buClr>
                <a:srgbClr val="96CDCC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latin typeface="Arial"/>
                <a:cs typeface="Arial"/>
              </a:rPr>
              <a:t>Entry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880"/>
              </a:lnSpc>
              <a:buClr>
                <a:srgbClr val="96CDCC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spc="-5" dirty="0">
                <a:latin typeface="Arial"/>
                <a:cs typeface="Arial"/>
              </a:rPr>
              <a:t>Exit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2880"/>
              </a:lnSpc>
              <a:buClr>
                <a:srgbClr val="96CDCC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Flow 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events</a:t>
            </a:r>
            <a:endParaRPr sz="2000">
              <a:latin typeface="Arial"/>
              <a:cs typeface="Arial"/>
            </a:endParaRPr>
          </a:p>
          <a:p>
            <a:pPr marL="812800" lvl="1" indent="-342900">
              <a:lnSpc>
                <a:spcPts val="3240"/>
              </a:lnSpc>
              <a:buClr>
                <a:srgbClr val="96CDCC"/>
              </a:buClr>
              <a:buSzPct val="150000"/>
              <a:buAutoNum type="arabicPeriod"/>
              <a:tabLst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Special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5436" y="2505075"/>
            <a:ext cx="1779270" cy="760095"/>
          </a:xfrm>
          <a:custGeom>
            <a:avLst/>
            <a:gdLst/>
            <a:ahLst/>
            <a:cxnLst/>
            <a:rect l="l" t="t" r="r" b="b"/>
            <a:pathLst>
              <a:path w="1779270" h="760095">
                <a:moveTo>
                  <a:pt x="0" y="379984"/>
                </a:moveTo>
                <a:lnTo>
                  <a:pt x="9643" y="323845"/>
                </a:lnTo>
                <a:lnTo>
                  <a:pt x="37655" y="270259"/>
                </a:lnTo>
                <a:lnTo>
                  <a:pt x="82661" y="219816"/>
                </a:lnTo>
                <a:lnTo>
                  <a:pt x="143285" y="173103"/>
                </a:lnTo>
                <a:lnTo>
                  <a:pt x="179023" y="151329"/>
                </a:lnTo>
                <a:lnTo>
                  <a:pt x="218151" y="130709"/>
                </a:lnTo>
                <a:lnTo>
                  <a:pt x="260496" y="111315"/>
                </a:lnTo>
                <a:lnTo>
                  <a:pt x="305885" y="93222"/>
                </a:lnTo>
                <a:lnTo>
                  <a:pt x="354147" y="76503"/>
                </a:lnTo>
                <a:lnTo>
                  <a:pt x="405110" y="61231"/>
                </a:lnTo>
                <a:lnTo>
                  <a:pt x="458602" y="47481"/>
                </a:lnTo>
                <a:lnTo>
                  <a:pt x="514452" y="35325"/>
                </a:lnTo>
                <a:lnTo>
                  <a:pt x="572486" y="24838"/>
                </a:lnTo>
                <a:lnTo>
                  <a:pt x="632534" y="16092"/>
                </a:lnTo>
                <a:lnTo>
                  <a:pt x="694423" y="9162"/>
                </a:lnTo>
                <a:lnTo>
                  <a:pt x="757981" y="4121"/>
                </a:lnTo>
                <a:lnTo>
                  <a:pt x="823037" y="1042"/>
                </a:lnTo>
                <a:lnTo>
                  <a:pt x="889419" y="0"/>
                </a:lnTo>
                <a:lnTo>
                  <a:pt x="955784" y="1042"/>
                </a:lnTo>
                <a:lnTo>
                  <a:pt x="1020826" y="4121"/>
                </a:lnTo>
                <a:lnTo>
                  <a:pt x="1084373" y="9162"/>
                </a:lnTo>
                <a:lnTo>
                  <a:pt x="1146253" y="16092"/>
                </a:lnTo>
                <a:lnTo>
                  <a:pt x="1206294" y="24838"/>
                </a:lnTo>
                <a:lnTo>
                  <a:pt x="1264323" y="35325"/>
                </a:lnTo>
                <a:lnTo>
                  <a:pt x="1320169" y="47481"/>
                </a:lnTo>
                <a:lnTo>
                  <a:pt x="1373659" y="61231"/>
                </a:lnTo>
                <a:lnTo>
                  <a:pt x="1424622" y="76503"/>
                </a:lnTo>
                <a:lnTo>
                  <a:pt x="1472884" y="93222"/>
                </a:lnTo>
                <a:lnTo>
                  <a:pt x="1518275" y="111315"/>
                </a:lnTo>
                <a:lnTo>
                  <a:pt x="1560622" y="130709"/>
                </a:lnTo>
                <a:lnTo>
                  <a:pt x="1599752" y="151329"/>
                </a:lnTo>
                <a:lnTo>
                  <a:pt x="1635494" y="173103"/>
                </a:lnTo>
                <a:lnTo>
                  <a:pt x="1667676" y="195956"/>
                </a:lnTo>
                <a:lnTo>
                  <a:pt x="1720669" y="244608"/>
                </a:lnTo>
                <a:lnTo>
                  <a:pt x="1757356" y="296696"/>
                </a:lnTo>
                <a:lnTo>
                  <a:pt x="1776360" y="351632"/>
                </a:lnTo>
                <a:lnTo>
                  <a:pt x="1778800" y="379984"/>
                </a:lnTo>
                <a:lnTo>
                  <a:pt x="1776360" y="408352"/>
                </a:lnTo>
                <a:lnTo>
                  <a:pt x="1757356" y="463316"/>
                </a:lnTo>
                <a:lnTo>
                  <a:pt x="1720669" y="515427"/>
                </a:lnTo>
                <a:lnTo>
                  <a:pt x="1667676" y="564098"/>
                </a:lnTo>
                <a:lnTo>
                  <a:pt x="1635494" y="586959"/>
                </a:lnTo>
                <a:lnTo>
                  <a:pt x="1599752" y="608739"/>
                </a:lnTo>
                <a:lnTo>
                  <a:pt x="1560622" y="629365"/>
                </a:lnTo>
                <a:lnTo>
                  <a:pt x="1518275" y="648763"/>
                </a:lnTo>
                <a:lnTo>
                  <a:pt x="1472884" y="666860"/>
                </a:lnTo>
                <a:lnTo>
                  <a:pt x="1424622" y="683583"/>
                </a:lnTo>
                <a:lnTo>
                  <a:pt x="1373659" y="698857"/>
                </a:lnTo>
                <a:lnTo>
                  <a:pt x="1320169" y="712609"/>
                </a:lnTo>
                <a:lnTo>
                  <a:pt x="1264323" y="724766"/>
                </a:lnTo>
                <a:lnTo>
                  <a:pt x="1206294" y="735255"/>
                </a:lnTo>
                <a:lnTo>
                  <a:pt x="1146253" y="744001"/>
                </a:lnTo>
                <a:lnTo>
                  <a:pt x="1084373" y="750932"/>
                </a:lnTo>
                <a:lnTo>
                  <a:pt x="1020826" y="755973"/>
                </a:lnTo>
                <a:lnTo>
                  <a:pt x="955784" y="759052"/>
                </a:lnTo>
                <a:lnTo>
                  <a:pt x="889419" y="760095"/>
                </a:lnTo>
                <a:lnTo>
                  <a:pt x="823037" y="759052"/>
                </a:lnTo>
                <a:lnTo>
                  <a:pt x="757981" y="755973"/>
                </a:lnTo>
                <a:lnTo>
                  <a:pt x="694423" y="750932"/>
                </a:lnTo>
                <a:lnTo>
                  <a:pt x="632534" y="744001"/>
                </a:lnTo>
                <a:lnTo>
                  <a:pt x="572486" y="735255"/>
                </a:lnTo>
                <a:lnTo>
                  <a:pt x="514452" y="724766"/>
                </a:lnTo>
                <a:lnTo>
                  <a:pt x="458602" y="712609"/>
                </a:lnTo>
                <a:lnTo>
                  <a:pt x="405110" y="698857"/>
                </a:lnTo>
                <a:lnTo>
                  <a:pt x="354147" y="683583"/>
                </a:lnTo>
                <a:lnTo>
                  <a:pt x="305885" y="666860"/>
                </a:lnTo>
                <a:lnTo>
                  <a:pt x="260496" y="648763"/>
                </a:lnTo>
                <a:lnTo>
                  <a:pt x="218151" y="629365"/>
                </a:lnTo>
                <a:lnTo>
                  <a:pt x="179023" y="608739"/>
                </a:lnTo>
                <a:lnTo>
                  <a:pt x="143285" y="586959"/>
                </a:lnTo>
                <a:lnTo>
                  <a:pt x="111106" y="564098"/>
                </a:lnTo>
                <a:lnTo>
                  <a:pt x="58119" y="515427"/>
                </a:lnTo>
                <a:lnTo>
                  <a:pt x="21438" y="463316"/>
                </a:lnTo>
                <a:lnTo>
                  <a:pt x="2439" y="408352"/>
                </a:lnTo>
                <a:lnTo>
                  <a:pt x="0" y="37998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826" y="3288029"/>
            <a:ext cx="211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PurchaseTicket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1072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234187"/>
            <a:ext cx="33750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Textual Use Case  Description</a:t>
            </a:r>
            <a:r>
              <a:rPr spc="-6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735" indent="-28067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93370" algn="l"/>
              </a:tabLst>
            </a:pPr>
            <a:r>
              <a:rPr i="1" dirty="0">
                <a:solidFill>
                  <a:srgbClr val="FF3300"/>
                </a:solidFill>
                <a:latin typeface="Arial"/>
                <a:cs typeface="Arial"/>
              </a:rPr>
              <a:t>Name: </a:t>
            </a:r>
            <a:r>
              <a:rPr dirty="0"/>
              <a:t>Purchase</a:t>
            </a:r>
            <a:r>
              <a:rPr spc="-55" dirty="0"/>
              <a:t> </a:t>
            </a:r>
            <a:r>
              <a:rPr dirty="0"/>
              <a:t>ticket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Arial"/>
              <a:buAutoNum type="arabicPeriod"/>
            </a:pPr>
            <a:endParaRPr sz="2900"/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i="1" dirty="0">
                <a:solidFill>
                  <a:srgbClr val="FF3300"/>
                </a:solidFill>
                <a:latin typeface="Arial"/>
                <a:cs typeface="Arial"/>
              </a:rPr>
              <a:t>Participating actor:</a:t>
            </a:r>
            <a:r>
              <a:rPr i="1" spc="-9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/>
              <a:t>Passenger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3300"/>
              </a:buClr>
              <a:buFont typeface="Arial"/>
              <a:buAutoNum type="arabicPeriod"/>
            </a:pPr>
            <a:endParaRPr sz="2900"/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i="1" dirty="0">
                <a:solidFill>
                  <a:srgbClr val="FF3300"/>
                </a:solidFill>
                <a:latin typeface="Arial"/>
                <a:cs typeface="Arial"/>
              </a:rPr>
              <a:t>Entry</a:t>
            </a:r>
            <a:r>
              <a:rPr i="1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3300"/>
                </a:solidFill>
                <a:latin typeface="Arial"/>
                <a:cs typeface="Arial"/>
              </a:rPr>
              <a:t>condition:</a:t>
            </a:r>
          </a:p>
          <a:p>
            <a:pPr marL="355600" marR="175260" indent="-34353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/>
              <a:t>Passenger stands in </a:t>
            </a:r>
            <a:r>
              <a:rPr spc="-5" dirty="0"/>
              <a:t>front</a:t>
            </a:r>
            <a:r>
              <a:rPr spc="-140" dirty="0"/>
              <a:t> </a:t>
            </a:r>
            <a:r>
              <a:rPr dirty="0"/>
              <a:t>of  ticket</a:t>
            </a:r>
            <a:r>
              <a:rPr spc="-40" dirty="0"/>
              <a:t> </a:t>
            </a:r>
            <a:r>
              <a:rPr dirty="0"/>
              <a:t>distributor</a:t>
            </a:r>
          </a:p>
          <a:p>
            <a:pPr marL="355600" marR="512445" indent="-34353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/>
              <a:t>Passenger has sufficient  money to purchase</a:t>
            </a:r>
            <a:r>
              <a:rPr spc="-140" dirty="0"/>
              <a:t> </a:t>
            </a:r>
            <a:r>
              <a:rPr dirty="0"/>
              <a:t>ticket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/>
          </a:p>
          <a:p>
            <a:pPr marL="12700">
              <a:lnSpc>
                <a:spcPct val="100000"/>
              </a:lnSpc>
            </a:pPr>
            <a:r>
              <a:rPr i="1" dirty="0">
                <a:solidFill>
                  <a:srgbClr val="FF3300"/>
                </a:solidFill>
                <a:latin typeface="Arial"/>
                <a:cs typeface="Arial"/>
              </a:rPr>
              <a:t>4. Exit</a:t>
            </a:r>
            <a:r>
              <a:rPr i="1" spc="-3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3300"/>
                </a:solidFill>
                <a:latin typeface="Arial"/>
                <a:cs typeface="Arial"/>
              </a:rPr>
              <a:t>condition:</a:t>
            </a: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/>
              <a:t>Passenger has</a:t>
            </a:r>
            <a:r>
              <a:rPr spc="-70" dirty="0"/>
              <a:t> </a:t>
            </a:r>
            <a:r>
              <a:rPr dirty="0"/>
              <a:t>ticket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2735" indent="-280670" algn="just">
              <a:lnSpc>
                <a:spcPct val="100000"/>
              </a:lnSpc>
              <a:spcBef>
                <a:spcPts val="595"/>
              </a:spcBef>
              <a:buAutoNum type="arabicPeriod" startAt="5"/>
              <a:tabLst>
                <a:tab pos="293370" algn="l"/>
              </a:tabLst>
            </a:pPr>
            <a:r>
              <a:rPr dirty="0"/>
              <a:t>Flow of</a:t>
            </a:r>
            <a:r>
              <a:rPr spc="-15" dirty="0"/>
              <a:t> </a:t>
            </a:r>
            <a:r>
              <a:rPr dirty="0"/>
              <a:t>events:</a:t>
            </a:r>
          </a:p>
          <a:p>
            <a:pPr marL="756285" marR="720725" lvl="1" indent="-287020" algn="just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724535" algn="l"/>
              </a:tabLst>
            </a:pPr>
            <a:r>
              <a:rPr sz="1800" spc="-5" dirty="0">
                <a:latin typeface="Arial"/>
                <a:cs typeface="Arial"/>
              </a:rPr>
              <a:t>Passenger selects the  number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zones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 traveled</a:t>
            </a:r>
            <a:endParaRPr sz="1800">
              <a:latin typeface="Arial"/>
              <a:cs typeface="Arial"/>
            </a:endParaRPr>
          </a:p>
          <a:p>
            <a:pPr marL="838200" lvl="1" indent="-368935" algn="just">
              <a:lnSpc>
                <a:spcPts val="2155"/>
              </a:lnSpc>
              <a:spcBef>
                <a:spcPts val="445"/>
              </a:spcBef>
              <a:buFont typeface="Arial"/>
              <a:buAutoNum type="arabicPeriod"/>
              <a:tabLst>
                <a:tab pos="838835" algn="l"/>
              </a:tabLst>
            </a:pPr>
            <a:r>
              <a:rPr sz="1800" spc="45" dirty="0">
                <a:latin typeface="kiloji - P"/>
                <a:cs typeface="kiloji - P"/>
              </a:rPr>
              <a:t>Ticket</a:t>
            </a:r>
            <a:r>
              <a:rPr sz="1800" spc="-345" dirty="0">
                <a:latin typeface="kiloji - P"/>
                <a:cs typeface="kiloji - P"/>
              </a:rPr>
              <a:t> </a:t>
            </a:r>
            <a:r>
              <a:rPr sz="1800" spc="-5" dirty="0">
                <a:latin typeface="Arial"/>
                <a:cs typeface="Arial"/>
              </a:rPr>
              <a:t>Distributor </a:t>
            </a:r>
            <a:r>
              <a:rPr sz="1800" spc="-10" dirty="0">
                <a:latin typeface="Arial"/>
                <a:cs typeface="Arial"/>
              </a:rPr>
              <a:t>displays</a:t>
            </a:r>
            <a:endParaRPr sz="1800">
              <a:latin typeface="Arial"/>
              <a:cs typeface="Arial"/>
            </a:endParaRPr>
          </a:p>
          <a:p>
            <a:pPr marL="756285" algn="just">
              <a:lnSpc>
                <a:spcPts val="2155"/>
              </a:lnSpc>
            </a:pPr>
            <a:r>
              <a:rPr sz="1800" i="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1800" i="0" spc="-5" dirty="0">
                <a:solidFill>
                  <a:srgbClr val="000000"/>
                </a:solidFill>
                <a:latin typeface="Arial"/>
                <a:cs typeface="Arial"/>
              </a:rPr>
              <a:t>amount </a:t>
            </a:r>
            <a:r>
              <a:rPr sz="1800" i="0" spc="-10" dirty="0">
                <a:solidFill>
                  <a:srgbClr val="000000"/>
                </a:solidFill>
                <a:latin typeface="Arial"/>
                <a:cs typeface="Arial"/>
              </a:rPr>
              <a:t>due</a:t>
            </a:r>
            <a:endParaRPr sz="1800">
              <a:latin typeface="Arial"/>
              <a:cs typeface="Arial"/>
            </a:endParaRPr>
          </a:p>
          <a:p>
            <a:pPr marL="756285" marR="130175" lvl="1" indent="-287020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724535" algn="l"/>
              </a:tabLst>
            </a:pPr>
            <a:r>
              <a:rPr sz="1800" spc="-5" dirty="0">
                <a:latin typeface="Arial"/>
                <a:cs typeface="Arial"/>
              </a:rPr>
              <a:t>Passenger inserts </a:t>
            </a:r>
            <a:r>
              <a:rPr sz="1800" spc="-10" dirty="0">
                <a:latin typeface="Arial"/>
                <a:cs typeface="Arial"/>
              </a:rPr>
              <a:t>money, </a:t>
            </a:r>
            <a:r>
              <a:rPr sz="1800" dirty="0">
                <a:latin typeface="Arial"/>
                <a:cs typeface="Arial"/>
              </a:rPr>
              <a:t>at  </a:t>
            </a:r>
            <a:r>
              <a:rPr sz="1800" spc="-5" dirty="0">
                <a:latin typeface="Arial"/>
                <a:cs typeface="Arial"/>
              </a:rPr>
              <a:t>least the amount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due</a:t>
            </a:r>
            <a:endParaRPr sz="1800">
              <a:latin typeface="Arial"/>
              <a:cs typeface="Arial"/>
            </a:endParaRPr>
          </a:p>
          <a:p>
            <a:pPr marL="756285" marR="539115" lvl="1" indent="-287020">
              <a:lnSpc>
                <a:spcPct val="100000"/>
              </a:lnSpc>
              <a:spcBef>
                <a:spcPts val="430"/>
              </a:spcBef>
              <a:buAutoNum type="arabicPeriod" startAt="3"/>
              <a:tabLst>
                <a:tab pos="724535" algn="l"/>
              </a:tabLst>
            </a:pPr>
            <a:r>
              <a:rPr sz="1800" dirty="0">
                <a:latin typeface="Arial"/>
                <a:cs typeface="Arial"/>
              </a:rPr>
              <a:t>Ticket </a:t>
            </a:r>
            <a:r>
              <a:rPr sz="1800" spc="-5" dirty="0">
                <a:latin typeface="Arial"/>
                <a:cs typeface="Arial"/>
              </a:rPr>
              <a:t>Distributor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returns  change</a:t>
            </a:r>
            <a:endParaRPr sz="1800">
              <a:latin typeface="Arial"/>
              <a:cs typeface="Arial"/>
            </a:endParaRPr>
          </a:p>
          <a:p>
            <a:pPr marL="723900" lvl="1" indent="-254635">
              <a:lnSpc>
                <a:spcPct val="100000"/>
              </a:lnSpc>
              <a:spcBef>
                <a:spcPts val="434"/>
              </a:spcBef>
              <a:buAutoNum type="arabicPeriod" startAt="3"/>
              <a:tabLst>
                <a:tab pos="724535" algn="l"/>
              </a:tabLst>
            </a:pPr>
            <a:r>
              <a:rPr sz="1800" dirty="0">
                <a:latin typeface="Arial"/>
                <a:cs typeface="Arial"/>
              </a:rPr>
              <a:t>Ticket </a:t>
            </a:r>
            <a:r>
              <a:rPr sz="1800" spc="-5" dirty="0">
                <a:latin typeface="Arial"/>
                <a:cs typeface="Arial"/>
              </a:rPr>
              <a:t>Distributor issues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ticket</a:t>
            </a:r>
            <a:endParaRPr sz="1800">
              <a:latin typeface="Arial"/>
              <a:cs typeface="Arial"/>
            </a:endParaRPr>
          </a:p>
          <a:p>
            <a:pPr marL="292735" lvl="1" indent="-280670">
              <a:lnSpc>
                <a:spcPct val="100000"/>
              </a:lnSpc>
              <a:spcBef>
                <a:spcPts val="475"/>
              </a:spcBef>
              <a:buAutoNum type="arabicPeriod" startAt="3"/>
              <a:tabLst>
                <a:tab pos="293370" algn="l"/>
              </a:tabLst>
            </a:pPr>
            <a:r>
              <a:rPr sz="2000" i="1" dirty="0">
                <a:latin typeface="Arial"/>
                <a:cs typeface="Arial"/>
              </a:rPr>
              <a:t>Special requirements: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None.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53965" y="141351"/>
            <a:ext cx="455930" cy="903605"/>
            <a:chOff x="5053965" y="141351"/>
            <a:chExt cx="455930" cy="903605"/>
          </a:xfrm>
        </p:grpSpPr>
        <p:sp>
          <p:nvSpPr>
            <p:cNvPr id="6" name="object 6"/>
            <p:cNvSpPr/>
            <p:nvPr/>
          </p:nvSpPr>
          <p:spPr>
            <a:xfrm>
              <a:off x="5063490" y="332486"/>
              <a:ext cx="436880" cy="702945"/>
            </a:xfrm>
            <a:custGeom>
              <a:avLst/>
              <a:gdLst/>
              <a:ahLst/>
              <a:cxnLst/>
              <a:rect l="l" t="t" r="r" b="b"/>
              <a:pathLst>
                <a:path w="436879" h="702944">
                  <a:moveTo>
                    <a:pt x="208787" y="0"/>
                  </a:moveTo>
                  <a:lnTo>
                    <a:pt x="208787" y="442341"/>
                  </a:lnTo>
                  <a:lnTo>
                    <a:pt x="0" y="702945"/>
                  </a:lnTo>
                </a:path>
                <a:path w="436879" h="702944">
                  <a:moveTo>
                    <a:pt x="208787" y="442341"/>
                  </a:moveTo>
                  <a:lnTo>
                    <a:pt x="436625" y="702945"/>
                  </a:lnTo>
                </a:path>
                <a:path w="436879" h="702944">
                  <a:moveTo>
                    <a:pt x="0" y="200152"/>
                  </a:moveTo>
                  <a:lnTo>
                    <a:pt x="436625" y="20180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8646" y="150876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5">
                  <a:moveTo>
                    <a:pt x="113156" y="0"/>
                  </a:moveTo>
                  <a:lnTo>
                    <a:pt x="69115" y="10298"/>
                  </a:lnTo>
                  <a:lnTo>
                    <a:pt x="33147" y="38385"/>
                  </a:lnTo>
                  <a:lnTo>
                    <a:pt x="8893" y="80045"/>
                  </a:lnTo>
                  <a:lnTo>
                    <a:pt x="0" y="131064"/>
                  </a:lnTo>
                  <a:lnTo>
                    <a:pt x="8893" y="182155"/>
                  </a:lnTo>
                  <a:lnTo>
                    <a:pt x="33147" y="223853"/>
                  </a:lnTo>
                  <a:lnTo>
                    <a:pt x="69115" y="251954"/>
                  </a:lnTo>
                  <a:lnTo>
                    <a:pt x="113156" y="262254"/>
                  </a:lnTo>
                  <a:lnTo>
                    <a:pt x="157198" y="251954"/>
                  </a:lnTo>
                  <a:lnTo>
                    <a:pt x="193166" y="223853"/>
                  </a:lnTo>
                  <a:lnTo>
                    <a:pt x="217420" y="182155"/>
                  </a:lnTo>
                  <a:lnTo>
                    <a:pt x="226313" y="131064"/>
                  </a:lnTo>
                  <a:lnTo>
                    <a:pt x="217420" y="80045"/>
                  </a:lnTo>
                  <a:lnTo>
                    <a:pt x="193167" y="38385"/>
                  </a:lnTo>
                  <a:lnTo>
                    <a:pt x="157198" y="10298"/>
                  </a:lnTo>
                  <a:lnTo>
                    <a:pt x="113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8646" y="150876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5">
                  <a:moveTo>
                    <a:pt x="0" y="131064"/>
                  </a:moveTo>
                  <a:lnTo>
                    <a:pt x="8893" y="80045"/>
                  </a:lnTo>
                  <a:lnTo>
                    <a:pt x="33147" y="38385"/>
                  </a:lnTo>
                  <a:lnTo>
                    <a:pt x="69115" y="10298"/>
                  </a:lnTo>
                  <a:lnTo>
                    <a:pt x="113156" y="0"/>
                  </a:lnTo>
                  <a:lnTo>
                    <a:pt x="157198" y="10298"/>
                  </a:lnTo>
                  <a:lnTo>
                    <a:pt x="193167" y="38385"/>
                  </a:lnTo>
                  <a:lnTo>
                    <a:pt x="217420" y="80045"/>
                  </a:lnTo>
                  <a:lnTo>
                    <a:pt x="226313" y="131064"/>
                  </a:lnTo>
                  <a:lnTo>
                    <a:pt x="217420" y="182155"/>
                  </a:lnTo>
                  <a:lnTo>
                    <a:pt x="193166" y="223853"/>
                  </a:lnTo>
                  <a:lnTo>
                    <a:pt x="157198" y="251954"/>
                  </a:lnTo>
                  <a:lnTo>
                    <a:pt x="113156" y="262254"/>
                  </a:lnTo>
                  <a:lnTo>
                    <a:pt x="69115" y="251954"/>
                  </a:lnTo>
                  <a:lnTo>
                    <a:pt x="33147" y="223853"/>
                  </a:lnTo>
                  <a:lnTo>
                    <a:pt x="8893" y="182155"/>
                  </a:lnTo>
                  <a:lnTo>
                    <a:pt x="0" y="13106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80915" y="1069340"/>
            <a:ext cx="996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Passenger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2246" y="377825"/>
            <a:ext cx="1316990" cy="556260"/>
          </a:xfrm>
          <a:custGeom>
            <a:avLst/>
            <a:gdLst/>
            <a:ahLst/>
            <a:cxnLst/>
            <a:rect l="l" t="t" r="r" b="b"/>
            <a:pathLst>
              <a:path w="1316990" h="556260">
                <a:moveTo>
                  <a:pt x="0" y="277875"/>
                </a:moveTo>
                <a:lnTo>
                  <a:pt x="13375" y="221888"/>
                </a:lnTo>
                <a:lnTo>
                  <a:pt x="51738" y="169735"/>
                </a:lnTo>
                <a:lnTo>
                  <a:pt x="112440" y="122535"/>
                </a:lnTo>
                <a:lnTo>
                  <a:pt x="150341" y="101142"/>
                </a:lnTo>
                <a:lnTo>
                  <a:pt x="192833" y="81406"/>
                </a:lnTo>
                <a:lnTo>
                  <a:pt x="239587" y="63469"/>
                </a:lnTo>
                <a:lnTo>
                  <a:pt x="290270" y="47470"/>
                </a:lnTo>
                <a:lnTo>
                  <a:pt x="344553" y="33548"/>
                </a:lnTo>
                <a:lnTo>
                  <a:pt x="402103" y="21843"/>
                </a:lnTo>
                <a:lnTo>
                  <a:pt x="462591" y="12497"/>
                </a:lnTo>
                <a:lnTo>
                  <a:pt x="525685" y="5647"/>
                </a:lnTo>
                <a:lnTo>
                  <a:pt x="591054" y="1435"/>
                </a:lnTo>
                <a:lnTo>
                  <a:pt x="658368" y="0"/>
                </a:lnTo>
                <a:lnTo>
                  <a:pt x="725659" y="1435"/>
                </a:lnTo>
                <a:lnTo>
                  <a:pt x="791008" y="5647"/>
                </a:lnTo>
                <a:lnTo>
                  <a:pt x="854085" y="12497"/>
                </a:lnTo>
                <a:lnTo>
                  <a:pt x="914558" y="21844"/>
                </a:lnTo>
                <a:lnTo>
                  <a:pt x="972097" y="33548"/>
                </a:lnTo>
                <a:lnTo>
                  <a:pt x="1026369" y="47470"/>
                </a:lnTo>
                <a:lnTo>
                  <a:pt x="1077044" y="63469"/>
                </a:lnTo>
                <a:lnTo>
                  <a:pt x="1123791" y="81407"/>
                </a:lnTo>
                <a:lnTo>
                  <a:pt x="1166278" y="101142"/>
                </a:lnTo>
                <a:lnTo>
                  <a:pt x="1204175" y="122535"/>
                </a:lnTo>
                <a:lnTo>
                  <a:pt x="1237150" y="145446"/>
                </a:lnTo>
                <a:lnTo>
                  <a:pt x="1287010" y="195262"/>
                </a:lnTo>
                <a:lnTo>
                  <a:pt x="1313209" y="249473"/>
                </a:lnTo>
                <a:lnTo>
                  <a:pt x="1316608" y="277875"/>
                </a:lnTo>
                <a:lnTo>
                  <a:pt x="1313209" y="306278"/>
                </a:lnTo>
                <a:lnTo>
                  <a:pt x="1287010" y="360489"/>
                </a:lnTo>
                <a:lnTo>
                  <a:pt x="1237150" y="410305"/>
                </a:lnTo>
                <a:lnTo>
                  <a:pt x="1204175" y="433216"/>
                </a:lnTo>
                <a:lnTo>
                  <a:pt x="1166278" y="454609"/>
                </a:lnTo>
                <a:lnTo>
                  <a:pt x="1123791" y="474344"/>
                </a:lnTo>
                <a:lnTo>
                  <a:pt x="1077044" y="492282"/>
                </a:lnTo>
                <a:lnTo>
                  <a:pt x="1026369" y="508281"/>
                </a:lnTo>
                <a:lnTo>
                  <a:pt x="972097" y="522203"/>
                </a:lnTo>
                <a:lnTo>
                  <a:pt x="914558" y="533907"/>
                </a:lnTo>
                <a:lnTo>
                  <a:pt x="854085" y="543254"/>
                </a:lnTo>
                <a:lnTo>
                  <a:pt x="791008" y="550104"/>
                </a:lnTo>
                <a:lnTo>
                  <a:pt x="725659" y="554316"/>
                </a:lnTo>
                <a:lnTo>
                  <a:pt x="658368" y="555751"/>
                </a:lnTo>
                <a:lnTo>
                  <a:pt x="591054" y="554316"/>
                </a:lnTo>
                <a:lnTo>
                  <a:pt x="525685" y="550104"/>
                </a:lnTo>
                <a:lnTo>
                  <a:pt x="462591" y="543254"/>
                </a:lnTo>
                <a:lnTo>
                  <a:pt x="402103" y="533907"/>
                </a:lnTo>
                <a:lnTo>
                  <a:pt x="344553" y="522203"/>
                </a:lnTo>
                <a:lnTo>
                  <a:pt x="290270" y="508281"/>
                </a:lnTo>
                <a:lnTo>
                  <a:pt x="239587" y="492282"/>
                </a:lnTo>
                <a:lnTo>
                  <a:pt x="192833" y="474344"/>
                </a:lnTo>
                <a:lnTo>
                  <a:pt x="150341" y="454609"/>
                </a:lnTo>
                <a:lnTo>
                  <a:pt x="112440" y="433216"/>
                </a:lnTo>
                <a:lnTo>
                  <a:pt x="79462" y="410305"/>
                </a:lnTo>
                <a:lnTo>
                  <a:pt x="29599" y="360489"/>
                </a:lnTo>
                <a:lnTo>
                  <a:pt x="3399" y="306278"/>
                </a:lnTo>
                <a:lnTo>
                  <a:pt x="0" y="2778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8567" y="947369"/>
            <a:ext cx="1417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PurchaseTicket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0375" y="628650"/>
            <a:ext cx="1270000" cy="0"/>
          </a:xfrm>
          <a:custGeom>
            <a:avLst/>
            <a:gdLst/>
            <a:ahLst/>
            <a:cxnLst/>
            <a:rect l="l" t="t" r="r" b="b"/>
            <a:pathLst>
              <a:path w="1270000">
                <a:moveTo>
                  <a:pt x="0" y="0"/>
                </a:moveTo>
                <a:lnTo>
                  <a:pt x="1270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7218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691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Uses </a:t>
            </a:r>
            <a:r>
              <a:rPr spc="-10" dirty="0"/>
              <a:t>Cases can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spc="-5" dirty="0"/>
              <a:t>related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241805"/>
            <a:ext cx="7237095" cy="2811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3300"/>
                </a:solidFill>
                <a:latin typeface="Arial"/>
                <a:cs typeface="Arial"/>
              </a:rPr>
              <a:t>Extends</a:t>
            </a:r>
            <a:r>
              <a:rPr sz="3100" spc="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FF3300"/>
                </a:solidFill>
                <a:latin typeface="Arial"/>
                <a:cs typeface="Arial"/>
              </a:rPr>
              <a:t>Relationship</a:t>
            </a:r>
            <a:endParaRPr sz="3100">
              <a:latin typeface="Arial"/>
              <a:cs typeface="Arial"/>
            </a:endParaRPr>
          </a:p>
          <a:p>
            <a:pPr marL="756285" marR="24511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To represent seldom invoked use cases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or  exceptional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functionality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CCCC99"/>
              </a:buClr>
              <a:buSzPct val="69354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100" spc="-5" dirty="0">
                <a:solidFill>
                  <a:srgbClr val="FF3300"/>
                </a:solidFill>
                <a:latin typeface="Arial"/>
                <a:cs typeface="Arial"/>
              </a:rPr>
              <a:t>Includes</a:t>
            </a:r>
            <a:r>
              <a:rPr sz="3100" spc="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100" spc="-5" dirty="0">
                <a:solidFill>
                  <a:srgbClr val="FF3300"/>
                </a:solidFill>
                <a:latin typeface="Arial"/>
                <a:cs typeface="Arial"/>
              </a:rPr>
              <a:t>Relationship</a:t>
            </a:r>
            <a:endParaRPr sz="31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To represent functional behavior common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 more than one use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case.</a:t>
            </a:r>
            <a:endParaRPr sz="2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1546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i="1" spc="-5" dirty="0">
                <a:latin typeface="Times New Roman"/>
                <a:cs typeface="Times New Roman"/>
              </a:rPr>
              <a:t>&lt;&lt;extends&gt;&gt;</a:t>
            </a:r>
            <a:r>
              <a:rPr i="1" spc="-70" dirty="0">
                <a:latin typeface="Times New Roman"/>
                <a:cs typeface="Times New Roman"/>
              </a:rPr>
              <a:t> </a:t>
            </a:r>
            <a:r>
              <a:rPr spc="-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1628" y="882776"/>
            <a:ext cx="41071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&lt;&lt;extends&gt;&gt; relationships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1628" y="1187576"/>
            <a:ext cx="4264660" cy="3562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845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exceptional or seldom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invoked  cases</a:t>
            </a:r>
            <a:endParaRPr sz="2000">
              <a:latin typeface="Arial"/>
              <a:cs typeface="Arial"/>
            </a:endParaRPr>
          </a:p>
          <a:p>
            <a:pPr marL="355600" marR="2667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exceptional event flows are  factored out of the main </a:t>
            </a:r>
            <a:r>
              <a:rPr sz="2000" spc="-5" dirty="0">
                <a:latin typeface="Arial"/>
                <a:cs typeface="Arial"/>
              </a:rPr>
              <a:t>event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flow  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clarity</a:t>
            </a:r>
            <a:endParaRPr sz="2000">
              <a:latin typeface="Arial"/>
              <a:cs typeface="Arial"/>
            </a:endParaRPr>
          </a:p>
          <a:p>
            <a:pPr marL="355600" marR="49530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direction of an &lt;&lt;extends&gt;&gt;  relationship is to the extended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  case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cases representing  exceptional flows can extend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  than one use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9151" y="1262125"/>
            <a:ext cx="463550" cy="802005"/>
            <a:chOff x="2859151" y="1262125"/>
            <a:chExt cx="463550" cy="802005"/>
          </a:xfrm>
        </p:grpSpPr>
        <p:sp>
          <p:nvSpPr>
            <p:cNvPr id="6" name="object 6"/>
            <p:cNvSpPr/>
            <p:nvPr/>
          </p:nvSpPr>
          <p:spPr>
            <a:xfrm>
              <a:off x="2868676" y="1432305"/>
              <a:ext cx="444500" cy="622300"/>
            </a:xfrm>
            <a:custGeom>
              <a:avLst/>
              <a:gdLst/>
              <a:ahLst/>
              <a:cxnLst/>
              <a:rect l="l" t="t" r="r" b="b"/>
              <a:pathLst>
                <a:path w="444500" h="622300">
                  <a:moveTo>
                    <a:pt x="212471" y="0"/>
                  </a:moveTo>
                  <a:lnTo>
                    <a:pt x="212471" y="391287"/>
                  </a:lnTo>
                  <a:lnTo>
                    <a:pt x="0" y="621919"/>
                  </a:lnTo>
                </a:path>
                <a:path w="444500" h="622300">
                  <a:moveTo>
                    <a:pt x="212471" y="391287"/>
                  </a:moveTo>
                  <a:lnTo>
                    <a:pt x="444500" y="621919"/>
                  </a:lnTo>
                </a:path>
                <a:path w="444500" h="622300">
                  <a:moveTo>
                    <a:pt x="0" y="177038"/>
                  </a:moveTo>
                  <a:lnTo>
                    <a:pt x="444500" y="1785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6085" y="1262125"/>
              <a:ext cx="249554" cy="2510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64054" y="2080386"/>
            <a:ext cx="1118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Passenger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0475" y="2849626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887"/>
                </a:moveTo>
                <a:lnTo>
                  <a:pt x="14803" y="184106"/>
                </a:lnTo>
                <a:lnTo>
                  <a:pt x="56970" y="133822"/>
                </a:lnTo>
                <a:lnTo>
                  <a:pt x="123134" y="89467"/>
                </a:lnTo>
                <a:lnTo>
                  <a:pt x="164163" y="69961"/>
                </a:lnTo>
                <a:lnTo>
                  <a:pt x="209929" y="52474"/>
                </a:lnTo>
                <a:lnTo>
                  <a:pt x="260012" y="37187"/>
                </a:lnTo>
                <a:lnTo>
                  <a:pt x="313991" y="24277"/>
                </a:lnTo>
                <a:lnTo>
                  <a:pt x="371445" y="13924"/>
                </a:lnTo>
                <a:lnTo>
                  <a:pt x="431954" y="6308"/>
                </a:lnTo>
                <a:lnTo>
                  <a:pt x="495096" y="1606"/>
                </a:lnTo>
                <a:lnTo>
                  <a:pt x="560451" y="0"/>
                </a:lnTo>
                <a:lnTo>
                  <a:pt x="625780" y="1606"/>
                </a:lnTo>
                <a:lnTo>
                  <a:pt x="688900" y="6308"/>
                </a:lnTo>
                <a:lnTo>
                  <a:pt x="749390" y="13924"/>
                </a:lnTo>
                <a:lnTo>
                  <a:pt x="806829" y="24277"/>
                </a:lnTo>
                <a:lnTo>
                  <a:pt x="860795" y="37187"/>
                </a:lnTo>
                <a:lnTo>
                  <a:pt x="910868" y="52474"/>
                </a:lnTo>
                <a:lnTo>
                  <a:pt x="956627" y="69961"/>
                </a:lnTo>
                <a:lnTo>
                  <a:pt x="997650" y="89467"/>
                </a:lnTo>
                <a:lnTo>
                  <a:pt x="1033518" y="110813"/>
                </a:lnTo>
                <a:lnTo>
                  <a:pt x="1088099" y="158312"/>
                </a:lnTo>
                <a:lnTo>
                  <a:pt x="1117004" y="211024"/>
                </a:lnTo>
                <a:lnTo>
                  <a:pt x="1120775" y="238887"/>
                </a:lnTo>
                <a:lnTo>
                  <a:pt x="1117004" y="266749"/>
                </a:lnTo>
                <a:lnTo>
                  <a:pt x="1088099" y="319461"/>
                </a:lnTo>
                <a:lnTo>
                  <a:pt x="1033518" y="366960"/>
                </a:lnTo>
                <a:lnTo>
                  <a:pt x="997650" y="388306"/>
                </a:lnTo>
                <a:lnTo>
                  <a:pt x="956627" y="407812"/>
                </a:lnTo>
                <a:lnTo>
                  <a:pt x="910868" y="425299"/>
                </a:lnTo>
                <a:lnTo>
                  <a:pt x="860795" y="440586"/>
                </a:lnTo>
                <a:lnTo>
                  <a:pt x="806829" y="453496"/>
                </a:lnTo>
                <a:lnTo>
                  <a:pt x="749390" y="463849"/>
                </a:lnTo>
                <a:lnTo>
                  <a:pt x="688900" y="471465"/>
                </a:lnTo>
                <a:lnTo>
                  <a:pt x="625780" y="476167"/>
                </a:lnTo>
                <a:lnTo>
                  <a:pt x="560451" y="477774"/>
                </a:lnTo>
                <a:lnTo>
                  <a:pt x="495096" y="476167"/>
                </a:lnTo>
                <a:lnTo>
                  <a:pt x="431954" y="471465"/>
                </a:lnTo>
                <a:lnTo>
                  <a:pt x="371445" y="463849"/>
                </a:lnTo>
                <a:lnTo>
                  <a:pt x="313991" y="453496"/>
                </a:lnTo>
                <a:lnTo>
                  <a:pt x="260012" y="440586"/>
                </a:lnTo>
                <a:lnTo>
                  <a:pt x="209929" y="425299"/>
                </a:lnTo>
                <a:lnTo>
                  <a:pt x="164163" y="407812"/>
                </a:lnTo>
                <a:lnTo>
                  <a:pt x="123134" y="388306"/>
                </a:lnTo>
                <a:lnTo>
                  <a:pt x="87262" y="366960"/>
                </a:lnTo>
                <a:lnTo>
                  <a:pt x="32676" y="319461"/>
                </a:lnTo>
                <a:lnTo>
                  <a:pt x="3770" y="266749"/>
                </a:lnTo>
                <a:lnTo>
                  <a:pt x="0" y="2388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2677" y="3336416"/>
            <a:ext cx="159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Purchase</a:t>
            </a:r>
            <a:r>
              <a:rPr sz="1800" spc="-65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89275" y="2449576"/>
            <a:ext cx="1905" cy="320675"/>
          </a:xfrm>
          <a:custGeom>
            <a:avLst/>
            <a:gdLst/>
            <a:ahLst/>
            <a:cxnLst/>
            <a:rect l="l" t="t" r="r" b="b"/>
            <a:pathLst>
              <a:path w="1905" h="320675">
                <a:moveTo>
                  <a:pt x="1650" y="0"/>
                </a:moveTo>
                <a:lnTo>
                  <a:pt x="0" y="3206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4875" y="4900548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9013"/>
                </a:moveTo>
                <a:lnTo>
                  <a:pt x="14803" y="184226"/>
                </a:lnTo>
                <a:lnTo>
                  <a:pt x="56970" y="133923"/>
                </a:lnTo>
                <a:lnTo>
                  <a:pt x="123134" y="89544"/>
                </a:lnTo>
                <a:lnTo>
                  <a:pt x="164163" y="70024"/>
                </a:lnTo>
                <a:lnTo>
                  <a:pt x="209929" y="52524"/>
                </a:lnTo>
                <a:lnTo>
                  <a:pt x="260012" y="37224"/>
                </a:lnTo>
                <a:lnTo>
                  <a:pt x="313991" y="24302"/>
                </a:lnTo>
                <a:lnTo>
                  <a:pt x="371445" y="13939"/>
                </a:lnTo>
                <a:lnTo>
                  <a:pt x="431954" y="6315"/>
                </a:lnTo>
                <a:lnTo>
                  <a:pt x="495096" y="1608"/>
                </a:lnTo>
                <a:lnTo>
                  <a:pt x="560451" y="0"/>
                </a:lnTo>
                <a:lnTo>
                  <a:pt x="625780" y="1608"/>
                </a:lnTo>
                <a:lnTo>
                  <a:pt x="688900" y="6315"/>
                </a:lnTo>
                <a:lnTo>
                  <a:pt x="749390" y="13939"/>
                </a:lnTo>
                <a:lnTo>
                  <a:pt x="806829" y="24302"/>
                </a:lnTo>
                <a:lnTo>
                  <a:pt x="860795" y="37224"/>
                </a:lnTo>
                <a:lnTo>
                  <a:pt x="910868" y="52524"/>
                </a:lnTo>
                <a:lnTo>
                  <a:pt x="956627" y="70024"/>
                </a:lnTo>
                <a:lnTo>
                  <a:pt x="997650" y="89544"/>
                </a:lnTo>
                <a:lnTo>
                  <a:pt x="1033518" y="110903"/>
                </a:lnTo>
                <a:lnTo>
                  <a:pt x="1088099" y="158424"/>
                </a:lnTo>
                <a:lnTo>
                  <a:pt x="1117004" y="211149"/>
                </a:lnTo>
                <a:lnTo>
                  <a:pt x="1120775" y="239013"/>
                </a:lnTo>
                <a:lnTo>
                  <a:pt x="1117004" y="266876"/>
                </a:lnTo>
                <a:lnTo>
                  <a:pt x="1088099" y="319588"/>
                </a:lnTo>
                <a:lnTo>
                  <a:pt x="1033518" y="367087"/>
                </a:lnTo>
                <a:lnTo>
                  <a:pt x="997650" y="388433"/>
                </a:lnTo>
                <a:lnTo>
                  <a:pt x="956627" y="407939"/>
                </a:lnTo>
                <a:lnTo>
                  <a:pt x="910868" y="425426"/>
                </a:lnTo>
                <a:lnTo>
                  <a:pt x="860795" y="440713"/>
                </a:lnTo>
                <a:lnTo>
                  <a:pt x="806829" y="453623"/>
                </a:lnTo>
                <a:lnTo>
                  <a:pt x="749390" y="463976"/>
                </a:lnTo>
                <a:lnTo>
                  <a:pt x="688900" y="471592"/>
                </a:lnTo>
                <a:lnTo>
                  <a:pt x="625780" y="476294"/>
                </a:lnTo>
                <a:lnTo>
                  <a:pt x="560451" y="477900"/>
                </a:lnTo>
                <a:lnTo>
                  <a:pt x="495096" y="476294"/>
                </a:lnTo>
                <a:lnTo>
                  <a:pt x="431954" y="471592"/>
                </a:lnTo>
                <a:lnTo>
                  <a:pt x="371445" y="463976"/>
                </a:lnTo>
                <a:lnTo>
                  <a:pt x="313991" y="453623"/>
                </a:lnTo>
                <a:lnTo>
                  <a:pt x="260012" y="440713"/>
                </a:lnTo>
                <a:lnTo>
                  <a:pt x="209929" y="425426"/>
                </a:lnTo>
                <a:lnTo>
                  <a:pt x="164163" y="407939"/>
                </a:lnTo>
                <a:lnTo>
                  <a:pt x="123134" y="388433"/>
                </a:lnTo>
                <a:lnTo>
                  <a:pt x="87262" y="367087"/>
                </a:lnTo>
                <a:lnTo>
                  <a:pt x="32676" y="319588"/>
                </a:lnTo>
                <a:lnTo>
                  <a:pt x="3770" y="266876"/>
                </a:lnTo>
                <a:lnTo>
                  <a:pt x="0" y="23901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54344" y="5387746"/>
            <a:ext cx="89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im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98798" y="3816603"/>
            <a:ext cx="2263775" cy="1210310"/>
          </a:xfrm>
          <a:custGeom>
            <a:avLst/>
            <a:gdLst/>
            <a:ahLst/>
            <a:cxnLst/>
            <a:rect l="l" t="t" r="r" b="b"/>
            <a:pathLst>
              <a:path w="2263775" h="1210310">
                <a:moveTo>
                  <a:pt x="52326" y="21440"/>
                </a:moveTo>
                <a:lnTo>
                  <a:pt x="33426" y="22203"/>
                </a:lnTo>
                <a:lnTo>
                  <a:pt x="43328" y="38149"/>
                </a:lnTo>
                <a:lnTo>
                  <a:pt x="2254630" y="1209929"/>
                </a:lnTo>
                <a:lnTo>
                  <a:pt x="2263521" y="1193038"/>
                </a:lnTo>
                <a:lnTo>
                  <a:pt x="52326" y="21440"/>
                </a:lnTo>
                <a:close/>
              </a:path>
              <a:path w="2263775" h="1210310">
                <a:moveTo>
                  <a:pt x="109727" y="0"/>
                </a:moveTo>
                <a:lnTo>
                  <a:pt x="0" y="4445"/>
                </a:lnTo>
                <a:lnTo>
                  <a:pt x="55117" y="93345"/>
                </a:lnTo>
                <a:lnTo>
                  <a:pt x="57912" y="97790"/>
                </a:lnTo>
                <a:lnTo>
                  <a:pt x="63753" y="99187"/>
                </a:lnTo>
                <a:lnTo>
                  <a:pt x="68325" y="96393"/>
                </a:lnTo>
                <a:lnTo>
                  <a:pt x="72771" y="93599"/>
                </a:lnTo>
                <a:lnTo>
                  <a:pt x="74167" y="87757"/>
                </a:lnTo>
                <a:lnTo>
                  <a:pt x="71374" y="83312"/>
                </a:lnTo>
                <a:lnTo>
                  <a:pt x="43328" y="38149"/>
                </a:lnTo>
                <a:lnTo>
                  <a:pt x="12318" y="21717"/>
                </a:lnTo>
                <a:lnTo>
                  <a:pt x="21209" y="4953"/>
                </a:lnTo>
                <a:lnTo>
                  <a:pt x="114215" y="4953"/>
                </a:lnTo>
                <a:lnTo>
                  <a:pt x="114173" y="4064"/>
                </a:lnTo>
                <a:lnTo>
                  <a:pt x="109727" y="0"/>
                </a:lnTo>
                <a:close/>
              </a:path>
              <a:path w="2263775" h="1210310">
                <a:moveTo>
                  <a:pt x="21209" y="4953"/>
                </a:moveTo>
                <a:lnTo>
                  <a:pt x="12318" y="21717"/>
                </a:lnTo>
                <a:lnTo>
                  <a:pt x="43328" y="38149"/>
                </a:lnTo>
                <a:lnTo>
                  <a:pt x="33834" y="22860"/>
                </a:lnTo>
                <a:lnTo>
                  <a:pt x="17145" y="22860"/>
                </a:lnTo>
                <a:lnTo>
                  <a:pt x="24764" y="8255"/>
                </a:lnTo>
                <a:lnTo>
                  <a:pt x="27440" y="8255"/>
                </a:lnTo>
                <a:lnTo>
                  <a:pt x="21209" y="4953"/>
                </a:lnTo>
                <a:close/>
              </a:path>
              <a:path w="2263775" h="1210310">
                <a:moveTo>
                  <a:pt x="24764" y="8255"/>
                </a:moveTo>
                <a:lnTo>
                  <a:pt x="17145" y="22860"/>
                </a:lnTo>
                <a:lnTo>
                  <a:pt x="33426" y="22203"/>
                </a:lnTo>
                <a:lnTo>
                  <a:pt x="24764" y="8255"/>
                </a:lnTo>
                <a:close/>
              </a:path>
              <a:path w="2263775" h="1210310">
                <a:moveTo>
                  <a:pt x="33426" y="22203"/>
                </a:moveTo>
                <a:lnTo>
                  <a:pt x="17145" y="22860"/>
                </a:lnTo>
                <a:lnTo>
                  <a:pt x="33834" y="22860"/>
                </a:lnTo>
                <a:lnTo>
                  <a:pt x="33426" y="22203"/>
                </a:lnTo>
                <a:close/>
              </a:path>
              <a:path w="2263775" h="1210310">
                <a:moveTo>
                  <a:pt x="27440" y="8255"/>
                </a:moveTo>
                <a:lnTo>
                  <a:pt x="24764" y="8255"/>
                </a:lnTo>
                <a:lnTo>
                  <a:pt x="33426" y="22203"/>
                </a:lnTo>
                <a:lnTo>
                  <a:pt x="52326" y="21440"/>
                </a:lnTo>
                <a:lnTo>
                  <a:pt x="27440" y="8255"/>
                </a:lnTo>
                <a:close/>
              </a:path>
              <a:path w="2263775" h="1210310">
                <a:moveTo>
                  <a:pt x="114215" y="4953"/>
                </a:moveTo>
                <a:lnTo>
                  <a:pt x="21209" y="4953"/>
                </a:lnTo>
                <a:lnTo>
                  <a:pt x="52326" y="21440"/>
                </a:lnTo>
                <a:lnTo>
                  <a:pt x="110489" y="19050"/>
                </a:lnTo>
                <a:lnTo>
                  <a:pt x="114553" y="14605"/>
                </a:lnTo>
                <a:lnTo>
                  <a:pt x="114426" y="9398"/>
                </a:lnTo>
                <a:lnTo>
                  <a:pt x="114215" y="4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34078" y="4978400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62425" y="5707062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925"/>
                </a:moveTo>
                <a:lnTo>
                  <a:pt x="14803" y="184142"/>
                </a:lnTo>
                <a:lnTo>
                  <a:pt x="56970" y="133852"/>
                </a:lnTo>
                <a:lnTo>
                  <a:pt x="123134" y="89490"/>
                </a:lnTo>
                <a:lnTo>
                  <a:pt x="164163" y="69980"/>
                </a:lnTo>
                <a:lnTo>
                  <a:pt x="209929" y="52489"/>
                </a:lnTo>
                <a:lnTo>
                  <a:pt x="260012" y="37198"/>
                </a:lnTo>
                <a:lnTo>
                  <a:pt x="313991" y="24284"/>
                </a:lnTo>
                <a:lnTo>
                  <a:pt x="371445" y="13929"/>
                </a:lnTo>
                <a:lnTo>
                  <a:pt x="431954" y="6310"/>
                </a:lnTo>
                <a:lnTo>
                  <a:pt x="495096" y="1607"/>
                </a:lnTo>
                <a:lnTo>
                  <a:pt x="560451" y="0"/>
                </a:lnTo>
                <a:lnTo>
                  <a:pt x="625780" y="1607"/>
                </a:lnTo>
                <a:lnTo>
                  <a:pt x="688900" y="6310"/>
                </a:lnTo>
                <a:lnTo>
                  <a:pt x="749390" y="13929"/>
                </a:lnTo>
                <a:lnTo>
                  <a:pt x="806829" y="24284"/>
                </a:lnTo>
                <a:lnTo>
                  <a:pt x="860795" y="37198"/>
                </a:lnTo>
                <a:lnTo>
                  <a:pt x="910868" y="52489"/>
                </a:lnTo>
                <a:lnTo>
                  <a:pt x="956627" y="69980"/>
                </a:lnTo>
                <a:lnTo>
                  <a:pt x="997650" y="89490"/>
                </a:lnTo>
                <a:lnTo>
                  <a:pt x="1033518" y="110840"/>
                </a:lnTo>
                <a:lnTo>
                  <a:pt x="1088099" y="158346"/>
                </a:lnTo>
                <a:lnTo>
                  <a:pt x="1117004" y="211061"/>
                </a:lnTo>
                <a:lnTo>
                  <a:pt x="1120775" y="238925"/>
                </a:lnTo>
                <a:lnTo>
                  <a:pt x="1117004" y="266785"/>
                </a:lnTo>
                <a:lnTo>
                  <a:pt x="1088099" y="319497"/>
                </a:lnTo>
                <a:lnTo>
                  <a:pt x="1033518" y="366999"/>
                </a:lnTo>
                <a:lnTo>
                  <a:pt x="997650" y="388349"/>
                </a:lnTo>
                <a:lnTo>
                  <a:pt x="956627" y="407858"/>
                </a:lnTo>
                <a:lnTo>
                  <a:pt x="910868" y="425348"/>
                </a:lnTo>
                <a:lnTo>
                  <a:pt x="860795" y="440639"/>
                </a:lnTo>
                <a:lnTo>
                  <a:pt x="806829" y="453552"/>
                </a:lnTo>
                <a:lnTo>
                  <a:pt x="749390" y="463908"/>
                </a:lnTo>
                <a:lnTo>
                  <a:pt x="688900" y="471527"/>
                </a:lnTo>
                <a:lnTo>
                  <a:pt x="625780" y="476230"/>
                </a:lnTo>
                <a:lnTo>
                  <a:pt x="560451" y="477837"/>
                </a:lnTo>
                <a:lnTo>
                  <a:pt x="495096" y="476230"/>
                </a:lnTo>
                <a:lnTo>
                  <a:pt x="431954" y="471527"/>
                </a:lnTo>
                <a:lnTo>
                  <a:pt x="371445" y="463908"/>
                </a:lnTo>
                <a:lnTo>
                  <a:pt x="313991" y="453552"/>
                </a:lnTo>
                <a:lnTo>
                  <a:pt x="260012" y="440639"/>
                </a:lnTo>
                <a:lnTo>
                  <a:pt x="209929" y="425348"/>
                </a:lnTo>
                <a:lnTo>
                  <a:pt x="164163" y="407858"/>
                </a:lnTo>
                <a:lnTo>
                  <a:pt x="123134" y="388349"/>
                </a:lnTo>
                <a:lnTo>
                  <a:pt x="87262" y="366999"/>
                </a:lnTo>
                <a:lnTo>
                  <a:pt x="32676" y="319497"/>
                </a:lnTo>
                <a:lnTo>
                  <a:pt x="3770" y="266785"/>
                </a:lnTo>
                <a:lnTo>
                  <a:pt x="0" y="238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63059" y="6194552"/>
            <a:ext cx="111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19398" y="3795648"/>
            <a:ext cx="1276350" cy="1812289"/>
          </a:xfrm>
          <a:custGeom>
            <a:avLst/>
            <a:gdLst/>
            <a:ahLst/>
            <a:cxnLst/>
            <a:rect l="l" t="t" r="r" b="b"/>
            <a:pathLst>
              <a:path w="1276350" h="1812289">
                <a:moveTo>
                  <a:pt x="21805" y="30941"/>
                </a:moveTo>
                <a:lnTo>
                  <a:pt x="23397" y="49936"/>
                </a:lnTo>
                <a:lnTo>
                  <a:pt x="1260728" y="1812112"/>
                </a:lnTo>
                <a:lnTo>
                  <a:pt x="1276223" y="1801164"/>
                </a:lnTo>
                <a:lnTo>
                  <a:pt x="38847" y="38773"/>
                </a:lnTo>
                <a:lnTo>
                  <a:pt x="21805" y="30941"/>
                </a:lnTo>
                <a:close/>
              </a:path>
              <a:path w="1276350" h="1812289">
                <a:moveTo>
                  <a:pt x="0" y="0"/>
                </a:moveTo>
                <a:lnTo>
                  <a:pt x="8762" y="104139"/>
                </a:lnTo>
                <a:lnTo>
                  <a:pt x="9271" y="109474"/>
                </a:lnTo>
                <a:lnTo>
                  <a:pt x="13842" y="113283"/>
                </a:lnTo>
                <a:lnTo>
                  <a:pt x="19050" y="112902"/>
                </a:lnTo>
                <a:lnTo>
                  <a:pt x="24384" y="112394"/>
                </a:lnTo>
                <a:lnTo>
                  <a:pt x="28193" y="107823"/>
                </a:lnTo>
                <a:lnTo>
                  <a:pt x="27812" y="102615"/>
                </a:lnTo>
                <a:lnTo>
                  <a:pt x="23397" y="49936"/>
                </a:lnTo>
                <a:lnTo>
                  <a:pt x="3048" y="20955"/>
                </a:lnTo>
                <a:lnTo>
                  <a:pt x="18668" y="10032"/>
                </a:lnTo>
                <a:lnTo>
                  <a:pt x="21815" y="10032"/>
                </a:lnTo>
                <a:lnTo>
                  <a:pt x="0" y="0"/>
                </a:lnTo>
                <a:close/>
              </a:path>
              <a:path w="1276350" h="1812289">
                <a:moveTo>
                  <a:pt x="21815" y="10032"/>
                </a:moveTo>
                <a:lnTo>
                  <a:pt x="18668" y="10032"/>
                </a:lnTo>
                <a:lnTo>
                  <a:pt x="38847" y="38773"/>
                </a:lnTo>
                <a:lnTo>
                  <a:pt x="91821" y="63118"/>
                </a:lnTo>
                <a:lnTo>
                  <a:pt x="97536" y="61087"/>
                </a:lnTo>
                <a:lnTo>
                  <a:pt x="99695" y="56261"/>
                </a:lnTo>
                <a:lnTo>
                  <a:pt x="101853" y="51562"/>
                </a:lnTo>
                <a:lnTo>
                  <a:pt x="99822" y="45846"/>
                </a:lnTo>
                <a:lnTo>
                  <a:pt x="94996" y="43687"/>
                </a:lnTo>
                <a:lnTo>
                  <a:pt x="21815" y="10032"/>
                </a:lnTo>
                <a:close/>
              </a:path>
              <a:path w="1276350" h="1812289">
                <a:moveTo>
                  <a:pt x="18668" y="10032"/>
                </a:moveTo>
                <a:lnTo>
                  <a:pt x="3048" y="20955"/>
                </a:lnTo>
                <a:lnTo>
                  <a:pt x="23397" y="49936"/>
                </a:lnTo>
                <a:lnTo>
                  <a:pt x="21805" y="30941"/>
                </a:lnTo>
                <a:lnTo>
                  <a:pt x="6985" y="24130"/>
                </a:lnTo>
                <a:lnTo>
                  <a:pt x="20447" y="14731"/>
                </a:lnTo>
                <a:lnTo>
                  <a:pt x="21968" y="14731"/>
                </a:lnTo>
                <a:lnTo>
                  <a:pt x="18668" y="10032"/>
                </a:lnTo>
                <a:close/>
              </a:path>
              <a:path w="1276350" h="1812289">
                <a:moveTo>
                  <a:pt x="21968" y="14731"/>
                </a:moveTo>
                <a:lnTo>
                  <a:pt x="20447" y="14731"/>
                </a:lnTo>
                <a:lnTo>
                  <a:pt x="21805" y="30941"/>
                </a:lnTo>
                <a:lnTo>
                  <a:pt x="38847" y="38773"/>
                </a:lnTo>
                <a:lnTo>
                  <a:pt x="21968" y="14731"/>
                </a:lnTo>
                <a:close/>
              </a:path>
              <a:path w="1276350" h="1812289">
                <a:moveTo>
                  <a:pt x="20447" y="14731"/>
                </a:moveTo>
                <a:lnTo>
                  <a:pt x="6985" y="24130"/>
                </a:lnTo>
                <a:lnTo>
                  <a:pt x="21805" y="30941"/>
                </a:lnTo>
                <a:lnTo>
                  <a:pt x="20447" y="14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49651" y="5334127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2250" y="4799076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887"/>
                </a:moveTo>
                <a:lnTo>
                  <a:pt x="14799" y="184106"/>
                </a:lnTo>
                <a:lnTo>
                  <a:pt x="56957" y="133822"/>
                </a:lnTo>
                <a:lnTo>
                  <a:pt x="123109" y="89467"/>
                </a:lnTo>
                <a:lnTo>
                  <a:pt x="164131" y="69961"/>
                </a:lnTo>
                <a:lnTo>
                  <a:pt x="209891" y="52474"/>
                </a:lnTo>
                <a:lnTo>
                  <a:pt x="259967" y="37187"/>
                </a:lnTo>
                <a:lnTo>
                  <a:pt x="313940" y="24277"/>
                </a:lnTo>
                <a:lnTo>
                  <a:pt x="371389" y="13924"/>
                </a:lnTo>
                <a:lnTo>
                  <a:pt x="431894" y="6308"/>
                </a:lnTo>
                <a:lnTo>
                  <a:pt x="495033" y="1606"/>
                </a:lnTo>
                <a:lnTo>
                  <a:pt x="560387" y="0"/>
                </a:lnTo>
                <a:lnTo>
                  <a:pt x="625741" y="1606"/>
                </a:lnTo>
                <a:lnTo>
                  <a:pt x="688880" y="6308"/>
                </a:lnTo>
                <a:lnTo>
                  <a:pt x="749385" y="13924"/>
                </a:lnTo>
                <a:lnTo>
                  <a:pt x="806834" y="24277"/>
                </a:lnTo>
                <a:lnTo>
                  <a:pt x="860807" y="37187"/>
                </a:lnTo>
                <a:lnTo>
                  <a:pt x="910883" y="52474"/>
                </a:lnTo>
                <a:lnTo>
                  <a:pt x="956643" y="69961"/>
                </a:lnTo>
                <a:lnTo>
                  <a:pt x="997665" y="89467"/>
                </a:lnTo>
                <a:lnTo>
                  <a:pt x="1033530" y="110813"/>
                </a:lnTo>
                <a:lnTo>
                  <a:pt x="1088105" y="158312"/>
                </a:lnTo>
                <a:lnTo>
                  <a:pt x="1117004" y="211024"/>
                </a:lnTo>
                <a:lnTo>
                  <a:pt x="1120775" y="238887"/>
                </a:lnTo>
                <a:lnTo>
                  <a:pt x="1117004" y="266749"/>
                </a:lnTo>
                <a:lnTo>
                  <a:pt x="1088105" y="319461"/>
                </a:lnTo>
                <a:lnTo>
                  <a:pt x="1033530" y="366960"/>
                </a:lnTo>
                <a:lnTo>
                  <a:pt x="997665" y="388306"/>
                </a:lnTo>
                <a:lnTo>
                  <a:pt x="956643" y="407812"/>
                </a:lnTo>
                <a:lnTo>
                  <a:pt x="910883" y="425299"/>
                </a:lnTo>
                <a:lnTo>
                  <a:pt x="860807" y="440586"/>
                </a:lnTo>
                <a:lnTo>
                  <a:pt x="806834" y="453496"/>
                </a:lnTo>
                <a:lnTo>
                  <a:pt x="749385" y="463849"/>
                </a:lnTo>
                <a:lnTo>
                  <a:pt x="688880" y="471465"/>
                </a:lnTo>
                <a:lnTo>
                  <a:pt x="625741" y="476167"/>
                </a:lnTo>
                <a:lnTo>
                  <a:pt x="560387" y="477774"/>
                </a:lnTo>
                <a:lnTo>
                  <a:pt x="495033" y="476167"/>
                </a:lnTo>
                <a:lnTo>
                  <a:pt x="431894" y="471465"/>
                </a:lnTo>
                <a:lnTo>
                  <a:pt x="371389" y="463849"/>
                </a:lnTo>
                <a:lnTo>
                  <a:pt x="313940" y="453496"/>
                </a:lnTo>
                <a:lnTo>
                  <a:pt x="259967" y="440586"/>
                </a:lnTo>
                <a:lnTo>
                  <a:pt x="209891" y="425299"/>
                </a:lnTo>
                <a:lnTo>
                  <a:pt x="164131" y="407812"/>
                </a:lnTo>
                <a:lnTo>
                  <a:pt x="123109" y="388306"/>
                </a:lnTo>
                <a:lnTo>
                  <a:pt x="87244" y="366960"/>
                </a:lnTo>
                <a:lnTo>
                  <a:pt x="32669" y="319461"/>
                </a:lnTo>
                <a:lnTo>
                  <a:pt x="3770" y="266749"/>
                </a:lnTo>
                <a:lnTo>
                  <a:pt x="0" y="2388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2300" y="5286247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OutOfOrder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53617" y="3757548"/>
            <a:ext cx="1467485" cy="976630"/>
          </a:xfrm>
          <a:custGeom>
            <a:avLst/>
            <a:gdLst/>
            <a:ahLst/>
            <a:cxnLst/>
            <a:rect l="l" t="t" r="r" b="b"/>
            <a:pathLst>
              <a:path w="1467485" h="976629">
                <a:moveTo>
                  <a:pt x="1435800" y="20882"/>
                </a:moveTo>
                <a:lnTo>
                  <a:pt x="1416997" y="21966"/>
                </a:lnTo>
                <a:lnTo>
                  <a:pt x="0" y="960501"/>
                </a:lnTo>
                <a:lnTo>
                  <a:pt x="10515" y="976376"/>
                </a:lnTo>
                <a:lnTo>
                  <a:pt x="1427398" y="37933"/>
                </a:lnTo>
                <a:lnTo>
                  <a:pt x="1435800" y="20882"/>
                </a:lnTo>
                <a:close/>
              </a:path>
              <a:path w="1467485" h="976629">
                <a:moveTo>
                  <a:pt x="1466157" y="2539"/>
                </a:moveTo>
                <a:lnTo>
                  <a:pt x="1446326" y="2539"/>
                </a:lnTo>
                <a:lnTo>
                  <a:pt x="1456867" y="18414"/>
                </a:lnTo>
                <a:lnTo>
                  <a:pt x="1427398" y="37933"/>
                </a:lnTo>
                <a:lnTo>
                  <a:pt x="1404035" y="85343"/>
                </a:lnTo>
                <a:lnTo>
                  <a:pt x="1401749" y="90169"/>
                </a:lnTo>
                <a:lnTo>
                  <a:pt x="1403654" y="95884"/>
                </a:lnTo>
                <a:lnTo>
                  <a:pt x="1408480" y="98170"/>
                </a:lnTo>
                <a:lnTo>
                  <a:pt x="1413179" y="100456"/>
                </a:lnTo>
                <a:lnTo>
                  <a:pt x="1418894" y="98551"/>
                </a:lnTo>
                <a:lnTo>
                  <a:pt x="1421180" y="93852"/>
                </a:lnTo>
                <a:lnTo>
                  <a:pt x="1466157" y="2539"/>
                </a:lnTo>
                <a:close/>
              </a:path>
              <a:path w="1467485" h="976629">
                <a:moveTo>
                  <a:pt x="1448772" y="6223"/>
                </a:moveTo>
                <a:lnTo>
                  <a:pt x="1443024" y="6223"/>
                </a:lnTo>
                <a:lnTo>
                  <a:pt x="1452168" y="19938"/>
                </a:lnTo>
                <a:lnTo>
                  <a:pt x="1435800" y="20882"/>
                </a:lnTo>
                <a:lnTo>
                  <a:pt x="1427398" y="37933"/>
                </a:lnTo>
                <a:lnTo>
                  <a:pt x="1456867" y="18414"/>
                </a:lnTo>
                <a:lnTo>
                  <a:pt x="1448772" y="6223"/>
                </a:lnTo>
                <a:close/>
              </a:path>
              <a:path w="1467485" h="976629">
                <a:moveTo>
                  <a:pt x="1467408" y="0"/>
                </a:moveTo>
                <a:lnTo>
                  <a:pt x="1357807" y="6223"/>
                </a:lnTo>
                <a:lnTo>
                  <a:pt x="1353743" y="10794"/>
                </a:lnTo>
                <a:lnTo>
                  <a:pt x="1353997" y="16001"/>
                </a:lnTo>
                <a:lnTo>
                  <a:pt x="1354378" y="21336"/>
                </a:lnTo>
                <a:lnTo>
                  <a:pt x="1358823" y="25273"/>
                </a:lnTo>
                <a:lnTo>
                  <a:pt x="1416997" y="21966"/>
                </a:lnTo>
                <a:lnTo>
                  <a:pt x="1446326" y="2539"/>
                </a:lnTo>
                <a:lnTo>
                  <a:pt x="1466157" y="2539"/>
                </a:lnTo>
                <a:lnTo>
                  <a:pt x="1467408" y="0"/>
                </a:lnTo>
                <a:close/>
              </a:path>
              <a:path w="1467485" h="976629">
                <a:moveTo>
                  <a:pt x="1446326" y="2539"/>
                </a:moveTo>
                <a:lnTo>
                  <a:pt x="1416997" y="21966"/>
                </a:lnTo>
                <a:lnTo>
                  <a:pt x="1435800" y="20882"/>
                </a:lnTo>
                <a:lnTo>
                  <a:pt x="1443024" y="6223"/>
                </a:lnTo>
                <a:lnTo>
                  <a:pt x="1448772" y="6223"/>
                </a:lnTo>
                <a:lnTo>
                  <a:pt x="1446326" y="2539"/>
                </a:lnTo>
                <a:close/>
              </a:path>
              <a:path w="1467485" h="976629">
                <a:moveTo>
                  <a:pt x="1443024" y="6223"/>
                </a:moveTo>
                <a:lnTo>
                  <a:pt x="1435800" y="20882"/>
                </a:lnTo>
                <a:lnTo>
                  <a:pt x="1452168" y="19938"/>
                </a:lnTo>
                <a:lnTo>
                  <a:pt x="1443024" y="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7217" y="4000246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1751" y="5707062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925"/>
                </a:moveTo>
                <a:lnTo>
                  <a:pt x="14796" y="184142"/>
                </a:lnTo>
                <a:lnTo>
                  <a:pt x="56944" y="133852"/>
                </a:lnTo>
                <a:lnTo>
                  <a:pt x="123084" y="89490"/>
                </a:lnTo>
                <a:lnTo>
                  <a:pt x="164099" y="69980"/>
                </a:lnTo>
                <a:lnTo>
                  <a:pt x="209852" y="52489"/>
                </a:lnTo>
                <a:lnTo>
                  <a:pt x="259922" y="37198"/>
                </a:lnTo>
                <a:lnTo>
                  <a:pt x="313889" y="24284"/>
                </a:lnTo>
                <a:lnTo>
                  <a:pt x="371333" y="13929"/>
                </a:lnTo>
                <a:lnTo>
                  <a:pt x="431834" y="6310"/>
                </a:lnTo>
                <a:lnTo>
                  <a:pt x="494970" y="1607"/>
                </a:lnTo>
                <a:lnTo>
                  <a:pt x="560324" y="0"/>
                </a:lnTo>
                <a:lnTo>
                  <a:pt x="625678" y="1607"/>
                </a:lnTo>
                <a:lnTo>
                  <a:pt x="688820" y="6310"/>
                </a:lnTo>
                <a:lnTo>
                  <a:pt x="749329" y="13929"/>
                </a:lnTo>
                <a:lnTo>
                  <a:pt x="806783" y="24284"/>
                </a:lnTo>
                <a:lnTo>
                  <a:pt x="860762" y="37198"/>
                </a:lnTo>
                <a:lnTo>
                  <a:pt x="910845" y="52489"/>
                </a:lnTo>
                <a:lnTo>
                  <a:pt x="956611" y="69980"/>
                </a:lnTo>
                <a:lnTo>
                  <a:pt x="997640" y="89490"/>
                </a:lnTo>
                <a:lnTo>
                  <a:pt x="1033512" y="110840"/>
                </a:lnTo>
                <a:lnTo>
                  <a:pt x="1088098" y="158346"/>
                </a:lnTo>
                <a:lnTo>
                  <a:pt x="1117004" y="211061"/>
                </a:lnTo>
                <a:lnTo>
                  <a:pt x="1120775" y="238925"/>
                </a:lnTo>
                <a:lnTo>
                  <a:pt x="1117004" y="266785"/>
                </a:lnTo>
                <a:lnTo>
                  <a:pt x="1088098" y="319497"/>
                </a:lnTo>
                <a:lnTo>
                  <a:pt x="1033512" y="366999"/>
                </a:lnTo>
                <a:lnTo>
                  <a:pt x="997640" y="388349"/>
                </a:lnTo>
                <a:lnTo>
                  <a:pt x="956611" y="407858"/>
                </a:lnTo>
                <a:lnTo>
                  <a:pt x="910845" y="425348"/>
                </a:lnTo>
                <a:lnTo>
                  <a:pt x="860762" y="440639"/>
                </a:lnTo>
                <a:lnTo>
                  <a:pt x="806783" y="453552"/>
                </a:lnTo>
                <a:lnTo>
                  <a:pt x="749329" y="463908"/>
                </a:lnTo>
                <a:lnTo>
                  <a:pt x="688820" y="471527"/>
                </a:lnTo>
                <a:lnTo>
                  <a:pt x="625678" y="476230"/>
                </a:lnTo>
                <a:lnTo>
                  <a:pt x="560324" y="477837"/>
                </a:lnTo>
                <a:lnTo>
                  <a:pt x="494970" y="476230"/>
                </a:lnTo>
                <a:lnTo>
                  <a:pt x="431834" y="471527"/>
                </a:lnTo>
                <a:lnTo>
                  <a:pt x="371333" y="463908"/>
                </a:lnTo>
                <a:lnTo>
                  <a:pt x="313889" y="453552"/>
                </a:lnTo>
                <a:lnTo>
                  <a:pt x="259922" y="440639"/>
                </a:lnTo>
                <a:lnTo>
                  <a:pt x="209852" y="425348"/>
                </a:lnTo>
                <a:lnTo>
                  <a:pt x="164099" y="407858"/>
                </a:lnTo>
                <a:lnTo>
                  <a:pt x="123084" y="388349"/>
                </a:lnTo>
                <a:lnTo>
                  <a:pt x="87225" y="366999"/>
                </a:lnTo>
                <a:lnTo>
                  <a:pt x="32661" y="319497"/>
                </a:lnTo>
                <a:lnTo>
                  <a:pt x="3769" y="266785"/>
                </a:lnTo>
                <a:lnTo>
                  <a:pt x="0" y="238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41982" y="6194552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67076" y="3782948"/>
            <a:ext cx="198755" cy="1845945"/>
          </a:xfrm>
          <a:custGeom>
            <a:avLst/>
            <a:gdLst/>
            <a:ahLst/>
            <a:cxnLst/>
            <a:rect l="l" t="t" r="r" b="b"/>
            <a:pathLst>
              <a:path w="198755" h="1845945">
                <a:moveTo>
                  <a:pt x="147844" y="37691"/>
                </a:moveTo>
                <a:lnTo>
                  <a:pt x="137141" y="53231"/>
                </a:lnTo>
                <a:lnTo>
                  <a:pt x="0" y="1844014"/>
                </a:lnTo>
                <a:lnTo>
                  <a:pt x="18923" y="1845462"/>
                </a:lnTo>
                <a:lnTo>
                  <a:pt x="156063" y="54643"/>
                </a:lnTo>
                <a:lnTo>
                  <a:pt x="147844" y="37691"/>
                </a:lnTo>
                <a:close/>
              </a:path>
              <a:path w="198755" h="1845945">
                <a:moveTo>
                  <a:pt x="159547" y="18161"/>
                </a:moveTo>
                <a:lnTo>
                  <a:pt x="139826" y="18161"/>
                </a:lnTo>
                <a:lnTo>
                  <a:pt x="158750" y="19557"/>
                </a:lnTo>
                <a:lnTo>
                  <a:pt x="156063" y="54643"/>
                </a:lnTo>
                <a:lnTo>
                  <a:pt x="179197" y="102362"/>
                </a:lnTo>
                <a:lnTo>
                  <a:pt x="181482" y="107187"/>
                </a:lnTo>
                <a:lnTo>
                  <a:pt x="187198" y="109093"/>
                </a:lnTo>
                <a:lnTo>
                  <a:pt x="192024" y="106806"/>
                </a:lnTo>
                <a:lnTo>
                  <a:pt x="196723" y="104520"/>
                </a:lnTo>
                <a:lnTo>
                  <a:pt x="198628" y="98806"/>
                </a:lnTo>
                <a:lnTo>
                  <a:pt x="159547" y="18161"/>
                </a:lnTo>
                <a:close/>
              </a:path>
              <a:path w="198755" h="1845945">
                <a:moveTo>
                  <a:pt x="150749" y="0"/>
                </a:moveTo>
                <a:lnTo>
                  <a:pt x="91312" y="85978"/>
                </a:lnTo>
                <a:lnTo>
                  <a:pt x="88392" y="90424"/>
                </a:lnTo>
                <a:lnTo>
                  <a:pt x="89407" y="96265"/>
                </a:lnTo>
                <a:lnTo>
                  <a:pt x="93725" y="99313"/>
                </a:lnTo>
                <a:lnTo>
                  <a:pt x="98043" y="102234"/>
                </a:lnTo>
                <a:lnTo>
                  <a:pt x="104012" y="101218"/>
                </a:lnTo>
                <a:lnTo>
                  <a:pt x="107061" y="96900"/>
                </a:lnTo>
                <a:lnTo>
                  <a:pt x="137141" y="53231"/>
                </a:lnTo>
                <a:lnTo>
                  <a:pt x="139826" y="18161"/>
                </a:lnTo>
                <a:lnTo>
                  <a:pt x="159547" y="18161"/>
                </a:lnTo>
                <a:lnTo>
                  <a:pt x="150749" y="0"/>
                </a:lnTo>
                <a:close/>
              </a:path>
              <a:path w="198755" h="1845945">
                <a:moveTo>
                  <a:pt x="158487" y="22987"/>
                </a:moveTo>
                <a:lnTo>
                  <a:pt x="140716" y="22987"/>
                </a:lnTo>
                <a:lnTo>
                  <a:pt x="157099" y="24256"/>
                </a:lnTo>
                <a:lnTo>
                  <a:pt x="147844" y="37691"/>
                </a:lnTo>
                <a:lnTo>
                  <a:pt x="156063" y="54643"/>
                </a:lnTo>
                <a:lnTo>
                  <a:pt x="158487" y="22987"/>
                </a:lnTo>
                <a:close/>
              </a:path>
              <a:path w="198755" h="1845945">
                <a:moveTo>
                  <a:pt x="139826" y="18161"/>
                </a:moveTo>
                <a:lnTo>
                  <a:pt x="137141" y="53231"/>
                </a:lnTo>
                <a:lnTo>
                  <a:pt x="147844" y="37691"/>
                </a:lnTo>
                <a:lnTo>
                  <a:pt x="140716" y="22987"/>
                </a:lnTo>
                <a:lnTo>
                  <a:pt x="158487" y="22987"/>
                </a:lnTo>
                <a:lnTo>
                  <a:pt x="158750" y="19557"/>
                </a:lnTo>
                <a:lnTo>
                  <a:pt x="139826" y="18161"/>
                </a:lnTo>
                <a:close/>
              </a:path>
              <a:path w="198755" h="1845945">
                <a:moveTo>
                  <a:pt x="140716" y="22987"/>
                </a:moveTo>
                <a:lnTo>
                  <a:pt x="147844" y="37691"/>
                </a:lnTo>
                <a:lnTo>
                  <a:pt x="157099" y="24256"/>
                </a:lnTo>
                <a:lnTo>
                  <a:pt x="140716" y="22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42669" y="4660772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28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9021"/>
            <a:ext cx="4695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</a:t>
            </a:r>
            <a:r>
              <a:rPr i="1" spc="-5" dirty="0">
                <a:latin typeface="Arial"/>
                <a:cs typeface="Arial"/>
              </a:rPr>
              <a:t>&lt;&lt;includes&gt;&gt;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spc="-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2628" y="1111376"/>
            <a:ext cx="4023360" cy="3502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&lt;&lt;includes&gt;&gt; relationship  represents common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functionality  needed in more than one use  case</a:t>
            </a:r>
            <a:endParaRPr sz="2000">
              <a:latin typeface="Arial"/>
              <a:cs typeface="Arial"/>
            </a:endParaRPr>
          </a:p>
          <a:p>
            <a:pPr marL="355600" marR="737235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&lt;&lt;includes&gt;&gt; behavior is  factored out for reuse, not  because it is an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exception</a:t>
            </a:r>
            <a:endParaRPr sz="2000">
              <a:latin typeface="Arial"/>
              <a:cs typeface="Arial"/>
            </a:endParaRPr>
          </a:p>
          <a:p>
            <a:pPr marL="355600" marR="77470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  <a:tab pos="1849755" algn="l"/>
              </a:tabLst>
            </a:pPr>
            <a:r>
              <a:rPr sz="2000" dirty="0">
                <a:latin typeface="Arial"/>
                <a:cs typeface="Arial"/>
              </a:rPr>
              <a:t>The direction of a &lt;&lt;includes&gt;&gt;  relationship is to the using use  case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(unlike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direction 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&lt;&lt;extends&gt;&gt;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relationship).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8887" y="1274825"/>
            <a:ext cx="464184" cy="802005"/>
            <a:chOff x="1258887" y="1274825"/>
            <a:chExt cx="464184" cy="802005"/>
          </a:xfrm>
        </p:grpSpPr>
        <p:sp>
          <p:nvSpPr>
            <p:cNvPr id="5" name="object 5"/>
            <p:cNvSpPr/>
            <p:nvPr/>
          </p:nvSpPr>
          <p:spPr>
            <a:xfrm>
              <a:off x="1268412" y="1445005"/>
              <a:ext cx="445134" cy="622300"/>
            </a:xfrm>
            <a:custGeom>
              <a:avLst/>
              <a:gdLst/>
              <a:ahLst/>
              <a:cxnLst/>
              <a:rect l="l" t="t" r="r" b="b"/>
              <a:pathLst>
                <a:path w="445135" h="622300">
                  <a:moveTo>
                    <a:pt x="212534" y="0"/>
                  </a:moveTo>
                  <a:lnTo>
                    <a:pt x="212534" y="391287"/>
                  </a:lnTo>
                  <a:lnTo>
                    <a:pt x="0" y="621919"/>
                  </a:lnTo>
                </a:path>
                <a:path w="445135" h="622300">
                  <a:moveTo>
                    <a:pt x="212534" y="391287"/>
                  </a:moveTo>
                  <a:lnTo>
                    <a:pt x="444563" y="621919"/>
                  </a:lnTo>
                </a:path>
                <a:path w="445135" h="622300">
                  <a:moveTo>
                    <a:pt x="0" y="177038"/>
                  </a:moveTo>
                  <a:lnTo>
                    <a:pt x="444563" y="17856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5885" y="1274825"/>
              <a:ext cx="249555" cy="2510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3904" y="2093214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sse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8850" y="2862326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887"/>
                </a:moveTo>
                <a:lnTo>
                  <a:pt x="14800" y="184106"/>
                </a:lnTo>
                <a:lnTo>
                  <a:pt x="56961" y="133822"/>
                </a:lnTo>
                <a:lnTo>
                  <a:pt x="123118" y="89467"/>
                </a:lnTo>
                <a:lnTo>
                  <a:pt x="164144" y="69961"/>
                </a:lnTo>
                <a:lnTo>
                  <a:pt x="209908" y="52474"/>
                </a:lnTo>
                <a:lnTo>
                  <a:pt x="259990" y="37187"/>
                </a:lnTo>
                <a:lnTo>
                  <a:pt x="313969" y="24277"/>
                </a:lnTo>
                <a:lnTo>
                  <a:pt x="371425" y="13924"/>
                </a:lnTo>
                <a:lnTo>
                  <a:pt x="431938" y="6308"/>
                </a:lnTo>
                <a:lnTo>
                  <a:pt x="495086" y="1606"/>
                </a:lnTo>
                <a:lnTo>
                  <a:pt x="560451" y="0"/>
                </a:lnTo>
                <a:lnTo>
                  <a:pt x="625780" y="1606"/>
                </a:lnTo>
                <a:lnTo>
                  <a:pt x="688900" y="6308"/>
                </a:lnTo>
                <a:lnTo>
                  <a:pt x="749390" y="13924"/>
                </a:lnTo>
                <a:lnTo>
                  <a:pt x="806829" y="24277"/>
                </a:lnTo>
                <a:lnTo>
                  <a:pt x="860795" y="37187"/>
                </a:lnTo>
                <a:lnTo>
                  <a:pt x="910868" y="52474"/>
                </a:lnTo>
                <a:lnTo>
                  <a:pt x="956627" y="69961"/>
                </a:lnTo>
                <a:lnTo>
                  <a:pt x="997650" y="89467"/>
                </a:lnTo>
                <a:lnTo>
                  <a:pt x="1033518" y="110813"/>
                </a:lnTo>
                <a:lnTo>
                  <a:pt x="1088099" y="158312"/>
                </a:lnTo>
                <a:lnTo>
                  <a:pt x="1117004" y="211024"/>
                </a:lnTo>
                <a:lnTo>
                  <a:pt x="1120775" y="238887"/>
                </a:lnTo>
                <a:lnTo>
                  <a:pt x="1117004" y="266749"/>
                </a:lnTo>
                <a:lnTo>
                  <a:pt x="1088099" y="319461"/>
                </a:lnTo>
                <a:lnTo>
                  <a:pt x="1033518" y="366960"/>
                </a:lnTo>
                <a:lnTo>
                  <a:pt x="997650" y="388306"/>
                </a:lnTo>
                <a:lnTo>
                  <a:pt x="956627" y="407812"/>
                </a:lnTo>
                <a:lnTo>
                  <a:pt x="910868" y="425299"/>
                </a:lnTo>
                <a:lnTo>
                  <a:pt x="860795" y="440586"/>
                </a:lnTo>
                <a:lnTo>
                  <a:pt x="806829" y="453496"/>
                </a:lnTo>
                <a:lnTo>
                  <a:pt x="749390" y="463849"/>
                </a:lnTo>
                <a:lnTo>
                  <a:pt x="688900" y="471465"/>
                </a:lnTo>
                <a:lnTo>
                  <a:pt x="625780" y="476167"/>
                </a:lnTo>
                <a:lnTo>
                  <a:pt x="560451" y="477774"/>
                </a:lnTo>
                <a:lnTo>
                  <a:pt x="495086" y="476167"/>
                </a:lnTo>
                <a:lnTo>
                  <a:pt x="431938" y="471465"/>
                </a:lnTo>
                <a:lnTo>
                  <a:pt x="371425" y="463849"/>
                </a:lnTo>
                <a:lnTo>
                  <a:pt x="313969" y="453496"/>
                </a:lnTo>
                <a:lnTo>
                  <a:pt x="259990" y="440586"/>
                </a:lnTo>
                <a:lnTo>
                  <a:pt x="209908" y="425299"/>
                </a:lnTo>
                <a:lnTo>
                  <a:pt x="164144" y="407812"/>
                </a:lnTo>
                <a:lnTo>
                  <a:pt x="123118" y="388306"/>
                </a:lnTo>
                <a:lnTo>
                  <a:pt x="87250" y="366960"/>
                </a:lnTo>
                <a:lnTo>
                  <a:pt x="32671" y="319461"/>
                </a:lnTo>
                <a:lnTo>
                  <a:pt x="3770" y="266749"/>
                </a:lnTo>
                <a:lnTo>
                  <a:pt x="0" y="2388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223" y="3348990"/>
            <a:ext cx="222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PurchaseSingleTicket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9075" y="2462276"/>
            <a:ext cx="1905" cy="320675"/>
          </a:xfrm>
          <a:custGeom>
            <a:avLst/>
            <a:gdLst/>
            <a:ahLst/>
            <a:cxnLst/>
            <a:rect l="l" t="t" r="r" b="b"/>
            <a:pathLst>
              <a:path w="1905" h="320675">
                <a:moveTo>
                  <a:pt x="1650" y="0"/>
                </a:moveTo>
                <a:lnTo>
                  <a:pt x="0" y="3206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17926" y="2405126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5">
                <a:moveTo>
                  <a:pt x="0" y="238887"/>
                </a:moveTo>
                <a:lnTo>
                  <a:pt x="14796" y="184106"/>
                </a:lnTo>
                <a:lnTo>
                  <a:pt x="56944" y="133822"/>
                </a:lnTo>
                <a:lnTo>
                  <a:pt x="123084" y="89467"/>
                </a:lnTo>
                <a:lnTo>
                  <a:pt x="164099" y="69961"/>
                </a:lnTo>
                <a:lnTo>
                  <a:pt x="209852" y="52474"/>
                </a:lnTo>
                <a:lnTo>
                  <a:pt x="259922" y="37187"/>
                </a:lnTo>
                <a:lnTo>
                  <a:pt x="313889" y="24277"/>
                </a:lnTo>
                <a:lnTo>
                  <a:pt x="371333" y="13924"/>
                </a:lnTo>
                <a:lnTo>
                  <a:pt x="431834" y="6308"/>
                </a:lnTo>
                <a:lnTo>
                  <a:pt x="494970" y="1606"/>
                </a:lnTo>
                <a:lnTo>
                  <a:pt x="560324" y="0"/>
                </a:lnTo>
                <a:lnTo>
                  <a:pt x="625678" y="1606"/>
                </a:lnTo>
                <a:lnTo>
                  <a:pt x="688820" y="6308"/>
                </a:lnTo>
                <a:lnTo>
                  <a:pt x="749329" y="13924"/>
                </a:lnTo>
                <a:lnTo>
                  <a:pt x="806783" y="24277"/>
                </a:lnTo>
                <a:lnTo>
                  <a:pt x="860762" y="37187"/>
                </a:lnTo>
                <a:lnTo>
                  <a:pt x="910845" y="52474"/>
                </a:lnTo>
                <a:lnTo>
                  <a:pt x="956611" y="69961"/>
                </a:lnTo>
                <a:lnTo>
                  <a:pt x="997640" y="89467"/>
                </a:lnTo>
                <a:lnTo>
                  <a:pt x="1033512" y="110813"/>
                </a:lnTo>
                <a:lnTo>
                  <a:pt x="1088098" y="158312"/>
                </a:lnTo>
                <a:lnTo>
                  <a:pt x="1117004" y="211024"/>
                </a:lnTo>
                <a:lnTo>
                  <a:pt x="1120775" y="238887"/>
                </a:lnTo>
                <a:lnTo>
                  <a:pt x="1117004" y="266749"/>
                </a:lnTo>
                <a:lnTo>
                  <a:pt x="1088098" y="319461"/>
                </a:lnTo>
                <a:lnTo>
                  <a:pt x="1033512" y="366960"/>
                </a:lnTo>
                <a:lnTo>
                  <a:pt x="997640" y="388306"/>
                </a:lnTo>
                <a:lnTo>
                  <a:pt x="956611" y="407812"/>
                </a:lnTo>
                <a:lnTo>
                  <a:pt x="910845" y="425299"/>
                </a:lnTo>
                <a:lnTo>
                  <a:pt x="860762" y="440586"/>
                </a:lnTo>
                <a:lnTo>
                  <a:pt x="806783" y="453496"/>
                </a:lnTo>
                <a:lnTo>
                  <a:pt x="749329" y="463849"/>
                </a:lnTo>
                <a:lnTo>
                  <a:pt x="688820" y="471465"/>
                </a:lnTo>
                <a:lnTo>
                  <a:pt x="625678" y="476167"/>
                </a:lnTo>
                <a:lnTo>
                  <a:pt x="560324" y="477774"/>
                </a:lnTo>
                <a:lnTo>
                  <a:pt x="494970" y="476167"/>
                </a:lnTo>
                <a:lnTo>
                  <a:pt x="431834" y="471465"/>
                </a:lnTo>
                <a:lnTo>
                  <a:pt x="371333" y="463849"/>
                </a:lnTo>
                <a:lnTo>
                  <a:pt x="313889" y="453496"/>
                </a:lnTo>
                <a:lnTo>
                  <a:pt x="259922" y="440586"/>
                </a:lnTo>
                <a:lnTo>
                  <a:pt x="209852" y="425299"/>
                </a:lnTo>
                <a:lnTo>
                  <a:pt x="164099" y="407812"/>
                </a:lnTo>
                <a:lnTo>
                  <a:pt x="123084" y="388306"/>
                </a:lnTo>
                <a:lnTo>
                  <a:pt x="87225" y="366960"/>
                </a:lnTo>
                <a:lnTo>
                  <a:pt x="32661" y="319461"/>
                </a:lnTo>
                <a:lnTo>
                  <a:pt x="3769" y="266749"/>
                </a:lnTo>
                <a:lnTo>
                  <a:pt x="0" y="23888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05532" y="2891790"/>
            <a:ext cx="196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PurchaseMultiCard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27326" y="2017776"/>
            <a:ext cx="1116330" cy="371475"/>
          </a:xfrm>
          <a:custGeom>
            <a:avLst/>
            <a:gdLst/>
            <a:ahLst/>
            <a:cxnLst/>
            <a:rect l="l" t="t" r="r" b="b"/>
            <a:pathLst>
              <a:path w="1116329" h="371475">
                <a:moveTo>
                  <a:pt x="0" y="0"/>
                </a:moveTo>
                <a:lnTo>
                  <a:pt x="1115949" y="3714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82747" y="3232785"/>
            <a:ext cx="539115" cy="1074420"/>
          </a:xfrm>
          <a:custGeom>
            <a:avLst/>
            <a:gdLst/>
            <a:ahLst/>
            <a:cxnLst/>
            <a:rect l="l" t="t" r="r" b="b"/>
            <a:pathLst>
              <a:path w="539114" h="1074420">
                <a:moveTo>
                  <a:pt x="14477" y="959231"/>
                </a:moveTo>
                <a:lnTo>
                  <a:pt x="9143" y="959738"/>
                </a:lnTo>
                <a:lnTo>
                  <a:pt x="3936" y="960119"/>
                </a:lnTo>
                <a:lnTo>
                  <a:pt x="0" y="964691"/>
                </a:lnTo>
                <a:lnTo>
                  <a:pt x="8127" y="1074165"/>
                </a:lnTo>
                <a:lnTo>
                  <a:pt x="27354" y="1061339"/>
                </a:lnTo>
                <a:lnTo>
                  <a:pt x="25018" y="1061339"/>
                </a:lnTo>
                <a:lnTo>
                  <a:pt x="7873" y="1052957"/>
                </a:lnTo>
                <a:lnTo>
                  <a:pt x="23321" y="1021309"/>
                </a:lnTo>
                <a:lnTo>
                  <a:pt x="19050" y="963167"/>
                </a:lnTo>
                <a:lnTo>
                  <a:pt x="14477" y="959231"/>
                </a:lnTo>
                <a:close/>
              </a:path>
              <a:path w="539114" h="1074420">
                <a:moveTo>
                  <a:pt x="23321" y="1021309"/>
                </a:moveTo>
                <a:lnTo>
                  <a:pt x="7873" y="1052957"/>
                </a:lnTo>
                <a:lnTo>
                  <a:pt x="25018" y="1061339"/>
                </a:lnTo>
                <a:lnTo>
                  <a:pt x="27374" y="1056513"/>
                </a:lnTo>
                <a:lnTo>
                  <a:pt x="25907" y="1056513"/>
                </a:lnTo>
                <a:lnTo>
                  <a:pt x="11175" y="1049273"/>
                </a:lnTo>
                <a:lnTo>
                  <a:pt x="24710" y="1040219"/>
                </a:lnTo>
                <a:lnTo>
                  <a:pt x="23321" y="1021309"/>
                </a:lnTo>
                <a:close/>
              </a:path>
              <a:path w="539114" h="1074420">
                <a:moveTo>
                  <a:pt x="88900" y="997331"/>
                </a:moveTo>
                <a:lnTo>
                  <a:pt x="84454" y="1000251"/>
                </a:lnTo>
                <a:lnTo>
                  <a:pt x="40472" y="1029674"/>
                </a:lnTo>
                <a:lnTo>
                  <a:pt x="25018" y="1061339"/>
                </a:lnTo>
                <a:lnTo>
                  <a:pt x="27354" y="1061339"/>
                </a:lnTo>
                <a:lnTo>
                  <a:pt x="99440" y="1013206"/>
                </a:lnTo>
                <a:lnTo>
                  <a:pt x="100583" y="1007237"/>
                </a:lnTo>
                <a:lnTo>
                  <a:pt x="97662" y="1002919"/>
                </a:lnTo>
                <a:lnTo>
                  <a:pt x="94741" y="998473"/>
                </a:lnTo>
                <a:lnTo>
                  <a:pt x="88900" y="997331"/>
                </a:lnTo>
                <a:close/>
              </a:path>
              <a:path w="539114" h="1074420">
                <a:moveTo>
                  <a:pt x="24710" y="1040219"/>
                </a:moveTo>
                <a:lnTo>
                  <a:pt x="11175" y="1049273"/>
                </a:lnTo>
                <a:lnTo>
                  <a:pt x="25907" y="1056513"/>
                </a:lnTo>
                <a:lnTo>
                  <a:pt x="24710" y="1040219"/>
                </a:lnTo>
                <a:close/>
              </a:path>
              <a:path w="539114" h="1074420">
                <a:moveTo>
                  <a:pt x="40472" y="1029674"/>
                </a:moveTo>
                <a:lnTo>
                  <a:pt x="24710" y="1040219"/>
                </a:lnTo>
                <a:lnTo>
                  <a:pt x="25907" y="1056513"/>
                </a:lnTo>
                <a:lnTo>
                  <a:pt x="27374" y="1056513"/>
                </a:lnTo>
                <a:lnTo>
                  <a:pt x="40472" y="1029674"/>
                </a:lnTo>
                <a:close/>
              </a:path>
              <a:path w="539114" h="1074420">
                <a:moveTo>
                  <a:pt x="521842" y="0"/>
                </a:moveTo>
                <a:lnTo>
                  <a:pt x="23321" y="1021309"/>
                </a:lnTo>
                <a:lnTo>
                  <a:pt x="24710" y="1040219"/>
                </a:lnTo>
                <a:lnTo>
                  <a:pt x="40472" y="1029674"/>
                </a:lnTo>
                <a:lnTo>
                  <a:pt x="538988" y="8254"/>
                </a:lnTo>
                <a:lnTo>
                  <a:pt x="521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79621" y="3682746"/>
            <a:ext cx="1323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&lt;&lt;includes&gt;&gt;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76526" y="3698494"/>
            <a:ext cx="1911350" cy="1175385"/>
            <a:chOff x="1676526" y="3698494"/>
            <a:chExt cx="1911350" cy="1175385"/>
          </a:xfrm>
        </p:grpSpPr>
        <p:sp>
          <p:nvSpPr>
            <p:cNvPr id="17" name="object 17"/>
            <p:cNvSpPr/>
            <p:nvPr/>
          </p:nvSpPr>
          <p:spPr>
            <a:xfrm>
              <a:off x="2457449" y="4386199"/>
              <a:ext cx="1120775" cy="478155"/>
            </a:xfrm>
            <a:custGeom>
              <a:avLst/>
              <a:gdLst/>
              <a:ahLst/>
              <a:cxnLst/>
              <a:rect l="l" t="t" r="r" b="b"/>
              <a:pathLst>
                <a:path w="1120775" h="478154">
                  <a:moveTo>
                    <a:pt x="0" y="239013"/>
                  </a:moveTo>
                  <a:lnTo>
                    <a:pt x="14803" y="184226"/>
                  </a:lnTo>
                  <a:lnTo>
                    <a:pt x="56970" y="133923"/>
                  </a:lnTo>
                  <a:lnTo>
                    <a:pt x="123134" y="89544"/>
                  </a:lnTo>
                  <a:lnTo>
                    <a:pt x="164163" y="70024"/>
                  </a:lnTo>
                  <a:lnTo>
                    <a:pt x="209929" y="52524"/>
                  </a:lnTo>
                  <a:lnTo>
                    <a:pt x="260012" y="37224"/>
                  </a:lnTo>
                  <a:lnTo>
                    <a:pt x="313991" y="24302"/>
                  </a:lnTo>
                  <a:lnTo>
                    <a:pt x="371445" y="13939"/>
                  </a:lnTo>
                  <a:lnTo>
                    <a:pt x="431954" y="6315"/>
                  </a:lnTo>
                  <a:lnTo>
                    <a:pt x="495096" y="1608"/>
                  </a:lnTo>
                  <a:lnTo>
                    <a:pt x="560451" y="0"/>
                  </a:lnTo>
                  <a:lnTo>
                    <a:pt x="625780" y="1608"/>
                  </a:lnTo>
                  <a:lnTo>
                    <a:pt x="688900" y="6315"/>
                  </a:lnTo>
                  <a:lnTo>
                    <a:pt x="749390" y="13939"/>
                  </a:lnTo>
                  <a:lnTo>
                    <a:pt x="806829" y="24302"/>
                  </a:lnTo>
                  <a:lnTo>
                    <a:pt x="860795" y="37224"/>
                  </a:lnTo>
                  <a:lnTo>
                    <a:pt x="910868" y="52524"/>
                  </a:lnTo>
                  <a:lnTo>
                    <a:pt x="956627" y="70024"/>
                  </a:lnTo>
                  <a:lnTo>
                    <a:pt x="997650" y="89544"/>
                  </a:lnTo>
                  <a:lnTo>
                    <a:pt x="1033518" y="110903"/>
                  </a:lnTo>
                  <a:lnTo>
                    <a:pt x="1088099" y="158424"/>
                  </a:lnTo>
                  <a:lnTo>
                    <a:pt x="1117004" y="211149"/>
                  </a:lnTo>
                  <a:lnTo>
                    <a:pt x="1120775" y="239013"/>
                  </a:lnTo>
                  <a:lnTo>
                    <a:pt x="1117004" y="266876"/>
                  </a:lnTo>
                  <a:lnTo>
                    <a:pt x="1088099" y="319588"/>
                  </a:lnTo>
                  <a:lnTo>
                    <a:pt x="1033518" y="367087"/>
                  </a:lnTo>
                  <a:lnTo>
                    <a:pt x="997650" y="388433"/>
                  </a:lnTo>
                  <a:lnTo>
                    <a:pt x="956627" y="407939"/>
                  </a:lnTo>
                  <a:lnTo>
                    <a:pt x="910868" y="425426"/>
                  </a:lnTo>
                  <a:lnTo>
                    <a:pt x="860795" y="440713"/>
                  </a:lnTo>
                  <a:lnTo>
                    <a:pt x="806829" y="453623"/>
                  </a:lnTo>
                  <a:lnTo>
                    <a:pt x="749390" y="463976"/>
                  </a:lnTo>
                  <a:lnTo>
                    <a:pt x="688900" y="471592"/>
                  </a:lnTo>
                  <a:lnTo>
                    <a:pt x="625780" y="476294"/>
                  </a:lnTo>
                  <a:lnTo>
                    <a:pt x="560451" y="477900"/>
                  </a:lnTo>
                  <a:lnTo>
                    <a:pt x="495096" y="476294"/>
                  </a:lnTo>
                  <a:lnTo>
                    <a:pt x="431954" y="471592"/>
                  </a:lnTo>
                  <a:lnTo>
                    <a:pt x="371445" y="463976"/>
                  </a:lnTo>
                  <a:lnTo>
                    <a:pt x="313991" y="453623"/>
                  </a:lnTo>
                  <a:lnTo>
                    <a:pt x="260012" y="440713"/>
                  </a:lnTo>
                  <a:lnTo>
                    <a:pt x="209929" y="425426"/>
                  </a:lnTo>
                  <a:lnTo>
                    <a:pt x="164163" y="407939"/>
                  </a:lnTo>
                  <a:lnTo>
                    <a:pt x="123134" y="388433"/>
                  </a:lnTo>
                  <a:lnTo>
                    <a:pt x="87262" y="367087"/>
                  </a:lnTo>
                  <a:lnTo>
                    <a:pt x="32676" y="319588"/>
                  </a:lnTo>
                  <a:lnTo>
                    <a:pt x="3770" y="266876"/>
                  </a:lnTo>
                  <a:lnTo>
                    <a:pt x="0" y="23901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526" y="3698494"/>
              <a:ext cx="1108075" cy="635635"/>
            </a:xfrm>
            <a:custGeom>
              <a:avLst/>
              <a:gdLst/>
              <a:ahLst/>
              <a:cxnLst/>
              <a:rect l="l" t="t" r="r" b="b"/>
              <a:pathLst>
                <a:path w="1108075" h="635635">
                  <a:moveTo>
                    <a:pt x="1056088" y="615391"/>
                  </a:moveTo>
                  <a:lnTo>
                    <a:pt x="1003173" y="616076"/>
                  </a:lnTo>
                  <a:lnTo>
                    <a:pt x="997966" y="616076"/>
                  </a:lnTo>
                  <a:lnTo>
                    <a:pt x="993775" y="620394"/>
                  </a:lnTo>
                  <a:lnTo>
                    <a:pt x="993861" y="629284"/>
                  </a:lnTo>
                  <a:lnTo>
                    <a:pt x="993902" y="630935"/>
                  </a:lnTo>
                  <a:lnTo>
                    <a:pt x="998220" y="635126"/>
                  </a:lnTo>
                  <a:lnTo>
                    <a:pt x="1003427" y="635126"/>
                  </a:lnTo>
                  <a:lnTo>
                    <a:pt x="1107948" y="633856"/>
                  </a:lnTo>
                  <a:lnTo>
                    <a:pt x="1107357" y="632840"/>
                  </a:lnTo>
                  <a:lnTo>
                    <a:pt x="1086866" y="632840"/>
                  </a:lnTo>
                  <a:lnTo>
                    <a:pt x="1056088" y="615391"/>
                  </a:lnTo>
                  <a:close/>
                </a:path>
                <a:path w="1108075" h="635635">
                  <a:moveTo>
                    <a:pt x="1075084" y="615145"/>
                  </a:moveTo>
                  <a:lnTo>
                    <a:pt x="1056088" y="615391"/>
                  </a:lnTo>
                  <a:lnTo>
                    <a:pt x="1086866" y="632840"/>
                  </a:lnTo>
                  <a:lnTo>
                    <a:pt x="1088874" y="629284"/>
                  </a:lnTo>
                  <a:lnTo>
                    <a:pt x="1083310" y="629284"/>
                  </a:lnTo>
                  <a:lnTo>
                    <a:pt x="1075084" y="615145"/>
                  </a:lnTo>
                  <a:close/>
                </a:path>
                <a:path w="1108075" h="635635">
                  <a:moveTo>
                    <a:pt x="1046988" y="537336"/>
                  </a:moveTo>
                  <a:lnTo>
                    <a:pt x="1037844" y="542670"/>
                  </a:lnTo>
                  <a:lnTo>
                    <a:pt x="1036320" y="548512"/>
                  </a:lnTo>
                  <a:lnTo>
                    <a:pt x="1065580" y="598810"/>
                  </a:lnTo>
                  <a:lnTo>
                    <a:pt x="1096264" y="616203"/>
                  </a:lnTo>
                  <a:lnTo>
                    <a:pt x="1086866" y="632840"/>
                  </a:lnTo>
                  <a:lnTo>
                    <a:pt x="1107357" y="632840"/>
                  </a:lnTo>
                  <a:lnTo>
                    <a:pt x="1052703" y="538860"/>
                  </a:lnTo>
                  <a:lnTo>
                    <a:pt x="1046988" y="537336"/>
                  </a:lnTo>
                  <a:close/>
                </a:path>
                <a:path w="1108075" h="635635">
                  <a:moveTo>
                    <a:pt x="1091438" y="614933"/>
                  </a:moveTo>
                  <a:lnTo>
                    <a:pt x="1075084" y="615145"/>
                  </a:lnTo>
                  <a:lnTo>
                    <a:pt x="1083310" y="629284"/>
                  </a:lnTo>
                  <a:lnTo>
                    <a:pt x="1091438" y="614933"/>
                  </a:lnTo>
                  <a:close/>
                </a:path>
                <a:path w="1108075" h="635635">
                  <a:moveTo>
                    <a:pt x="1094023" y="614933"/>
                  </a:moveTo>
                  <a:lnTo>
                    <a:pt x="1091438" y="614933"/>
                  </a:lnTo>
                  <a:lnTo>
                    <a:pt x="1083310" y="629284"/>
                  </a:lnTo>
                  <a:lnTo>
                    <a:pt x="1088874" y="629284"/>
                  </a:lnTo>
                  <a:lnTo>
                    <a:pt x="1096264" y="616203"/>
                  </a:lnTo>
                  <a:lnTo>
                    <a:pt x="1094023" y="614933"/>
                  </a:lnTo>
                  <a:close/>
                </a:path>
                <a:path w="1108075" h="635635">
                  <a:moveTo>
                    <a:pt x="9271" y="0"/>
                  </a:moveTo>
                  <a:lnTo>
                    <a:pt x="0" y="16636"/>
                  </a:lnTo>
                  <a:lnTo>
                    <a:pt x="1056088" y="615391"/>
                  </a:lnTo>
                  <a:lnTo>
                    <a:pt x="1075084" y="615145"/>
                  </a:lnTo>
                  <a:lnTo>
                    <a:pt x="1065580" y="598810"/>
                  </a:lnTo>
                  <a:lnTo>
                    <a:pt x="9271" y="0"/>
                  </a:lnTo>
                  <a:close/>
                </a:path>
                <a:path w="1108075" h="635635">
                  <a:moveTo>
                    <a:pt x="1065580" y="598810"/>
                  </a:moveTo>
                  <a:lnTo>
                    <a:pt x="1075084" y="615145"/>
                  </a:lnTo>
                  <a:lnTo>
                    <a:pt x="1091438" y="614933"/>
                  </a:lnTo>
                  <a:lnTo>
                    <a:pt x="1094023" y="614933"/>
                  </a:lnTo>
                  <a:lnTo>
                    <a:pt x="1065580" y="598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815" y="4013072"/>
            <a:ext cx="1323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&lt;&lt;includes&gt;&gt;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2950" y="5503926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861"/>
                </a:moveTo>
                <a:lnTo>
                  <a:pt x="14800" y="184082"/>
                </a:lnTo>
                <a:lnTo>
                  <a:pt x="56961" y="133801"/>
                </a:lnTo>
                <a:lnTo>
                  <a:pt x="123118" y="89451"/>
                </a:lnTo>
                <a:lnTo>
                  <a:pt x="164144" y="69948"/>
                </a:lnTo>
                <a:lnTo>
                  <a:pt x="209908" y="52464"/>
                </a:lnTo>
                <a:lnTo>
                  <a:pt x="259990" y="37179"/>
                </a:lnTo>
                <a:lnTo>
                  <a:pt x="313969" y="24272"/>
                </a:lnTo>
                <a:lnTo>
                  <a:pt x="371425" y="13921"/>
                </a:lnTo>
                <a:lnTo>
                  <a:pt x="431938" y="6306"/>
                </a:lnTo>
                <a:lnTo>
                  <a:pt x="495086" y="1606"/>
                </a:lnTo>
                <a:lnTo>
                  <a:pt x="560451" y="0"/>
                </a:lnTo>
                <a:lnTo>
                  <a:pt x="625780" y="1606"/>
                </a:lnTo>
                <a:lnTo>
                  <a:pt x="688900" y="6306"/>
                </a:lnTo>
                <a:lnTo>
                  <a:pt x="749390" y="13921"/>
                </a:lnTo>
                <a:lnTo>
                  <a:pt x="806829" y="24272"/>
                </a:lnTo>
                <a:lnTo>
                  <a:pt x="860795" y="37179"/>
                </a:lnTo>
                <a:lnTo>
                  <a:pt x="910868" y="52464"/>
                </a:lnTo>
                <a:lnTo>
                  <a:pt x="956627" y="69948"/>
                </a:lnTo>
                <a:lnTo>
                  <a:pt x="997650" y="89451"/>
                </a:lnTo>
                <a:lnTo>
                  <a:pt x="1033518" y="110795"/>
                </a:lnTo>
                <a:lnTo>
                  <a:pt x="1088099" y="158290"/>
                </a:lnTo>
                <a:lnTo>
                  <a:pt x="1117004" y="210999"/>
                </a:lnTo>
                <a:lnTo>
                  <a:pt x="1120775" y="238861"/>
                </a:lnTo>
                <a:lnTo>
                  <a:pt x="1117004" y="266722"/>
                </a:lnTo>
                <a:lnTo>
                  <a:pt x="1088099" y="319433"/>
                </a:lnTo>
                <a:lnTo>
                  <a:pt x="1033518" y="366936"/>
                </a:lnTo>
                <a:lnTo>
                  <a:pt x="997650" y="388286"/>
                </a:lnTo>
                <a:lnTo>
                  <a:pt x="956627" y="407795"/>
                </a:lnTo>
                <a:lnTo>
                  <a:pt x="910868" y="425285"/>
                </a:lnTo>
                <a:lnTo>
                  <a:pt x="860795" y="440576"/>
                </a:lnTo>
                <a:lnTo>
                  <a:pt x="806829" y="453489"/>
                </a:lnTo>
                <a:lnTo>
                  <a:pt x="749390" y="463844"/>
                </a:lnTo>
                <a:lnTo>
                  <a:pt x="688900" y="471463"/>
                </a:lnTo>
                <a:lnTo>
                  <a:pt x="625780" y="476166"/>
                </a:lnTo>
                <a:lnTo>
                  <a:pt x="560451" y="477774"/>
                </a:lnTo>
                <a:lnTo>
                  <a:pt x="495086" y="476166"/>
                </a:lnTo>
                <a:lnTo>
                  <a:pt x="431938" y="471463"/>
                </a:lnTo>
                <a:lnTo>
                  <a:pt x="371425" y="463844"/>
                </a:lnTo>
                <a:lnTo>
                  <a:pt x="313969" y="453489"/>
                </a:lnTo>
                <a:lnTo>
                  <a:pt x="259990" y="440576"/>
                </a:lnTo>
                <a:lnTo>
                  <a:pt x="209908" y="425285"/>
                </a:lnTo>
                <a:lnTo>
                  <a:pt x="164144" y="407795"/>
                </a:lnTo>
                <a:lnTo>
                  <a:pt x="123118" y="388286"/>
                </a:lnTo>
                <a:lnTo>
                  <a:pt x="87250" y="366936"/>
                </a:lnTo>
                <a:lnTo>
                  <a:pt x="32671" y="319433"/>
                </a:lnTo>
                <a:lnTo>
                  <a:pt x="3770" y="266722"/>
                </a:lnTo>
                <a:lnTo>
                  <a:pt x="0" y="23886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3204" y="5991250"/>
            <a:ext cx="111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4794" y="5091048"/>
            <a:ext cx="489584" cy="316230"/>
          </a:xfrm>
          <a:custGeom>
            <a:avLst/>
            <a:gdLst/>
            <a:ahLst/>
            <a:cxnLst/>
            <a:rect l="l" t="t" r="r" b="b"/>
            <a:pathLst>
              <a:path w="489585" h="316229">
                <a:moveTo>
                  <a:pt x="457463" y="20317"/>
                </a:moveTo>
                <a:lnTo>
                  <a:pt x="438541" y="21053"/>
                </a:lnTo>
                <a:lnTo>
                  <a:pt x="0" y="299973"/>
                </a:lnTo>
                <a:lnTo>
                  <a:pt x="10160" y="316103"/>
                </a:lnTo>
                <a:lnTo>
                  <a:pt x="448855" y="36965"/>
                </a:lnTo>
                <a:lnTo>
                  <a:pt x="457463" y="20317"/>
                </a:lnTo>
                <a:close/>
              </a:path>
              <a:path w="489585" h="316229">
                <a:moveTo>
                  <a:pt x="488216" y="2158"/>
                </a:moveTo>
                <a:lnTo>
                  <a:pt x="468249" y="2158"/>
                </a:lnTo>
                <a:lnTo>
                  <a:pt x="478409" y="18161"/>
                </a:lnTo>
                <a:lnTo>
                  <a:pt x="448855" y="36965"/>
                </a:lnTo>
                <a:lnTo>
                  <a:pt x="424434" y="84200"/>
                </a:lnTo>
                <a:lnTo>
                  <a:pt x="422021" y="88900"/>
                </a:lnTo>
                <a:lnTo>
                  <a:pt x="423925" y="94614"/>
                </a:lnTo>
                <a:lnTo>
                  <a:pt x="428498" y="97027"/>
                </a:lnTo>
                <a:lnTo>
                  <a:pt x="433197" y="99440"/>
                </a:lnTo>
                <a:lnTo>
                  <a:pt x="438912" y="97662"/>
                </a:lnTo>
                <a:lnTo>
                  <a:pt x="488216" y="2158"/>
                </a:lnTo>
                <a:close/>
              </a:path>
              <a:path w="489585" h="316229">
                <a:moveTo>
                  <a:pt x="470587" y="5842"/>
                </a:moveTo>
                <a:lnTo>
                  <a:pt x="464947" y="5842"/>
                </a:lnTo>
                <a:lnTo>
                  <a:pt x="473710" y="19684"/>
                </a:lnTo>
                <a:lnTo>
                  <a:pt x="457463" y="20317"/>
                </a:lnTo>
                <a:lnTo>
                  <a:pt x="448855" y="36965"/>
                </a:lnTo>
                <a:lnTo>
                  <a:pt x="478409" y="18161"/>
                </a:lnTo>
                <a:lnTo>
                  <a:pt x="470587" y="5842"/>
                </a:lnTo>
                <a:close/>
              </a:path>
              <a:path w="489585" h="316229">
                <a:moveTo>
                  <a:pt x="489331" y="0"/>
                </a:moveTo>
                <a:lnTo>
                  <a:pt x="379603" y="4318"/>
                </a:lnTo>
                <a:lnTo>
                  <a:pt x="375538" y="8636"/>
                </a:lnTo>
                <a:lnTo>
                  <a:pt x="375666" y="13969"/>
                </a:lnTo>
                <a:lnTo>
                  <a:pt x="375919" y="19176"/>
                </a:lnTo>
                <a:lnTo>
                  <a:pt x="380365" y="23240"/>
                </a:lnTo>
                <a:lnTo>
                  <a:pt x="385572" y="23113"/>
                </a:lnTo>
                <a:lnTo>
                  <a:pt x="438541" y="21053"/>
                </a:lnTo>
                <a:lnTo>
                  <a:pt x="468249" y="2158"/>
                </a:lnTo>
                <a:lnTo>
                  <a:pt x="488216" y="2158"/>
                </a:lnTo>
                <a:lnTo>
                  <a:pt x="489331" y="0"/>
                </a:lnTo>
                <a:close/>
              </a:path>
              <a:path w="489585" h="316229">
                <a:moveTo>
                  <a:pt x="468249" y="2158"/>
                </a:moveTo>
                <a:lnTo>
                  <a:pt x="438541" y="21053"/>
                </a:lnTo>
                <a:lnTo>
                  <a:pt x="457463" y="20317"/>
                </a:lnTo>
                <a:lnTo>
                  <a:pt x="464947" y="5842"/>
                </a:lnTo>
                <a:lnTo>
                  <a:pt x="470587" y="5842"/>
                </a:lnTo>
                <a:lnTo>
                  <a:pt x="468249" y="2158"/>
                </a:lnTo>
                <a:close/>
              </a:path>
              <a:path w="489585" h="316229">
                <a:moveTo>
                  <a:pt x="464947" y="5842"/>
                </a:moveTo>
                <a:lnTo>
                  <a:pt x="457463" y="20317"/>
                </a:lnTo>
                <a:lnTo>
                  <a:pt x="473710" y="19684"/>
                </a:lnTo>
                <a:lnTo>
                  <a:pt x="464947" y="5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5414" y="5041772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16400" y="5503926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861"/>
                </a:moveTo>
                <a:lnTo>
                  <a:pt x="14803" y="184082"/>
                </a:lnTo>
                <a:lnTo>
                  <a:pt x="56970" y="133801"/>
                </a:lnTo>
                <a:lnTo>
                  <a:pt x="123134" y="89451"/>
                </a:lnTo>
                <a:lnTo>
                  <a:pt x="164163" y="69948"/>
                </a:lnTo>
                <a:lnTo>
                  <a:pt x="209929" y="52464"/>
                </a:lnTo>
                <a:lnTo>
                  <a:pt x="260012" y="37179"/>
                </a:lnTo>
                <a:lnTo>
                  <a:pt x="313991" y="24272"/>
                </a:lnTo>
                <a:lnTo>
                  <a:pt x="371445" y="13921"/>
                </a:lnTo>
                <a:lnTo>
                  <a:pt x="431954" y="6306"/>
                </a:lnTo>
                <a:lnTo>
                  <a:pt x="495096" y="1606"/>
                </a:lnTo>
                <a:lnTo>
                  <a:pt x="560451" y="0"/>
                </a:lnTo>
                <a:lnTo>
                  <a:pt x="625780" y="1606"/>
                </a:lnTo>
                <a:lnTo>
                  <a:pt x="688900" y="6306"/>
                </a:lnTo>
                <a:lnTo>
                  <a:pt x="749390" y="13921"/>
                </a:lnTo>
                <a:lnTo>
                  <a:pt x="806829" y="24272"/>
                </a:lnTo>
                <a:lnTo>
                  <a:pt x="860795" y="37179"/>
                </a:lnTo>
                <a:lnTo>
                  <a:pt x="910868" y="52464"/>
                </a:lnTo>
                <a:lnTo>
                  <a:pt x="956627" y="69948"/>
                </a:lnTo>
                <a:lnTo>
                  <a:pt x="997650" y="89451"/>
                </a:lnTo>
                <a:lnTo>
                  <a:pt x="1033518" y="110795"/>
                </a:lnTo>
                <a:lnTo>
                  <a:pt x="1088099" y="158290"/>
                </a:lnTo>
                <a:lnTo>
                  <a:pt x="1117004" y="210999"/>
                </a:lnTo>
                <a:lnTo>
                  <a:pt x="1120775" y="238861"/>
                </a:lnTo>
                <a:lnTo>
                  <a:pt x="1117004" y="266722"/>
                </a:lnTo>
                <a:lnTo>
                  <a:pt x="1088099" y="319433"/>
                </a:lnTo>
                <a:lnTo>
                  <a:pt x="1033518" y="366936"/>
                </a:lnTo>
                <a:lnTo>
                  <a:pt x="997650" y="388286"/>
                </a:lnTo>
                <a:lnTo>
                  <a:pt x="956627" y="407795"/>
                </a:lnTo>
                <a:lnTo>
                  <a:pt x="910868" y="425285"/>
                </a:lnTo>
                <a:lnTo>
                  <a:pt x="860795" y="440576"/>
                </a:lnTo>
                <a:lnTo>
                  <a:pt x="806829" y="453489"/>
                </a:lnTo>
                <a:lnTo>
                  <a:pt x="749390" y="463844"/>
                </a:lnTo>
                <a:lnTo>
                  <a:pt x="688900" y="471463"/>
                </a:lnTo>
                <a:lnTo>
                  <a:pt x="625780" y="476166"/>
                </a:lnTo>
                <a:lnTo>
                  <a:pt x="560451" y="477774"/>
                </a:lnTo>
                <a:lnTo>
                  <a:pt x="495096" y="476166"/>
                </a:lnTo>
                <a:lnTo>
                  <a:pt x="431954" y="471463"/>
                </a:lnTo>
                <a:lnTo>
                  <a:pt x="371445" y="463844"/>
                </a:lnTo>
                <a:lnTo>
                  <a:pt x="313991" y="453489"/>
                </a:lnTo>
                <a:lnTo>
                  <a:pt x="260012" y="440576"/>
                </a:lnTo>
                <a:lnTo>
                  <a:pt x="209929" y="425285"/>
                </a:lnTo>
                <a:lnTo>
                  <a:pt x="164163" y="407795"/>
                </a:lnTo>
                <a:lnTo>
                  <a:pt x="123134" y="388286"/>
                </a:lnTo>
                <a:lnTo>
                  <a:pt x="87262" y="366936"/>
                </a:lnTo>
                <a:lnTo>
                  <a:pt x="32676" y="319433"/>
                </a:lnTo>
                <a:lnTo>
                  <a:pt x="3770" y="266722"/>
                </a:lnTo>
                <a:lnTo>
                  <a:pt x="0" y="23886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5234" y="5991250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nc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78223" y="5141848"/>
            <a:ext cx="461009" cy="303530"/>
          </a:xfrm>
          <a:custGeom>
            <a:avLst/>
            <a:gdLst/>
            <a:ahLst/>
            <a:cxnLst/>
            <a:rect l="l" t="t" r="r" b="b"/>
            <a:pathLst>
              <a:path w="461010" h="303529">
                <a:moveTo>
                  <a:pt x="31763" y="20586"/>
                </a:moveTo>
                <a:lnTo>
                  <a:pt x="40295" y="37486"/>
                </a:lnTo>
                <a:lnTo>
                  <a:pt x="450468" y="303275"/>
                </a:lnTo>
                <a:lnTo>
                  <a:pt x="460883" y="287400"/>
                </a:lnTo>
                <a:lnTo>
                  <a:pt x="50702" y="21488"/>
                </a:lnTo>
                <a:lnTo>
                  <a:pt x="31763" y="20586"/>
                </a:lnTo>
                <a:close/>
              </a:path>
              <a:path w="461010" h="303529">
                <a:moveTo>
                  <a:pt x="0" y="0"/>
                </a:moveTo>
                <a:lnTo>
                  <a:pt x="47116" y="93344"/>
                </a:lnTo>
                <a:lnTo>
                  <a:pt x="49529" y="98043"/>
                </a:lnTo>
                <a:lnTo>
                  <a:pt x="55245" y="99948"/>
                </a:lnTo>
                <a:lnTo>
                  <a:pt x="59943" y="97535"/>
                </a:lnTo>
                <a:lnTo>
                  <a:pt x="64642" y="95250"/>
                </a:lnTo>
                <a:lnTo>
                  <a:pt x="66548" y="89407"/>
                </a:lnTo>
                <a:lnTo>
                  <a:pt x="64135" y="84708"/>
                </a:lnTo>
                <a:lnTo>
                  <a:pt x="40295" y="37486"/>
                </a:lnTo>
                <a:lnTo>
                  <a:pt x="10667" y="18287"/>
                </a:lnTo>
                <a:lnTo>
                  <a:pt x="21081" y="2286"/>
                </a:lnTo>
                <a:lnTo>
                  <a:pt x="48173" y="2286"/>
                </a:lnTo>
                <a:lnTo>
                  <a:pt x="0" y="0"/>
                </a:lnTo>
                <a:close/>
              </a:path>
              <a:path w="461010" h="303529">
                <a:moveTo>
                  <a:pt x="21081" y="2286"/>
                </a:moveTo>
                <a:lnTo>
                  <a:pt x="10667" y="18287"/>
                </a:lnTo>
                <a:lnTo>
                  <a:pt x="40295" y="37486"/>
                </a:lnTo>
                <a:lnTo>
                  <a:pt x="31763" y="20586"/>
                </a:lnTo>
                <a:lnTo>
                  <a:pt x="15493" y="19812"/>
                </a:lnTo>
                <a:lnTo>
                  <a:pt x="24384" y="5968"/>
                </a:lnTo>
                <a:lnTo>
                  <a:pt x="26763" y="5968"/>
                </a:lnTo>
                <a:lnTo>
                  <a:pt x="21081" y="2286"/>
                </a:lnTo>
                <a:close/>
              </a:path>
              <a:path w="461010" h="303529">
                <a:moveTo>
                  <a:pt x="48173" y="2286"/>
                </a:moveTo>
                <a:lnTo>
                  <a:pt x="21081" y="2286"/>
                </a:lnTo>
                <a:lnTo>
                  <a:pt x="50702" y="21488"/>
                </a:lnTo>
                <a:lnTo>
                  <a:pt x="108838" y="24256"/>
                </a:lnTo>
                <a:lnTo>
                  <a:pt x="113284" y="20193"/>
                </a:lnTo>
                <a:lnTo>
                  <a:pt x="113791" y="9651"/>
                </a:lnTo>
                <a:lnTo>
                  <a:pt x="109727" y="5206"/>
                </a:lnTo>
                <a:lnTo>
                  <a:pt x="48173" y="2286"/>
                </a:lnTo>
                <a:close/>
              </a:path>
              <a:path w="461010" h="303529">
                <a:moveTo>
                  <a:pt x="26763" y="5968"/>
                </a:moveTo>
                <a:lnTo>
                  <a:pt x="24384" y="5968"/>
                </a:lnTo>
                <a:lnTo>
                  <a:pt x="31763" y="20586"/>
                </a:lnTo>
                <a:lnTo>
                  <a:pt x="50702" y="21488"/>
                </a:lnTo>
                <a:lnTo>
                  <a:pt x="26763" y="5968"/>
                </a:lnTo>
                <a:close/>
              </a:path>
              <a:path w="461010" h="303529">
                <a:moveTo>
                  <a:pt x="24384" y="5968"/>
                </a:moveTo>
                <a:lnTo>
                  <a:pt x="15493" y="19812"/>
                </a:lnTo>
                <a:lnTo>
                  <a:pt x="31763" y="20586"/>
                </a:lnTo>
                <a:lnTo>
                  <a:pt x="24384" y="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69129" y="5105527"/>
            <a:ext cx="1264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71725" y="5614987"/>
            <a:ext cx="1120775" cy="478155"/>
          </a:xfrm>
          <a:custGeom>
            <a:avLst/>
            <a:gdLst/>
            <a:ahLst/>
            <a:cxnLst/>
            <a:rect l="l" t="t" r="r" b="b"/>
            <a:pathLst>
              <a:path w="1120775" h="478154">
                <a:moveTo>
                  <a:pt x="0" y="238925"/>
                </a:moveTo>
                <a:lnTo>
                  <a:pt x="14803" y="184142"/>
                </a:lnTo>
                <a:lnTo>
                  <a:pt x="56970" y="133852"/>
                </a:lnTo>
                <a:lnTo>
                  <a:pt x="123134" y="89490"/>
                </a:lnTo>
                <a:lnTo>
                  <a:pt x="164163" y="69980"/>
                </a:lnTo>
                <a:lnTo>
                  <a:pt x="209929" y="52489"/>
                </a:lnTo>
                <a:lnTo>
                  <a:pt x="260012" y="37198"/>
                </a:lnTo>
                <a:lnTo>
                  <a:pt x="313991" y="24284"/>
                </a:lnTo>
                <a:lnTo>
                  <a:pt x="371445" y="13929"/>
                </a:lnTo>
                <a:lnTo>
                  <a:pt x="431954" y="6310"/>
                </a:lnTo>
                <a:lnTo>
                  <a:pt x="495096" y="1607"/>
                </a:lnTo>
                <a:lnTo>
                  <a:pt x="560451" y="0"/>
                </a:lnTo>
                <a:lnTo>
                  <a:pt x="625780" y="1607"/>
                </a:lnTo>
                <a:lnTo>
                  <a:pt x="688900" y="6310"/>
                </a:lnTo>
                <a:lnTo>
                  <a:pt x="749390" y="13929"/>
                </a:lnTo>
                <a:lnTo>
                  <a:pt x="806829" y="24284"/>
                </a:lnTo>
                <a:lnTo>
                  <a:pt x="860795" y="37198"/>
                </a:lnTo>
                <a:lnTo>
                  <a:pt x="910868" y="52489"/>
                </a:lnTo>
                <a:lnTo>
                  <a:pt x="956627" y="69980"/>
                </a:lnTo>
                <a:lnTo>
                  <a:pt x="997650" y="89490"/>
                </a:lnTo>
                <a:lnTo>
                  <a:pt x="1033518" y="110840"/>
                </a:lnTo>
                <a:lnTo>
                  <a:pt x="1088099" y="158346"/>
                </a:lnTo>
                <a:lnTo>
                  <a:pt x="1117004" y="211061"/>
                </a:lnTo>
                <a:lnTo>
                  <a:pt x="1120775" y="238925"/>
                </a:lnTo>
                <a:lnTo>
                  <a:pt x="1117004" y="266785"/>
                </a:lnTo>
                <a:lnTo>
                  <a:pt x="1088099" y="319497"/>
                </a:lnTo>
                <a:lnTo>
                  <a:pt x="1033518" y="366999"/>
                </a:lnTo>
                <a:lnTo>
                  <a:pt x="997650" y="388349"/>
                </a:lnTo>
                <a:lnTo>
                  <a:pt x="956627" y="407858"/>
                </a:lnTo>
                <a:lnTo>
                  <a:pt x="910868" y="425348"/>
                </a:lnTo>
                <a:lnTo>
                  <a:pt x="860795" y="440639"/>
                </a:lnTo>
                <a:lnTo>
                  <a:pt x="806829" y="453552"/>
                </a:lnTo>
                <a:lnTo>
                  <a:pt x="749390" y="463908"/>
                </a:lnTo>
                <a:lnTo>
                  <a:pt x="688900" y="471527"/>
                </a:lnTo>
                <a:lnTo>
                  <a:pt x="625780" y="476230"/>
                </a:lnTo>
                <a:lnTo>
                  <a:pt x="560451" y="477837"/>
                </a:lnTo>
                <a:lnTo>
                  <a:pt x="495096" y="476230"/>
                </a:lnTo>
                <a:lnTo>
                  <a:pt x="431954" y="471527"/>
                </a:lnTo>
                <a:lnTo>
                  <a:pt x="371445" y="463908"/>
                </a:lnTo>
                <a:lnTo>
                  <a:pt x="313991" y="453552"/>
                </a:lnTo>
                <a:lnTo>
                  <a:pt x="260012" y="440639"/>
                </a:lnTo>
                <a:lnTo>
                  <a:pt x="209929" y="425348"/>
                </a:lnTo>
                <a:lnTo>
                  <a:pt x="164163" y="407858"/>
                </a:lnTo>
                <a:lnTo>
                  <a:pt x="123134" y="388349"/>
                </a:lnTo>
                <a:lnTo>
                  <a:pt x="87262" y="366999"/>
                </a:lnTo>
                <a:lnTo>
                  <a:pt x="32676" y="319497"/>
                </a:lnTo>
                <a:lnTo>
                  <a:pt x="3770" y="266785"/>
                </a:lnTo>
                <a:lnTo>
                  <a:pt x="0" y="2389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40304" y="6102197"/>
            <a:ext cx="735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81732" y="5140325"/>
            <a:ext cx="170180" cy="452120"/>
          </a:xfrm>
          <a:custGeom>
            <a:avLst/>
            <a:gdLst/>
            <a:ahLst/>
            <a:cxnLst/>
            <a:rect l="l" t="t" r="r" b="b"/>
            <a:pathLst>
              <a:path w="170180" h="452120">
                <a:moveTo>
                  <a:pt x="133112" y="36164"/>
                </a:moveTo>
                <a:lnTo>
                  <a:pt x="119292" y="49084"/>
                </a:lnTo>
                <a:lnTo>
                  <a:pt x="0" y="446531"/>
                </a:lnTo>
                <a:lnTo>
                  <a:pt x="18161" y="452005"/>
                </a:lnTo>
                <a:lnTo>
                  <a:pt x="137559" y="54583"/>
                </a:lnTo>
                <a:lnTo>
                  <a:pt x="133112" y="36164"/>
                </a:lnTo>
                <a:close/>
              </a:path>
              <a:path w="170180" h="452120">
                <a:moveTo>
                  <a:pt x="147725" y="15367"/>
                </a:moveTo>
                <a:lnTo>
                  <a:pt x="129412" y="15367"/>
                </a:lnTo>
                <a:lnTo>
                  <a:pt x="147700" y="20827"/>
                </a:lnTo>
                <a:lnTo>
                  <a:pt x="137559" y="54583"/>
                </a:lnTo>
                <a:lnTo>
                  <a:pt x="149987" y="106044"/>
                </a:lnTo>
                <a:lnTo>
                  <a:pt x="151256" y="111125"/>
                </a:lnTo>
                <a:lnTo>
                  <a:pt x="156337" y="114300"/>
                </a:lnTo>
                <a:lnTo>
                  <a:pt x="161417" y="113030"/>
                </a:lnTo>
                <a:lnTo>
                  <a:pt x="166624" y="111887"/>
                </a:lnTo>
                <a:lnTo>
                  <a:pt x="169799" y="106680"/>
                </a:lnTo>
                <a:lnTo>
                  <a:pt x="168529" y="101600"/>
                </a:lnTo>
                <a:lnTo>
                  <a:pt x="147725" y="15367"/>
                </a:lnTo>
                <a:close/>
              </a:path>
              <a:path w="170180" h="452120">
                <a:moveTo>
                  <a:pt x="144018" y="0"/>
                </a:moveTo>
                <a:lnTo>
                  <a:pt x="67563" y="71247"/>
                </a:lnTo>
                <a:lnTo>
                  <a:pt x="63754" y="74930"/>
                </a:lnTo>
                <a:lnTo>
                  <a:pt x="63500" y="80899"/>
                </a:lnTo>
                <a:lnTo>
                  <a:pt x="67182" y="84708"/>
                </a:lnTo>
                <a:lnTo>
                  <a:pt x="70738" y="88645"/>
                </a:lnTo>
                <a:lnTo>
                  <a:pt x="76707" y="88773"/>
                </a:lnTo>
                <a:lnTo>
                  <a:pt x="80644" y="85217"/>
                </a:lnTo>
                <a:lnTo>
                  <a:pt x="119292" y="49084"/>
                </a:lnTo>
                <a:lnTo>
                  <a:pt x="129412" y="15367"/>
                </a:lnTo>
                <a:lnTo>
                  <a:pt x="147725" y="15367"/>
                </a:lnTo>
                <a:lnTo>
                  <a:pt x="144018" y="0"/>
                </a:lnTo>
                <a:close/>
              </a:path>
              <a:path w="170180" h="452120">
                <a:moveTo>
                  <a:pt x="145999" y="20319"/>
                </a:moveTo>
                <a:lnTo>
                  <a:pt x="129286" y="20319"/>
                </a:lnTo>
                <a:lnTo>
                  <a:pt x="145034" y="25018"/>
                </a:lnTo>
                <a:lnTo>
                  <a:pt x="133112" y="36164"/>
                </a:lnTo>
                <a:lnTo>
                  <a:pt x="137559" y="54583"/>
                </a:lnTo>
                <a:lnTo>
                  <a:pt x="147700" y="20827"/>
                </a:lnTo>
                <a:lnTo>
                  <a:pt x="145999" y="20319"/>
                </a:lnTo>
                <a:close/>
              </a:path>
              <a:path w="170180" h="452120">
                <a:moveTo>
                  <a:pt x="129412" y="15367"/>
                </a:moveTo>
                <a:lnTo>
                  <a:pt x="119292" y="49084"/>
                </a:lnTo>
                <a:lnTo>
                  <a:pt x="133112" y="36164"/>
                </a:lnTo>
                <a:lnTo>
                  <a:pt x="129286" y="20319"/>
                </a:lnTo>
                <a:lnTo>
                  <a:pt x="145999" y="20319"/>
                </a:lnTo>
                <a:lnTo>
                  <a:pt x="129412" y="15367"/>
                </a:lnTo>
                <a:close/>
              </a:path>
              <a:path w="170180" h="452120">
                <a:moveTo>
                  <a:pt x="129286" y="20319"/>
                </a:moveTo>
                <a:lnTo>
                  <a:pt x="133112" y="36164"/>
                </a:lnTo>
                <a:lnTo>
                  <a:pt x="145034" y="25018"/>
                </a:lnTo>
                <a:lnTo>
                  <a:pt x="129286" y="20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86432" y="4770402"/>
            <a:ext cx="1946910" cy="7372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latin typeface="Arial"/>
                <a:cs typeface="Arial"/>
              </a:rPr>
              <a:t>CollectMoney</a:t>
            </a:r>
            <a:endParaRPr sz="180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  <a:spcBef>
                <a:spcPts val="710"/>
              </a:spcBef>
            </a:pP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dirty="0">
                <a:latin typeface="Arial"/>
                <a:cs typeface="Arial"/>
              </a:rPr>
              <a:t>&lt;</a:t>
            </a:r>
            <a:r>
              <a:rPr sz="1600" b="1" spc="-5" dirty="0">
                <a:latin typeface="Arial"/>
                <a:cs typeface="Arial"/>
              </a:rPr>
              <a:t>exten</a:t>
            </a:r>
            <a:r>
              <a:rPr sz="1600" b="1" spc="-15" dirty="0">
                <a:latin typeface="Arial"/>
                <a:cs typeface="Arial"/>
              </a:rPr>
              <a:t>d</a:t>
            </a:r>
            <a:r>
              <a:rPr sz="1600" b="1" spc="-5" dirty="0">
                <a:latin typeface="Arial"/>
                <a:cs typeface="Arial"/>
              </a:rPr>
              <a:t>s&gt;&gt;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00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27106"/>
            <a:ext cx="8225790" cy="29070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55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Nguồn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gốc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09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(5) Đặc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quá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ít:</a:t>
            </a:r>
            <a:endParaRPr sz="27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NSD </a:t>
            </a:r>
            <a:r>
              <a:rPr sz="2600" spc="-5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chuyên viên trong một </a:t>
            </a:r>
            <a:r>
              <a:rPr sz="2600" spc="-10" dirty="0">
                <a:latin typeface="Arial"/>
                <a:cs typeface="Arial"/>
              </a:rPr>
              <a:t>lĩnh </a:t>
            </a:r>
            <a:r>
              <a:rPr sz="2600" dirty="0">
                <a:latin typeface="Arial"/>
                <a:cs typeface="Arial"/>
              </a:rPr>
              <a:t>vực nào đó </a:t>
            </a:r>
            <a:r>
              <a:rPr sz="2600" spc="-10" dirty="0">
                <a:latin typeface="Arial"/>
                <a:cs typeface="Arial"/>
              </a:rPr>
              <a:t>có  </a:t>
            </a:r>
            <a:r>
              <a:rPr sz="2600" dirty="0">
                <a:latin typeface="Arial"/>
                <a:cs typeface="Arial"/>
              </a:rPr>
              <a:t>thói quen nghĩ </a:t>
            </a:r>
            <a:r>
              <a:rPr sz="2600" spc="5" dirty="0">
                <a:latin typeface="Arial"/>
                <a:cs typeface="Arial"/>
              </a:rPr>
              <a:t>rằng </a:t>
            </a:r>
            <a:r>
              <a:rPr sz="2600" dirty="0">
                <a:latin typeface="Arial"/>
                <a:cs typeface="Arial"/>
              </a:rPr>
              <a:t>tất cả các PTV đều </a:t>
            </a:r>
            <a:r>
              <a:rPr sz="2600" spc="-5" dirty="0">
                <a:latin typeface="Arial"/>
                <a:cs typeface="Arial"/>
              </a:rPr>
              <a:t>là các  </a:t>
            </a:r>
            <a:r>
              <a:rPr sz="2600" dirty="0">
                <a:latin typeface="Arial"/>
                <a:cs typeface="Arial"/>
              </a:rPr>
              <a:t>chuyên viên trong </a:t>
            </a:r>
            <a:r>
              <a:rPr sz="2600" spc="-10" dirty="0">
                <a:latin typeface="Arial"/>
                <a:cs typeface="Arial"/>
              </a:rPr>
              <a:t>lĩnh </a:t>
            </a:r>
            <a:r>
              <a:rPr sz="2600" dirty="0">
                <a:latin typeface="Arial"/>
                <a:cs typeface="Arial"/>
              </a:rPr>
              <a:t>vực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đó.</a:t>
            </a:r>
            <a:endParaRPr sz="2600">
              <a:latin typeface="Arial"/>
              <a:cs typeface="Arial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NSD </a:t>
            </a:r>
            <a:r>
              <a:rPr sz="2600" spc="-5" dirty="0">
                <a:latin typeface="Arial"/>
                <a:cs typeface="Arial"/>
              </a:rPr>
              <a:t>đưa ra những </a:t>
            </a:r>
            <a:r>
              <a:rPr sz="2600" dirty="0">
                <a:latin typeface="Arial"/>
                <a:cs typeface="Arial"/>
              </a:rPr>
              <a:t>yêu cầu quá </a:t>
            </a:r>
            <a:r>
              <a:rPr sz="2600" spc="-5" dirty="0">
                <a:latin typeface="Arial"/>
                <a:cs typeface="Arial"/>
              </a:rPr>
              <a:t>ngắn </a:t>
            </a:r>
            <a:r>
              <a:rPr sz="2600" dirty="0">
                <a:latin typeface="Arial"/>
                <a:cs typeface="Arial"/>
              </a:rPr>
              <a:t>gọn </a:t>
            </a:r>
            <a:r>
              <a:rPr sz="2600" spc="-10" dirty="0">
                <a:latin typeface="Arial"/>
                <a:cs typeface="Arial"/>
              </a:rPr>
              <a:t>mà  </a:t>
            </a:r>
            <a:r>
              <a:rPr sz="2600" dirty="0">
                <a:latin typeface="Arial"/>
                <a:cs typeface="Arial"/>
              </a:rPr>
              <a:t>không miêu </a:t>
            </a:r>
            <a:r>
              <a:rPr sz="2600" spc="-5" dirty="0">
                <a:latin typeface="Arial"/>
                <a:cs typeface="Arial"/>
              </a:rPr>
              <a:t>tả </a:t>
            </a:r>
            <a:r>
              <a:rPr sz="2600" dirty="0">
                <a:latin typeface="Arial"/>
                <a:cs typeface="Arial"/>
              </a:rPr>
              <a:t>kỹ </a:t>
            </a:r>
            <a:r>
              <a:rPr sz="2600" spc="-5" dirty="0">
                <a:latin typeface="Arial"/>
                <a:cs typeface="Arial"/>
              </a:rPr>
              <a:t>lưỡng hơn </a:t>
            </a:r>
            <a:r>
              <a:rPr sz="2600" dirty="0">
                <a:latin typeface="Arial"/>
                <a:cs typeface="Arial"/>
              </a:rPr>
              <a:t>chúng </a:t>
            </a:r>
            <a:r>
              <a:rPr sz="2600" spc="-5" dirty="0">
                <a:latin typeface="Arial"/>
                <a:cs typeface="Arial"/>
              </a:rPr>
              <a:t>là </a:t>
            </a:r>
            <a:r>
              <a:rPr sz="2600" dirty="0">
                <a:latin typeface="Arial"/>
                <a:cs typeface="Arial"/>
              </a:rPr>
              <a:t>gì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4215765"/>
            <a:ext cx="8820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mề</a:t>
            </a:r>
            <a:r>
              <a:rPr sz="2700" spc="-10" dirty="0">
                <a:latin typeface="Arial"/>
                <a:cs typeface="Arial"/>
              </a:rPr>
              <a:t>m</a:t>
            </a:r>
            <a:r>
              <a:rPr sz="2700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3407740"/>
            <a:ext cx="8225790" cy="16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indent="-287020">
              <a:lnSpc>
                <a:spcPts val="3120"/>
              </a:lnSpc>
              <a:spcBef>
                <a:spcPts val="10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Cần hỏi rõ NSD và tranh thủ các kiến thức của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họ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ts val="3240"/>
              </a:lnSpc>
              <a:buClr>
                <a:srgbClr val="CCCC99"/>
              </a:buClr>
              <a:buSzPct val="68518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(6)</a:t>
            </a:r>
            <a:r>
              <a:rPr sz="2700" spc="18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Không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lưu</a:t>
            </a:r>
            <a:r>
              <a:rPr sz="2700" spc="19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ý</a:t>
            </a:r>
            <a:r>
              <a:rPr sz="2700" spc="18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tới</a:t>
            </a:r>
            <a:r>
              <a:rPr sz="2700" spc="16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những</a:t>
            </a:r>
            <a:r>
              <a:rPr sz="2700" spc="18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người</a:t>
            </a:r>
            <a:r>
              <a:rPr sz="2700" spc="1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sẽ</a:t>
            </a:r>
            <a:r>
              <a:rPr sz="2700" spc="1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dụng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CC99"/>
              </a:buClr>
              <a:buFont typeface="Wingdings"/>
              <a:buChar char=""/>
            </a:pP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600" spc="5" dirty="0">
                <a:latin typeface="Arial"/>
                <a:cs typeface="Arial"/>
              </a:rPr>
              <a:t>Thông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thường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phần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mềm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làm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ra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cho</a:t>
            </a:r>
            <a:r>
              <a:rPr sz="2600" spc="1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một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tập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hợp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5023866"/>
            <a:ext cx="7679055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các đối </a:t>
            </a:r>
            <a:r>
              <a:rPr sz="2600" spc="-5" dirty="0">
                <a:latin typeface="Arial"/>
                <a:cs typeface="Arial"/>
              </a:rPr>
              <a:t>tượng </a:t>
            </a:r>
            <a:r>
              <a:rPr sz="2600" dirty="0">
                <a:latin typeface="Arial"/>
                <a:cs typeface="Arial"/>
              </a:rPr>
              <a:t>nào đó sử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dụng</a:t>
            </a:r>
            <a:endParaRPr sz="2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Cần quan tâm </a:t>
            </a:r>
            <a:r>
              <a:rPr sz="2600" spc="-5" dirty="0">
                <a:latin typeface="Arial"/>
                <a:cs typeface="Arial"/>
              </a:rPr>
              <a:t>tới </a:t>
            </a:r>
            <a:r>
              <a:rPr sz="2600" dirty="0">
                <a:latin typeface="Arial"/>
                <a:cs typeface="Arial"/>
              </a:rPr>
              <a:t>đặc </a:t>
            </a:r>
            <a:r>
              <a:rPr sz="2600" spc="-5" dirty="0">
                <a:latin typeface="Arial"/>
                <a:cs typeface="Arial"/>
              </a:rPr>
              <a:t>điểm </a:t>
            </a:r>
            <a:r>
              <a:rPr sz="2600" dirty="0">
                <a:latin typeface="Arial"/>
                <a:cs typeface="Arial"/>
              </a:rPr>
              <a:t>của các đối </a:t>
            </a:r>
            <a:r>
              <a:rPr sz="2600" spc="-5" dirty="0">
                <a:latin typeface="Arial"/>
                <a:cs typeface="Arial"/>
              </a:rPr>
              <a:t>tượng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này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226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</a:t>
            </a:r>
            <a:r>
              <a:rPr spc="-9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755" y="2895345"/>
            <a:ext cx="1045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</a:t>
            </a:r>
            <a:r>
              <a:rPr sz="2000" spc="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epts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pc="-5" dirty="0"/>
              <a:t>Class </a:t>
            </a:r>
            <a:r>
              <a:rPr dirty="0"/>
              <a:t>diagrams represent </a:t>
            </a:r>
            <a:r>
              <a:rPr spc="-5" dirty="0"/>
              <a:t>the </a:t>
            </a:r>
            <a:r>
              <a:rPr dirty="0"/>
              <a:t>structure </a:t>
            </a:r>
            <a:r>
              <a:rPr spc="-5" dirty="0"/>
              <a:t>of the  system</a:t>
            </a:r>
          </a:p>
          <a:p>
            <a:pPr marL="355600" indent="-342900">
              <a:lnSpc>
                <a:spcPct val="100000"/>
              </a:lnSpc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pc="-5" dirty="0"/>
              <a:t>Used</a:t>
            </a:r>
          </a:p>
          <a:p>
            <a:pPr marL="413384" lvl="1" indent="-229235">
              <a:lnSpc>
                <a:spcPct val="100000"/>
              </a:lnSpc>
              <a:spcBef>
                <a:spcPts val="25"/>
              </a:spcBef>
              <a:buSzPct val="150000"/>
              <a:buChar char="•"/>
              <a:tabLst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during requirements analysis to model application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domain</a:t>
            </a:r>
            <a:endParaRPr sz="2000">
              <a:latin typeface="Arial"/>
              <a:cs typeface="Arial"/>
            </a:endParaRPr>
          </a:p>
          <a:p>
            <a:pPr marL="413384" lvl="1" indent="-229235">
              <a:lnSpc>
                <a:spcPct val="100000"/>
              </a:lnSpc>
              <a:spcBef>
                <a:spcPts val="2400"/>
              </a:spcBef>
              <a:buSzPct val="150000"/>
              <a:buChar char="•"/>
              <a:tabLst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during system design to model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subsystems</a:t>
            </a:r>
            <a:endParaRPr sz="2000">
              <a:latin typeface="Arial"/>
              <a:cs typeface="Arial"/>
            </a:endParaRPr>
          </a:p>
          <a:p>
            <a:pPr marL="413384" marR="734695" lvl="1" indent="-228600">
              <a:lnSpc>
                <a:spcPct val="100000"/>
              </a:lnSpc>
              <a:buSzPct val="150000"/>
              <a:buChar char="•"/>
              <a:tabLst>
                <a:tab pos="414020" algn="l"/>
              </a:tabLst>
            </a:pPr>
            <a:r>
              <a:rPr sz="2000" dirty="0">
                <a:latin typeface="Arial"/>
                <a:cs typeface="Arial"/>
              </a:rPr>
              <a:t>during object design to specify the detailed behavior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 attributes of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classes.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1018" y="4508563"/>
          <a:ext cx="8221980" cy="143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6290"/>
                <a:gridCol w="2243455"/>
                <a:gridCol w="2618739"/>
              </a:tblGrid>
              <a:tr h="0">
                <a:tc rowSpan="2">
                  <a:txBody>
                    <a:bodyPr/>
                    <a:lstStyle/>
                    <a:p>
                      <a:pPr marL="77597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TarifSchedule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452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152400"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Trip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4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1600">
                <a:tc rowSpan="3">
                  <a:txBody>
                    <a:bodyPr/>
                    <a:lstStyle/>
                    <a:p>
                      <a:pPr marL="163830">
                        <a:lnSpc>
                          <a:spcPts val="1960"/>
                        </a:lnSpc>
                      </a:pPr>
                      <a:r>
                        <a:rPr sz="1800" b="1" spc="-30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zone2price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7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4224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zone:Zone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Price: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9075">
                        <a:lnSpc>
                          <a:spcPct val="100000"/>
                        </a:lnSpc>
                        <a:spcBef>
                          <a:spcPts val="710"/>
                        </a:spcBef>
                        <a:tabLst>
                          <a:tab pos="197993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*	</a:t>
                      </a:r>
                      <a:r>
                        <a:rPr sz="3600" spc="-7" baseline="-4629" dirty="0">
                          <a:latin typeface="Arial"/>
                          <a:cs typeface="Arial"/>
                        </a:rPr>
                        <a:t>*</a:t>
                      </a:r>
                      <a:endParaRPr sz="3600" baseline="-4629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368">
                <a:tc rowSpan="2">
                  <a:txBody>
                    <a:bodyPr/>
                    <a:lstStyle/>
                    <a:p>
                      <a:pPr marL="163830">
                        <a:lnSpc>
                          <a:spcPts val="203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Enumeration getZones()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Price getPrice(Zone)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7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01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271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661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044" y="447497"/>
            <a:ext cx="35356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Actor vs Class vs</a:t>
            </a:r>
            <a:r>
              <a:rPr spc="-50" dirty="0"/>
              <a:t> </a:t>
            </a:r>
            <a:r>
              <a:rPr spc="-5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43329"/>
            <a:ext cx="8188959" cy="469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Actor</a:t>
            </a:r>
            <a:endParaRPr sz="2800">
              <a:latin typeface="Arial"/>
              <a:cs typeface="Arial"/>
            </a:endParaRPr>
          </a:p>
          <a:p>
            <a:pPr marL="756285" marR="23495" lvl="1" indent="-287020">
              <a:lnSpc>
                <a:spcPct val="100000"/>
              </a:lnSpc>
              <a:spcBef>
                <a:spcPts val="590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entity </a:t>
            </a:r>
            <a:r>
              <a:rPr sz="2400" spc="-5" dirty="0">
                <a:latin typeface="Arial"/>
                <a:cs typeface="Arial"/>
              </a:rPr>
              <a:t>outside </a:t>
            </a:r>
            <a:r>
              <a:rPr sz="2400" dirty="0">
                <a:latin typeface="Arial"/>
                <a:cs typeface="Arial"/>
              </a:rPr>
              <a:t>the system to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modeled, interacting  with </a:t>
            </a:r>
            <a:r>
              <a:rPr sz="2400" dirty="0">
                <a:latin typeface="Arial"/>
                <a:cs typeface="Arial"/>
              </a:rPr>
              <a:t>the system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(“Passenger”)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56285" marR="184785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dirty="0">
                <a:latin typeface="Arial"/>
                <a:cs typeface="Arial"/>
              </a:rPr>
              <a:t>abstraction </a:t>
            </a:r>
            <a:r>
              <a:rPr sz="2400" spc="-5" dirty="0">
                <a:latin typeface="Arial"/>
                <a:cs typeface="Arial"/>
              </a:rPr>
              <a:t>modeling an </a:t>
            </a:r>
            <a:r>
              <a:rPr sz="2400" dirty="0">
                <a:latin typeface="Arial"/>
                <a:cs typeface="Arial"/>
              </a:rPr>
              <a:t>entity </a:t>
            </a:r>
            <a:r>
              <a:rPr sz="2400" spc="-5" dirty="0">
                <a:latin typeface="Arial"/>
                <a:cs typeface="Arial"/>
              </a:rPr>
              <a:t>in the application or  solution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  <a:p>
            <a:pPr marL="756285" marR="278130" lvl="1" indent="-287020">
              <a:lnSpc>
                <a:spcPct val="100000"/>
              </a:lnSpc>
              <a:spcBef>
                <a:spcPts val="57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class </a:t>
            </a:r>
            <a:r>
              <a:rPr sz="2400" spc="-5" dirty="0">
                <a:latin typeface="Arial"/>
                <a:cs typeface="Arial"/>
              </a:rPr>
              <a:t>is part of </a:t>
            </a:r>
            <a:r>
              <a:rPr sz="2400" dirty="0">
                <a:latin typeface="Arial"/>
                <a:cs typeface="Arial"/>
              </a:rPr>
              <a:t>the system model </a:t>
            </a:r>
            <a:r>
              <a:rPr sz="2400" spc="-5" dirty="0">
                <a:latin typeface="Arial"/>
                <a:cs typeface="Arial"/>
              </a:rPr>
              <a:t>(“User”, “Ticket  distributor”,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“Server”)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CCCC99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5"/>
              </a:spcBef>
              <a:buClr>
                <a:srgbClr val="96CDCC"/>
              </a:buClr>
              <a:buSzPct val="150000"/>
              <a:buChar char="•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specific instance of </a:t>
            </a:r>
            <a:r>
              <a:rPr sz="2400" dirty="0">
                <a:latin typeface="Arial"/>
                <a:cs typeface="Arial"/>
              </a:rPr>
              <a:t>a class (“Joe, the </a:t>
            </a:r>
            <a:r>
              <a:rPr sz="2400" spc="-5" dirty="0">
                <a:latin typeface="Arial"/>
                <a:cs typeface="Arial"/>
              </a:rPr>
              <a:t>passenger who  is purchasing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ticket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ticket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distributor”).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709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63675" y="3927475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3675" y="215900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840" y="588644"/>
            <a:ext cx="79730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9725" algn="l"/>
              </a:tabLst>
            </a:pPr>
            <a:r>
              <a:rPr spc="-5" dirty="0"/>
              <a:t>Se</a:t>
            </a:r>
            <a:r>
              <a:rPr u="heavy" spc="-5" dirty="0">
                <a:uFill>
                  <a:solidFill>
                    <a:srgbClr val="336666"/>
                  </a:solidFill>
                </a:uFill>
              </a:rPr>
              <a:t>quence </a:t>
            </a:r>
            <a:r>
              <a:rPr u="heavy" spc="-10" dirty="0">
                <a:uFill>
                  <a:solidFill>
                    <a:srgbClr val="336666"/>
                  </a:solidFill>
                </a:uFill>
              </a:rPr>
              <a:t>Diagrams can </a:t>
            </a:r>
            <a:r>
              <a:rPr u="heavy" spc="-5" dirty="0">
                <a:uFill>
                  <a:solidFill>
                    <a:srgbClr val="336666"/>
                  </a:solidFill>
                </a:uFill>
              </a:rPr>
              <a:t>also model </a:t>
            </a:r>
            <a:r>
              <a:rPr u="heavy" dirty="0">
                <a:uFill>
                  <a:solidFill>
                    <a:srgbClr val="336666"/>
                  </a:solidFill>
                </a:uFill>
              </a:rPr>
              <a:t>the </a:t>
            </a:r>
            <a:r>
              <a:rPr u="heavy" spc="-5" dirty="0">
                <a:uFill>
                  <a:solidFill>
                    <a:srgbClr val="336666"/>
                  </a:solidFill>
                </a:uFill>
              </a:rPr>
              <a:t>Flow of</a:t>
            </a:r>
            <a:r>
              <a:rPr u="heavy" spc="35" dirty="0">
                <a:uFill>
                  <a:solidFill>
                    <a:srgbClr val="336666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336666"/>
                  </a:solidFill>
                </a:uFill>
              </a:rPr>
              <a:t>Data	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42218" y="1134268"/>
            <a:ext cx="445134" cy="768985"/>
            <a:chOff x="1242218" y="1134268"/>
            <a:chExt cx="445134" cy="768985"/>
          </a:xfrm>
        </p:grpSpPr>
        <p:sp>
          <p:nvSpPr>
            <p:cNvPr id="7" name="object 7"/>
            <p:cNvSpPr/>
            <p:nvPr/>
          </p:nvSpPr>
          <p:spPr>
            <a:xfrm>
              <a:off x="1250950" y="1297051"/>
              <a:ext cx="427355" cy="596900"/>
            </a:xfrm>
            <a:custGeom>
              <a:avLst/>
              <a:gdLst/>
              <a:ahLst/>
              <a:cxnLst/>
              <a:rect l="l" t="t" r="r" b="b"/>
              <a:pathLst>
                <a:path w="427355" h="596900">
                  <a:moveTo>
                    <a:pt x="204850" y="0"/>
                  </a:moveTo>
                  <a:lnTo>
                    <a:pt x="204850" y="376174"/>
                  </a:lnTo>
                  <a:lnTo>
                    <a:pt x="0" y="596900"/>
                  </a:lnTo>
                </a:path>
                <a:path w="427355" h="596900">
                  <a:moveTo>
                    <a:pt x="204850" y="376174"/>
                  </a:moveTo>
                  <a:lnTo>
                    <a:pt x="427100" y="596773"/>
                  </a:lnTo>
                </a:path>
                <a:path w="427355" h="596900">
                  <a:moveTo>
                    <a:pt x="0" y="169799"/>
                  </a:moveTo>
                  <a:lnTo>
                    <a:pt x="427100" y="17145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3818" y="1134268"/>
              <a:ext cx="239712" cy="239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0104" y="1918462"/>
            <a:ext cx="878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Passenger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43660" y="2346960"/>
            <a:ext cx="2059939" cy="1589405"/>
            <a:chOff x="1343660" y="2346960"/>
            <a:chExt cx="2059939" cy="1589405"/>
          </a:xfrm>
        </p:grpSpPr>
        <p:sp>
          <p:nvSpPr>
            <p:cNvPr id="11" name="object 11"/>
            <p:cNvSpPr/>
            <p:nvPr/>
          </p:nvSpPr>
          <p:spPr>
            <a:xfrm>
              <a:off x="1352550" y="2355850"/>
              <a:ext cx="205104" cy="1571625"/>
            </a:xfrm>
            <a:custGeom>
              <a:avLst/>
              <a:gdLst/>
              <a:ahLst/>
              <a:cxnLst/>
              <a:rect l="l" t="t" r="r" b="b"/>
              <a:pathLst>
                <a:path w="205105" h="1571625">
                  <a:moveTo>
                    <a:pt x="0" y="1571625"/>
                  </a:moveTo>
                  <a:lnTo>
                    <a:pt x="204787" y="15716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15716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1399" y="2506599"/>
              <a:ext cx="1862455" cy="76200"/>
            </a:xfrm>
            <a:custGeom>
              <a:avLst/>
              <a:gdLst/>
              <a:ahLst/>
              <a:cxnLst/>
              <a:rect l="l" t="t" r="r" b="b"/>
              <a:pathLst>
                <a:path w="1862454" h="76200">
                  <a:moveTo>
                    <a:pt x="1786001" y="46852"/>
                  </a:moveTo>
                  <a:lnTo>
                    <a:pt x="1786001" y="76200"/>
                  </a:lnTo>
                  <a:lnTo>
                    <a:pt x="1844675" y="46862"/>
                  </a:lnTo>
                  <a:lnTo>
                    <a:pt x="1786001" y="46852"/>
                  </a:lnTo>
                  <a:close/>
                </a:path>
                <a:path w="1862454" h="76200">
                  <a:moveTo>
                    <a:pt x="1786001" y="29326"/>
                  </a:moveTo>
                  <a:lnTo>
                    <a:pt x="1786001" y="46852"/>
                  </a:lnTo>
                  <a:lnTo>
                    <a:pt x="1798701" y="46862"/>
                  </a:lnTo>
                  <a:lnTo>
                    <a:pt x="1798701" y="29337"/>
                  </a:lnTo>
                  <a:lnTo>
                    <a:pt x="1786001" y="29326"/>
                  </a:lnTo>
                  <a:close/>
                </a:path>
                <a:path w="1862454" h="76200">
                  <a:moveTo>
                    <a:pt x="1786001" y="0"/>
                  </a:moveTo>
                  <a:lnTo>
                    <a:pt x="1786001" y="29326"/>
                  </a:lnTo>
                  <a:lnTo>
                    <a:pt x="1798701" y="29337"/>
                  </a:lnTo>
                  <a:lnTo>
                    <a:pt x="1798701" y="46862"/>
                  </a:lnTo>
                  <a:lnTo>
                    <a:pt x="1844696" y="46852"/>
                  </a:lnTo>
                  <a:lnTo>
                    <a:pt x="1862201" y="38100"/>
                  </a:lnTo>
                  <a:lnTo>
                    <a:pt x="1786001" y="0"/>
                  </a:lnTo>
                  <a:close/>
                </a:path>
                <a:path w="1862454" h="76200">
                  <a:moveTo>
                    <a:pt x="126" y="27812"/>
                  </a:moveTo>
                  <a:lnTo>
                    <a:pt x="0" y="45338"/>
                  </a:lnTo>
                  <a:lnTo>
                    <a:pt x="1786001" y="46852"/>
                  </a:lnTo>
                  <a:lnTo>
                    <a:pt x="1786001" y="29326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30500" y="17065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Arial"/>
                <a:cs typeface="Arial"/>
              </a:rPr>
              <a:t>ZoneButton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1760" y="2090737"/>
            <a:ext cx="222885" cy="1617345"/>
            <a:chOff x="3421760" y="2090737"/>
            <a:chExt cx="222885" cy="1617345"/>
          </a:xfrm>
        </p:grpSpPr>
        <p:sp>
          <p:nvSpPr>
            <p:cNvPr id="15" name="object 15"/>
            <p:cNvSpPr/>
            <p:nvPr/>
          </p:nvSpPr>
          <p:spPr>
            <a:xfrm>
              <a:off x="3533774" y="2095500"/>
              <a:ext cx="0" cy="438150"/>
            </a:xfrm>
            <a:custGeom>
              <a:avLst/>
              <a:gdLst/>
              <a:ahLst/>
              <a:cxnLst/>
              <a:rect l="l" t="t" r="r" b="b"/>
              <a:pathLst>
                <a:path h="438150">
                  <a:moveTo>
                    <a:pt x="0" y="0"/>
                  </a:moveTo>
                  <a:lnTo>
                    <a:pt x="0" y="4381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30650" y="2533650"/>
              <a:ext cx="205104" cy="1165225"/>
            </a:xfrm>
            <a:custGeom>
              <a:avLst/>
              <a:gdLst/>
              <a:ahLst/>
              <a:cxnLst/>
              <a:rect l="l" t="t" r="r" b="b"/>
              <a:pathLst>
                <a:path w="205104" h="1165225">
                  <a:moveTo>
                    <a:pt x="0" y="1165225"/>
                  </a:moveTo>
                  <a:lnTo>
                    <a:pt x="204787" y="11652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11652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87900" y="17065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60"/>
              </a:spcBef>
            </a:pPr>
            <a:r>
              <a:rPr sz="1400" spc="-15" dirty="0">
                <a:latin typeface="Arial"/>
                <a:cs typeface="Arial"/>
              </a:rPr>
              <a:t>TarifSchedule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79160" y="2090737"/>
            <a:ext cx="222885" cy="1660525"/>
            <a:chOff x="5479160" y="2090737"/>
            <a:chExt cx="222885" cy="1660525"/>
          </a:xfrm>
        </p:grpSpPr>
        <p:sp>
          <p:nvSpPr>
            <p:cNvPr id="19" name="object 19"/>
            <p:cNvSpPr/>
            <p:nvPr/>
          </p:nvSpPr>
          <p:spPr>
            <a:xfrm>
              <a:off x="5591174" y="2095500"/>
              <a:ext cx="0" cy="1651000"/>
            </a:xfrm>
            <a:custGeom>
              <a:avLst/>
              <a:gdLst/>
              <a:ahLst/>
              <a:cxnLst/>
              <a:rect l="l" t="t" r="r" b="b"/>
              <a:pathLst>
                <a:path h="1651000">
                  <a:moveTo>
                    <a:pt x="0" y="1108075"/>
                  </a:moveTo>
                  <a:lnTo>
                    <a:pt x="0" y="1651000"/>
                  </a:lnTo>
                </a:path>
                <a:path h="1651000">
                  <a:moveTo>
                    <a:pt x="0" y="0"/>
                  </a:moveTo>
                  <a:lnTo>
                    <a:pt x="0" y="5905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8050" y="2686050"/>
              <a:ext cx="205104" cy="517525"/>
            </a:xfrm>
            <a:custGeom>
              <a:avLst/>
              <a:gdLst/>
              <a:ahLst/>
              <a:cxnLst/>
              <a:rect l="l" t="t" r="r" b="b"/>
              <a:pathLst>
                <a:path w="205104" h="517525">
                  <a:moveTo>
                    <a:pt x="0" y="517525"/>
                  </a:moveTo>
                  <a:lnTo>
                    <a:pt x="204787" y="5175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5175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59600" y="17065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Arial"/>
                <a:cs typeface="Arial"/>
              </a:rPr>
              <a:t>Display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49598" y="2090737"/>
            <a:ext cx="4211320" cy="1661795"/>
            <a:chOff x="3649598" y="2090737"/>
            <a:chExt cx="4211320" cy="1661795"/>
          </a:xfrm>
        </p:grpSpPr>
        <p:sp>
          <p:nvSpPr>
            <p:cNvPr id="23" name="object 23"/>
            <p:cNvSpPr/>
            <p:nvPr/>
          </p:nvSpPr>
          <p:spPr>
            <a:xfrm>
              <a:off x="3649598" y="2646298"/>
              <a:ext cx="1862455" cy="76200"/>
            </a:xfrm>
            <a:custGeom>
              <a:avLst/>
              <a:gdLst/>
              <a:ahLst/>
              <a:cxnLst/>
              <a:rect l="l" t="t" r="r" b="b"/>
              <a:pathLst>
                <a:path w="1862454" h="76200">
                  <a:moveTo>
                    <a:pt x="1786001" y="46852"/>
                  </a:moveTo>
                  <a:lnTo>
                    <a:pt x="1786001" y="76200"/>
                  </a:lnTo>
                  <a:lnTo>
                    <a:pt x="1844675" y="46862"/>
                  </a:lnTo>
                  <a:lnTo>
                    <a:pt x="1786001" y="46852"/>
                  </a:lnTo>
                  <a:close/>
                </a:path>
                <a:path w="1862454" h="76200">
                  <a:moveTo>
                    <a:pt x="1786001" y="29326"/>
                  </a:moveTo>
                  <a:lnTo>
                    <a:pt x="1786001" y="46852"/>
                  </a:lnTo>
                  <a:lnTo>
                    <a:pt x="1798701" y="46862"/>
                  </a:lnTo>
                  <a:lnTo>
                    <a:pt x="1798701" y="29337"/>
                  </a:lnTo>
                  <a:lnTo>
                    <a:pt x="1786001" y="29326"/>
                  </a:lnTo>
                  <a:close/>
                </a:path>
                <a:path w="1862454" h="76200">
                  <a:moveTo>
                    <a:pt x="1786001" y="0"/>
                  </a:moveTo>
                  <a:lnTo>
                    <a:pt x="1786001" y="29326"/>
                  </a:lnTo>
                  <a:lnTo>
                    <a:pt x="1798701" y="29337"/>
                  </a:lnTo>
                  <a:lnTo>
                    <a:pt x="1798701" y="46862"/>
                  </a:lnTo>
                  <a:lnTo>
                    <a:pt x="1844696" y="46852"/>
                  </a:lnTo>
                  <a:lnTo>
                    <a:pt x="1862201" y="38100"/>
                  </a:lnTo>
                  <a:lnTo>
                    <a:pt x="1786001" y="0"/>
                  </a:lnTo>
                  <a:close/>
                </a:path>
                <a:path w="1862454" h="76200">
                  <a:moveTo>
                    <a:pt x="126" y="27812"/>
                  </a:moveTo>
                  <a:lnTo>
                    <a:pt x="0" y="45338"/>
                  </a:lnTo>
                  <a:lnTo>
                    <a:pt x="1786001" y="46852"/>
                  </a:lnTo>
                  <a:lnTo>
                    <a:pt x="1786001" y="29326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2875" y="2095500"/>
              <a:ext cx="0" cy="1416050"/>
            </a:xfrm>
            <a:custGeom>
              <a:avLst/>
              <a:gdLst/>
              <a:ahLst/>
              <a:cxnLst/>
              <a:rect l="l" t="t" r="r" b="b"/>
              <a:pathLst>
                <a:path h="1416050">
                  <a:moveTo>
                    <a:pt x="0" y="0"/>
                  </a:moveTo>
                  <a:lnTo>
                    <a:pt x="0" y="14160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59751" y="3511550"/>
              <a:ext cx="192405" cy="231775"/>
            </a:xfrm>
            <a:custGeom>
              <a:avLst/>
              <a:gdLst/>
              <a:ahLst/>
              <a:cxnLst/>
              <a:rect l="l" t="t" r="r" b="b"/>
              <a:pathLst>
                <a:path w="192404" h="231775">
                  <a:moveTo>
                    <a:pt x="0" y="231775"/>
                  </a:moveTo>
                  <a:lnTo>
                    <a:pt x="192087" y="231775"/>
                  </a:lnTo>
                  <a:lnTo>
                    <a:pt x="1920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4998" y="3482975"/>
              <a:ext cx="3970654" cy="76200"/>
            </a:xfrm>
            <a:custGeom>
              <a:avLst/>
              <a:gdLst/>
              <a:ahLst/>
              <a:cxnLst/>
              <a:rect l="l" t="t" r="r" b="b"/>
              <a:pathLst>
                <a:path w="3970654" h="76200">
                  <a:moveTo>
                    <a:pt x="3894201" y="46857"/>
                  </a:moveTo>
                  <a:lnTo>
                    <a:pt x="3894201" y="76200"/>
                  </a:lnTo>
                  <a:lnTo>
                    <a:pt x="3952875" y="46862"/>
                  </a:lnTo>
                  <a:lnTo>
                    <a:pt x="3894201" y="46857"/>
                  </a:lnTo>
                  <a:close/>
                </a:path>
                <a:path w="3970654" h="76200">
                  <a:moveTo>
                    <a:pt x="3894201" y="29332"/>
                  </a:moveTo>
                  <a:lnTo>
                    <a:pt x="3894201" y="46857"/>
                  </a:lnTo>
                  <a:lnTo>
                    <a:pt x="3906901" y="46862"/>
                  </a:lnTo>
                  <a:lnTo>
                    <a:pt x="3906901" y="29337"/>
                  </a:lnTo>
                  <a:lnTo>
                    <a:pt x="3894201" y="29332"/>
                  </a:lnTo>
                  <a:close/>
                </a:path>
                <a:path w="3970654" h="76200">
                  <a:moveTo>
                    <a:pt x="3894201" y="0"/>
                  </a:moveTo>
                  <a:lnTo>
                    <a:pt x="3894201" y="29332"/>
                  </a:lnTo>
                  <a:lnTo>
                    <a:pt x="3906901" y="29337"/>
                  </a:lnTo>
                  <a:lnTo>
                    <a:pt x="3906901" y="46862"/>
                  </a:lnTo>
                  <a:lnTo>
                    <a:pt x="3952885" y="46857"/>
                  </a:lnTo>
                  <a:lnTo>
                    <a:pt x="3970401" y="38100"/>
                  </a:lnTo>
                  <a:lnTo>
                    <a:pt x="3894201" y="0"/>
                  </a:lnTo>
                  <a:close/>
                </a:path>
                <a:path w="3970654" h="76200">
                  <a:moveTo>
                    <a:pt x="126" y="27812"/>
                  </a:moveTo>
                  <a:lnTo>
                    <a:pt x="0" y="45212"/>
                  </a:lnTo>
                  <a:lnTo>
                    <a:pt x="3894201" y="46857"/>
                  </a:lnTo>
                  <a:lnTo>
                    <a:pt x="3894201" y="29332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45711" y="3277615"/>
            <a:ext cx="1489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displa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Price(pri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36898" y="3152901"/>
            <a:ext cx="1845310" cy="76200"/>
          </a:xfrm>
          <a:custGeom>
            <a:avLst/>
            <a:gdLst/>
            <a:ahLst/>
            <a:cxnLst/>
            <a:rect l="l" t="t" r="r" b="b"/>
            <a:pathLst>
              <a:path w="1845310" h="76200">
                <a:moveTo>
                  <a:pt x="76326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49" y="46759"/>
                </a:lnTo>
                <a:lnTo>
                  <a:pt x="63500" y="46736"/>
                </a:lnTo>
                <a:lnTo>
                  <a:pt x="63626" y="29337"/>
                </a:lnTo>
                <a:lnTo>
                  <a:pt x="76278" y="29337"/>
                </a:lnTo>
                <a:lnTo>
                  <a:pt x="76326" y="0"/>
                </a:lnTo>
                <a:close/>
              </a:path>
              <a:path w="1845310" h="76200">
                <a:moveTo>
                  <a:pt x="133476" y="29337"/>
                </a:moveTo>
                <a:lnTo>
                  <a:pt x="76278" y="29337"/>
                </a:lnTo>
                <a:lnTo>
                  <a:pt x="76249" y="46759"/>
                </a:lnTo>
                <a:lnTo>
                  <a:pt x="133350" y="46862"/>
                </a:lnTo>
                <a:lnTo>
                  <a:pt x="133476" y="29337"/>
                </a:lnTo>
                <a:close/>
              </a:path>
              <a:path w="1845310" h="76200">
                <a:moveTo>
                  <a:pt x="76278" y="29337"/>
                </a:moveTo>
                <a:lnTo>
                  <a:pt x="63626" y="29337"/>
                </a:lnTo>
                <a:lnTo>
                  <a:pt x="63500" y="46736"/>
                </a:lnTo>
                <a:lnTo>
                  <a:pt x="76249" y="46759"/>
                </a:lnTo>
                <a:lnTo>
                  <a:pt x="76278" y="29337"/>
                </a:lnTo>
                <a:close/>
              </a:path>
              <a:path w="1845310" h="76200">
                <a:moveTo>
                  <a:pt x="185800" y="29337"/>
                </a:moveTo>
                <a:lnTo>
                  <a:pt x="185800" y="46862"/>
                </a:lnTo>
                <a:lnTo>
                  <a:pt x="255650" y="46862"/>
                </a:lnTo>
                <a:lnTo>
                  <a:pt x="255650" y="29463"/>
                </a:lnTo>
                <a:lnTo>
                  <a:pt x="185800" y="29337"/>
                </a:lnTo>
                <a:close/>
              </a:path>
              <a:path w="1845310" h="76200">
                <a:moveTo>
                  <a:pt x="308101" y="29463"/>
                </a:moveTo>
                <a:lnTo>
                  <a:pt x="307975" y="46989"/>
                </a:lnTo>
                <a:lnTo>
                  <a:pt x="377825" y="46989"/>
                </a:lnTo>
                <a:lnTo>
                  <a:pt x="377951" y="29590"/>
                </a:lnTo>
                <a:lnTo>
                  <a:pt x="308101" y="29463"/>
                </a:lnTo>
                <a:close/>
              </a:path>
              <a:path w="1845310" h="76200">
                <a:moveTo>
                  <a:pt x="430275" y="29590"/>
                </a:moveTo>
                <a:lnTo>
                  <a:pt x="430275" y="47117"/>
                </a:lnTo>
                <a:lnTo>
                  <a:pt x="500125" y="47117"/>
                </a:lnTo>
                <a:lnTo>
                  <a:pt x="500125" y="29718"/>
                </a:lnTo>
                <a:lnTo>
                  <a:pt x="430275" y="29590"/>
                </a:lnTo>
                <a:close/>
              </a:path>
              <a:path w="1845310" h="76200">
                <a:moveTo>
                  <a:pt x="622426" y="29718"/>
                </a:moveTo>
                <a:lnTo>
                  <a:pt x="552576" y="29718"/>
                </a:lnTo>
                <a:lnTo>
                  <a:pt x="552576" y="47117"/>
                </a:lnTo>
                <a:lnTo>
                  <a:pt x="622426" y="47244"/>
                </a:lnTo>
                <a:lnTo>
                  <a:pt x="622426" y="29718"/>
                </a:lnTo>
                <a:close/>
              </a:path>
              <a:path w="1845310" h="76200">
                <a:moveTo>
                  <a:pt x="744601" y="29845"/>
                </a:moveTo>
                <a:lnTo>
                  <a:pt x="674751" y="29845"/>
                </a:lnTo>
                <a:lnTo>
                  <a:pt x="674751" y="47244"/>
                </a:lnTo>
                <a:lnTo>
                  <a:pt x="744601" y="47371"/>
                </a:lnTo>
                <a:lnTo>
                  <a:pt x="744601" y="29845"/>
                </a:lnTo>
                <a:close/>
              </a:path>
              <a:path w="1845310" h="76200">
                <a:moveTo>
                  <a:pt x="866901" y="29972"/>
                </a:moveTo>
                <a:lnTo>
                  <a:pt x="797051" y="29972"/>
                </a:lnTo>
                <a:lnTo>
                  <a:pt x="797051" y="47371"/>
                </a:lnTo>
                <a:lnTo>
                  <a:pt x="866901" y="47498"/>
                </a:lnTo>
                <a:lnTo>
                  <a:pt x="866901" y="29972"/>
                </a:lnTo>
                <a:close/>
              </a:path>
              <a:path w="1845310" h="76200">
                <a:moveTo>
                  <a:pt x="919226" y="29972"/>
                </a:moveTo>
                <a:lnTo>
                  <a:pt x="919226" y="47498"/>
                </a:lnTo>
                <a:lnTo>
                  <a:pt x="989076" y="47498"/>
                </a:lnTo>
                <a:lnTo>
                  <a:pt x="989076" y="30099"/>
                </a:lnTo>
                <a:lnTo>
                  <a:pt x="919226" y="29972"/>
                </a:lnTo>
                <a:close/>
              </a:path>
              <a:path w="1845310" h="76200">
                <a:moveTo>
                  <a:pt x="1041526" y="30099"/>
                </a:moveTo>
                <a:lnTo>
                  <a:pt x="1041526" y="47625"/>
                </a:lnTo>
                <a:lnTo>
                  <a:pt x="1111377" y="47625"/>
                </a:lnTo>
                <a:lnTo>
                  <a:pt x="1111377" y="30225"/>
                </a:lnTo>
                <a:lnTo>
                  <a:pt x="1041526" y="30099"/>
                </a:lnTo>
                <a:close/>
              </a:path>
              <a:path w="1845310" h="76200">
                <a:moveTo>
                  <a:pt x="1163701" y="30225"/>
                </a:moveTo>
                <a:lnTo>
                  <a:pt x="1163701" y="47751"/>
                </a:lnTo>
                <a:lnTo>
                  <a:pt x="1233551" y="47751"/>
                </a:lnTo>
                <a:lnTo>
                  <a:pt x="1233551" y="30352"/>
                </a:lnTo>
                <a:lnTo>
                  <a:pt x="1163701" y="30225"/>
                </a:lnTo>
                <a:close/>
              </a:path>
              <a:path w="1845310" h="76200">
                <a:moveTo>
                  <a:pt x="1355852" y="30352"/>
                </a:moveTo>
                <a:lnTo>
                  <a:pt x="1286002" y="30352"/>
                </a:lnTo>
                <a:lnTo>
                  <a:pt x="1286002" y="47751"/>
                </a:lnTo>
                <a:lnTo>
                  <a:pt x="1355852" y="47878"/>
                </a:lnTo>
                <a:lnTo>
                  <a:pt x="1355852" y="30352"/>
                </a:lnTo>
                <a:close/>
              </a:path>
              <a:path w="1845310" h="76200">
                <a:moveTo>
                  <a:pt x="1478026" y="30480"/>
                </a:moveTo>
                <a:lnTo>
                  <a:pt x="1408176" y="30480"/>
                </a:lnTo>
                <a:lnTo>
                  <a:pt x="1408176" y="47878"/>
                </a:lnTo>
                <a:lnTo>
                  <a:pt x="1478026" y="48006"/>
                </a:lnTo>
                <a:lnTo>
                  <a:pt x="1478026" y="30480"/>
                </a:lnTo>
                <a:close/>
              </a:path>
              <a:path w="1845310" h="76200">
                <a:moveTo>
                  <a:pt x="1600327" y="30607"/>
                </a:moveTo>
                <a:lnTo>
                  <a:pt x="1530477" y="30607"/>
                </a:lnTo>
                <a:lnTo>
                  <a:pt x="1530477" y="48006"/>
                </a:lnTo>
                <a:lnTo>
                  <a:pt x="1600327" y="48006"/>
                </a:lnTo>
                <a:lnTo>
                  <a:pt x="1600327" y="30607"/>
                </a:lnTo>
                <a:close/>
              </a:path>
              <a:path w="1845310" h="76200">
                <a:moveTo>
                  <a:pt x="1652651" y="30607"/>
                </a:moveTo>
                <a:lnTo>
                  <a:pt x="1652651" y="48133"/>
                </a:lnTo>
                <a:lnTo>
                  <a:pt x="1722501" y="48133"/>
                </a:lnTo>
                <a:lnTo>
                  <a:pt x="1722501" y="30734"/>
                </a:lnTo>
                <a:lnTo>
                  <a:pt x="1652651" y="30607"/>
                </a:lnTo>
                <a:close/>
              </a:path>
              <a:path w="1845310" h="76200">
                <a:moveTo>
                  <a:pt x="1774952" y="30734"/>
                </a:moveTo>
                <a:lnTo>
                  <a:pt x="1774952" y="48260"/>
                </a:lnTo>
                <a:lnTo>
                  <a:pt x="1844802" y="48260"/>
                </a:lnTo>
                <a:lnTo>
                  <a:pt x="1844802" y="30861"/>
                </a:lnTo>
                <a:lnTo>
                  <a:pt x="1774952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08530" y="2300986"/>
            <a:ext cx="3748404" cy="887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selectZone()</a:t>
            </a:r>
            <a:endParaRPr sz="1400">
              <a:latin typeface="Arial"/>
              <a:cs typeface="Arial"/>
            </a:endParaRPr>
          </a:p>
          <a:p>
            <a:pPr marL="1986280">
              <a:lnSpc>
                <a:spcPts val="1435"/>
              </a:lnSpc>
            </a:pPr>
            <a:r>
              <a:rPr sz="1400" spc="-5" dirty="0">
                <a:latin typeface="Arial"/>
                <a:cs typeface="Arial"/>
              </a:rPr>
              <a:t>lookupPrice(selection)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21971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price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809813" y="3267138"/>
            <a:ext cx="2060575" cy="586105"/>
            <a:chOff x="1809813" y="3267138"/>
            <a:chExt cx="2060575" cy="586105"/>
          </a:xfrm>
        </p:grpSpPr>
        <p:sp>
          <p:nvSpPr>
            <p:cNvPr id="31" name="object 31"/>
            <p:cNvSpPr/>
            <p:nvPr/>
          </p:nvSpPr>
          <p:spPr>
            <a:xfrm>
              <a:off x="1814576" y="3271901"/>
              <a:ext cx="2051050" cy="576580"/>
            </a:xfrm>
            <a:custGeom>
              <a:avLst/>
              <a:gdLst/>
              <a:ahLst/>
              <a:cxnLst/>
              <a:rect l="l" t="t" r="r" b="b"/>
              <a:pathLst>
                <a:path w="2051050" h="576579">
                  <a:moveTo>
                    <a:pt x="1267841" y="30099"/>
                  </a:moveTo>
                  <a:lnTo>
                    <a:pt x="90931" y="30099"/>
                  </a:lnTo>
                  <a:lnTo>
                    <a:pt x="55506" y="37254"/>
                  </a:lnTo>
                  <a:lnTo>
                    <a:pt x="26606" y="56769"/>
                  </a:lnTo>
                  <a:lnTo>
                    <a:pt x="7135" y="85713"/>
                  </a:lnTo>
                  <a:lnTo>
                    <a:pt x="0" y="121158"/>
                  </a:lnTo>
                  <a:lnTo>
                    <a:pt x="0" y="485140"/>
                  </a:lnTo>
                  <a:lnTo>
                    <a:pt x="7135" y="520584"/>
                  </a:lnTo>
                  <a:lnTo>
                    <a:pt x="26606" y="549529"/>
                  </a:lnTo>
                  <a:lnTo>
                    <a:pt x="55506" y="569043"/>
                  </a:lnTo>
                  <a:lnTo>
                    <a:pt x="90931" y="576199"/>
                  </a:lnTo>
                  <a:lnTo>
                    <a:pt x="1267841" y="576199"/>
                  </a:lnTo>
                  <a:lnTo>
                    <a:pt x="1303285" y="569043"/>
                  </a:lnTo>
                  <a:lnTo>
                    <a:pt x="1332230" y="549529"/>
                  </a:lnTo>
                  <a:lnTo>
                    <a:pt x="1351744" y="520584"/>
                  </a:lnTo>
                  <a:lnTo>
                    <a:pt x="1358900" y="485140"/>
                  </a:lnTo>
                  <a:lnTo>
                    <a:pt x="1358900" y="257683"/>
                  </a:lnTo>
                  <a:lnTo>
                    <a:pt x="1725613" y="121158"/>
                  </a:lnTo>
                  <a:lnTo>
                    <a:pt x="1358900" y="121158"/>
                  </a:lnTo>
                  <a:lnTo>
                    <a:pt x="1351744" y="85713"/>
                  </a:lnTo>
                  <a:lnTo>
                    <a:pt x="1332230" y="56769"/>
                  </a:lnTo>
                  <a:lnTo>
                    <a:pt x="1303285" y="37254"/>
                  </a:lnTo>
                  <a:lnTo>
                    <a:pt x="1267841" y="30099"/>
                  </a:lnTo>
                  <a:close/>
                </a:path>
                <a:path w="2051050" h="576579">
                  <a:moveTo>
                    <a:pt x="2051050" y="0"/>
                  </a:moveTo>
                  <a:lnTo>
                    <a:pt x="1358900" y="121158"/>
                  </a:lnTo>
                  <a:lnTo>
                    <a:pt x="1725613" y="121158"/>
                  </a:lnTo>
                  <a:lnTo>
                    <a:pt x="2051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14576" y="3271901"/>
              <a:ext cx="2051050" cy="576580"/>
            </a:xfrm>
            <a:custGeom>
              <a:avLst/>
              <a:gdLst/>
              <a:ahLst/>
              <a:cxnLst/>
              <a:rect l="l" t="t" r="r" b="b"/>
              <a:pathLst>
                <a:path w="2051050" h="576579">
                  <a:moveTo>
                    <a:pt x="0" y="121158"/>
                  </a:moveTo>
                  <a:lnTo>
                    <a:pt x="7135" y="85713"/>
                  </a:lnTo>
                  <a:lnTo>
                    <a:pt x="26606" y="56768"/>
                  </a:lnTo>
                  <a:lnTo>
                    <a:pt x="55506" y="37254"/>
                  </a:lnTo>
                  <a:lnTo>
                    <a:pt x="90931" y="30099"/>
                  </a:lnTo>
                  <a:lnTo>
                    <a:pt x="792607" y="30099"/>
                  </a:lnTo>
                  <a:lnTo>
                    <a:pt x="1132332" y="30099"/>
                  </a:lnTo>
                  <a:lnTo>
                    <a:pt x="1267841" y="30099"/>
                  </a:lnTo>
                  <a:lnTo>
                    <a:pt x="1303285" y="37254"/>
                  </a:lnTo>
                  <a:lnTo>
                    <a:pt x="1332230" y="56769"/>
                  </a:lnTo>
                  <a:lnTo>
                    <a:pt x="1351744" y="85713"/>
                  </a:lnTo>
                  <a:lnTo>
                    <a:pt x="1358900" y="121158"/>
                  </a:lnTo>
                  <a:lnTo>
                    <a:pt x="2051050" y="0"/>
                  </a:lnTo>
                  <a:lnTo>
                    <a:pt x="1358900" y="257683"/>
                  </a:lnTo>
                  <a:lnTo>
                    <a:pt x="1358900" y="485140"/>
                  </a:lnTo>
                  <a:lnTo>
                    <a:pt x="1351744" y="520584"/>
                  </a:lnTo>
                  <a:lnTo>
                    <a:pt x="1332230" y="549529"/>
                  </a:lnTo>
                  <a:lnTo>
                    <a:pt x="1303285" y="569043"/>
                  </a:lnTo>
                  <a:lnTo>
                    <a:pt x="1267841" y="576199"/>
                  </a:lnTo>
                  <a:lnTo>
                    <a:pt x="1132332" y="576199"/>
                  </a:lnTo>
                  <a:lnTo>
                    <a:pt x="792607" y="576199"/>
                  </a:lnTo>
                  <a:lnTo>
                    <a:pt x="90931" y="576199"/>
                  </a:lnTo>
                  <a:lnTo>
                    <a:pt x="55506" y="569043"/>
                  </a:lnTo>
                  <a:lnTo>
                    <a:pt x="26606" y="549529"/>
                  </a:lnTo>
                  <a:lnTo>
                    <a:pt x="7135" y="520584"/>
                  </a:lnTo>
                  <a:lnTo>
                    <a:pt x="0" y="485140"/>
                  </a:lnTo>
                  <a:lnTo>
                    <a:pt x="0" y="257683"/>
                  </a:lnTo>
                  <a:lnTo>
                    <a:pt x="0" y="121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20367" y="3372739"/>
            <a:ext cx="1210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taf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2140" y="3958844"/>
            <a:ext cx="7481570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541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…continued on next slide...</a:t>
            </a:r>
            <a:endParaRPr sz="1800">
              <a:latin typeface="Verdana"/>
              <a:cs typeface="Verdana"/>
            </a:endParaRPr>
          </a:p>
          <a:p>
            <a:pPr marL="355600" marR="179705" indent="-343535">
              <a:lnSpc>
                <a:spcPct val="100000"/>
              </a:lnSpc>
              <a:spcBef>
                <a:spcPts val="1605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 source of an arrow indicates the activation which sent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message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FF3300"/>
                </a:solidFill>
                <a:latin typeface="Arial"/>
                <a:cs typeface="Arial"/>
              </a:rPr>
              <a:t>Horizontal dashed arrows indicate data flow</a:t>
            </a:r>
            <a:r>
              <a:rPr sz="2000" dirty="0">
                <a:latin typeface="Arial"/>
                <a:cs typeface="Arial"/>
              </a:rPr>
              <a:t>, for example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  results from a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message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360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75" y="228600"/>
            <a:ext cx="8823325" cy="6096000"/>
          </a:xfrm>
          <a:custGeom>
            <a:avLst/>
            <a:gdLst/>
            <a:ahLst/>
            <a:cxnLst/>
            <a:rect l="l" t="t" r="r" b="b"/>
            <a:pathLst>
              <a:path w="8823325" h="6096000">
                <a:moveTo>
                  <a:pt x="0" y="673353"/>
                </a:moveTo>
                <a:lnTo>
                  <a:pt x="1690" y="625269"/>
                </a:lnTo>
                <a:lnTo>
                  <a:pt x="6686" y="578096"/>
                </a:lnTo>
                <a:lnTo>
                  <a:pt x="14874" y="531949"/>
                </a:lnTo>
                <a:lnTo>
                  <a:pt x="26139" y="486942"/>
                </a:lnTo>
                <a:lnTo>
                  <a:pt x="40368" y="443189"/>
                </a:lnTo>
                <a:lnTo>
                  <a:pt x="57446" y="400803"/>
                </a:lnTo>
                <a:lnTo>
                  <a:pt x="77260" y="359900"/>
                </a:lnTo>
                <a:lnTo>
                  <a:pt x="99696" y="320593"/>
                </a:lnTo>
                <a:lnTo>
                  <a:pt x="124639" y="282995"/>
                </a:lnTo>
                <a:lnTo>
                  <a:pt x="151977" y="247222"/>
                </a:lnTo>
                <a:lnTo>
                  <a:pt x="181594" y="213386"/>
                </a:lnTo>
                <a:lnTo>
                  <a:pt x="213378" y="181602"/>
                </a:lnTo>
                <a:lnTo>
                  <a:pt x="247213" y="151984"/>
                </a:lnTo>
                <a:lnTo>
                  <a:pt x="282987" y="124646"/>
                </a:lnTo>
                <a:lnTo>
                  <a:pt x="320585" y="99701"/>
                </a:lnTo>
                <a:lnTo>
                  <a:pt x="359893" y="77265"/>
                </a:lnTo>
                <a:lnTo>
                  <a:pt x="400798" y="57450"/>
                </a:lnTo>
                <a:lnTo>
                  <a:pt x="443184" y="40370"/>
                </a:lnTo>
                <a:lnTo>
                  <a:pt x="486940" y="26141"/>
                </a:lnTo>
                <a:lnTo>
                  <a:pt x="531949" y="14875"/>
                </a:lnTo>
                <a:lnTo>
                  <a:pt x="578100" y="6687"/>
                </a:lnTo>
                <a:lnTo>
                  <a:pt x="625277" y="1690"/>
                </a:lnTo>
                <a:lnTo>
                  <a:pt x="673366" y="0"/>
                </a:lnTo>
                <a:lnTo>
                  <a:pt x="8149971" y="0"/>
                </a:lnTo>
                <a:lnTo>
                  <a:pt x="8198055" y="1690"/>
                </a:lnTo>
                <a:lnTo>
                  <a:pt x="8245228" y="6687"/>
                </a:lnTo>
                <a:lnTo>
                  <a:pt x="8291375" y="14875"/>
                </a:lnTo>
                <a:lnTo>
                  <a:pt x="8336382" y="26141"/>
                </a:lnTo>
                <a:lnTo>
                  <a:pt x="8380135" y="40370"/>
                </a:lnTo>
                <a:lnTo>
                  <a:pt x="8422521" y="57450"/>
                </a:lnTo>
                <a:lnTo>
                  <a:pt x="8463424" y="77265"/>
                </a:lnTo>
                <a:lnTo>
                  <a:pt x="8502731" y="99701"/>
                </a:lnTo>
                <a:lnTo>
                  <a:pt x="8540329" y="124646"/>
                </a:lnTo>
                <a:lnTo>
                  <a:pt x="8576102" y="151984"/>
                </a:lnTo>
                <a:lnTo>
                  <a:pt x="8609938" y="181602"/>
                </a:lnTo>
                <a:lnTo>
                  <a:pt x="8641722" y="213386"/>
                </a:lnTo>
                <a:lnTo>
                  <a:pt x="8671340" y="247222"/>
                </a:lnTo>
                <a:lnTo>
                  <a:pt x="8698678" y="282995"/>
                </a:lnTo>
                <a:lnTo>
                  <a:pt x="8723623" y="320593"/>
                </a:lnTo>
                <a:lnTo>
                  <a:pt x="8746059" y="359900"/>
                </a:lnTo>
                <a:lnTo>
                  <a:pt x="8765874" y="400803"/>
                </a:lnTo>
                <a:lnTo>
                  <a:pt x="8782954" y="443189"/>
                </a:lnTo>
                <a:lnTo>
                  <a:pt x="8797183" y="486942"/>
                </a:lnTo>
                <a:lnTo>
                  <a:pt x="8808449" y="531949"/>
                </a:lnTo>
                <a:lnTo>
                  <a:pt x="8816637" y="578096"/>
                </a:lnTo>
                <a:lnTo>
                  <a:pt x="8821634" y="625269"/>
                </a:lnTo>
                <a:lnTo>
                  <a:pt x="8823325" y="673353"/>
                </a:lnTo>
                <a:lnTo>
                  <a:pt x="8823325" y="5422633"/>
                </a:lnTo>
                <a:lnTo>
                  <a:pt x="8821634" y="5470722"/>
                </a:lnTo>
                <a:lnTo>
                  <a:pt x="8816637" y="5517899"/>
                </a:lnTo>
                <a:lnTo>
                  <a:pt x="8808449" y="5564050"/>
                </a:lnTo>
                <a:lnTo>
                  <a:pt x="8797183" y="5609059"/>
                </a:lnTo>
                <a:lnTo>
                  <a:pt x="8782954" y="5652815"/>
                </a:lnTo>
                <a:lnTo>
                  <a:pt x="8765874" y="5695201"/>
                </a:lnTo>
                <a:lnTo>
                  <a:pt x="8746059" y="5736106"/>
                </a:lnTo>
                <a:lnTo>
                  <a:pt x="8723623" y="5775414"/>
                </a:lnTo>
                <a:lnTo>
                  <a:pt x="8698678" y="5813012"/>
                </a:lnTo>
                <a:lnTo>
                  <a:pt x="8671340" y="5848786"/>
                </a:lnTo>
                <a:lnTo>
                  <a:pt x="8641722" y="5882621"/>
                </a:lnTo>
                <a:lnTo>
                  <a:pt x="8609938" y="5914405"/>
                </a:lnTo>
                <a:lnTo>
                  <a:pt x="8576102" y="5944022"/>
                </a:lnTo>
                <a:lnTo>
                  <a:pt x="8540329" y="5971360"/>
                </a:lnTo>
                <a:lnTo>
                  <a:pt x="8502731" y="5996303"/>
                </a:lnTo>
                <a:lnTo>
                  <a:pt x="8463424" y="6018739"/>
                </a:lnTo>
                <a:lnTo>
                  <a:pt x="8422521" y="6038553"/>
                </a:lnTo>
                <a:lnTo>
                  <a:pt x="8380135" y="6055631"/>
                </a:lnTo>
                <a:lnTo>
                  <a:pt x="8336382" y="6069860"/>
                </a:lnTo>
                <a:lnTo>
                  <a:pt x="8291375" y="6081125"/>
                </a:lnTo>
                <a:lnTo>
                  <a:pt x="8245228" y="6089313"/>
                </a:lnTo>
                <a:lnTo>
                  <a:pt x="8198055" y="6094309"/>
                </a:lnTo>
                <a:lnTo>
                  <a:pt x="8149971" y="6096000"/>
                </a:lnTo>
                <a:lnTo>
                  <a:pt x="673366" y="6096000"/>
                </a:lnTo>
                <a:lnTo>
                  <a:pt x="625277" y="6094309"/>
                </a:lnTo>
                <a:lnTo>
                  <a:pt x="578100" y="6089313"/>
                </a:lnTo>
                <a:lnTo>
                  <a:pt x="531949" y="6081125"/>
                </a:lnTo>
                <a:lnTo>
                  <a:pt x="486940" y="6069860"/>
                </a:lnTo>
                <a:lnTo>
                  <a:pt x="443184" y="6055631"/>
                </a:lnTo>
                <a:lnTo>
                  <a:pt x="400798" y="6038553"/>
                </a:lnTo>
                <a:lnTo>
                  <a:pt x="359893" y="6018739"/>
                </a:lnTo>
                <a:lnTo>
                  <a:pt x="320585" y="5996303"/>
                </a:lnTo>
                <a:lnTo>
                  <a:pt x="282987" y="5971360"/>
                </a:lnTo>
                <a:lnTo>
                  <a:pt x="247213" y="5944022"/>
                </a:lnTo>
                <a:lnTo>
                  <a:pt x="213378" y="5914405"/>
                </a:lnTo>
                <a:lnTo>
                  <a:pt x="181594" y="5882621"/>
                </a:lnTo>
                <a:lnTo>
                  <a:pt x="151977" y="5848786"/>
                </a:lnTo>
                <a:lnTo>
                  <a:pt x="124639" y="5813012"/>
                </a:lnTo>
                <a:lnTo>
                  <a:pt x="99696" y="5775414"/>
                </a:lnTo>
                <a:lnTo>
                  <a:pt x="77260" y="5736106"/>
                </a:lnTo>
                <a:lnTo>
                  <a:pt x="57446" y="5695201"/>
                </a:lnTo>
                <a:lnTo>
                  <a:pt x="40368" y="5652815"/>
                </a:lnTo>
                <a:lnTo>
                  <a:pt x="26139" y="5609059"/>
                </a:lnTo>
                <a:lnTo>
                  <a:pt x="14874" y="5564050"/>
                </a:lnTo>
                <a:lnTo>
                  <a:pt x="6686" y="5517899"/>
                </a:lnTo>
                <a:lnTo>
                  <a:pt x="1690" y="5470722"/>
                </a:lnTo>
                <a:lnTo>
                  <a:pt x="0" y="5422633"/>
                </a:lnTo>
                <a:lnTo>
                  <a:pt x="0" y="673353"/>
                </a:lnTo>
                <a:close/>
              </a:path>
            </a:pathLst>
          </a:custGeom>
          <a:ln w="28575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7840" y="588644"/>
            <a:ext cx="79730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9725" algn="l"/>
              </a:tabLst>
            </a:pPr>
            <a:r>
              <a:rPr spc="-5" dirty="0"/>
              <a:t>Se</a:t>
            </a:r>
            <a:r>
              <a:rPr u="heavy" spc="-5" dirty="0">
                <a:uFill>
                  <a:solidFill>
                    <a:srgbClr val="336666"/>
                  </a:solidFill>
                </a:uFill>
              </a:rPr>
              <a:t>quence Diagrams: Iteration &amp;</a:t>
            </a:r>
            <a:r>
              <a:rPr u="heavy" spc="-30" dirty="0">
                <a:uFill>
                  <a:solidFill>
                    <a:srgbClr val="336666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336666"/>
                  </a:solidFill>
                </a:uFill>
              </a:rPr>
              <a:t>Condition	</a:t>
            </a:r>
          </a:p>
        </p:txBody>
      </p:sp>
      <p:sp>
        <p:nvSpPr>
          <p:cNvPr id="4" name="object 4"/>
          <p:cNvSpPr/>
          <p:nvPr/>
        </p:nvSpPr>
        <p:spPr>
          <a:xfrm>
            <a:off x="727075" y="2159000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1768475"/>
                </a:moveTo>
                <a:lnTo>
                  <a:pt x="0" y="1993900"/>
                </a:lnTo>
              </a:path>
              <a:path h="199390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5618" y="1134268"/>
            <a:ext cx="444500" cy="768985"/>
            <a:chOff x="505618" y="1134268"/>
            <a:chExt cx="444500" cy="768985"/>
          </a:xfrm>
        </p:grpSpPr>
        <p:sp>
          <p:nvSpPr>
            <p:cNvPr id="6" name="object 6"/>
            <p:cNvSpPr/>
            <p:nvPr/>
          </p:nvSpPr>
          <p:spPr>
            <a:xfrm>
              <a:off x="514350" y="1297051"/>
              <a:ext cx="427355" cy="596900"/>
            </a:xfrm>
            <a:custGeom>
              <a:avLst/>
              <a:gdLst/>
              <a:ahLst/>
              <a:cxnLst/>
              <a:rect l="l" t="t" r="r" b="b"/>
              <a:pathLst>
                <a:path w="427355" h="596900">
                  <a:moveTo>
                    <a:pt x="204787" y="0"/>
                  </a:moveTo>
                  <a:lnTo>
                    <a:pt x="204787" y="376174"/>
                  </a:lnTo>
                  <a:lnTo>
                    <a:pt x="0" y="596900"/>
                  </a:lnTo>
                </a:path>
                <a:path w="427355" h="596900">
                  <a:moveTo>
                    <a:pt x="204787" y="376174"/>
                  </a:moveTo>
                  <a:lnTo>
                    <a:pt x="427037" y="596773"/>
                  </a:lnTo>
                </a:path>
                <a:path w="427355" h="596900">
                  <a:moveTo>
                    <a:pt x="0" y="169799"/>
                  </a:moveTo>
                  <a:lnTo>
                    <a:pt x="427037" y="17145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218" y="1134268"/>
              <a:ext cx="239712" cy="239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098" y="1918462"/>
            <a:ext cx="879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senger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950" y="2355850"/>
            <a:ext cx="205104" cy="1571625"/>
          </a:xfrm>
          <a:custGeom>
            <a:avLst/>
            <a:gdLst/>
            <a:ahLst/>
            <a:cxnLst/>
            <a:rect l="l" t="t" r="r" b="b"/>
            <a:pathLst>
              <a:path w="205105" h="1571625">
                <a:moveTo>
                  <a:pt x="0" y="1571625"/>
                </a:moveTo>
                <a:lnTo>
                  <a:pt x="204787" y="1571625"/>
                </a:lnTo>
                <a:lnTo>
                  <a:pt x="204787" y="0"/>
                </a:lnTo>
                <a:lnTo>
                  <a:pt x="0" y="0"/>
                </a:lnTo>
                <a:lnTo>
                  <a:pt x="0" y="1571625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400" y="1706562"/>
            <a:ext cx="17068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Arial"/>
                <a:cs typeface="Arial"/>
              </a:rPr>
              <a:t>ChangeProcessor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4849" y="2090737"/>
            <a:ext cx="2103120" cy="2366645"/>
            <a:chOff x="804849" y="2090737"/>
            <a:chExt cx="2103120" cy="2366645"/>
          </a:xfrm>
        </p:grpSpPr>
        <p:sp>
          <p:nvSpPr>
            <p:cNvPr id="12" name="object 12"/>
            <p:cNvSpPr/>
            <p:nvPr/>
          </p:nvSpPr>
          <p:spPr>
            <a:xfrm>
              <a:off x="804849" y="2506598"/>
              <a:ext cx="1862455" cy="76200"/>
            </a:xfrm>
            <a:custGeom>
              <a:avLst/>
              <a:gdLst/>
              <a:ahLst/>
              <a:cxnLst/>
              <a:rect l="l" t="t" r="r" b="b"/>
              <a:pathLst>
                <a:path w="1862455" h="76200">
                  <a:moveTo>
                    <a:pt x="1785950" y="46852"/>
                  </a:moveTo>
                  <a:lnTo>
                    <a:pt x="1785950" y="76200"/>
                  </a:lnTo>
                  <a:lnTo>
                    <a:pt x="1844624" y="46862"/>
                  </a:lnTo>
                  <a:lnTo>
                    <a:pt x="1785950" y="46852"/>
                  </a:lnTo>
                  <a:close/>
                </a:path>
                <a:path w="1862455" h="76200">
                  <a:moveTo>
                    <a:pt x="1785950" y="29326"/>
                  </a:moveTo>
                  <a:lnTo>
                    <a:pt x="1785950" y="46852"/>
                  </a:lnTo>
                  <a:lnTo>
                    <a:pt x="1798650" y="46862"/>
                  </a:lnTo>
                  <a:lnTo>
                    <a:pt x="1798650" y="29337"/>
                  </a:lnTo>
                  <a:lnTo>
                    <a:pt x="1785950" y="29326"/>
                  </a:lnTo>
                  <a:close/>
                </a:path>
                <a:path w="1862455" h="76200">
                  <a:moveTo>
                    <a:pt x="1785950" y="0"/>
                  </a:moveTo>
                  <a:lnTo>
                    <a:pt x="1785950" y="29326"/>
                  </a:lnTo>
                  <a:lnTo>
                    <a:pt x="1798650" y="29337"/>
                  </a:lnTo>
                  <a:lnTo>
                    <a:pt x="1798650" y="46862"/>
                  </a:lnTo>
                  <a:lnTo>
                    <a:pt x="1844645" y="46852"/>
                  </a:lnTo>
                  <a:lnTo>
                    <a:pt x="1862150" y="38100"/>
                  </a:lnTo>
                  <a:lnTo>
                    <a:pt x="1785950" y="0"/>
                  </a:lnTo>
                  <a:close/>
                </a:path>
                <a:path w="1862455" h="76200">
                  <a:moveTo>
                    <a:pt x="25" y="27812"/>
                  </a:moveTo>
                  <a:lnTo>
                    <a:pt x="0" y="45338"/>
                  </a:lnTo>
                  <a:lnTo>
                    <a:pt x="1785950" y="46852"/>
                  </a:lnTo>
                  <a:lnTo>
                    <a:pt x="1785950" y="29326"/>
                  </a:lnTo>
                  <a:lnTo>
                    <a:pt x="25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7175" y="2095500"/>
              <a:ext cx="0" cy="438150"/>
            </a:xfrm>
            <a:custGeom>
              <a:avLst/>
              <a:gdLst/>
              <a:ahLst/>
              <a:cxnLst/>
              <a:rect l="l" t="t" r="r" b="b"/>
              <a:pathLst>
                <a:path h="438150">
                  <a:moveTo>
                    <a:pt x="0" y="0"/>
                  </a:moveTo>
                  <a:lnTo>
                    <a:pt x="0" y="4381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4050" y="2533650"/>
              <a:ext cx="205104" cy="1914525"/>
            </a:xfrm>
            <a:custGeom>
              <a:avLst/>
              <a:gdLst/>
              <a:ahLst/>
              <a:cxnLst/>
              <a:rect l="l" t="t" r="r" b="b"/>
              <a:pathLst>
                <a:path w="205105" h="1914525">
                  <a:moveTo>
                    <a:pt x="0" y="1914525"/>
                  </a:moveTo>
                  <a:lnTo>
                    <a:pt x="204787" y="19145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46500" y="17065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Arial"/>
                <a:cs typeface="Arial"/>
              </a:rPr>
              <a:t>CoinIdentifier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49775" y="2095500"/>
            <a:ext cx="0" cy="2103755"/>
          </a:xfrm>
          <a:custGeom>
            <a:avLst/>
            <a:gdLst/>
            <a:ahLst/>
            <a:cxnLst/>
            <a:rect l="l" t="t" r="r" b="b"/>
            <a:pathLst>
              <a:path h="2103754">
                <a:moveTo>
                  <a:pt x="0" y="968375"/>
                </a:moveTo>
                <a:lnTo>
                  <a:pt x="0" y="2103501"/>
                </a:lnTo>
              </a:path>
              <a:path h="2103754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11800" y="17065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Arial"/>
                <a:cs typeface="Arial"/>
              </a:rPr>
              <a:t>Display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15075" y="2095500"/>
            <a:ext cx="0" cy="2103755"/>
          </a:xfrm>
          <a:custGeom>
            <a:avLst/>
            <a:gdLst/>
            <a:ahLst/>
            <a:cxnLst/>
            <a:rect l="l" t="t" r="r" b="b"/>
            <a:pathLst>
              <a:path h="2103754">
                <a:moveTo>
                  <a:pt x="0" y="1470025"/>
                </a:moveTo>
                <a:lnTo>
                  <a:pt x="0" y="2103501"/>
                </a:lnTo>
              </a:path>
              <a:path h="2103754">
                <a:moveTo>
                  <a:pt x="0" y="0"/>
                </a:moveTo>
                <a:lnTo>
                  <a:pt x="0" y="12382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26300" y="17065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Arial"/>
                <a:cs typeface="Arial"/>
              </a:rPr>
              <a:t>CoinDrop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38398" y="2090737"/>
            <a:ext cx="5096510" cy="1920875"/>
            <a:chOff x="2938398" y="2090737"/>
            <a:chExt cx="5096510" cy="1920875"/>
          </a:xfrm>
        </p:grpSpPr>
        <p:sp>
          <p:nvSpPr>
            <p:cNvPr id="21" name="object 21"/>
            <p:cNvSpPr/>
            <p:nvPr/>
          </p:nvSpPr>
          <p:spPr>
            <a:xfrm>
              <a:off x="6211951" y="3333750"/>
              <a:ext cx="192405" cy="231775"/>
            </a:xfrm>
            <a:custGeom>
              <a:avLst/>
              <a:gdLst/>
              <a:ahLst/>
              <a:cxnLst/>
              <a:rect l="l" t="t" r="r" b="b"/>
              <a:pathLst>
                <a:path w="192404" h="231775">
                  <a:moveTo>
                    <a:pt x="0" y="231775"/>
                  </a:moveTo>
                  <a:lnTo>
                    <a:pt x="192087" y="231775"/>
                  </a:lnTo>
                  <a:lnTo>
                    <a:pt x="1920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8398" y="3292475"/>
              <a:ext cx="3284854" cy="76200"/>
            </a:xfrm>
            <a:custGeom>
              <a:avLst/>
              <a:gdLst/>
              <a:ahLst/>
              <a:cxnLst/>
              <a:rect l="l" t="t" r="r" b="b"/>
              <a:pathLst>
                <a:path w="3284854" h="76200">
                  <a:moveTo>
                    <a:pt x="3208401" y="46729"/>
                  </a:moveTo>
                  <a:lnTo>
                    <a:pt x="3208401" y="76200"/>
                  </a:lnTo>
                  <a:lnTo>
                    <a:pt x="3267329" y="46736"/>
                  </a:lnTo>
                  <a:lnTo>
                    <a:pt x="3208401" y="46729"/>
                  </a:lnTo>
                  <a:close/>
                </a:path>
                <a:path w="3284854" h="76200">
                  <a:moveTo>
                    <a:pt x="3208401" y="29330"/>
                  </a:moveTo>
                  <a:lnTo>
                    <a:pt x="3208401" y="46729"/>
                  </a:lnTo>
                  <a:lnTo>
                    <a:pt x="3221101" y="46736"/>
                  </a:lnTo>
                  <a:lnTo>
                    <a:pt x="3221101" y="29337"/>
                  </a:lnTo>
                  <a:lnTo>
                    <a:pt x="3208401" y="29330"/>
                  </a:lnTo>
                  <a:close/>
                </a:path>
                <a:path w="3284854" h="76200">
                  <a:moveTo>
                    <a:pt x="3208401" y="0"/>
                  </a:moveTo>
                  <a:lnTo>
                    <a:pt x="3208401" y="29330"/>
                  </a:lnTo>
                  <a:lnTo>
                    <a:pt x="3221101" y="29337"/>
                  </a:lnTo>
                  <a:lnTo>
                    <a:pt x="3221101" y="46736"/>
                  </a:lnTo>
                  <a:lnTo>
                    <a:pt x="3267341" y="46729"/>
                  </a:lnTo>
                  <a:lnTo>
                    <a:pt x="3284601" y="38100"/>
                  </a:lnTo>
                  <a:lnTo>
                    <a:pt x="3208401" y="0"/>
                  </a:lnTo>
                  <a:close/>
                </a:path>
                <a:path w="3284854" h="76200">
                  <a:moveTo>
                    <a:pt x="126" y="27812"/>
                  </a:moveTo>
                  <a:lnTo>
                    <a:pt x="0" y="45212"/>
                  </a:lnTo>
                  <a:lnTo>
                    <a:pt x="3208401" y="46729"/>
                  </a:lnTo>
                  <a:lnTo>
                    <a:pt x="3208401" y="29330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29575" y="2095500"/>
              <a:ext cx="0" cy="1911350"/>
            </a:xfrm>
            <a:custGeom>
              <a:avLst/>
              <a:gdLst/>
              <a:ahLst/>
              <a:cxnLst/>
              <a:rect l="l" t="t" r="r" b="b"/>
              <a:pathLst>
                <a:path h="1911350">
                  <a:moveTo>
                    <a:pt x="0" y="0"/>
                  </a:moveTo>
                  <a:lnTo>
                    <a:pt x="0" y="19113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0385" y="3082289"/>
            <a:ext cx="2140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displayPrice(owedAmount)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12998" y="2646298"/>
            <a:ext cx="1747520" cy="426720"/>
            <a:chOff x="2912998" y="2646298"/>
            <a:chExt cx="1747520" cy="426720"/>
          </a:xfrm>
        </p:grpSpPr>
        <p:sp>
          <p:nvSpPr>
            <p:cNvPr id="26" name="object 26"/>
            <p:cNvSpPr/>
            <p:nvPr/>
          </p:nvSpPr>
          <p:spPr>
            <a:xfrm>
              <a:off x="4446650" y="2686049"/>
              <a:ext cx="205104" cy="377825"/>
            </a:xfrm>
            <a:custGeom>
              <a:avLst/>
              <a:gdLst/>
              <a:ahLst/>
              <a:cxnLst/>
              <a:rect l="l" t="t" r="r" b="b"/>
              <a:pathLst>
                <a:path w="205104" h="377825">
                  <a:moveTo>
                    <a:pt x="0" y="377825"/>
                  </a:moveTo>
                  <a:lnTo>
                    <a:pt x="204787" y="3778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2998" y="2646298"/>
              <a:ext cx="1506855" cy="76200"/>
            </a:xfrm>
            <a:custGeom>
              <a:avLst/>
              <a:gdLst/>
              <a:ahLst/>
              <a:cxnLst/>
              <a:rect l="l" t="t" r="r" b="b"/>
              <a:pathLst>
                <a:path w="1506854" h="76200">
                  <a:moveTo>
                    <a:pt x="1430401" y="46849"/>
                  </a:moveTo>
                  <a:lnTo>
                    <a:pt x="1430401" y="76200"/>
                  </a:lnTo>
                  <a:lnTo>
                    <a:pt x="1489075" y="46862"/>
                  </a:lnTo>
                  <a:lnTo>
                    <a:pt x="1430401" y="46849"/>
                  </a:lnTo>
                  <a:close/>
                </a:path>
                <a:path w="1506854" h="76200">
                  <a:moveTo>
                    <a:pt x="1430401" y="29323"/>
                  </a:moveTo>
                  <a:lnTo>
                    <a:pt x="1430401" y="46849"/>
                  </a:lnTo>
                  <a:lnTo>
                    <a:pt x="1443101" y="46862"/>
                  </a:lnTo>
                  <a:lnTo>
                    <a:pt x="1443101" y="29337"/>
                  </a:lnTo>
                  <a:lnTo>
                    <a:pt x="1430401" y="29323"/>
                  </a:lnTo>
                  <a:close/>
                </a:path>
                <a:path w="1506854" h="76200">
                  <a:moveTo>
                    <a:pt x="1430401" y="0"/>
                  </a:moveTo>
                  <a:lnTo>
                    <a:pt x="1430401" y="29323"/>
                  </a:lnTo>
                  <a:lnTo>
                    <a:pt x="1443101" y="29337"/>
                  </a:lnTo>
                  <a:lnTo>
                    <a:pt x="1443101" y="46862"/>
                  </a:lnTo>
                  <a:lnTo>
                    <a:pt x="1489075" y="46862"/>
                  </a:lnTo>
                  <a:lnTo>
                    <a:pt x="1506601" y="38100"/>
                  </a:lnTo>
                  <a:lnTo>
                    <a:pt x="1430401" y="0"/>
                  </a:lnTo>
                  <a:close/>
                </a:path>
                <a:path w="1506854" h="76200">
                  <a:moveTo>
                    <a:pt x="126" y="27812"/>
                  </a:moveTo>
                  <a:lnTo>
                    <a:pt x="0" y="45338"/>
                  </a:lnTo>
                  <a:lnTo>
                    <a:pt x="1430401" y="46849"/>
                  </a:lnTo>
                  <a:lnTo>
                    <a:pt x="1430401" y="29323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92957" y="2383663"/>
            <a:ext cx="1360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lookupCoin(coin)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00298" y="2962401"/>
            <a:ext cx="1478280" cy="76200"/>
          </a:xfrm>
          <a:custGeom>
            <a:avLst/>
            <a:gdLst/>
            <a:ahLst/>
            <a:cxnLst/>
            <a:rect l="l" t="t" r="r" b="b"/>
            <a:pathLst>
              <a:path w="1478279" h="76200">
                <a:moveTo>
                  <a:pt x="76326" y="0"/>
                </a:moveTo>
                <a:lnTo>
                  <a:pt x="0" y="37973"/>
                </a:lnTo>
                <a:lnTo>
                  <a:pt x="76200" y="76200"/>
                </a:lnTo>
                <a:lnTo>
                  <a:pt x="76249" y="46759"/>
                </a:lnTo>
                <a:lnTo>
                  <a:pt x="63500" y="46736"/>
                </a:lnTo>
                <a:lnTo>
                  <a:pt x="63626" y="29337"/>
                </a:lnTo>
                <a:lnTo>
                  <a:pt x="76278" y="29337"/>
                </a:lnTo>
                <a:lnTo>
                  <a:pt x="76326" y="0"/>
                </a:lnTo>
                <a:close/>
              </a:path>
              <a:path w="1478279" h="76200">
                <a:moveTo>
                  <a:pt x="133476" y="29337"/>
                </a:moveTo>
                <a:lnTo>
                  <a:pt x="76278" y="29337"/>
                </a:lnTo>
                <a:lnTo>
                  <a:pt x="76249" y="46759"/>
                </a:lnTo>
                <a:lnTo>
                  <a:pt x="133350" y="46862"/>
                </a:lnTo>
                <a:lnTo>
                  <a:pt x="133476" y="29337"/>
                </a:lnTo>
                <a:close/>
              </a:path>
              <a:path w="1478279" h="76200">
                <a:moveTo>
                  <a:pt x="76278" y="29337"/>
                </a:moveTo>
                <a:lnTo>
                  <a:pt x="63626" y="29337"/>
                </a:lnTo>
                <a:lnTo>
                  <a:pt x="63500" y="46736"/>
                </a:lnTo>
                <a:lnTo>
                  <a:pt x="76249" y="46759"/>
                </a:lnTo>
                <a:lnTo>
                  <a:pt x="76278" y="29337"/>
                </a:lnTo>
                <a:close/>
              </a:path>
              <a:path w="1478279" h="76200">
                <a:moveTo>
                  <a:pt x="255650" y="29463"/>
                </a:moveTo>
                <a:lnTo>
                  <a:pt x="185800" y="29463"/>
                </a:lnTo>
                <a:lnTo>
                  <a:pt x="185800" y="46862"/>
                </a:lnTo>
                <a:lnTo>
                  <a:pt x="255650" y="46989"/>
                </a:lnTo>
                <a:lnTo>
                  <a:pt x="255650" y="29463"/>
                </a:lnTo>
                <a:close/>
              </a:path>
              <a:path w="1478279" h="76200">
                <a:moveTo>
                  <a:pt x="377951" y="29590"/>
                </a:moveTo>
                <a:lnTo>
                  <a:pt x="308101" y="29590"/>
                </a:lnTo>
                <a:lnTo>
                  <a:pt x="307975" y="46989"/>
                </a:lnTo>
                <a:lnTo>
                  <a:pt x="377825" y="47117"/>
                </a:lnTo>
                <a:lnTo>
                  <a:pt x="377951" y="29590"/>
                </a:lnTo>
                <a:close/>
              </a:path>
              <a:path w="1478279" h="76200">
                <a:moveTo>
                  <a:pt x="500125" y="29718"/>
                </a:moveTo>
                <a:lnTo>
                  <a:pt x="430275" y="29718"/>
                </a:lnTo>
                <a:lnTo>
                  <a:pt x="430275" y="47117"/>
                </a:lnTo>
                <a:lnTo>
                  <a:pt x="500125" y="47244"/>
                </a:lnTo>
                <a:lnTo>
                  <a:pt x="500125" y="29718"/>
                </a:lnTo>
                <a:close/>
              </a:path>
              <a:path w="1478279" h="76200">
                <a:moveTo>
                  <a:pt x="622426" y="29845"/>
                </a:moveTo>
                <a:lnTo>
                  <a:pt x="552576" y="29845"/>
                </a:lnTo>
                <a:lnTo>
                  <a:pt x="552576" y="47244"/>
                </a:lnTo>
                <a:lnTo>
                  <a:pt x="622426" y="47371"/>
                </a:lnTo>
                <a:lnTo>
                  <a:pt x="622426" y="29845"/>
                </a:lnTo>
                <a:close/>
              </a:path>
              <a:path w="1478279" h="76200">
                <a:moveTo>
                  <a:pt x="744601" y="29972"/>
                </a:moveTo>
                <a:lnTo>
                  <a:pt x="674751" y="29972"/>
                </a:lnTo>
                <a:lnTo>
                  <a:pt x="674751" y="47371"/>
                </a:lnTo>
                <a:lnTo>
                  <a:pt x="744601" y="47498"/>
                </a:lnTo>
                <a:lnTo>
                  <a:pt x="744601" y="29972"/>
                </a:lnTo>
                <a:close/>
              </a:path>
              <a:path w="1478279" h="76200">
                <a:moveTo>
                  <a:pt x="866901" y="30099"/>
                </a:moveTo>
                <a:lnTo>
                  <a:pt x="797051" y="30099"/>
                </a:lnTo>
                <a:lnTo>
                  <a:pt x="797051" y="47498"/>
                </a:lnTo>
                <a:lnTo>
                  <a:pt x="866901" y="47625"/>
                </a:lnTo>
                <a:lnTo>
                  <a:pt x="866901" y="30099"/>
                </a:lnTo>
                <a:close/>
              </a:path>
              <a:path w="1478279" h="76200">
                <a:moveTo>
                  <a:pt x="989076" y="30225"/>
                </a:moveTo>
                <a:lnTo>
                  <a:pt x="919226" y="30225"/>
                </a:lnTo>
                <a:lnTo>
                  <a:pt x="919226" y="47625"/>
                </a:lnTo>
                <a:lnTo>
                  <a:pt x="989076" y="47751"/>
                </a:lnTo>
                <a:lnTo>
                  <a:pt x="989076" y="30225"/>
                </a:lnTo>
                <a:close/>
              </a:path>
              <a:path w="1478279" h="76200">
                <a:moveTo>
                  <a:pt x="1111377" y="30352"/>
                </a:moveTo>
                <a:lnTo>
                  <a:pt x="1041526" y="30352"/>
                </a:lnTo>
                <a:lnTo>
                  <a:pt x="1041526" y="47751"/>
                </a:lnTo>
                <a:lnTo>
                  <a:pt x="1111377" y="47878"/>
                </a:lnTo>
                <a:lnTo>
                  <a:pt x="1111377" y="30352"/>
                </a:lnTo>
                <a:close/>
              </a:path>
              <a:path w="1478279" h="76200">
                <a:moveTo>
                  <a:pt x="1233551" y="30480"/>
                </a:moveTo>
                <a:lnTo>
                  <a:pt x="1163701" y="30480"/>
                </a:lnTo>
                <a:lnTo>
                  <a:pt x="1163701" y="47878"/>
                </a:lnTo>
                <a:lnTo>
                  <a:pt x="1233551" y="48006"/>
                </a:lnTo>
                <a:lnTo>
                  <a:pt x="1233551" y="30480"/>
                </a:lnTo>
                <a:close/>
              </a:path>
              <a:path w="1478279" h="76200">
                <a:moveTo>
                  <a:pt x="1355852" y="30607"/>
                </a:moveTo>
                <a:lnTo>
                  <a:pt x="1286002" y="30607"/>
                </a:lnTo>
                <a:lnTo>
                  <a:pt x="1286002" y="48006"/>
                </a:lnTo>
                <a:lnTo>
                  <a:pt x="1355852" y="48133"/>
                </a:lnTo>
                <a:lnTo>
                  <a:pt x="1355852" y="30607"/>
                </a:lnTo>
                <a:close/>
              </a:path>
              <a:path w="1478279" h="76200">
                <a:moveTo>
                  <a:pt x="1478026" y="30734"/>
                </a:moveTo>
                <a:lnTo>
                  <a:pt x="1408176" y="30734"/>
                </a:lnTo>
                <a:lnTo>
                  <a:pt x="1408176" y="48133"/>
                </a:lnTo>
                <a:lnTo>
                  <a:pt x="1478026" y="48260"/>
                </a:lnTo>
                <a:lnTo>
                  <a:pt x="1478026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05404" y="2769488"/>
            <a:ext cx="412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price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12998" y="3997959"/>
            <a:ext cx="5214620" cy="249554"/>
            <a:chOff x="2912998" y="3997959"/>
            <a:chExt cx="5214620" cy="249554"/>
          </a:xfrm>
        </p:grpSpPr>
        <p:sp>
          <p:nvSpPr>
            <p:cNvPr id="32" name="object 32"/>
            <p:cNvSpPr/>
            <p:nvPr/>
          </p:nvSpPr>
          <p:spPr>
            <a:xfrm>
              <a:off x="7926451" y="4006849"/>
              <a:ext cx="192405" cy="231775"/>
            </a:xfrm>
            <a:custGeom>
              <a:avLst/>
              <a:gdLst/>
              <a:ahLst/>
              <a:cxnLst/>
              <a:rect l="l" t="t" r="r" b="b"/>
              <a:pathLst>
                <a:path w="192404" h="231775">
                  <a:moveTo>
                    <a:pt x="0" y="231775"/>
                  </a:moveTo>
                  <a:lnTo>
                    <a:pt x="192087" y="231775"/>
                  </a:lnTo>
                  <a:lnTo>
                    <a:pt x="1920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12998" y="4005198"/>
              <a:ext cx="4986655" cy="76200"/>
            </a:xfrm>
            <a:custGeom>
              <a:avLst/>
              <a:gdLst/>
              <a:ahLst/>
              <a:cxnLst/>
              <a:rect l="l" t="t" r="r" b="b"/>
              <a:pathLst>
                <a:path w="4986655" h="76200">
                  <a:moveTo>
                    <a:pt x="4910201" y="46854"/>
                  </a:moveTo>
                  <a:lnTo>
                    <a:pt x="4910201" y="76200"/>
                  </a:lnTo>
                  <a:lnTo>
                    <a:pt x="4968875" y="46862"/>
                  </a:lnTo>
                  <a:lnTo>
                    <a:pt x="4910201" y="46854"/>
                  </a:lnTo>
                  <a:close/>
                </a:path>
                <a:path w="4986655" h="76200">
                  <a:moveTo>
                    <a:pt x="4910201" y="29329"/>
                  </a:moveTo>
                  <a:lnTo>
                    <a:pt x="4910201" y="46854"/>
                  </a:lnTo>
                  <a:lnTo>
                    <a:pt x="4922901" y="46862"/>
                  </a:lnTo>
                  <a:lnTo>
                    <a:pt x="4922901" y="29337"/>
                  </a:lnTo>
                  <a:lnTo>
                    <a:pt x="4910201" y="29329"/>
                  </a:lnTo>
                  <a:close/>
                </a:path>
                <a:path w="4986655" h="76200">
                  <a:moveTo>
                    <a:pt x="4910201" y="0"/>
                  </a:moveTo>
                  <a:lnTo>
                    <a:pt x="4910201" y="29329"/>
                  </a:lnTo>
                  <a:lnTo>
                    <a:pt x="4922901" y="29337"/>
                  </a:lnTo>
                  <a:lnTo>
                    <a:pt x="4922901" y="46862"/>
                  </a:lnTo>
                  <a:lnTo>
                    <a:pt x="4968891" y="46854"/>
                  </a:lnTo>
                  <a:lnTo>
                    <a:pt x="4986401" y="38100"/>
                  </a:lnTo>
                  <a:lnTo>
                    <a:pt x="4910201" y="0"/>
                  </a:lnTo>
                  <a:close/>
                </a:path>
                <a:path w="4986655" h="76200">
                  <a:moveTo>
                    <a:pt x="126" y="26288"/>
                  </a:moveTo>
                  <a:lnTo>
                    <a:pt x="0" y="43687"/>
                  </a:lnTo>
                  <a:lnTo>
                    <a:pt x="4910201" y="46854"/>
                  </a:lnTo>
                  <a:lnTo>
                    <a:pt x="4910201" y="29329"/>
                  </a:lnTo>
                  <a:lnTo>
                    <a:pt x="126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54857" y="3793616"/>
            <a:ext cx="3709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[owedAmount&lt;0]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returnChange(-owedAmount)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8687" y="2327211"/>
            <a:ext cx="1374775" cy="1043305"/>
            <a:chOff x="928687" y="2327211"/>
            <a:chExt cx="1374775" cy="1043305"/>
          </a:xfrm>
        </p:grpSpPr>
        <p:sp>
          <p:nvSpPr>
            <p:cNvPr id="36" name="object 36"/>
            <p:cNvSpPr/>
            <p:nvPr/>
          </p:nvSpPr>
          <p:spPr>
            <a:xfrm>
              <a:off x="933450" y="2331973"/>
              <a:ext cx="1365250" cy="1033780"/>
            </a:xfrm>
            <a:custGeom>
              <a:avLst/>
              <a:gdLst/>
              <a:ahLst/>
              <a:cxnLst/>
              <a:rect l="l" t="t" r="r" b="b"/>
              <a:pathLst>
                <a:path w="1365250" h="1033779">
                  <a:moveTo>
                    <a:pt x="1263650" y="423925"/>
                  </a:moveTo>
                  <a:lnTo>
                    <a:pt x="222250" y="423925"/>
                  </a:lnTo>
                  <a:lnTo>
                    <a:pt x="182704" y="431907"/>
                  </a:lnTo>
                  <a:lnTo>
                    <a:pt x="150409" y="453675"/>
                  </a:lnTo>
                  <a:lnTo>
                    <a:pt x="128634" y="485969"/>
                  </a:lnTo>
                  <a:lnTo>
                    <a:pt x="120650" y="525526"/>
                  </a:lnTo>
                  <a:lnTo>
                    <a:pt x="120650" y="931926"/>
                  </a:lnTo>
                  <a:lnTo>
                    <a:pt x="128634" y="971482"/>
                  </a:lnTo>
                  <a:lnTo>
                    <a:pt x="150409" y="1003776"/>
                  </a:lnTo>
                  <a:lnTo>
                    <a:pt x="182704" y="1025544"/>
                  </a:lnTo>
                  <a:lnTo>
                    <a:pt x="222250" y="1033526"/>
                  </a:lnTo>
                  <a:lnTo>
                    <a:pt x="1263650" y="1033526"/>
                  </a:lnTo>
                  <a:lnTo>
                    <a:pt x="1303206" y="1025544"/>
                  </a:lnTo>
                  <a:lnTo>
                    <a:pt x="1335500" y="1003776"/>
                  </a:lnTo>
                  <a:lnTo>
                    <a:pt x="1357268" y="971482"/>
                  </a:lnTo>
                  <a:lnTo>
                    <a:pt x="1365250" y="931926"/>
                  </a:lnTo>
                  <a:lnTo>
                    <a:pt x="1365250" y="525526"/>
                  </a:lnTo>
                  <a:lnTo>
                    <a:pt x="1357268" y="485969"/>
                  </a:lnTo>
                  <a:lnTo>
                    <a:pt x="1335500" y="453675"/>
                  </a:lnTo>
                  <a:lnTo>
                    <a:pt x="1303206" y="431907"/>
                  </a:lnTo>
                  <a:lnTo>
                    <a:pt x="1263650" y="423925"/>
                  </a:lnTo>
                  <a:close/>
                </a:path>
                <a:path w="1365250" h="1033779">
                  <a:moveTo>
                    <a:pt x="0" y="0"/>
                  </a:moveTo>
                  <a:lnTo>
                    <a:pt x="328079" y="423925"/>
                  </a:lnTo>
                  <a:lnTo>
                    <a:pt x="639191" y="423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3450" y="2331973"/>
              <a:ext cx="1365250" cy="1033780"/>
            </a:xfrm>
            <a:custGeom>
              <a:avLst/>
              <a:gdLst/>
              <a:ahLst/>
              <a:cxnLst/>
              <a:rect l="l" t="t" r="r" b="b"/>
              <a:pathLst>
                <a:path w="1365250" h="1033779">
                  <a:moveTo>
                    <a:pt x="120650" y="525526"/>
                  </a:moveTo>
                  <a:lnTo>
                    <a:pt x="128634" y="485969"/>
                  </a:lnTo>
                  <a:lnTo>
                    <a:pt x="150409" y="453675"/>
                  </a:lnTo>
                  <a:lnTo>
                    <a:pt x="182704" y="431907"/>
                  </a:lnTo>
                  <a:lnTo>
                    <a:pt x="222250" y="423925"/>
                  </a:lnTo>
                  <a:lnTo>
                    <a:pt x="328079" y="423925"/>
                  </a:lnTo>
                  <a:lnTo>
                    <a:pt x="0" y="0"/>
                  </a:lnTo>
                  <a:lnTo>
                    <a:pt x="639191" y="423925"/>
                  </a:lnTo>
                  <a:lnTo>
                    <a:pt x="1263650" y="423925"/>
                  </a:lnTo>
                  <a:lnTo>
                    <a:pt x="1303206" y="431907"/>
                  </a:lnTo>
                  <a:lnTo>
                    <a:pt x="1335500" y="453675"/>
                  </a:lnTo>
                  <a:lnTo>
                    <a:pt x="1357268" y="485969"/>
                  </a:lnTo>
                  <a:lnTo>
                    <a:pt x="1365250" y="525526"/>
                  </a:lnTo>
                  <a:lnTo>
                    <a:pt x="1365250" y="677926"/>
                  </a:lnTo>
                  <a:lnTo>
                    <a:pt x="1365250" y="931926"/>
                  </a:lnTo>
                  <a:lnTo>
                    <a:pt x="1357268" y="971482"/>
                  </a:lnTo>
                  <a:lnTo>
                    <a:pt x="1335500" y="1003776"/>
                  </a:lnTo>
                  <a:lnTo>
                    <a:pt x="1303206" y="1025544"/>
                  </a:lnTo>
                  <a:lnTo>
                    <a:pt x="1263650" y="1033526"/>
                  </a:lnTo>
                  <a:lnTo>
                    <a:pt x="639191" y="1033526"/>
                  </a:lnTo>
                  <a:lnTo>
                    <a:pt x="328079" y="1033526"/>
                  </a:lnTo>
                  <a:lnTo>
                    <a:pt x="222250" y="1033526"/>
                  </a:lnTo>
                  <a:lnTo>
                    <a:pt x="182704" y="1025544"/>
                  </a:lnTo>
                  <a:lnTo>
                    <a:pt x="150409" y="1003776"/>
                  </a:lnTo>
                  <a:lnTo>
                    <a:pt x="128634" y="971482"/>
                  </a:lnTo>
                  <a:lnTo>
                    <a:pt x="120650" y="931926"/>
                  </a:lnTo>
                  <a:lnTo>
                    <a:pt x="120650" y="677926"/>
                  </a:lnTo>
                  <a:lnTo>
                    <a:pt x="120650" y="5255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162913" y="2858261"/>
            <a:ext cx="112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eration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8537" y="3817937"/>
            <a:ext cx="7366634" cy="1083310"/>
            <a:chOff x="998537" y="3817937"/>
            <a:chExt cx="7366634" cy="1083310"/>
          </a:xfrm>
        </p:grpSpPr>
        <p:sp>
          <p:nvSpPr>
            <p:cNvPr id="40" name="object 40"/>
            <p:cNvSpPr/>
            <p:nvPr/>
          </p:nvSpPr>
          <p:spPr>
            <a:xfrm>
              <a:off x="1003300" y="3822700"/>
              <a:ext cx="2038350" cy="609600"/>
            </a:xfrm>
            <a:custGeom>
              <a:avLst/>
              <a:gdLst/>
              <a:ahLst/>
              <a:cxnLst/>
              <a:rect l="l" t="t" r="r" b="b"/>
              <a:pathLst>
                <a:path w="2038350" h="609600">
                  <a:moveTo>
                    <a:pt x="1320800" y="0"/>
                  </a:moveTo>
                  <a:lnTo>
                    <a:pt x="101600" y="0"/>
                  </a:lnTo>
                  <a:lnTo>
                    <a:pt x="62054" y="7981"/>
                  </a:lnTo>
                  <a:lnTo>
                    <a:pt x="29759" y="29749"/>
                  </a:lnTo>
                  <a:lnTo>
                    <a:pt x="7984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4" y="547556"/>
                  </a:lnTo>
                  <a:lnTo>
                    <a:pt x="29759" y="579850"/>
                  </a:lnTo>
                  <a:lnTo>
                    <a:pt x="62054" y="601618"/>
                  </a:lnTo>
                  <a:lnTo>
                    <a:pt x="101600" y="609600"/>
                  </a:lnTo>
                  <a:lnTo>
                    <a:pt x="1320800" y="609600"/>
                  </a:lnTo>
                  <a:lnTo>
                    <a:pt x="1360356" y="601618"/>
                  </a:lnTo>
                  <a:lnTo>
                    <a:pt x="1392650" y="579850"/>
                  </a:lnTo>
                  <a:lnTo>
                    <a:pt x="1414418" y="547556"/>
                  </a:lnTo>
                  <a:lnTo>
                    <a:pt x="1422400" y="508000"/>
                  </a:lnTo>
                  <a:lnTo>
                    <a:pt x="1422400" y="254000"/>
                  </a:lnTo>
                  <a:lnTo>
                    <a:pt x="2038350" y="109474"/>
                  </a:lnTo>
                  <a:lnTo>
                    <a:pt x="1422400" y="101600"/>
                  </a:lnTo>
                  <a:lnTo>
                    <a:pt x="1414418" y="62043"/>
                  </a:lnTo>
                  <a:lnTo>
                    <a:pt x="1392650" y="29749"/>
                  </a:lnTo>
                  <a:lnTo>
                    <a:pt x="1360356" y="7981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3300" y="3822700"/>
              <a:ext cx="2038350" cy="609600"/>
            </a:xfrm>
            <a:custGeom>
              <a:avLst/>
              <a:gdLst/>
              <a:ahLst/>
              <a:cxnLst/>
              <a:rect l="l" t="t" r="r" b="b"/>
              <a:pathLst>
                <a:path w="2038350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829691" y="0"/>
                  </a:lnTo>
                  <a:lnTo>
                    <a:pt x="1185291" y="0"/>
                  </a:lnTo>
                  <a:lnTo>
                    <a:pt x="1320800" y="0"/>
                  </a:lnTo>
                  <a:lnTo>
                    <a:pt x="1360356" y="7981"/>
                  </a:lnTo>
                  <a:lnTo>
                    <a:pt x="1392650" y="29749"/>
                  </a:lnTo>
                  <a:lnTo>
                    <a:pt x="1414418" y="62043"/>
                  </a:lnTo>
                  <a:lnTo>
                    <a:pt x="1422400" y="101600"/>
                  </a:lnTo>
                  <a:lnTo>
                    <a:pt x="2038350" y="109474"/>
                  </a:lnTo>
                  <a:lnTo>
                    <a:pt x="1422400" y="254000"/>
                  </a:lnTo>
                  <a:lnTo>
                    <a:pt x="1422400" y="508000"/>
                  </a:lnTo>
                  <a:lnTo>
                    <a:pt x="1414418" y="547556"/>
                  </a:lnTo>
                  <a:lnTo>
                    <a:pt x="1392650" y="579850"/>
                  </a:lnTo>
                  <a:lnTo>
                    <a:pt x="1360356" y="601618"/>
                  </a:lnTo>
                  <a:lnTo>
                    <a:pt x="1320800" y="609600"/>
                  </a:lnTo>
                  <a:lnTo>
                    <a:pt x="1185291" y="609600"/>
                  </a:lnTo>
                  <a:lnTo>
                    <a:pt x="829691" y="609600"/>
                  </a:lnTo>
                  <a:lnTo>
                    <a:pt x="101600" y="609600"/>
                  </a:lnTo>
                  <a:lnTo>
                    <a:pt x="62054" y="601618"/>
                  </a:lnTo>
                  <a:lnTo>
                    <a:pt x="29759" y="579850"/>
                  </a:lnTo>
                  <a:lnTo>
                    <a:pt x="7984" y="547556"/>
                  </a:lnTo>
                  <a:lnTo>
                    <a:pt x="0" y="508000"/>
                  </a:lnTo>
                  <a:lnTo>
                    <a:pt x="0" y="2540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81351" y="4199000"/>
              <a:ext cx="5683250" cy="701675"/>
            </a:xfrm>
            <a:custGeom>
              <a:avLst/>
              <a:gdLst/>
              <a:ahLst/>
              <a:cxnLst/>
              <a:rect l="l" t="t" r="r" b="b"/>
              <a:pathLst>
                <a:path w="5683250" h="701675">
                  <a:moveTo>
                    <a:pt x="5683250" y="0"/>
                  </a:moveTo>
                  <a:lnTo>
                    <a:pt x="0" y="0"/>
                  </a:lnTo>
                  <a:lnTo>
                    <a:pt x="0" y="701675"/>
                  </a:lnTo>
                  <a:lnTo>
                    <a:pt x="5683250" y="701675"/>
                  </a:lnTo>
                  <a:lnTo>
                    <a:pt x="5683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7341" y="3925011"/>
            <a:ext cx="7056755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marL="393700" algn="ctr">
              <a:lnSpc>
                <a:spcPct val="100000"/>
              </a:lnSpc>
              <a:spcBef>
                <a:spcPts val="1925"/>
              </a:spcBef>
            </a:pPr>
            <a:r>
              <a:rPr sz="2000" dirty="0">
                <a:latin typeface="Verdana"/>
                <a:cs typeface="Verdana"/>
              </a:rPr>
              <a:t>…continued on next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slide...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10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Iteration is denoted by a * preceding the message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Condition is denoted by boolean expression in [ ] before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message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52598" y="1151635"/>
            <a:ext cx="341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…continued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previous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slide...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5268" y="2117597"/>
            <a:ext cx="1670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-15046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sz="1400" spc="-15" dirty="0">
                <a:latin typeface="Arial"/>
                <a:cs typeface="Arial"/>
              </a:rPr>
              <a:t>insertChange(coin)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691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569417"/>
            <a:ext cx="3519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Creation and</a:t>
            </a:r>
            <a:r>
              <a:rPr spc="-15" dirty="0"/>
              <a:t> </a:t>
            </a:r>
            <a:r>
              <a:rPr spc="-5" dirty="0"/>
              <a:t>destruction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842" y="4726533"/>
            <a:ext cx="8261350" cy="1666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Creation is denoted by a message arrow pointing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355600" marR="592455" indent="-342900">
              <a:lnSpc>
                <a:spcPct val="100000"/>
              </a:lnSpc>
              <a:spcBef>
                <a:spcPts val="484"/>
              </a:spcBef>
              <a:buClr>
                <a:srgbClr val="CCCC99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Destruction is denoted by an X mark at the end of the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destruction  activation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9"/>
              </a:spcBef>
              <a:buClr>
                <a:srgbClr val="96CDCC"/>
              </a:buClr>
              <a:buSzPct val="150000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garbage collection environments, destruction can be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denote the  end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useful life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075" y="2159000"/>
            <a:ext cx="0" cy="1993900"/>
          </a:xfrm>
          <a:custGeom>
            <a:avLst/>
            <a:gdLst/>
            <a:ahLst/>
            <a:cxnLst/>
            <a:rect l="l" t="t" r="r" b="b"/>
            <a:pathLst>
              <a:path h="1993900">
                <a:moveTo>
                  <a:pt x="0" y="1768475"/>
                </a:moveTo>
                <a:lnTo>
                  <a:pt x="0" y="1993900"/>
                </a:lnTo>
              </a:path>
              <a:path h="199390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5618" y="1134268"/>
            <a:ext cx="444500" cy="768985"/>
            <a:chOff x="505618" y="1134268"/>
            <a:chExt cx="444500" cy="768985"/>
          </a:xfrm>
        </p:grpSpPr>
        <p:sp>
          <p:nvSpPr>
            <p:cNvPr id="6" name="object 6"/>
            <p:cNvSpPr/>
            <p:nvPr/>
          </p:nvSpPr>
          <p:spPr>
            <a:xfrm>
              <a:off x="514350" y="1297051"/>
              <a:ext cx="427355" cy="596900"/>
            </a:xfrm>
            <a:custGeom>
              <a:avLst/>
              <a:gdLst/>
              <a:ahLst/>
              <a:cxnLst/>
              <a:rect l="l" t="t" r="r" b="b"/>
              <a:pathLst>
                <a:path w="427355" h="596900">
                  <a:moveTo>
                    <a:pt x="204787" y="0"/>
                  </a:moveTo>
                  <a:lnTo>
                    <a:pt x="204787" y="376174"/>
                  </a:lnTo>
                  <a:lnTo>
                    <a:pt x="0" y="596900"/>
                  </a:lnTo>
                </a:path>
                <a:path w="427355" h="596900">
                  <a:moveTo>
                    <a:pt x="204787" y="376174"/>
                  </a:moveTo>
                  <a:lnTo>
                    <a:pt x="427037" y="596773"/>
                  </a:lnTo>
                </a:path>
                <a:path w="427355" h="596900">
                  <a:moveTo>
                    <a:pt x="0" y="169799"/>
                  </a:moveTo>
                  <a:lnTo>
                    <a:pt x="427037" y="171450"/>
                  </a:lnTo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7218" y="1134268"/>
              <a:ext cx="239712" cy="2397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098" y="1918462"/>
            <a:ext cx="879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Pa</a:t>
            </a:r>
            <a:r>
              <a:rPr sz="1400" spc="5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senger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950" y="2355850"/>
            <a:ext cx="205104" cy="1571625"/>
          </a:xfrm>
          <a:custGeom>
            <a:avLst/>
            <a:gdLst/>
            <a:ahLst/>
            <a:cxnLst/>
            <a:rect l="l" t="t" r="r" b="b"/>
            <a:pathLst>
              <a:path w="205105" h="1571625">
                <a:moveTo>
                  <a:pt x="0" y="1571625"/>
                </a:moveTo>
                <a:lnTo>
                  <a:pt x="204787" y="1571625"/>
                </a:lnTo>
                <a:lnTo>
                  <a:pt x="204787" y="0"/>
                </a:lnTo>
                <a:lnTo>
                  <a:pt x="0" y="0"/>
                </a:lnTo>
                <a:lnTo>
                  <a:pt x="0" y="1571625"/>
                </a:lnTo>
                <a:close/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0400" y="1706562"/>
            <a:ext cx="17068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latin typeface="Arial"/>
                <a:cs typeface="Arial"/>
              </a:rPr>
              <a:t>ChangeProcessor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5160" y="2090737"/>
            <a:ext cx="222885" cy="2498725"/>
            <a:chOff x="2685160" y="2090737"/>
            <a:chExt cx="222885" cy="2498725"/>
          </a:xfrm>
        </p:grpSpPr>
        <p:sp>
          <p:nvSpPr>
            <p:cNvPr id="12" name="object 12"/>
            <p:cNvSpPr/>
            <p:nvPr/>
          </p:nvSpPr>
          <p:spPr>
            <a:xfrm>
              <a:off x="2797174" y="2095500"/>
              <a:ext cx="0" cy="2489200"/>
            </a:xfrm>
            <a:custGeom>
              <a:avLst/>
              <a:gdLst/>
              <a:ahLst/>
              <a:cxnLst/>
              <a:rect l="l" t="t" r="r" b="b"/>
              <a:pathLst>
                <a:path h="2489200">
                  <a:moveTo>
                    <a:pt x="0" y="2085975"/>
                  </a:moveTo>
                  <a:lnTo>
                    <a:pt x="0" y="2489200"/>
                  </a:lnTo>
                </a:path>
                <a:path h="248920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94050" y="2266950"/>
              <a:ext cx="205104" cy="1914525"/>
            </a:xfrm>
            <a:custGeom>
              <a:avLst/>
              <a:gdLst/>
              <a:ahLst/>
              <a:cxnLst/>
              <a:rect l="l" t="t" r="r" b="b"/>
              <a:pathLst>
                <a:path w="205105" h="1914525">
                  <a:moveTo>
                    <a:pt x="0" y="1914525"/>
                  </a:moveTo>
                  <a:lnTo>
                    <a:pt x="204787" y="19145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52598" y="1151635"/>
            <a:ext cx="341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…continued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previous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slide...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6500" y="2811462"/>
            <a:ext cx="1605280" cy="392430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R="52069" algn="ctr">
              <a:lnSpc>
                <a:spcPct val="100000"/>
              </a:lnSpc>
              <a:spcBef>
                <a:spcPts val="960"/>
              </a:spcBef>
            </a:pPr>
            <a:r>
              <a:rPr sz="1400" spc="-10" dirty="0">
                <a:latin typeface="Arial"/>
                <a:cs typeface="Arial"/>
              </a:rPr>
              <a:t>Ticket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25698" y="2797048"/>
            <a:ext cx="1633855" cy="1572260"/>
            <a:chOff x="2925698" y="2797048"/>
            <a:chExt cx="1633855" cy="1572260"/>
          </a:xfrm>
        </p:grpSpPr>
        <p:sp>
          <p:nvSpPr>
            <p:cNvPr id="17" name="object 17"/>
            <p:cNvSpPr/>
            <p:nvPr/>
          </p:nvSpPr>
          <p:spPr>
            <a:xfrm>
              <a:off x="2925698" y="2797048"/>
              <a:ext cx="808355" cy="76200"/>
            </a:xfrm>
            <a:custGeom>
              <a:avLst/>
              <a:gdLst/>
              <a:ahLst/>
              <a:cxnLst/>
              <a:rect l="l" t="t" r="r" b="b"/>
              <a:pathLst>
                <a:path w="808354" h="76200">
                  <a:moveTo>
                    <a:pt x="731871" y="46836"/>
                  </a:moveTo>
                  <a:lnTo>
                    <a:pt x="731774" y="76200"/>
                  </a:lnTo>
                  <a:lnTo>
                    <a:pt x="790742" y="46862"/>
                  </a:lnTo>
                  <a:lnTo>
                    <a:pt x="744601" y="46862"/>
                  </a:lnTo>
                  <a:lnTo>
                    <a:pt x="731871" y="46836"/>
                  </a:lnTo>
                  <a:close/>
                </a:path>
                <a:path w="808354" h="76200">
                  <a:moveTo>
                    <a:pt x="731930" y="29313"/>
                  </a:moveTo>
                  <a:lnTo>
                    <a:pt x="731871" y="46836"/>
                  </a:lnTo>
                  <a:lnTo>
                    <a:pt x="744601" y="46862"/>
                  </a:lnTo>
                  <a:lnTo>
                    <a:pt x="744601" y="29337"/>
                  </a:lnTo>
                  <a:lnTo>
                    <a:pt x="731930" y="29313"/>
                  </a:lnTo>
                  <a:close/>
                </a:path>
                <a:path w="808354" h="76200">
                  <a:moveTo>
                    <a:pt x="732027" y="0"/>
                  </a:moveTo>
                  <a:lnTo>
                    <a:pt x="731930" y="29313"/>
                  </a:lnTo>
                  <a:lnTo>
                    <a:pt x="744601" y="29337"/>
                  </a:lnTo>
                  <a:lnTo>
                    <a:pt x="744601" y="46862"/>
                  </a:lnTo>
                  <a:lnTo>
                    <a:pt x="790742" y="46862"/>
                  </a:lnTo>
                  <a:lnTo>
                    <a:pt x="808101" y="38226"/>
                  </a:lnTo>
                  <a:lnTo>
                    <a:pt x="732027" y="0"/>
                  </a:lnTo>
                  <a:close/>
                </a:path>
                <a:path w="808354" h="76200">
                  <a:moveTo>
                    <a:pt x="126" y="27939"/>
                  </a:moveTo>
                  <a:lnTo>
                    <a:pt x="0" y="45338"/>
                  </a:lnTo>
                  <a:lnTo>
                    <a:pt x="731871" y="46836"/>
                  </a:lnTo>
                  <a:lnTo>
                    <a:pt x="731930" y="29313"/>
                  </a:lnTo>
                  <a:lnTo>
                    <a:pt x="126" y="27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45012" y="3200400"/>
              <a:ext cx="9525" cy="1163955"/>
            </a:xfrm>
            <a:custGeom>
              <a:avLst/>
              <a:gdLst/>
              <a:ahLst/>
              <a:cxnLst/>
              <a:rect l="l" t="t" r="r" b="b"/>
              <a:pathLst>
                <a:path w="9525" h="1163954">
                  <a:moveTo>
                    <a:pt x="0" y="1163637"/>
                  </a:moveTo>
                  <a:lnTo>
                    <a:pt x="9525" y="1163637"/>
                  </a:lnTo>
                </a:path>
                <a:path w="9525" h="1163954">
                  <a:moveTo>
                    <a:pt x="4762" y="587375"/>
                  </a:moveTo>
                  <a:lnTo>
                    <a:pt x="4762" y="781050"/>
                  </a:lnTo>
                </a:path>
                <a:path w="9525" h="1163954">
                  <a:moveTo>
                    <a:pt x="4762" y="0"/>
                  </a:moveTo>
                  <a:lnTo>
                    <a:pt x="4762" y="2095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54782" y="2528062"/>
            <a:ext cx="1806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createTicket(selection)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12998" y="3941698"/>
            <a:ext cx="1747520" cy="426720"/>
            <a:chOff x="2912998" y="3941698"/>
            <a:chExt cx="1747520" cy="426720"/>
          </a:xfrm>
        </p:grpSpPr>
        <p:sp>
          <p:nvSpPr>
            <p:cNvPr id="21" name="object 21"/>
            <p:cNvSpPr/>
            <p:nvPr/>
          </p:nvSpPr>
          <p:spPr>
            <a:xfrm>
              <a:off x="4446650" y="3981449"/>
              <a:ext cx="205104" cy="377825"/>
            </a:xfrm>
            <a:custGeom>
              <a:avLst/>
              <a:gdLst/>
              <a:ahLst/>
              <a:cxnLst/>
              <a:rect l="l" t="t" r="r" b="b"/>
              <a:pathLst>
                <a:path w="205104" h="377825">
                  <a:moveTo>
                    <a:pt x="0" y="377825"/>
                  </a:moveTo>
                  <a:lnTo>
                    <a:pt x="204787" y="3778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12998" y="3941698"/>
              <a:ext cx="1506855" cy="76200"/>
            </a:xfrm>
            <a:custGeom>
              <a:avLst/>
              <a:gdLst/>
              <a:ahLst/>
              <a:cxnLst/>
              <a:rect l="l" t="t" r="r" b="b"/>
              <a:pathLst>
                <a:path w="1506854" h="76200">
                  <a:moveTo>
                    <a:pt x="1430401" y="46849"/>
                  </a:moveTo>
                  <a:lnTo>
                    <a:pt x="1430401" y="76200"/>
                  </a:lnTo>
                  <a:lnTo>
                    <a:pt x="1489075" y="46862"/>
                  </a:lnTo>
                  <a:lnTo>
                    <a:pt x="1430401" y="46849"/>
                  </a:lnTo>
                  <a:close/>
                </a:path>
                <a:path w="1506854" h="76200">
                  <a:moveTo>
                    <a:pt x="1430401" y="29323"/>
                  </a:moveTo>
                  <a:lnTo>
                    <a:pt x="1430401" y="46849"/>
                  </a:lnTo>
                  <a:lnTo>
                    <a:pt x="1443101" y="46862"/>
                  </a:lnTo>
                  <a:lnTo>
                    <a:pt x="1443101" y="29337"/>
                  </a:lnTo>
                  <a:lnTo>
                    <a:pt x="1430401" y="29323"/>
                  </a:lnTo>
                  <a:close/>
                </a:path>
                <a:path w="1506854" h="76200">
                  <a:moveTo>
                    <a:pt x="1430401" y="0"/>
                  </a:moveTo>
                  <a:lnTo>
                    <a:pt x="1430401" y="29323"/>
                  </a:lnTo>
                  <a:lnTo>
                    <a:pt x="1443101" y="29337"/>
                  </a:lnTo>
                  <a:lnTo>
                    <a:pt x="1443101" y="46862"/>
                  </a:lnTo>
                  <a:lnTo>
                    <a:pt x="1489075" y="46862"/>
                  </a:lnTo>
                  <a:lnTo>
                    <a:pt x="1506601" y="38100"/>
                  </a:lnTo>
                  <a:lnTo>
                    <a:pt x="1430401" y="0"/>
                  </a:lnTo>
                  <a:close/>
                </a:path>
                <a:path w="1506854" h="76200">
                  <a:moveTo>
                    <a:pt x="126" y="27812"/>
                  </a:moveTo>
                  <a:lnTo>
                    <a:pt x="0" y="45338"/>
                  </a:lnTo>
                  <a:lnTo>
                    <a:pt x="1430401" y="46849"/>
                  </a:lnTo>
                  <a:lnTo>
                    <a:pt x="1430401" y="29323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66085" y="3691838"/>
            <a:ext cx="4521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fre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67326" y="1719326"/>
            <a:ext cx="3726179" cy="1057275"/>
          </a:xfrm>
          <a:custGeom>
            <a:avLst/>
            <a:gdLst/>
            <a:ahLst/>
            <a:cxnLst/>
            <a:rect l="l" t="t" r="r" b="b"/>
            <a:pathLst>
              <a:path w="3726179" h="1057275">
                <a:moveTo>
                  <a:pt x="1125474" y="119761"/>
                </a:moveTo>
                <a:lnTo>
                  <a:pt x="1134901" y="73134"/>
                </a:lnTo>
                <a:lnTo>
                  <a:pt x="1160605" y="35067"/>
                </a:lnTo>
                <a:lnTo>
                  <a:pt x="1198715" y="9407"/>
                </a:lnTo>
                <a:lnTo>
                  <a:pt x="1245362" y="0"/>
                </a:lnTo>
                <a:lnTo>
                  <a:pt x="1558925" y="0"/>
                </a:lnTo>
                <a:lnTo>
                  <a:pt x="2208910" y="0"/>
                </a:lnTo>
                <a:lnTo>
                  <a:pt x="3605910" y="0"/>
                </a:lnTo>
                <a:lnTo>
                  <a:pt x="3652557" y="9407"/>
                </a:lnTo>
                <a:lnTo>
                  <a:pt x="3690667" y="35067"/>
                </a:lnTo>
                <a:lnTo>
                  <a:pt x="3716371" y="73134"/>
                </a:lnTo>
                <a:lnTo>
                  <a:pt x="3725799" y="119761"/>
                </a:lnTo>
                <a:lnTo>
                  <a:pt x="3725799" y="419481"/>
                </a:lnTo>
                <a:lnTo>
                  <a:pt x="3725799" y="599186"/>
                </a:lnTo>
                <a:lnTo>
                  <a:pt x="3716371" y="645832"/>
                </a:lnTo>
                <a:lnTo>
                  <a:pt x="3690667" y="683942"/>
                </a:lnTo>
                <a:lnTo>
                  <a:pt x="3652557" y="709646"/>
                </a:lnTo>
                <a:lnTo>
                  <a:pt x="3605910" y="719074"/>
                </a:lnTo>
                <a:lnTo>
                  <a:pt x="2208910" y="719074"/>
                </a:lnTo>
                <a:lnTo>
                  <a:pt x="0" y="1057148"/>
                </a:lnTo>
                <a:lnTo>
                  <a:pt x="1558925" y="719074"/>
                </a:lnTo>
                <a:lnTo>
                  <a:pt x="1245362" y="719074"/>
                </a:lnTo>
                <a:lnTo>
                  <a:pt x="1198715" y="709646"/>
                </a:lnTo>
                <a:lnTo>
                  <a:pt x="1160605" y="683942"/>
                </a:lnTo>
                <a:lnTo>
                  <a:pt x="1134901" y="645832"/>
                </a:lnTo>
                <a:lnTo>
                  <a:pt x="1125474" y="599186"/>
                </a:lnTo>
                <a:lnTo>
                  <a:pt x="1125474" y="419481"/>
                </a:lnTo>
                <a:lnTo>
                  <a:pt x="1125474" y="1197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07734" y="1876171"/>
            <a:ext cx="239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Creation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98987" y="3587813"/>
            <a:ext cx="3476625" cy="806450"/>
            <a:chOff x="4598987" y="3587813"/>
            <a:chExt cx="3476625" cy="806450"/>
          </a:xfrm>
        </p:grpSpPr>
        <p:sp>
          <p:nvSpPr>
            <p:cNvPr id="27" name="object 27"/>
            <p:cNvSpPr/>
            <p:nvPr/>
          </p:nvSpPr>
          <p:spPr>
            <a:xfrm>
              <a:off x="4603750" y="3592576"/>
              <a:ext cx="3467100" cy="796925"/>
            </a:xfrm>
            <a:custGeom>
              <a:avLst/>
              <a:gdLst/>
              <a:ahLst/>
              <a:cxnLst/>
              <a:rect l="l" t="t" r="r" b="b"/>
              <a:pathLst>
                <a:path w="3467100" h="796925">
                  <a:moveTo>
                    <a:pt x="1774316" y="598424"/>
                  </a:moveTo>
                  <a:lnTo>
                    <a:pt x="1048765" y="598424"/>
                  </a:lnTo>
                  <a:lnTo>
                    <a:pt x="0" y="796925"/>
                  </a:lnTo>
                  <a:lnTo>
                    <a:pt x="1774316" y="598424"/>
                  </a:lnTo>
                  <a:close/>
                </a:path>
                <a:path w="3467100" h="796925">
                  <a:moveTo>
                    <a:pt x="3367404" y="0"/>
                  </a:moveTo>
                  <a:lnTo>
                    <a:pt x="664845" y="0"/>
                  </a:lnTo>
                  <a:lnTo>
                    <a:pt x="626068" y="7826"/>
                  </a:lnTo>
                  <a:lnTo>
                    <a:pt x="594375" y="29178"/>
                  </a:lnTo>
                  <a:lnTo>
                    <a:pt x="572994" y="60864"/>
                  </a:lnTo>
                  <a:lnTo>
                    <a:pt x="565150" y="99694"/>
                  </a:lnTo>
                  <a:lnTo>
                    <a:pt x="565150" y="498729"/>
                  </a:lnTo>
                  <a:lnTo>
                    <a:pt x="572994" y="537505"/>
                  </a:lnTo>
                  <a:lnTo>
                    <a:pt x="594375" y="569198"/>
                  </a:lnTo>
                  <a:lnTo>
                    <a:pt x="626068" y="590579"/>
                  </a:lnTo>
                  <a:lnTo>
                    <a:pt x="664845" y="598424"/>
                  </a:lnTo>
                  <a:lnTo>
                    <a:pt x="3367404" y="598424"/>
                  </a:lnTo>
                  <a:lnTo>
                    <a:pt x="3406181" y="590579"/>
                  </a:lnTo>
                  <a:lnTo>
                    <a:pt x="3437874" y="569198"/>
                  </a:lnTo>
                  <a:lnTo>
                    <a:pt x="3459255" y="537505"/>
                  </a:lnTo>
                  <a:lnTo>
                    <a:pt x="3467100" y="498729"/>
                  </a:lnTo>
                  <a:lnTo>
                    <a:pt x="3467100" y="99694"/>
                  </a:lnTo>
                  <a:lnTo>
                    <a:pt x="3459255" y="60864"/>
                  </a:lnTo>
                  <a:lnTo>
                    <a:pt x="3437874" y="29178"/>
                  </a:lnTo>
                  <a:lnTo>
                    <a:pt x="3406181" y="7826"/>
                  </a:lnTo>
                  <a:lnTo>
                    <a:pt x="3367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3750" y="3592576"/>
              <a:ext cx="3467100" cy="796925"/>
            </a:xfrm>
            <a:custGeom>
              <a:avLst/>
              <a:gdLst/>
              <a:ahLst/>
              <a:cxnLst/>
              <a:rect l="l" t="t" r="r" b="b"/>
              <a:pathLst>
                <a:path w="3467100" h="796925">
                  <a:moveTo>
                    <a:pt x="565150" y="99694"/>
                  </a:moveTo>
                  <a:lnTo>
                    <a:pt x="572994" y="60864"/>
                  </a:lnTo>
                  <a:lnTo>
                    <a:pt x="594375" y="29178"/>
                  </a:lnTo>
                  <a:lnTo>
                    <a:pt x="626068" y="7826"/>
                  </a:lnTo>
                  <a:lnTo>
                    <a:pt x="664845" y="0"/>
                  </a:lnTo>
                  <a:lnTo>
                    <a:pt x="1048765" y="0"/>
                  </a:lnTo>
                  <a:lnTo>
                    <a:pt x="1774316" y="0"/>
                  </a:lnTo>
                  <a:lnTo>
                    <a:pt x="3367404" y="0"/>
                  </a:lnTo>
                  <a:lnTo>
                    <a:pt x="3406181" y="7826"/>
                  </a:lnTo>
                  <a:lnTo>
                    <a:pt x="3437874" y="29178"/>
                  </a:lnTo>
                  <a:lnTo>
                    <a:pt x="3459255" y="60864"/>
                  </a:lnTo>
                  <a:lnTo>
                    <a:pt x="3467100" y="99694"/>
                  </a:lnTo>
                  <a:lnTo>
                    <a:pt x="3467100" y="348996"/>
                  </a:lnTo>
                  <a:lnTo>
                    <a:pt x="3467100" y="498729"/>
                  </a:lnTo>
                  <a:lnTo>
                    <a:pt x="3459255" y="537505"/>
                  </a:lnTo>
                  <a:lnTo>
                    <a:pt x="3437874" y="569198"/>
                  </a:lnTo>
                  <a:lnTo>
                    <a:pt x="3406181" y="590579"/>
                  </a:lnTo>
                  <a:lnTo>
                    <a:pt x="3367404" y="598424"/>
                  </a:lnTo>
                  <a:lnTo>
                    <a:pt x="1774316" y="598424"/>
                  </a:lnTo>
                  <a:lnTo>
                    <a:pt x="0" y="796925"/>
                  </a:lnTo>
                  <a:lnTo>
                    <a:pt x="1048765" y="598424"/>
                  </a:lnTo>
                  <a:lnTo>
                    <a:pt x="664845" y="598424"/>
                  </a:lnTo>
                  <a:lnTo>
                    <a:pt x="626068" y="590579"/>
                  </a:lnTo>
                  <a:lnTo>
                    <a:pt x="594375" y="569198"/>
                  </a:lnTo>
                  <a:lnTo>
                    <a:pt x="572994" y="537505"/>
                  </a:lnTo>
                  <a:lnTo>
                    <a:pt x="565150" y="498729"/>
                  </a:lnTo>
                  <a:lnTo>
                    <a:pt x="565150" y="348996"/>
                  </a:lnTo>
                  <a:lnTo>
                    <a:pt x="565150" y="996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77739" y="3689350"/>
            <a:ext cx="278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Destruction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Ticket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912998" y="3370198"/>
            <a:ext cx="1747520" cy="426720"/>
            <a:chOff x="2912998" y="3370198"/>
            <a:chExt cx="1747520" cy="426720"/>
          </a:xfrm>
        </p:grpSpPr>
        <p:sp>
          <p:nvSpPr>
            <p:cNvPr id="31" name="object 31"/>
            <p:cNvSpPr/>
            <p:nvPr/>
          </p:nvSpPr>
          <p:spPr>
            <a:xfrm>
              <a:off x="4446650" y="3409949"/>
              <a:ext cx="205104" cy="377825"/>
            </a:xfrm>
            <a:custGeom>
              <a:avLst/>
              <a:gdLst/>
              <a:ahLst/>
              <a:cxnLst/>
              <a:rect l="l" t="t" r="r" b="b"/>
              <a:pathLst>
                <a:path w="205104" h="377825">
                  <a:moveTo>
                    <a:pt x="204787" y="0"/>
                  </a:moveTo>
                  <a:lnTo>
                    <a:pt x="0" y="0"/>
                  </a:lnTo>
                  <a:lnTo>
                    <a:pt x="0" y="377825"/>
                  </a:lnTo>
                  <a:lnTo>
                    <a:pt x="204787" y="377825"/>
                  </a:lnTo>
                  <a:lnTo>
                    <a:pt x="204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46650" y="3409949"/>
              <a:ext cx="205104" cy="377825"/>
            </a:xfrm>
            <a:custGeom>
              <a:avLst/>
              <a:gdLst/>
              <a:ahLst/>
              <a:cxnLst/>
              <a:rect l="l" t="t" r="r" b="b"/>
              <a:pathLst>
                <a:path w="205104" h="377825">
                  <a:moveTo>
                    <a:pt x="0" y="377825"/>
                  </a:moveTo>
                  <a:lnTo>
                    <a:pt x="204787" y="377825"/>
                  </a:lnTo>
                  <a:lnTo>
                    <a:pt x="204787" y="0"/>
                  </a:lnTo>
                  <a:lnTo>
                    <a:pt x="0" y="0"/>
                  </a:lnTo>
                  <a:lnTo>
                    <a:pt x="0" y="377825"/>
                  </a:lnTo>
                  <a:close/>
                </a:path>
              </a:pathLst>
            </a:custGeom>
            <a:ln w="17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12998" y="3370198"/>
              <a:ext cx="1506855" cy="76200"/>
            </a:xfrm>
            <a:custGeom>
              <a:avLst/>
              <a:gdLst/>
              <a:ahLst/>
              <a:cxnLst/>
              <a:rect l="l" t="t" r="r" b="b"/>
              <a:pathLst>
                <a:path w="1506854" h="76200">
                  <a:moveTo>
                    <a:pt x="1430401" y="46849"/>
                  </a:moveTo>
                  <a:lnTo>
                    <a:pt x="1430401" y="76200"/>
                  </a:lnTo>
                  <a:lnTo>
                    <a:pt x="1489075" y="46862"/>
                  </a:lnTo>
                  <a:lnTo>
                    <a:pt x="1430401" y="46849"/>
                  </a:lnTo>
                  <a:close/>
                </a:path>
                <a:path w="1506854" h="76200">
                  <a:moveTo>
                    <a:pt x="1430401" y="29323"/>
                  </a:moveTo>
                  <a:lnTo>
                    <a:pt x="1430401" y="46849"/>
                  </a:lnTo>
                  <a:lnTo>
                    <a:pt x="1443101" y="46862"/>
                  </a:lnTo>
                  <a:lnTo>
                    <a:pt x="1443101" y="29337"/>
                  </a:lnTo>
                  <a:lnTo>
                    <a:pt x="1430401" y="29323"/>
                  </a:lnTo>
                  <a:close/>
                </a:path>
                <a:path w="1506854" h="76200">
                  <a:moveTo>
                    <a:pt x="1430401" y="0"/>
                  </a:moveTo>
                  <a:lnTo>
                    <a:pt x="1430401" y="29323"/>
                  </a:lnTo>
                  <a:lnTo>
                    <a:pt x="1443101" y="29337"/>
                  </a:lnTo>
                  <a:lnTo>
                    <a:pt x="1443101" y="46862"/>
                  </a:lnTo>
                  <a:lnTo>
                    <a:pt x="1489075" y="46862"/>
                  </a:lnTo>
                  <a:lnTo>
                    <a:pt x="1506601" y="38100"/>
                  </a:lnTo>
                  <a:lnTo>
                    <a:pt x="1430401" y="0"/>
                  </a:lnTo>
                  <a:close/>
                </a:path>
                <a:path w="1506854" h="76200">
                  <a:moveTo>
                    <a:pt x="126" y="27812"/>
                  </a:moveTo>
                  <a:lnTo>
                    <a:pt x="0" y="45338"/>
                  </a:lnTo>
                  <a:lnTo>
                    <a:pt x="1430401" y="46849"/>
                  </a:lnTo>
                  <a:lnTo>
                    <a:pt x="1430401" y="29323"/>
                  </a:lnTo>
                  <a:lnTo>
                    <a:pt x="126" y="27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966085" y="3158489"/>
            <a:ext cx="492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06900" y="424180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0" y="292100"/>
                </a:moveTo>
                <a:lnTo>
                  <a:pt x="292100" y="0"/>
                </a:lnTo>
              </a:path>
              <a:path w="292100" h="292100">
                <a:moveTo>
                  <a:pt x="292100" y="2921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2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527106"/>
            <a:ext cx="4389120" cy="9245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55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1.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Nguồn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gốc yêu cầu 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sz="240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mềm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09"/>
              </a:spcBef>
              <a:buClr>
                <a:srgbClr val="CCCC99"/>
              </a:buClr>
              <a:buSzPct val="68518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700" spc="-5" dirty="0">
                <a:latin typeface="Arial"/>
                <a:cs typeface="Arial"/>
              </a:rPr>
              <a:t>(7) </a:t>
            </a:r>
            <a:r>
              <a:rPr sz="2700" dirty="0">
                <a:latin typeface="Arial"/>
                <a:cs typeface="Arial"/>
              </a:rPr>
              <a:t>Kế </a:t>
            </a:r>
            <a:r>
              <a:rPr sz="2700" spc="-5" dirty="0">
                <a:latin typeface="Arial"/>
                <a:cs typeface="Arial"/>
              </a:rPr>
              <a:t>hoạch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sai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32305" y="2219070"/>
            <a:ext cx="16827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hoàn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thành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305" y="3407740"/>
            <a:ext cx="76263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mềm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1426209"/>
            <a:ext cx="7387590" cy="3592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Các </a:t>
            </a:r>
            <a:r>
              <a:rPr sz="2600" spc="5" dirty="0">
                <a:latin typeface="Arial"/>
                <a:cs typeface="Arial"/>
              </a:rPr>
              <a:t>PTV </a:t>
            </a:r>
            <a:r>
              <a:rPr sz="2600" dirty="0">
                <a:latin typeface="Arial"/>
                <a:cs typeface="Arial"/>
              </a:rPr>
              <a:t>đánh giá sai về </a:t>
            </a:r>
            <a:r>
              <a:rPr sz="2600" spc="-5" dirty="0">
                <a:latin typeface="Arial"/>
                <a:cs typeface="Arial"/>
              </a:rPr>
              <a:t>mức </a:t>
            </a:r>
            <a:r>
              <a:rPr sz="2600" dirty="0">
                <a:latin typeface="Arial"/>
                <a:cs typeface="Arial"/>
              </a:rPr>
              <a:t>độ </a:t>
            </a:r>
            <a:r>
              <a:rPr sz="2600" spc="-5" dirty="0">
                <a:latin typeface="Arial"/>
                <a:cs typeface="Arial"/>
              </a:rPr>
              <a:t>phức </a:t>
            </a:r>
            <a:r>
              <a:rPr sz="2600" dirty="0">
                <a:latin typeface="Arial"/>
                <a:cs typeface="Arial"/>
              </a:rPr>
              <a:t>tạp của  vấn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đề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và</a:t>
            </a:r>
            <a:r>
              <a:rPr sz="2600" spc="1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dẫn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tới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lập</a:t>
            </a:r>
            <a:r>
              <a:rPr sz="2600" spc="1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kế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hoạch</a:t>
            </a:r>
            <a:r>
              <a:rPr sz="2600" spc="1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sai</a:t>
            </a:r>
            <a:r>
              <a:rPr sz="2600" spc="1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về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thời</a:t>
            </a:r>
            <a:r>
              <a:rPr sz="2600" spc="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gian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Cần </a:t>
            </a:r>
            <a:r>
              <a:rPr sz="2600" spc="-5" dirty="0">
                <a:latin typeface="Arial"/>
                <a:cs typeface="Arial"/>
              </a:rPr>
              <a:t>lưu </a:t>
            </a:r>
            <a:r>
              <a:rPr sz="2600" dirty="0">
                <a:latin typeface="Arial"/>
                <a:cs typeface="Arial"/>
              </a:rPr>
              <a:t>ý đánh giá thật chắc chắn các đặc </a:t>
            </a:r>
            <a:r>
              <a:rPr sz="2600" spc="-5" dirty="0">
                <a:latin typeface="Arial"/>
                <a:cs typeface="Arial"/>
              </a:rPr>
              <a:t>tính  </a:t>
            </a:r>
            <a:r>
              <a:rPr sz="2600" dirty="0">
                <a:latin typeface="Arial"/>
                <a:cs typeface="Arial"/>
              </a:rPr>
              <a:t>của phần mềm khi </a:t>
            </a:r>
            <a:r>
              <a:rPr sz="2600" spc="-5" dirty="0">
                <a:latin typeface="Arial"/>
                <a:cs typeface="Arial"/>
              </a:rPr>
              <a:t>lập </a:t>
            </a:r>
            <a:r>
              <a:rPr sz="2600" dirty="0">
                <a:latin typeface="Arial"/>
                <a:cs typeface="Arial"/>
              </a:rPr>
              <a:t>kế </a:t>
            </a:r>
            <a:r>
              <a:rPr sz="2600" spc="-5" dirty="0">
                <a:latin typeface="Arial"/>
                <a:cs typeface="Arial"/>
              </a:rPr>
              <a:t>hoạch </a:t>
            </a:r>
            <a:r>
              <a:rPr sz="2600" dirty="0">
                <a:latin typeface="Arial"/>
                <a:cs typeface="Arial"/>
              </a:rPr>
              <a:t>xây </a:t>
            </a:r>
            <a:r>
              <a:rPr sz="2600" spc="-5" dirty="0">
                <a:latin typeface="Arial"/>
                <a:cs typeface="Arial"/>
              </a:rPr>
              <a:t>dựng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phần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6CDCC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5"/>
              </a:spcBef>
              <a:buClr>
                <a:srgbClr val="96CDCC"/>
              </a:buClr>
              <a:buSzPct val="150000"/>
              <a:buChar char="•"/>
              <a:tabLst>
                <a:tab pos="299720" algn="l"/>
              </a:tabLst>
            </a:pPr>
            <a:r>
              <a:rPr sz="2600" dirty="0">
                <a:latin typeface="Arial"/>
                <a:cs typeface="Arial"/>
              </a:rPr>
              <a:t>Nên </a:t>
            </a:r>
            <a:r>
              <a:rPr sz="2600" spc="-5" dirty="0">
                <a:latin typeface="Arial"/>
                <a:cs typeface="Arial"/>
              </a:rPr>
              <a:t>trả lời </a:t>
            </a:r>
            <a:r>
              <a:rPr sz="2600" dirty="0">
                <a:latin typeface="Arial"/>
                <a:cs typeface="Arial"/>
              </a:rPr>
              <a:t>cho khách hàng các câu </a:t>
            </a:r>
            <a:r>
              <a:rPr sz="2600" spc="-5" dirty="0">
                <a:latin typeface="Arial"/>
                <a:cs typeface="Arial"/>
              </a:rPr>
              <a:t>trả </a:t>
            </a:r>
            <a:r>
              <a:rPr sz="2600" dirty="0">
                <a:latin typeface="Arial"/>
                <a:cs typeface="Arial"/>
              </a:rPr>
              <a:t>lời dạng  “gần </a:t>
            </a:r>
            <a:r>
              <a:rPr sz="2600" spc="-5" dirty="0">
                <a:latin typeface="Arial"/>
                <a:cs typeface="Arial"/>
              </a:rPr>
              <a:t>chính </a:t>
            </a:r>
            <a:r>
              <a:rPr sz="2600" dirty="0">
                <a:latin typeface="Arial"/>
                <a:cs typeface="Arial"/>
              </a:rPr>
              <a:t>xác”: trong </a:t>
            </a:r>
            <a:r>
              <a:rPr sz="2600" spc="-5" dirty="0">
                <a:latin typeface="Arial"/>
                <a:cs typeface="Arial"/>
              </a:rPr>
              <a:t>trường hợp </a:t>
            </a:r>
            <a:r>
              <a:rPr sz="2600" dirty="0">
                <a:latin typeface="Arial"/>
                <a:cs typeface="Arial"/>
              </a:rPr>
              <a:t>xấu nhất </a:t>
            </a:r>
            <a:r>
              <a:rPr sz="2600" spc="-5" dirty="0">
                <a:latin typeface="Arial"/>
                <a:cs typeface="Arial"/>
              </a:rPr>
              <a:t>....,  </a:t>
            </a:r>
            <a:r>
              <a:rPr sz="2600" dirty="0">
                <a:latin typeface="Arial"/>
                <a:cs typeface="Arial"/>
              </a:rPr>
              <a:t>nếu </a:t>
            </a:r>
            <a:r>
              <a:rPr sz="2600" spc="-5" dirty="0">
                <a:latin typeface="Arial"/>
                <a:cs typeface="Arial"/>
              </a:rPr>
              <a:t>.......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thì.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44" y="541985"/>
            <a:ext cx="4404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Các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quyền </a:t>
            </a:r>
            <a:r>
              <a:rPr sz="2000" b="1" dirty="0">
                <a:solidFill>
                  <a:srgbClr val="040808"/>
                </a:solidFill>
                <a:latin typeface="Times New Roman"/>
                <a:cs typeface="Times New Roman"/>
              </a:rPr>
              <a:t>(bill of right) của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khách</a:t>
            </a:r>
            <a:r>
              <a:rPr sz="2000" b="1" spc="-140" dirty="0">
                <a:solidFill>
                  <a:srgbClr val="040808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40808"/>
                </a:solidFill>
                <a:latin typeface="Times New Roman"/>
                <a:cs typeface="Times New Roman"/>
              </a:rPr>
              <a:t>hàng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1014729"/>
            <a:ext cx="7404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610235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(1) Yêu cầu các PTV sử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dụng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các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ngôn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từ</a:t>
            </a:r>
            <a:r>
              <a:rPr sz="2700" b="0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thông 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dụng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(không </a:t>
            </a:r>
            <a:r>
              <a:rPr sz="2700" b="0" spc="5" dirty="0">
                <a:solidFill>
                  <a:srgbClr val="000000"/>
                </a:solidFill>
                <a:latin typeface="Arial"/>
                <a:cs typeface="Arial"/>
              </a:rPr>
              <a:t>có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nhiều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các thuật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ngữ </a:t>
            </a:r>
            <a:r>
              <a:rPr sz="2700" b="0" dirty="0">
                <a:solidFill>
                  <a:srgbClr val="000000"/>
                </a:solidFill>
                <a:latin typeface="Arial"/>
                <a:cs typeface="Arial"/>
              </a:rPr>
              <a:t>tin</a:t>
            </a:r>
            <a:r>
              <a:rPr sz="2700" b="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700" b="0" spc="-5" dirty="0">
                <a:solidFill>
                  <a:srgbClr val="000000"/>
                </a:solidFill>
                <a:latin typeface="Arial"/>
                <a:cs typeface="Arial"/>
              </a:rPr>
              <a:t>học)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837766"/>
            <a:ext cx="7738745" cy="455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153035" indent="-526415">
              <a:lnSpc>
                <a:spcPct val="100000"/>
              </a:lnSpc>
              <a:spcBef>
                <a:spcPts val="100"/>
              </a:spcBef>
              <a:buAutoNum type="arabicParenBoth" startAt="2"/>
              <a:tabLst>
                <a:tab pos="526415" algn="l"/>
              </a:tabLst>
            </a:pPr>
            <a:r>
              <a:rPr sz="2700" dirty="0">
                <a:latin typeface="Arial"/>
                <a:cs typeface="Arial"/>
              </a:rPr>
              <a:t>Yêu cầu các PTV </a:t>
            </a:r>
            <a:r>
              <a:rPr sz="2700" spc="-5" dirty="0">
                <a:latin typeface="Arial"/>
                <a:cs typeface="Arial"/>
              </a:rPr>
              <a:t>học </a:t>
            </a:r>
            <a:r>
              <a:rPr sz="2700" dirty="0">
                <a:latin typeface="Arial"/>
                <a:cs typeface="Arial"/>
              </a:rPr>
              <a:t>các vấn </a:t>
            </a:r>
            <a:r>
              <a:rPr sz="2700" spc="-10" dirty="0">
                <a:latin typeface="Arial"/>
                <a:cs typeface="Arial"/>
              </a:rPr>
              <a:t>đề </a:t>
            </a:r>
            <a:r>
              <a:rPr sz="2700" dirty="0">
                <a:latin typeface="Arial"/>
                <a:cs typeface="Arial"/>
              </a:rPr>
              <a:t>về công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việc  của khách</a:t>
            </a:r>
            <a:r>
              <a:rPr sz="2700" spc="-5" dirty="0">
                <a:latin typeface="Arial"/>
                <a:cs typeface="Arial"/>
              </a:rPr>
              <a:t> hàng</a:t>
            </a:r>
            <a:endParaRPr sz="2700">
              <a:latin typeface="Arial"/>
              <a:cs typeface="Arial"/>
            </a:endParaRPr>
          </a:p>
          <a:p>
            <a:pPr marL="527685" marR="744220" indent="-527685">
              <a:lnSpc>
                <a:spcPct val="100000"/>
              </a:lnSpc>
              <a:buAutoNum type="arabicParenBoth" startAt="2"/>
              <a:tabLst>
                <a:tab pos="527685" algn="l"/>
              </a:tabLst>
            </a:pPr>
            <a:r>
              <a:rPr sz="2700" dirty="0">
                <a:latin typeface="Arial"/>
                <a:cs typeface="Arial"/>
              </a:rPr>
              <a:t>Yêu cầu </a:t>
            </a:r>
            <a:r>
              <a:rPr sz="2700" spc="-5" dirty="0">
                <a:latin typeface="Arial"/>
                <a:cs typeface="Arial"/>
              </a:rPr>
              <a:t>PTV </a:t>
            </a:r>
            <a:r>
              <a:rPr sz="2700" dirty="0">
                <a:latin typeface="Arial"/>
                <a:cs typeface="Arial"/>
              </a:rPr>
              <a:t>viết các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 yâu cầu</a:t>
            </a:r>
            <a:r>
              <a:rPr sz="2700" spc="-114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phần  </a:t>
            </a:r>
            <a:r>
              <a:rPr sz="270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  <a:p>
            <a:pPr marL="526415" marR="572770" indent="-526415">
              <a:lnSpc>
                <a:spcPct val="100000"/>
              </a:lnSpc>
              <a:spcBef>
                <a:spcPts val="5"/>
              </a:spcBef>
              <a:buAutoNum type="arabicParenBoth" startAt="2"/>
              <a:tabLst>
                <a:tab pos="526415" algn="l"/>
              </a:tabLst>
            </a:pPr>
            <a:r>
              <a:rPr sz="2700" spc="-5" dirty="0">
                <a:latin typeface="Arial"/>
                <a:cs typeface="Arial"/>
              </a:rPr>
              <a:t>Có quyền đòi </a:t>
            </a:r>
            <a:r>
              <a:rPr sz="2700" spc="-10" dirty="0">
                <a:latin typeface="Arial"/>
                <a:cs typeface="Arial"/>
              </a:rPr>
              <a:t>giải </a:t>
            </a:r>
            <a:r>
              <a:rPr sz="2700" dirty="0">
                <a:latin typeface="Arial"/>
                <a:cs typeface="Arial"/>
              </a:rPr>
              <a:t>thích về tất cả các vấn </a:t>
            </a:r>
            <a:r>
              <a:rPr sz="2700" spc="-5" dirty="0">
                <a:latin typeface="Arial"/>
                <a:cs typeface="Arial"/>
              </a:rPr>
              <a:t>đề  </a:t>
            </a:r>
            <a:r>
              <a:rPr sz="2700" dirty="0">
                <a:latin typeface="Arial"/>
                <a:cs typeface="Arial"/>
              </a:rPr>
              <a:t>trong </a:t>
            </a:r>
            <a:r>
              <a:rPr sz="2700" spc="-5" dirty="0">
                <a:latin typeface="Arial"/>
                <a:cs typeface="Arial"/>
              </a:rPr>
              <a:t>đặc </a:t>
            </a:r>
            <a:r>
              <a:rPr sz="2700" dirty="0">
                <a:latin typeface="Arial"/>
                <a:cs typeface="Arial"/>
              </a:rPr>
              <a:t>tả yêu cầu </a:t>
            </a:r>
            <a:r>
              <a:rPr sz="2700" spc="-5" dirty="0">
                <a:latin typeface="Arial"/>
                <a:cs typeface="Arial"/>
              </a:rPr>
              <a:t>phần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mềm</a:t>
            </a:r>
            <a:endParaRPr sz="2700">
              <a:latin typeface="Arial"/>
              <a:cs typeface="Arial"/>
            </a:endParaRPr>
          </a:p>
          <a:p>
            <a:pPr marL="527050" indent="-514984">
              <a:lnSpc>
                <a:spcPct val="100000"/>
              </a:lnSpc>
              <a:buAutoNum type="arabicParenBoth" startAt="2"/>
              <a:tabLst>
                <a:tab pos="527685" algn="l"/>
              </a:tabLst>
            </a:pPr>
            <a:r>
              <a:rPr sz="2700" dirty="0">
                <a:latin typeface="Arial"/>
                <a:cs typeface="Arial"/>
              </a:rPr>
              <a:t>Yêu cầu sự </a:t>
            </a:r>
            <a:r>
              <a:rPr sz="2700" spc="-5" dirty="0">
                <a:latin typeface="Arial"/>
                <a:cs typeface="Arial"/>
              </a:rPr>
              <a:t>đối </a:t>
            </a:r>
            <a:r>
              <a:rPr sz="2700" dirty="0">
                <a:latin typeface="Arial"/>
                <a:cs typeface="Arial"/>
              </a:rPr>
              <a:t>xử </a:t>
            </a:r>
            <a:r>
              <a:rPr sz="2700" spc="-5" dirty="0">
                <a:latin typeface="Arial"/>
                <a:cs typeface="Arial"/>
              </a:rPr>
              <a:t>lịch </a:t>
            </a:r>
            <a:r>
              <a:rPr sz="2700" dirty="0">
                <a:latin typeface="Arial"/>
                <a:cs typeface="Arial"/>
              </a:rPr>
              <a:t>sự từ các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PTV</a:t>
            </a:r>
            <a:endParaRPr sz="2700">
              <a:latin typeface="Arial"/>
              <a:cs typeface="Arial"/>
            </a:endParaRPr>
          </a:p>
          <a:p>
            <a:pPr marL="527685" marR="5080" indent="-527685">
              <a:lnSpc>
                <a:spcPct val="100000"/>
              </a:lnSpc>
              <a:buAutoNum type="arabicParenBoth" startAt="2"/>
              <a:tabLst>
                <a:tab pos="527685" algn="l"/>
              </a:tabLst>
            </a:pPr>
            <a:r>
              <a:rPr sz="2700" spc="-5" dirty="0">
                <a:latin typeface="Arial"/>
                <a:cs typeface="Arial"/>
              </a:rPr>
              <a:t>Lắng nghe </a:t>
            </a:r>
            <a:r>
              <a:rPr sz="2700" dirty="0">
                <a:latin typeface="Arial"/>
                <a:cs typeface="Arial"/>
              </a:rPr>
              <a:t>các ý tưởng mới và các cách thực 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khác của các yêu cầu </a:t>
            </a:r>
            <a:r>
              <a:rPr sz="2700" spc="-5" dirty="0">
                <a:latin typeface="Arial"/>
                <a:cs typeface="Arial"/>
              </a:rPr>
              <a:t>phần </a:t>
            </a:r>
            <a:r>
              <a:rPr sz="2700" dirty="0">
                <a:latin typeface="Arial"/>
                <a:cs typeface="Arial"/>
              </a:rPr>
              <a:t>mềm, </a:t>
            </a:r>
            <a:r>
              <a:rPr sz="2700" spc="-5" dirty="0">
                <a:latin typeface="Arial"/>
                <a:cs typeface="Arial"/>
              </a:rPr>
              <a:t>không  nên ngay lập </a:t>
            </a:r>
            <a:r>
              <a:rPr sz="2700" dirty="0">
                <a:latin typeface="Arial"/>
                <a:cs typeface="Arial"/>
              </a:rPr>
              <a:t>tức </a:t>
            </a:r>
            <a:r>
              <a:rPr sz="2700" spc="-5" dirty="0">
                <a:latin typeface="Arial"/>
                <a:cs typeface="Arial"/>
              </a:rPr>
              <a:t>phủ định </a:t>
            </a:r>
            <a:r>
              <a:rPr sz="2700" dirty="0">
                <a:latin typeface="Arial"/>
                <a:cs typeface="Arial"/>
              </a:rPr>
              <a:t>khi thấy </a:t>
            </a:r>
            <a:r>
              <a:rPr sz="2700" spc="-5" dirty="0">
                <a:latin typeface="Arial"/>
                <a:cs typeface="Arial"/>
              </a:rPr>
              <a:t>nó khác </a:t>
            </a:r>
            <a:r>
              <a:rPr sz="2700" dirty="0">
                <a:latin typeface="Arial"/>
                <a:cs typeface="Arial"/>
              </a:rPr>
              <a:t>với  cách thông </a:t>
            </a:r>
            <a:r>
              <a:rPr sz="2700" spc="-5" dirty="0">
                <a:latin typeface="Arial"/>
                <a:cs typeface="Arial"/>
              </a:rPr>
              <a:t>dụng </a:t>
            </a:r>
            <a:r>
              <a:rPr sz="2700" dirty="0">
                <a:latin typeface="Arial"/>
                <a:cs typeface="Arial"/>
              </a:rPr>
              <a:t>mà mình </a:t>
            </a:r>
            <a:r>
              <a:rPr sz="2700" spc="-5" dirty="0">
                <a:latin typeface="Arial"/>
                <a:cs typeface="Arial"/>
              </a:rPr>
              <a:t>đang </a:t>
            </a:r>
            <a:r>
              <a:rPr sz="2700" dirty="0">
                <a:latin typeface="Arial"/>
                <a:cs typeface="Arial"/>
              </a:rPr>
              <a:t>sử</a:t>
            </a:r>
            <a:r>
              <a:rPr sz="2700" spc="-55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dụng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5401</Words>
  <Application>Microsoft Office PowerPoint</Application>
  <PresentationFormat>On-screen Show (4:3)</PresentationFormat>
  <Paragraphs>715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Chương 2. Phát hiện, tổng hợp và phân tích YCPM</vt:lpstr>
      <vt:lpstr>Nguồn gốc yêu cầu phần mềm từ người sử dụng</vt:lpstr>
      <vt:lpstr>1. Nguồn gốc yêu cầu phần mềm</vt:lpstr>
      <vt:lpstr>1. Nguồn gốc yêu cầu phần mềm</vt:lpstr>
      <vt:lpstr>1. Nguồn gốc yêu cầu phần mềm</vt:lpstr>
      <vt:lpstr>PowerPoint Presentation</vt:lpstr>
      <vt:lpstr>PowerPoint Presentation</vt:lpstr>
      <vt:lpstr>PowerPoint Presentation</vt:lpstr>
      <vt:lpstr>(1) Yêu cầu các PTV sử dụng các ngôn từ thông  dụng (không có nhiều các thuật ngữ tin học)</vt:lpstr>
      <vt:lpstr>(7) Giải thích các đặc điểm của công việc và phần  mềm để nó được làm tốt hơn, dễ sử dụng hơn</vt:lpstr>
      <vt:lpstr>(1) Khách hàng có trách nhiệm đào tạo các PTV về  công việc của họ (khách hàng)</vt:lpstr>
      <vt:lpstr>(7) Khách hàng có trách nhiệm gán các quyền  (trọng số) ưu tiên cho các yêu cầu đặt ra.</vt:lpstr>
      <vt:lpstr>Chương 2. Phát hiện, tổng hợp và phân tích YCPM</vt:lpstr>
      <vt:lpstr>Chương 2. Phát hiện, tổng hợp và phân tích YCPM</vt:lpstr>
      <vt:lpstr>1. Xác định quá trình phát triển các yêu cầu phần  mềm</vt:lpstr>
      <vt:lpstr>PowerPoint Presentation</vt:lpstr>
      <vt:lpstr>PowerPoint Presentation</vt:lpstr>
      <vt:lpstr>2.2. Xây dựng khả năng (vision) và phạm vi (scope) của  phần mềm</vt:lpstr>
      <vt:lpstr>2.2. Xây dựng khả năng (vision) và phạm vi (scope) của  phần mềm</vt:lpstr>
      <vt:lpstr>2.2. Xây dựng khả năng (vision) và phạm vi (scope) của  phần mềm</vt:lpstr>
      <vt:lpstr>2.2. Xây dựng khả năng (vision) và phạm vi (scope) của  phần mềm</vt:lpstr>
      <vt:lpstr>2.2. Xây dựng khả năng (vision) và phạm vi (scope) của  phần mềm</vt:lpstr>
      <vt:lpstr>2.2. Xây dựng khả năng (vision) và phạm vi (scope) của  phần mềm</vt:lpstr>
      <vt:lpstr>2.2. Xây dựng khả năng (vision) và phạm vi (scope) của  phần mềm</vt:lpstr>
      <vt:lpstr>PowerPoint Presentation</vt:lpstr>
      <vt:lpstr>PowerPoint Presentation</vt:lpstr>
      <vt:lpstr>2.4 Phân tích và xác định các yêu cầu phần mềm dựa trên  các đại diện của các nhóm NSD</vt:lpstr>
      <vt:lpstr>PowerPoint Presentation</vt:lpstr>
      <vt:lpstr>PowerPoint Presentation</vt:lpstr>
      <vt:lpstr>PowerPoint Presentation</vt:lpstr>
      <vt:lpstr>PowerPoint Presentation</vt:lpstr>
      <vt:lpstr>Các lỗi thường hoặc là những điểm nên tránh  trong phát hiện yêu cầu:</vt:lpstr>
      <vt:lpstr>Chương 2. Phát hiện, tổng hợp và phân tích YCPM</vt:lpstr>
      <vt:lpstr>PowerPoint Presentation</vt:lpstr>
      <vt:lpstr>Phương pháp phỏng vấn</vt:lpstr>
      <vt:lpstr>PowerPoint Presentation</vt:lpstr>
      <vt:lpstr>Câu hỏi đóng</vt:lpstr>
      <vt:lpstr>Ưu nhược điểm</vt:lpstr>
      <vt:lpstr>Phương pháp bảng hỏi</vt:lpstr>
      <vt:lpstr>PowerPoint Presentation</vt:lpstr>
      <vt:lpstr>Ưu nhược điểm</vt:lpstr>
      <vt:lpstr>PowerPoint Presentation</vt:lpstr>
      <vt:lpstr>Phân loại</vt:lpstr>
      <vt:lpstr>Kĩ thuật thực hiện</vt:lpstr>
      <vt:lpstr>Ưu nhược điểm</vt:lpstr>
      <vt:lpstr>Phương pháp nghiên cứu tài liệu và các phần mềm tương   ứng </vt:lpstr>
      <vt:lpstr>PowerPoint Presentation</vt:lpstr>
      <vt:lpstr>Những hạn chế</vt:lpstr>
      <vt:lpstr>PowerPoint Presentation</vt:lpstr>
      <vt:lpstr>PowerPoint Presentation</vt:lpstr>
      <vt:lpstr>2.1 Phương pháp nguyên mẫu</vt:lpstr>
      <vt:lpstr>PowerPoint Presentation</vt:lpstr>
      <vt:lpstr>PowerPoint Presentation</vt:lpstr>
      <vt:lpstr>3.2.3. Phương pháp Joint application development  (JAD)</vt:lpstr>
      <vt:lpstr>3.2.3. Phương pháp Joint application development  (JAD)</vt:lpstr>
      <vt:lpstr>PowerPoint Presentation</vt:lpstr>
      <vt:lpstr>3.2.4. Phương pháp Rapid application development  (RAD)</vt:lpstr>
      <vt:lpstr>Chương 2. Phát hiện, tổng hợp và phân tích YCPM</vt:lpstr>
      <vt:lpstr>PowerPoint Presentation</vt:lpstr>
      <vt:lpstr>PowerPoint Presentation</vt:lpstr>
      <vt:lpstr>UML: First Pass</vt:lpstr>
      <vt:lpstr>UML First Pass</vt:lpstr>
      <vt:lpstr>UML Use Case Diagrams</vt:lpstr>
      <vt:lpstr>Actors</vt:lpstr>
      <vt:lpstr>Use Case</vt:lpstr>
      <vt:lpstr>Textual Use Case  Description Example</vt:lpstr>
      <vt:lpstr>Uses Cases can be related</vt:lpstr>
      <vt:lpstr>The &lt;&lt;extends&gt;&gt; Relationship</vt:lpstr>
      <vt:lpstr>The &lt;&lt;includes&gt;&gt; Relationship</vt:lpstr>
      <vt:lpstr>Class Diagrams</vt:lpstr>
      <vt:lpstr>Actor vs Class vs Object</vt:lpstr>
      <vt:lpstr>Sequence Diagrams can also model the Flow of Data </vt:lpstr>
      <vt:lpstr>Sequence Diagrams: Iteration &amp; Condition </vt:lpstr>
      <vt:lpstr>Creation and destruction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 giang Thiet ke va Xay dung phan mem</dc:title>
  <dc:creator>Huynh Quyet Thang</dc:creator>
  <cp:lastModifiedBy>Admin</cp:lastModifiedBy>
  <cp:revision>7</cp:revision>
  <dcterms:created xsi:type="dcterms:W3CDTF">2020-02-21T05:53:03Z</dcterms:created>
  <dcterms:modified xsi:type="dcterms:W3CDTF">2021-10-07T04:23:35Z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2020-02-21T00:00:00Z</vt:filetime>
  </property>
</Properties>
</file>