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898" y="1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8275" y="228600"/>
            <a:ext cx="8823325" cy="6096000"/>
          </a:xfrm>
          <a:custGeom>
            <a:avLst/>
            <a:gdLst/>
            <a:ahLst/>
            <a:cxnLst/>
            <a:rect l="l" t="t" r="r" b="b"/>
            <a:pathLst>
              <a:path w="8823325" h="6096000">
                <a:moveTo>
                  <a:pt x="0" y="673353"/>
                </a:moveTo>
                <a:lnTo>
                  <a:pt x="1690" y="625269"/>
                </a:lnTo>
                <a:lnTo>
                  <a:pt x="6686" y="578096"/>
                </a:lnTo>
                <a:lnTo>
                  <a:pt x="14874" y="531949"/>
                </a:lnTo>
                <a:lnTo>
                  <a:pt x="26139" y="486942"/>
                </a:lnTo>
                <a:lnTo>
                  <a:pt x="40368" y="443189"/>
                </a:lnTo>
                <a:lnTo>
                  <a:pt x="57446" y="400803"/>
                </a:lnTo>
                <a:lnTo>
                  <a:pt x="77260" y="359900"/>
                </a:lnTo>
                <a:lnTo>
                  <a:pt x="99696" y="320593"/>
                </a:lnTo>
                <a:lnTo>
                  <a:pt x="124639" y="282995"/>
                </a:lnTo>
                <a:lnTo>
                  <a:pt x="151977" y="247222"/>
                </a:lnTo>
                <a:lnTo>
                  <a:pt x="181594" y="213386"/>
                </a:lnTo>
                <a:lnTo>
                  <a:pt x="213378" y="181602"/>
                </a:lnTo>
                <a:lnTo>
                  <a:pt x="247213" y="151984"/>
                </a:lnTo>
                <a:lnTo>
                  <a:pt x="282987" y="124646"/>
                </a:lnTo>
                <a:lnTo>
                  <a:pt x="320585" y="99701"/>
                </a:lnTo>
                <a:lnTo>
                  <a:pt x="359893" y="77265"/>
                </a:lnTo>
                <a:lnTo>
                  <a:pt x="400798" y="57450"/>
                </a:lnTo>
                <a:lnTo>
                  <a:pt x="443184" y="40370"/>
                </a:lnTo>
                <a:lnTo>
                  <a:pt x="486940" y="26141"/>
                </a:lnTo>
                <a:lnTo>
                  <a:pt x="531949" y="14875"/>
                </a:lnTo>
                <a:lnTo>
                  <a:pt x="578100" y="6687"/>
                </a:lnTo>
                <a:lnTo>
                  <a:pt x="625277" y="1690"/>
                </a:lnTo>
                <a:lnTo>
                  <a:pt x="673366" y="0"/>
                </a:lnTo>
                <a:lnTo>
                  <a:pt x="8149971" y="0"/>
                </a:lnTo>
                <a:lnTo>
                  <a:pt x="8198055" y="1690"/>
                </a:lnTo>
                <a:lnTo>
                  <a:pt x="8245228" y="6687"/>
                </a:lnTo>
                <a:lnTo>
                  <a:pt x="8291375" y="14875"/>
                </a:lnTo>
                <a:lnTo>
                  <a:pt x="8336382" y="26141"/>
                </a:lnTo>
                <a:lnTo>
                  <a:pt x="8380135" y="40370"/>
                </a:lnTo>
                <a:lnTo>
                  <a:pt x="8422521" y="57450"/>
                </a:lnTo>
                <a:lnTo>
                  <a:pt x="8463424" y="77265"/>
                </a:lnTo>
                <a:lnTo>
                  <a:pt x="8502731" y="99701"/>
                </a:lnTo>
                <a:lnTo>
                  <a:pt x="8540329" y="124646"/>
                </a:lnTo>
                <a:lnTo>
                  <a:pt x="8576102" y="151984"/>
                </a:lnTo>
                <a:lnTo>
                  <a:pt x="8609938" y="181602"/>
                </a:lnTo>
                <a:lnTo>
                  <a:pt x="8641722" y="213386"/>
                </a:lnTo>
                <a:lnTo>
                  <a:pt x="8671340" y="247222"/>
                </a:lnTo>
                <a:lnTo>
                  <a:pt x="8698678" y="282995"/>
                </a:lnTo>
                <a:lnTo>
                  <a:pt x="8723623" y="320593"/>
                </a:lnTo>
                <a:lnTo>
                  <a:pt x="8746059" y="359900"/>
                </a:lnTo>
                <a:lnTo>
                  <a:pt x="8765874" y="400803"/>
                </a:lnTo>
                <a:lnTo>
                  <a:pt x="8782954" y="443189"/>
                </a:lnTo>
                <a:lnTo>
                  <a:pt x="8797183" y="486942"/>
                </a:lnTo>
                <a:lnTo>
                  <a:pt x="8808449" y="531949"/>
                </a:lnTo>
                <a:lnTo>
                  <a:pt x="8816637" y="578096"/>
                </a:lnTo>
                <a:lnTo>
                  <a:pt x="8821634" y="625269"/>
                </a:lnTo>
                <a:lnTo>
                  <a:pt x="8823325" y="673353"/>
                </a:lnTo>
                <a:lnTo>
                  <a:pt x="8823325" y="5422633"/>
                </a:lnTo>
                <a:lnTo>
                  <a:pt x="8821634" y="5470722"/>
                </a:lnTo>
                <a:lnTo>
                  <a:pt x="8816637" y="5517899"/>
                </a:lnTo>
                <a:lnTo>
                  <a:pt x="8808449" y="5564050"/>
                </a:lnTo>
                <a:lnTo>
                  <a:pt x="8797183" y="5609059"/>
                </a:lnTo>
                <a:lnTo>
                  <a:pt x="8782954" y="5652815"/>
                </a:lnTo>
                <a:lnTo>
                  <a:pt x="8765874" y="5695201"/>
                </a:lnTo>
                <a:lnTo>
                  <a:pt x="8746059" y="5736106"/>
                </a:lnTo>
                <a:lnTo>
                  <a:pt x="8723623" y="5775414"/>
                </a:lnTo>
                <a:lnTo>
                  <a:pt x="8698678" y="5813012"/>
                </a:lnTo>
                <a:lnTo>
                  <a:pt x="8671340" y="5848786"/>
                </a:lnTo>
                <a:lnTo>
                  <a:pt x="8641722" y="5882621"/>
                </a:lnTo>
                <a:lnTo>
                  <a:pt x="8609938" y="5914405"/>
                </a:lnTo>
                <a:lnTo>
                  <a:pt x="8576102" y="5944022"/>
                </a:lnTo>
                <a:lnTo>
                  <a:pt x="8540329" y="5971360"/>
                </a:lnTo>
                <a:lnTo>
                  <a:pt x="8502731" y="5996303"/>
                </a:lnTo>
                <a:lnTo>
                  <a:pt x="8463424" y="6018739"/>
                </a:lnTo>
                <a:lnTo>
                  <a:pt x="8422521" y="6038553"/>
                </a:lnTo>
                <a:lnTo>
                  <a:pt x="8380135" y="6055631"/>
                </a:lnTo>
                <a:lnTo>
                  <a:pt x="8336382" y="6069860"/>
                </a:lnTo>
                <a:lnTo>
                  <a:pt x="8291375" y="6081125"/>
                </a:lnTo>
                <a:lnTo>
                  <a:pt x="8245228" y="6089313"/>
                </a:lnTo>
                <a:lnTo>
                  <a:pt x="8198055" y="6094309"/>
                </a:lnTo>
                <a:lnTo>
                  <a:pt x="8149971" y="6096000"/>
                </a:lnTo>
                <a:lnTo>
                  <a:pt x="673366" y="6096000"/>
                </a:lnTo>
                <a:lnTo>
                  <a:pt x="625277" y="6094309"/>
                </a:lnTo>
                <a:lnTo>
                  <a:pt x="578100" y="6089313"/>
                </a:lnTo>
                <a:lnTo>
                  <a:pt x="531949" y="6081125"/>
                </a:lnTo>
                <a:lnTo>
                  <a:pt x="486940" y="6069860"/>
                </a:lnTo>
                <a:lnTo>
                  <a:pt x="443184" y="6055631"/>
                </a:lnTo>
                <a:lnTo>
                  <a:pt x="400798" y="6038553"/>
                </a:lnTo>
                <a:lnTo>
                  <a:pt x="359893" y="6018739"/>
                </a:lnTo>
                <a:lnTo>
                  <a:pt x="320585" y="5996303"/>
                </a:lnTo>
                <a:lnTo>
                  <a:pt x="282987" y="5971360"/>
                </a:lnTo>
                <a:lnTo>
                  <a:pt x="247213" y="5944022"/>
                </a:lnTo>
                <a:lnTo>
                  <a:pt x="213378" y="5914405"/>
                </a:lnTo>
                <a:lnTo>
                  <a:pt x="181594" y="5882621"/>
                </a:lnTo>
                <a:lnTo>
                  <a:pt x="151977" y="5848786"/>
                </a:lnTo>
                <a:lnTo>
                  <a:pt x="124639" y="5813012"/>
                </a:lnTo>
                <a:lnTo>
                  <a:pt x="99696" y="5775414"/>
                </a:lnTo>
                <a:lnTo>
                  <a:pt x="77260" y="5736106"/>
                </a:lnTo>
                <a:lnTo>
                  <a:pt x="57446" y="5695201"/>
                </a:lnTo>
                <a:lnTo>
                  <a:pt x="40368" y="5652815"/>
                </a:lnTo>
                <a:lnTo>
                  <a:pt x="26139" y="5609059"/>
                </a:lnTo>
                <a:lnTo>
                  <a:pt x="14874" y="5564050"/>
                </a:lnTo>
                <a:lnTo>
                  <a:pt x="6686" y="5517899"/>
                </a:lnTo>
                <a:lnTo>
                  <a:pt x="1690" y="5470722"/>
                </a:lnTo>
                <a:lnTo>
                  <a:pt x="0" y="5422633"/>
                </a:lnTo>
                <a:lnTo>
                  <a:pt x="0" y="673353"/>
                </a:lnTo>
                <a:close/>
              </a:path>
            </a:pathLst>
          </a:custGeom>
          <a:ln w="28575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000" y="1063625"/>
            <a:ext cx="7696200" cy="0"/>
          </a:xfrm>
          <a:custGeom>
            <a:avLst/>
            <a:gdLst/>
            <a:ahLst/>
            <a:cxnLst/>
            <a:rect l="l" t="t" r="r" b="b"/>
            <a:pathLst>
              <a:path w="7696200">
                <a:moveTo>
                  <a:pt x="0" y="0"/>
                </a:moveTo>
                <a:lnTo>
                  <a:pt x="7696200" y="0"/>
                </a:lnTo>
              </a:path>
            </a:pathLst>
          </a:custGeom>
          <a:ln w="38100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444" y="1167129"/>
            <a:ext cx="7767320" cy="1260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1044" y="2403474"/>
            <a:ext cx="7921625" cy="3758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521193" y="6436385"/>
            <a:ext cx="274320" cy="23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22528"/>
            <a:ext cx="5406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2890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Chương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3.	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Đặc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tả các yêu cầu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</a:t>
            </a:r>
            <a:r>
              <a:rPr sz="2400" spc="-1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mềm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157376"/>
            <a:ext cx="7645400" cy="20745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770"/>
              </a:spcBef>
              <a:buSzPct val="96428"/>
              <a:buAutoNum type="arabicPeriod"/>
              <a:tabLst>
                <a:tab pos="310515" algn="l"/>
              </a:tabLst>
            </a:pPr>
            <a:r>
              <a:rPr sz="2800" spc="-10" dirty="0">
                <a:latin typeface="Arial"/>
                <a:cs typeface="Arial"/>
              </a:rPr>
              <a:t>Cấu </a:t>
            </a:r>
            <a:r>
              <a:rPr sz="2800" dirty="0">
                <a:latin typeface="Arial"/>
                <a:cs typeface="Arial"/>
              </a:rPr>
              <a:t>trúc </a:t>
            </a:r>
            <a:r>
              <a:rPr sz="2800" spc="-5" dirty="0">
                <a:latin typeface="Arial"/>
                <a:cs typeface="Arial"/>
              </a:rPr>
              <a:t>tài liệu đặc tả các yêu cầu phần</a:t>
            </a:r>
            <a:r>
              <a:rPr sz="2800" spc="1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mềm</a:t>
            </a:r>
            <a:endParaRPr sz="2800">
              <a:latin typeface="Arial"/>
              <a:cs typeface="Arial"/>
            </a:endParaRPr>
          </a:p>
          <a:p>
            <a:pPr marL="408305" indent="-395605">
              <a:lnSpc>
                <a:spcPct val="100000"/>
              </a:lnSpc>
              <a:spcBef>
                <a:spcPts val="675"/>
              </a:spcBef>
              <a:buSzPct val="96428"/>
              <a:buAutoNum type="arabicPeriod"/>
              <a:tabLst>
                <a:tab pos="408305" algn="l"/>
              </a:tabLst>
            </a:pPr>
            <a:r>
              <a:rPr sz="2800" spc="-10" dirty="0">
                <a:latin typeface="Arial"/>
                <a:cs typeface="Arial"/>
              </a:rPr>
              <a:t>Đặc </a:t>
            </a:r>
            <a:r>
              <a:rPr sz="2800" spc="-5" dirty="0">
                <a:latin typeface="Arial"/>
                <a:cs typeface="Arial"/>
              </a:rPr>
              <a:t>tả hệ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thống</a:t>
            </a:r>
            <a:endParaRPr sz="2800">
              <a:latin typeface="Arial"/>
              <a:cs typeface="Arial"/>
            </a:endParaRPr>
          </a:p>
          <a:p>
            <a:pPr marL="408305" indent="-395605">
              <a:lnSpc>
                <a:spcPct val="100000"/>
              </a:lnSpc>
              <a:spcBef>
                <a:spcPts val="675"/>
              </a:spcBef>
              <a:buSzPct val="96428"/>
              <a:buAutoNum type="arabicPeriod"/>
              <a:tabLst>
                <a:tab pos="408305" algn="l"/>
              </a:tabLst>
            </a:pPr>
            <a:r>
              <a:rPr sz="2800" spc="-10" dirty="0">
                <a:latin typeface="Arial"/>
                <a:cs typeface="Arial"/>
              </a:rPr>
              <a:t>Đặc </a:t>
            </a:r>
            <a:r>
              <a:rPr sz="2800" spc="-5" dirty="0">
                <a:latin typeface="Arial"/>
                <a:cs typeface="Arial"/>
              </a:rPr>
              <a:t>tả các yêu cầu hệ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thống</a:t>
            </a:r>
            <a:endParaRPr sz="2800">
              <a:latin typeface="Arial"/>
              <a:cs typeface="Arial"/>
            </a:endParaRPr>
          </a:p>
          <a:p>
            <a:pPr marL="408305" indent="-395605">
              <a:lnSpc>
                <a:spcPct val="100000"/>
              </a:lnSpc>
              <a:spcBef>
                <a:spcPts val="670"/>
              </a:spcBef>
              <a:buSzPct val="96428"/>
              <a:buAutoNum type="arabicPeriod"/>
              <a:tabLst>
                <a:tab pos="408305" algn="l"/>
              </a:tabLst>
            </a:pPr>
            <a:r>
              <a:rPr sz="2800" spc="-10" dirty="0">
                <a:latin typeface="Arial"/>
                <a:cs typeface="Arial"/>
              </a:rPr>
              <a:t>Đặc </a:t>
            </a:r>
            <a:r>
              <a:rPr sz="2800" spc="-5" dirty="0">
                <a:latin typeface="Arial"/>
                <a:cs typeface="Arial"/>
              </a:rPr>
              <a:t>tả các yêu cầu phần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mềm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555701"/>
            <a:ext cx="73158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FF"/>
                </a:solidFill>
                <a:latin typeface="Times New Roman"/>
                <a:cs typeface="Times New Roman"/>
              </a:rPr>
              <a:t>Ghi </a:t>
            </a:r>
            <a:r>
              <a:rPr sz="2400" b="0" dirty="0">
                <a:solidFill>
                  <a:srgbClr val="0000FF"/>
                </a:solidFill>
                <a:latin typeface="Times New Roman"/>
                <a:cs typeface="Times New Roman"/>
              </a:rPr>
              <a:t>lại các nguyên tắc của công việc (Record business</a:t>
            </a:r>
            <a:r>
              <a:rPr sz="2400" b="0" spc="-1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00FF"/>
                </a:solidFill>
                <a:latin typeface="Times New Roman"/>
                <a:cs typeface="Times New Roman"/>
              </a:rPr>
              <a:t>rule)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244853"/>
            <a:ext cx="8226425" cy="446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715" indent="-610235" algn="just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Khi NSD miêu </a:t>
            </a:r>
            <a:r>
              <a:rPr sz="2400" dirty="0">
                <a:latin typeface="Arial"/>
                <a:cs typeface="Arial"/>
              </a:rPr>
              <a:t>tả </a:t>
            </a:r>
            <a:r>
              <a:rPr sz="2400" spc="-5" dirty="0">
                <a:latin typeface="Arial"/>
                <a:cs typeface="Arial"/>
              </a:rPr>
              <a:t>cho chúng </a:t>
            </a:r>
            <a:r>
              <a:rPr sz="2400" dirty="0">
                <a:latin typeface="Arial"/>
                <a:cs typeface="Arial"/>
              </a:rPr>
              <a:t>ta một </a:t>
            </a:r>
            <a:r>
              <a:rPr sz="2400" spc="-5" dirty="0">
                <a:latin typeface="Arial"/>
                <a:cs typeface="Arial"/>
              </a:rPr>
              <a:t>hoạt động nào đó  </a:t>
            </a:r>
            <a:r>
              <a:rPr sz="2400" dirty="0">
                <a:latin typeface="Arial"/>
                <a:cs typeface="Arial"/>
              </a:rPr>
              <a:t>chỉ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dirty="0">
                <a:latin typeface="Arial"/>
                <a:cs typeface="Arial"/>
              </a:rPr>
              <a:t>thực </a:t>
            </a:r>
            <a:r>
              <a:rPr sz="2400" spc="-5" dirty="0">
                <a:latin typeface="Arial"/>
                <a:cs typeface="Arial"/>
              </a:rPr>
              <a:t>hiện trong </a:t>
            </a:r>
            <a:r>
              <a:rPr sz="2400" dirty="0">
                <a:latin typeface="Arial"/>
                <a:cs typeface="Arial"/>
              </a:rPr>
              <a:t>những </a:t>
            </a:r>
            <a:r>
              <a:rPr sz="2400" spc="-5" dirty="0">
                <a:latin typeface="Arial"/>
                <a:cs typeface="Arial"/>
              </a:rPr>
              <a:t>diều </a:t>
            </a:r>
            <a:r>
              <a:rPr sz="2400" dirty="0">
                <a:latin typeface="Arial"/>
                <a:cs typeface="Arial"/>
              </a:rPr>
              <a:t>kiện </a:t>
            </a:r>
            <a:r>
              <a:rPr sz="2400" spc="-5" dirty="0">
                <a:latin typeface="Arial"/>
                <a:cs typeface="Arial"/>
              </a:rPr>
              <a:t>nhất định, </a:t>
            </a:r>
            <a:r>
              <a:rPr sz="2400" spc="-10" dirty="0">
                <a:latin typeface="Arial"/>
                <a:cs typeface="Arial"/>
              </a:rPr>
              <a:t>do  </a:t>
            </a:r>
            <a:r>
              <a:rPr sz="2400" spc="-5" dirty="0">
                <a:latin typeface="Arial"/>
                <a:cs typeface="Arial"/>
              </a:rPr>
              <a:t>những </a:t>
            </a:r>
            <a:r>
              <a:rPr sz="2400" dirty="0">
                <a:latin typeface="Arial"/>
                <a:cs typeface="Arial"/>
              </a:rPr>
              <a:t>tác </a:t>
            </a:r>
            <a:r>
              <a:rPr sz="2400" spc="-5" dirty="0">
                <a:latin typeface="Arial"/>
                <a:cs typeface="Arial"/>
              </a:rPr>
              <a:t>nhân nhất định, v.v. tức là chúng </a:t>
            </a:r>
            <a:r>
              <a:rPr sz="2400" dirty="0">
                <a:latin typeface="Arial"/>
                <a:cs typeface="Arial"/>
              </a:rPr>
              <a:t>ta </a:t>
            </a:r>
            <a:r>
              <a:rPr sz="2400" spc="-5" dirty="0">
                <a:latin typeface="Arial"/>
                <a:cs typeface="Arial"/>
              </a:rPr>
              <a:t>đã có  </a:t>
            </a:r>
            <a:r>
              <a:rPr sz="2400" dirty="0">
                <a:latin typeface="Arial"/>
                <a:cs typeface="Arial"/>
              </a:rPr>
              <a:t>một </a:t>
            </a:r>
            <a:r>
              <a:rPr sz="2400" spc="-5" dirty="0">
                <a:latin typeface="Arial"/>
                <a:cs typeface="Arial"/>
              </a:rPr>
              <a:t>nguyên </a:t>
            </a:r>
            <a:r>
              <a:rPr sz="2400" dirty="0">
                <a:latin typeface="Arial"/>
                <a:cs typeface="Arial"/>
              </a:rPr>
              <a:t>tắc </a:t>
            </a:r>
            <a:r>
              <a:rPr sz="2400" spc="-5" dirty="0">
                <a:latin typeface="Arial"/>
                <a:cs typeface="Arial"/>
              </a:rPr>
              <a:t>công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việc</a:t>
            </a:r>
            <a:endParaRPr sz="2400">
              <a:latin typeface="Arial"/>
              <a:cs typeface="Arial"/>
            </a:endParaRPr>
          </a:p>
          <a:p>
            <a:pPr marL="622300" marR="5080" indent="-610235" algn="just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622935" algn="l"/>
              </a:tabLst>
            </a:pPr>
            <a:r>
              <a:rPr sz="2400" dirty="0">
                <a:latin typeface="Arial"/>
                <a:cs typeface="Arial"/>
              </a:rPr>
              <a:t>Nguyên tăc </a:t>
            </a:r>
            <a:r>
              <a:rPr sz="2400" spc="-5" dirty="0">
                <a:latin typeface="Arial"/>
                <a:cs typeface="Arial"/>
              </a:rPr>
              <a:t>công </a:t>
            </a:r>
            <a:r>
              <a:rPr sz="2400" dirty="0">
                <a:latin typeface="Arial"/>
                <a:cs typeface="Arial"/>
              </a:rPr>
              <a:t>việc </a:t>
            </a:r>
            <a:r>
              <a:rPr sz="2400" spc="-5" dirty="0">
                <a:latin typeface="Arial"/>
                <a:cs typeface="Arial"/>
              </a:rPr>
              <a:t>là </a:t>
            </a:r>
            <a:r>
              <a:rPr sz="2400" dirty="0">
                <a:latin typeface="Arial"/>
                <a:cs typeface="Arial"/>
              </a:rPr>
              <a:t>tập hợp các các </a:t>
            </a:r>
            <a:r>
              <a:rPr sz="2400" spc="-5" dirty="0">
                <a:latin typeface="Arial"/>
                <a:cs typeface="Arial"/>
              </a:rPr>
              <a:t>nguyên </a:t>
            </a:r>
            <a:r>
              <a:rPr sz="2400" dirty="0">
                <a:latin typeface="Arial"/>
                <a:cs typeface="Arial"/>
              </a:rPr>
              <a:t>tăc  </a:t>
            </a:r>
            <a:r>
              <a:rPr sz="2400" spc="-5" dirty="0">
                <a:latin typeface="Arial"/>
                <a:cs typeface="Arial"/>
              </a:rPr>
              <a:t>hoạt động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quá </a:t>
            </a:r>
            <a:r>
              <a:rPr sz="2400" dirty="0">
                <a:latin typeface="Arial"/>
                <a:cs typeface="Arial"/>
              </a:rPr>
              <a:t>trình thực </a:t>
            </a:r>
            <a:r>
              <a:rPr sz="2400" spc="-5" dirty="0">
                <a:latin typeface="Arial"/>
                <a:cs typeface="Arial"/>
              </a:rPr>
              <a:t>hiện công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việc</a:t>
            </a:r>
            <a:endParaRPr sz="2400">
              <a:latin typeface="Arial"/>
              <a:cs typeface="Arial"/>
            </a:endParaRPr>
          </a:p>
          <a:p>
            <a:pPr marL="622300" marR="5080" indent="-610235" algn="just">
              <a:lnSpc>
                <a:spcPct val="100000"/>
              </a:lnSpc>
              <a:spcBef>
                <a:spcPts val="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622935" algn="l"/>
              </a:tabLst>
            </a:pPr>
            <a:r>
              <a:rPr sz="2400" dirty="0">
                <a:latin typeface="Arial"/>
                <a:cs typeface="Arial"/>
              </a:rPr>
              <a:t>Chúng ta </a:t>
            </a:r>
            <a:r>
              <a:rPr sz="2400" spc="-5" dirty="0">
                <a:latin typeface="Arial"/>
                <a:cs typeface="Arial"/>
              </a:rPr>
              <a:t>có nghĩ vụ phải xây dụng </a:t>
            </a:r>
            <a:r>
              <a:rPr sz="2400" dirty="0">
                <a:latin typeface="Arial"/>
                <a:cs typeface="Arial"/>
              </a:rPr>
              <a:t>các yêu cầu </a:t>
            </a:r>
            <a:r>
              <a:rPr sz="2400" spc="5" dirty="0">
                <a:latin typeface="Arial"/>
                <a:cs typeface="Arial"/>
              </a:rPr>
              <a:t>hệ  </a:t>
            </a:r>
            <a:r>
              <a:rPr sz="2400" dirty="0">
                <a:latin typeface="Arial"/>
                <a:cs typeface="Arial"/>
              </a:rPr>
              <a:t>thống về mặt chức </a:t>
            </a:r>
            <a:r>
              <a:rPr sz="2400" spc="-5" dirty="0">
                <a:latin typeface="Arial"/>
                <a:cs typeface="Arial"/>
              </a:rPr>
              <a:t>năng để </a:t>
            </a:r>
            <a:r>
              <a:rPr sz="2400" dirty="0">
                <a:latin typeface="Arial"/>
                <a:cs typeface="Arial"/>
              </a:rPr>
              <a:t>đáp </a:t>
            </a:r>
            <a:r>
              <a:rPr sz="2400" spc="-5" dirty="0">
                <a:latin typeface="Arial"/>
                <a:cs typeface="Arial"/>
              </a:rPr>
              <a:t>ứng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nguyên </a:t>
            </a:r>
            <a:r>
              <a:rPr sz="2400" dirty="0">
                <a:latin typeface="Arial"/>
                <a:cs typeface="Arial"/>
              </a:rPr>
              <a:t>tắc  </a:t>
            </a:r>
            <a:r>
              <a:rPr sz="2400" spc="-5" dirty="0">
                <a:latin typeface="Arial"/>
                <a:cs typeface="Arial"/>
              </a:rPr>
              <a:t>công việc này </a:t>
            </a:r>
            <a:r>
              <a:rPr sz="2400" dirty="0">
                <a:latin typeface="Arial"/>
                <a:cs typeface="Arial"/>
              </a:rPr>
              <a:t>- tuy </a:t>
            </a:r>
            <a:r>
              <a:rPr sz="2400" spc="-5" dirty="0">
                <a:latin typeface="Arial"/>
                <a:cs typeface="Arial"/>
              </a:rPr>
              <a:t>nhiên không nền đồng nhất yêu </a:t>
            </a:r>
            <a:r>
              <a:rPr sz="2400" spc="-10" dirty="0">
                <a:latin typeface="Arial"/>
                <a:cs typeface="Arial"/>
              </a:rPr>
              <a:t>cầu  </a:t>
            </a:r>
            <a:r>
              <a:rPr sz="2400" dirty="0">
                <a:latin typeface="Arial"/>
                <a:cs typeface="Arial"/>
              </a:rPr>
              <a:t>chức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nguyên </a:t>
            </a:r>
            <a:r>
              <a:rPr sz="2400" dirty="0">
                <a:latin typeface="Arial"/>
                <a:cs typeface="Arial"/>
              </a:rPr>
              <a:t>tắc </a:t>
            </a:r>
            <a:r>
              <a:rPr sz="2400" spc="-5" dirty="0">
                <a:latin typeface="Arial"/>
                <a:cs typeface="Arial"/>
              </a:rPr>
              <a:t>công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việc</a:t>
            </a:r>
            <a:endParaRPr sz="2400">
              <a:latin typeface="Arial"/>
              <a:cs typeface="Arial"/>
            </a:endParaRPr>
          </a:p>
          <a:p>
            <a:pPr marL="622300" indent="-610235" algn="just">
              <a:lnSpc>
                <a:spcPts val="2875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Trong </a:t>
            </a:r>
            <a:r>
              <a:rPr sz="2400" spc="-10" dirty="0">
                <a:latin typeface="Arial"/>
                <a:cs typeface="Arial"/>
              </a:rPr>
              <a:t>SRS </a:t>
            </a:r>
            <a:r>
              <a:rPr sz="2400" spc="-5" dirty="0">
                <a:latin typeface="Arial"/>
                <a:cs typeface="Arial"/>
              </a:rPr>
              <a:t>nên </a:t>
            </a:r>
            <a:r>
              <a:rPr sz="2400" dirty="0">
                <a:latin typeface="Arial"/>
                <a:cs typeface="Arial"/>
              </a:rPr>
              <a:t>tập </a:t>
            </a:r>
            <a:r>
              <a:rPr sz="2400" spc="-5" dirty="0">
                <a:latin typeface="Arial"/>
                <a:cs typeface="Arial"/>
              </a:rPr>
              <a:t>hợp và đặc tả tất cả </a:t>
            </a:r>
            <a:r>
              <a:rPr sz="2400" spc="-1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nguyên</a:t>
            </a:r>
            <a:r>
              <a:rPr sz="2400" spc="6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tắc</a:t>
            </a:r>
            <a:endParaRPr sz="2400">
              <a:latin typeface="Arial"/>
              <a:cs typeface="Arial"/>
            </a:endParaRPr>
          </a:p>
          <a:p>
            <a:pPr marL="622300" algn="just">
              <a:lnSpc>
                <a:spcPts val="3235"/>
              </a:lnSpc>
            </a:pP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công việc vào </a:t>
            </a:r>
            <a:r>
              <a:rPr sz="2400" dirty="0">
                <a:latin typeface="Arial"/>
                <a:cs typeface="Arial"/>
              </a:rPr>
              <a:t>một mục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riêng</a:t>
            </a:r>
            <a:r>
              <a:rPr sz="2700" spc="-5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03301"/>
            <a:ext cx="8378190" cy="582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Đặc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tả các yêu cầu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mềm theo</a:t>
            </a:r>
            <a:r>
              <a:rPr sz="24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mẫu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622300" marR="5080" indent="-610235" algn="just">
              <a:lnSpc>
                <a:spcPct val="95000"/>
              </a:lnSpc>
              <a:buClr>
                <a:srgbClr val="CCCC99"/>
              </a:buClr>
              <a:buSzPct val="68518"/>
              <a:buFont typeface="Wingdings"/>
              <a:buChar char=""/>
              <a:tabLst>
                <a:tab pos="622935" algn="l"/>
              </a:tabLst>
            </a:pPr>
            <a:r>
              <a:rPr sz="2700" spc="-10" dirty="0">
                <a:latin typeface="Arial"/>
                <a:cs typeface="Arial"/>
              </a:rPr>
              <a:t>Có </a:t>
            </a:r>
            <a:r>
              <a:rPr sz="2700" dirty="0">
                <a:latin typeface="Arial"/>
                <a:cs typeface="Arial"/>
              </a:rPr>
              <a:t>thể </a:t>
            </a:r>
            <a:r>
              <a:rPr sz="2700" spc="-5" dirty="0">
                <a:latin typeface="Arial"/>
                <a:cs typeface="Arial"/>
              </a:rPr>
              <a:t>nó đặc </a:t>
            </a:r>
            <a:r>
              <a:rPr sz="2700" dirty="0">
                <a:latin typeface="Arial"/>
                <a:cs typeface="Arial"/>
              </a:rPr>
              <a:t>tả </a:t>
            </a:r>
            <a:r>
              <a:rPr sz="2700" spc="-5" dirty="0">
                <a:latin typeface="Arial"/>
                <a:cs typeface="Arial"/>
              </a:rPr>
              <a:t>yêu </a:t>
            </a:r>
            <a:r>
              <a:rPr sz="2700" dirty="0">
                <a:latin typeface="Arial"/>
                <a:cs typeface="Arial"/>
              </a:rPr>
              <a:t>cầu </a:t>
            </a:r>
            <a:r>
              <a:rPr sz="2700" spc="-10" dirty="0">
                <a:latin typeface="Arial"/>
                <a:cs typeface="Arial"/>
              </a:rPr>
              <a:t>phần </a:t>
            </a:r>
            <a:r>
              <a:rPr sz="2700" dirty="0">
                <a:latin typeface="Arial"/>
                <a:cs typeface="Arial"/>
              </a:rPr>
              <a:t>mềm (SRS) </a:t>
            </a:r>
            <a:r>
              <a:rPr sz="2700" spc="-5" dirty="0">
                <a:latin typeface="Arial"/>
                <a:cs typeface="Arial"/>
              </a:rPr>
              <a:t>được  coi như: </a:t>
            </a:r>
            <a:r>
              <a:rPr sz="2700" spc="-10" dirty="0">
                <a:latin typeface="Arial"/>
                <a:cs typeface="Arial"/>
              </a:rPr>
              <a:t>đặc </a:t>
            </a:r>
            <a:r>
              <a:rPr sz="2700" dirty="0">
                <a:latin typeface="Arial"/>
                <a:cs typeface="Arial"/>
              </a:rPr>
              <a:t>tả chức </a:t>
            </a:r>
            <a:r>
              <a:rPr sz="2700" spc="-5" dirty="0">
                <a:latin typeface="Arial"/>
                <a:cs typeface="Arial"/>
              </a:rPr>
              <a:t>năng hệ </a:t>
            </a:r>
            <a:r>
              <a:rPr sz="2700" dirty="0">
                <a:latin typeface="Arial"/>
                <a:cs typeface="Arial"/>
              </a:rPr>
              <a:t>thống, sự thoả </a:t>
            </a:r>
            <a:r>
              <a:rPr sz="2700" spc="-5" dirty="0">
                <a:latin typeface="Arial"/>
                <a:cs typeface="Arial"/>
              </a:rPr>
              <a:t>thuận  </a:t>
            </a:r>
            <a:r>
              <a:rPr sz="2700" dirty="0">
                <a:latin typeface="Arial"/>
                <a:cs typeface="Arial"/>
              </a:rPr>
              <a:t>về chức </a:t>
            </a:r>
            <a:r>
              <a:rPr sz="2700" spc="-5" dirty="0">
                <a:latin typeface="Arial"/>
                <a:cs typeface="Arial"/>
              </a:rPr>
              <a:t>năng, đặc </a:t>
            </a:r>
            <a:r>
              <a:rPr sz="2700" dirty="0">
                <a:latin typeface="Arial"/>
                <a:cs typeface="Arial"/>
              </a:rPr>
              <a:t>tả </a:t>
            </a:r>
            <a:r>
              <a:rPr sz="2700" spc="-5" dirty="0">
                <a:latin typeface="Arial"/>
                <a:cs typeface="Arial"/>
              </a:rPr>
              <a:t>hệ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thống.</a:t>
            </a:r>
            <a:endParaRPr sz="2700">
              <a:latin typeface="Arial"/>
              <a:cs typeface="Arial"/>
            </a:endParaRPr>
          </a:p>
          <a:p>
            <a:pPr marL="622300" marR="5080" indent="-610235" algn="just">
              <a:lnSpc>
                <a:spcPts val="3070"/>
              </a:lnSpc>
              <a:spcBef>
                <a:spcPts val="90"/>
              </a:spcBef>
              <a:buClr>
                <a:srgbClr val="CCCC99"/>
              </a:buClr>
              <a:buSzPct val="68518"/>
              <a:buFont typeface="Wingdings"/>
              <a:buChar char=""/>
              <a:tabLst>
                <a:tab pos="622935" algn="l"/>
              </a:tabLst>
            </a:pPr>
            <a:r>
              <a:rPr sz="2700" dirty="0">
                <a:latin typeface="Arial"/>
                <a:cs typeface="Arial"/>
              </a:rPr>
              <a:t>SRS </a:t>
            </a:r>
            <a:r>
              <a:rPr sz="2700" spc="-5" dirty="0">
                <a:latin typeface="Arial"/>
                <a:cs typeface="Arial"/>
              </a:rPr>
              <a:t>là cơ </a:t>
            </a:r>
            <a:r>
              <a:rPr sz="2700" dirty="0">
                <a:latin typeface="Arial"/>
                <a:cs typeface="Arial"/>
              </a:rPr>
              <a:t>sở </a:t>
            </a:r>
            <a:r>
              <a:rPr sz="2700" spc="-5" dirty="0">
                <a:latin typeface="Arial"/>
                <a:cs typeface="Arial"/>
              </a:rPr>
              <a:t>cho </a:t>
            </a:r>
            <a:r>
              <a:rPr sz="2700" dirty="0">
                <a:latin typeface="Arial"/>
                <a:cs typeface="Arial"/>
              </a:rPr>
              <a:t>mọi </a:t>
            </a:r>
            <a:r>
              <a:rPr sz="2700" spc="-5" dirty="0">
                <a:latin typeface="Arial"/>
                <a:cs typeface="Arial"/>
              </a:rPr>
              <a:t>hoạt động </a:t>
            </a:r>
            <a:r>
              <a:rPr sz="2700" dirty="0">
                <a:latin typeface="Arial"/>
                <a:cs typeface="Arial"/>
              </a:rPr>
              <a:t>của </a:t>
            </a:r>
            <a:r>
              <a:rPr sz="2700" spc="-5" dirty="0">
                <a:latin typeface="Arial"/>
                <a:cs typeface="Arial"/>
              </a:rPr>
              <a:t>dự án: phân  </a:t>
            </a:r>
            <a:r>
              <a:rPr sz="2700" dirty="0">
                <a:latin typeface="Arial"/>
                <a:cs typeface="Arial"/>
              </a:rPr>
              <a:t>tích, thiết kế, </a:t>
            </a:r>
            <a:r>
              <a:rPr sz="2700" spc="-5" dirty="0">
                <a:latin typeface="Arial"/>
                <a:cs typeface="Arial"/>
              </a:rPr>
              <a:t>lập </a:t>
            </a:r>
            <a:r>
              <a:rPr sz="2700" dirty="0">
                <a:latin typeface="Arial"/>
                <a:cs typeface="Arial"/>
              </a:rPr>
              <a:t>kế </a:t>
            </a:r>
            <a:r>
              <a:rPr sz="2700" spc="-5" dirty="0">
                <a:latin typeface="Arial"/>
                <a:cs typeface="Arial"/>
              </a:rPr>
              <a:t>hoạch, </a:t>
            </a:r>
            <a:r>
              <a:rPr sz="2700" dirty="0">
                <a:latin typeface="Arial"/>
                <a:cs typeface="Arial"/>
              </a:rPr>
              <a:t>viết mã, kiểm thử,</a:t>
            </a:r>
            <a:r>
              <a:rPr sz="2700" spc="-9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v.v.</a:t>
            </a:r>
            <a:endParaRPr sz="2700">
              <a:latin typeface="Arial"/>
              <a:cs typeface="Arial"/>
            </a:endParaRPr>
          </a:p>
          <a:p>
            <a:pPr marL="622300" marR="5715" indent="-610235" algn="just">
              <a:lnSpc>
                <a:spcPts val="3070"/>
              </a:lnSpc>
              <a:spcBef>
                <a:spcPts val="15"/>
              </a:spcBef>
              <a:buClr>
                <a:srgbClr val="CCCC99"/>
              </a:buClr>
              <a:buSzPct val="68518"/>
              <a:buFont typeface="Wingdings"/>
              <a:buChar char=""/>
              <a:tabLst>
                <a:tab pos="622935" algn="l"/>
              </a:tabLst>
            </a:pPr>
            <a:r>
              <a:rPr sz="2700" spc="-5" dirty="0">
                <a:latin typeface="Arial"/>
                <a:cs typeface="Arial"/>
              </a:rPr>
              <a:t>Khi đặc </a:t>
            </a:r>
            <a:r>
              <a:rPr sz="2700" dirty="0">
                <a:latin typeface="Arial"/>
                <a:cs typeface="Arial"/>
              </a:rPr>
              <a:t>tả </a:t>
            </a:r>
            <a:r>
              <a:rPr sz="2700" spc="-5" dirty="0">
                <a:latin typeface="Arial"/>
                <a:cs typeface="Arial"/>
              </a:rPr>
              <a:t>yêu </a:t>
            </a:r>
            <a:r>
              <a:rPr sz="2700" dirty="0">
                <a:latin typeface="Arial"/>
                <a:cs typeface="Arial"/>
              </a:rPr>
              <a:t>cầu </a:t>
            </a:r>
            <a:r>
              <a:rPr sz="2700" spc="-5" dirty="0">
                <a:latin typeface="Arial"/>
                <a:cs typeface="Arial"/>
              </a:rPr>
              <a:t>phần </a:t>
            </a:r>
            <a:r>
              <a:rPr sz="2700" dirty="0">
                <a:latin typeface="Arial"/>
                <a:cs typeface="Arial"/>
              </a:rPr>
              <a:t>mềm có thể sử </a:t>
            </a:r>
            <a:r>
              <a:rPr sz="2700" spc="-5" dirty="0">
                <a:latin typeface="Arial"/>
                <a:cs typeface="Arial"/>
              </a:rPr>
              <a:t>dụng </a:t>
            </a:r>
            <a:r>
              <a:rPr sz="2700" dirty="0">
                <a:latin typeface="Arial"/>
                <a:cs typeface="Arial"/>
              </a:rPr>
              <a:t>các  công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cụ:</a:t>
            </a:r>
            <a:endParaRPr sz="2700">
              <a:latin typeface="Arial"/>
              <a:cs typeface="Arial"/>
            </a:endParaRPr>
          </a:p>
          <a:p>
            <a:pPr marL="1003300" lvl="1" indent="-534035">
              <a:lnSpc>
                <a:spcPts val="2390"/>
              </a:lnSpc>
              <a:buClr>
                <a:srgbClr val="96CDCC"/>
              </a:buClr>
              <a:buSzPct val="150000"/>
              <a:buChar char="•"/>
              <a:tabLst>
                <a:tab pos="1003300" algn="l"/>
                <a:tab pos="1003935" algn="l"/>
              </a:tabLst>
            </a:pPr>
            <a:r>
              <a:rPr sz="2200" spc="-5" dirty="0">
                <a:latin typeface="Arial"/>
                <a:cs typeface="Arial"/>
              </a:rPr>
              <a:t>Văn bản (textual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document)</a:t>
            </a:r>
            <a:endParaRPr sz="2200">
              <a:latin typeface="Arial"/>
              <a:cs typeface="Arial"/>
            </a:endParaRPr>
          </a:p>
          <a:p>
            <a:pPr marL="1003300" lvl="1" indent="-534035">
              <a:lnSpc>
                <a:spcPts val="2510"/>
              </a:lnSpc>
              <a:buClr>
                <a:srgbClr val="96CDCC"/>
              </a:buClr>
              <a:buSzPct val="150000"/>
              <a:buChar char="•"/>
              <a:tabLst>
                <a:tab pos="1003300" algn="l"/>
                <a:tab pos="1003935" algn="l"/>
              </a:tabLst>
            </a:pPr>
            <a:r>
              <a:rPr sz="2200" spc="-10" dirty="0">
                <a:latin typeface="Arial"/>
                <a:cs typeface="Arial"/>
              </a:rPr>
              <a:t>Mô </a:t>
            </a:r>
            <a:r>
              <a:rPr sz="2200" spc="-5" dirty="0">
                <a:latin typeface="Arial"/>
                <a:cs typeface="Arial"/>
              </a:rPr>
              <a:t>hình đồ hoạ (graphical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models)</a:t>
            </a:r>
            <a:endParaRPr sz="2200">
              <a:latin typeface="Arial"/>
              <a:cs typeface="Arial"/>
            </a:endParaRPr>
          </a:p>
          <a:p>
            <a:pPr marL="1003300" lvl="1" indent="-534035">
              <a:lnSpc>
                <a:spcPts val="2490"/>
              </a:lnSpc>
              <a:buClr>
                <a:srgbClr val="96CDCC"/>
              </a:buClr>
              <a:buSzPct val="150000"/>
              <a:buChar char="•"/>
              <a:tabLst>
                <a:tab pos="1003300" algn="l"/>
                <a:tab pos="1003935" algn="l"/>
              </a:tabLst>
            </a:pPr>
            <a:r>
              <a:rPr sz="2200" spc="-5" dirty="0">
                <a:latin typeface="Arial"/>
                <a:cs typeface="Arial"/>
              </a:rPr>
              <a:t>Các ngôn ngữ đặc tả hình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thức</a:t>
            </a:r>
            <a:endParaRPr sz="2200">
              <a:latin typeface="Arial"/>
              <a:cs typeface="Arial"/>
            </a:endParaRPr>
          </a:p>
          <a:p>
            <a:pPr marL="622300" indent="-610235">
              <a:lnSpc>
                <a:spcPts val="3090"/>
              </a:lnSpc>
              <a:buClr>
                <a:srgbClr val="CCCC99"/>
              </a:buClr>
              <a:buSzPct val="68518"/>
              <a:buFont typeface="Wingdings"/>
              <a:buChar char=""/>
              <a:tabLst>
                <a:tab pos="622300" algn="l"/>
                <a:tab pos="622935" algn="l"/>
              </a:tabLst>
            </a:pPr>
            <a:r>
              <a:rPr sz="2700" spc="-5" dirty="0">
                <a:latin typeface="Arial"/>
                <a:cs typeface="Arial"/>
              </a:rPr>
              <a:t>Các điểm lưu </a:t>
            </a:r>
            <a:r>
              <a:rPr sz="2700" dirty="0">
                <a:latin typeface="Arial"/>
                <a:cs typeface="Arial"/>
              </a:rPr>
              <a:t>ý:</a:t>
            </a:r>
            <a:endParaRPr sz="2700">
              <a:latin typeface="Arial"/>
              <a:cs typeface="Arial"/>
            </a:endParaRPr>
          </a:p>
          <a:p>
            <a:pPr marL="1003300" lvl="1" indent="-534035">
              <a:lnSpc>
                <a:spcPts val="2510"/>
              </a:lnSpc>
              <a:buClr>
                <a:srgbClr val="96CDCC"/>
              </a:buClr>
              <a:buSzPct val="150000"/>
              <a:buChar char="•"/>
              <a:tabLst>
                <a:tab pos="1003300" algn="l"/>
                <a:tab pos="1003935" algn="l"/>
              </a:tabLst>
            </a:pPr>
            <a:r>
              <a:rPr sz="2200" spc="-5" dirty="0">
                <a:latin typeface="Arial"/>
                <a:cs typeface="Arial"/>
              </a:rPr>
              <a:t>Tất </a:t>
            </a:r>
            <a:r>
              <a:rPr sz="2200" dirty="0">
                <a:latin typeface="Arial"/>
                <a:cs typeface="Arial"/>
              </a:rPr>
              <a:t>cả </a:t>
            </a:r>
            <a:r>
              <a:rPr sz="2200" spc="-5" dirty="0">
                <a:latin typeface="Arial"/>
                <a:cs typeface="Arial"/>
              </a:rPr>
              <a:t>các yêu cầu phần mềm phải được đua vào đặc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tả.</a:t>
            </a:r>
            <a:endParaRPr sz="2200">
              <a:latin typeface="Arial"/>
              <a:cs typeface="Arial"/>
            </a:endParaRPr>
          </a:p>
          <a:p>
            <a:pPr marL="1003300" marR="6350" lvl="1" indent="-533400">
              <a:lnSpc>
                <a:spcPts val="2510"/>
              </a:lnSpc>
              <a:spcBef>
                <a:spcPts val="125"/>
              </a:spcBef>
              <a:buClr>
                <a:srgbClr val="96CDCC"/>
              </a:buClr>
              <a:buSzPct val="150000"/>
              <a:buChar char="•"/>
              <a:tabLst>
                <a:tab pos="1003300" algn="l"/>
                <a:tab pos="1003935" algn="l"/>
                <a:tab pos="1856739" algn="l"/>
                <a:tab pos="2661920" algn="l"/>
                <a:tab pos="3234690" algn="l"/>
                <a:tab pos="4030345" algn="l"/>
                <a:tab pos="4852035" algn="l"/>
                <a:tab pos="5350510" algn="l"/>
                <a:tab pos="6111240" algn="l"/>
                <a:tab pos="6702425" algn="l"/>
                <a:tab pos="7136765" algn="l"/>
                <a:tab pos="7710170" algn="l"/>
              </a:tabLst>
            </a:pPr>
            <a:r>
              <a:rPr sz="2200" spc="-10" dirty="0">
                <a:latin typeface="Arial"/>
                <a:cs typeface="Arial"/>
              </a:rPr>
              <a:t>SR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0" dirty="0">
                <a:latin typeface="Arial"/>
                <a:cs typeface="Arial"/>
              </a:rPr>
              <a:t>đ</a:t>
            </a:r>
            <a:r>
              <a:rPr sz="2200" dirty="0">
                <a:latin typeface="Arial"/>
                <a:cs typeface="Arial"/>
              </a:rPr>
              <a:t>ư</a:t>
            </a:r>
            <a:r>
              <a:rPr sz="2200" spc="-5" dirty="0">
                <a:latin typeface="Arial"/>
                <a:cs typeface="Arial"/>
              </a:rPr>
              <a:t>ợc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xây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0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ự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tr</a:t>
            </a:r>
            <a:r>
              <a:rPr sz="2200" dirty="0">
                <a:latin typeface="Arial"/>
                <a:cs typeface="Arial"/>
              </a:rPr>
              <a:t>ư</a:t>
            </a:r>
            <a:r>
              <a:rPr sz="2200" spc="-5" dirty="0">
                <a:latin typeface="Arial"/>
                <a:cs typeface="Arial"/>
              </a:rPr>
              <a:t>ớc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k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5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hân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tí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à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xây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0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ự</a:t>
            </a:r>
            <a:r>
              <a:rPr sz="2200" spc="-10" dirty="0">
                <a:latin typeface="Arial"/>
                <a:cs typeface="Arial"/>
              </a:rPr>
              <a:t>ng  </a:t>
            </a:r>
            <a:r>
              <a:rPr sz="2200" spc="-5" dirty="0">
                <a:latin typeface="Arial"/>
                <a:cs typeface="Arial"/>
              </a:rPr>
              <a:t>phần mềm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479501"/>
            <a:ext cx="8074659" cy="556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Đặc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tả các yêu cầu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mềm theo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mẫu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17500" marR="5080">
              <a:lnSpc>
                <a:spcPct val="100000"/>
              </a:lnSpc>
              <a:spcBef>
                <a:spcPts val="5"/>
              </a:spcBef>
              <a:tabLst>
                <a:tab pos="1268095" algn="l"/>
                <a:tab pos="1536700" algn="l"/>
                <a:tab pos="2145030" algn="l"/>
                <a:tab pos="2259330" algn="l"/>
                <a:tab pos="2867660" algn="l"/>
                <a:tab pos="3382645" algn="l"/>
                <a:tab pos="3608070" algn="l"/>
                <a:tab pos="3856990" algn="l"/>
                <a:tab pos="4446270" algn="l"/>
                <a:tab pos="4597400" algn="l"/>
                <a:tab pos="5150485" algn="l"/>
                <a:tab pos="5205730" algn="l"/>
                <a:tab pos="5911215" algn="l"/>
                <a:tab pos="6080760" algn="l"/>
                <a:tab pos="6653530" algn="l"/>
                <a:tab pos="6937375" algn="l"/>
                <a:tab pos="7489190" algn="l"/>
                <a:tab pos="7753984" algn="l"/>
              </a:tabLst>
            </a:pPr>
            <a:r>
              <a:rPr sz="2700" b="1" spc="-5" dirty="0">
                <a:latin typeface="Arial"/>
                <a:cs typeface="Arial"/>
              </a:rPr>
              <a:t>1. Gán nhãn các </a:t>
            </a:r>
            <a:r>
              <a:rPr sz="2700" b="1" spc="-10" dirty="0">
                <a:latin typeface="Arial"/>
                <a:cs typeface="Arial"/>
              </a:rPr>
              <a:t>yêu </a:t>
            </a:r>
            <a:r>
              <a:rPr sz="2700" b="1" spc="-5" dirty="0">
                <a:latin typeface="Arial"/>
                <a:cs typeface="Arial"/>
              </a:rPr>
              <a:t>cầu phần mềm (labeling)  </a:t>
            </a:r>
            <a:r>
              <a:rPr sz="2700" spc="-5" dirty="0">
                <a:latin typeface="Arial"/>
                <a:cs typeface="Arial"/>
              </a:rPr>
              <a:t>Để </a:t>
            </a:r>
            <a:r>
              <a:rPr sz="2700" dirty="0">
                <a:latin typeface="Arial"/>
                <a:cs typeface="Arial"/>
              </a:rPr>
              <a:t>có </a:t>
            </a:r>
            <a:r>
              <a:rPr sz="2700" spc="-5" dirty="0">
                <a:latin typeface="Arial"/>
                <a:cs typeface="Arial"/>
              </a:rPr>
              <a:t>được </a:t>
            </a:r>
            <a:r>
              <a:rPr sz="2700" dirty="0">
                <a:latin typeface="Arial"/>
                <a:cs typeface="Arial"/>
              </a:rPr>
              <a:t>một </a:t>
            </a:r>
            <a:r>
              <a:rPr sz="2700" spc="-10" dirty="0">
                <a:latin typeface="Arial"/>
                <a:cs typeface="Arial"/>
              </a:rPr>
              <a:t>đặc </a:t>
            </a:r>
            <a:r>
              <a:rPr sz="2700" dirty="0">
                <a:latin typeface="Arial"/>
                <a:cs typeface="Arial"/>
              </a:rPr>
              <a:t>tả tốt, </a:t>
            </a:r>
            <a:r>
              <a:rPr sz="2700" spc="-10" dirty="0">
                <a:latin typeface="Arial"/>
                <a:cs typeface="Arial"/>
              </a:rPr>
              <a:t>có </a:t>
            </a:r>
            <a:r>
              <a:rPr sz="2700" dirty="0">
                <a:latin typeface="Arial"/>
                <a:cs typeface="Arial"/>
              </a:rPr>
              <a:t>thể </a:t>
            </a:r>
            <a:r>
              <a:rPr sz="2700" spc="-5" dirty="0">
                <a:latin typeface="Arial"/>
                <a:cs typeface="Arial"/>
              </a:rPr>
              <a:t>theo dõi </a:t>
            </a:r>
            <a:r>
              <a:rPr sz="2700" dirty="0">
                <a:latin typeface="Arial"/>
                <a:cs typeface="Arial"/>
              </a:rPr>
              <a:t>mối </a:t>
            </a:r>
            <a:r>
              <a:rPr sz="2700" spc="-5" dirty="0">
                <a:latin typeface="Arial"/>
                <a:cs typeface="Arial"/>
              </a:rPr>
              <a:t>liên  qua</a:t>
            </a:r>
            <a:r>
              <a:rPr sz="2700" dirty="0">
                <a:latin typeface="Arial"/>
                <a:cs typeface="Arial"/>
              </a:rPr>
              <a:t>n	</a:t>
            </a:r>
            <a:r>
              <a:rPr sz="2700" spc="-5" dirty="0">
                <a:latin typeface="Arial"/>
                <a:cs typeface="Arial"/>
              </a:rPr>
              <a:t>giữ</a:t>
            </a:r>
            <a:r>
              <a:rPr sz="2700" dirty="0">
                <a:latin typeface="Arial"/>
                <a:cs typeface="Arial"/>
              </a:rPr>
              <a:t>a	các	y</a:t>
            </a:r>
            <a:r>
              <a:rPr sz="2700" spc="-15" dirty="0">
                <a:latin typeface="Arial"/>
                <a:cs typeface="Arial"/>
              </a:rPr>
              <a:t>ê</a:t>
            </a:r>
            <a:r>
              <a:rPr sz="2700" dirty="0">
                <a:latin typeface="Arial"/>
                <a:cs typeface="Arial"/>
              </a:rPr>
              <a:t>u	cầu,	</a:t>
            </a:r>
            <a:r>
              <a:rPr sz="2700" spc="-15" dirty="0">
                <a:latin typeface="Arial"/>
                <a:cs typeface="Arial"/>
              </a:rPr>
              <a:t>q</a:t>
            </a:r>
            <a:r>
              <a:rPr sz="2700" dirty="0">
                <a:latin typeface="Arial"/>
                <a:cs typeface="Arial"/>
              </a:rPr>
              <a:t>uá		tr</a:t>
            </a:r>
            <a:r>
              <a:rPr sz="2700" spc="5" dirty="0">
                <a:latin typeface="Arial"/>
                <a:cs typeface="Arial"/>
              </a:rPr>
              <a:t>ì</a:t>
            </a:r>
            <a:r>
              <a:rPr sz="2700" dirty="0">
                <a:latin typeface="Arial"/>
                <a:cs typeface="Arial"/>
              </a:rPr>
              <a:t>nh		</a:t>
            </a:r>
            <a:r>
              <a:rPr sz="2700" spc="-5" dirty="0">
                <a:latin typeface="Arial"/>
                <a:cs typeface="Arial"/>
              </a:rPr>
              <a:t>phá</a:t>
            </a:r>
            <a:r>
              <a:rPr sz="2700" dirty="0">
                <a:latin typeface="Arial"/>
                <a:cs typeface="Arial"/>
              </a:rPr>
              <a:t>t	sinh	ra  </a:t>
            </a:r>
            <a:r>
              <a:rPr sz="2700" spc="-5" dirty="0">
                <a:latin typeface="Arial"/>
                <a:cs typeface="Arial"/>
              </a:rPr>
              <a:t>chúng,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10" dirty="0">
                <a:latin typeface="Arial"/>
                <a:cs typeface="Arial"/>
              </a:rPr>
              <a:t>v.</a:t>
            </a:r>
            <a:r>
              <a:rPr sz="2700" spc="5" dirty="0">
                <a:latin typeface="Arial"/>
                <a:cs typeface="Arial"/>
              </a:rPr>
              <a:t>v</a:t>
            </a:r>
            <a:r>
              <a:rPr sz="2700" dirty="0">
                <a:latin typeface="Arial"/>
                <a:cs typeface="Arial"/>
              </a:rPr>
              <a:t>.		</a:t>
            </a:r>
            <a:r>
              <a:rPr sz="2700" spc="-5" dirty="0">
                <a:latin typeface="Arial"/>
                <a:cs typeface="Arial"/>
              </a:rPr>
              <a:t>chúng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a	cần		c</a:t>
            </a:r>
            <a:r>
              <a:rPr sz="2700" spc="-5" dirty="0">
                <a:latin typeface="Arial"/>
                <a:cs typeface="Arial"/>
              </a:rPr>
              <a:t>ó</a:t>
            </a:r>
            <a:r>
              <a:rPr sz="2700" dirty="0">
                <a:latin typeface="Arial"/>
                <a:cs typeface="Arial"/>
              </a:rPr>
              <a:t>	một	</a:t>
            </a:r>
            <a:r>
              <a:rPr sz="2700" spc="-20" dirty="0">
                <a:latin typeface="Arial"/>
                <a:cs typeface="Arial"/>
              </a:rPr>
              <a:t>q</a:t>
            </a:r>
            <a:r>
              <a:rPr sz="2700" spc="-5" dirty="0">
                <a:latin typeface="Arial"/>
                <a:cs typeface="Arial"/>
              </a:rPr>
              <a:t>uy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5" dirty="0">
                <a:latin typeface="Arial"/>
                <a:cs typeface="Arial"/>
              </a:rPr>
              <a:t>địn</a:t>
            </a:r>
            <a:r>
              <a:rPr sz="2700" dirty="0">
                <a:latin typeface="Arial"/>
                <a:cs typeface="Arial"/>
              </a:rPr>
              <a:t>h	</a:t>
            </a:r>
            <a:r>
              <a:rPr sz="2700" spc="-10" dirty="0">
                <a:latin typeface="Arial"/>
                <a:cs typeface="Arial"/>
              </a:rPr>
              <a:t>gán  </a:t>
            </a:r>
            <a:r>
              <a:rPr sz="2700" spc="-5" dirty="0">
                <a:latin typeface="Arial"/>
                <a:cs typeface="Arial"/>
              </a:rPr>
              <a:t>nhãn </a:t>
            </a:r>
            <a:r>
              <a:rPr sz="2700" dirty="0">
                <a:latin typeface="Arial"/>
                <a:cs typeface="Arial"/>
              </a:rPr>
              <a:t>các </a:t>
            </a:r>
            <a:r>
              <a:rPr sz="2700" spc="-5" dirty="0">
                <a:latin typeface="Arial"/>
                <a:cs typeface="Arial"/>
              </a:rPr>
              <a:t>yêu </a:t>
            </a:r>
            <a:r>
              <a:rPr sz="2700" dirty="0">
                <a:latin typeface="Arial"/>
                <a:cs typeface="Arial"/>
              </a:rPr>
              <a:t>cầu một </a:t>
            </a:r>
            <a:r>
              <a:rPr sz="2700" spc="-5" dirty="0">
                <a:latin typeface="Arial"/>
                <a:cs typeface="Arial"/>
              </a:rPr>
              <a:t>cách khoa học. </a:t>
            </a:r>
            <a:r>
              <a:rPr sz="2700" spc="-10" dirty="0">
                <a:latin typeface="Arial"/>
                <a:cs typeface="Arial"/>
              </a:rPr>
              <a:t>Có </a:t>
            </a:r>
            <a:r>
              <a:rPr sz="2700" dirty="0">
                <a:latin typeface="Arial"/>
                <a:cs typeface="Arial"/>
              </a:rPr>
              <a:t>một </a:t>
            </a:r>
            <a:r>
              <a:rPr sz="2700" spc="5" dirty="0">
                <a:latin typeface="Arial"/>
                <a:cs typeface="Arial"/>
              </a:rPr>
              <a:t>số  </a:t>
            </a:r>
            <a:r>
              <a:rPr sz="2700" spc="-5" dirty="0">
                <a:latin typeface="Arial"/>
                <a:cs typeface="Arial"/>
              </a:rPr>
              <a:t>phương pháp thông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dụng:</a:t>
            </a:r>
            <a:endParaRPr sz="2700">
              <a:latin typeface="Arial"/>
              <a:cs typeface="Arial"/>
            </a:endParaRPr>
          </a:p>
          <a:p>
            <a:pPr marL="698500" indent="-534035">
              <a:lnSpc>
                <a:spcPct val="100000"/>
              </a:lnSpc>
              <a:spcBef>
                <a:spcPts val="5"/>
              </a:spcBef>
              <a:buClr>
                <a:srgbClr val="96CDCC"/>
              </a:buClr>
              <a:buSzPct val="150000"/>
              <a:buChar char="•"/>
              <a:tabLst>
                <a:tab pos="698500" algn="l"/>
                <a:tab pos="699135" algn="l"/>
              </a:tabLst>
            </a:pPr>
            <a:r>
              <a:rPr sz="2600" dirty="0">
                <a:latin typeface="Arial"/>
                <a:cs typeface="Arial"/>
              </a:rPr>
              <a:t>Gán nhãn liên tiếp (sequence number): UR -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xxxx</a:t>
            </a:r>
            <a:endParaRPr sz="2600">
              <a:latin typeface="Arial"/>
              <a:cs typeface="Arial"/>
            </a:endParaRPr>
          </a:p>
          <a:p>
            <a:pPr marL="698500" marR="5080" indent="-533400" algn="just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699135" algn="l"/>
              </a:tabLst>
            </a:pPr>
            <a:r>
              <a:rPr sz="2600" dirty="0">
                <a:latin typeface="Arial"/>
                <a:cs typeface="Arial"/>
              </a:rPr>
              <a:t>Gán nhãn theo thứ bậc </a:t>
            </a:r>
            <a:r>
              <a:rPr sz="2600" spc="-5" dirty="0">
                <a:latin typeface="Arial"/>
                <a:cs typeface="Arial"/>
              </a:rPr>
              <a:t>(Hierarchical </a:t>
            </a:r>
            <a:r>
              <a:rPr sz="2600" dirty="0">
                <a:latin typeface="Arial"/>
                <a:cs typeface="Arial"/>
              </a:rPr>
              <a:t>numbering):  </a:t>
            </a:r>
            <a:r>
              <a:rPr sz="2600" spc="-5" dirty="0">
                <a:latin typeface="Arial"/>
                <a:cs typeface="Arial"/>
              </a:rPr>
              <a:t>UR 3.2.1 </a:t>
            </a:r>
            <a:r>
              <a:rPr sz="2600" dirty="0">
                <a:latin typeface="Arial"/>
                <a:cs typeface="Arial"/>
              </a:rPr>
              <a:t>(phương pháp này </a:t>
            </a:r>
            <a:r>
              <a:rPr sz="2600" spc="-5" dirty="0">
                <a:latin typeface="Arial"/>
                <a:cs typeface="Arial"/>
              </a:rPr>
              <a:t>được </a:t>
            </a:r>
            <a:r>
              <a:rPr sz="2600" dirty="0">
                <a:latin typeface="Arial"/>
                <a:cs typeface="Arial"/>
              </a:rPr>
              <a:t>sủdụng rộng  rãi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nhất)</a:t>
            </a:r>
            <a:endParaRPr sz="2600">
              <a:latin typeface="Arial"/>
              <a:cs typeface="Arial"/>
            </a:endParaRPr>
          </a:p>
          <a:p>
            <a:pPr marL="698500" marR="6350" indent="-533400" algn="just">
              <a:lnSpc>
                <a:spcPct val="100000"/>
              </a:lnSpc>
              <a:spcBef>
                <a:spcPts val="5"/>
              </a:spcBef>
              <a:buClr>
                <a:srgbClr val="96CDCC"/>
              </a:buClr>
              <a:buSzPct val="150000"/>
              <a:buChar char="•"/>
              <a:tabLst>
                <a:tab pos="699135" algn="l"/>
              </a:tabLst>
            </a:pPr>
            <a:r>
              <a:rPr sz="2600" dirty="0">
                <a:latin typeface="Arial"/>
                <a:cs typeface="Arial"/>
              </a:rPr>
              <a:t>Gán nhãn theo tên thẻ </a:t>
            </a:r>
            <a:r>
              <a:rPr sz="2600" spc="5" dirty="0">
                <a:latin typeface="Arial"/>
                <a:cs typeface="Arial"/>
              </a:rPr>
              <a:t>thứ </a:t>
            </a:r>
            <a:r>
              <a:rPr sz="2600" dirty="0">
                <a:latin typeface="Arial"/>
                <a:cs typeface="Arial"/>
              </a:rPr>
              <a:t>bậc </a:t>
            </a:r>
            <a:r>
              <a:rPr sz="2600" spc="-5" dirty="0">
                <a:latin typeface="Arial"/>
                <a:cs typeface="Arial"/>
              </a:rPr>
              <a:t>(Hierarchical  </a:t>
            </a:r>
            <a:r>
              <a:rPr sz="2600" dirty="0">
                <a:latin typeface="Arial"/>
                <a:cs typeface="Arial"/>
              </a:rPr>
              <a:t>texttual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tags):Print.Copies.Confirm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03301"/>
            <a:ext cx="51758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Đặc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tả các yêu cầu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mềm theo</a:t>
            </a:r>
            <a:r>
              <a:rPr sz="24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mẫu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7244" y="1167129"/>
            <a:ext cx="7616825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10565" algn="l"/>
                <a:tab pos="882650" algn="l"/>
                <a:tab pos="1406525" algn="l"/>
                <a:tab pos="1673860" algn="l"/>
                <a:tab pos="1971039" algn="l"/>
                <a:tab pos="2252980" algn="l"/>
                <a:tab pos="2315210" algn="l"/>
                <a:tab pos="2504440" algn="l"/>
                <a:tab pos="3201035" algn="l"/>
                <a:tab pos="3318510" algn="l"/>
                <a:tab pos="3580765" algn="l"/>
                <a:tab pos="4036060" algn="l"/>
                <a:tab pos="4397375" algn="l"/>
                <a:tab pos="4599940" algn="l"/>
                <a:tab pos="4737100" algn="l"/>
                <a:tab pos="4827270" algn="l"/>
                <a:tab pos="5429885" algn="l"/>
                <a:tab pos="5525770" algn="l"/>
                <a:tab pos="5839460" algn="l"/>
                <a:tab pos="6292215" algn="l"/>
                <a:tab pos="6337935" algn="l"/>
                <a:tab pos="6449060" algn="l"/>
                <a:tab pos="6840855" algn="l"/>
                <a:tab pos="7130415" algn="l"/>
                <a:tab pos="7220584" algn="l"/>
              </a:tabLst>
            </a:pPr>
            <a:r>
              <a:rPr sz="2700" spc="-5" dirty="0">
                <a:latin typeface="Arial"/>
                <a:cs typeface="Arial"/>
              </a:rPr>
              <a:t>2</a:t>
            </a:r>
            <a:r>
              <a:rPr sz="2700" b="1" spc="-5" dirty="0">
                <a:latin typeface="Arial"/>
                <a:cs typeface="Arial"/>
              </a:rPr>
              <a:t>. </a:t>
            </a:r>
            <a:r>
              <a:rPr sz="2700" b="1" spc="-10" dirty="0">
                <a:latin typeface="Arial"/>
                <a:cs typeface="Arial"/>
              </a:rPr>
              <a:t>Đánh </a:t>
            </a:r>
            <a:r>
              <a:rPr sz="2700" b="1" dirty="0">
                <a:latin typeface="Arial"/>
                <a:cs typeface="Arial"/>
              </a:rPr>
              <a:t>dấu </a:t>
            </a:r>
            <a:r>
              <a:rPr sz="2700" b="1" spc="-5" dirty="0">
                <a:latin typeface="Arial"/>
                <a:cs typeface="Arial"/>
              </a:rPr>
              <a:t>những </a:t>
            </a:r>
            <a:r>
              <a:rPr sz="2700" b="1" dirty="0">
                <a:latin typeface="Arial"/>
                <a:cs typeface="Arial"/>
              </a:rPr>
              <a:t>điểm </a:t>
            </a:r>
            <a:r>
              <a:rPr sz="2700" b="1" spc="-5" dirty="0">
                <a:latin typeface="Arial"/>
                <a:cs typeface="Arial"/>
              </a:rPr>
              <a:t>chưa </a:t>
            </a:r>
            <a:r>
              <a:rPr sz="2700" b="1" dirty="0">
                <a:latin typeface="Arial"/>
                <a:cs typeface="Arial"/>
              </a:rPr>
              <a:t>rõ trong đặc tả  </a:t>
            </a:r>
            <a:r>
              <a:rPr sz="2700" spc="-5" dirty="0">
                <a:latin typeface="Arial"/>
                <a:cs typeface="Arial"/>
              </a:rPr>
              <a:t>Đôi khi chúng </a:t>
            </a:r>
            <a:r>
              <a:rPr sz="2700" dirty="0">
                <a:latin typeface="Arial"/>
                <a:cs typeface="Arial"/>
              </a:rPr>
              <a:t>ta </a:t>
            </a:r>
            <a:r>
              <a:rPr sz="2700" spc="-5" dirty="0">
                <a:latin typeface="Arial"/>
                <a:cs typeface="Arial"/>
              </a:rPr>
              <a:t>thiếu </a:t>
            </a:r>
            <a:r>
              <a:rPr sz="2700" dirty="0">
                <a:latin typeface="Arial"/>
                <a:cs typeface="Arial"/>
              </a:rPr>
              <a:t>một số các </a:t>
            </a:r>
            <a:r>
              <a:rPr sz="2700" spc="-5" dirty="0">
                <a:latin typeface="Arial"/>
                <a:cs typeface="Arial"/>
              </a:rPr>
              <a:t>thông tin </a:t>
            </a:r>
            <a:r>
              <a:rPr sz="2700" dirty="0">
                <a:latin typeface="Arial"/>
                <a:cs typeface="Arial"/>
              </a:rPr>
              <a:t>về các  yêu	cầu	</a:t>
            </a:r>
            <a:r>
              <a:rPr sz="2700" spc="-5" dirty="0">
                <a:latin typeface="Arial"/>
                <a:cs typeface="Arial"/>
              </a:rPr>
              <a:t>phầ</a:t>
            </a:r>
            <a:r>
              <a:rPr sz="2700" dirty="0">
                <a:latin typeface="Arial"/>
                <a:cs typeface="Arial"/>
              </a:rPr>
              <a:t>n		m</a:t>
            </a:r>
            <a:r>
              <a:rPr sz="2700" spc="-15" dirty="0">
                <a:latin typeface="Arial"/>
                <a:cs typeface="Arial"/>
              </a:rPr>
              <a:t>ề</a:t>
            </a:r>
            <a:r>
              <a:rPr sz="2700" dirty="0">
                <a:latin typeface="Arial"/>
                <a:cs typeface="Arial"/>
              </a:rPr>
              <a:t>m,		chúng	ta		cần		t</a:t>
            </a:r>
            <a:r>
              <a:rPr sz="2700" spc="-15" dirty="0">
                <a:latin typeface="Arial"/>
                <a:cs typeface="Arial"/>
              </a:rPr>
              <a:t>h</a:t>
            </a:r>
            <a:r>
              <a:rPr sz="2700" spc="-5" dirty="0">
                <a:latin typeface="Arial"/>
                <a:cs typeface="Arial"/>
              </a:rPr>
              <a:t>ả</a:t>
            </a:r>
            <a:r>
              <a:rPr sz="2700" dirty="0">
                <a:latin typeface="Arial"/>
                <a:cs typeface="Arial"/>
              </a:rPr>
              <a:t>o		</a:t>
            </a:r>
            <a:r>
              <a:rPr sz="2700" spc="-5" dirty="0">
                <a:latin typeface="Arial"/>
                <a:cs typeface="Arial"/>
              </a:rPr>
              <a:t>luậ</a:t>
            </a:r>
            <a:r>
              <a:rPr sz="2700" dirty="0">
                <a:latin typeface="Arial"/>
                <a:cs typeface="Arial"/>
              </a:rPr>
              <a:t>n	với  </a:t>
            </a:r>
            <a:r>
              <a:rPr sz="2700" spc="-5" dirty="0">
                <a:latin typeface="Arial"/>
                <a:cs typeface="Arial"/>
              </a:rPr>
              <a:t>NSD để biết chi </a:t>
            </a:r>
            <a:r>
              <a:rPr sz="2700" dirty="0">
                <a:latin typeface="Arial"/>
                <a:cs typeface="Arial"/>
              </a:rPr>
              <a:t>tiết </a:t>
            </a:r>
            <a:r>
              <a:rPr sz="2700" spc="-5" dirty="0">
                <a:latin typeface="Arial"/>
                <a:cs typeface="Arial"/>
              </a:rPr>
              <a:t>hơn, v.v. </a:t>
            </a:r>
            <a:r>
              <a:rPr sz="2700" dirty="0">
                <a:latin typeface="Arial"/>
                <a:cs typeface="Arial"/>
              </a:rPr>
              <a:t>Tất cả </a:t>
            </a:r>
            <a:r>
              <a:rPr sz="2700" spc="-5" dirty="0">
                <a:latin typeface="Arial"/>
                <a:cs typeface="Arial"/>
              </a:rPr>
              <a:t>những </a:t>
            </a:r>
            <a:r>
              <a:rPr sz="2700" dirty="0">
                <a:latin typeface="Arial"/>
                <a:cs typeface="Arial"/>
              </a:rPr>
              <a:t>chỗ  </a:t>
            </a:r>
            <a:r>
              <a:rPr sz="2700" spc="-5" dirty="0">
                <a:latin typeface="Arial"/>
                <a:cs typeface="Arial"/>
              </a:rPr>
              <a:t>nh</a:t>
            </a:r>
            <a:r>
              <a:rPr sz="2700" dirty="0">
                <a:latin typeface="Arial"/>
                <a:cs typeface="Arial"/>
              </a:rPr>
              <a:t>ư		vây	</a:t>
            </a:r>
            <a:r>
              <a:rPr sz="2700" spc="-10" dirty="0">
                <a:latin typeface="Arial"/>
                <a:cs typeface="Arial"/>
              </a:rPr>
              <a:t>nê</a:t>
            </a:r>
            <a:r>
              <a:rPr sz="2700" spc="-5" dirty="0">
                <a:latin typeface="Arial"/>
                <a:cs typeface="Arial"/>
              </a:rPr>
              <a:t>n</a:t>
            </a:r>
            <a:r>
              <a:rPr sz="2700" dirty="0">
                <a:latin typeface="Arial"/>
                <a:cs typeface="Arial"/>
              </a:rPr>
              <a:t>			</a:t>
            </a:r>
            <a:r>
              <a:rPr sz="2700" spc="-5" dirty="0">
                <a:latin typeface="Arial"/>
                <a:cs typeface="Arial"/>
              </a:rPr>
              <a:t>đượ</a:t>
            </a:r>
            <a:r>
              <a:rPr sz="2700" dirty="0">
                <a:latin typeface="Arial"/>
                <a:cs typeface="Arial"/>
              </a:rPr>
              <a:t>c	</a:t>
            </a:r>
            <a:r>
              <a:rPr sz="2700" spc="-5" dirty="0">
                <a:latin typeface="Arial"/>
                <a:cs typeface="Arial"/>
              </a:rPr>
              <a:t>đán</a:t>
            </a:r>
            <a:r>
              <a:rPr sz="2700" dirty="0">
                <a:latin typeface="Arial"/>
                <a:cs typeface="Arial"/>
              </a:rPr>
              <a:t>h		</a:t>
            </a:r>
            <a:r>
              <a:rPr sz="2700" spc="-5" dirty="0">
                <a:latin typeface="Arial"/>
                <a:cs typeface="Arial"/>
              </a:rPr>
              <a:t>dấ</a:t>
            </a:r>
            <a:r>
              <a:rPr sz="2700" dirty="0">
                <a:latin typeface="Arial"/>
                <a:cs typeface="Arial"/>
              </a:rPr>
              <a:t>u	</a:t>
            </a:r>
            <a:r>
              <a:rPr sz="2700" spc="-5" dirty="0">
                <a:latin typeface="Arial"/>
                <a:cs typeface="Arial"/>
              </a:rPr>
              <a:t>b</a:t>
            </a:r>
            <a:r>
              <a:rPr sz="2700" spc="-15" dirty="0">
                <a:latin typeface="Arial"/>
                <a:cs typeface="Arial"/>
              </a:rPr>
              <a:t>ằ</a:t>
            </a:r>
            <a:r>
              <a:rPr sz="2700" spc="-5" dirty="0">
                <a:latin typeface="Arial"/>
                <a:cs typeface="Arial"/>
              </a:rPr>
              <a:t>n</a:t>
            </a:r>
            <a:r>
              <a:rPr sz="2700" dirty="0">
                <a:latin typeface="Arial"/>
                <a:cs typeface="Arial"/>
              </a:rPr>
              <a:t>g			“To		</a:t>
            </a:r>
            <a:r>
              <a:rPr sz="2700" spc="-10" dirty="0">
                <a:latin typeface="Arial"/>
                <a:cs typeface="Arial"/>
              </a:rPr>
              <a:t>be  </a:t>
            </a:r>
            <a:r>
              <a:rPr sz="2700" spc="-5" dirty="0">
                <a:latin typeface="Arial"/>
                <a:cs typeface="Arial"/>
              </a:rPr>
              <a:t>determined</a:t>
            </a:r>
            <a:r>
              <a:rPr sz="2700" dirty="0">
                <a:latin typeface="Arial"/>
                <a:cs typeface="Arial"/>
              </a:rPr>
              <a:t>’	-	TB</a:t>
            </a:r>
            <a:r>
              <a:rPr sz="2700" spc="-15" dirty="0">
                <a:latin typeface="Arial"/>
                <a:cs typeface="Arial"/>
              </a:rPr>
              <a:t>D</a:t>
            </a:r>
            <a:r>
              <a:rPr sz="2700" dirty="0">
                <a:latin typeface="Arial"/>
                <a:cs typeface="Arial"/>
              </a:rPr>
              <a:t>.	</a:t>
            </a:r>
            <a:r>
              <a:rPr sz="2700" spc="-5" dirty="0">
                <a:latin typeface="Arial"/>
                <a:cs typeface="Arial"/>
              </a:rPr>
              <a:t>Nh</a:t>
            </a:r>
            <a:r>
              <a:rPr sz="2700" dirty="0">
                <a:latin typeface="Arial"/>
                <a:cs typeface="Arial"/>
              </a:rPr>
              <a:t>ư	vậy		</a:t>
            </a:r>
            <a:r>
              <a:rPr sz="2700" spc="-5" dirty="0">
                <a:latin typeface="Arial"/>
                <a:cs typeface="Arial"/>
              </a:rPr>
              <a:t>chúng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a	</a:t>
            </a:r>
            <a:r>
              <a:rPr sz="2700" spc="-5" dirty="0">
                <a:latin typeface="Arial"/>
                <a:cs typeface="Arial"/>
              </a:rPr>
              <a:t>đ</a:t>
            </a:r>
            <a:r>
              <a:rPr sz="2700" dirty="0">
                <a:latin typeface="Arial"/>
                <a:cs typeface="Arial"/>
              </a:rPr>
              <a:t>ã	</a:t>
            </a:r>
            <a:r>
              <a:rPr sz="2700" spc="-10" dirty="0">
                <a:latin typeface="Arial"/>
                <a:cs typeface="Arial"/>
              </a:rPr>
              <a:t>phân  </a:t>
            </a:r>
            <a:r>
              <a:rPr sz="2700" spc="-5" dirty="0">
                <a:latin typeface="Arial"/>
                <a:cs typeface="Arial"/>
              </a:rPr>
              <a:t>định rõ </a:t>
            </a:r>
            <a:r>
              <a:rPr sz="2700" spc="-10" dirty="0">
                <a:latin typeface="Arial"/>
                <a:cs typeface="Arial"/>
              </a:rPr>
              <a:t>những điểm </a:t>
            </a:r>
            <a:r>
              <a:rPr sz="2700" dirty="0">
                <a:latin typeface="Arial"/>
                <a:cs typeface="Arial"/>
              </a:rPr>
              <a:t>thiếu </a:t>
            </a:r>
            <a:r>
              <a:rPr sz="2700" spc="-5" dirty="0">
                <a:latin typeface="Arial"/>
                <a:cs typeface="Arial"/>
              </a:rPr>
              <a:t>(gaps) trong đặc </a:t>
            </a:r>
            <a:r>
              <a:rPr sz="2700" dirty="0">
                <a:latin typeface="Arial"/>
                <a:cs typeface="Arial"/>
              </a:rPr>
              <a:t>tả </a:t>
            </a:r>
            <a:r>
              <a:rPr sz="2700" spc="-5" dirty="0">
                <a:latin typeface="Arial"/>
                <a:cs typeface="Arial"/>
              </a:rPr>
              <a:t>để  </a:t>
            </a:r>
            <a:r>
              <a:rPr sz="2700" dirty="0">
                <a:latin typeface="Arial"/>
                <a:cs typeface="Arial"/>
              </a:rPr>
              <a:t>cần </a:t>
            </a:r>
            <a:r>
              <a:rPr sz="2700" spc="-5" dirty="0">
                <a:latin typeface="Arial"/>
                <a:cs typeface="Arial"/>
              </a:rPr>
              <a:t>là sáng </a:t>
            </a:r>
            <a:r>
              <a:rPr sz="2700" dirty="0">
                <a:latin typeface="Arial"/>
                <a:cs typeface="Arial"/>
              </a:rPr>
              <a:t>tỏ.</a:t>
            </a:r>
            <a:endParaRPr sz="27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5"/>
              </a:spcBef>
            </a:pPr>
            <a:r>
              <a:rPr sz="2700" dirty="0">
                <a:latin typeface="Arial"/>
                <a:cs typeface="Arial"/>
              </a:rPr>
              <a:t>Tất cả các TBD </a:t>
            </a:r>
            <a:r>
              <a:rPr sz="2700" spc="-5" dirty="0">
                <a:latin typeface="Arial"/>
                <a:cs typeface="Arial"/>
              </a:rPr>
              <a:t>này phải được giải </a:t>
            </a:r>
            <a:r>
              <a:rPr sz="2700" spc="-10" dirty="0">
                <a:latin typeface="Arial"/>
                <a:cs typeface="Arial"/>
              </a:rPr>
              <a:t>quyết </a:t>
            </a:r>
            <a:r>
              <a:rPr sz="2700" dirty="0">
                <a:latin typeface="Arial"/>
                <a:cs typeface="Arial"/>
              </a:rPr>
              <a:t>trước  khi </a:t>
            </a:r>
            <a:r>
              <a:rPr sz="2700" spc="-10" dirty="0">
                <a:latin typeface="Arial"/>
                <a:cs typeface="Arial"/>
              </a:rPr>
              <a:t>bắt đầu </a:t>
            </a:r>
            <a:r>
              <a:rPr sz="2700" spc="-5" dirty="0">
                <a:latin typeface="Arial"/>
                <a:cs typeface="Arial"/>
              </a:rPr>
              <a:t>quá trình phân tích </a:t>
            </a:r>
            <a:r>
              <a:rPr sz="2700" dirty="0">
                <a:latin typeface="Arial"/>
                <a:cs typeface="Arial"/>
              </a:rPr>
              <a:t>và </a:t>
            </a:r>
            <a:r>
              <a:rPr sz="2700" spc="-5" dirty="0">
                <a:latin typeface="Arial"/>
                <a:cs typeface="Arial"/>
              </a:rPr>
              <a:t>xây dựng </a:t>
            </a:r>
            <a:r>
              <a:rPr sz="2700" spc="-10" dirty="0">
                <a:latin typeface="Arial"/>
                <a:cs typeface="Arial"/>
              </a:rPr>
              <a:t>phần  </a:t>
            </a:r>
            <a:r>
              <a:rPr sz="2700" spc="-5" dirty="0">
                <a:latin typeface="Arial"/>
                <a:cs typeface="Arial"/>
              </a:rPr>
              <a:t>mềm.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79501"/>
            <a:ext cx="51758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Đặc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tả các yêu cầu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mềm theo</a:t>
            </a:r>
            <a:r>
              <a:rPr sz="24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mẫu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9863" y="1167129"/>
            <a:ext cx="814832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marR="6985" indent="-227965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Arial"/>
                <a:cs typeface="Arial"/>
              </a:rPr>
              <a:t>3</a:t>
            </a:r>
            <a:r>
              <a:rPr spc="-10" dirty="0"/>
              <a:t>. Mối </a:t>
            </a:r>
            <a:r>
              <a:rPr dirty="0"/>
              <a:t>liên </a:t>
            </a:r>
            <a:r>
              <a:rPr spc="-5" dirty="0"/>
              <a:t>quan </a:t>
            </a:r>
            <a:r>
              <a:rPr dirty="0"/>
              <a:t>giữa đặc tả </a:t>
            </a:r>
            <a:r>
              <a:rPr spc="-5" dirty="0"/>
              <a:t>và </a:t>
            </a:r>
            <a:r>
              <a:rPr dirty="0"/>
              <a:t>giao diện </a:t>
            </a:r>
            <a:r>
              <a:rPr spc="-10" dirty="0"/>
              <a:t>người  </a:t>
            </a:r>
            <a:r>
              <a:rPr spc="-5" dirty="0"/>
              <a:t>sử</a:t>
            </a:r>
            <a:r>
              <a:rPr spc="-15" dirty="0"/>
              <a:t> </a:t>
            </a:r>
            <a:r>
              <a:rPr spc="-10" dirty="0"/>
              <a:t>dụng</a:t>
            </a:r>
          </a:p>
          <a:p>
            <a:pPr marL="240029" marR="508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Sự </a:t>
            </a:r>
            <a:r>
              <a:rPr b="0" dirty="0">
                <a:latin typeface="Arial"/>
                <a:cs typeface="Arial"/>
              </a:rPr>
              <a:t>kết </a:t>
            </a:r>
            <a:r>
              <a:rPr b="0" spc="-10" dirty="0">
                <a:latin typeface="Arial"/>
                <a:cs typeface="Arial"/>
              </a:rPr>
              <a:t>hợp </a:t>
            </a:r>
            <a:r>
              <a:rPr b="0" spc="-5" dirty="0">
                <a:latin typeface="Arial"/>
                <a:cs typeface="Arial"/>
              </a:rPr>
              <a:t>giữa thiết </a:t>
            </a:r>
            <a:r>
              <a:rPr b="0" dirty="0">
                <a:latin typeface="Arial"/>
                <a:cs typeface="Arial"/>
              </a:rPr>
              <a:t>kế giao </a:t>
            </a:r>
            <a:r>
              <a:rPr b="0" spc="-5" dirty="0">
                <a:latin typeface="Arial"/>
                <a:cs typeface="Arial"/>
              </a:rPr>
              <a:t>diện trong SRS </a:t>
            </a:r>
            <a:r>
              <a:rPr b="0" dirty="0">
                <a:latin typeface="Arial"/>
                <a:cs typeface="Arial"/>
              </a:rPr>
              <a:t>có cả  ưu </a:t>
            </a:r>
            <a:r>
              <a:rPr b="0" spc="-5" dirty="0">
                <a:latin typeface="Arial"/>
                <a:cs typeface="Arial"/>
              </a:rPr>
              <a:t>điểm </a:t>
            </a:r>
            <a:r>
              <a:rPr b="0" dirty="0">
                <a:latin typeface="Arial"/>
                <a:cs typeface="Arial"/>
              </a:rPr>
              <a:t>và </a:t>
            </a:r>
            <a:r>
              <a:rPr b="0" spc="-5" dirty="0">
                <a:latin typeface="Arial"/>
                <a:cs typeface="Arial"/>
              </a:rPr>
              <a:t>nhược</a:t>
            </a:r>
            <a:r>
              <a:rPr b="0" spc="-1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điểm: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2813430"/>
            <a:ext cx="8073390" cy="3121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Arial"/>
                <a:cs typeface="Arial"/>
              </a:rPr>
              <a:t>Nhược điểm:</a:t>
            </a:r>
            <a:endParaRPr sz="2700">
              <a:latin typeface="Arial"/>
              <a:cs typeface="Arial"/>
            </a:endParaRPr>
          </a:p>
          <a:p>
            <a:pPr marL="546100" indent="-534035">
              <a:lnSpc>
                <a:spcPct val="100000"/>
              </a:lnSpc>
              <a:spcBef>
                <a:spcPts val="5"/>
              </a:spcBef>
              <a:buClr>
                <a:srgbClr val="96CDCC"/>
              </a:buClr>
              <a:buSzPct val="150000"/>
              <a:buChar char="•"/>
              <a:tabLst>
                <a:tab pos="546100" algn="l"/>
                <a:tab pos="546735" algn="l"/>
              </a:tabLst>
            </a:pPr>
            <a:r>
              <a:rPr sz="2200" spc="-5" dirty="0">
                <a:latin typeface="Arial"/>
                <a:cs typeface="Arial"/>
              </a:rPr>
              <a:t>Các</a:t>
            </a:r>
            <a:r>
              <a:rPr sz="2200" spc="1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yêu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cầu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về</a:t>
            </a:r>
            <a:r>
              <a:rPr sz="2200" spc="1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giao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diện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thực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chất</a:t>
            </a:r>
            <a:r>
              <a:rPr sz="2200" spc="1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chỉ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là</a:t>
            </a:r>
            <a:r>
              <a:rPr sz="2200" spc="1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các</a:t>
            </a:r>
            <a:r>
              <a:rPr sz="2200" spc="1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giải</a:t>
            </a:r>
            <a:r>
              <a:rPr sz="2200" spc="1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pháp</a:t>
            </a:r>
            <a:r>
              <a:rPr sz="2200" spc="1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mà</a:t>
            </a:r>
            <a:endParaRPr sz="220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không phải là các yêu cầu phần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mềm.</a:t>
            </a:r>
            <a:endParaRPr sz="2200">
              <a:latin typeface="Arial"/>
              <a:cs typeface="Arial"/>
            </a:endParaRPr>
          </a:p>
          <a:p>
            <a:pPr marL="546100" indent="-534035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546100" algn="l"/>
                <a:tab pos="546735" algn="l"/>
              </a:tabLst>
            </a:pPr>
            <a:r>
              <a:rPr sz="2200" spc="-5" dirty="0">
                <a:latin typeface="Arial"/>
                <a:cs typeface="Arial"/>
              </a:rPr>
              <a:t>Quá trình xây dựng các yêu cầu </a:t>
            </a:r>
            <a:r>
              <a:rPr sz="2200" dirty="0">
                <a:latin typeface="Arial"/>
                <a:cs typeface="Arial"/>
              </a:rPr>
              <a:t>sẽ </a:t>
            </a:r>
            <a:r>
              <a:rPr sz="2200" spc="-5" dirty="0">
                <a:latin typeface="Arial"/>
                <a:cs typeface="Arial"/>
              </a:rPr>
              <a:t>kéo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dài</a:t>
            </a:r>
            <a:endParaRPr sz="2200">
              <a:latin typeface="Arial"/>
              <a:cs typeface="Arial"/>
            </a:endParaRPr>
          </a:p>
          <a:p>
            <a:pPr marL="546100" marR="5080" indent="-534035" algn="just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546735" algn="l"/>
              </a:tabLst>
            </a:pPr>
            <a:r>
              <a:rPr sz="2200" spc="-10" dirty="0">
                <a:latin typeface="Arial"/>
                <a:cs typeface="Arial"/>
              </a:rPr>
              <a:t>NSD, </a:t>
            </a:r>
            <a:r>
              <a:rPr sz="2200" spc="-5" dirty="0">
                <a:latin typeface="Arial"/>
                <a:cs typeface="Arial"/>
              </a:rPr>
              <a:t>khách hàng </a:t>
            </a:r>
            <a:r>
              <a:rPr sz="2200" dirty="0">
                <a:latin typeface="Arial"/>
                <a:cs typeface="Arial"/>
              </a:rPr>
              <a:t>có </a:t>
            </a:r>
            <a:r>
              <a:rPr sz="2200" spc="-5" dirty="0">
                <a:latin typeface="Arial"/>
                <a:cs typeface="Arial"/>
              </a:rPr>
              <a:t>thể tốn rất nhiều thời gian với giao </a:t>
            </a:r>
            <a:r>
              <a:rPr sz="2200" spc="-10" dirty="0">
                <a:latin typeface="Arial"/>
                <a:cs typeface="Arial"/>
              </a:rPr>
              <a:t>diện  mà </a:t>
            </a:r>
            <a:r>
              <a:rPr sz="2200" spc="-5" dirty="0">
                <a:latin typeface="Arial"/>
                <a:cs typeface="Arial"/>
              </a:rPr>
              <a:t>quên đi nhiệm </a:t>
            </a:r>
            <a:r>
              <a:rPr sz="2200" spc="-10" dirty="0">
                <a:latin typeface="Arial"/>
                <a:cs typeface="Arial"/>
              </a:rPr>
              <a:t>vụ </a:t>
            </a:r>
            <a:r>
              <a:rPr sz="2200" spc="-5" dirty="0">
                <a:latin typeface="Arial"/>
                <a:cs typeface="Arial"/>
              </a:rPr>
              <a:t>chính của </a:t>
            </a:r>
            <a:r>
              <a:rPr sz="2200" spc="-10" dirty="0">
                <a:latin typeface="Arial"/>
                <a:cs typeface="Arial"/>
              </a:rPr>
              <a:t>họ </a:t>
            </a:r>
            <a:r>
              <a:rPr sz="2200" spc="-5" dirty="0">
                <a:latin typeface="Arial"/>
                <a:cs typeface="Arial"/>
              </a:rPr>
              <a:t>là giúp chúng ta xây  dựng các yêu cầu phần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mềm</a:t>
            </a:r>
            <a:endParaRPr sz="2200">
              <a:latin typeface="Arial"/>
              <a:cs typeface="Arial"/>
            </a:endParaRPr>
          </a:p>
          <a:p>
            <a:pPr marL="546100" marR="6350" indent="-534035" algn="just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546735" algn="l"/>
              </a:tabLst>
            </a:pPr>
            <a:r>
              <a:rPr sz="2200" spc="-5" dirty="0">
                <a:latin typeface="Arial"/>
                <a:cs typeface="Arial"/>
              </a:rPr>
              <a:t>Các giao diện xây </a:t>
            </a:r>
            <a:r>
              <a:rPr sz="2200" dirty="0">
                <a:latin typeface="Arial"/>
                <a:cs typeface="Arial"/>
              </a:rPr>
              <a:t>dựng </a:t>
            </a:r>
            <a:r>
              <a:rPr sz="2200" spc="-5" dirty="0">
                <a:latin typeface="Arial"/>
                <a:cs typeface="Arial"/>
              </a:rPr>
              <a:t>ở giai đoạn này </a:t>
            </a:r>
            <a:r>
              <a:rPr sz="2200" dirty="0">
                <a:latin typeface="Arial"/>
                <a:cs typeface="Arial"/>
              </a:rPr>
              <a:t>chỉ </a:t>
            </a:r>
            <a:r>
              <a:rPr sz="2200" spc="-5" dirty="0">
                <a:latin typeface="Arial"/>
                <a:cs typeface="Arial"/>
              </a:rPr>
              <a:t>mang tính chất  định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hướng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403301"/>
            <a:ext cx="51758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Đặc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tả các yêu cầu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mềm theo</a:t>
            </a:r>
            <a:r>
              <a:rPr sz="24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mẫu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3</a:t>
            </a:r>
            <a:r>
              <a:rPr spc="-5" dirty="0"/>
              <a:t>. </a:t>
            </a:r>
            <a:r>
              <a:rPr spc="-10" dirty="0"/>
              <a:t>Mối </a:t>
            </a:r>
            <a:r>
              <a:rPr spc="-5" dirty="0"/>
              <a:t>liên quan </a:t>
            </a:r>
            <a:r>
              <a:rPr dirty="0"/>
              <a:t>giữa đặc tả </a:t>
            </a:r>
            <a:r>
              <a:rPr spc="-5" dirty="0"/>
              <a:t>và </a:t>
            </a:r>
            <a:r>
              <a:rPr dirty="0"/>
              <a:t>giao diện </a:t>
            </a:r>
            <a:r>
              <a:rPr spc="-5" dirty="0"/>
              <a:t>người  sử </a:t>
            </a:r>
            <a:r>
              <a:rPr spc="-10" dirty="0"/>
              <a:t>dụng</a:t>
            </a:r>
            <a:r>
              <a:rPr dirty="0"/>
              <a:t> (tiếp)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Uu điểm: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5465" marR="6350" indent="-533400" algn="just">
              <a:lnSpc>
                <a:spcPct val="100000"/>
              </a:lnSpc>
              <a:spcBef>
                <a:spcPts val="95"/>
              </a:spcBef>
              <a:buClr>
                <a:srgbClr val="96CDCC"/>
              </a:buClr>
              <a:buSzPct val="150000"/>
              <a:buChar char="•"/>
              <a:tabLst>
                <a:tab pos="546100" algn="l"/>
              </a:tabLst>
            </a:pPr>
            <a:r>
              <a:rPr spc="-10" dirty="0"/>
              <a:t>Có </a:t>
            </a:r>
            <a:r>
              <a:rPr spc="-5" dirty="0"/>
              <a:t>khả năng trau chuốt các yêu cầu phần </a:t>
            </a:r>
            <a:r>
              <a:rPr dirty="0"/>
              <a:t>mềm, </a:t>
            </a:r>
            <a:r>
              <a:rPr spc="-5" dirty="0"/>
              <a:t>xây </a:t>
            </a:r>
            <a:r>
              <a:rPr dirty="0"/>
              <a:t>dựng  </a:t>
            </a:r>
            <a:r>
              <a:rPr spc="-5" dirty="0"/>
              <a:t>các tương tác trở nên hữu hìh </a:t>
            </a:r>
            <a:r>
              <a:rPr spc="-10" dirty="0"/>
              <a:t>và </a:t>
            </a:r>
            <a:r>
              <a:rPr spc="-5" dirty="0"/>
              <a:t>dễ hiểu </a:t>
            </a:r>
            <a:r>
              <a:rPr dirty="0"/>
              <a:t>hơn </a:t>
            </a:r>
            <a:r>
              <a:rPr spc="-5" dirty="0"/>
              <a:t>cho </a:t>
            </a:r>
            <a:r>
              <a:rPr dirty="0"/>
              <a:t>cả  </a:t>
            </a:r>
            <a:r>
              <a:rPr spc="-5" dirty="0"/>
              <a:t>khách hàng </a:t>
            </a:r>
            <a:r>
              <a:rPr spc="-10" dirty="0"/>
              <a:t>và </a:t>
            </a:r>
            <a:r>
              <a:rPr dirty="0"/>
              <a:t>cả </a:t>
            </a:r>
            <a:r>
              <a:rPr spc="-5" dirty="0"/>
              <a:t>các</a:t>
            </a:r>
            <a:r>
              <a:rPr spc="35" dirty="0"/>
              <a:t> </a:t>
            </a:r>
            <a:r>
              <a:rPr spc="-5" dirty="0"/>
              <a:t>PTV</a:t>
            </a:r>
          </a:p>
          <a:p>
            <a:pPr marL="545465" indent="-533400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545465" algn="l"/>
                <a:tab pos="546100" algn="l"/>
              </a:tabLst>
            </a:pPr>
            <a:r>
              <a:rPr spc="-5" dirty="0"/>
              <a:t>Trợ</a:t>
            </a:r>
            <a:r>
              <a:rPr spc="295" dirty="0"/>
              <a:t> </a:t>
            </a:r>
            <a:r>
              <a:rPr spc="-5" dirty="0"/>
              <a:t>giúp</a:t>
            </a:r>
            <a:r>
              <a:rPr spc="310" dirty="0"/>
              <a:t> </a:t>
            </a:r>
            <a:r>
              <a:rPr dirty="0"/>
              <a:t>tốt</a:t>
            </a:r>
            <a:r>
              <a:rPr spc="310" dirty="0"/>
              <a:t> </a:t>
            </a:r>
            <a:r>
              <a:rPr spc="-5" dirty="0"/>
              <a:t>hơn</a:t>
            </a:r>
            <a:r>
              <a:rPr spc="305" dirty="0"/>
              <a:t> </a:t>
            </a:r>
            <a:r>
              <a:rPr spc="-5" dirty="0"/>
              <a:t>cho</a:t>
            </a:r>
            <a:r>
              <a:rPr spc="315" dirty="0"/>
              <a:t> </a:t>
            </a:r>
            <a:r>
              <a:rPr spc="-10" dirty="0"/>
              <a:t>việc</a:t>
            </a:r>
            <a:r>
              <a:rPr spc="315" dirty="0"/>
              <a:t> </a:t>
            </a:r>
            <a:r>
              <a:rPr spc="-5" dirty="0"/>
              <a:t>lập</a:t>
            </a:r>
            <a:r>
              <a:rPr spc="310" dirty="0"/>
              <a:t> </a:t>
            </a:r>
            <a:r>
              <a:rPr spc="-5" dirty="0"/>
              <a:t>kế</a:t>
            </a:r>
            <a:r>
              <a:rPr spc="300" dirty="0"/>
              <a:t> </a:t>
            </a:r>
            <a:r>
              <a:rPr spc="-5" dirty="0"/>
              <a:t>hoạch</a:t>
            </a:r>
            <a:r>
              <a:rPr spc="310" dirty="0"/>
              <a:t> </a:t>
            </a:r>
            <a:r>
              <a:rPr spc="-10" dirty="0"/>
              <a:t>và</a:t>
            </a:r>
            <a:r>
              <a:rPr spc="315" dirty="0"/>
              <a:t> </a:t>
            </a:r>
            <a:r>
              <a:rPr spc="-5" dirty="0"/>
              <a:t>đánh</a:t>
            </a:r>
            <a:r>
              <a:rPr spc="300" dirty="0"/>
              <a:t> </a:t>
            </a:r>
            <a:r>
              <a:rPr spc="-5" dirty="0"/>
              <a:t>giá</a:t>
            </a:r>
            <a:r>
              <a:rPr spc="310" dirty="0"/>
              <a:t> </a:t>
            </a:r>
            <a:r>
              <a:rPr dirty="0"/>
              <a:t>khối</a:t>
            </a:r>
          </a:p>
          <a:p>
            <a:pPr marL="545465">
              <a:lnSpc>
                <a:spcPts val="2635"/>
              </a:lnSpc>
            </a:pPr>
            <a:r>
              <a:rPr spc="-5" dirty="0"/>
              <a:t>lượng công</a:t>
            </a:r>
            <a:r>
              <a:rPr spc="5" dirty="0"/>
              <a:t> </a:t>
            </a:r>
            <a:r>
              <a:rPr spc="-5" dirty="0"/>
              <a:t>việc.</a:t>
            </a:r>
          </a:p>
          <a:p>
            <a:pPr marL="165100" marR="6350" algn="just">
              <a:lnSpc>
                <a:spcPts val="3240"/>
              </a:lnSpc>
              <a:spcBef>
                <a:spcPts val="105"/>
              </a:spcBef>
            </a:pPr>
            <a:r>
              <a:rPr sz="2700" spc="-5" dirty="0"/>
              <a:t>Kết luận </a:t>
            </a:r>
            <a:r>
              <a:rPr sz="2700" dirty="0"/>
              <a:t>ở </a:t>
            </a:r>
            <a:r>
              <a:rPr sz="2700" spc="-5" dirty="0"/>
              <a:t>đây là nên </a:t>
            </a:r>
            <a:r>
              <a:rPr sz="2700" dirty="0"/>
              <a:t>sử </a:t>
            </a:r>
            <a:r>
              <a:rPr sz="2700" spc="-10" dirty="0"/>
              <a:t>dụng </a:t>
            </a:r>
            <a:r>
              <a:rPr sz="2700" dirty="0"/>
              <a:t>một số </a:t>
            </a:r>
            <a:r>
              <a:rPr sz="2700" spc="-5" dirty="0"/>
              <a:t>giao </a:t>
            </a:r>
            <a:r>
              <a:rPr sz="2700" spc="-10" dirty="0"/>
              <a:t>diện  </a:t>
            </a:r>
            <a:r>
              <a:rPr sz="2700" dirty="0"/>
              <a:t>chuẩn </a:t>
            </a:r>
            <a:r>
              <a:rPr sz="2700" spc="-10" dirty="0"/>
              <a:t>hoặc </a:t>
            </a:r>
            <a:r>
              <a:rPr sz="2700" dirty="0"/>
              <a:t>các </a:t>
            </a:r>
            <a:r>
              <a:rPr sz="2700" spc="-10" dirty="0"/>
              <a:t>mô </a:t>
            </a:r>
            <a:r>
              <a:rPr sz="2700" spc="-5" dirty="0"/>
              <a:t>hình giao diệnở </a:t>
            </a:r>
            <a:r>
              <a:rPr sz="2700" dirty="0"/>
              <a:t>mức </a:t>
            </a:r>
            <a:r>
              <a:rPr sz="2700" spc="-5" dirty="0"/>
              <a:t>độ</a:t>
            </a:r>
            <a:r>
              <a:rPr sz="2700" spc="505" dirty="0"/>
              <a:t> </a:t>
            </a:r>
            <a:r>
              <a:rPr sz="2700" dirty="0"/>
              <a:t>vừa</a:t>
            </a:r>
            <a:endParaRPr sz="2700"/>
          </a:p>
          <a:p>
            <a:pPr marL="165100" marR="5080" algn="just">
              <a:lnSpc>
                <a:spcPts val="3240"/>
              </a:lnSpc>
              <a:spcBef>
                <a:spcPts val="5"/>
              </a:spcBef>
            </a:pPr>
            <a:r>
              <a:rPr sz="2700" spc="-5" dirty="0"/>
              <a:t>phải để </a:t>
            </a:r>
            <a:r>
              <a:rPr sz="2700" spc="-10" dirty="0"/>
              <a:t>đưa </a:t>
            </a:r>
            <a:r>
              <a:rPr sz="2700" dirty="0"/>
              <a:t>vào </a:t>
            </a:r>
            <a:r>
              <a:rPr sz="2700" spc="-10" dirty="0"/>
              <a:t>đặc </a:t>
            </a:r>
            <a:r>
              <a:rPr sz="2700" dirty="0"/>
              <a:t>tả: </a:t>
            </a:r>
            <a:r>
              <a:rPr sz="2700" spc="-5" dirty="0"/>
              <a:t>mô </a:t>
            </a:r>
            <a:r>
              <a:rPr sz="2700" dirty="0"/>
              <a:t>hình </a:t>
            </a:r>
            <a:r>
              <a:rPr sz="2700" spc="-5" dirty="0"/>
              <a:t>chung </a:t>
            </a:r>
            <a:r>
              <a:rPr sz="2700" dirty="0"/>
              <a:t>của </a:t>
            </a:r>
            <a:r>
              <a:rPr sz="2700" spc="-10" dirty="0"/>
              <a:t>các  </a:t>
            </a:r>
            <a:r>
              <a:rPr sz="2700" spc="-5" dirty="0"/>
              <a:t>giao diện nhập </a:t>
            </a:r>
            <a:r>
              <a:rPr sz="2700" spc="-10" dirty="0"/>
              <a:t>liệu, </a:t>
            </a:r>
            <a:r>
              <a:rPr sz="2700" dirty="0"/>
              <a:t>các </a:t>
            </a:r>
            <a:r>
              <a:rPr sz="2700" spc="-5" dirty="0"/>
              <a:t>giao diện </a:t>
            </a:r>
            <a:r>
              <a:rPr sz="2700" dirty="0"/>
              <a:t>- </a:t>
            </a:r>
            <a:r>
              <a:rPr sz="2700" spc="-5" dirty="0"/>
              <a:t>màn hình </a:t>
            </a:r>
            <a:r>
              <a:rPr sz="2700" spc="5" dirty="0"/>
              <a:t>sử  </a:t>
            </a:r>
            <a:r>
              <a:rPr sz="2700" dirty="0"/>
              <a:t>lý, </a:t>
            </a:r>
            <a:r>
              <a:rPr sz="2700" spc="-5" dirty="0"/>
              <a:t>giao diện </a:t>
            </a:r>
            <a:r>
              <a:rPr sz="2700" dirty="0"/>
              <a:t>- </a:t>
            </a:r>
            <a:r>
              <a:rPr sz="2700" spc="-5" dirty="0"/>
              <a:t>màn hinh hiển </a:t>
            </a:r>
            <a:r>
              <a:rPr sz="2700" dirty="0"/>
              <a:t>thị, các </a:t>
            </a:r>
            <a:r>
              <a:rPr sz="2700" spc="-5" dirty="0"/>
              <a:t>hộp </a:t>
            </a:r>
            <a:r>
              <a:rPr sz="2700" dirty="0"/>
              <a:t>thoại,</a:t>
            </a:r>
            <a:r>
              <a:rPr sz="2700" spc="-40" dirty="0"/>
              <a:t> </a:t>
            </a:r>
            <a:r>
              <a:rPr sz="2700" dirty="0"/>
              <a:t>v.v.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403301"/>
            <a:ext cx="8379459" cy="4493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Các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mẫu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đặc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tả yêu cầu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mềm (SRS</a:t>
            </a:r>
            <a:r>
              <a:rPr sz="24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template)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50">
              <a:latin typeface="Times New Roman"/>
              <a:cs typeface="Times New Roman"/>
            </a:endParaRPr>
          </a:p>
          <a:p>
            <a:pPr marL="622300" marR="6350" indent="-610235" algn="just">
              <a:lnSpc>
                <a:spcPct val="100000"/>
              </a:lnSpc>
              <a:buClr>
                <a:srgbClr val="CCCC99"/>
              </a:buClr>
              <a:buSzPct val="68518"/>
              <a:buFont typeface="Wingdings"/>
              <a:buChar char=""/>
              <a:tabLst>
                <a:tab pos="622935" algn="l"/>
              </a:tabLst>
            </a:pPr>
            <a:r>
              <a:rPr sz="2700" dirty="0">
                <a:latin typeface="Arial"/>
                <a:cs typeface="Arial"/>
              </a:rPr>
              <a:t>Mỗi tổ chức, </a:t>
            </a:r>
            <a:r>
              <a:rPr sz="2700" spc="-5" dirty="0">
                <a:latin typeface="Arial"/>
                <a:cs typeface="Arial"/>
              </a:rPr>
              <a:t>công ty phần </a:t>
            </a:r>
            <a:r>
              <a:rPr sz="2700" dirty="0">
                <a:latin typeface="Arial"/>
                <a:cs typeface="Arial"/>
              </a:rPr>
              <a:t>mềm </a:t>
            </a:r>
            <a:r>
              <a:rPr sz="2700" spc="-5" dirty="0">
                <a:latin typeface="Arial"/>
                <a:cs typeface="Arial"/>
              </a:rPr>
              <a:t>đều </a:t>
            </a:r>
            <a:r>
              <a:rPr sz="2700" dirty="0">
                <a:latin typeface="Arial"/>
                <a:cs typeface="Arial"/>
              </a:rPr>
              <a:t>cần xây </a:t>
            </a:r>
            <a:r>
              <a:rPr sz="2700" spc="-5" dirty="0">
                <a:latin typeface="Arial"/>
                <a:cs typeface="Arial"/>
              </a:rPr>
              <a:t>dựng  </a:t>
            </a:r>
            <a:r>
              <a:rPr sz="2700" dirty="0">
                <a:latin typeface="Arial"/>
                <a:cs typeface="Arial"/>
              </a:rPr>
              <a:t>các SRS </a:t>
            </a:r>
            <a:r>
              <a:rPr sz="2700" spc="-5" dirty="0">
                <a:latin typeface="Arial"/>
                <a:cs typeface="Arial"/>
              </a:rPr>
              <a:t>template </a:t>
            </a:r>
            <a:r>
              <a:rPr sz="2700" dirty="0">
                <a:latin typeface="Arial"/>
                <a:cs typeface="Arial"/>
              </a:rPr>
              <a:t>của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mình</a:t>
            </a:r>
            <a:endParaRPr sz="2700">
              <a:latin typeface="Arial"/>
              <a:cs typeface="Arial"/>
            </a:endParaRPr>
          </a:p>
          <a:p>
            <a:pPr marL="622300" marR="5080" indent="-610235" algn="just">
              <a:lnSpc>
                <a:spcPct val="100000"/>
              </a:lnSpc>
              <a:spcBef>
                <a:spcPts val="5"/>
              </a:spcBef>
              <a:buClr>
                <a:srgbClr val="CCCC99"/>
              </a:buClr>
              <a:buSzPct val="68518"/>
              <a:buFont typeface="Wingdings"/>
              <a:buChar char=""/>
              <a:tabLst>
                <a:tab pos="622935" algn="l"/>
              </a:tabLst>
            </a:pPr>
            <a:r>
              <a:rPr sz="2700" dirty="0">
                <a:latin typeface="Arial"/>
                <a:cs typeface="Arial"/>
              </a:rPr>
              <a:t>Một số </a:t>
            </a:r>
            <a:r>
              <a:rPr sz="2700" spc="-5" dirty="0">
                <a:latin typeface="Arial"/>
                <a:cs typeface="Arial"/>
              </a:rPr>
              <a:t>phiên bản </a:t>
            </a:r>
            <a:r>
              <a:rPr sz="2700" dirty="0">
                <a:latin typeface="Arial"/>
                <a:cs typeface="Arial"/>
              </a:rPr>
              <a:t>của SRS </a:t>
            </a:r>
            <a:r>
              <a:rPr sz="2700" spc="-5" dirty="0">
                <a:latin typeface="Arial"/>
                <a:cs typeface="Arial"/>
              </a:rPr>
              <a:t>template được </a:t>
            </a:r>
            <a:r>
              <a:rPr sz="2700" dirty="0">
                <a:latin typeface="Arial"/>
                <a:cs typeface="Arial"/>
              </a:rPr>
              <a:t>khuyến  </a:t>
            </a:r>
            <a:r>
              <a:rPr sz="2700" spc="-5" dirty="0">
                <a:latin typeface="Arial"/>
                <a:cs typeface="Arial"/>
              </a:rPr>
              <a:t>nghị nên </a:t>
            </a:r>
            <a:r>
              <a:rPr sz="2700" dirty="0">
                <a:latin typeface="Arial"/>
                <a:cs typeface="Arial"/>
              </a:rPr>
              <a:t>sử</a:t>
            </a:r>
            <a:r>
              <a:rPr sz="2700" spc="-5" dirty="0">
                <a:latin typeface="Arial"/>
                <a:cs typeface="Arial"/>
              </a:rPr>
              <a:t> dụng:</a:t>
            </a:r>
            <a:endParaRPr sz="2700">
              <a:latin typeface="Arial"/>
              <a:cs typeface="Arial"/>
            </a:endParaRPr>
          </a:p>
          <a:p>
            <a:pPr marL="1003300" lvl="1" indent="-534035">
              <a:lnSpc>
                <a:spcPct val="100000"/>
              </a:lnSpc>
              <a:spcBef>
                <a:spcPts val="5"/>
              </a:spcBef>
              <a:buClr>
                <a:srgbClr val="96CDCC"/>
              </a:buClr>
              <a:buSzPct val="150000"/>
              <a:buChar char="•"/>
              <a:tabLst>
                <a:tab pos="1003300" algn="l"/>
                <a:tab pos="1003935" algn="l"/>
              </a:tabLst>
            </a:pPr>
            <a:r>
              <a:rPr sz="2200" spc="-5" dirty="0">
                <a:latin typeface="Arial"/>
                <a:cs typeface="Arial"/>
              </a:rPr>
              <a:t>Robertson and Robertson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1999</a:t>
            </a:r>
            <a:endParaRPr sz="2200">
              <a:latin typeface="Arial"/>
              <a:cs typeface="Arial"/>
            </a:endParaRPr>
          </a:p>
          <a:p>
            <a:pPr marL="1003300" lvl="1" indent="-534035">
              <a:lnSpc>
                <a:spcPts val="2635"/>
              </a:lnSpc>
              <a:buClr>
                <a:srgbClr val="96CDCC"/>
              </a:buClr>
              <a:buSzPct val="150000"/>
              <a:buChar char="•"/>
              <a:tabLst>
                <a:tab pos="1003300" algn="l"/>
                <a:tab pos="1003935" algn="l"/>
              </a:tabLst>
            </a:pPr>
            <a:r>
              <a:rPr sz="2200" spc="-5" dirty="0">
                <a:latin typeface="Arial"/>
                <a:cs typeface="Arial"/>
              </a:rPr>
              <a:t>IEEE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830-1998</a:t>
            </a:r>
            <a:endParaRPr sz="2200">
              <a:latin typeface="Arial"/>
              <a:cs typeface="Arial"/>
            </a:endParaRPr>
          </a:p>
          <a:p>
            <a:pPr marL="622300" marR="5715" indent="-610235" algn="just">
              <a:lnSpc>
                <a:spcPts val="3240"/>
              </a:lnSpc>
              <a:spcBef>
                <a:spcPts val="105"/>
              </a:spcBef>
              <a:buClr>
                <a:srgbClr val="CCCC99"/>
              </a:buClr>
              <a:buSzPct val="68518"/>
              <a:buFont typeface="Wingdings"/>
              <a:buChar char=""/>
              <a:tabLst>
                <a:tab pos="622935" algn="l"/>
              </a:tabLst>
            </a:pPr>
            <a:r>
              <a:rPr sz="2700" spc="-5" dirty="0">
                <a:latin typeface="Arial"/>
                <a:cs typeface="Arial"/>
              </a:rPr>
              <a:t>Các </a:t>
            </a:r>
            <a:r>
              <a:rPr sz="2700" dirty="0">
                <a:latin typeface="Arial"/>
                <a:cs typeface="Arial"/>
              </a:rPr>
              <a:t>SRS </a:t>
            </a:r>
            <a:r>
              <a:rPr sz="2700" spc="-5" dirty="0">
                <a:latin typeface="Arial"/>
                <a:cs typeface="Arial"/>
              </a:rPr>
              <a:t>template là </a:t>
            </a:r>
            <a:r>
              <a:rPr sz="2700" dirty="0">
                <a:latin typeface="Arial"/>
                <a:cs typeface="Arial"/>
              </a:rPr>
              <a:t>các </a:t>
            </a:r>
            <a:r>
              <a:rPr sz="2700" spc="-5" dirty="0">
                <a:latin typeface="Arial"/>
                <a:cs typeface="Arial"/>
              </a:rPr>
              <a:t>tài liệu </a:t>
            </a:r>
            <a:r>
              <a:rPr sz="2700" dirty="0">
                <a:latin typeface="Arial"/>
                <a:cs typeface="Arial"/>
              </a:rPr>
              <a:t>có cấu trúc </a:t>
            </a:r>
            <a:r>
              <a:rPr sz="2700" spc="-5" dirty="0">
                <a:latin typeface="Arial"/>
                <a:cs typeface="Arial"/>
              </a:rPr>
              <a:t>tốt,  </a:t>
            </a:r>
            <a:r>
              <a:rPr sz="2700" dirty="0">
                <a:latin typeface="Arial"/>
                <a:cs typeface="Arial"/>
              </a:rPr>
              <a:t>mềm </a:t>
            </a:r>
            <a:r>
              <a:rPr sz="2700" spc="-5" dirty="0">
                <a:latin typeface="Arial"/>
                <a:cs typeface="Arial"/>
              </a:rPr>
              <a:t>dẻo, </a:t>
            </a:r>
            <a:r>
              <a:rPr sz="2700" dirty="0">
                <a:latin typeface="Arial"/>
                <a:cs typeface="Arial"/>
              </a:rPr>
              <a:t>có khả </a:t>
            </a:r>
            <a:r>
              <a:rPr sz="2700" spc="-5" dirty="0">
                <a:latin typeface="Arial"/>
                <a:cs typeface="Arial"/>
              </a:rPr>
              <a:t>năng </a:t>
            </a:r>
            <a:r>
              <a:rPr sz="2700" dirty="0">
                <a:latin typeface="Arial"/>
                <a:cs typeface="Arial"/>
              </a:rPr>
              <a:t>tuỳ </a:t>
            </a:r>
            <a:r>
              <a:rPr sz="2700" spc="-5" dirty="0">
                <a:latin typeface="Arial"/>
                <a:cs typeface="Arial"/>
              </a:rPr>
              <a:t>biến được theo yêu  </a:t>
            </a:r>
            <a:r>
              <a:rPr sz="2700" dirty="0">
                <a:latin typeface="Arial"/>
                <a:cs typeface="Arial"/>
              </a:rPr>
              <a:t>cầu của mỗi </a:t>
            </a:r>
            <a:r>
              <a:rPr sz="2700" spc="-5" dirty="0">
                <a:latin typeface="Arial"/>
                <a:cs typeface="Arial"/>
              </a:rPr>
              <a:t>công </a:t>
            </a:r>
            <a:r>
              <a:rPr sz="2700" dirty="0">
                <a:latin typeface="Arial"/>
                <a:cs typeface="Arial"/>
              </a:rPr>
              <a:t>ty </a:t>
            </a:r>
            <a:r>
              <a:rPr sz="2700" spc="-5" dirty="0">
                <a:latin typeface="Arial"/>
                <a:cs typeface="Arial"/>
              </a:rPr>
              <a:t>phần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mềm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03301"/>
            <a:ext cx="73882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1.3.3. Các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mẫu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đặc tả yêu cầu phần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mềm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(SRS</a:t>
            </a:r>
            <a:r>
              <a:rPr sz="240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template)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67129"/>
            <a:ext cx="7875905" cy="479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latin typeface="Arial"/>
                <a:cs typeface="Arial"/>
              </a:rPr>
              <a:t>IEEE </a:t>
            </a:r>
            <a:r>
              <a:rPr sz="2700" b="1" spc="-5" dirty="0">
                <a:latin typeface="Arial"/>
                <a:cs typeface="Arial"/>
              </a:rPr>
              <a:t>830-1998 Adapted </a:t>
            </a:r>
            <a:r>
              <a:rPr sz="2700" b="1" dirty="0">
                <a:latin typeface="Arial"/>
                <a:cs typeface="Arial"/>
              </a:rPr>
              <a:t>and </a:t>
            </a:r>
            <a:r>
              <a:rPr sz="2700" b="1" spc="-5" dirty="0">
                <a:latin typeface="Arial"/>
                <a:cs typeface="Arial"/>
              </a:rPr>
              <a:t>Extended</a:t>
            </a:r>
            <a:r>
              <a:rPr sz="2700" b="1" spc="10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Template:</a:t>
            </a:r>
            <a:endParaRPr sz="2700">
              <a:latin typeface="Arial"/>
              <a:cs typeface="Arial"/>
            </a:endParaRPr>
          </a:p>
          <a:p>
            <a:pPr marL="322580" indent="-31051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23215" algn="l"/>
              </a:tabLst>
            </a:pPr>
            <a:r>
              <a:rPr sz="2200" b="1" spc="-5" dirty="0">
                <a:latin typeface="Arial"/>
                <a:cs typeface="Arial"/>
              </a:rPr>
              <a:t>Introduction</a:t>
            </a:r>
            <a:endParaRPr sz="2200">
              <a:latin typeface="Arial"/>
              <a:cs typeface="Arial"/>
            </a:endParaRPr>
          </a:p>
          <a:p>
            <a:pPr marL="1087755" lvl="1" indent="-466090">
              <a:lnSpc>
                <a:spcPct val="100000"/>
              </a:lnSpc>
              <a:buAutoNum type="arabicPeriod"/>
              <a:tabLst>
                <a:tab pos="1088390" algn="l"/>
              </a:tabLst>
            </a:pPr>
            <a:r>
              <a:rPr sz="2200" b="1" spc="-5" dirty="0">
                <a:latin typeface="Arial"/>
                <a:cs typeface="Arial"/>
              </a:rPr>
              <a:t>Purpose of this</a:t>
            </a:r>
            <a:r>
              <a:rPr sz="2200" b="1" spc="5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document</a:t>
            </a:r>
            <a:endParaRPr sz="2200">
              <a:latin typeface="Arial"/>
              <a:cs typeface="Arial"/>
            </a:endParaRPr>
          </a:p>
          <a:p>
            <a:pPr marL="1087755" lvl="1" indent="-4660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088390" algn="l"/>
              </a:tabLst>
            </a:pPr>
            <a:r>
              <a:rPr sz="2200" b="1" spc="-5" dirty="0">
                <a:latin typeface="Arial"/>
                <a:cs typeface="Arial"/>
              </a:rPr>
              <a:t>Document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Convention</a:t>
            </a:r>
            <a:endParaRPr sz="2200">
              <a:latin typeface="Arial"/>
              <a:cs typeface="Arial"/>
            </a:endParaRPr>
          </a:p>
          <a:p>
            <a:pPr marL="1087755" lvl="1" indent="-466090">
              <a:lnSpc>
                <a:spcPct val="100000"/>
              </a:lnSpc>
              <a:buAutoNum type="arabicPeriod"/>
              <a:tabLst>
                <a:tab pos="1088390" algn="l"/>
              </a:tabLst>
            </a:pPr>
            <a:r>
              <a:rPr sz="2200" b="1" spc="-5" dirty="0">
                <a:latin typeface="Arial"/>
                <a:cs typeface="Arial"/>
              </a:rPr>
              <a:t>Intended Audience and Reading</a:t>
            </a:r>
            <a:r>
              <a:rPr sz="2200" b="1" spc="114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Suggestion</a:t>
            </a:r>
            <a:endParaRPr sz="2200">
              <a:latin typeface="Arial"/>
              <a:cs typeface="Arial"/>
            </a:endParaRPr>
          </a:p>
          <a:p>
            <a:pPr marL="1165225" lvl="1" indent="-543560">
              <a:lnSpc>
                <a:spcPct val="100000"/>
              </a:lnSpc>
              <a:buAutoNum type="arabicPeriod" startAt="4"/>
              <a:tabLst>
                <a:tab pos="1165860" algn="l"/>
              </a:tabLst>
            </a:pPr>
            <a:r>
              <a:rPr sz="2200" b="1" spc="-5" dirty="0">
                <a:latin typeface="Arial"/>
                <a:cs typeface="Arial"/>
              </a:rPr>
              <a:t>Product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Scope</a:t>
            </a:r>
            <a:endParaRPr sz="2200">
              <a:latin typeface="Arial"/>
              <a:cs typeface="Arial"/>
            </a:endParaRPr>
          </a:p>
          <a:p>
            <a:pPr marL="1165225" lvl="1" indent="-543560">
              <a:lnSpc>
                <a:spcPct val="100000"/>
              </a:lnSpc>
              <a:buAutoNum type="arabicPeriod" startAt="4"/>
              <a:tabLst>
                <a:tab pos="1165860" algn="l"/>
              </a:tabLst>
            </a:pPr>
            <a:r>
              <a:rPr sz="2200" b="1" spc="-5" dirty="0">
                <a:latin typeface="Arial"/>
                <a:cs typeface="Arial"/>
              </a:rPr>
              <a:t>References</a:t>
            </a:r>
            <a:endParaRPr sz="2200">
              <a:latin typeface="Arial"/>
              <a:cs typeface="Arial"/>
            </a:endParaRPr>
          </a:p>
          <a:p>
            <a:pPr marL="322580" indent="-310515">
              <a:lnSpc>
                <a:spcPct val="100000"/>
              </a:lnSpc>
              <a:buAutoNum type="arabicPeriod" startAt="2"/>
              <a:tabLst>
                <a:tab pos="323215" algn="l"/>
              </a:tabLst>
            </a:pPr>
            <a:r>
              <a:rPr sz="2200" b="1" spc="-5" dirty="0">
                <a:latin typeface="Arial"/>
                <a:cs typeface="Arial"/>
              </a:rPr>
              <a:t>Overall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Description</a:t>
            </a:r>
            <a:endParaRPr sz="2200">
              <a:latin typeface="Arial"/>
              <a:cs typeface="Arial"/>
            </a:endParaRPr>
          </a:p>
          <a:p>
            <a:pPr marL="1087755" lvl="1" indent="-466090">
              <a:lnSpc>
                <a:spcPct val="100000"/>
              </a:lnSpc>
              <a:buAutoNum type="arabicPeriod"/>
              <a:tabLst>
                <a:tab pos="1088390" algn="l"/>
              </a:tabLst>
            </a:pPr>
            <a:r>
              <a:rPr sz="2200" b="1" spc="-5" dirty="0">
                <a:latin typeface="Arial"/>
                <a:cs typeface="Arial"/>
              </a:rPr>
              <a:t>Product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perspective</a:t>
            </a:r>
            <a:endParaRPr sz="2200">
              <a:latin typeface="Arial"/>
              <a:cs typeface="Arial"/>
            </a:endParaRPr>
          </a:p>
          <a:p>
            <a:pPr marL="1087755" lvl="1" indent="-466090">
              <a:lnSpc>
                <a:spcPct val="100000"/>
              </a:lnSpc>
              <a:buAutoNum type="arabicPeriod"/>
              <a:tabLst>
                <a:tab pos="1088390" algn="l"/>
              </a:tabLst>
            </a:pPr>
            <a:r>
              <a:rPr sz="2200" b="1" spc="-5" dirty="0">
                <a:latin typeface="Arial"/>
                <a:cs typeface="Arial"/>
              </a:rPr>
              <a:t>Product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  <a:p>
            <a:pPr marL="1087755" lvl="1" indent="-466090">
              <a:lnSpc>
                <a:spcPct val="100000"/>
              </a:lnSpc>
              <a:buAutoNum type="arabicPeriod"/>
              <a:tabLst>
                <a:tab pos="1088390" algn="l"/>
              </a:tabLst>
            </a:pPr>
            <a:r>
              <a:rPr sz="2200" b="1" spc="-5" dirty="0">
                <a:latin typeface="Arial"/>
                <a:cs typeface="Arial"/>
              </a:rPr>
              <a:t>User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Characteristics</a:t>
            </a:r>
            <a:endParaRPr sz="2200">
              <a:latin typeface="Arial"/>
              <a:cs typeface="Arial"/>
            </a:endParaRPr>
          </a:p>
          <a:p>
            <a:pPr marL="1087755" lvl="1" indent="-4660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088390" algn="l"/>
              </a:tabLst>
            </a:pPr>
            <a:r>
              <a:rPr sz="2200" b="1" spc="-5" dirty="0">
                <a:latin typeface="Arial"/>
                <a:cs typeface="Arial"/>
              </a:rPr>
              <a:t>Operating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Environment</a:t>
            </a:r>
            <a:endParaRPr sz="2200">
              <a:latin typeface="Arial"/>
              <a:cs typeface="Arial"/>
            </a:endParaRPr>
          </a:p>
          <a:p>
            <a:pPr marL="1087755" lvl="1" indent="-466090">
              <a:lnSpc>
                <a:spcPct val="100000"/>
              </a:lnSpc>
              <a:buAutoNum type="arabicPeriod"/>
              <a:tabLst>
                <a:tab pos="1088390" algn="l"/>
              </a:tabLst>
            </a:pPr>
            <a:r>
              <a:rPr sz="2200" b="1" spc="-5" dirty="0">
                <a:latin typeface="Arial"/>
                <a:cs typeface="Arial"/>
              </a:rPr>
              <a:t>Design and Implementation</a:t>
            </a:r>
            <a:r>
              <a:rPr sz="2200" b="1" spc="7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Constraints</a:t>
            </a:r>
            <a:endParaRPr sz="2200">
              <a:latin typeface="Arial"/>
              <a:cs typeface="Arial"/>
            </a:endParaRPr>
          </a:p>
          <a:p>
            <a:pPr marL="1087755" lvl="1" indent="-466090">
              <a:lnSpc>
                <a:spcPct val="100000"/>
              </a:lnSpc>
              <a:buAutoNum type="arabicPeriod"/>
              <a:tabLst>
                <a:tab pos="1088390" algn="l"/>
              </a:tabLst>
            </a:pPr>
            <a:r>
              <a:rPr sz="2200" b="1" spc="-5" dirty="0">
                <a:latin typeface="Arial"/>
                <a:cs typeface="Arial"/>
              </a:rPr>
              <a:t>Assumptions and</a:t>
            </a:r>
            <a:r>
              <a:rPr sz="2200" b="1" spc="5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Dependencies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79501"/>
            <a:ext cx="73882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1.3.3. Các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mẫu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đặc tả yêu cầu phần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mềm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(SRS</a:t>
            </a:r>
            <a:r>
              <a:rPr sz="240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template)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67129"/>
            <a:ext cx="7995284" cy="420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10235">
              <a:lnSpc>
                <a:spcPct val="100000"/>
              </a:lnSpc>
              <a:spcBef>
                <a:spcPts val="100"/>
              </a:spcBef>
              <a:tabLst>
                <a:tab pos="937894" algn="l"/>
                <a:tab pos="2527300" algn="l"/>
                <a:tab pos="4792345" algn="l"/>
                <a:tab pos="6478270" algn="l"/>
              </a:tabLst>
            </a:pPr>
            <a:r>
              <a:rPr sz="2700" b="1" dirty="0">
                <a:latin typeface="Arial"/>
                <a:cs typeface="Arial"/>
              </a:rPr>
              <a:t>IEEE	</a:t>
            </a:r>
            <a:r>
              <a:rPr sz="2700" b="1" spc="-10" dirty="0">
                <a:latin typeface="Arial"/>
                <a:cs typeface="Arial"/>
              </a:rPr>
              <a:t>83</a:t>
            </a:r>
            <a:r>
              <a:rPr sz="2700" b="1" spc="-20" dirty="0">
                <a:latin typeface="Arial"/>
                <a:cs typeface="Arial"/>
              </a:rPr>
              <a:t>0</a:t>
            </a:r>
            <a:r>
              <a:rPr sz="2700" b="1" dirty="0">
                <a:latin typeface="Arial"/>
                <a:cs typeface="Arial"/>
              </a:rPr>
              <a:t>-</a:t>
            </a:r>
            <a:r>
              <a:rPr sz="2700" b="1" spc="-10" dirty="0">
                <a:latin typeface="Arial"/>
                <a:cs typeface="Arial"/>
              </a:rPr>
              <a:t>199</a:t>
            </a:r>
            <a:r>
              <a:rPr sz="2700" b="1" spc="-5" dirty="0">
                <a:latin typeface="Arial"/>
                <a:cs typeface="Arial"/>
              </a:rPr>
              <a:t>8</a:t>
            </a:r>
            <a:r>
              <a:rPr sz="2700" b="1" dirty="0">
                <a:latin typeface="Arial"/>
                <a:cs typeface="Arial"/>
              </a:rPr>
              <a:t>	</a:t>
            </a:r>
            <a:r>
              <a:rPr sz="2700" b="1" spc="-5" dirty="0">
                <a:latin typeface="Arial"/>
                <a:cs typeface="Arial"/>
              </a:rPr>
              <a:t>A</a:t>
            </a:r>
            <a:r>
              <a:rPr sz="2700" b="1" spc="-20" dirty="0">
                <a:latin typeface="Arial"/>
                <a:cs typeface="Arial"/>
              </a:rPr>
              <a:t>d</a:t>
            </a:r>
            <a:r>
              <a:rPr sz="2700" b="1" spc="-5" dirty="0">
                <a:latin typeface="Arial"/>
                <a:cs typeface="Arial"/>
              </a:rPr>
              <a:t>apted</a:t>
            </a:r>
            <a:r>
              <a:rPr sz="2700" b="1" spc="36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and	</a:t>
            </a:r>
            <a:r>
              <a:rPr sz="2700" b="1" spc="-5" dirty="0">
                <a:latin typeface="Arial"/>
                <a:cs typeface="Arial"/>
              </a:rPr>
              <a:t>Exte</a:t>
            </a:r>
            <a:r>
              <a:rPr sz="2700" b="1" spc="-15" dirty="0">
                <a:latin typeface="Arial"/>
                <a:cs typeface="Arial"/>
              </a:rPr>
              <a:t>n</a:t>
            </a:r>
            <a:r>
              <a:rPr sz="2700" b="1" spc="-5" dirty="0">
                <a:latin typeface="Arial"/>
                <a:cs typeface="Arial"/>
              </a:rPr>
              <a:t>ded</a:t>
            </a:r>
            <a:r>
              <a:rPr sz="2700" b="1" dirty="0">
                <a:latin typeface="Arial"/>
                <a:cs typeface="Arial"/>
              </a:rPr>
              <a:t>	</a:t>
            </a:r>
            <a:r>
              <a:rPr sz="2700" b="1" spc="-5" dirty="0">
                <a:latin typeface="Arial"/>
                <a:cs typeface="Arial"/>
              </a:rPr>
              <a:t>Tem</a:t>
            </a:r>
            <a:r>
              <a:rPr sz="2700" b="1" spc="-20" dirty="0">
                <a:latin typeface="Arial"/>
                <a:cs typeface="Arial"/>
              </a:rPr>
              <a:t>p</a:t>
            </a:r>
            <a:r>
              <a:rPr sz="2700" b="1" spc="-5" dirty="0">
                <a:latin typeface="Arial"/>
                <a:cs typeface="Arial"/>
              </a:rPr>
              <a:t>late  </a:t>
            </a:r>
            <a:r>
              <a:rPr sz="2700" b="1" dirty="0">
                <a:latin typeface="Arial"/>
                <a:cs typeface="Arial"/>
              </a:rPr>
              <a:t>(tiếp):</a:t>
            </a:r>
            <a:endParaRPr sz="2700">
              <a:latin typeface="Arial"/>
              <a:cs typeface="Arial"/>
            </a:endParaRPr>
          </a:p>
          <a:p>
            <a:pPr marL="322580" indent="-310515">
              <a:lnSpc>
                <a:spcPct val="100000"/>
              </a:lnSpc>
              <a:spcBef>
                <a:spcPts val="10"/>
              </a:spcBef>
              <a:buAutoNum type="arabicPeriod" startAt="3"/>
              <a:tabLst>
                <a:tab pos="323215" algn="l"/>
              </a:tabLst>
            </a:pPr>
            <a:r>
              <a:rPr sz="2200" b="1" spc="-5" dirty="0">
                <a:latin typeface="Arial"/>
                <a:cs typeface="Arial"/>
              </a:rPr>
              <a:t>External Interface</a:t>
            </a:r>
            <a:r>
              <a:rPr sz="2200" b="1" spc="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Requirement</a:t>
            </a:r>
            <a:endParaRPr sz="2200">
              <a:latin typeface="Arial"/>
              <a:cs typeface="Arial"/>
            </a:endParaRPr>
          </a:p>
          <a:p>
            <a:pPr marL="1087755" lvl="1" indent="-466090">
              <a:lnSpc>
                <a:spcPct val="100000"/>
              </a:lnSpc>
              <a:buAutoNum type="arabicPeriod"/>
              <a:tabLst>
                <a:tab pos="1088390" algn="l"/>
              </a:tabLst>
            </a:pPr>
            <a:r>
              <a:rPr sz="2200" b="1" spc="-5" dirty="0">
                <a:latin typeface="Arial"/>
                <a:cs typeface="Arial"/>
              </a:rPr>
              <a:t>User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Interface</a:t>
            </a:r>
            <a:endParaRPr sz="2200">
              <a:latin typeface="Arial"/>
              <a:cs typeface="Arial"/>
            </a:endParaRPr>
          </a:p>
          <a:p>
            <a:pPr marL="1087755" lvl="1" indent="-466090">
              <a:lnSpc>
                <a:spcPct val="100000"/>
              </a:lnSpc>
              <a:buFont typeface="Arial"/>
              <a:buAutoNum type="arabicPeriod"/>
              <a:tabLst>
                <a:tab pos="1088390" algn="l"/>
              </a:tabLst>
            </a:pPr>
            <a:r>
              <a:rPr sz="2200" b="1" spc="-5" dirty="0">
                <a:latin typeface="Arial"/>
                <a:cs typeface="Arial"/>
              </a:rPr>
              <a:t>Hardware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Interface</a:t>
            </a:r>
            <a:endParaRPr sz="2200">
              <a:latin typeface="Arial"/>
              <a:cs typeface="Arial"/>
            </a:endParaRPr>
          </a:p>
          <a:p>
            <a:pPr marL="1087755" lvl="1" indent="-466090">
              <a:lnSpc>
                <a:spcPct val="100000"/>
              </a:lnSpc>
              <a:buFont typeface="Arial"/>
              <a:buAutoNum type="arabicPeriod"/>
              <a:tabLst>
                <a:tab pos="1088390" algn="l"/>
              </a:tabLst>
            </a:pPr>
            <a:r>
              <a:rPr sz="2200" b="1" spc="-5" dirty="0">
                <a:latin typeface="Arial"/>
                <a:cs typeface="Arial"/>
              </a:rPr>
              <a:t>Software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Interface</a:t>
            </a:r>
            <a:endParaRPr sz="22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3.4. Communication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Interface</a:t>
            </a:r>
            <a:endParaRPr sz="2200">
              <a:latin typeface="Arial"/>
              <a:cs typeface="Arial"/>
            </a:endParaRPr>
          </a:p>
          <a:p>
            <a:pPr marL="322580" indent="-310515">
              <a:lnSpc>
                <a:spcPct val="100000"/>
              </a:lnSpc>
              <a:buAutoNum type="arabicPeriod" startAt="4"/>
              <a:tabLst>
                <a:tab pos="323215" algn="l"/>
              </a:tabLst>
            </a:pPr>
            <a:r>
              <a:rPr sz="2200" b="1" spc="-10" dirty="0">
                <a:latin typeface="Arial"/>
                <a:cs typeface="Arial"/>
              </a:rPr>
              <a:t>System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Features</a:t>
            </a:r>
            <a:endParaRPr sz="2200">
              <a:latin typeface="Arial"/>
              <a:cs typeface="Arial"/>
            </a:endParaRPr>
          </a:p>
          <a:p>
            <a:pPr marL="1087755" lvl="1" indent="-466090">
              <a:lnSpc>
                <a:spcPct val="100000"/>
              </a:lnSpc>
              <a:buAutoNum type="romanLcPeriod" startAt="10"/>
              <a:tabLst>
                <a:tab pos="1088390" algn="l"/>
              </a:tabLst>
            </a:pPr>
            <a:r>
              <a:rPr sz="2200" b="1" spc="-10" dirty="0">
                <a:latin typeface="Arial"/>
                <a:cs typeface="Arial"/>
              </a:rPr>
              <a:t>System </a:t>
            </a:r>
            <a:r>
              <a:rPr sz="2200" b="1" spc="-5" dirty="0">
                <a:latin typeface="Arial"/>
                <a:cs typeface="Arial"/>
              </a:rPr>
              <a:t>Feature</a:t>
            </a:r>
            <a:r>
              <a:rPr sz="2200" b="1" spc="5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X</a:t>
            </a:r>
            <a:endParaRPr sz="2200">
              <a:latin typeface="Arial"/>
              <a:cs typeface="Arial"/>
            </a:endParaRPr>
          </a:p>
          <a:p>
            <a:pPr marL="1625600" lvl="2" indent="-699135">
              <a:lnSpc>
                <a:spcPct val="100000"/>
              </a:lnSpc>
              <a:buAutoNum type="arabicPeriod"/>
              <a:tabLst>
                <a:tab pos="1626235" algn="l"/>
              </a:tabLst>
            </a:pPr>
            <a:r>
              <a:rPr sz="2200" b="1" spc="-5" dirty="0">
                <a:latin typeface="Arial"/>
                <a:cs typeface="Arial"/>
              </a:rPr>
              <a:t>Description and</a:t>
            </a:r>
            <a:r>
              <a:rPr sz="2200" b="1" spc="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Priority</a:t>
            </a:r>
            <a:endParaRPr sz="2200">
              <a:latin typeface="Arial"/>
              <a:cs typeface="Arial"/>
            </a:endParaRPr>
          </a:p>
          <a:p>
            <a:pPr marL="1625600" lvl="2" indent="-699135">
              <a:lnSpc>
                <a:spcPct val="100000"/>
              </a:lnSpc>
              <a:buAutoNum type="arabicPeriod"/>
              <a:tabLst>
                <a:tab pos="1626235" algn="l"/>
              </a:tabLst>
            </a:pPr>
            <a:r>
              <a:rPr sz="2200" b="1" spc="-5" dirty="0">
                <a:latin typeface="Arial"/>
                <a:cs typeface="Arial"/>
              </a:rPr>
              <a:t>Stimulus/Response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Sequences</a:t>
            </a:r>
            <a:endParaRPr sz="2200">
              <a:latin typeface="Arial"/>
              <a:cs typeface="Arial"/>
            </a:endParaRPr>
          </a:p>
          <a:p>
            <a:pPr marL="1626870" lvl="2" indent="-7004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627505" algn="l"/>
              </a:tabLst>
            </a:pPr>
            <a:r>
              <a:rPr sz="2200" b="1" spc="-5" dirty="0">
                <a:latin typeface="Arial"/>
                <a:cs typeface="Arial"/>
              </a:rPr>
              <a:t>Functional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Requirement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03301"/>
            <a:ext cx="73882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1.3.3. Các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mẫu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đặc tả yêu cầu phần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mềm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(SRS</a:t>
            </a:r>
            <a:r>
              <a:rPr sz="240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template)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67129"/>
            <a:ext cx="7995284" cy="453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10235">
              <a:lnSpc>
                <a:spcPct val="100000"/>
              </a:lnSpc>
              <a:spcBef>
                <a:spcPts val="100"/>
              </a:spcBef>
              <a:tabLst>
                <a:tab pos="937894" algn="l"/>
                <a:tab pos="2527300" algn="l"/>
                <a:tab pos="4792345" algn="l"/>
                <a:tab pos="6478270" algn="l"/>
              </a:tabLst>
            </a:pPr>
            <a:r>
              <a:rPr sz="2700" b="1" dirty="0">
                <a:latin typeface="Arial"/>
                <a:cs typeface="Arial"/>
              </a:rPr>
              <a:t>IEEE	</a:t>
            </a:r>
            <a:r>
              <a:rPr sz="2700" b="1" spc="-10" dirty="0">
                <a:latin typeface="Arial"/>
                <a:cs typeface="Arial"/>
              </a:rPr>
              <a:t>83</a:t>
            </a:r>
            <a:r>
              <a:rPr sz="2700" b="1" spc="-20" dirty="0">
                <a:latin typeface="Arial"/>
                <a:cs typeface="Arial"/>
              </a:rPr>
              <a:t>0</a:t>
            </a:r>
            <a:r>
              <a:rPr sz="2700" b="1" dirty="0">
                <a:latin typeface="Arial"/>
                <a:cs typeface="Arial"/>
              </a:rPr>
              <a:t>-</a:t>
            </a:r>
            <a:r>
              <a:rPr sz="2700" b="1" spc="-10" dirty="0">
                <a:latin typeface="Arial"/>
                <a:cs typeface="Arial"/>
              </a:rPr>
              <a:t>199</a:t>
            </a:r>
            <a:r>
              <a:rPr sz="2700" b="1" spc="-5" dirty="0">
                <a:latin typeface="Arial"/>
                <a:cs typeface="Arial"/>
              </a:rPr>
              <a:t>8</a:t>
            </a:r>
            <a:r>
              <a:rPr sz="2700" b="1" dirty="0">
                <a:latin typeface="Arial"/>
                <a:cs typeface="Arial"/>
              </a:rPr>
              <a:t>	</a:t>
            </a:r>
            <a:r>
              <a:rPr sz="2700" b="1" spc="-5" dirty="0">
                <a:latin typeface="Arial"/>
                <a:cs typeface="Arial"/>
              </a:rPr>
              <a:t>A</a:t>
            </a:r>
            <a:r>
              <a:rPr sz="2700" b="1" spc="-20" dirty="0">
                <a:latin typeface="Arial"/>
                <a:cs typeface="Arial"/>
              </a:rPr>
              <a:t>d</a:t>
            </a:r>
            <a:r>
              <a:rPr sz="2700" b="1" spc="-5" dirty="0">
                <a:latin typeface="Arial"/>
                <a:cs typeface="Arial"/>
              </a:rPr>
              <a:t>apted</a:t>
            </a:r>
            <a:r>
              <a:rPr sz="2700" b="1" spc="36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and	</a:t>
            </a:r>
            <a:r>
              <a:rPr sz="2700" b="1" spc="-5" dirty="0">
                <a:latin typeface="Arial"/>
                <a:cs typeface="Arial"/>
              </a:rPr>
              <a:t>Exte</a:t>
            </a:r>
            <a:r>
              <a:rPr sz="2700" b="1" spc="-15" dirty="0">
                <a:latin typeface="Arial"/>
                <a:cs typeface="Arial"/>
              </a:rPr>
              <a:t>n</a:t>
            </a:r>
            <a:r>
              <a:rPr sz="2700" b="1" spc="-5" dirty="0">
                <a:latin typeface="Arial"/>
                <a:cs typeface="Arial"/>
              </a:rPr>
              <a:t>ded</a:t>
            </a:r>
            <a:r>
              <a:rPr sz="2700" b="1" dirty="0">
                <a:latin typeface="Arial"/>
                <a:cs typeface="Arial"/>
              </a:rPr>
              <a:t>	</a:t>
            </a:r>
            <a:r>
              <a:rPr sz="2700" b="1" spc="-5" dirty="0">
                <a:latin typeface="Arial"/>
                <a:cs typeface="Arial"/>
              </a:rPr>
              <a:t>Tem</a:t>
            </a:r>
            <a:r>
              <a:rPr sz="2700" b="1" spc="-20" dirty="0">
                <a:latin typeface="Arial"/>
                <a:cs typeface="Arial"/>
              </a:rPr>
              <a:t>p</a:t>
            </a:r>
            <a:r>
              <a:rPr sz="2700" b="1" spc="-5" dirty="0">
                <a:latin typeface="Arial"/>
                <a:cs typeface="Arial"/>
              </a:rPr>
              <a:t>late  </a:t>
            </a:r>
            <a:r>
              <a:rPr sz="2700" b="1" dirty="0">
                <a:latin typeface="Arial"/>
                <a:cs typeface="Arial"/>
              </a:rPr>
              <a:t>(tiếp):</a:t>
            </a:r>
            <a:endParaRPr sz="2700">
              <a:latin typeface="Arial"/>
              <a:cs typeface="Arial"/>
            </a:endParaRPr>
          </a:p>
          <a:p>
            <a:pPr marL="322580" indent="-310515">
              <a:lnSpc>
                <a:spcPct val="100000"/>
              </a:lnSpc>
              <a:spcBef>
                <a:spcPts val="10"/>
              </a:spcBef>
              <a:buAutoNum type="arabicPeriod" startAt="5"/>
              <a:tabLst>
                <a:tab pos="323215" algn="l"/>
              </a:tabLst>
            </a:pPr>
            <a:r>
              <a:rPr sz="2200" b="1" spc="-5" dirty="0">
                <a:latin typeface="Arial"/>
                <a:cs typeface="Arial"/>
              </a:rPr>
              <a:t>Other Non-Functional</a:t>
            </a:r>
            <a:r>
              <a:rPr sz="2200" b="1" spc="8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Requirement</a:t>
            </a:r>
            <a:endParaRPr sz="2200">
              <a:latin typeface="Arial"/>
              <a:cs typeface="Arial"/>
            </a:endParaRPr>
          </a:p>
          <a:p>
            <a:pPr marL="1165225" lvl="1" indent="-543560">
              <a:lnSpc>
                <a:spcPct val="100000"/>
              </a:lnSpc>
              <a:buAutoNum type="arabicPeriod"/>
              <a:tabLst>
                <a:tab pos="1165860" algn="l"/>
              </a:tabLst>
            </a:pPr>
            <a:r>
              <a:rPr sz="2200" b="1" spc="-5" dirty="0">
                <a:latin typeface="Arial"/>
                <a:cs typeface="Arial"/>
              </a:rPr>
              <a:t>Performance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Requirement</a:t>
            </a:r>
            <a:endParaRPr sz="2200">
              <a:latin typeface="Arial"/>
              <a:cs typeface="Arial"/>
            </a:endParaRPr>
          </a:p>
          <a:p>
            <a:pPr marL="1165225" lvl="1" indent="-543560">
              <a:lnSpc>
                <a:spcPct val="100000"/>
              </a:lnSpc>
              <a:buAutoNum type="arabicPeriod"/>
              <a:tabLst>
                <a:tab pos="1165860" algn="l"/>
              </a:tabLst>
            </a:pPr>
            <a:r>
              <a:rPr sz="2200" b="1" spc="-5" dirty="0">
                <a:latin typeface="Arial"/>
                <a:cs typeface="Arial"/>
              </a:rPr>
              <a:t>Safety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Requirement</a:t>
            </a:r>
            <a:endParaRPr sz="2200">
              <a:latin typeface="Arial"/>
              <a:cs typeface="Arial"/>
            </a:endParaRPr>
          </a:p>
          <a:p>
            <a:pPr marL="1165225" lvl="1" indent="-543560">
              <a:lnSpc>
                <a:spcPct val="100000"/>
              </a:lnSpc>
              <a:buAutoNum type="arabicPeriod"/>
              <a:tabLst>
                <a:tab pos="1165860" algn="l"/>
              </a:tabLst>
            </a:pPr>
            <a:r>
              <a:rPr sz="2200" b="1" spc="-5" dirty="0">
                <a:latin typeface="Arial"/>
                <a:cs typeface="Arial"/>
              </a:rPr>
              <a:t>Security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Requirement</a:t>
            </a:r>
            <a:endParaRPr sz="2200">
              <a:latin typeface="Arial"/>
              <a:cs typeface="Arial"/>
            </a:endParaRPr>
          </a:p>
          <a:p>
            <a:pPr marL="1165860" lvl="1" indent="-544195">
              <a:lnSpc>
                <a:spcPct val="100000"/>
              </a:lnSpc>
              <a:buAutoNum type="arabicPeriod"/>
              <a:tabLst>
                <a:tab pos="1166495" algn="l"/>
              </a:tabLst>
            </a:pPr>
            <a:r>
              <a:rPr sz="2200" spc="-5" dirty="0">
                <a:latin typeface="Arial"/>
                <a:cs typeface="Arial"/>
              </a:rPr>
              <a:t>Software Quality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Attributes</a:t>
            </a:r>
            <a:endParaRPr sz="2200">
              <a:latin typeface="Arial"/>
              <a:cs typeface="Arial"/>
            </a:endParaRPr>
          </a:p>
          <a:p>
            <a:pPr marL="1165860" lvl="1" indent="-544195">
              <a:lnSpc>
                <a:spcPct val="100000"/>
              </a:lnSpc>
              <a:buAutoNum type="arabicPeriod"/>
              <a:tabLst>
                <a:tab pos="1166495" algn="l"/>
              </a:tabLst>
            </a:pPr>
            <a:r>
              <a:rPr sz="2200" spc="-5" dirty="0">
                <a:latin typeface="Arial"/>
                <a:cs typeface="Arial"/>
              </a:rPr>
              <a:t>Business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Rules</a:t>
            </a:r>
            <a:endParaRPr sz="2200">
              <a:latin typeface="Arial"/>
              <a:cs typeface="Arial"/>
            </a:endParaRPr>
          </a:p>
          <a:p>
            <a:pPr marL="1165860" lvl="1" indent="-544195">
              <a:lnSpc>
                <a:spcPct val="100000"/>
              </a:lnSpc>
              <a:buAutoNum type="arabicPeriod"/>
              <a:tabLst>
                <a:tab pos="1166495" algn="l"/>
              </a:tabLst>
            </a:pPr>
            <a:r>
              <a:rPr sz="2200" spc="-5" dirty="0">
                <a:latin typeface="Arial"/>
                <a:cs typeface="Arial"/>
              </a:rPr>
              <a:t>User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Documentation</a:t>
            </a:r>
            <a:endParaRPr sz="2200">
              <a:latin typeface="Arial"/>
              <a:cs typeface="Arial"/>
            </a:endParaRPr>
          </a:p>
          <a:p>
            <a:pPr marL="12700" marR="4213225">
              <a:lnSpc>
                <a:spcPct val="100000"/>
              </a:lnSpc>
              <a:buAutoNum type="arabicPeriod" startAt="5"/>
              <a:tabLst>
                <a:tab pos="323215" algn="l"/>
              </a:tabLst>
            </a:pPr>
            <a:r>
              <a:rPr sz="2200" b="1" spc="-5" dirty="0">
                <a:latin typeface="Arial"/>
                <a:cs typeface="Arial"/>
              </a:rPr>
              <a:t>Other Requirement  Appendix A: Glossary  Appendix B: Analysis</a:t>
            </a:r>
            <a:r>
              <a:rPr sz="2200" b="1" spc="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Model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Arial"/>
                <a:cs typeface="Arial"/>
              </a:rPr>
              <a:t>Appendix C: To - Be - Determined</a:t>
            </a:r>
            <a:r>
              <a:rPr sz="2200" b="1" spc="114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List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479501"/>
            <a:ext cx="7845425" cy="565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Đặc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tả các yêu cầu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</a:t>
            </a:r>
            <a:r>
              <a:rPr sz="24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mềm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622300" marR="5080" indent="-610235" algn="just">
              <a:lnSpc>
                <a:spcPct val="100000"/>
              </a:lnSpc>
              <a:spcBef>
                <a:spcPts val="5"/>
              </a:spcBef>
              <a:buClr>
                <a:srgbClr val="CCCC99"/>
              </a:buClr>
              <a:buSzPct val="68518"/>
              <a:buFont typeface="Wingdings"/>
              <a:buChar char=""/>
              <a:tabLst>
                <a:tab pos="622935" algn="l"/>
              </a:tabLst>
            </a:pPr>
            <a:r>
              <a:rPr sz="2700" spc="-5" dirty="0">
                <a:latin typeface="Arial"/>
                <a:cs typeface="Arial"/>
              </a:rPr>
              <a:t>Không phụ </a:t>
            </a:r>
            <a:r>
              <a:rPr sz="2700" dirty="0">
                <a:latin typeface="Arial"/>
                <a:cs typeface="Arial"/>
              </a:rPr>
              <a:t>thuộc các </a:t>
            </a:r>
            <a:r>
              <a:rPr sz="2700" spc="-5" dirty="0">
                <a:latin typeface="Arial"/>
                <a:cs typeface="Arial"/>
              </a:rPr>
              <a:t>yêu </a:t>
            </a:r>
            <a:r>
              <a:rPr sz="2700" dirty="0">
                <a:latin typeface="Arial"/>
                <a:cs typeface="Arial"/>
              </a:rPr>
              <a:t>cầu </a:t>
            </a:r>
            <a:r>
              <a:rPr sz="2700" spc="-5" dirty="0">
                <a:latin typeface="Arial"/>
                <a:cs typeface="Arial"/>
              </a:rPr>
              <a:t>phần </a:t>
            </a:r>
            <a:r>
              <a:rPr sz="2700" dirty="0">
                <a:latin typeface="Arial"/>
                <a:cs typeface="Arial"/>
              </a:rPr>
              <a:t>mềm được  tìm ra, </a:t>
            </a:r>
            <a:r>
              <a:rPr sz="2700" spc="-5" dirty="0">
                <a:latin typeface="Arial"/>
                <a:cs typeface="Arial"/>
              </a:rPr>
              <a:t>được </a:t>
            </a:r>
            <a:r>
              <a:rPr sz="2700" dirty="0">
                <a:latin typeface="Arial"/>
                <a:cs typeface="Arial"/>
              </a:rPr>
              <a:t>xây </a:t>
            </a:r>
            <a:r>
              <a:rPr sz="2700" spc="-10" dirty="0">
                <a:latin typeface="Arial"/>
                <a:cs typeface="Arial"/>
              </a:rPr>
              <a:t>dựng </a:t>
            </a:r>
            <a:r>
              <a:rPr sz="2700" spc="-5" dirty="0">
                <a:latin typeface="Arial"/>
                <a:cs typeface="Arial"/>
              </a:rPr>
              <a:t>như </a:t>
            </a:r>
            <a:r>
              <a:rPr sz="2700" dirty="0">
                <a:latin typeface="Arial"/>
                <a:cs typeface="Arial"/>
              </a:rPr>
              <a:t>thế </a:t>
            </a:r>
            <a:r>
              <a:rPr sz="2700" spc="-5" dirty="0">
                <a:latin typeface="Arial"/>
                <a:cs typeface="Arial"/>
              </a:rPr>
              <a:t>nào, cuối cùng  bao giờ chúng </a:t>
            </a:r>
            <a:r>
              <a:rPr sz="2700" dirty="0">
                <a:latin typeface="Arial"/>
                <a:cs typeface="Arial"/>
              </a:rPr>
              <a:t>ta </a:t>
            </a:r>
            <a:r>
              <a:rPr sz="2700" spc="-5" dirty="0">
                <a:latin typeface="Arial"/>
                <a:cs typeface="Arial"/>
              </a:rPr>
              <a:t>cũng phải đặc </a:t>
            </a:r>
            <a:r>
              <a:rPr sz="2700" dirty="0">
                <a:latin typeface="Arial"/>
                <a:cs typeface="Arial"/>
              </a:rPr>
              <a:t>tả </a:t>
            </a:r>
            <a:r>
              <a:rPr sz="2700" spc="-5" dirty="0">
                <a:latin typeface="Arial"/>
                <a:cs typeface="Arial"/>
              </a:rPr>
              <a:t>các </a:t>
            </a:r>
            <a:r>
              <a:rPr sz="2700" dirty="0">
                <a:latin typeface="Arial"/>
                <a:cs typeface="Arial"/>
              </a:rPr>
              <a:t>yêu cầu  </a:t>
            </a:r>
            <a:r>
              <a:rPr sz="2700" spc="-5" dirty="0">
                <a:latin typeface="Arial"/>
                <a:cs typeface="Arial"/>
              </a:rPr>
              <a:t>này.</a:t>
            </a:r>
            <a:endParaRPr sz="2700">
              <a:latin typeface="Arial"/>
              <a:cs typeface="Arial"/>
            </a:endParaRPr>
          </a:p>
          <a:p>
            <a:pPr marL="622300" marR="68580" indent="-610235" algn="just">
              <a:lnSpc>
                <a:spcPct val="100000"/>
              </a:lnSpc>
              <a:buClr>
                <a:srgbClr val="CCCC99"/>
              </a:buClr>
              <a:buSzPct val="68518"/>
              <a:buFont typeface="Wingdings"/>
              <a:buChar char=""/>
              <a:tabLst>
                <a:tab pos="622935" algn="l"/>
              </a:tabLst>
            </a:pPr>
            <a:r>
              <a:rPr sz="2700" spc="-5" dirty="0">
                <a:latin typeface="Arial"/>
                <a:cs typeface="Arial"/>
              </a:rPr>
              <a:t>Các </a:t>
            </a:r>
            <a:r>
              <a:rPr sz="2700" dirty="0">
                <a:latin typeface="Arial"/>
                <a:cs typeface="Arial"/>
              </a:rPr>
              <a:t>tiêu thức </a:t>
            </a:r>
            <a:r>
              <a:rPr sz="2700" spc="-5" dirty="0">
                <a:latin typeface="Arial"/>
                <a:cs typeface="Arial"/>
              </a:rPr>
              <a:t>để đánh giá </a:t>
            </a:r>
            <a:r>
              <a:rPr sz="2700" dirty="0">
                <a:latin typeface="Arial"/>
                <a:cs typeface="Arial"/>
              </a:rPr>
              <a:t>một </a:t>
            </a:r>
            <a:r>
              <a:rPr sz="2700" spc="-5" dirty="0">
                <a:latin typeface="Arial"/>
                <a:cs typeface="Arial"/>
              </a:rPr>
              <a:t>đặc </a:t>
            </a:r>
            <a:r>
              <a:rPr sz="2700" dirty="0">
                <a:latin typeface="Arial"/>
                <a:cs typeface="Arial"/>
              </a:rPr>
              <a:t>tả: tính </a:t>
            </a:r>
            <a:r>
              <a:rPr sz="2700" spc="-5" dirty="0">
                <a:latin typeface="Arial"/>
                <a:cs typeface="Arial"/>
              </a:rPr>
              <a:t>nhất  quán, </a:t>
            </a:r>
            <a:r>
              <a:rPr sz="2700" dirty="0">
                <a:latin typeface="Arial"/>
                <a:cs typeface="Arial"/>
              </a:rPr>
              <a:t>tính thân thiện, </a:t>
            </a:r>
            <a:r>
              <a:rPr sz="2700" spc="-5" dirty="0">
                <a:latin typeface="Arial"/>
                <a:cs typeface="Arial"/>
              </a:rPr>
              <a:t>dễ </a:t>
            </a:r>
            <a:r>
              <a:rPr sz="2700" dirty="0">
                <a:latin typeface="Arial"/>
                <a:cs typeface="Arial"/>
              </a:rPr>
              <a:t>sử</a:t>
            </a:r>
            <a:r>
              <a:rPr sz="2700" spc="-4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dụng</a:t>
            </a:r>
            <a:endParaRPr sz="2700">
              <a:latin typeface="Arial"/>
              <a:cs typeface="Arial"/>
            </a:endParaRPr>
          </a:p>
          <a:p>
            <a:pPr marL="622300" marR="359410" indent="-610235">
              <a:lnSpc>
                <a:spcPct val="100000"/>
              </a:lnSpc>
              <a:spcBef>
                <a:spcPts val="5"/>
              </a:spcBef>
              <a:buClr>
                <a:srgbClr val="CCCC99"/>
              </a:buClr>
              <a:buSzPct val="68518"/>
              <a:buFont typeface="Wingdings"/>
              <a:buChar char=""/>
              <a:tabLst>
                <a:tab pos="622300" algn="l"/>
                <a:tab pos="622935" algn="l"/>
              </a:tabLst>
            </a:pPr>
            <a:r>
              <a:rPr sz="2700" dirty="0">
                <a:latin typeface="Arial"/>
                <a:cs typeface="Arial"/>
              </a:rPr>
              <a:t>Trong </a:t>
            </a:r>
            <a:r>
              <a:rPr sz="2700" spc="-5" dirty="0">
                <a:latin typeface="Arial"/>
                <a:cs typeface="Arial"/>
              </a:rPr>
              <a:t>đặc </a:t>
            </a:r>
            <a:r>
              <a:rPr sz="2700" dirty="0">
                <a:latin typeface="Arial"/>
                <a:cs typeface="Arial"/>
              </a:rPr>
              <a:t>tả </a:t>
            </a:r>
            <a:r>
              <a:rPr sz="2700" spc="-5" dirty="0">
                <a:latin typeface="Arial"/>
                <a:cs typeface="Arial"/>
              </a:rPr>
              <a:t>phải nêu được </a:t>
            </a:r>
            <a:r>
              <a:rPr sz="2700" dirty="0">
                <a:latin typeface="Arial"/>
                <a:cs typeface="Arial"/>
              </a:rPr>
              <a:t>cả </a:t>
            </a:r>
            <a:r>
              <a:rPr sz="2700" spc="-5" dirty="0">
                <a:latin typeface="Arial"/>
                <a:cs typeface="Arial"/>
              </a:rPr>
              <a:t>business  </a:t>
            </a:r>
            <a:r>
              <a:rPr sz="2700" dirty="0">
                <a:latin typeface="Arial"/>
                <a:cs typeface="Arial"/>
              </a:rPr>
              <a:t>requirement, </a:t>
            </a:r>
            <a:r>
              <a:rPr sz="2700" spc="-5" dirty="0">
                <a:latin typeface="Arial"/>
                <a:cs typeface="Arial"/>
              </a:rPr>
              <a:t>phạm </a:t>
            </a:r>
            <a:r>
              <a:rPr sz="2700" dirty="0">
                <a:latin typeface="Arial"/>
                <a:cs typeface="Arial"/>
              </a:rPr>
              <a:t>vi </a:t>
            </a:r>
            <a:r>
              <a:rPr sz="2700" spc="-5" dirty="0">
                <a:latin typeface="Arial"/>
                <a:cs typeface="Arial"/>
              </a:rPr>
              <a:t>ứng dụng, giới hạn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của  </a:t>
            </a:r>
            <a:r>
              <a:rPr sz="2700" spc="-5" dirty="0">
                <a:latin typeface="Arial"/>
                <a:cs typeface="Arial"/>
              </a:rPr>
              <a:t>ứng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dụng</a:t>
            </a:r>
            <a:endParaRPr sz="2700">
              <a:latin typeface="Arial"/>
              <a:cs typeface="Arial"/>
            </a:endParaRPr>
          </a:p>
          <a:p>
            <a:pPr marL="622300" marR="161925" indent="-610235">
              <a:lnSpc>
                <a:spcPct val="100000"/>
              </a:lnSpc>
              <a:buClr>
                <a:srgbClr val="CCCC99"/>
              </a:buClr>
              <a:buSzPct val="68518"/>
              <a:buFont typeface="Wingdings"/>
              <a:buChar char=""/>
              <a:tabLst>
                <a:tab pos="622300" algn="l"/>
                <a:tab pos="622935" algn="l"/>
                <a:tab pos="4091940" algn="l"/>
              </a:tabLst>
            </a:pPr>
            <a:r>
              <a:rPr sz="2700" spc="-5" dirty="0">
                <a:latin typeface="Arial"/>
                <a:cs typeface="Arial"/>
              </a:rPr>
              <a:t>Trong đặc </a:t>
            </a:r>
            <a:r>
              <a:rPr sz="2700" dirty="0">
                <a:latin typeface="Arial"/>
                <a:cs typeface="Arial"/>
              </a:rPr>
              <a:t>tả </a:t>
            </a:r>
            <a:r>
              <a:rPr sz="2700" spc="-5" dirty="0">
                <a:latin typeface="Arial"/>
                <a:cs typeface="Arial"/>
              </a:rPr>
              <a:t>phải nêu được đầy đủ </a:t>
            </a:r>
            <a:r>
              <a:rPr sz="2700" dirty="0">
                <a:latin typeface="Arial"/>
                <a:cs typeface="Arial"/>
              </a:rPr>
              <a:t>các </a:t>
            </a:r>
            <a:r>
              <a:rPr sz="2700" spc="-5" dirty="0">
                <a:latin typeface="Arial"/>
                <a:cs typeface="Arial"/>
              </a:rPr>
              <a:t>user  </a:t>
            </a:r>
            <a:r>
              <a:rPr sz="2700" dirty="0">
                <a:latin typeface="Arial"/>
                <a:cs typeface="Arial"/>
              </a:rPr>
              <a:t>requirement, sử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dụng	</a:t>
            </a:r>
            <a:r>
              <a:rPr sz="2700" dirty="0">
                <a:latin typeface="Arial"/>
                <a:cs typeface="Arial"/>
              </a:rPr>
              <a:t>các mẫu (template)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của  các trường </a:t>
            </a:r>
            <a:r>
              <a:rPr sz="2700" spc="-5" dirty="0">
                <a:latin typeface="Arial"/>
                <a:cs typeface="Arial"/>
              </a:rPr>
              <a:t>hợp </a:t>
            </a:r>
            <a:r>
              <a:rPr sz="2700" dirty="0">
                <a:latin typeface="Arial"/>
                <a:cs typeface="Arial"/>
              </a:rPr>
              <a:t>sử </a:t>
            </a:r>
            <a:r>
              <a:rPr sz="2700" spc="-5" dirty="0">
                <a:latin typeface="Arial"/>
                <a:cs typeface="Arial"/>
              </a:rPr>
              <a:t>dụng </a:t>
            </a:r>
            <a:r>
              <a:rPr sz="2700" dirty="0">
                <a:latin typeface="Arial"/>
                <a:cs typeface="Arial"/>
              </a:rPr>
              <a:t>của từng yêu</a:t>
            </a:r>
            <a:r>
              <a:rPr sz="2700" spc="-6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cầu.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03301"/>
            <a:ext cx="3887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Đặc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tả các yêu cầu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</a:t>
            </a:r>
            <a:r>
              <a:rPr sz="2400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mềm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168653"/>
            <a:ext cx="7844790" cy="4095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75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Các </a:t>
            </a:r>
            <a:r>
              <a:rPr sz="2400" b="1" dirty="0">
                <a:latin typeface="Arial"/>
                <a:cs typeface="Arial"/>
              </a:rPr>
              <a:t>điểm lưu </a:t>
            </a:r>
            <a:r>
              <a:rPr sz="2400" b="1" spc="-5" dirty="0">
                <a:latin typeface="Arial"/>
                <a:cs typeface="Arial"/>
              </a:rPr>
              <a:t>ý khi đặc </a:t>
            </a:r>
            <a:r>
              <a:rPr sz="2400" b="1" dirty="0">
                <a:latin typeface="Arial"/>
                <a:cs typeface="Arial"/>
              </a:rPr>
              <a:t>tả </a:t>
            </a:r>
            <a:r>
              <a:rPr sz="2400" b="1" spc="-15" dirty="0">
                <a:latin typeface="Arial"/>
                <a:cs typeface="Arial"/>
              </a:rPr>
              <a:t>yêu </a:t>
            </a:r>
            <a:r>
              <a:rPr sz="2400" b="1" spc="-5" dirty="0">
                <a:latin typeface="Arial"/>
                <a:cs typeface="Arial"/>
              </a:rPr>
              <a:t>cầu phần mềm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(SRS):</a:t>
            </a:r>
            <a:endParaRPr sz="2400">
              <a:latin typeface="Arial"/>
              <a:cs typeface="Arial"/>
            </a:endParaRPr>
          </a:p>
          <a:p>
            <a:pPr marL="565150" marR="5080" indent="-565150" algn="just">
              <a:lnSpc>
                <a:spcPts val="2950"/>
              </a:lnSpc>
              <a:spcBef>
                <a:spcPts val="334"/>
              </a:spcBef>
              <a:buSzPct val="112500"/>
              <a:buAutoNum type="arabicParenBoth"/>
              <a:tabLst>
                <a:tab pos="565150" algn="l"/>
              </a:tabLst>
            </a:pPr>
            <a:r>
              <a:rPr sz="2400" spc="-5" dirty="0">
                <a:latin typeface="Arial"/>
                <a:cs typeface="Arial"/>
              </a:rPr>
              <a:t>Làm theo và </a:t>
            </a:r>
            <a:r>
              <a:rPr sz="2400" dirty="0">
                <a:latin typeface="Arial"/>
                <a:cs typeface="Arial"/>
              </a:rPr>
              <a:t>sử </a:t>
            </a:r>
            <a:r>
              <a:rPr sz="2400" spc="-10" dirty="0">
                <a:latin typeface="Arial"/>
                <a:cs typeface="Arial"/>
              </a:rPr>
              <a:t>dụng </a:t>
            </a:r>
            <a:r>
              <a:rPr sz="2400" dirty="0">
                <a:latin typeface="Arial"/>
                <a:cs typeface="Arial"/>
              </a:rPr>
              <a:t>các mẫu </a:t>
            </a:r>
            <a:r>
              <a:rPr sz="2400" spc="-5" dirty="0">
                <a:latin typeface="Arial"/>
                <a:cs typeface="Arial"/>
              </a:rPr>
              <a:t>đặc </a:t>
            </a:r>
            <a:r>
              <a:rPr sz="2400" dirty="0">
                <a:latin typeface="Arial"/>
                <a:cs typeface="Arial"/>
              </a:rPr>
              <a:t>tả: </a:t>
            </a:r>
            <a:r>
              <a:rPr sz="2400" spc="-5" dirty="0">
                <a:latin typeface="Arial"/>
                <a:cs typeface="Arial"/>
              </a:rPr>
              <a:t>nên quy định  </a:t>
            </a:r>
            <a:r>
              <a:rPr sz="2400" dirty="0">
                <a:latin typeface="Arial"/>
                <a:cs typeface="Arial"/>
              </a:rPr>
              <a:t>một</a:t>
            </a:r>
            <a:r>
              <a:rPr sz="2400" spc="3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mẫu</a:t>
            </a:r>
            <a:r>
              <a:rPr sz="2400" spc="3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đặc</a:t>
            </a:r>
            <a:r>
              <a:rPr sz="2400" spc="3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tả</a:t>
            </a:r>
            <a:r>
              <a:rPr sz="2400" spc="3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chung</a:t>
            </a:r>
            <a:r>
              <a:rPr sz="2400" spc="3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trong</a:t>
            </a:r>
            <a:r>
              <a:rPr sz="2400" spc="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tổ</a:t>
            </a:r>
            <a:r>
              <a:rPr sz="2400" spc="3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chức</a:t>
            </a:r>
            <a:r>
              <a:rPr sz="2400" spc="3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3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chúng</a:t>
            </a:r>
            <a:r>
              <a:rPr sz="2400" spc="3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ta,</a:t>
            </a:r>
            <a:endParaRPr sz="2400">
              <a:latin typeface="Arial"/>
              <a:cs typeface="Arial"/>
            </a:endParaRPr>
          </a:p>
          <a:p>
            <a:pPr marL="622300" algn="just">
              <a:lnSpc>
                <a:spcPts val="2775"/>
              </a:lnSpc>
            </a:pPr>
            <a:r>
              <a:rPr sz="2400" dirty="0">
                <a:latin typeface="Arial"/>
                <a:cs typeface="Arial"/>
              </a:rPr>
              <a:t>sử </a:t>
            </a:r>
            <a:r>
              <a:rPr sz="2400" spc="-5" dirty="0">
                <a:latin typeface="Arial"/>
                <a:cs typeface="Arial"/>
              </a:rPr>
              <a:t>dụng </a:t>
            </a:r>
            <a:r>
              <a:rPr sz="2400" dirty="0">
                <a:latin typeface="Arial"/>
                <a:cs typeface="Arial"/>
              </a:rPr>
              <a:t>một số mẫu (template) </a:t>
            </a:r>
            <a:r>
              <a:rPr sz="2400" spc="-5" dirty="0">
                <a:latin typeface="Arial"/>
                <a:cs typeface="Arial"/>
              </a:rPr>
              <a:t>nào </a:t>
            </a:r>
            <a:r>
              <a:rPr sz="2400" dirty="0">
                <a:latin typeface="Arial"/>
                <a:cs typeface="Arial"/>
              </a:rPr>
              <a:t>đó: </a:t>
            </a:r>
            <a:r>
              <a:rPr sz="2400" spc="-5" dirty="0">
                <a:latin typeface="Arial"/>
                <a:cs typeface="Arial"/>
              </a:rPr>
              <a:t>IEEE 830</a:t>
            </a:r>
            <a:r>
              <a:rPr sz="2400" spc="2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  <a:p>
            <a:pPr marL="622300" marR="7620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1998. Lưu </a:t>
            </a:r>
            <a:r>
              <a:rPr sz="2400" dirty="0">
                <a:latin typeface="Arial"/>
                <a:cs typeface="Arial"/>
              </a:rPr>
              <a:t>ý rằng </a:t>
            </a:r>
            <a:r>
              <a:rPr sz="2400" spc="-5" dirty="0">
                <a:latin typeface="Arial"/>
                <a:cs typeface="Arial"/>
              </a:rPr>
              <a:t>hoàn toàn có quyền </a:t>
            </a:r>
            <a:r>
              <a:rPr sz="2400" dirty="0">
                <a:latin typeface="Arial"/>
                <a:cs typeface="Arial"/>
              </a:rPr>
              <a:t>sử </a:t>
            </a:r>
            <a:r>
              <a:rPr sz="2400" spc="-5" dirty="0">
                <a:latin typeface="Arial"/>
                <a:cs typeface="Arial"/>
              </a:rPr>
              <a:t>đổi, </a:t>
            </a:r>
            <a:r>
              <a:rPr sz="2400" spc="-10" dirty="0">
                <a:latin typeface="Arial"/>
                <a:cs typeface="Arial"/>
              </a:rPr>
              <a:t>quy  </a:t>
            </a:r>
            <a:r>
              <a:rPr sz="2400" spc="-5" dirty="0">
                <a:latin typeface="Arial"/>
                <a:cs typeface="Arial"/>
              </a:rPr>
              <a:t>định lại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biểu </a:t>
            </a:r>
            <a:r>
              <a:rPr sz="2400" dirty="0">
                <a:latin typeface="Arial"/>
                <a:cs typeface="Arial"/>
              </a:rPr>
              <a:t>mẫu </a:t>
            </a:r>
            <a:r>
              <a:rPr sz="2400" spc="-5" dirty="0">
                <a:latin typeface="Arial"/>
                <a:cs typeface="Arial"/>
              </a:rPr>
              <a:t>nếu như điều đó là </a:t>
            </a:r>
            <a:r>
              <a:rPr sz="2400" dirty="0">
                <a:latin typeface="Arial"/>
                <a:cs typeface="Arial"/>
              </a:rPr>
              <a:t>cần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thiết.</a:t>
            </a:r>
            <a:endParaRPr sz="2400">
              <a:latin typeface="Arial"/>
              <a:cs typeface="Arial"/>
            </a:endParaRPr>
          </a:p>
          <a:p>
            <a:pPr marL="496570" marR="5715" indent="-496570" algn="just">
              <a:lnSpc>
                <a:spcPct val="100000"/>
              </a:lnSpc>
              <a:buAutoNum type="arabicParenBoth" startAt="2"/>
              <a:tabLst>
                <a:tab pos="496570" algn="l"/>
              </a:tabLst>
            </a:pPr>
            <a:r>
              <a:rPr sz="2400" spc="-5" dirty="0">
                <a:latin typeface="Arial"/>
                <a:cs typeface="Arial"/>
              </a:rPr>
              <a:t>Xác đinh </a:t>
            </a:r>
            <a:r>
              <a:rPr sz="2400" dirty="0">
                <a:latin typeface="Arial"/>
                <a:cs typeface="Arial"/>
              </a:rPr>
              <a:t>rõ </a:t>
            </a:r>
            <a:r>
              <a:rPr sz="2400" spc="-5" dirty="0">
                <a:latin typeface="Arial"/>
                <a:cs typeface="Arial"/>
              </a:rPr>
              <a:t>nguồn gốc </a:t>
            </a:r>
            <a:r>
              <a:rPr sz="2400" dirty="0">
                <a:latin typeface="Arial"/>
                <a:cs typeface="Arial"/>
              </a:rPr>
              <a:t>của yêu cầu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 </a:t>
            </a:r>
            <a:r>
              <a:rPr sz="2400" spc="-5" dirty="0">
                <a:latin typeface="Arial"/>
                <a:cs typeface="Arial"/>
              </a:rPr>
              <a:t>trong  đặc </a:t>
            </a:r>
            <a:r>
              <a:rPr sz="2400" dirty="0">
                <a:latin typeface="Arial"/>
                <a:cs typeface="Arial"/>
              </a:rPr>
              <a:t>tả: </a:t>
            </a:r>
            <a:r>
              <a:rPr sz="2400" spc="-5" dirty="0">
                <a:latin typeface="Arial"/>
                <a:cs typeface="Arial"/>
              </a:rPr>
              <a:t>để có </a:t>
            </a:r>
            <a:r>
              <a:rPr sz="2400" dirty="0">
                <a:latin typeface="Arial"/>
                <a:cs typeface="Arial"/>
              </a:rPr>
              <a:t>thể </a:t>
            </a:r>
            <a:r>
              <a:rPr sz="2400" spc="-5" dirty="0">
                <a:latin typeface="Arial"/>
                <a:cs typeface="Arial"/>
              </a:rPr>
              <a:t>tất </a:t>
            </a:r>
            <a:r>
              <a:rPr sz="2400" spc="-10" dirty="0">
                <a:latin typeface="Arial"/>
                <a:cs typeface="Arial"/>
              </a:rPr>
              <a:t>cả </a:t>
            </a:r>
            <a:r>
              <a:rPr sz="2400" spc="-5" dirty="0">
                <a:latin typeface="Arial"/>
                <a:cs typeface="Arial"/>
              </a:rPr>
              <a:t>biết được </a:t>
            </a:r>
            <a:r>
              <a:rPr sz="2400" dirty="0">
                <a:latin typeface="Arial"/>
                <a:cs typeface="Arial"/>
              </a:rPr>
              <a:t>tại </a:t>
            </a:r>
            <a:r>
              <a:rPr sz="2400" spc="-5" dirty="0">
                <a:latin typeface="Arial"/>
                <a:cs typeface="Arial"/>
              </a:rPr>
              <a:t>sao lại phát sinh  các yêu </a:t>
            </a:r>
            <a:r>
              <a:rPr sz="2400" dirty="0">
                <a:latin typeface="Arial"/>
                <a:cs typeface="Arial"/>
              </a:rPr>
              <a:t>cầu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 này, </a:t>
            </a:r>
            <a:r>
              <a:rPr sz="2400" spc="-5" dirty="0">
                <a:latin typeface="Arial"/>
                <a:cs typeface="Arial"/>
              </a:rPr>
              <a:t>chúng </a:t>
            </a:r>
            <a:r>
              <a:rPr sz="2400" dirty="0">
                <a:latin typeface="Arial"/>
                <a:cs typeface="Arial"/>
              </a:rPr>
              <a:t>ta </a:t>
            </a:r>
            <a:r>
              <a:rPr sz="2400" spc="-5" dirty="0">
                <a:latin typeface="Arial"/>
                <a:cs typeface="Arial"/>
              </a:rPr>
              <a:t>nên </a:t>
            </a:r>
            <a:r>
              <a:rPr sz="2400" dirty="0">
                <a:latin typeface="Arial"/>
                <a:cs typeface="Arial"/>
              </a:rPr>
              <a:t>chỉ </a:t>
            </a:r>
            <a:r>
              <a:rPr sz="2400" spc="-5" dirty="0">
                <a:latin typeface="Arial"/>
                <a:cs typeface="Arial"/>
              </a:rPr>
              <a:t>rõ </a:t>
            </a:r>
            <a:r>
              <a:rPr sz="2400" dirty="0">
                <a:latin typeface="Arial"/>
                <a:cs typeface="Arial"/>
              </a:rPr>
              <a:t>tại  </a:t>
            </a:r>
            <a:r>
              <a:rPr sz="2400" spc="-5" dirty="0">
                <a:latin typeface="Arial"/>
                <a:cs typeface="Arial"/>
              </a:rPr>
              <a:t>sao nó </a:t>
            </a:r>
            <a:r>
              <a:rPr sz="2400" dirty="0">
                <a:latin typeface="Arial"/>
                <a:cs typeface="Arial"/>
              </a:rPr>
              <a:t>lại </a:t>
            </a:r>
            <a:r>
              <a:rPr sz="2400" spc="-5" dirty="0">
                <a:latin typeface="Arial"/>
                <a:cs typeface="Arial"/>
              </a:rPr>
              <a:t>có- </a:t>
            </a:r>
            <a:r>
              <a:rPr sz="2400" dirty="0">
                <a:latin typeface="Arial"/>
                <a:cs typeface="Arial"/>
              </a:rPr>
              <a:t>từ </a:t>
            </a:r>
            <a:r>
              <a:rPr sz="2400" spc="-5" dirty="0">
                <a:latin typeface="Arial"/>
                <a:cs typeface="Arial"/>
              </a:rPr>
              <a:t>NSD, yêu </a:t>
            </a:r>
            <a:r>
              <a:rPr sz="2400" dirty="0">
                <a:latin typeface="Arial"/>
                <a:cs typeface="Arial"/>
              </a:rPr>
              <a:t>cầu </a:t>
            </a:r>
            <a:r>
              <a:rPr sz="2400" spc="-10" dirty="0">
                <a:latin typeface="Arial"/>
                <a:cs typeface="Arial"/>
              </a:rPr>
              <a:t>chức </a:t>
            </a:r>
            <a:r>
              <a:rPr sz="2400" spc="-5" dirty="0">
                <a:latin typeface="Arial"/>
                <a:cs typeface="Arial"/>
              </a:rPr>
              <a:t>năng hệ </a:t>
            </a:r>
            <a:r>
              <a:rPr sz="2400" dirty="0">
                <a:latin typeface="Arial"/>
                <a:cs typeface="Arial"/>
              </a:rPr>
              <a:t>thống,  </a:t>
            </a:r>
            <a:r>
              <a:rPr sz="2400" spc="-5" dirty="0">
                <a:latin typeface="Arial"/>
                <a:cs typeface="Arial"/>
              </a:rPr>
              <a:t>do quy chế, hay do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nguồn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khác.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79501"/>
            <a:ext cx="3887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Đặc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tả các yêu cầu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</a:t>
            </a:r>
            <a:r>
              <a:rPr sz="2400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mềm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244853"/>
            <a:ext cx="7846695" cy="340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Các </a:t>
            </a:r>
            <a:r>
              <a:rPr sz="2400" b="1" dirty="0">
                <a:latin typeface="Arial"/>
                <a:cs typeface="Arial"/>
              </a:rPr>
              <a:t>điểm lưu </a:t>
            </a:r>
            <a:r>
              <a:rPr sz="2400" b="1" spc="-5" dirty="0">
                <a:latin typeface="Arial"/>
                <a:cs typeface="Arial"/>
              </a:rPr>
              <a:t>ý khi đặc </a:t>
            </a:r>
            <a:r>
              <a:rPr sz="2400" b="1" dirty="0">
                <a:latin typeface="Arial"/>
                <a:cs typeface="Arial"/>
              </a:rPr>
              <a:t>tả </a:t>
            </a:r>
            <a:r>
              <a:rPr sz="2400" b="1" spc="-15" dirty="0">
                <a:latin typeface="Arial"/>
                <a:cs typeface="Arial"/>
              </a:rPr>
              <a:t>yêu </a:t>
            </a:r>
            <a:r>
              <a:rPr sz="2400" b="1" spc="-5" dirty="0">
                <a:latin typeface="Arial"/>
                <a:cs typeface="Arial"/>
              </a:rPr>
              <a:t>cầu phần mềm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(SRS):</a:t>
            </a:r>
            <a:endParaRPr sz="2400">
              <a:latin typeface="Arial"/>
              <a:cs typeface="Arial"/>
            </a:endParaRPr>
          </a:p>
          <a:p>
            <a:pPr marL="551180" marR="5080" indent="-551180">
              <a:lnSpc>
                <a:spcPts val="2950"/>
              </a:lnSpc>
              <a:spcBef>
                <a:spcPts val="334"/>
              </a:spcBef>
              <a:buSzPct val="112500"/>
              <a:buAutoNum type="arabicParenBoth" startAt="3"/>
              <a:tabLst>
                <a:tab pos="551180" algn="l"/>
              </a:tabLst>
            </a:pPr>
            <a:r>
              <a:rPr sz="2400" spc="-5" dirty="0">
                <a:latin typeface="Arial"/>
                <a:cs typeface="Arial"/>
              </a:rPr>
              <a:t>Đặt nhãn </a:t>
            </a:r>
            <a:r>
              <a:rPr sz="2400" dirty="0">
                <a:latin typeface="Arial"/>
                <a:cs typeface="Arial"/>
              </a:rPr>
              <a:t>(label) </a:t>
            </a:r>
            <a:r>
              <a:rPr sz="2400" spc="-5" dirty="0">
                <a:latin typeface="Arial"/>
                <a:cs typeface="Arial"/>
              </a:rPr>
              <a:t>cho </a:t>
            </a:r>
            <a:r>
              <a:rPr sz="2400" dirty="0">
                <a:latin typeface="Arial"/>
                <a:cs typeface="Arial"/>
              </a:rPr>
              <a:t>từng yêu cầu </a:t>
            </a:r>
            <a:r>
              <a:rPr sz="2400" spc="-5" dirty="0">
                <a:latin typeface="Arial"/>
                <a:cs typeface="Arial"/>
              </a:rPr>
              <a:t>phần mềm: chúng  </a:t>
            </a:r>
            <a:r>
              <a:rPr sz="2400" dirty="0">
                <a:latin typeface="Arial"/>
                <a:cs typeface="Arial"/>
              </a:rPr>
              <a:t>ta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nên</a:t>
            </a:r>
            <a:r>
              <a:rPr sz="2400" spc="2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thống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nhất</a:t>
            </a:r>
            <a:r>
              <a:rPr sz="2400" spc="2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quy</a:t>
            </a:r>
            <a:r>
              <a:rPr sz="2400" spc="2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ước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cách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đặt</a:t>
            </a:r>
            <a:r>
              <a:rPr sz="2400" spc="2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nhãn</a:t>
            </a:r>
            <a:r>
              <a:rPr sz="2400" spc="2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(tên)</a:t>
            </a:r>
            <a:r>
              <a:rPr sz="2400" spc="2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cho</a:t>
            </a:r>
            <a:endParaRPr sz="2400">
              <a:latin typeface="Arial"/>
              <a:cs typeface="Arial"/>
            </a:endParaRPr>
          </a:p>
          <a:p>
            <a:pPr marL="622300">
              <a:lnSpc>
                <a:spcPts val="2775"/>
              </a:lnSpc>
              <a:tabLst>
                <a:tab pos="1224280" algn="l"/>
                <a:tab pos="1842770" algn="l"/>
                <a:tab pos="2463800" algn="l"/>
                <a:tab pos="2693670" algn="l"/>
                <a:tab pos="3329304" algn="l"/>
                <a:tab pos="3884295" algn="l"/>
                <a:tab pos="4688840" algn="l"/>
                <a:tab pos="5309235" algn="l"/>
                <a:tab pos="5928360" algn="l"/>
                <a:tab pos="6736080" algn="l"/>
                <a:tab pos="7356475" algn="l"/>
              </a:tabLst>
            </a:pPr>
            <a:r>
              <a:rPr sz="2400" spc="-5" dirty="0">
                <a:latin typeface="Arial"/>
                <a:cs typeface="Arial"/>
              </a:rPr>
              <a:t>các	yêu	c</a:t>
            </a:r>
            <a:r>
              <a:rPr sz="2400" spc="5" dirty="0">
                <a:latin typeface="Arial"/>
                <a:cs typeface="Arial"/>
              </a:rPr>
              <a:t>ầ</a:t>
            </a:r>
            <a:r>
              <a:rPr sz="2400" dirty="0">
                <a:latin typeface="Arial"/>
                <a:cs typeface="Arial"/>
              </a:rPr>
              <a:t>u	-	</a:t>
            </a:r>
            <a:r>
              <a:rPr sz="2400" spc="-10" dirty="0">
                <a:latin typeface="Arial"/>
                <a:cs typeface="Arial"/>
              </a:rPr>
              <a:t>nê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" dirty="0">
                <a:latin typeface="Arial"/>
                <a:cs typeface="Arial"/>
              </a:rPr>
              <a:t>đặ</a:t>
            </a:r>
            <a:r>
              <a:rPr sz="2400" dirty="0">
                <a:latin typeface="Arial"/>
                <a:cs typeface="Arial"/>
              </a:rPr>
              <a:t>t	</a:t>
            </a:r>
            <a:r>
              <a:rPr sz="2400" spc="-10" dirty="0">
                <a:latin typeface="Arial"/>
                <a:cs typeface="Arial"/>
              </a:rPr>
              <a:t>nhã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làm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sao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nhãn</a:t>
            </a:r>
            <a:r>
              <a:rPr sz="2400" dirty="0">
                <a:latin typeface="Arial"/>
                <a:cs typeface="Arial"/>
              </a:rPr>
              <a:t>	của	các</a:t>
            </a:r>
            <a:endParaRPr sz="2400">
              <a:latin typeface="Arial"/>
              <a:cs typeface="Arial"/>
            </a:endParaRPr>
          </a:p>
          <a:p>
            <a:pPr marL="622300" marR="698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yêu </a:t>
            </a:r>
            <a:r>
              <a:rPr sz="2400" dirty="0">
                <a:latin typeface="Arial"/>
                <a:cs typeface="Arial"/>
              </a:rPr>
              <a:t>cầu </a:t>
            </a:r>
            <a:r>
              <a:rPr sz="2400" spc="-5" dirty="0">
                <a:latin typeface="Arial"/>
                <a:cs typeface="Arial"/>
              </a:rPr>
              <a:t>mang càng nhiều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thông tin </a:t>
            </a:r>
            <a:r>
              <a:rPr sz="2400" spc="-10" dirty="0">
                <a:latin typeface="Arial"/>
                <a:cs typeface="Arial"/>
              </a:rPr>
              <a:t>về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yêu  </a:t>
            </a:r>
            <a:r>
              <a:rPr sz="2400" dirty="0">
                <a:latin typeface="Arial"/>
                <a:cs typeface="Arial"/>
              </a:rPr>
              <a:t>cầu </a:t>
            </a:r>
            <a:r>
              <a:rPr sz="2400" spc="-5" dirty="0">
                <a:latin typeface="Arial"/>
                <a:cs typeface="Arial"/>
              </a:rPr>
              <a:t>đó càng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tốt.</a:t>
            </a:r>
            <a:endParaRPr sz="2400">
              <a:latin typeface="Arial"/>
              <a:cs typeface="Arial"/>
            </a:endParaRPr>
          </a:p>
          <a:p>
            <a:pPr marL="494030" indent="-481965">
              <a:lnSpc>
                <a:spcPct val="100000"/>
              </a:lnSpc>
              <a:buAutoNum type="arabicParenBoth" startAt="4"/>
              <a:tabLst>
                <a:tab pos="494665" algn="l"/>
              </a:tabLst>
            </a:pPr>
            <a:r>
              <a:rPr sz="2400" dirty="0">
                <a:latin typeface="Arial"/>
                <a:cs typeface="Arial"/>
              </a:rPr>
              <a:t>Ghi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lại</a:t>
            </a:r>
            <a:r>
              <a:rPr sz="2400" spc="1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nguyên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tắc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công</a:t>
            </a:r>
            <a:r>
              <a:rPr sz="2400" spc="1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việc</a:t>
            </a:r>
            <a:r>
              <a:rPr sz="2400" spc="2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(business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rule):</a:t>
            </a:r>
            <a:endParaRPr sz="24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các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nguyên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lý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hoạt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động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hệ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thống,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thao</a:t>
            </a:r>
            <a:endParaRPr sz="24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Arial"/>
                <a:cs typeface="Arial"/>
              </a:rPr>
              <a:t>tác, </a:t>
            </a:r>
            <a:r>
              <a:rPr sz="2400" spc="-5" dirty="0">
                <a:latin typeface="Arial"/>
                <a:cs typeface="Arial"/>
              </a:rPr>
              <a:t>công việc </a:t>
            </a:r>
            <a:r>
              <a:rPr sz="2400" dirty="0">
                <a:latin typeface="Arial"/>
                <a:cs typeface="Arial"/>
              </a:rPr>
              <a:t>cần </a:t>
            </a:r>
            <a:r>
              <a:rPr sz="2400" spc="-5" dirty="0">
                <a:latin typeface="Arial"/>
                <a:cs typeface="Arial"/>
              </a:rPr>
              <a:t>được miêu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tả.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79501"/>
            <a:ext cx="3887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Đặc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tả các yêu cầu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</a:t>
            </a:r>
            <a:r>
              <a:rPr sz="2400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mềm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168653"/>
            <a:ext cx="7845425" cy="3363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75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Các </a:t>
            </a:r>
            <a:r>
              <a:rPr sz="2400" b="1" dirty="0">
                <a:latin typeface="Arial"/>
                <a:cs typeface="Arial"/>
              </a:rPr>
              <a:t>điểm lưu </a:t>
            </a:r>
            <a:r>
              <a:rPr sz="2400" b="1" spc="-5" dirty="0">
                <a:latin typeface="Arial"/>
                <a:cs typeface="Arial"/>
              </a:rPr>
              <a:t>ý khi đặc </a:t>
            </a:r>
            <a:r>
              <a:rPr sz="2400" b="1" dirty="0">
                <a:latin typeface="Arial"/>
                <a:cs typeface="Arial"/>
              </a:rPr>
              <a:t>tả </a:t>
            </a:r>
            <a:r>
              <a:rPr sz="2400" b="1" spc="-15" dirty="0">
                <a:latin typeface="Arial"/>
                <a:cs typeface="Arial"/>
              </a:rPr>
              <a:t>yêu </a:t>
            </a:r>
            <a:r>
              <a:rPr sz="2400" b="1" spc="-5" dirty="0">
                <a:latin typeface="Arial"/>
                <a:cs typeface="Arial"/>
              </a:rPr>
              <a:t>cầu phần mềm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(SRS):</a:t>
            </a:r>
            <a:endParaRPr sz="2400">
              <a:latin typeface="Arial"/>
              <a:cs typeface="Arial"/>
            </a:endParaRPr>
          </a:p>
          <a:p>
            <a:pPr marL="622300" marR="5080" indent="-610235" algn="just">
              <a:lnSpc>
                <a:spcPts val="2950"/>
              </a:lnSpc>
              <a:spcBef>
                <a:spcPts val="334"/>
              </a:spcBef>
            </a:pPr>
            <a:r>
              <a:rPr sz="2700" spc="-5" dirty="0">
                <a:latin typeface="Arial"/>
                <a:cs typeface="Arial"/>
              </a:rPr>
              <a:t>(5</a:t>
            </a:r>
            <a:r>
              <a:rPr sz="2400" spc="-5" dirty="0">
                <a:latin typeface="Arial"/>
                <a:cs typeface="Arial"/>
              </a:rPr>
              <a:t>) Nên </a:t>
            </a:r>
            <a:r>
              <a:rPr sz="2400" dirty="0">
                <a:latin typeface="Arial"/>
                <a:cs typeface="Arial"/>
              </a:rPr>
              <a:t>tạo </a:t>
            </a:r>
            <a:r>
              <a:rPr sz="2400" spc="-5" dirty="0">
                <a:latin typeface="Arial"/>
                <a:cs typeface="Arial"/>
              </a:rPr>
              <a:t>ra </a:t>
            </a:r>
            <a:r>
              <a:rPr sz="2400" dirty="0">
                <a:latin typeface="Arial"/>
                <a:cs typeface="Arial"/>
              </a:rPr>
              <a:t>ma </a:t>
            </a:r>
            <a:r>
              <a:rPr sz="2400" spc="-5" dirty="0">
                <a:latin typeface="Arial"/>
                <a:cs typeface="Arial"/>
              </a:rPr>
              <a:t>trận theo dõi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yêu </a:t>
            </a:r>
            <a:r>
              <a:rPr sz="2400" spc="-10" dirty="0">
                <a:latin typeface="Arial"/>
                <a:cs typeface="Arial"/>
              </a:rPr>
              <a:t>cầu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  (requirements </a:t>
            </a:r>
            <a:r>
              <a:rPr sz="2400" spc="-5" dirty="0">
                <a:latin typeface="Arial"/>
                <a:cs typeface="Arial"/>
              </a:rPr>
              <a:t>traceability matrix): điều này </a:t>
            </a:r>
            <a:r>
              <a:rPr sz="2400" dirty="0">
                <a:latin typeface="Arial"/>
                <a:cs typeface="Arial"/>
              </a:rPr>
              <a:t>rất </a:t>
            </a:r>
            <a:r>
              <a:rPr sz="2400" spc="-5" dirty="0">
                <a:latin typeface="Arial"/>
                <a:cs typeface="Arial"/>
              </a:rPr>
              <a:t>có </a:t>
            </a:r>
            <a:r>
              <a:rPr sz="2400" spc="2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ích</a:t>
            </a:r>
            <a:endParaRPr sz="2400">
              <a:latin typeface="Arial"/>
              <a:cs typeface="Arial"/>
            </a:endParaRPr>
          </a:p>
          <a:p>
            <a:pPr marL="622300" algn="just">
              <a:lnSpc>
                <a:spcPts val="2775"/>
              </a:lnSpc>
            </a:pPr>
            <a:r>
              <a:rPr sz="2400" dirty="0">
                <a:latin typeface="Arial"/>
                <a:cs typeface="Arial"/>
              </a:rPr>
              <a:t>trong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quá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trình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phân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tích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yêu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cầu,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quá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trình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thiết</a:t>
            </a:r>
            <a:endParaRPr sz="2400">
              <a:latin typeface="Arial"/>
              <a:cs typeface="Arial"/>
            </a:endParaRPr>
          </a:p>
          <a:p>
            <a:pPr marL="622300" marR="5715" algn="just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kế, </a:t>
            </a:r>
            <a:r>
              <a:rPr sz="2400" spc="-5" dirty="0">
                <a:latin typeface="Arial"/>
                <a:cs typeface="Arial"/>
              </a:rPr>
              <a:t>lập trình và </a:t>
            </a:r>
            <a:r>
              <a:rPr sz="2400" dirty="0">
                <a:latin typeface="Arial"/>
                <a:cs typeface="Arial"/>
              </a:rPr>
              <a:t>kiểm thử các chức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hệ  thống. </a:t>
            </a:r>
            <a:r>
              <a:rPr sz="2400" dirty="0">
                <a:latin typeface="Arial"/>
                <a:cs typeface="Arial"/>
              </a:rPr>
              <a:t>Ma trận </a:t>
            </a:r>
            <a:r>
              <a:rPr sz="2400" spc="-5" dirty="0">
                <a:latin typeface="Arial"/>
                <a:cs typeface="Arial"/>
              </a:rPr>
              <a:t>này </a:t>
            </a:r>
            <a:r>
              <a:rPr sz="2400" dirty="0">
                <a:latin typeface="Arial"/>
                <a:cs typeface="Arial"/>
              </a:rPr>
              <a:t>cũng rất </a:t>
            </a:r>
            <a:r>
              <a:rPr sz="2400" spc="-5" dirty="0">
                <a:latin typeface="Arial"/>
                <a:cs typeface="Arial"/>
              </a:rPr>
              <a:t>có ích giúp </a:t>
            </a:r>
            <a:r>
              <a:rPr sz="2400" dirty="0">
                <a:latin typeface="Arial"/>
                <a:cs typeface="Arial"/>
              </a:rPr>
              <a:t>cho </a:t>
            </a:r>
            <a:r>
              <a:rPr sz="2400" spc="-5" dirty="0">
                <a:latin typeface="Arial"/>
                <a:cs typeface="Arial"/>
              </a:rPr>
              <a:t>chúng </a:t>
            </a:r>
            <a:r>
              <a:rPr sz="2400" dirty="0">
                <a:latin typeface="Arial"/>
                <a:cs typeface="Arial"/>
              </a:rPr>
              <a:t>ta  liên kết các chức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dirty="0">
                <a:latin typeface="Arial"/>
                <a:cs typeface="Arial"/>
              </a:rPr>
              <a:t>với các yêu cầu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  </a:t>
            </a:r>
            <a:r>
              <a:rPr sz="2400" spc="-5" dirty="0">
                <a:latin typeface="Arial"/>
                <a:cs typeface="Arial"/>
              </a:rPr>
              <a:t>liên </a:t>
            </a:r>
            <a:r>
              <a:rPr sz="2400" dirty="0">
                <a:latin typeface="Arial"/>
                <a:cs typeface="Arial"/>
              </a:rPr>
              <a:t>quan. </a:t>
            </a:r>
            <a:r>
              <a:rPr sz="2400" spc="-5" dirty="0">
                <a:latin typeface="Arial"/>
                <a:cs typeface="Arial"/>
              </a:rPr>
              <a:t>Nên </a:t>
            </a:r>
            <a:r>
              <a:rPr sz="2400" dirty="0">
                <a:latin typeface="Arial"/>
                <a:cs typeface="Arial"/>
              </a:rPr>
              <a:t>sử </a:t>
            </a:r>
            <a:r>
              <a:rPr sz="2400" spc="-5" dirty="0">
                <a:latin typeface="Arial"/>
                <a:cs typeface="Arial"/>
              </a:rPr>
              <a:t>dụng </a:t>
            </a:r>
            <a:r>
              <a:rPr sz="2400" dirty="0">
                <a:latin typeface="Arial"/>
                <a:cs typeface="Arial"/>
              </a:rPr>
              <a:t>thường </a:t>
            </a:r>
            <a:r>
              <a:rPr sz="2400" spc="-5" dirty="0">
                <a:latin typeface="Arial"/>
                <a:cs typeface="Arial"/>
              </a:rPr>
              <a:t>xuyên </a:t>
            </a:r>
            <a:r>
              <a:rPr sz="2400" dirty="0">
                <a:latin typeface="Arial"/>
                <a:cs typeface="Arial"/>
              </a:rPr>
              <a:t>ma trận trong  suốt thời </a:t>
            </a:r>
            <a:r>
              <a:rPr sz="2400" spc="-5" dirty="0">
                <a:latin typeface="Arial"/>
                <a:cs typeface="Arial"/>
              </a:rPr>
              <a:t>gian phát triển phần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1218</Words>
  <Application>Microsoft Office PowerPoint</Application>
  <PresentationFormat>On-screen Show (4:3)</PresentationFormat>
  <Paragraphs>133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Chương 3. Đặc tả các yêu cầu phần mềm</vt:lpstr>
      <vt:lpstr>PowerPoint Presentation</vt:lpstr>
      <vt:lpstr>1.3.3. Các mẫu đặc tả yêu cầu phần mềm (SRS template)</vt:lpstr>
      <vt:lpstr>1.3.3. Các mẫu đặc tả yêu cầu phần mềm (SRS template)</vt:lpstr>
      <vt:lpstr>1.3.3. Các mẫu đặc tả yêu cầu phần mềm (SRS template)</vt:lpstr>
      <vt:lpstr>PowerPoint Presentation</vt:lpstr>
      <vt:lpstr>Đặc tả các yêu cầu phần mềm</vt:lpstr>
      <vt:lpstr>Đặc tả các yêu cầu phần mềm</vt:lpstr>
      <vt:lpstr>Đặc tả các yêu cầu phần mềm</vt:lpstr>
      <vt:lpstr>Ghi lại các nguyên tắc của công việc (Record business rule)</vt:lpstr>
      <vt:lpstr>PowerPoint Presentation</vt:lpstr>
      <vt:lpstr>PowerPoint Presentation</vt:lpstr>
      <vt:lpstr>Đặc tả các yêu cầu phần mềm theo mẫu</vt:lpstr>
      <vt:lpstr>3. Mối liên quan giữa đặc tả và giao diện người  sử dụng Sự kết hợp giữa thiết kế giao diện trong SRS có cả  ưu điểm và nhược điểm:</vt:lpstr>
      <vt:lpstr>3. Mối liên quan giữa đặc tả và giao diện người  sử dụng (tiếp) Uu điểm: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Bai giang Thiet ke va Xay dung phan mem</dc:title>
  <dc:creator>Huynh Quyet Thang</dc:creator>
  <cp:lastModifiedBy>Admin</cp:lastModifiedBy>
  <cp:revision>1</cp:revision>
  <dcterms:created xsi:type="dcterms:W3CDTF">2020-02-21T05:49:56Z</dcterms:created>
  <dcterms:modified xsi:type="dcterms:W3CDTF">2020-03-03T01:44:09Z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2020-02-21T00:00:00Z</vt:filetime>
  </property>
</Properties>
</file>